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1"/>
  </p:sldMasterIdLst>
  <p:notesMasterIdLst>
    <p:notesMasterId r:id="rId87"/>
  </p:notesMasterIdLst>
  <p:sldIdLst>
    <p:sldId id="256" r:id="rId2"/>
    <p:sldId id="384" r:id="rId3"/>
    <p:sldId id="1063" r:id="rId4"/>
    <p:sldId id="264" r:id="rId5"/>
    <p:sldId id="1093" r:id="rId6"/>
    <p:sldId id="1052" r:id="rId7"/>
    <p:sldId id="1064" r:id="rId8"/>
    <p:sldId id="1066" r:id="rId9"/>
    <p:sldId id="1065" r:id="rId10"/>
    <p:sldId id="1070" r:id="rId11"/>
    <p:sldId id="1088" r:id="rId12"/>
    <p:sldId id="1068" r:id="rId13"/>
    <p:sldId id="1071" r:id="rId14"/>
    <p:sldId id="1072" r:id="rId15"/>
    <p:sldId id="1067" r:id="rId16"/>
    <p:sldId id="1005" r:id="rId17"/>
    <p:sldId id="1069" r:id="rId18"/>
    <p:sldId id="1075" r:id="rId19"/>
    <p:sldId id="1012" r:id="rId20"/>
    <p:sldId id="1078" r:id="rId21"/>
    <p:sldId id="1073" r:id="rId22"/>
    <p:sldId id="1085" r:id="rId23"/>
    <p:sldId id="1086" r:id="rId24"/>
    <p:sldId id="1089" r:id="rId25"/>
    <p:sldId id="1018" r:id="rId26"/>
    <p:sldId id="1084" r:id="rId27"/>
    <p:sldId id="1090" r:id="rId28"/>
    <p:sldId id="1025" r:id="rId29"/>
    <p:sldId id="1027" r:id="rId30"/>
    <p:sldId id="1062" r:id="rId31"/>
    <p:sldId id="1079" r:id="rId32"/>
    <p:sldId id="1077" r:id="rId33"/>
    <p:sldId id="1083" r:id="rId34"/>
    <p:sldId id="1094" r:id="rId35"/>
    <p:sldId id="383" r:id="rId36"/>
    <p:sldId id="1051" r:id="rId37"/>
    <p:sldId id="1030" r:id="rId38"/>
    <p:sldId id="1054" r:id="rId39"/>
    <p:sldId id="1035" r:id="rId40"/>
    <p:sldId id="1036" r:id="rId41"/>
    <p:sldId id="1080" r:id="rId42"/>
    <p:sldId id="1037" r:id="rId43"/>
    <p:sldId id="1053" r:id="rId44"/>
    <p:sldId id="386" r:id="rId45"/>
    <p:sldId id="1038" r:id="rId46"/>
    <p:sldId id="1044" r:id="rId47"/>
    <p:sldId id="1039" r:id="rId48"/>
    <p:sldId id="1040" r:id="rId49"/>
    <p:sldId id="390" r:id="rId50"/>
    <p:sldId id="1091" r:id="rId51"/>
    <p:sldId id="1056" r:id="rId52"/>
    <p:sldId id="388" r:id="rId53"/>
    <p:sldId id="1057" r:id="rId54"/>
    <p:sldId id="1058" r:id="rId55"/>
    <p:sldId id="1060" r:id="rId56"/>
    <p:sldId id="1125" r:id="rId57"/>
    <p:sldId id="1124" r:id="rId58"/>
    <p:sldId id="1126" r:id="rId59"/>
    <p:sldId id="1150" r:id="rId60"/>
    <p:sldId id="1151" r:id="rId61"/>
    <p:sldId id="1129" r:id="rId62"/>
    <p:sldId id="1130" r:id="rId63"/>
    <p:sldId id="1131" r:id="rId64"/>
    <p:sldId id="1127" r:id="rId65"/>
    <p:sldId id="1128" r:id="rId66"/>
    <p:sldId id="1144" r:id="rId67"/>
    <p:sldId id="1133" r:id="rId68"/>
    <p:sldId id="969" r:id="rId69"/>
    <p:sldId id="1145" r:id="rId70"/>
    <p:sldId id="1132" r:id="rId71"/>
    <p:sldId id="1134" r:id="rId72"/>
    <p:sldId id="1135" r:id="rId73"/>
    <p:sldId id="1146" r:id="rId74"/>
    <p:sldId id="1136" r:id="rId75"/>
    <p:sldId id="1147" r:id="rId76"/>
    <p:sldId id="1137" r:id="rId77"/>
    <p:sldId id="1148" r:id="rId78"/>
    <p:sldId id="1138" r:id="rId79"/>
    <p:sldId id="1139" r:id="rId80"/>
    <p:sldId id="1141" r:id="rId81"/>
    <p:sldId id="1142" r:id="rId82"/>
    <p:sldId id="1143" r:id="rId83"/>
    <p:sldId id="1154" r:id="rId84"/>
    <p:sldId id="1149" r:id="rId85"/>
    <p:sldId id="1092"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4C0DD7-F1CF-4368-81C8-E87A97418579}">
          <p14:sldIdLst>
            <p14:sldId id="256"/>
          </p14:sldIdLst>
        </p14:section>
        <p14:section name="Goals" id="{1DC203D8-8C04-4F3B-815B-A15E3261C9A4}">
          <p14:sldIdLst>
            <p14:sldId id="384"/>
            <p14:sldId id="1063"/>
            <p14:sldId id="264"/>
          </p14:sldIdLst>
        </p14:section>
        <p14:section name="Memory Technologies" id="{B55B8E8C-5EAB-4A1E-A4E9-AE5E896E46FA}">
          <p14:sldIdLst>
            <p14:sldId id="1093"/>
            <p14:sldId id="1052"/>
            <p14:sldId id="1064"/>
            <p14:sldId id="1066"/>
            <p14:sldId id="1065"/>
            <p14:sldId id="1070"/>
            <p14:sldId id="1088"/>
            <p14:sldId id="1068"/>
            <p14:sldId id="1071"/>
            <p14:sldId id="1072"/>
            <p14:sldId id="1067"/>
            <p14:sldId id="1005"/>
            <p14:sldId id="1069"/>
            <p14:sldId id="1075"/>
            <p14:sldId id="1012"/>
            <p14:sldId id="1078"/>
            <p14:sldId id="1073"/>
            <p14:sldId id="1085"/>
            <p14:sldId id="1086"/>
            <p14:sldId id="1089"/>
            <p14:sldId id="1018"/>
            <p14:sldId id="1084"/>
            <p14:sldId id="1090"/>
            <p14:sldId id="1025"/>
            <p14:sldId id="1027"/>
            <p14:sldId id="1062"/>
            <p14:sldId id="1079"/>
            <p14:sldId id="1077"/>
            <p14:sldId id="1083"/>
          </p14:sldIdLst>
        </p14:section>
        <p14:section name="Memory Hierarchy" id="{69A12C14-7804-4072-B46C-D55F9AEE0F83}">
          <p14:sldIdLst>
            <p14:sldId id="1094"/>
            <p14:sldId id="383"/>
            <p14:sldId id="1051"/>
            <p14:sldId id="1030"/>
            <p14:sldId id="1054"/>
            <p14:sldId id="1035"/>
            <p14:sldId id="1036"/>
          </p14:sldIdLst>
        </p14:section>
        <p14:section name="Caches" id="{41976268-FEBA-465B-903B-49E5A3BE3871}">
          <p14:sldIdLst>
            <p14:sldId id="1080"/>
            <p14:sldId id="1037"/>
            <p14:sldId id="1053"/>
            <p14:sldId id="386"/>
            <p14:sldId id="1038"/>
            <p14:sldId id="1044"/>
            <p14:sldId id="1039"/>
            <p14:sldId id="1040"/>
            <p14:sldId id="390"/>
          </p14:sldIdLst>
        </p14:section>
        <p14:section name="Locality of Reference" id="{2EB8CF44-D749-4D53-BFE1-653E7436CA8D}">
          <p14:sldIdLst>
            <p14:sldId id="1091"/>
            <p14:sldId id="1056"/>
            <p14:sldId id="388"/>
            <p14:sldId id="1057"/>
            <p14:sldId id="1058"/>
            <p14:sldId id="1060"/>
          </p14:sldIdLst>
        </p14:section>
        <p14:section name="Assembly to Transistors" id="{29C54714-8469-46D0-83C2-9151FE34DC52}">
          <p14:sldIdLst>
            <p14:sldId id="1125"/>
            <p14:sldId id="1124"/>
            <p14:sldId id="1126"/>
            <p14:sldId id="1150"/>
            <p14:sldId id="1151"/>
            <p14:sldId id="1129"/>
            <p14:sldId id="1130"/>
            <p14:sldId id="1131"/>
            <p14:sldId id="1127"/>
            <p14:sldId id="1128"/>
            <p14:sldId id="1144"/>
            <p14:sldId id="1133"/>
            <p14:sldId id="969"/>
            <p14:sldId id="1145"/>
            <p14:sldId id="1132"/>
            <p14:sldId id="1134"/>
            <p14:sldId id="1135"/>
            <p14:sldId id="1146"/>
            <p14:sldId id="1136"/>
            <p14:sldId id="1147"/>
            <p14:sldId id="1137"/>
            <p14:sldId id="1148"/>
            <p14:sldId id="1138"/>
            <p14:sldId id="1139"/>
            <p14:sldId id="1141"/>
            <p14:sldId id="1142"/>
            <p14:sldId id="1143"/>
            <p14:sldId id="1154"/>
            <p14:sldId id="1149"/>
          </p14:sldIdLst>
        </p14:section>
        <p14:section name="Wrapup" id="{29A7F866-9DA9-446B-8359-CE426CB89C7A}">
          <p14:sldIdLst>
            <p14:sldId id="10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2A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69" autoAdjust="0"/>
    <p:restoredTop sz="97440" autoAdjust="0"/>
  </p:normalViewPr>
  <p:slideViewPr>
    <p:cSldViewPr snapToGrid="0">
      <p:cViewPr varScale="1">
        <p:scale>
          <a:sx n="61" d="100"/>
          <a:sy n="61" d="100"/>
        </p:scale>
        <p:origin x="78" y="23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BF250-3188-4B97-91A0-4CBD75F11794}" type="datetimeFigureOut">
              <a:rPr lang="en-US" smtClean="0"/>
              <a:t>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9DC289-C093-4A03-96E3-7FA6F6D9C6F5}" type="slidenum">
              <a:rPr lang="en-US" smtClean="0"/>
              <a:t>‹#›</a:t>
            </a:fld>
            <a:endParaRPr lang="en-US"/>
          </a:p>
        </p:txBody>
      </p:sp>
    </p:spTree>
    <p:extLst>
      <p:ext uri="{BB962C8B-B14F-4D97-AF65-F5344CB8AC3E}">
        <p14:creationId xmlns:p14="http://schemas.microsoft.com/office/powerpoint/2010/main" val="2478410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ADB1C-1550-4EBE-AAE8-86BE478ED14E}" type="slidenum">
              <a:rPr lang="en-US"/>
              <a:pPr/>
              <a:t>16</a:t>
            </a:fld>
            <a:endParaRPr lang="en-US"/>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14982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B310D3-4228-4357-A58E-50102ADE10C1}" type="slidenum">
              <a:rPr lang="en-US"/>
              <a:pPr/>
              <a:t>45</a:t>
            </a:fld>
            <a:endParaRPr lang="en-US"/>
          </a:p>
        </p:txBody>
      </p:sp>
      <p:sp>
        <p:nvSpPr>
          <p:cNvPr id="746498" name="Rectangle 2"/>
          <p:cNvSpPr>
            <a:spLocks noGrp="1" noRot="1" noChangeAspect="1" noChangeArrowheads="1" noTextEdit="1"/>
          </p:cNvSpPr>
          <p:nvPr>
            <p:ph type="sldImg"/>
          </p:nvPr>
        </p:nvSpPr>
        <p:spPr>
          <a:ln/>
        </p:spPr>
      </p:sp>
      <p:sp>
        <p:nvSpPr>
          <p:cNvPr id="74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394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46</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067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39646-0BF9-4ACB-AB66-8136C016B244}" type="slidenum">
              <a:rPr lang="en-US"/>
              <a:pPr/>
              <a:t>47</a:t>
            </a:fld>
            <a:endParaRPr lang="en-US"/>
          </a:p>
        </p:txBody>
      </p:sp>
      <p:sp>
        <p:nvSpPr>
          <p:cNvPr id="747522" name="Rectangle 2"/>
          <p:cNvSpPr>
            <a:spLocks noGrp="1" noRot="1" noChangeAspect="1" noChangeArrowheads="1" noTextEdit="1"/>
          </p:cNvSpPr>
          <p:nvPr>
            <p:ph type="sldImg"/>
          </p:nvPr>
        </p:nvSpPr>
        <p:spPr>
          <a:ln/>
        </p:spPr>
      </p:sp>
      <p:sp>
        <p:nvSpPr>
          <p:cNvPr id="747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7296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7462C5-67C8-469C-A6FE-1A4BE8EA62E9}" type="slidenum">
              <a:rPr lang="en-US"/>
              <a:pPr/>
              <a:t>48</a:t>
            </a:fld>
            <a:endParaRPr lang="en-US"/>
          </a:p>
        </p:txBody>
      </p:sp>
      <p:sp>
        <p:nvSpPr>
          <p:cNvPr id="748546" name="Rectangle 2"/>
          <p:cNvSpPr>
            <a:spLocks noGrp="1" noRot="1" noChangeAspect="1" noChangeArrowheads="1" noTextEdit="1"/>
          </p:cNvSpPr>
          <p:nvPr>
            <p:ph type="sldImg"/>
          </p:nvPr>
        </p:nvSpPr>
        <p:spPr>
          <a:ln/>
        </p:spPr>
      </p:sp>
      <p:sp>
        <p:nvSpPr>
          <p:cNvPr id="748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44306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8FD99-9C07-409F-8CCA-E18516F13411}" type="slidenum">
              <a:rPr lang="en-US"/>
              <a:pPr/>
              <a:t>51</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34724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9315F-2102-4DEA-B9BA-799E235E9232}" type="slidenum">
              <a:rPr lang="en-US"/>
              <a:pPr/>
              <a:t>53</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r>
              <a:rPr lang="en-US" dirty="0"/>
              <a:t>sum: both</a:t>
            </a:r>
          </a:p>
          <a:p>
            <a:r>
              <a:rPr lang="en-US" dirty="0"/>
              <a:t>a: mostly</a:t>
            </a:r>
            <a:r>
              <a:rPr lang="en-US" baseline="0" dirty="0"/>
              <a:t> spatial</a:t>
            </a:r>
          </a:p>
          <a:p>
            <a:r>
              <a:rPr lang="en-US" baseline="0" dirty="0"/>
              <a:t>loop body instructions: both</a:t>
            </a:r>
            <a:endParaRPr lang="en-US" dirty="0"/>
          </a:p>
        </p:txBody>
      </p:sp>
    </p:spTree>
    <p:extLst>
      <p:ext uri="{BB962C8B-B14F-4D97-AF65-F5344CB8AC3E}">
        <p14:creationId xmlns:p14="http://schemas.microsoft.com/office/powerpoint/2010/main" val="967524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EB891-D734-419D-96D5-B12C916E8CDD}" type="slidenum">
              <a:rPr lang="en-US"/>
              <a:pPr/>
              <a:t>54</a:t>
            </a:fld>
            <a:endParaRPr lang="en-US"/>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r>
              <a:rPr lang="en-US" dirty="0"/>
              <a:t>sum: both</a:t>
            </a:r>
          </a:p>
          <a:p>
            <a:r>
              <a:rPr lang="en-US" dirty="0"/>
              <a:t>instructions:</a:t>
            </a:r>
            <a:r>
              <a:rPr lang="en-US" baseline="0" dirty="0"/>
              <a:t> both</a:t>
            </a:r>
          </a:p>
          <a:p>
            <a:r>
              <a:rPr lang="en-US" baseline="0" dirty="0"/>
              <a:t>a: nope!</a:t>
            </a:r>
            <a:endParaRPr lang="en-US" dirty="0"/>
          </a:p>
        </p:txBody>
      </p:sp>
    </p:spTree>
    <p:extLst>
      <p:ext uri="{BB962C8B-B14F-4D97-AF65-F5344CB8AC3E}">
        <p14:creationId xmlns:p14="http://schemas.microsoft.com/office/powerpoint/2010/main" val="109421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EDA09-140B-41BB-BAA2-D39376557841}" type="slidenum">
              <a:rPr lang="en-US"/>
              <a:pPr/>
              <a:t>19</a:t>
            </a:fld>
            <a:endParaRPr lang="en-US"/>
          </a:p>
        </p:txBody>
      </p:sp>
      <p:sp>
        <p:nvSpPr>
          <p:cNvPr id="724994" name="Rectangle 2"/>
          <p:cNvSpPr>
            <a:spLocks noGrp="1" noRot="1" noChangeAspect="1" noChangeArrowheads="1" noTextEdit="1"/>
          </p:cNvSpPr>
          <p:nvPr>
            <p:ph type="sldImg"/>
          </p:nvPr>
        </p:nvSpPr>
        <p:spPr>
          <a:ln/>
        </p:spPr>
      </p:sp>
      <p:sp>
        <p:nvSpPr>
          <p:cNvPr id="7249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7650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2993-D0C4-44B0-B289-D7529168CD36}" type="slidenum">
              <a:rPr lang="en-US"/>
              <a:pPr/>
              <a:t>25</a:t>
            </a:fld>
            <a:endParaRPr lang="en-US"/>
          </a:p>
        </p:txBody>
      </p:sp>
      <p:sp>
        <p:nvSpPr>
          <p:cNvPr id="729090" name="Rectangle 2"/>
          <p:cNvSpPr>
            <a:spLocks noGrp="1" noRot="1" noChangeAspect="1" noChangeArrowheads="1" noTextEdit="1"/>
          </p:cNvSpPr>
          <p:nvPr>
            <p:ph type="sldImg"/>
          </p:nvPr>
        </p:nvSpPr>
        <p:spPr>
          <a:ln/>
        </p:spPr>
      </p:sp>
      <p:sp>
        <p:nvSpPr>
          <p:cNvPr id="7290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414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SSD based on flash memory (non-volatile</a:t>
            </a:r>
            <a:r>
              <a:rPr lang="en-US" baseline="0" dirty="0"/>
              <a:t> memory based on EEPROM – electrically erasable programmable ROM)</a:t>
            </a:r>
          </a:p>
          <a:p>
            <a:r>
              <a:rPr lang="en-US" baseline="0" dirty="0"/>
              <a:t>Plugs into a standard disk slot – typically USB or SATA</a:t>
            </a:r>
          </a:p>
          <a:p>
            <a:r>
              <a:rPr lang="en-US" baseline="0" dirty="0"/>
              <a:t>Made of a few chips and a flash translation layer, a hw/firmware piece similar to a disk controller</a:t>
            </a:r>
            <a:endParaRPr lang="en-US" dirty="0"/>
          </a:p>
        </p:txBody>
      </p:sp>
      <p:sp>
        <p:nvSpPr>
          <p:cNvPr id="4" name="Slide Number Placeholder 3"/>
          <p:cNvSpPr>
            <a:spLocks noGrp="1"/>
          </p:cNvSpPr>
          <p:nvPr>
            <p:ph type="sldNum" sz="quarter" idx="10"/>
          </p:nvPr>
        </p:nvSpPr>
        <p:spPr/>
        <p:txBody>
          <a:bodyPr/>
          <a:lstStyle/>
          <a:p>
            <a:fld id="{AFF9F3B6-5FF8-4A59-9E65-697093033C37}" type="slidenum">
              <a:rPr lang="en-US" smtClean="0"/>
              <a:pPr/>
              <a:t>28</a:t>
            </a:fld>
            <a:endParaRPr lang="en-US"/>
          </a:p>
        </p:txBody>
      </p:sp>
    </p:spTree>
    <p:extLst>
      <p:ext uri="{BB962C8B-B14F-4D97-AF65-F5344CB8AC3E}">
        <p14:creationId xmlns:p14="http://schemas.microsoft.com/office/powerpoint/2010/main" val="173212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E3722B-B9C4-497E-9754-FB94A27C5BC6}" type="slidenum">
              <a:rPr lang="en-US"/>
              <a:pPr/>
              <a:t>30</a:t>
            </a:fld>
            <a:endParaRPr lang="en-US"/>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0922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7C10D0-5447-4426-9013-7A5C1697E530}" type="slidenum">
              <a:rPr lang="en-US"/>
              <a:pPr/>
              <a:t>37</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r>
              <a:rPr lang="en-US" dirty="0"/>
              <a:t>In</a:t>
            </a:r>
            <a:r>
              <a:rPr lang="en-US" baseline="0" dirty="0"/>
              <a:t> early 21</a:t>
            </a:r>
            <a:r>
              <a:rPr lang="en-US" baseline="30000" dirty="0"/>
              <a:t>st</a:t>
            </a:r>
            <a:r>
              <a:rPr lang="en-US" baseline="0" dirty="0"/>
              <a:t> century computer manufacturers discover they couldn’t keep increasing CPU clock freq. because chips would consume too much power; answer was multicore – there you see the cycle times getting slower but effective cycle times keeping about the same improvement rate</a:t>
            </a:r>
            <a:endParaRPr lang="en-US" dirty="0"/>
          </a:p>
        </p:txBody>
      </p:sp>
    </p:spTree>
    <p:extLst>
      <p:ext uri="{BB962C8B-B14F-4D97-AF65-F5344CB8AC3E}">
        <p14:creationId xmlns:p14="http://schemas.microsoft.com/office/powerpoint/2010/main" val="143314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65E37B-82E8-4AAA-9868-9330E5D77E89}" type="slidenum">
              <a:rPr lang="en-US"/>
              <a:pPr/>
              <a:t>39</a:t>
            </a:fld>
            <a:endParaRPr lang="en-US"/>
          </a:p>
        </p:txBody>
      </p:sp>
      <p:sp>
        <p:nvSpPr>
          <p:cNvPr id="743426" name="Rectangle 2"/>
          <p:cNvSpPr>
            <a:spLocks noGrp="1" noRot="1" noChangeAspect="1" noChangeArrowheads="1" noTextEdit="1"/>
          </p:cNvSpPr>
          <p:nvPr>
            <p:ph type="sldImg"/>
          </p:nvPr>
        </p:nvSpPr>
        <p:spPr>
          <a:ln/>
        </p:spPr>
      </p:sp>
      <p:sp>
        <p:nvSpPr>
          <p:cNvPr id="743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235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DAB745-E697-4EFA-AFD4-31918D3BD558}" type="slidenum">
              <a:rPr lang="en-US"/>
              <a:pPr/>
              <a:t>40</a:t>
            </a:fld>
            <a:endParaRPr lang="en-US"/>
          </a:p>
        </p:txBody>
      </p:sp>
      <p:sp>
        <p:nvSpPr>
          <p:cNvPr id="744450" name="Rectangle 2"/>
          <p:cNvSpPr>
            <a:spLocks noGrp="1" noRot="1" noChangeAspect="1" noChangeArrowheads="1" noTextEdit="1"/>
          </p:cNvSpPr>
          <p:nvPr>
            <p:ph type="sldImg"/>
          </p:nvPr>
        </p:nvSpPr>
        <p:spPr>
          <a:ln/>
        </p:spPr>
      </p:sp>
      <p:sp>
        <p:nvSpPr>
          <p:cNvPr id="7444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37631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4B1242-2690-478D-9066-146264809817}" type="slidenum">
              <a:rPr lang="en-US"/>
              <a:pPr/>
              <a:t>42</a:t>
            </a:fld>
            <a:endParaRPr lang="en-US"/>
          </a:p>
        </p:txBody>
      </p:sp>
      <p:sp>
        <p:nvSpPr>
          <p:cNvPr id="745474" name="Rectangle 2"/>
          <p:cNvSpPr>
            <a:spLocks noGrp="1" noRot="1" noChangeAspect="1" noChangeArrowheads="1" noTextEdit="1"/>
          </p:cNvSpPr>
          <p:nvPr>
            <p:ph type="sldImg"/>
          </p:nvPr>
        </p:nvSpPr>
        <p:spPr>
          <a:ln/>
        </p:spPr>
      </p:sp>
      <p:sp>
        <p:nvSpPr>
          <p:cNvPr id="74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61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4E2A84"/>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0F8AEA4-90DD-470A-A00C-52C76871BE7D}"/>
              </a:ext>
            </a:extLst>
          </p:cNvPr>
          <p:cNvSpPr/>
          <p:nvPr userDrawn="1"/>
        </p:nvSpPr>
        <p:spPr>
          <a:xfrm>
            <a:off x="607595" y="684106"/>
            <a:ext cx="10972799" cy="5485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WU PPT Wide Opt 2_Master.jpg">
            <a:extLst>
              <a:ext uri="{FF2B5EF4-FFF2-40B4-BE49-F238E27FC236}">
                <a16:creationId xmlns:a16="http://schemas.microsoft.com/office/drawing/2014/main" id="{D5195E2D-71BD-4DAB-A8EA-C60068318A8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53298"/>
            <a:ext cx="12192000" cy="504701"/>
          </a:xfrm>
          <a:prstGeom prst="rect">
            <a:avLst/>
          </a:prstGeom>
        </p:spPr>
      </p:pic>
      <p:sp>
        <p:nvSpPr>
          <p:cNvPr id="2" name="Title 1">
            <a:extLst>
              <a:ext uri="{FF2B5EF4-FFF2-40B4-BE49-F238E27FC236}">
                <a16:creationId xmlns:a16="http://schemas.microsoft.com/office/drawing/2014/main" id="{39A78A89-7B53-4AF2-9B97-0D7A0E3C415D}"/>
              </a:ext>
            </a:extLst>
          </p:cNvPr>
          <p:cNvSpPr>
            <a:spLocks noGrp="1"/>
          </p:cNvSpPr>
          <p:nvPr>
            <p:ph type="ctrTitle"/>
          </p:nvPr>
        </p:nvSpPr>
        <p:spPr>
          <a:xfrm>
            <a:off x="607595" y="684106"/>
            <a:ext cx="10972799" cy="2286000"/>
          </a:xfrm>
          <a:prstGeom prst="rect">
            <a:avLst/>
          </a:prstGeo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A3757E7-8A62-4C6A-A11F-B44CFFC7E267}"/>
              </a:ext>
            </a:extLst>
          </p:cNvPr>
          <p:cNvSpPr>
            <a:spLocks noGrp="1"/>
          </p:cNvSpPr>
          <p:nvPr>
            <p:ph type="subTitle" idx="1"/>
          </p:nvPr>
        </p:nvSpPr>
        <p:spPr>
          <a:xfrm>
            <a:off x="607595" y="3887894"/>
            <a:ext cx="10972799" cy="1369905"/>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B852B33-DB5B-406B-8EF8-7F27B15C3EB7}"/>
              </a:ext>
            </a:extLst>
          </p:cNvPr>
          <p:cNvSpPr>
            <a:spLocks noGrp="1"/>
          </p:cNvSpPr>
          <p:nvPr>
            <p:ph type="dt" sz="half" idx="10"/>
          </p:nvPr>
        </p:nvSpPr>
        <p:spPr>
          <a:xfrm>
            <a:off x="607595" y="5804324"/>
            <a:ext cx="916405" cy="365125"/>
          </a:xfrm>
        </p:spPr>
        <p:txBody>
          <a:bodyPr/>
          <a:lstStyle/>
          <a:p>
            <a:fld id="{44BBBD12-B174-4DF3-A9F7-719CF504B19C}" type="datetime1">
              <a:rPr lang="en-US" smtClean="0"/>
              <a:t>2/13/2023</a:t>
            </a:fld>
            <a:endParaRPr lang="en-US"/>
          </a:p>
        </p:txBody>
      </p:sp>
      <p:sp>
        <p:nvSpPr>
          <p:cNvPr id="5" name="Footer Placeholder 4">
            <a:extLst>
              <a:ext uri="{FF2B5EF4-FFF2-40B4-BE49-F238E27FC236}">
                <a16:creationId xmlns:a16="http://schemas.microsoft.com/office/drawing/2014/main" id="{1D218BC2-7D03-48DD-8ED3-F2F43C400C3B}"/>
              </a:ext>
            </a:extLst>
          </p:cNvPr>
          <p:cNvSpPr>
            <a:spLocks noGrp="1"/>
          </p:cNvSpPr>
          <p:nvPr>
            <p:ph type="ftr" sz="quarter" idx="11"/>
          </p:nvPr>
        </p:nvSpPr>
        <p:spPr>
          <a:xfrm>
            <a:off x="4261807" y="5806652"/>
            <a:ext cx="3664373" cy="365125"/>
          </a:xfrm>
        </p:spPr>
        <p:txBody>
          <a:bodyPr/>
          <a:lstStyle/>
          <a:p>
            <a:endParaRPr lang="en-US"/>
          </a:p>
        </p:txBody>
      </p:sp>
    </p:spTree>
    <p:extLst>
      <p:ext uri="{BB962C8B-B14F-4D97-AF65-F5344CB8AC3E}">
        <p14:creationId xmlns:p14="http://schemas.microsoft.com/office/powerpoint/2010/main" val="1437491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p:txBody>
          <a:bodyPr/>
          <a:lstStyle>
            <a:lvl1pPr>
              <a:spcBef>
                <a:spcPts val="14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899F469-B9FA-42C3-BFBF-250A6F03246A}" type="datetime1">
              <a:rPr lang="en-US" smtClean="0"/>
              <a:t>2/13/2023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322617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D1B4F-AD76-4462-AF17-AA9750E0FB72}"/>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35C87F7-B5DC-45D6-AC96-43D6899A05C5}"/>
              </a:ext>
            </a:extLst>
          </p:cNvPr>
          <p:cNvSpPr>
            <a:spLocks noGrp="1"/>
          </p:cNvSpPr>
          <p:nvPr>
            <p:ph idx="1"/>
          </p:nvPr>
        </p:nvSpPr>
        <p:spPr>
          <a:xfrm>
            <a:off x="607594"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F6F708-77A7-451E-A87C-DF3B5FA66ECC}"/>
              </a:ext>
            </a:extLst>
          </p:cNvPr>
          <p:cNvSpPr>
            <a:spLocks noGrp="1"/>
          </p:cNvSpPr>
          <p:nvPr>
            <p:ph type="dt" sz="half" idx="10"/>
          </p:nvPr>
        </p:nvSpPr>
        <p:spPr/>
        <p:txBody>
          <a:bodyPr/>
          <a:lstStyle/>
          <a:p>
            <a:fld id="{8B7FC785-6EB9-4A79-9E58-7E8D832BAB55}" type="datetime1">
              <a:rPr lang="en-US" smtClean="0"/>
              <a:t>2/13/2023</a:t>
            </a:fld>
            <a:endParaRPr lang="en-US"/>
          </a:p>
        </p:txBody>
      </p:sp>
      <p:sp>
        <p:nvSpPr>
          <p:cNvPr id="5" name="Footer Placeholder 4">
            <a:extLst>
              <a:ext uri="{FF2B5EF4-FFF2-40B4-BE49-F238E27FC236}">
                <a16:creationId xmlns:a16="http://schemas.microsoft.com/office/drawing/2014/main" id="{A0AE1449-91D8-4F9D-A105-23A1F43ECC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F04F4-7CB4-4D18-91E9-7F025B560053}"/>
              </a:ext>
            </a:extLst>
          </p:cNvPr>
          <p:cNvSpPr>
            <a:spLocks noGrp="1"/>
          </p:cNvSpPr>
          <p:nvPr>
            <p:ph type="sldNum" sz="quarter" idx="12"/>
          </p:nvPr>
        </p:nvSpPr>
        <p:spPr/>
        <p:txBody>
          <a:bodyPr/>
          <a:lstStyle/>
          <a:p>
            <a:fld id="{0778C724-3839-4D76-A707-B4C23905D055}" type="slidenum">
              <a:rPr lang="en-US" smtClean="0"/>
              <a:t>‹#›</a:t>
            </a:fld>
            <a:endParaRPr lang="en-US"/>
          </a:p>
        </p:txBody>
      </p:sp>
      <p:sp>
        <p:nvSpPr>
          <p:cNvPr id="7" name="Content Placeholder 2">
            <a:extLst>
              <a:ext uri="{FF2B5EF4-FFF2-40B4-BE49-F238E27FC236}">
                <a16:creationId xmlns:a16="http://schemas.microsoft.com/office/drawing/2014/main" id="{ED6171B2-CD8A-4537-A0B5-CFA0882ED8CE}"/>
              </a:ext>
            </a:extLst>
          </p:cNvPr>
          <p:cNvSpPr>
            <a:spLocks noGrp="1"/>
          </p:cNvSpPr>
          <p:nvPr>
            <p:ph idx="13"/>
          </p:nvPr>
        </p:nvSpPr>
        <p:spPr>
          <a:xfrm>
            <a:off x="6326608" y="1143000"/>
            <a:ext cx="5257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15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6EE6D-0807-49F6-8402-F877AEC3AE6F}"/>
              </a:ext>
            </a:extLst>
          </p:cNvPr>
          <p:cNvSpPr>
            <a:spLocks noGrp="1"/>
          </p:cNvSpPr>
          <p:nvPr>
            <p:ph type="title"/>
          </p:nvPr>
        </p:nvSpPr>
        <p:spPr>
          <a:xfrm>
            <a:off x="607595" y="228600"/>
            <a:ext cx="10972799" cy="6858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F2EDB09-5A47-4685-A1EE-A5B4DA19048D}"/>
              </a:ext>
            </a:extLst>
          </p:cNvPr>
          <p:cNvSpPr>
            <a:spLocks noGrp="1"/>
          </p:cNvSpPr>
          <p:nvPr>
            <p:ph type="dt" sz="half" idx="10"/>
          </p:nvPr>
        </p:nvSpPr>
        <p:spPr/>
        <p:txBody>
          <a:bodyPr/>
          <a:lstStyle/>
          <a:p>
            <a:fld id="{C40D8D8F-B013-403A-A260-01C2EBEB2234}" type="datetime1">
              <a:rPr lang="en-US" smtClean="0"/>
              <a:t>2/13/2023</a:t>
            </a:fld>
            <a:endParaRPr lang="en-US"/>
          </a:p>
        </p:txBody>
      </p:sp>
      <p:sp>
        <p:nvSpPr>
          <p:cNvPr id="4" name="Footer Placeholder 3">
            <a:extLst>
              <a:ext uri="{FF2B5EF4-FFF2-40B4-BE49-F238E27FC236}">
                <a16:creationId xmlns:a16="http://schemas.microsoft.com/office/drawing/2014/main" id="{9F5553B9-1067-4918-A0C0-3170E1AA20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5B2D71-8C87-4458-AC29-EA2047202D57}"/>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283431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D77160-3215-44CF-B830-0B88FB365401}"/>
              </a:ext>
            </a:extLst>
          </p:cNvPr>
          <p:cNvSpPr>
            <a:spLocks noGrp="1"/>
          </p:cNvSpPr>
          <p:nvPr>
            <p:ph type="dt" sz="half" idx="10"/>
          </p:nvPr>
        </p:nvSpPr>
        <p:spPr/>
        <p:txBody>
          <a:bodyPr/>
          <a:lstStyle/>
          <a:p>
            <a:fld id="{1419D591-81B4-4847-AD7D-68170F81A1EF}" type="datetime1">
              <a:rPr lang="en-US" smtClean="0"/>
              <a:t>2/13/2023</a:t>
            </a:fld>
            <a:endParaRPr lang="en-US"/>
          </a:p>
        </p:txBody>
      </p:sp>
      <p:sp>
        <p:nvSpPr>
          <p:cNvPr id="3" name="Footer Placeholder 2">
            <a:extLst>
              <a:ext uri="{FF2B5EF4-FFF2-40B4-BE49-F238E27FC236}">
                <a16:creationId xmlns:a16="http://schemas.microsoft.com/office/drawing/2014/main" id="{BA931AD3-C3A1-4F17-AE8A-223019F625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71321F-FC35-406D-934E-9286AA485743}"/>
              </a:ext>
            </a:extLst>
          </p:cNvPr>
          <p:cNvSpPr>
            <a:spLocks noGrp="1"/>
          </p:cNvSpPr>
          <p:nvPr>
            <p:ph type="sldNum" sz="quarter" idx="12"/>
          </p:nvPr>
        </p:nvSpPr>
        <p:spPr/>
        <p:txBody>
          <a:bodyPr/>
          <a:lstStyle/>
          <a:p>
            <a:fld id="{0778C724-3839-4D76-A707-B4C23905D055}" type="slidenum">
              <a:rPr lang="en-US" smtClean="0"/>
              <a:t>‹#›</a:t>
            </a:fld>
            <a:endParaRPr lang="en-US"/>
          </a:p>
        </p:txBody>
      </p:sp>
    </p:spTree>
    <p:extLst>
      <p:ext uri="{BB962C8B-B14F-4D97-AF65-F5344CB8AC3E}">
        <p14:creationId xmlns:p14="http://schemas.microsoft.com/office/powerpoint/2010/main" val="1580841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utline">
    <p:bg>
      <p:bgPr>
        <a:solidFill>
          <a:srgbClr val="4E2A84"/>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96553EE-3FBA-43B0-83E3-DED9FBF895AE}"/>
              </a:ext>
            </a:extLst>
          </p:cNvPr>
          <p:cNvSpPr>
            <a:spLocks noGrp="1"/>
          </p:cNvSpPr>
          <p:nvPr>
            <p:ph type="dt" sz="half" idx="10"/>
          </p:nvPr>
        </p:nvSpPr>
        <p:spPr/>
        <p:txBody>
          <a:bodyPr/>
          <a:lstStyle>
            <a:lvl1pPr>
              <a:defRPr>
                <a:solidFill>
                  <a:schemeClr val="bg1"/>
                </a:solidFill>
              </a:defRPr>
            </a:lvl1pPr>
          </a:lstStyle>
          <a:p>
            <a:fld id="{1F3886FD-A353-4241-AF52-8D7B8B68D06B}" type="datetime1">
              <a:rPr lang="en-US" smtClean="0"/>
              <a:t>2/13/2023</a:t>
            </a:fld>
            <a:endParaRPr lang="en-US"/>
          </a:p>
        </p:txBody>
      </p:sp>
      <p:sp>
        <p:nvSpPr>
          <p:cNvPr id="4" name="Footer Placeholder 3">
            <a:extLst>
              <a:ext uri="{FF2B5EF4-FFF2-40B4-BE49-F238E27FC236}">
                <a16:creationId xmlns:a16="http://schemas.microsoft.com/office/drawing/2014/main" id="{236DF780-B863-4D17-AD07-08D9915186D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037C2309-BC50-471A-9507-CB2945B5B40D}"/>
              </a:ext>
            </a:extLst>
          </p:cNvPr>
          <p:cNvSpPr>
            <a:spLocks noGrp="1"/>
          </p:cNvSpPr>
          <p:nvPr>
            <p:ph type="sldNum" sz="quarter" idx="12"/>
          </p:nvPr>
        </p:nvSpPr>
        <p:spPr/>
        <p:txBody>
          <a:bodyPr/>
          <a:lstStyle>
            <a:lvl1pPr>
              <a:defRPr>
                <a:solidFill>
                  <a:schemeClr val="bg1"/>
                </a:solidFill>
              </a:defRPr>
            </a:lvl1pPr>
          </a:lstStyle>
          <a:p>
            <a:fld id="{0778C724-3839-4D76-A707-B4C23905D055}" type="slidenum">
              <a:rPr lang="en-US" smtClean="0"/>
              <a:pPr/>
              <a:t>‹#›</a:t>
            </a:fld>
            <a:endParaRPr lang="en-US" dirty="0"/>
          </a:p>
        </p:txBody>
      </p:sp>
      <p:sp>
        <p:nvSpPr>
          <p:cNvPr id="7" name="Text Placeholder 6">
            <a:extLst>
              <a:ext uri="{FF2B5EF4-FFF2-40B4-BE49-F238E27FC236}">
                <a16:creationId xmlns:a16="http://schemas.microsoft.com/office/drawing/2014/main" id="{311DEA04-1277-494F-991B-E62F01E89264}"/>
              </a:ext>
            </a:extLst>
          </p:cNvPr>
          <p:cNvSpPr>
            <a:spLocks noGrp="1"/>
          </p:cNvSpPr>
          <p:nvPr>
            <p:ph type="body" sz="quarter" idx="13"/>
          </p:nvPr>
        </p:nvSpPr>
        <p:spPr>
          <a:xfrm>
            <a:off x="607596" y="694143"/>
            <a:ext cx="10972798" cy="5486400"/>
          </a:xfrm>
          <a:solidFill>
            <a:schemeClr val="bg1"/>
          </a:solidFill>
        </p:spPr>
        <p:txBody>
          <a:bodyPr lIns="182880" tIns="182880" rIns="182880" bIns="182880"/>
          <a:lstStyle>
            <a:lvl1pPr>
              <a:spcBef>
                <a:spcPts val="2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7">
            <a:extLst>
              <a:ext uri="{FF2B5EF4-FFF2-40B4-BE49-F238E27FC236}">
                <a16:creationId xmlns:a16="http://schemas.microsoft.com/office/drawing/2014/main" id="{A84967AA-4B26-426D-8185-065158151CA2}"/>
              </a:ext>
            </a:extLst>
          </p:cNvPr>
          <p:cNvSpPr>
            <a:spLocks noGrp="1"/>
          </p:cNvSpPr>
          <p:nvPr>
            <p:ph type="title"/>
          </p:nvPr>
        </p:nvSpPr>
        <p:spPr>
          <a:xfrm>
            <a:off x="607595" y="8343"/>
            <a:ext cx="10972798" cy="685800"/>
          </a:xfrm>
        </p:spPr>
        <p:txBody>
          <a:bodyPr/>
          <a:lstStyle>
            <a:lvl1pP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347430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10566400" cy="533400"/>
          </a:xfrm>
        </p:spPr>
        <p:txBody>
          <a:bodyPr/>
          <a:lstStyle/>
          <a:p>
            <a:r>
              <a:rPr lang="en-US"/>
              <a:t>Click to edit Master title style</a:t>
            </a:r>
          </a:p>
        </p:txBody>
      </p:sp>
      <p:sp>
        <p:nvSpPr>
          <p:cNvPr id="3" name="Content Placeholder 2"/>
          <p:cNvSpPr>
            <a:spLocks noGrp="1"/>
          </p:cNvSpPr>
          <p:nvPr>
            <p:ph sz="half" idx="1"/>
          </p:nvPr>
        </p:nvSpPr>
        <p:spPr>
          <a:xfrm>
            <a:off x="9144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9200" y="914400"/>
            <a:ext cx="51816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4457700" y="6477000"/>
            <a:ext cx="4165600" cy="381000"/>
          </a:xfrm>
          <a:prstGeom prst="rect">
            <a:avLst/>
          </a:prstGeom>
        </p:spPr>
        <p:txBody>
          <a:bodyPr/>
          <a:lstStyle>
            <a:lvl1pPr>
              <a:defRPr/>
            </a:lvl1pPr>
          </a:lstStyle>
          <a:p>
            <a:endParaRPr lang="en-US" b="0"/>
          </a:p>
        </p:txBody>
      </p:sp>
      <p:sp>
        <p:nvSpPr>
          <p:cNvPr id="6" name="Slide Number Placeholder 5"/>
          <p:cNvSpPr>
            <a:spLocks noGrp="1"/>
          </p:cNvSpPr>
          <p:nvPr>
            <p:ph type="sldNum" sz="quarter" idx="11"/>
          </p:nvPr>
        </p:nvSpPr>
        <p:spPr>
          <a:xfrm>
            <a:off x="11588751" y="6400800"/>
            <a:ext cx="546100" cy="457200"/>
          </a:xfrm>
          <a:prstGeom prst="rect">
            <a:avLst/>
          </a:prstGeom>
        </p:spPr>
        <p:txBody>
          <a:bodyPr/>
          <a:lstStyle>
            <a:lvl1pPr>
              <a:defRPr/>
            </a:lvl1pPr>
          </a:lstStyle>
          <a:p>
            <a:fld id="{0B01771A-AA5B-43DC-93B2-A78940C0D527}" type="slidenum">
              <a:rPr lang="en-US"/>
              <a:pPr/>
              <a:t>‹#›</a:t>
            </a:fld>
            <a:endParaRPr lang="en-US"/>
          </a:p>
        </p:txBody>
      </p:sp>
    </p:spTree>
    <p:extLst>
      <p:ext uri="{BB962C8B-B14F-4D97-AF65-F5344CB8AC3E}">
        <p14:creationId xmlns:p14="http://schemas.microsoft.com/office/powerpoint/2010/main" val="39871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ACFB29-59D2-4823-BEFA-2A2FDF148C75}"/>
              </a:ext>
            </a:extLst>
          </p:cNvPr>
          <p:cNvSpPr>
            <a:spLocks noGrp="1"/>
          </p:cNvSpPr>
          <p:nvPr>
            <p:ph type="body" idx="1"/>
          </p:nvPr>
        </p:nvSpPr>
        <p:spPr>
          <a:xfrm>
            <a:off x="607595" y="11430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C448D8-B1FE-4537-8A5B-AEAA01D153E0}"/>
              </a:ext>
            </a:extLst>
          </p:cNvPr>
          <p:cNvSpPr>
            <a:spLocks noGrp="1"/>
          </p:cNvSpPr>
          <p:nvPr>
            <p:ph type="dt" sz="half" idx="2"/>
          </p:nvPr>
        </p:nvSpPr>
        <p:spPr>
          <a:xfrm>
            <a:off x="607595" y="6356350"/>
            <a:ext cx="916405"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760E0BE6-6564-49A9-8C14-B1C43FE365BF}" type="datetime1">
              <a:rPr lang="en-US" smtClean="0"/>
              <a:t>2/13/2023</a:t>
            </a:fld>
            <a:endParaRPr lang="en-US"/>
          </a:p>
        </p:txBody>
      </p:sp>
      <p:sp>
        <p:nvSpPr>
          <p:cNvPr id="5" name="Footer Placeholder 4">
            <a:extLst>
              <a:ext uri="{FF2B5EF4-FFF2-40B4-BE49-F238E27FC236}">
                <a16:creationId xmlns:a16="http://schemas.microsoft.com/office/drawing/2014/main" id="{842C4873-1315-4883-97DC-8A47AFCAED56}"/>
              </a:ext>
            </a:extLst>
          </p:cNvPr>
          <p:cNvSpPr>
            <a:spLocks noGrp="1"/>
          </p:cNvSpPr>
          <p:nvPr>
            <p:ph type="ftr" sz="quarter" idx="3"/>
          </p:nvPr>
        </p:nvSpPr>
        <p:spPr>
          <a:xfrm>
            <a:off x="4267200" y="6356350"/>
            <a:ext cx="3664373"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451DC0E4-58B6-42DF-8BD2-2BB7A3B6E319}"/>
              </a:ext>
            </a:extLst>
          </p:cNvPr>
          <p:cNvSpPr>
            <a:spLocks noGrp="1"/>
          </p:cNvSpPr>
          <p:nvPr>
            <p:ph type="sldNum" sz="quarter" idx="4"/>
          </p:nvPr>
        </p:nvSpPr>
        <p:spPr>
          <a:xfrm>
            <a:off x="10668000" y="6356350"/>
            <a:ext cx="912394"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0778C724-3839-4D76-A707-B4C23905D055}" type="slidenum">
              <a:rPr lang="en-US" smtClean="0"/>
              <a:pPr/>
              <a:t>‹#›</a:t>
            </a:fld>
            <a:endParaRPr lang="en-US" dirty="0"/>
          </a:p>
        </p:txBody>
      </p:sp>
      <p:sp>
        <p:nvSpPr>
          <p:cNvPr id="10" name="Title Placeholder 9">
            <a:extLst>
              <a:ext uri="{FF2B5EF4-FFF2-40B4-BE49-F238E27FC236}">
                <a16:creationId xmlns:a16="http://schemas.microsoft.com/office/drawing/2014/main" id="{BCB9CD12-280E-4818-853C-F36BB6D68A85}"/>
              </a:ext>
            </a:extLst>
          </p:cNvPr>
          <p:cNvSpPr>
            <a:spLocks noGrp="1"/>
          </p:cNvSpPr>
          <p:nvPr>
            <p:ph type="title"/>
          </p:nvPr>
        </p:nvSpPr>
        <p:spPr>
          <a:xfrm>
            <a:off x="607595" y="228600"/>
            <a:ext cx="10972799"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6317996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0" r:id="rId3"/>
    <p:sldLayoutId id="2147483696" r:id="rId4"/>
    <p:sldLayoutId id="2147483697" r:id="rId5"/>
    <p:sldLayoutId id="2147483698" r:id="rId6"/>
    <p:sldLayoutId id="2147483701" r:id="rId7"/>
  </p:sldLayoutIdLst>
  <p:hf hdr="0" ftr="0" dt="0"/>
  <p:txStyles>
    <p:titleStyle>
      <a:lvl1pPr algn="l" defTabSz="914400" rtl="0" eaLnBrk="1" latinLnBrk="0" hangingPunct="1">
        <a:lnSpc>
          <a:spcPct val="90000"/>
        </a:lnSpc>
        <a:spcBef>
          <a:spcPct val="0"/>
        </a:spcBef>
        <a:buNone/>
        <a:defRPr sz="3200" b="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1.png"/></Relationships>
</file>

<file path=ppt/slides/_rels/slide7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8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lstStyle/>
          <a:p>
            <a:r>
              <a:rPr lang="en-US" dirty="0"/>
              <a:t>Lecture 11</a:t>
            </a:r>
            <a:br>
              <a:rPr lang="en-US" dirty="0"/>
            </a:br>
            <a:r>
              <a:rPr lang="en-US" dirty="0"/>
              <a:t>Memory Hierarchy</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 – Winter 2023</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St-Amour, </a:t>
            </a:r>
            <a:r>
              <a:rPr lang="en-US" sz="1600" dirty="0" err="1"/>
              <a:t>Hardavellas</a:t>
            </a:r>
            <a:r>
              <a:rPr lang="en-US" sz="1600" dirty="0"/>
              <a:t>, </a:t>
            </a:r>
            <a:r>
              <a:rPr lang="en-US" sz="1600" dirty="0" err="1"/>
              <a:t>Bustamente</a:t>
            </a:r>
            <a:r>
              <a:rPr lang="en-US" sz="1600" dirty="0"/>
              <a:t> (Northwestern), 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3802196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00CAF-AD3E-42EC-94F2-71AD9AAD405B}"/>
              </a:ext>
            </a:extLst>
          </p:cNvPr>
          <p:cNvSpPr>
            <a:spLocks noGrp="1"/>
          </p:cNvSpPr>
          <p:nvPr>
            <p:ph type="title"/>
          </p:nvPr>
        </p:nvSpPr>
        <p:spPr/>
        <p:txBody>
          <a:bodyPr/>
          <a:lstStyle/>
          <a:p>
            <a:r>
              <a:rPr lang="en-US" dirty="0"/>
              <a:t>Register technology: SRAM</a:t>
            </a:r>
          </a:p>
        </p:txBody>
      </p:sp>
      <p:sp>
        <p:nvSpPr>
          <p:cNvPr id="3" name="Content Placeholder 2">
            <a:extLst>
              <a:ext uri="{FF2B5EF4-FFF2-40B4-BE49-F238E27FC236}">
                <a16:creationId xmlns:a16="http://schemas.microsoft.com/office/drawing/2014/main" id="{561EA217-FF8C-4504-A625-0950A6BE00DD}"/>
              </a:ext>
            </a:extLst>
          </p:cNvPr>
          <p:cNvSpPr>
            <a:spLocks noGrp="1"/>
          </p:cNvSpPr>
          <p:nvPr>
            <p:ph idx="1"/>
          </p:nvPr>
        </p:nvSpPr>
        <p:spPr/>
        <p:txBody>
          <a:bodyPr/>
          <a:lstStyle/>
          <a:p>
            <a:r>
              <a:rPr lang="en-US" dirty="0"/>
              <a:t>Static RAM (SRAM)</a:t>
            </a:r>
          </a:p>
          <a:p>
            <a:pPr lvl="1"/>
            <a:r>
              <a:rPr lang="en-US" dirty="0"/>
              <a:t>Each cell stores a bit in a bi-stable circuit,</a:t>
            </a:r>
            <a:br>
              <a:rPr lang="en-US" dirty="0"/>
            </a:br>
            <a:r>
              <a:rPr lang="en-US" dirty="0"/>
              <a:t>typically a six-transistor circuit</a:t>
            </a:r>
          </a:p>
          <a:p>
            <a:pPr lvl="1"/>
            <a:r>
              <a:rPr lang="en-US" dirty="0"/>
              <a:t>Static – no need for periodic refreshing;</a:t>
            </a:r>
            <a:br>
              <a:rPr lang="en-US" dirty="0"/>
            </a:br>
            <a:r>
              <a:rPr lang="en-US" dirty="0"/>
              <a:t>keeps data while powered</a:t>
            </a:r>
          </a:p>
          <a:p>
            <a:pPr lvl="1"/>
            <a:r>
              <a:rPr lang="en-US" dirty="0"/>
              <a:t>Relatively insensitive to disturbances such as electrical noise</a:t>
            </a:r>
          </a:p>
          <a:p>
            <a:pPr lvl="2"/>
            <a:r>
              <a:rPr lang="en-US" dirty="0"/>
              <a:t>Energetic particles (alpha particles, cosmic rays) can flip stored bits</a:t>
            </a:r>
          </a:p>
          <a:p>
            <a:pPr lvl="2"/>
            <a:endParaRPr lang="en-US" dirty="0"/>
          </a:p>
          <a:p>
            <a:r>
              <a:rPr lang="en-US" dirty="0"/>
              <a:t>Fastest memory on computer</a:t>
            </a:r>
          </a:p>
          <a:p>
            <a:pPr lvl="1"/>
            <a:r>
              <a:rPr lang="en-US" dirty="0"/>
              <a:t>Also most expensive and takes up most space per bit</a:t>
            </a:r>
          </a:p>
          <a:p>
            <a:pPr lvl="1"/>
            <a:r>
              <a:rPr lang="en-US" dirty="0"/>
              <a:t>Typically used for registers and cache memories</a:t>
            </a:r>
          </a:p>
          <a:p>
            <a:endParaRPr lang="en-US" dirty="0"/>
          </a:p>
        </p:txBody>
      </p:sp>
      <p:sp>
        <p:nvSpPr>
          <p:cNvPr id="4" name="Slide Number Placeholder 3">
            <a:extLst>
              <a:ext uri="{FF2B5EF4-FFF2-40B4-BE49-F238E27FC236}">
                <a16:creationId xmlns:a16="http://schemas.microsoft.com/office/drawing/2014/main" id="{5112C0C9-C08D-4ACC-852F-4AD83E5FD459}"/>
              </a:ext>
            </a:extLst>
          </p:cNvPr>
          <p:cNvSpPr>
            <a:spLocks noGrp="1"/>
          </p:cNvSpPr>
          <p:nvPr>
            <p:ph type="sldNum" sz="quarter" idx="12"/>
          </p:nvPr>
        </p:nvSpPr>
        <p:spPr/>
        <p:txBody>
          <a:bodyPr/>
          <a:lstStyle/>
          <a:p>
            <a:fld id="{0778C724-3839-4D76-A707-B4C23905D055}" type="slidenum">
              <a:rPr lang="en-US" smtClean="0"/>
              <a:t>10</a:t>
            </a:fld>
            <a:endParaRPr lang="en-US"/>
          </a:p>
        </p:txBody>
      </p:sp>
      <p:pic>
        <p:nvPicPr>
          <p:cNvPr id="2050" name="Picture 2">
            <a:extLst>
              <a:ext uri="{FF2B5EF4-FFF2-40B4-BE49-F238E27FC236}">
                <a16:creationId xmlns:a16="http://schemas.microsoft.com/office/drawing/2014/main" id="{6E97CD55-7CFA-4B88-97D2-9BA8CA4F9C9E}"/>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959144" y="136525"/>
            <a:ext cx="3621250" cy="271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5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E6C1E-B249-430C-A10D-907B4B74AC35}"/>
              </a:ext>
            </a:extLst>
          </p:cNvPr>
          <p:cNvSpPr>
            <a:spLocks noGrp="1"/>
          </p:cNvSpPr>
          <p:nvPr>
            <p:ph type="title"/>
          </p:nvPr>
        </p:nvSpPr>
        <p:spPr/>
        <p:txBody>
          <a:bodyPr/>
          <a:lstStyle/>
          <a:p>
            <a:r>
              <a:rPr lang="en-US" dirty="0"/>
              <a:t>Caches</a:t>
            </a:r>
          </a:p>
        </p:txBody>
      </p:sp>
      <p:sp>
        <p:nvSpPr>
          <p:cNvPr id="3" name="Content Placeholder 2">
            <a:extLst>
              <a:ext uri="{FF2B5EF4-FFF2-40B4-BE49-F238E27FC236}">
                <a16:creationId xmlns:a16="http://schemas.microsoft.com/office/drawing/2014/main" id="{A88707FA-E1D5-41E9-A03D-4D2904E9F141}"/>
              </a:ext>
            </a:extLst>
          </p:cNvPr>
          <p:cNvSpPr>
            <a:spLocks noGrp="1"/>
          </p:cNvSpPr>
          <p:nvPr>
            <p:ph idx="1"/>
          </p:nvPr>
        </p:nvSpPr>
        <p:spPr/>
        <p:txBody>
          <a:bodyPr>
            <a:normAutofit/>
          </a:bodyPr>
          <a:lstStyle/>
          <a:p>
            <a:r>
              <a:rPr lang="en-US" dirty="0"/>
              <a:t>Memory in the processor that duplicates portions of RAM</a:t>
            </a:r>
          </a:p>
          <a:p>
            <a:pPr lvl="1"/>
            <a:r>
              <a:rPr lang="en-US" dirty="0"/>
              <a:t>Goal: speed up accesses to frequently used data</a:t>
            </a:r>
          </a:p>
          <a:p>
            <a:pPr lvl="1"/>
            <a:r>
              <a:rPr lang="en-US" dirty="0"/>
              <a:t>Complicated part: what’s in the cache at any given moment</a:t>
            </a:r>
          </a:p>
          <a:p>
            <a:pPr lvl="2"/>
            <a:r>
              <a:rPr lang="en-US" dirty="0"/>
              <a:t>Many configurations to try to improve the “hit rate” on data</a:t>
            </a:r>
          </a:p>
          <a:p>
            <a:pPr lvl="1"/>
            <a:endParaRPr lang="en-US" dirty="0"/>
          </a:p>
          <a:p>
            <a:r>
              <a:rPr lang="en-US" dirty="0"/>
              <a:t>Not general-purpose memory</a:t>
            </a:r>
          </a:p>
          <a:p>
            <a:pPr lvl="1"/>
            <a:r>
              <a:rPr lang="en-US" dirty="0"/>
              <a:t>Can’t be directly accessed and doesn’t have memory addresses</a:t>
            </a:r>
          </a:p>
          <a:p>
            <a:pPr lvl="1"/>
            <a:r>
              <a:rPr lang="en-US" dirty="0"/>
              <a:t>Hardware automatically chooses what’s in the cache</a:t>
            </a:r>
          </a:p>
          <a:p>
            <a:pPr lvl="1"/>
            <a:endParaRPr lang="en-US" dirty="0"/>
          </a:p>
          <a:p>
            <a:r>
              <a:rPr lang="en-US" dirty="0"/>
              <a:t>Cache sizes</a:t>
            </a:r>
          </a:p>
          <a:p>
            <a:pPr lvl="1"/>
            <a:r>
              <a:rPr lang="en-US" dirty="0"/>
              <a:t>Kilobytes to Megabytes of storage: ~1-10 MB total in modern processors</a:t>
            </a:r>
          </a:p>
        </p:txBody>
      </p:sp>
      <p:sp>
        <p:nvSpPr>
          <p:cNvPr id="4" name="Slide Number Placeholder 3">
            <a:extLst>
              <a:ext uri="{FF2B5EF4-FFF2-40B4-BE49-F238E27FC236}">
                <a16:creationId xmlns:a16="http://schemas.microsoft.com/office/drawing/2014/main" id="{99B63811-066C-490D-9FA8-1BDDE35A7205}"/>
              </a:ext>
            </a:extLst>
          </p:cNvPr>
          <p:cNvSpPr>
            <a:spLocks noGrp="1"/>
          </p:cNvSpPr>
          <p:nvPr>
            <p:ph type="sldNum" sz="quarter" idx="12"/>
          </p:nvPr>
        </p:nvSpPr>
        <p:spPr/>
        <p:txBody>
          <a:bodyPr/>
          <a:lstStyle/>
          <a:p>
            <a:fld id="{0778C724-3839-4D76-A707-B4C23905D055}" type="slidenum">
              <a:rPr lang="en-US" smtClean="0"/>
              <a:t>11</a:t>
            </a:fld>
            <a:endParaRPr lang="en-US"/>
          </a:p>
        </p:txBody>
      </p:sp>
    </p:spTree>
    <p:extLst>
      <p:ext uri="{BB962C8B-B14F-4D97-AF65-F5344CB8AC3E}">
        <p14:creationId xmlns:p14="http://schemas.microsoft.com/office/powerpoint/2010/main" val="1603416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12</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7903387" y="1574754"/>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7895034" y="1067214"/>
            <a:ext cx="1418271" cy="369332"/>
          </a:xfrm>
          <a:prstGeom prst="rect">
            <a:avLst/>
          </a:prstGeom>
          <a:noFill/>
        </p:spPr>
        <p:txBody>
          <a:bodyPr wrap="square" rtlCol="0">
            <a:spAutoFit/>
          </a:bodyPr>
          <a:lstStyle/>
          <a:p>
            <a:r>
              <a:rPr lang="en-US" dirty="0"/>
              <a:t>RAM</a:t>
            </a:r>
          </a:p>
        </p:txBody>
      </p:sp>
    </p:spTree>
    <p:extLst>
      <p:ext uri="{BB962C8B-B14F-4D97-AF65-F5344CB8AC3E}">
        <p14:creationId xmlns:p14="http://schemas.microsoft.com/office/powerpoint/2010/main" val="51415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w to pick the right RAM for your desktop or laptop">
            <a:extLst>
              <a:ext uri="{FF2B5EF4-FFF2-40B4-BE49-F238E27FC236}">
                <a16:creationId xmlns:a16="http://schemas.microsoft.com/office/drawing/2014/main" id="{6F82A2F5-3E86-47D9-B15F-E7929A144AF2}"/>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rot="17926501">
            <a:off x="6263339" y="-425004"/>
            <a:ext cx="5228823" cy="3841123"/>
          </a:xfrm>
          <a:prstGeom prst="trapezoid">
            <a:avLst>
              <a:gd name="adj" fmla="val 60866"/>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9635F9C-A037-42D9-8E1F-CDEF74E16270}"/>
              </a:ext>
            </a:extLst>
          </p:cNvPr>
          <p:cNvSpPr>
            <a:spLocks noGrp="1"/>
          </p:cNvSpPr>
          <p:nvPr>
            <p:ph type="title"/>
          </p:nvPr>
        </p:nvSpPr>
        <p:spPr/>
        <p:txBody>
          <a:bodyPr/>
          <a:lstStyle/>
          <a:p>
            <a:r>
              <a:rPr lang="en-US" dirty="0"/>
              <a:t>Main memory</a:t>
            </a:r>
          </a:p>
        </p:txBody>
      </p:sp>
      <p:sp>
        <p:nvSpPr>
          <p:cNvPr id="3" name="Content Placeholder 2">
            <a:extLst>
              <a:ext uri="{FF2B5EF4-FFF2-40B4-BE49-F238E27FC236}">
                <a16:creationId xmlns:a16="http://schemas.microsoft.com/office/drawing/2014/main" id="{DE4B491C-42A9-450C-8027-DC684E3D88F0}"/>
              </a:ext>
            </a:extLst>
          </p:cNvPr>
          <p:cNvSpPr>
            <a:spLocks noGrp="1"/>
          </p:cNvSpPr>
          <p:nvPr>
            <p:ph idx="1"/>
          </p:nvPr>
        </p:nvSpPr>
        <p:spPr>
          <a:xfrm>
            <a:off x="607595" y="1143000"/>
            <a:ext cx="5625780" cy="5029200"/>
          </a:xfrm>
        </p:spPr>
        <p:txBody>
          <a:bodyPr>
            <a:normAutofit lnSpcReduction="10000"/>
          </a:bodyPr>
          <a:lstStyle/>
          <a:p>
            <a:r>
              <a:rPr lang="en-US" dirty="0"/>
              <a:t>The “RAM” in your computer</a:t>
            </a:r>
          </a:p>
          <a:p>
            <a:pPr lvl="1"/>
            <a:r>
              <a:rPr lang="en-US" dirty="0"/>
              <a:t>Random Access Memory</a:t>
            </a:r>
          </a:p>
          <a:p>
            <a:pPr lvl="1"/>
            <a:r>
              <a:rPr lang="en-US" dirty="0"/>
              <a:t>Can access any byte you want in “random” order</a:t>
            </a:r>
          </a:p>
          <a:p>
            <a:pPr lvl="1"/>
            <a:endParaRPr lang="en-US" dirty="0"/>
          </a:p>
          <a:p>
            <a:r>
              <a:rPr lang="en-US" dirty="0"/>
              <a:t>Typically measured in GB</a:t>
            </a:r>
          </a:p>
          <a:p>
            <a:pPr lvl="1"/>
            <a:r>
              <a:rPr lang="en-US" dirty="0"/>
              <a:t>1-128 GB</a:t>
            </a:r>
          </a:p>
          <a:p>
            <a:pPr lvl="1"/>
            <a:r>
              <a:rPr lang="en-US" dirty="0"/>
              <a:t>Some special purpose systems may have MUCH less</a:t>
            </a:r>
          </a:p>
          <a:p>
            <a:pPr lvl="1"/>
            <a:endParaRPr lang="en-US" dirty="0"/>
          </a:p>
          <a:p>
            <a:r>
              <a:rPr lang="en-US" dirty="0"/>
              <a:t>This is the “array of bytes” we’ve been using in assembly</a:t>
            </a:r>
          </a:p>
          <a:p>
            <a:pPr lvl="1"/>
            <a:r>
              <a:rPr lang="en-US" dirty="0"/>
              <a:t>Program memory lives in RAM</a:t>
            </a:r>
          </a:p>
        </p:txBody>
      </p:sp>
      <p:sp>
        <p:nvSpPr>
          <p:cNvPr id="4" name="Slide Number Placeholder 3">
            <a:extLst>
              <a:ext uri="{FF2B5EF4-FFF2-40B4-BE49-F238E27FC236}">
                <a16:creationId xmlns:a16="http://schemas.microsoft.com/office/drawing/2014/main" id="{7C36DE8A-750F-4415-8D04-66BFA467741F}"/>
              </a:ext>
            </a:extLst>
          </p:cNvPr>
          <p:cNvSpPr>
            <a:spLocks noGrp="1"/>
          </p:cNvSpPr>
          <p:nvPr>
            <p:ph type="sldNum" sz="quarter" idx="12"/>
          </p:nvPr>
        </p:nvSpPr>
        <p:spPr/>
        <p:txBody>
          <a:bodyPr/>
          <a:lstStyle/>
          <a:p>
            <a:fld id="{0778C724-3839-4D76-A707-B4C23905D055}" type="slidenum">
              <a:rPr lang="en-US" smtClean="0"/>
              <a:t>13</a:t>
            </a:fld>
            <a:endParaRPr lang="en-US"/>
          </a:p>
        </p:txBody>
      </p:sp>
      <p:pic>
        <p:nvPicPr>
          <p:cNvPr id="3074" name="Picture 2" descr="How to Quickly Determine Memory Slots Available On the Motherboard on  Windows 10">
            <a:extLst>
              <a:ext uri="{FF2B5EF4-FFF2-40B4-BE49-F238E27FC236}">
                <a16:creationId xmlns:a16="http://schemas.microsoft.com/office/drawing/2014/main" id="{D113F472-2192-4E97-8DCD-062F4507FA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69969" y="2827803"/>
            <a:ext cx="5010425" cy="334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4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97F-BD58-48E3-8D96-011A8568A190}"/>
              </a:ext>
            </a:extLst>
          </p:cNvPr>
          <p:cNvSpPr>
            <a:spLocks noGrp="1"/>
          </p:cNvSpPr>
          <p:nvPr>
            <p:ph type="title"/>
          </p:nvPr>
        </p:nvSpPr>
        <p:spPr/>
        <p:txBody>
          <a:bodyPr/>
          <a:lstStyle/>
          <a:p>
            <a:r>
              <a:rPr lang="en-US" dirty="0"/>
              <a:t>Main memory technology: DRAM</a:t>
            </a:r>
          </a:p>
        </p:txBody>
      </p:sp>
      <p:sp>
        <p:nvSpPr>
          <p:cNvPr id="3" name="Content Placeholder 2">
            <a:extLst>
              <a:ext uri="{FF2B5EF4-FFF2-40B4-BE49-F238E27FC236}">
                <a16:creationId xmlns:a16="http://schemas.microsoft.com/office/drawing/2014/main" id="{AA0B1C4D-9AD3-4093-92B6-C91CF7ABB234}"/>
              </a:ext>
            </a:extLst>
          </p:cNvPr>
          <p:cNvSpPr>
            <a:spLocks noGrp="1"/>
          </p:cNvSpPr>
          <p:nvPr>
            <p:ph idx="1"/>
          </p:nvPr>
        </p:nvSpPr>
        <p:spPr/>
        <p:txBody>
          <a:bodyPr/>
          <a:lstStyle/>
          <a:p>
            <a:r>
              <a:rPr lang="en-US" dirty="0"/>
              <a:t>Dynamic RAM (DRAM)</a:t>
            </a:r>
          </a:p>
          <a:p>
            <a:pPr lvl="1"/>
            <a:r>
              <a:rPr lang="en-US" dirty="0"/>
              <a:t>Each cell stores a bit as a charge in a capacitor</a:t>
            </a:r>
          </a:p>
          <a:p>
            <a:pPr lvl="1"/>
            <a:r>
              <a:rPr lang="en-US" dirty="0"/>
              <a:t>Capacitors lose charge; each cell must be refreshed every 10-100 </a:t>
            </a:r>
            <a:r>
              <a:rPr lang="en-US" dirty="0" err="1"/>
              <a:t>ms</a:t>
            </a:r>
            <a:endParaRPr lang="en-US" dirty="0"/>
          </a:p>
          <a:p>
            <a:pPr lvl="1"/>
            <a:r>
              <a:rPr lang="en-US" dirty="0"/>
              <a:t>More sensitive to disturbances (EMI, radiation, …) than SRAM</a:t>
            </a:r>
          </a:p>
          <a:p>
            <a:pPr lvl="1"/>
            <a:endParaRPr lang="en-US" dirty="0"/>
          </a:p>
          <a:p>
            <a:r>
              <a:rPr lang="en-US" dirty="0"/>
              <a:t>Slower than SRAM, but cheaper and denser</a:t>
            </a:r>
          </a:p>
          <a:p>
            <a:pPr lvl="1"/>
            <a:r>
              <a:rPr lang="en-US" dirty="0"/>
              <a:t>~100x slower than registers</a:t>
            </a:r>
          </a:p>
          <a:p>
            <a:pPr lvl="1"/>
            <a:endParaRPr lang="en-US" dirty="0"/>
          </a:p>
          <a:p>
            <a:r>
              <a:rPr lang="en-US" dirty="0"/>
              <a:t>Typically used for main memory</a:t>
            </a:r>
          </a:p>
          <a:p>
            <a:endParaRPr lang="en-US" dirty="0"/>
          </a:p>
        </p:txBody>
      </p:sp>
      <p:sp>
        <p:nvSpPr>
          <p:cNvPr id="4" name="Slide Number Placeholder 3">
            <a:extLst>
              <a:ext uri="{FF2B5EF4-FFF2-40B4-BE49-F238E27FC236}">
                <a16:creationId xmlns:a16="http://schemas.microsoft.com/office/drawing/2014/main" id="{71FC3E90-33C8-492F-AF1C-D6C234B73C76}"/>
              </a:ext>
            </a:extLst>
          </p:cNvPr>
          <p:cNvSpPr>
            <a:spLocks noGrp="1"/>
          </p:cNvSpPr>
          <p:nvPr>
            <p:ph type="sldNum" sz="quarter" idx="12"/>
          </p:nvPr>
        </p:nvSpPr>
        <p:spPr/>
        <p:txBody>
          <a:bodyPr/>
          <a:lstStyle/>
          <a:p>
            <a:fld id="{0778C724-3839-4D76-A707-B4C23905D055}" type="slidenum">
              <a:rPr lang="en-US" smtClean="0"/>
              <a:t>14</a:t>
            </a:fld>
            <a:endParaRPr lang="en-US"/>
          </a:p>
        </p:txBody>
      </p:sp>
      <p:pic>
        <p:nvPicPr>
          <p:cNvPr id="7" name="Picture 6">
            <a:extLst>
              <a:ext uri="{FF2B5EF4-FFF2-40B4-BE49-F238E27FC236}">
                <a16:creationId xmlns:a16="http://schemas.microsoft.com/office/drawing/2014/main" id="{DEC76DB0-528E-4AA8-9740-B9C4B4828DD4}"/>
              </a:ext>
            </a:extLst>
          </p:cNvPr>
          <p:cNvPicPr>
            <a:picLocks noChangeAspect="1"/>
          </p:cNvPicPr>
          <p:nvPr/>
        </p:nvPicPr>
        <p:blipFill>
          <a:blip r:embed="rId2"/>
          <a:stretch>
            <a:fillRect/>
          </a:stretch>
        </p:blipFill>
        <p:spPr>
          <a:xfrm>
            <a:off x="7941733" y="3050104"/>
            <a:ext cx="3463978" cy="3214171"/>
          </a:xfrm>
          <a:prstGeom prst="rect">
            <a:avLst/>
          </a:prstGeom>
        </p:spPr>
      </p:pic>
    </p:spTree>
    <p:extLst>
      <p:ext uri="{BB962C8B-B14F-4D97-AF65-F5344CB8AC3E}">
        <p14:creationId xmlns:p14="http://schemas.microsoft.com/office/powerpoint/2010/main" val="2135086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B0375-0297-409E-9389-51079E235606}"/>
              </a:ext>
            </a:extLst>
          </p:cNvPr>
          <p:cNvSpPr>
            <a:spLocks noGrp="1"/>
          </p:cNvSpPr>
          <p:nvPr>
            <p:ph type="title"/>
          </p:nvPr>
        </p:nvSpPr>
        <p:spPr/>
        <p:txBody>
          <a:bodyPr/>
          <a:lstStyle/>
          <a:p>
            <a:r>
              <a:rPr lang="en-US" dirty="0"/>
              <a:t>Accessing DRAM</a:t>
            </a:r>
          </a:p>
        </p:txBody>
      </p:sp>
      <p:sp>
        <p:nvSpPr>
          <p:cNvPr id="3" name="Content Placeholder 2">
            <a:extLst>
              <a:ext uri="{FF2B5EF4-FFF2-40B4-BE49-F238E27FC236}">
                <a16:creationId xmlns:a16="http://schemas.microsoft.com/office/drawing/2014/main" id="{EDECB05C-9B91-4D2E-8361-E12A44548963}"/>
              </a:ext>
            </a:extLst>
          </p:cNvPr>
          <p:cNvSpPr>
            <a:spLocks noGrp="1"/>
          </p:cNvSpPr>
          <p:nvPr>
            <p:ph idx="1"/>
          </p:nvPr>
        </p:nvSpPr>
        <p:spPr>
          <a:xfrm>
            <a:off x="607595" y="1143000"/>
            <a:ext cx="6231087" cy="5029200"/>
          </a:xfrm>
        </p:spPr>
        <p:txBody>
          <a:bodyPr/>
          <a:lstStyle/>
          <a:p>
            <a:r>
              <a:rPr lang="en-US" dirty="0"/>
              <a:t>Read entire row of data at a time</a:t>
            </a:r>
          </a:p>
          <a:p>
            <a:pPr lvl="1"/>
            <a:r>
              <a:rPr lang="en-US" dirty="0"/>
              <a:t>Large in practice, kilobytes</a:t>
            </a:r>
          </a:p>
          <a:p>
            <a:pPr lvl="1"/>
            <a:endParaRPr lang="en-US" dirty="0"/>
          </a:p>
          <a:p>
            <a:r>
              <a:rPr lang="en-US" dirty="0"/>
              <a:t>Select actual bytes that are wanted</a:t>
            </a:r>
          </a:p>
          <a:p>
            <a:pPr lvl="1"/>
            <a:r>
              <a:rPr lang="en-US" dirty="0"/>
              <a:t>Possibly modifying those bits</a:t>
            </a:r>
          </a:p>
          <a:p>
            <a:pPr lvl="1"/>
            <a:endParaRPr lang="en-US" dirty="0"/>
          </a:p>
          <a:p>
            <a:r>
              <a:rPr lang="en-US" dirty="0"/>
              <a:t>Write row back to memory</a:t>
            </a:r>
          </a:p>
          <a:p>
            <a:pPr lvl="1"/>
            <a:r>
              <a:rPr lang="en-US" dirty="0"/>
              <a:t>Must always happen!</a:t>
            </a:r>
          </a:p>
          <a:p>
            <a:pPr lvl="1"/>
            <a:r>
              <a:rPr lang="en-US" dirty="0"/>
              <a:t>Reading is destructive</a:t>
            </a:r>
          </a:p>
        </p:txBody>
      </p:sp>
      <p:sp>
        <p:nvSpPr>
          <p:cNvPr id="4" name="Slide Number Placeholder 3">
            <a:extLst>
              <a:ext uri="{FF2B5EF4-FFF2-40B4-BE49-F238E27FC236}">
                <a16:creationId xmlns:a16="http://schemas.microsoft.com/office/drawing/2014/main" id="{9D16E61E-711A-4EA9-906B-A7DE70D55C80}"/>
              </a:ext>
            </a:extLst>
          </p:cNvPr>
          <p:cNvSpPr>
            <a:spLocks noGrp="1"/>
          </p:cNvSpPr>
          <p:nvPr>
            <p:ph type="sldNum" sz="quarter" idx="12"/>
          </p:nvPr>
        </p:nvSpPr>
        <p:spPr/>
        <p:txBody>
          <a:bodyPr/>
          <a:lstStyle/>
          <a:p>
            <a:fld id="{0778C724-3839-4D76-A707-B4C23905D055}" type="slidenum">
              <a:rPr lang="en-US" smtClean="0"/>
              <a:t>15</a:t>
            </a:fld>
            <a:endParaRPr lang="en-US"/>
          </a:p>
        </p:txBody>
      </p:sp>
      <p:pic>
        <p:nvPicPr>
          <p:cNvPr id="5122" name="Picture 2">
            <a:extLst>
              <a:ext uri="{FF2B5EF4-FFF2-40B4-BE49-F238E27FC236}">
                <a16:creationId xmlns:a16="http://schemas.microsoft.com/office/drawing/2014/main" id="{B915F986-5BD8-42BE-9BBE-C3F4B250C2A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2321" y="228599"/>
            <a:ext cx="4278073" cy="63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03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a:t>Connecting main memory and the processor</a:t>
            </a:r>
          </a:p>
        </p:txBody>
      </p:sp>
      <p:sp>
        <p:nvSpPr>
          <p:cNvPr id="671747" name="Rectangle 3"/>
          <p:cNvSpPr>
            <a:spLocks noGrp="1" noChangeArrowheads="1"/>
          </p:cNvSpPr>
          <p:nvPr>
            <p:ph idx="1"/>
          </p:nvPr>
        </p:nvSpPr>
        <p:spPr/>
        <p:txBody>
          <a:bodyPr/>
          <a:lstStyle/>
          <a:p>
            <a:r>
              <a:rPr lang="en-US" sz="2400" dirty="0"/>
              <a:t>Data flows between main memory and processor over “buses”</a:t>
            </a:r>
          </a:p>
          <a:p>
            <a:pPr lvl="1"/>
            <a:r>
              <a:rPr lang="en-US" sz="2000" dirty="0"/>
              <a:t>A collection of parallel wires that carry address, data, and control signals</a:t>
            </a:r>
          </a:p>
          <a:p>
            <a:pPr lvl="1"/>
            <a:r>
              <a:rPr lang="en-US" sz="2000" dirty="0"/>
              <a:t>Typically shared by multiple devices</a:t>
            </a:r>
          </a:p>
        </p:txBody>
      </p:sp>
      <p:sp>
        <p:nvSpPr>
          <p:cNvPr id="671748" name="Rectangle 4"/>
          <p:cNvSpPr>
            <a:spLocks noChangeAspect="1" noChangeArrowheads="1"/>
          </p:cNvSpPr>
          <p:nvPr/>
        </p:nvSpPr>
        <p:spPr bwMode="auto">
          <a:xfrm>
            <a:off x="7738638" y="5078549"/>
            <a:ext cx="1049337" cy="10541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71749" name="AutoShape 5"/>
          <p:cNvSpPr>
            <a:spLocks noChangeAspect="1" noChangeArrowheads="1"/>
          </p:cNvSpPr>
          <p:nvPr/>
        </p:nvSpPr>
        <p:spPr bwMode="auto">
          <a:xfrm>
            <a:off x="5981274" y="5253174"/>
            <a:ext cx="1720850" cy="615950"/>
          </a:xfrm>
          <a:prstGeom prst="leftRightArrow">
            <a:avLst>
              <a:gd name="adj1" fmla="val 50000"/>
              <a:gd name="adj2" fmla="val 55876"/>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50" name="Rectangle 6"/>
          <p:cNvSpPr>
            <a:spLocks noChangeAspect="1" noChangeArrowheads="1"/>
          </p:cNvSpPr>
          <p:nvPr/>
        </p:nvSpPr>
        <p:spPr bwMode="auto">
          <a:xfrm>
            <a:off x="4925588" y="5289687"/>
            <a:ext cx="1049337"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I/O </a:t>
            </a:r>
          </a:p>
          <a:p>
            <a:pPr algn="ctr" eaLnBrk="0" hangingPunct="0"/>
            <a:r>
              <a:rPr lang="en-US" sz="1600" b="1">
                <a:latin typeface="Helvetica" pitchFamily="34" charset="0"/>
              </a:rPr>
              <a:t>bridge</a:t>
            </a:r>
          </a:p>
        </p:txBody>
      </p:sp>
      <p:sp>
        <p:nvSpPr>
          <p:cNvPr id="671752" name="Rectangle 8"/>
          <p:cNvSpPr>
            <a:spLocks noChangeAspect="1" noChangeArrowheads="1"/>
          </p:cNvSpPr>
          <p:nvPr/>
        </p:nvSpPr>
        <p:spPr bwMode="auto">
          <a:xfrm>
            <a:off x="1052088" y="5289687"/>
            <a:ext cx="2162175" cy="6667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
        <p:nvSpPr>
          <p:cNvPr id="671753" name="Rectangle 9"/>
          <p:cNvSpPr>
            <a:spLocks noChangeAspect="1" noChangeArrowheads="1"/>
          </p:cNvSpPr>
          <p:nvPr/>
        </p:nvSpPr>
        <p:spPr bwMode="auto">
          <a:xfrm>
            <a:off x="2109363" y="375933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4" name="Rectangle 10"/>
          <p:cNvSpPr>
            <a:spLocks noChangeAspect="1" noChangeArrowheads="1"/>
          </p:cNvSpPr>
          <p:nvPr/>
        </p:nvSpPr>
        <p:spPr bwMode="auto">
          <a:xfrm>
            <a:off x="2109363" y="393555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5" name="Rectangle 11"/>
          <p:cNvSpPr>
            <a:spLocks noChangeAspect="1" noChangeArrowheads="1"/>
          </p:cNvSpPr>
          <p:nvPr/>
        </p:nvSpPr>
        <p:spPr bwMode="auto">
          <a:xfrm>
            <a:off x="2109363" y="4111763"/>
            <a:ext cx="788987" cy="174625"/>
          </a:xfrm>
          <a:prstGeom prst="rect">
            <a:avLst/>
          </a:prstGeom>
          <a:noFill/>
          <a:ln w="12700">
            <a:solidFill>
              <a:schemeClr val="tx1"/>
            </a:solidFill>
            <a:miter lim="800000"/>
            <a:headEnd/>
            <a:tailEnd/>
          </a:ln>
          <a:effectLst/>
        </p:spPr>
        <p:txBody>
          <a:bodyPr wrap="none" anchor="ctr"/>
          <a:lstStyle/>
          <a:p>
            <a:endParaRPr lang="en-US"/>
          </a:p>
        </p:txBody>
      </p:sp>
      <p:sp>
        <p:nvSpPr>
          <p:cNvPr id="671756" name="Rectangle 12"/>
          <p:cNvSpPr>
            <a:spLocks noChangeAspect="1" noChangeArrowheads="1"/>
          </p:cNvSpPr>
          <p:nvPr/>
        </p:nvSpPr>
        <p:spPr bwMode="auto">
          <a:xfrm>
            <a:off x="2109363" y="4286387"/>
            <a:ext cx="788987" cy="176212"/>
          </a:xfrm>
          <a:prstGeom prst="rect">
            <a:avLst/>
          </a:prstGeom>
          <a:noFill/>
          <a:ln w="12700">
            <a:solidFill>
              <a:schemeClr val="tx1"/>
            </a:solidFill>
            <a:miter lim="800000"/>
            <a:headEnd/>
            <a:tailEnd/>
          </a:ln>
          <a:effectLst/>
        </p:spPr>
        <p:txBody>
          <a:bodyPr wrap="none" anchor="ctr"/>
          <a:lstStyle/>
          <a:p>
            <a:endParaRPr lang="en-US"/>
          </a:p>
        </p:txBody>
      </p:sp>
      <p:sp>
        <p:nvSpPr>
          <p:cNvPr id="671757" name="Rectangle 13"/>
          <p:cNvSpPr>
            <a:spLocks noChangeAspect="1" noChangeArrowheads="1"/>
          </p:cNvSpPr>
          <p:nvPr/>
        </p:nvSpPr>
        <p:spPr bwMode="auto">
          <a:xfrm>
            <a:off x="2109363" y="4462600"/>
            <a:ext cx="788987" cy="176213"/>
          </a:xfrm>
          <a:prstGeom prst="rect">
            <a:avLst/>
          </a:prstGeom>
          <a:noFill/>
          <a:ln w="12700">
            <a:solidFill>
              <a:schemeClr val="tx1"/>
            </a:solidFill>
            <a:miter lim="800000"/>
            <a:headEnd/>
            <a:tailEnd/>
          </a:ln>
          <a:effectLst/>
        </p:spPr>
        <p:txBody>
          <a:bodyPr wrap="none" anchor="ctr"/>
          <a:lstStyle/>
          <a:p>
            <a:endParaRPr lang="en-US"/>
          </a:p>
        </p:txBody>
      </p:sp>
      <p:sp>
        <p:nvSpPr>
          <p:cNvPr id="671758" name="AutoShape 14"/>
          <p:cNvSpPr>
            <a:spLocks noChangeAspect="1" noChangeArrowheads="1"/>
          </p:cNvSpPr>
          <p:nvPr/>
        </p:nvSpPr>
        <p:spPr bwMode="auto">
          <a:xfrm>
            <a:off x="3001537" y="3759338"/>
            <a:ext cx="512762" cy="439737"/>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59" name="AutoShape 15"/>
          <p:cNvSpPr>
            <a:spLocks noChangeAspect="1" noChangeArrowheads="1"/>
          </p:cNvSpPr>
          <p:nvPr/>
        </p:nvSpPr>
        <p:spPr bwMode="auto">
          <a:xfrm flipH="1">
            <a:off x="2898350" y="4199074"/>
            <a:ext cx="512763" cy="439738"/>
          </a:xfrm>
          <a:prstGeom prst="rightArrow">
            <a:avLst>
              <a:gd name="adj1" fmla="val 50000"/>
              <a:gd name="adj2" fmla="val 29152"/>
            </a:avLst>
          </a:prstGeom>
          <a:noFill/>
          <a:ln w="12700">
            <a:solidFill>
              <a:schemeClr val="tx1"/>
            </a:solidFill>
            <a:miter lim="800000"/>
            <a:headEnd/>
            <a:tailEnd/>
          </a:ln>
          <a:effectLst/>
        </p:spPr>
        <p:txBody>
          <a:bodyPr wrap="none" anchor="ctr"/>
          <a:lstStyle/>
          <a:p>
            <a:endParaRPr lang="en-US"/>
          </a:p>
        </p:txBody>
      </p:sp>
      <p:sp>
        <p:nvSpPr>
          <p:cNvPr id="671760" name="Rectangle 16"/>
          <p:cNvSpPr>
            <a:spLocks noChangeAspect="1" noChangeArrowheads="1"/>
          </p:cNvSpPr>
          <p:nvPr/>
        </p:nvSpPr>
        <p:spPr bwMode="auto">
          <a:xfrm>
            <a:off x="3514300" y="3584712"/>
            <a:ext cx="614363" cy="1230312"/>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71761" name="Text Box 17"/>
          <p:cNvSpPr txBox="1">
            <a:spLocks noChangeAspect="1" noChangeArrowheads="1"/>
          </p:cNvSpPr>
          <p:nvPr/>
        </p:nvSpPr>
        <p:spPr bwMode="auto">
          <a:xfrm>
            <a:off x="1878315" y="3413054"/>
            <a:ext cx="1293944" cy="338554"/>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71762" name="AutoShape 18"/>
          <p:cNvSpPr>
            <a:spLocks noChangeAspect="1" noChangeArrowheads="1"/>
          </p:cNvSpPr>
          <p:nvPr/>
        </p:nvSpPr>
        <p:spPr bwMode="auto">
          <a:xfrm>
            <a:off x="2195087" y="4726124"/>
            <a:ext cx="703262" cy="52705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71763" name="Rectangle 19"/>
          <p:cNvSpPr>
            <a:spLocks noChangeAspect="1" noChangeArrowheads="1"/>
          </p:cNvSpPr>
          <p:nvPr/>
        </p:nvSpPr>
        <p:spPr bwMode="auto">
          <a:xfrm>
            <a:off x="877462" y="3319599"/>
            <a:ext cx="3354587" cy="2813050"/>
          </a:xfrm>
          <a:prstGeom prst="rect">
            <a:avLst/>
          </a:prstGeom>
          <a:noFill/>
          <a:ln w="19050" cap="rnd">
            <a:solidFill>
              <a:schemeClr val="tx1"/>
            </a:solidFill>
            <a:prstDash val="solid"/>
            <a:miter lim="800000"/>
            <a:headEnd/>
            <a:tailEnd/>
          </a:ln>
          <a:effectLst/>
        </p:spPr>
        <p:txBody>
          <a:bodyPr wrap="none" anchor="ctr"/>
          <a:lstStyle/>
          <a:p>
            <a:endParaRPr lang="en-US"/>
          </a:p>
        </p:txBody>
      </p:sp>
      <p:sp>
        <p:nvSpPr>
          <p:cNvPr id="671764" name="Text Box 20"/>
          <p:cNvSpPr txBox="1">
            <a:spLocks noChangeAspect="1" noChangeArrowheads="1"/>
          </p:cNvSpPr>
          <p:nvPr/>
        </p:nvSpPr>
        <p:spPr bwMode="auto">
          <a:xfrm>
            <a:off x="845712" y="2992574"/>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CPU chip</a:t>
            </a:r>
          </a:p>
        </p:txBody>
      </p:sp>
      <p:sp>
        <p:nvSpPr>
          <p:cNvPr id="671767" name="Text Box 23"/>
          <p:cNvSpPr txBox="1">
            <a:spLocks noChangeAspect="1" noChangeArrowheads="1"/>
          </p:cNvSpPr>
          <p:nvPr/>
        </p:nvSpPr>
        <p:spPr bwMode="auto">
          <a:xfrm>
            <a:off x="6120974" y="5370649"/>
            <a:ext cx="1392238"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memory bus</a:t>
            </a:r>
          </a:p>
        </p:txBody>
      </p:sp>
      <p:sp>
        <p:nvSpPr>
          <p:cNvPr id="28" name="Rectangular Callout 27"/>
          <p:cNvSpPr/>
          <p:nvPr/>
        </p:nvSpPr>
        <p:spPr bwMode="auto">
          <a:xfrm>
            <a:off x="4655712" y="4456249"/>
            <a:ext cx="1676400" cy="533400"/>
          </a:xfrm>
          <a:prstGeom prst="wedgeRectCallout">
            <a:avLst>
              <a:gd name="adj1" fmla="val -15134"/>
              <a:gd name="adj2" fmla="val 85528"/>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sz="1400" dirty="0">
                <a:solidFill>
                  <a:schemeClr val="tx1"/>
                </a:solidFill>
              </a:rPr>
              <a:t>Includes memory </a:t>
            </a:r>
            <a:br>
              <a:rPr lang="en-US" sz="1400" dirty="0">
                <a:solidFill>
                  <a:schemeClr val="tx1"/>
                </a:solidFill>
              </a:rPr>
            </a:br>
            <a:r>
              <a:rPr lang="en-US" sz="1400" dirty="0">
                <a:solidFill>
                  <a:schemeClr val="tx1"/>
                </a:solidFill>
              </a:rPr>
              <a:t>controller</a:t>
            </a:r>
          </a:p>
        </p:txBody>
      </p:sp>
      <p:sp>
        <p:nvSpPr>
          <p:cNvPr id="25" name="Text Box 27"/>
          <p:cNvSpPr txBox="1">
            <a:spLocks noChangeArrowheads="1"/>
          </p:cNvSpPr>
          <p:nvPr/>
        </p:nvSpPr>
        <p:spPr bwMode="auto">
          <a:xfrm>
            <a:off x="6868887" y="2088493"/>
            <a:ext cx="3597318" cy="1231106"/>
          </a:xfrm>
          <a:prstGeom prst="rect">
            <a:avLst/>
          </a:prstGeom>
          <a:solidFill>
            <a:srgbClr val="F6F5BD"/>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 %</a:t>
            </a:r>
            <a:r>
              <a:rPr lang="en-US" sz="2400" b="1" dirty="0" err="1">
                <a:latin typeface="Courier New" pitchFamily="49" charset="0"/>
              </a:rPr>
              <a:t>eax</a:t>
            </a:r>
            <a:r>
              <a:rPr lang="en-US" sz="2400" b="1" dirty="0">
                <a:latin typeface="Courier New" pitchFamily="49" charset="0"/>
              </a:rPr>
              <a:t>  </a:t>
            </a:r>
            <a:r>
              <a:rPr lang="en-US" sz="2400" b="1" dirty="0">
                <a:latin typeface="Calibri" charset="0"/>
                <a:ea typeface="Calibri" charset="0"/>
                <a:cs typeface="Calibri" charset="0"/>
              </a:rPr>
              <a:t>(load)</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Memory writes data to the bus</a:t>
            </a:r>
          </a:p>
          <a:p>
            <a:pPr eaLnBrk="0" hangingPunct="0"/>
            <a:r>
              <a:rPr lang="en-US" sz="1600" dirty="0">
                <a:latin typeface="Calibri" charset="0"/>
                <a:ea typeface="Calibri" charset="0"/>
                <a:cs typeface="Calibri" charset="0"/>
              </a:rPr>
              <a:t>Processor reads data from the bus</a:t>
            </a:r>
            <a:endParaRPr lang="en-US" sz="1600" b="1" dirty="0">
              <a:latin typeface="Calibri" charset="0"/>
              <a:ea typeface="Calibri" charset="0"/>
              <a:cs typeface="Calibri" charset="0"/>
            </a:endParaRPr>
          </a:p>
        </p:txBody>
      </p:sp>
      <p:sp>
        <p:nvSpPr>
          <p:cNvPr id="26" name="Text Box 27"/>
          <p:cNvSpPr txBox="1">
            <a:spLocks noChangeArrowheads="1"/>
          </p:cNvSpPr>
          <p:nvPr/>
        </p:nvSpPr>
        <p:spPr bwMode="auto">
          <a:xfrm>
            <a:off x="6868886" y="3430673"/>
            <a:ext cx="3597319" cy="1231106"/>
          </a:xfrm>
          <a:prstGeom prst="rect">
            <a:avLst/>
          </a:prstGeom>
          <a:solidFill>
            <a:srgbClr val="CCFFCC"/>
          </a:solidFill>
          <a:ln w="25400">
            <a:solidFill>
              <a:schemeClr val="tx1"/>
            </a:solidFill>
            <a:miter lim="800000"/>
            <a:headEnd/>
            <a:tailEnd/>
          </a:ln>
          <a:effectLst/>
        </p:spPr>
        <p:txBody>
          <a:bodyPr wrap="square">
            <a:spAutoFit/>
          </a:bodyPr>
          <a:lstStyle/>
          <a:p>
            <a:pPr eaLnBrk="0" hangingPunct="0"/>
            <a:r>
              <a:rPr lang="en-US" sz="2400" b="1" dirty="0" err="1">
                <a:latin typeface="Courier New" pitchFamily="49" charset="0"/>
              </a:rPr>
              <a:t>movl</a:t>
            </a:r>
            <a:r>
              <a:rPr lang="en-US" sz="2400" b="1" dirty="0">
                <a:latin typeface="Courier New" pitchFamily="49" charset="0"/>
              </a:rPr>
              <a:t> %</a:t>
            </a:r>
            <a:r>
              <a:rPr lang="en-US" sz="2400" b="1" dirty="0" err="1">
                <a:latin typeface="Courier New" pitchFamily="49" charset="0"/>
              </a:rPr>
              <a:t>eax</a:t>
            </a:r>
            <a:r>
              <a:rPr lang="en-US" sz="2400" b="1" dirty="0">
                <a:latin typeface="Courier New" pitchFamily="49" charset="0"/>
              </a:rPr>
              <a:t>, A</a:t>
            </a:r>
            <a:r>
              <a:rPr lang="en-US" sz="2400" b="1" dirty="0">
                <a:latin typeface="Courier New" charset="0"/>
                <a:ea typeface="Courier New" charset="0"/>
                <a:cs typeface="Courier New" charset="0"/>
              </a:rPr>
              <a:t>  </a:t>
            </a:r>
            <a:r>
              <a:rPr lang="en-US" sz="2400" b="1" dirty="0">
                <a:latin typeface="Calibri" charset="0"/>
                <a:ea typeface="Calibri" charset="0"/>
                <a:cs typeface="Calibri" charset="0"/>
              </a:rPr>
              <a:t>(store)</a:t>
            </a:r>
          </a:p>
          <a:p>
            <a:pPr eaLnBrk="0" hangingPunct="0"/>
            <a:r>
              <a:rPr lang="en-US" sz="1600" b="1" dirty="0">
                <a:latin typeface="Calibri" charset="0"/>
                <a:ea typeface="Calibri" charset="0"/>
                <a:cs typeface="Calibri" charset="0"/>
              </a:rPr>
              <a:t>Processor writes address A to the bus</a:t>
            </a:r>
          </a:p>
          <a:p>
            <a:pPr eaLnBrk="0" hangingPunct="0"/>
            <a:r>
              <a:rPr lang="en-US" sz="1600" dirty="0">
                <a:latin typeface="Calibri" charset="0"/>
                <a:ea typeface="Calibri" charset="0"/>
                <a:cs typeface="Calibri" charset="0"/>
              </a:rPr>
              <a:t>Processor writes data to the bus</a:t>
            </a:r>
          </a:p>
          <a:p>
            <a:pPr eaLnBrk="0" hangingPunct="0"/>
            <a:r>
              <a:rPr lang="en-US" sz="1600" dirty="0">
                <a:latin typeface="Calibri" charset="0"/>
                <a:ea typeface="Calibri" charset="0"/>
                <a:cs typeface="Calibri" charset="0"/>
              </a:rPr>
              <a:t>Memory reads data from the bus</a:t>
            </a:r>
            <a:endParaRPr lang="en-US" sz="1600" b="1" dirty="0">
              <a:latin typeface="Calibri" charset="0"/>
              <a:ea typeface="Calibri" charset="0"/>
              <a:cs typeface="Calibri" charset="0"/>
            </a:endParaRPr>
          </a:p>
        </p:txBody>
      </p:sp>
      <p:sp>
        <p:nvSpPr>
          <p:cNvPr id="2" name="Slide Number Placeholder 1">
            <a:extLst>
              <a:ext uri="{FF2B5EF4-FFF2-40B4-BE49-F238E27FC236}">
                <a16:creationId xmlns:a16="http://schemas.microsoft.com/office/drawing/2014/main" id="{9ABF9605-76DB-45BB-9979-8E9138BF1968}"/>
              </a:ext>
            </a:extLst>
          </p:cNvPr>
          <p:cNvSpPr>
            <a:spLocks noGrp="1"/>
          </p:cNvSpPr>
          <p:nvPr>
            <p:ph type="sldNum" sz="quarter" idx="12"/>
          </p:nvPr>
        </p:nvSpPr>
        <p:spPr/>
        <p:txBody>
          <a:bodyPr/>
          <a:lstStyle/>
          <a:p>
            <a:fld id="{0778C724-3839-4D76-A707-B4C23905D055}" type="slidenum">
              <a:rPr lang="en-US" smtClean="0"/>
              <a:t>16</a:t>
            </a:fld>
            <a:endParaRPr lang="en-US"/>
          </a:p>
        </p:txBody>
      </p:sp>
      <p:sp>
        <p:nvSpPr>
          <p:cNvPr id="671751" name="AutoShape 7"/>
          <p:cNvSpPr>
            <a:spLocks noChangeAspect="1" noChangeArrowheads="1"/>
          </p:cNvSpPr>
          <p:nvPr/>
        </p:nvSpPr>
        <p:spPr bwMode="auto">
          <a:xfrm>
            <a:off x="3244424" y="5253174"/>
            <a:ext cx="1676400" cy="615950"/>
          </a:xfrm>
          <a:prstGeom prst="leftRightArrow">
            <a:avLst>
              <a:gd name="adj1" fmla="val 50000"/>
              <a:gd name="adj2" fmla="val 54433"/>
            </a:avLst>
          </a:prstGeom>
          <a:solidFill>
            <a:schemeClr val="accent6">
              <a:lumMod val="20000"/>
              <a:lumOff val="80000"/>
            </a:schemeClr>
          </a:solidFill>
          <a:ln w="12700">
            <a:solidFill>
              <a:schemeClr val="tx1"/>
            </a:solidFill>
            <a:miter lim="800000"/>
            <a:headEnd/>
            <a:tailEnd/>
          </a:ln>
          <a:effectLst/>
        </p:spPr>
        <p:txBody>
          <a:bodyPr wrap="none" anchor="ctr"/>
          <a:lstStyle/>
          <a:p>
            <a:endParaRPr lang="en-US"/>
          </a:p>
        </p:txBody>
      </p:sp>
      <p:sp>
        <p:nvSpPr>
          <p:cNvPr id="671765" name="Text Box 21"/>
          <p:cNvSpPr txBox="1">
            <a:spLocks noChangeAspect="1" noChangeArrowheads="1"/>
          </p:cNvSpPr>
          <p:nvPr/>
        </p:nvSpPr>
        <p:spPr bwMode="auto">
          <a:xfrm>
            <a:off x="3430162" y="5413511"/>
            <a:ext cx="1301750" cy="338138"/>
          </a:xfrm>
          <a:prstGeom prst="rect">
            <a:avLst/>
          </a:prstGeom>
          <a:noFill/>
          <a:ln w="12700">
            <a:noFill/>
            <a:miter lim="800000"/>
            <a:headEnd/>
            <a:tailEnd/>
          </a:ln>
          <a:effectLst/>
        </p:spPr>
        <p:txBody>
          <a:bodyPr wrap="none" anchor="ctr">
            <a:spAutoFit/>
          </a:bodyPr>
          <a:lstStyle/>
          <a:p>
            <a:pPr algn="ctr" eaLnBrk="0" hangingPunct="0"/>
            <a:r>
              <a:rPr lang="en-US" sz="1600" b="1" dirty="0">
                <a:latin typeface="Helvetica" pitchFamily="34" charset="0"/>
              </a:rPr>
              <a:t>system bus</a:t>
            </a:r>
          </a:p>
        </p:txBody>
      </p:sp>
    </p:spTree>
    <p:extLst>
      <p:ext uri="{BB962C8B-B14F-4D97-AF65-F5344CB8AC3E}">
        <p14:creationId xmlns:p14="http://schemas.microsoft.com/office/powerpoint/2010/main" val="3450969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8572-EA9A-4AC0-AC21-4A4EA9EA49AF}"/>
              </a:ext>
            </a:extLst>
          </p:cNvPr>
          <p:cNvSpPr>
            <a:spLocks noGrp="1"/>
          </p:cNvSpPr>
          <p:nvPr>
            <p:ph type="title"/>
          </p:nvPr>
        </p:nvSpPr>
        <p:spPr/>
        <p:txBody>
          <a:bodyPr/>
          <a:lstStyle/>
          <a:p>
            <a:r>
              <a:rPr lang="en-US" dirty="0"/>
              <a:t>Sidebar: memory security is important</a:t>
            </a:r>
          </a:p>
        </p:txBody>
      </p:sp>
      <p:sp>
        <p:nvSpPr>
          <p:cNvPr id="3" name="Content Placeholder 2">
            <a:extLst>
              <a:ext uri="{FF2B5EF4-FFF2-40B4-BE49-F238E27FC236}">
                <a16:creationId xmlns:a16="http://schemas.microsoft.com/office/drawing/2014/main" id="{769A5F45-9438-4CFA-9731-0F962ACE576D}"/>
              </a:ext>
            </a:extLst>
          </p:cNvPr>
          <p:cNvSpPr>
            <a:spLocks noGrp="1"/>
          </p:cNvSpPr>
          <p:nvPr>
            <p:ph idx="1"/>
          </p:nvPr>
        </p:nvSpPr>
        <p:spPr>
          <a:xfrm>
            <a:off x="607595" y="4661966"/>
            <a:ext cx="10972800" cy="1510234"/>
          </a:xfrm>
        </p:spPr>
        <p:txBody>
          <a:bodyPr/>
          <a:lstStyle/>
          <a:p>
            <a:r>
              <a:rPr lang="en-US" dirty="0"/>
              <a:t>Data in RAM disappears without power</a:t>
            </a:r>
          </a:p>
          <a:p>
            <a:pPr lvl="1"/>
            <a:r>
              <a:rPr lang="en-US" dirty="0"/>
              <a:t>But the rate depends on temperature, minutes to decay if frozen</a:t>
            </a:r>
          </a:p>
          <a:p>
            <a:pPr lvl="1"/>
            <a:r>
              <a:rPr lang="en-US" dirty="0"/>
              <a:t>Cold Boot Attack: freeze RAM to remove from computer and steal contents</a:t>
            </a:r>
          </a:p>
        </p:txBody>
      </p:sp>
      <p:sp>
        <p:nvSpPr>
          <p:cNvPr id="4" name="Slide Number Placeholder 3">
            <a:extLst>
              <a:ext uri="{FF2B5EF4-FFF2-40B4-BE49-F238E27FC236}">
                <a16:creationId xmlns:a16="http://schemas.microsoft.com/office/drawing/2014/main" id="{09FFC470-60B1-4CC7-BE64-24229EBFE1E0}"/>
              </a:ext>
            </a:extLst>
          </p:cNvPr>
          <p:cNvSpPr>
            <a:spLocks noGrp="1"/>
          </p:cNvSpPr>
          <p:nvPr>
            <p:ph type="sldNum" sz="quarter" idx="12"/>
          </p:nvPr>
        </p:nvSpPr>
        <p:spPr/>
        <p:txBody>
          <a:bodyPr/>
          <a:lstStyle/>
          <a:p>
            <a:fld id="{0778C724-3839-4D76-A707-B4C23905D055}" type="slidenum">
              <a:rPr lang="en-US" smtClean="0"/>
              <a:t>17</a:t>
            </a:fld>
            <a:endParaRPr lang="en-US"/>
          </a:p>
        </p:txBody>
      </p:sp>
      <p:pic>
        <p:nvPicPr>
          <p:cNvPr id="6" name="Picture 5">
            <a:extLst>
              <a:ext uri="{FF2B5EF4-FFF2-40B4-BE49-F238E27FC236}">
                <a16:creationId xmlns:a16="http://schemas.microsoft.com/office/drawing/2014/main" id="{BCB13B77-AA94-4972-A835-EC2766A5757B}"/>
              </a:ext>
            </a:extLst>
          </p:cNvPr>
          <p:cNvPicPr>
            <a:picLocks noChangeAspect="1"/>
          </p:cNvPicPr>
          <p:nvPr/>
        </p:nvPicPr>
        <p:blipFill>
          <a:blip r:embed="rId2"/>
          <a:stretch>
            <a:fillRect/>
          </a:stretch>
        </p:blipFill>
        <p:spPr>
          <a:xfrm>
            <a:off x="1065797" y="1098551"/>
            <a:ext cx="10060405" cy="3379264"/>
          </a:xfrm>
          <a:prstGeom prst="rect">
            <a:avLst/>
          </a:prstGeom>
        </p:spPr>
      </p:pic>
    </p:spTree>
    <p:extLst>
      <p:ext uri="{BB962C8B-B14F-4D97-AF65-F5344CB8AC3E}">
        <p14:creationId xmlns:p14="http://schemas.microsoft.com/office/powerpoint/2010/main" val="147228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18</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6604182" y="4065957"/>
            <a:ext cx="1418271"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6582296" y="5746687"/>
            <a:ext cx="2201096" cy="646331"/>
          </a:xfrm>
          <a:prstGeom prst="rect">
            <a:avLst/>
          </a:prstGeom>
          <a:noFill/>
        </p:spPr>
        <p:txBody>
          <a:bodyPr wrap="square" rtlCol="0">
            <a:spAutoFit/>
          </a:bodyPr>
          <a:lstStyle/>
          <a:p>
            <a:r>
              <a:rPr lang="en-US" dirty="0"/>
              <a:t>Disk:</a:t>
            </a:r>
            <a:br>
              <a:rPr lang="en-US" dirty="0"/>
            </a:br>
            <a:r>
              <a:rPr lang="en-US" dirty="0"/>
              <a:t>Hard drive or SSD</a:t>
            </a:r>
          </a:p>
        </p:txBody>
      </p:sp>
    </p:spTree>
    <p:extLst>
      <p:ext uri="{BB962C8B-B14F-4D97-AF65-F5344CB8AC3E}">
        <p14:creationId xmlns:p14="http://schemas.microsoft.com/office/powerpoint/2010/main" val="3517472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BM-RAMAC350-5MB-cost50K-1956.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22247" y="998191"/>
            <a:ext cx="5400269" cy="3612594"/>
          </a:xfrm>
          <a:prstGeom prst="rect">
            <a:avLst/>
          </a:prstGeom>
        </p:spPr>
      </p:pic>
      <p:sp>
        <p:nvSpPr>
          <p:cNvPr id="9" name="Rectangle 8">
            <a:extLst>
              <a:ext uri="{FF2B5EF4-FFF2-40B4-BE49-F238E27FC236}">
                <a16:creationId xmlns:a16="http://schemas.microsoft.com/office/drawing/2014/main" id="{C997205A-D5CA-4D64-BE2D-3C760A719800}"/>
              </a:ext>
            </a:extLst>
          </p:cNvPr>
          <p:cNvSpPr/>
          <p:nvPr/>
        </p:nvSpPr>
        <p:spPr>
          <a:xfrm>
            <a:off x="4852058" y="3780159"/>
            <a:ext cx="2740377" cy="2849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52058" y="4208814"/>
            <a:ext cx="2740377" cy="1834340"/>
          </a:xfrm>
          <a:prstGeom prst="rect">
            <a:avLst/>
          </a:prstGeom>
        </p:spPr>
      </p:pic>
      <p:sp>
        <p:nvSpPr>
          <p:cNvPr id="680962" name="Rectangle 2"/>
          <p:cNvSpPr>
            <a:spLocks noGrp="1" noChangeArrowheads="1"/>
          </p:cNvSpPr>
          <p:nvPr>
            <p:ph type="title"/>
          </p:nvPr>
        </p:nvSpPr>
        <p:spPr/>
        <p:txBody>
          <a:bodyPr/>
          <a:lstStyle/>
          <a:p>
            <a:r>
              <a:rPr lang="en-US" dirty="0"/>
              <a:t>Disk storage</a:t>
            </a:r>
          </a:p>
        </p:txBody>
      </p:sp>
      <p:sp>
        <p:nvSpPr>
          <p:cNvPr id="680963" name="Rectangle 3"/>
          <p:cNvSpPr>
            <a:spLocks noGrp="1" noChangeArrowheads="1"/>
          </p:cNvSpPr>
          <p:nvPr>
            <p:ph idx="1"/>
          </p:nvPr>
        </p:nvSpPr>
        <p:spPr>
          <a:xfrm>
            <a:off x="607595" y="1143000"/>
            <a:ext cx="5574410" cy="5029200"/>
          </a:xfrm>
        </p:spPr>
        <p:txBody>
          <a:bodyPr/>
          <a:lstStyle/>
          <a:p>
            <a:r>
              <a:rPr lang="en-US" sz="2400" dirty="0"/>
              <a:t>Workhorse storage devices</a:t>
            </a:r>
          </a:p>
          <a:p>
            <a:pPr lvl="1"/>
            <a:r>
              <a:rPr lang="en-US" dirty="0"/>
              <a:t>Terabytes in size in modern computers</a:t>
            </a:r>
            <a:endParaRPr lang="en-US" sz="2000" dirty="0"/>
          </a:p>
          <a:p>
            <a:pPr lvl="1"/>
            <a:r>
              <a:rPr lang="en-US" sz="2000" dirty="0"/>
              <a:t>Milliseconds to read</a:t>
            </a:r>
          </a:p>
          <a:p>
            <a:pPr lvl="2"/>
            <a:r>
              <a:rPr lang="en-US" sz="2000" dirty="0"/>
              <a:t>100,000x longer than reading from RAM</a:t>
            </a:r>
          </a:p>
          <a:p>
            <a:pPr lvl="2"/>
            <a:r>
              <a:rPr lang="en-US" sz="2000" dirty="0"/>
              <a:t>10,000,000x longer than reading from registers</a:t>
            </a:r>
          </a:p>
          <a:p>
            <a:pPr lvl="2"/>
            <a:endParaRPr lang="en-US" sz="2000" dirty="0"/>
          </a:p>
          <a:p>
            <a:r>
              <a:rPr lang="en-US" dirty="0"/>
              <a:t>Used for filesystem storage</a:t>
            </a:r>
          </a:p>
          <a:p>
            <a:pPr lvl="1"/>
            <a:r>
              <a:rPr lang="en-US" dirty="0"/>
              <a:t>Running programs do not</a:t>
            </a:r>
            <a:br>
              <a:rPr lang="en-US" dirty="0"/>
            </a:br>
            <a:r>
              <a:rPr lang="en-US" dirty="0"/>
              <a:t>directly use disk except</a:t>
            </a:r>
            <a:br>
              <a:rPr lang="en-US" dirty="0"/>
            </a:br>
            <a:r>
              <a:rPr lang="en-US" dirty="0"/>
              <a:t>when interacting with files</a:t>
            </a:r>
          </a:p>
        </p:txBody>
      </p:sp>
      <p:sp>
        <p:nvSpPr>
          <p:cNvPr id="6" name="TextBox 5"/>
          <p:cNvSpPr txBox="1"/>
          <p:nvPr/>
        </p:nvSpPr>
        <p:spPr>
          <a:xfrm>
            <a:off x="6803720" y="298716"/>
            <a:ext cx="2955617" cy="707886"/>
          </a:xfrm>
          <a:prstGeom prst="rect">
            <a:avLst/>
          </a:prstGeom>
          <a:noFill/>
        </p:spPr>
        <p:txBody>
          <a:bodyPr wrap="none" rtlCol="0">
            <a:spAutoFit/>
          </a:bodyPr>
          <a:lstStyle/>
          <a:p>
            <a:r>
              <a:rPr lang="en-US" sz="2000" dirty="0">
                <a:latin typeface="Calibri" charset="0"/>
                <a:ea typeface="Calibri" charset="0"/>
                <a:cs typeface="Calibri" charset="0"/>
              </a:rPr>
              <a:t>IBM 350 Disk Storage Unit</a:t>
            </a:r>
          </a:p>
          <a:p>
            <a:r>
              <a:rPr lang="en-US" sz="2000" dirty="0">
                <a:latin typeface="Calibri" charset="0"/>
                <a:ea typeface="Calibri" charset="0"/>
                <a:cs typeface="Calibri" charset="0"/>
              </a:rPr>
              <a:t>First disk drive, 1956</a:t>
            </a:r>
          </a:p>
        </p:txBody>
      </p:sp>
      <p:sp>
        <p:nvSpPr>
          <p:cNvPr id="8" name="TextBox 7"/>
          <p:cNvSpPr txBox="1"/>
          <p:nvPr/>
        </p:nvSpPr>
        <p:spPr>
          <a:xfrm>
            <a:off x="4852058" y="3780159"/>
            <a:ext cx="2664296" cy="400110"/>
          </a:xfrm>
          <a:prstGeom prst="rect">
            <a:avLst/>
          </a:prstGeom>
          <a:noFill/>
        </p:spPr>
        <p:txBody>
          <a:bodyPr wrap="square" rtlCol="0">
            <a:spAutoFit/>
          </a:bodyPr>
          <a:lstStyle/>
          <a:p>
            <a:r>
              <a:rPr lang="en-US" sz="2000" dirty="0">
                <a:latin typeface="Calibri" charset="0"/>
                <a:ea typeface="Calibri" charset="0"/>
                <a:cs typeface="Calibri" charset="0"/>
              </a:rPr>
              <a:t>WD Red </a:t>
            </a:r>
            <a:r>
              <a:rPr lang="en-US" sz="2000" dirty="0">
                <a:solidFill>
                  <a:srgbClr val="FF0000"/>
                </a:solidFill>
                <a:latin typeface="Calibri" charset="0"/>
                <a:ea typeface="Calibri" charset="0"/>
                <a:cs typeface="Calibri" charset="0"/>
              </a:rPr>
              <a:t>6TB</a:t>
            </a:r>
            <a:r>
              <a:rPr lang="en-US" sz="2000" dirty="0">
                <a:latin typeface="Calibri" charset="0"/>
                <a:ea typeface="Calibri" charset="0"/>
                <a:cs typeface="Calibri" charset="0"/>
              </a:rPr>
              <a:t> NAS, 2015</a:t>
            </a:r>
          </a:p>
        </p:txBody>
      </p:sp>
      <p:cxnSp>
        <p:nvCxnSpPr>
          <p:cNvPr id="11" name="Straight Arrow Connector 10"/>
          <p:cNvCxnSpPr>
            <a:cxnSpLocks/>
          </p:cNvCxnSpPr>
          <p:nvPr/>
        </p:nvCxnSpPr>
        <p:spPr bwMode="auto">
          <a:xfrm>
            <a:off x="5625527" y="6297046"/>
            <a:ext cx="1295400" cy="1588"/>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2" name="TextBox 11"/>
          <p:cNvSpPr txBox="1"/>
          <p:nvPr/>
        </p:nvSpPr>
        <p:spPr>
          <a:xfrm>
            <a:off x="5841552" y="6321623"/>
            <a:ext cx="930063" cy="307777"/>
          </a:xfrm>
          <a:prstGeom prst="rect">
            <a:avLst/>
          </a:prstGeom>
          <a:noFill/>
        </p:spPr>
        <p:txBody>
          <a:bodyPr wrap="square" rtlCol="0">
            <a:spAutoFit/>
          </a:bodyPr>
          <a:lstStyle/>
          <a:p>
            <a:r>
              <a:rPr lang="en-US" sz="1400" dirty="0"/>
              <a:t>101.6mm</a:t>
            </a:r>
          </a:p>
        </p:txBody>
      </p:sp>
      <p:cxnSp>
        <p:nvCxnSpPr>
          <p:cNvPr id="13" name="Straight Arrow Connector 12"/>
          <p:cNvCxnSpPr>
            <a:cxnSpLocks/>
          </p:cNvCxnSpPr>
          <p:nvPr/>
        </p:nvCxnSpPr>
        <p:spPr bwMode="auto">
          <a:xfrm>
            <a:off x="7065687" y="4208814"/>
            <a:ext cx="0" cy="1834340"/>
          </a:xfrm>
          <a:prstGeom prst="straightConnector1">
            <a:avLst/>
          </a:prstGeom>
          <a:solidFill>
            <a:schemeClr val="accent1"/>
          </a:solidFill>
          <a:ln w="12700" cap="sq" cmpd="sng" algn="ctr">
            <a:solidFill>
              <a:schemeClr val="tx1"/>
            </a:solidFill>
            <a:prstDash val="solid"/>
            <a:round/>
            <a:headEnd type="arrow" w="med" len="med"/>
            <a:tailEnd type="arrow" w="med" len="med"/>
          </a:ln>
          <a:effectLst/>
        </p:spPr>
      </p:cxnSp>
      <p:sp>
        <p:nvSpPr>
          <p:cNvPr id="14" name="TextBox 13"/>
          <p:cNvSpPr txBox="1"/>
          <p:nvPr/>
        </p:nvSpPr>
        <p:spPr>
          <a:xfrm>
            <a:off x="7137696" y="4928894"/>
            <a:ext cx="1092774" cy="307777"/>
          </a:xfrm>
          <a:prstGeom prst="rect">
            <a:avLst/>
          </a:prstGeom>
          <a:noFill/>
        </p:spPr>
        <p:txBody>
          <a:bodyPr wrap="square" rtlCol="0">
            <a:spAutoFit/>
          </a:bodyPr>
          <a:lstStyle/>
          <a:p>
            <a:r>
              <a:rPr lang="en-US" sz="1400" dirty="0"/>
              <a:t>146.99mm</a:t>
            </a:r>
          </a:p>
        </p:txBody>
      </p:sp>
      <p:sp>
        <p:nvSpPr>
          <p:cNvPr id="15" name="TextBox 14"/>
          <p:cNvSpPr txBox="1"/>
          <p:nvPr/>
        </p:nvSpPr>
        <p:spPr>
          <a:xfrm>
            <a:off x="10068395" y="329493"/>
            <a:ext cx="1055802" cy="646331"/>
          </a:xfrm>
          <a:prstGeom prst="rect">
            <a:avLst/>
          </a:prstGeom>
          <a:noFill/>
        </p:spPr>
        <p:txBody>
          <a:bodyPr wrap="none" rtlCol="0">
            <a:spAutoFit/>
          </a:bodyPr>
          <a:lstStyle/>
          <a:p>
            <a:r>
              <a:rPr lang="en-US" dirty="0">
                <a:latin typeface="Calibri" charset="0"/>
                <a:ea typeface="Calibri" charset="0"/>
                <a:cs typeface="Calibri" charset="0"/>
              </a:rPr>
              <a:t>Storage? </a:t>
            </a:r>
          </a:p>
          <a:p>
            <a:r>
              <a:rPr lang="en-US" dirty="0">
                <a:latin typeface="Calibri" charset="0"/>
                <a:ea typeface="Calibri" charset="0"/>
                <a:cs typeface="Calibri" charset="0"/>
              </a:rPr>
              <a:t>5MB!</a:t>
            </a:r>
          </a:p>
        </p:txBody>
      </p:sp>
      <p:sp>
        <p:nvSpPr>
          <p:cNvPr id="16" name="TextBox 15">
            <a:extLst>
              <a:ext uri="{FF2B5EF4-FFF2-40B4-BE49-F238E27FC236}">
                <a16:creationId xmlns:a16="http://schemas.microsoft.com/office/drawing/2014/main" id="{43D8FF97-9354-F048-AF1C-057EE7B7723E}"/>
              </a:ext>
            </a:extLst>
          </p:cNvPr>
          <p:cNvSpPr txBox="1"/>
          <p:nvPr/>
        </p:nvSpPr>
        <p:spPr>
          <a:xfrm>
            <a:off x="7868487" y="5419821"/>
            <a:ext cx="3255710" cy="400110"/>
          </a:xfrm>
          <a:prstGeom prst="rect">
            <a:avLst/>
          </a:prstGeom>
          <a:noFill/>
        </p:spPr>
        <p:txBody>
          <a:bodyPr wrap="square" rtlCol="0">
            <a:spAutoFit/>
          </a:bodyPr>
          <a:lstStyle/>
          <a:p>
            <a:r>
              <a:rPr lang="en-US" sz="2000" dirty="0">
                <a:latin typeface="Calibri" charset="0"/>
                <a:ea typeface="Calibri" charset="0"/>
                <a:cs typeface="Calibri" charset="0"/>
              </a:rPr>
              <a:t>Basic mechanisms the same!</a:t>
            </a:r>
          </a:p>
        </p:txBody>
      </p:sp>
      <p:sp>
        <p:nvSpPr>
          <p:cNvPr id="2" name="Slide Number Placeholder 1">
            <a:extLst>
              <a:ext uri="{FF2B5EF4-FFF2-40B4-BE49-F238E27FC236}">
                <a16:creationId xmlns:a16="http://schemas.microsoft.com/office/drawing/2014/main" id="{01734456-28F3-4F1D-92AB-F06C81A6E331}"/>
              </a:ext>
            </a:extLst>
          </p:cNvPr>
          <p:cNvSpPr>
            <a:spLocks noGrp="1"/>
          </p:cNvSpPr>
          <p:nvPr>
            <p:ph type="sldNum" sz="quarter" idx="12"/>
          </p:nvPr>
        </p:nvSpPr>
        <p:spPr/>
        <p:txBody>
          <a:bodyPr/>
          <a:lstStyle/>
          <a:p>
            <a:fld id="{0778C724-3839-4D76-A707-B4C23905D055}" type="slidenum">
              <a:rPr lang="en-US" smtClean="0"/>
              <a:t>19</a:t>
            </a:fld>
            <a:endParaRPr lang="en-US"/>
          </a:p>
        </p:txBody>
      </p:sp>
    </p:spTree>
    <p:extLst>
      <p:ext uri="{BB962C8B-B14F-4D97-AF65-F5344CB8AC3E}">
        <p14:creationId xmlns:p14="http://schemas.microsoft.com/office/powerpoint/2010/main" val="317438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2" grpId="0"/>
      <p:bldP spid="14"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93D0-FD04-4DEB-A4EA-F581C6B0B1C9}"/>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7B62EDCF-F530-46C7-B012-9EA9CDCED4B1}"/>
              </a:ext>
            </a:extLst>
          </p:cNvPr>
          <p:cNvSpPr>
            <a:spLocks noGrp="1"/>
          </p:cNvSpPr>
          <p:nvPr>
            <p:ph idx="1"/>
          </p:nvPr>
        </p:nvSpPr>
        <p:spPr/>
        <p:txBody>
          <a:bodyPr/>
          <a:lstStyle/>
          <a:p>
            <a:r>
              <a:rPr lang="en-US" dirty="0"/>
              <a:t>Business as usual</a:t>
            </a:r>
          </a:p>
          <a:p>
            <a:pPr lvl="1"/>
            <a:r>
              <a:rPr lang="en-US" dirty="0"/>
              <a:t>Homework 3 due Wednesday</a:t>
            </a:r>
          </a:p>
          <a:p>
            <a:pPr lvl="1"/>
            <a:r>
              <a:rPr lang="en-US" dirty="0"/>
              <a:t>Attack Lab due next week Wednesday</a:t>
            </a:r>
          </a:p>
          <a:p>
            <a:pPr lvl="1"/>
            <a:endParaRPr lang="en-US" dirty="0"/>
          </a:p>
          <a:p>
            <a:r>
              <a:rPr lang="en-US" dirty="0"/>
              <a:t>Topics remaining in class</a:t>
            </a:r>
          </a:p>
          <a:p>
            <a:pPr lvl="1"/>
            <a:r>
              <a:rPr lang="en-US" dirty="0"/>
              <a:t>Memory System (Hierarchy, Caches, Virtual Memory)</a:t>
            </a:r>
          </a:p>
          <a:p>
            <a:pPr lvl="1"/>
            <a:r>
              <a:rPr lang="en-US" dirty="0"/>
              <a:t>Applications (Concurrency, Processes, Virtual Memory)</a:t>
            </a:r>
          </a:p>
          <a:p>
            <a:pPr lvl="1"/>
            <a:r>
              <a:rPr lang="en-US" dirty="0"/>
              <a:t>Other Systems Topics (Compilers, Networks)</a:t>
            </a:r>
          </a:p>
        </p:txBody>
      </p:sp>
      <p:sp>
        <p:nvSpPr>
          <p:cNvPr id="4" name="Slide Number Placeholder 3">
            <a:extLst>
              <a:ext uri="{FF2B5EF4-FFF2-40B4-BE49-F238E27FC236}">
                <a16:creationId xmlns:a16="http://schemas.microsoft.com/office/drawing/2014/main" id="{A6087D10-9BDE-41F0-B7F9-ACFF16D401DF}"/>
              </a:ext>
            </a:extLst>
          </p:cNvPr>
          <p:cNvSpPr>
            <a:spLocks noGrp="1"/>
          </p:cNvSpPr>
          <p:nvPr>
            <p:ph type="sldNum" sz="quarter" idx="12"/>
          </p:nvPr>
        </p:nvSpPr>
        <p:spPr/>
        <p:txBody>
          <a:bodyPr/>
          <a:lstStyle/>
          <a:p>
            <a:fld id="{0778C724-3839-4D76-A707-B4C23905D055}" type="slidenum">
              <a:rPr lang="en-US" smtClean="0"/>
              <a:t>2</a:t>
            </a:fld>
            <a:endParaRPr lang="en-US"/>
          </a:p>
        </p:txBody>
      </p:sp>
    </p:spTree>
    <p:extLst>
      <p:ext uri="{BB962C8B-B14F-4D97-AF65-F5344CB8AC3E}">
        <p14:creationId xmlns:p14="http://schemas.microsoft.com/office/powerpoint/2010/main" val="2139638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20</a:t>
            </a:fld>
            <a:endParaRPr lang="en-US"/>
          </a:p>
        </p:txBody>
      </p:sp>
    </p:spTree>
    <p:extLst>
      <p:ext uri="{BB962C8B-B14F-4D97-AF65-F5344CB8AC3E}">
        <p14:creationId xmlns:p14="http://schemas.microsoft.com/office/powerpoint/2010/main" val="171625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88">
            <a:extLst>
              <a:ext uri="{FF2B5EF4-FFF2-40B4-BE49-F238E27FC236}">
                <a16:creationId xmlns:a16="http://schemas.microsoft.com/office/drawing/2014/main" id="{F4C9097C-A098-406B-8978-FD8D0A98B10B}"/>
              </a:ext>
            </a:extLst>
          </p:cNvPr>
          <p:cNvSpPr>
            <a:spLocks noGrp="1"/>
          </p:cNvSpPr>
          <p:nvPr>
            <p:ph type="title"/>
          </p:nvPr>
        </p:nvSpPr>
        <p:spPr/>
        <p:txBody>
          <a:bodyPr/>
          <a:lstStyle/>
          <a:p>
            <a:r>
              <a:rPr lang="en-US" dirty="0"/>
              <a:t>Hard disk drive operation</a:t>
            </a:r>
          </a:p>
        </p:txBody>
      </p:sp>
      <p:sp>
        <p:nvSpPr>
          <p:cNvPr id="4" name="Slide Number Placeholder 3">
            <a:extLst>
              <a:ext uri="{FF2B5EF4-FFF2-40B4-BE49-F238E27FC236}">
                <a16:creationId xmlns:a16="http://schemas.microsoft.com/office/drawing/2014/main" id="{A9D71565-D5AF-4F58-AC08-20F8E9A0F078}"/>
              </a:ext>
            </a:extLst>
          </p:cNvPr>
          <p:cNvSpPr>
            <a:spLocks noGrp="1"/>
          </p:cNvSpPr>
          <p:nvPr>
            <p:ph type="sldNum" sz="quarter" idx="12"/>
          </p:nvPr>
        </p:nvSpPr>
        <p:spPr/>
        <p:txBody>
          <a:bodyPr/>
          <a:lstStyle/>
          <a:p>
            <a:fld id="{0778C724-3839-4D76-A707-B4C23905D055}" type="slidenum">
              <a:rPr lang="en-US" smtClean="0"/>
              <a:t>21</a:t>
            </a:fld>
            <a:endParaRPr lang="en-US"/>
          </a:p>
        </p:txBody>
      </p:sp>
      <p:sp>
        <p:nvSpPr>
          <p:cNvPr id="5" name="Oval 4">
            <a:extLst>
              <a:ext uri="{FF2B5EF4-FFF2-40B4-BE49-F238E27FC236}">
                <a16:creationId xmlns:a16="http://schemas.microsoft.com/office/drawing/2014/main" id="{0C57FCEE-DD75-4F0F-8C70-B1C3297723B3}"/>
              </a:ext>
            </a:extLst>
          </p:cNvPr>
          <p:cNvSpPr>
            <a:spLocks noChangeArrowheads="1"/>
          </p:cNvSpPr>
          <p:nvPr/>
        </p:nvSpPr>
        <p:spPr bwMode="auto">
          <a:xfrm>
            <a:off x="6230289" y="2157413"/>
            <a:ext cx="1851025" cy="1812925"/>
          </a:xfrm>
          <a:prstGeom prst="ellipse">
            <a:avLst/>
          </a:prstGeom>
          <a:solidFill>
            <a:schemeClr val="bg1"/>
          </a:solidFill>
          <a:ln w="12700">
            <a:solidFill>
              <a:schemeClr val="tx1"/>
            </a:solidFill>
            <a:round/>
            <a:headEnd/>
            <a:tailEnd/>
          </a:ln>
          <a:effectLst/>
        </p:spPr>
        <p:txBody>
          <a:bodyPr wrap="none" anchor="ctr"/>
          <a:lstStyle/>
          <a:p>
            <a:endParaRPr lang="en-US"/>
          </a:p>
        </p:txBody>
      </p:sp>
      <p:sp>
        <p:nvSpPr>
          <p:cNvPr id="6" name="Oval 5">
            <a:extLst>
              <a:ext uri="{FF2B5EF4-FFF2-40B4-BE49-F238E27FC236}">
                <a16:creationId xmlns:a16="http://schemas.microsoft.com/office/drawing/2014/main" id="{A36DC9E5-A732-484B-82AF-CC439B35AE79}"/>
              </a:ext>
            </a:extLst>
          </p:cNvPr>
          <p:cNvSpPr>
            <a:spLocks noChangeArrowheads="1"/>
          </p:cNvSpPr>
          <p:nvPr/>
        </p:nvSpPr>
        <p:spPr bwMode="auto">
          <a:xfrm>
            <a:off x="5260327" y="1208088"/>
            <a:ext cx="3790950" cy="3713162"/>
          </a:xfrm>
          <a:prstGeom prst="ellipse">
            <a:avLst/>
          </a:prstGeom>
          <a:noFill/>
          <a:ln w="38100">
            <a:solidFill>
              <a:schemeClr val="tx1"/>
            </a:solidFill>
            <a:round/>
            <a:headEnd/>
            <a:tailEnd/>
          </a:ln>
          <a:effectLst/>
        </p:spPr>
        <p:txBody>
          <a:bodyPr wrap="none" anchor="ctr"/>
          <a:lstStyle/>
          <a:p>
            <a:endParaRPr lang="en-US"/>
          </a:p>
        </p:txBody>
      </p:sp>
      <p:sp>
        <p:nvSpPr>
          <p:cNvPr id="7" name="Oval 6">
            <a:extLst>
              <a:ext uri="{FF2B5EF4-FFF2-40B4-BE49-F238E27FC236}">
                <a16:creationId xmlns:a16="http://schemas.microsoft.com/office/drawing/2014/main" id="{B08071FB-8D72-4CCA-8D39-13B18D103819}"/>
              </a:ext>
            </a:extLst>
          </p:cNvPr>
          <p:cNvSpPr>
            <a:spLocks noChangeArrowheads="1"/>
          </p:cNvSpPr>
          <p:nvPr/>
        </p:nvSpPr>
        <p:spPr bwMode="auto">
          <a:xfrm>
            <a:off x="5450827" y="1393825"/>
            <a:ext cx="3409950" cy="3340100"/>
          </a:xfrm>
          <a:prstGeom prst="ellipse">
            <a:avLst/>
          </a:prstGeom>
          <a:noFill/>
          <a:ln w="12700">
            <a:solidFill>
              <a:schemeClr val="tx1"/>
            </a:solidFill>
            <a:round/>
            <a:headEnd/>
            <a:tailEnd/>
          </a:ln>
          <a:effectLst/>
        </p:spPr>
        <p:txBody>
          <a:bodyPr wrap="none" anchor="ctr"/>
          <a:lstStyle/>
          <a:p>
            <a:endParaRPr lang="en-US"/>
          </a:p>
        </p:txBody>
      </p:sp>
      <p:sp>
        <p:nvSpPr>
          <p:cNvPr id="8" name="Oval 7">
            <a:extLst>
              <a:ext uri="{FF2B5EF4-FFF2-40B4-BE49-F238E27FC236}">
                <a16:creationId xmlns:a16="http://schemas.microsoft.com/office/drawing/2014/main" id="{93E1139B-CAC4-4973-AAC9-E3F87A8328E3}"/>
              </a:ext>
            </a:extLst>
          </p:cNvPr>
          <p:cNvSpPr>
            <a:spLocks noChangeArrowheads="1"/>
          </p:cNvSpPr>
          <p:nvPr/>
        </p:nvSpPr>
        <p:spPr bwMode="auto">
          <a:xfrm>
            <a:off x="5641327" y="1579563"/>
            <a:ext cx="3030537" cy="2968625"/>
          </a:xfrm>
          <a:prstGeom prst="ellipse">
            <a:avLst/>
          </a:prstGeom>
          <a:noFill/>
          <a:ln w="12700">
            <a:solidFill>
              <a:schemeClr val="tx1"/>
            </a:solidFill>
            <a:round/>
            <a:headEnd/>
            <a:tailEnd/>
          </a:ln>
          <a:effectLst/>
        </p:spPr>
        <p:txBody>
          <a:bodyPr wrap="none" anchor="ctr"/>
          <a:lstStyle/>
          <a:p>
            <a:endParaRPr lang="en-US"/>
          </a:p>
        </p:txBody>
      </p:sp>
      <p:sp>
        <p:nvSpPr>
          <p:cNvPr id="9" name="Oval 8">
            <a:extLst>
              <a:ext uri="{FF2B5EF4-FFF2-40B4-BE49-F238E27FC236}">
                <a16:creationId xmlns:a16="http://schemas.microsoft.com/office/drawing/2014/main" id="{88B6615E-8D0C-49E3-84E3-2680D2F3039F}"/>
              </a:ext>
            </a:extLst>
          </p:cNvPr>
          <p:cNvSpPr>
            <a:spLocks noChangeArrowheads="1"/>
          </p:cNvSpPr>
          <p:nvPr/>
        </p:nvSpPr>
        <p:spPr bwMode="auto">
          <a:xfrm>
            <a:off x="5831827" y="1766888"/>
            <a:ext cx="2649537" cy="2595562"/>
          </a:xfrm>
          <a:prstGeom prst="ellipse">
            <a:avLst/>
          </a:prstGeom>
          <a:noFill/>
          <a:ln w="12700">
            <a:solidFill>
              <a:schemeClr val="tx1"/>
            </a:solidFill>
            <a:round/>
            <a:headEnd/>
            <a:tailEnd/>
          </a:ln>
          <a:effectLst/>
        </p:spPr>
        <p:txBody>
          <a:bodyPr wrap="none" anchor="ctr"/>
          <a:lstStyle/>
          <a:p>
            <a:endParaRPr lang="en-US"/>
          </a:p>
        </p:txBody>
      </p:sp>
      <p:sp>
        <p:nvSpPr>
          <p:cNvPr id="10" name="Oval 9">
            <a:extLst>
              <a:ext uri="{FF2B5EF4-FFF2-40B4-BE49-F238E27FC236}">
                <a16:creationId xmlns:a16="http://schemas.microsoft.com/office/drawing/2014/main" id="{05AA0F6F-D970-4160-BB8E-8CC7FEAE0709}"/>
              </a:ext>
            </a:extLst>
          </p:cNvPr>
          <p:cNvSpPr>
            <a:spLocks noChangeArrowheads="1"/>
          </p:cNvSpPr>
          <p:nvPr/>
        </p:nvSpPr>
        <p:spPr bwMode="auto">
          <a:xfrm>
            <a:off x="6020739" y="1952625"/>
            <a:ext cx="2270125" cy="2222500"/>
          </a:xfrm>
          <a:prstGeom prst="ellipse">
            <a:avLst/>
          </a:prstGeom>
          <a:noFill/>
          <a:ln w="12700">
            <a:solidFill>
              <a:schemeClr val="tx1"/>
            </a:solidFill>
            <a:round/>
            <a:headEnd/>
            <a:tailEnd/>
          </a:ln>
          <a:effectLst/>
        </p:spPr>
        <p:txBody>
          <a:bodyPr wrap="none" anchor="ctr"/>
          <a:lstStyle/>
          <a:p>
            <a:endParaRPr lang="en-US"/>
          </a:p>
        </p:txBody>
      </p:sp>
      <p:sp>
        <p:nvSpPr>
          <p:cNvPr id="11" name="Oval 10">
            <a:extLst>
              <a:ext uri="{FF2B5EF4-FFF2-40B4-BE49-F238E27FC236}">
                <a16:creationId xmlns:a16="http://schemas.microsoft.com/office/drawing/2014/main" id="{BF886310-B774-4E7D-93B9-14359D28E447}"/>
              </a:ext>
            </a:extLst>
          </p:cNvPr>
          <p:cNvSpPr>
            <a:spLocks noChangeArrowheads="1"/>
          </p:cNvSpPr>
          <p:nvPr/>
        </p:nvSpPr>
        <p:spPr bwMode="auto">
          <a:xfrm>
            <a:off x="6401739" y="2325688"/>
            <a:ext cx="1508125" cy="1477962"/>
          </a:xfrm>
          <a:prstGeom prst="ellipse">
            <a:avLst/>
          </a:prstGeom>
          <a:noFill/>
          <a:ln w="12700">
            <a:solidFill>
              <a:schemeClr val="tx1"/>
            </a:solidFill>
            <a:round/>
            <a:headEnd/>
            <a:tailEnd/>
          </a:ln>
          <a:effectLst/>
        </p:spPr>
        <p:txBody>
          <a:bodyPr wrap="none" anchor="ctr"/>
          <a:lstStyle/>
          <a:p>
            <a:endParaRPr lang="en-US"/>
          </a:p>
        </p:txBody>
      </p:sp>
      <p:sp>
        <p:nvSpPr>
          <p:cNvPr id="12" name="Arc 11">
            <a:extLst>
              <a:ext uri="{FF2B5EF4-FFF2-40B4-BE49-F238E27FC236}">
                <a16:creationId xmlns:a16="http://schemas.microsoft.com/office/drawing/2014/main" id="{49154851-CEC4-4E1D-89A7-7595E48D2815}"/>
              </a:ext>
            </a:extLst>
          </p:cNvPr>
          <p:cNvSpPr>
            <a:spLocks/>
          </p:cNvSpPr>
          <p:nvPr/>
        </p:nvSpPr>
        <p:spPr bwMode="auto">
          <a:xfrm rot="-1879939">
            <a:off x="5082527" y="1549400"/>
            <a:ext cx="1231900" cy="508000"/>
          </a:xfrm>
          <a:custGeom>
            <a:avLst/>
            <a:gdLst>
              <a:gd name="G0" fmla="+- 19775 0 0"/>
              <a:gd name="G1" fmla="+- 21600 0 0"/>
              <a:gd name="G2" fmla="+- 21600 0 0"/>
              <a:gd name="T0" fmla="*/ 0 w 19775"/>
              <a:gd name="T1" fmla="*/ 12910 h 21600"/>
              <a:gd name="T2" fmla="*/ 19750 w 19775"/>
              <a:gd name="T3" fmla="*/ 0 h 21600"/>
              <a:gd name="T4" fmla="*/ 19775 w 19775"/>
              <a:gd name="T5" fmla="*/ 21600 h 21600"/>
            </a:gdLst>
            <a:ahLst/>
            <a:cxnLst>
              <a:cxn ang="0">
                <a:pos x="T0" y="T1"/>
              </a:cxn>
              <a:cxn ang="0">
                <a:pos x="T2" y="T3"/>
              </a:cxn>
              <a:cxn ang="0">
                <a:pos x="T4" y="T5"/>
              </a:cxn>
            </a:cxnLst>
            <a:rect l="0" t="0" r="r" b="b"/>
            <a:pathLst>
              <a:path w="19775" h="21600" fill="none" extrusionOk="0">
                <a:moveTo>
                  <a:pt x="0" y="12910"/>
                </a:moveTo>
                <a:cubicBezTo>
                  <a:pt x="3443" y="5073"/>
                  <a:pt x="11190" y="9"/>
                  <a:pt x="19750" y="0"/>
                </a:cubicBezTo>
              </a:path>
              <a:path w="19775" h="21600" stroke="0" extrusionOk="0">
                <a:moveTo>
                  <a:pt x="0" y="12910"/>
                </a:moveTo>
                <a:cubicBezTo>
                  <a:pt x="3443" y="5073"/>
                  <a:pt x="11190" y="9"/>
                  <a:pt x="19750" y="0"/>
                </a:cubicBezTo>
                <a:lnTo>
                  <a:pt x="19775" y="21600"/>
                </a:lnTo>
                <a:close/>
              </a:path>
            </a:pathLst>
          </a:custGeom>
          <a:noFill/>
          <a:ln w="28575">
            <a:solidFill>
              <a:srgbClr val="FF0000"/>
            </a:solidFill>
            <a:prstDash val="dash"/>
            <a:round/>
            <a:headEnd/>
            <a:tailEnd type="triangle" w="med" len="med"/>
          </a:ln>
          <a:effectLst/>
        </p:spPr>
        <p:txBody>
          <a:bodyPr wrap="none" anchor="ctr"/>
          <a:lstStyle/>
          <a:p>
            <a:endParaRPr lang="en-US"/>
          </a:p>
        </p:txBody>
      </p:sp>
      <p:sp>
        <p:nvSpPr>
          <p:cNvPr id="13" name="Rectangle 12">
            <a:extLst>
              <a:ext uri="{FF2B5EF4-FFF2-40B4-BE49-F238E27FC236}">
                <a16:creationId xmlns:a16="http://schemas.microsoft.com/office/drawing/2014/main" id="{43B0A951-76D6-49BC-9CAB-898F88F72B59}"/>
              </a:ext>
            </a:extLst>
          </p:cNvPr>
          <p:cNvSpPr>
            <a:spLocks noChangeArrowheads="1"/>
          </p:cNvSpPr>
          <p:nvPr/>
        </p:nvSpPr>
        <p:spPr bwMode="auto">
          <a:xfrm>
            <a:off x="3268014" y="1082675"/>
            <a:ext cx="2116138" cy="1074653"/>
          </a:xfrm>
          <a:prstGeom prst="rect">
            <a:avLst/>
          </a:prstGeom>
          <a:noFill/>
          <a:ln w="12700">
            <a:noFill/>
            <a:miter lim="800000"/>
            <a:headEnd/>
            <a:tailEnd/>
          </a:ln>
          <a:effectLst/>
        </p:spPr>
        <p:txBody>
          <a:bodyPr wrap="square" lIns="90487" tIns="44450" rIns="90487" bIns="44450">
            <a:spAutoFit/>
          </a:bodyPr>
          <a:lstStyle/>
          <a:p>
            <a:pPr eaLnBrk="0" hangingPunct="0"/>
            <a:r>
              <a:rPr lang="en-US" sz="1600" b="1" dirty="0">
                <a:latin typeface="Helvetica" pitchFamily="34" charset="0"/>
              </a:rPr>
              <a:t>The disk surface </a:t>
            </a:r>
          </a:p>
          <a:p>
            <a:pPr eaLnBrk="0" hangingPunct="0"/>
            <a:r>
              <a:rPr lang="en-US" sz="1600" b="1" dirty="0">
                <a:latin typeface="Helvetica" pitchFamily="34" charset="0"/>
              </a:rPr>
              <a:t>spins at a fixed</a:t>
            </a:r>
          </a:p>
          <a:p>
            <a:pPr eaLnBrk="0" hangingPunct="0"/>
            <a:r>
              <a:rPr lang="en-US" sz="1600" b="1" dirty="0">
                <a:latin typeface="Helvetica" pitchFamily="34" charset="0"/>
              </a:rPr>
              <a:t>rotational rate</a:t>
            </a:r>
          </a:p>
          <a:p>
            <a:pPr eaLnBrk="0" hangingPunct="0"/>
            <a:r>
              <a:rPr lang="en-US" sz="1600" b="1" dirty="0">
                <a:latin typeface="Helvetica" pitchFamily="34" charset="0"/>
              </a:rPr>
              <a:t>(5400-15000 RPM)</a:t>
            </a:r>
          </a:p>
        </p:txBody>
      </p:sp>
      <p:sp>
        <p:nvSpPr>
          <p:cNvPr id="14" name="Oval 13">
            <a:extLst>
              <a:ext uri="{FF2B5EF4-FFF2-40B4-BE49-F238E27FC236}">
                <a16:creationId xmlns:a16="http://schemas.microsoft.com/office/drawing/2014/main" id="{DEB3B56B-31BB-4343-BC06-4136BB1472AC}"/>
              </a:ext>
            </a:extLst>
          </p:cNvPr>
          <p:cNvSpPr>
            <a:spLocks noChangeArrowheads="1"/>
          </p:cNvSpPr>
          <p:nvPr/>
        </p:nvSpPr>
        <p:spPr bwMode="auto">
          <a:xfrm rot="216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15" name="Group 14">
            <a:extLst>
              <a:ext uri="{FF2B5EF4-FFF2-40B4-BE49-F238E27FC236}">
                <a16:creationId xmlns:a16="http://schemas.microsoft.com/office/drawing/2014/main" id="{3A1C9737-A029-4940-A295-D1B21537AA9C}"/>
              </a:ext>
            </a:extLst>
          </p:cNvPr>
          <p:cNvGrpSpPr>
            <a:grpSpLocks/>
          </p:cNvGrpSpPr>
          <p:nvPr/>
        </p:nvGrpSpPr>
        <p:grpSpPr bwMode="auto">
          <a:xfrm>
            <a:off x="7662214" y="1222375"/>
            <a:ext cx="4140200" cy="3629025"/>
            <a:chOff x="2768" y="1126"/>
            <a:chExt cx="2608" cy="2286"/>
          </a:xfrm>
        </p:grpSpPr>
        <p:grpSp>
          <p:nvGrpSpPr>
            <p:cNvPr id="16" name="Group 15">
              <a:extLst>
                <a:ext uri="{FF2B5EF4-FFF2-40B4-BE49-F238E27FC236}">
                  <a16:creationId xmlns:a16="http://schemas.microsoft.com/office/drawing/2014/main" id="{1F0CFB3C-7A3E-451D-9B82-3E7FE0C70633}"/>
                </a:ext>
              </a:extLst>
            </p:cNvPr>
            <p:cNvGrpSpPr>
              <a:grpSpLocks/>
            </p:cNvGrpSpPr>
            <p:nvPr/>
          </p:nvGrpSpPr>
          <p:grpSpPr bwMode="auto">
            <a:xfrm>
              <a:off x="2768" y="2607"/>
              <a:ext cx="2608" cy="805"/>
              <a:chOff x="2768" y="2607"/>
              <a:chExt cx="2608" cy="805"/>
            </a:xfrm>
          </p:grpSpPr>
          <p:sp>
            <p:nvSpPr>
              <p:cNvPr id="18" name="Rectangle 16">
                <a:extLst>
                  <a:ext uri="{FF2B5EF4-FFF2-40B4-BE49-F238E27FC236}">
                    <a16:creationId xmlns:a16="http://schemas.microsoft.com/office/drawing/2014/main" id="{3C8E8B22-0735-4DA0-B334-F769A95E6E98}"/>
                  </a:ext>
                </a:extLst>
              </p:cNvPr>
              <p:cNvSpPr>
                <a:spLocks noChangeArrowheads="1"/>
              </p:cNvSpPr>
              <p:nvPr/>
            </p:nvSpPr>
            <p:spPr bwMode="auto">
              <a:xfrm>
                <a:off x="3520" y="2894"/>
                <a:ext cx="1856" cy="518"/>
              </a:xfrm>
              <a:prstGeom prst="rect">
                <a:avLst/>
              </a:prstGeom>
              <a:noFill/>
              <a:ln w="12700">
                <a:noFill/>
                <a:miter lim="800000"/>
                <a:headEnd/>
                <a:tailEnd/>
              </a:ln>
              <a:effectLst/>
            </p:spPr>
            <p:txBody>
              <a:bodyPr lIns="90487" tIns="44450" rIns="90487" bIns="44450">
                <a:spAutoFit/>
              </a:bodyPr>
              <a:lstStyle/>
              <a:p>
                <a:pPr eaLnBrk="0" hangingPunct="0"/>
                <a:r>
                  <a:rPr lang="en-US" sz="1600" b="1">
                    <a:latin typeface="Helvetica" pitchFamily="34" charset="0"/>
                  </a:rPr>
                  <a:t>By moving radially, the arm can position the read/write head over any track.</a:t>
                </a:r>
              </a:p>
            </p:txBody>
          </p:sp>
          <p:sp>
            <p:nvSpPr>
              <p:cNvPr id="19" name="Arc 17">
                <a:extLst>
                  <a:ext uri="{FF2B5EF4-FFF2-40B4-BE49-F238E27FC236}">
                    <a16:creationId xmlns:a16="http://schemas.microsoft.com/office/drawing/2014/main" id="{AE16B3FF-F413-4E4E-99E5-20F0F13687B0}"/>
                  </a:ext>
                </a:extLst>
              </p:cNvPr>
              <p:cNvSpPr>
                <a:spLocks noChangeAspect="1"/>
              </p:cNvSpPr>
              <p:nvPr/>
            </p:nvSpPr>
            <p:spPr bwMode="auto">
              <a:xfrm rot="2822162" flipV="1">
                <a:off x="2493" y="2882"/>
                <a:ext cx="713" cy="163"/>
              </a:xfrm>
              <a:custGeom>
                <a:avLst/>
                <a:gdLst>
                  <a:gd name="G0" fmla="+- 18756 0 0"/>
                  <a:gd name="G1" fmla="+- 21600 0 0"/>
                  <a:gd name="G2" fmla="+- 21600 0 0"/>
                  <a:gd name="T0" fmla="*/ 0 w 37393"/>
                  <a:gd name="T1" fmla="*/ 10887 h 21600"/>
                  <a:gd name="T2" fmla="*/ 37393 w 37393"/>
                  <a:gd name="T3" fmla="*/ 10681 h 21600"/>
                  <a:gd name="T4" fmla="*/ 18756 w 37393"/>
                  <a:gd name="T5" fmla="*/ 21600 h 21600"/>
                </a:gdLst>
                <a:ahLst/>
                <a:cxnLst>
                  <a:cxn ang="0">
                    <a:pos x="T0" y="T1"/>
                  </a:cxn>
                  <a:cxn ang="0">
                    <a:pos x="T2" y="T3"/>
                  </a:cxn>
                  <a:cxn ang="0">
                    <a:pos x="T4" y="T5"/>
                  </a:cxn>
                </a:cxnLst>
                <a:rect l="0" t="0" r="r" b="b"/>
                <a:pathLst>
                  <a:path w="37393" h="21600" fill="none" extrusionOk="0">
                    <a:moveTo>
                      <a:pt x="-1" y="10886"/>
                    </a:moveTo>
                    <a:cubicBezTo>
                      <a:pt x="3845" y="4154"/>
                      <a:pt x="11003" y="-1"/>
                      <a:pt x="18756" y="0"/>
                    </a:cubicBezTo>
                    <a:cubicBezTo>
                      <a:pt x="26423" y="0"/>
                      <a:pt x="33516" y="4065"/>
                      <a:pt x="37392" y="10681"/>
                    </a:cubicBezTo>
                  </a:path>
                  <a:path w="37393" h="21600" stroke="0" extrusionOk="0">
                    <a:moveTo>
                      <a:pt x="-1" y="10886"/>
                    </a:moveTo>
                    <a:cubicBezTo>
                      <a:pt x="3845" y="4154"/>
                      <a:pt x="11003" y="-1"/>
                      <a:pt x="18756" y="0"/>
                    </a:cubicBezTo>
                    <a:cubicBezTo>
                      <a:pt x="26423" y="0"/>
                      <a:pt x="33516" y="4065"/>
                      <a:pt x="37392" y="10681"/>
                    </a:cubicBezTo>
                    <a:lnTo>
                      <a:pt x="18756" y="21600"/>
                    </a:lnTo>
                    <a:close/>
                  </a:path>
                </a:pathLst>
              </a:custGeom>
              <a:noFill/>
              <a:ln w="28575">
                <a:solidFill>
                  <a:srgbClr val="FF0000"/>
                </a:solidFill>
                <a:prstDash val="dash"/>
                <a:round/>
                <a:headEnd type="triangle" w="med" len="med"/>
                <a:tailEnd type="triangle" w="med" len="med"/>
              </a:ln>
              <a:effectLst/>
            </p:spPr>
            <p:txBody>
              <a:bodyPr anchor="ctr">
                <a:spAutoFit/>
              </a:bodyPr>
              <a:lstStyle/>
              <a:p>
                <a:endParaRPr lang="en-US"/>
              </a:p>
            </p:txBody>
          </p:sp>
        </p:grpSp>
        <p:sp>
          <p:nvSpPr>
            <p:cNvPr id="17" name="Rectangle 18">
              <a:extLst>
                <a:ext uri="{FF2B5EF4-FFF2-40B4-BE49-F238E27FC236}">
                  <a16:creationId xmlns:a16="http://schemas.microsoft.com/office/drawing/2014/main" id="{6861B21A-B649-45D2-B887-5D5B86DA3CDF}"/>
                </a:ext>
              </a:extLst>
            </p:cNvPr>
            <p:cNvSpPr>
              <a:spLocks noChangeArrowheads="1"/>
            </p:cNvSpPr>
            <p:nvPr/>
          </p:nvSpPr>
          <p:spPr bwMode="auto">
            <a:xfrm>
              <a:off x="3604" y="1126"/>
              <a:ext cx="1612" cy="832"/>
            </a:xfrm>
            <a:prstGeom prst="rect">
              <a:avLst/>
            </a:prstGeom>
            <a:noFill/>
            <a:ln w="12700">
              <a:noFill/>
              <a:miter lim="800000"/>
              <a:headEnd/>
              <a:tailEnd/>
            </a:ln>
            <a:effectLst/>
          </p:spPr>
          <p:txBody>
            <a:bodyPr wrap="none" lIns="90487" tIns="44450" rIns="90487" bIns="44450">
              <a:spAutoFit/>
            </a:bodyPr>
            <a:lstStyle/>
            <a:p>
              <a:pPr eaLnBrk="0" hangingPunct="0"/>
              <a:r>
                <a:rPr lang="en-US" sz="1600" b="1" dirty="0">
                  <a:latin typeface="Helvetica" pitchFamily="34" charset="0"/>
                </a:rPr>
                <a:t>The read/write </a:t>
              </a:r>
              <a:r>
                <a:rPr lang="en-US" sz="1600" b="1" i="1" dirty="0">
                  <a:latin typeface="Helvetica" pitchFamily="34" charset="0"/>
                </a:rPr>
                <a:t>head</a:t>
              </a:r>
            </a:p>
            <a:p>
              <a:pPr eaLnBrk="0" hangingPunct="0"/>
              <a:r>
                <a:rPr lang="en-US" sz="1600" b="1" dirty="0">
                  <a:latin typeface="Helvetica" pitchFamily="34" charset="0"/>
                </a:rPr>
                <a:t>is attached to the end</a:t>
              </a:r>
            </a:p>
            <a:p>
              <a:pPr eaLnBrk="0" hangingPunct="0"/>
              <a:r>
                <a:rPr lang="en-US" sz="1600" b="1" dirty="0">
                  <a:latin typeface="Helvetica" pitchFamily="34" charset="0"/>
                </a:rPr>
                <a:t>of the </a:t>
              </a:r>
              <a:r>
                <a:rPr lang="en-US" sz="1600" b="1" i="1" dirty="0">
                  <a:latin typeface="Helvetica" pitchFamily="34" charset="0"/>
                </a:rPr>
                <a:t>arm</a:t>
              </a:r>
              <a:r>
                <a:rPr lang="en-US" sz="1600" b="1" dirty="0">
                  <a:latin typeface="Helvetica" pitchFamily="34" charset="0"/>
                </a:rPr>
                <a:t> and flies over</a:t>
              </a:r>
            </a:p>
            <a:p>
              <a:pPr eaLnBrk="0" hangingPunct="0"/>
              <a:r>
                <a:rPr lang="en-US" sz="1600" b="1" dirty="0">
                  <a:latin typeface="Helvetica" pitchFamily="34" charset="0"/>
                </a:rPr>
                <a:t>the disk surface on</a:t>
              </a:r>
            </a:p>
            <a:p>
              <a:pPr eaLnBrk="0" hangingPunct="0"/>
              <a:r>
                <a:rPr lang="en-US" sz="1600" b="1" dirty="0">
                  <a:latin typeface="Helvetica" pitchFamily="34" charset="0"/>
                </a:rPr>
                <a:t>a thin cushion of air.</a:t>
              </a:r>
            </a:p>
          </p:txBody>
        </p:sp>
      </p:grpSp>
      <p:grpSp>
        <p:nvGrpSpPr>
          <p:cNvPr id="20" name="Group 19">
            <a:extLst>
              <a:ext uri="{FF2B5EF4-FFF2-40B4-BE49-F238E27FC236}">
                <a16:creationId xmlns:a16="http://schemas.microsoft.com/office/drawing/2014/main" id="{7A07F616-1F7C-4A99-9D3C-8E9450EDC7DE}"/>
              </a:ext>
            </a:extLst>
          </p:cNvPr>
          <p:cNvGrpSpPr>
            <a:grpSpLocks/>
          </p:cNvGrpSpPr>
          <p:nvPr/>
        </p:nvGrpSpPr>
        <p:grpSpPr bwMode="auto">
          <a:xfrm>
            <a:off x="7555852" y="2644775"/>
            <a:ext cx="2205037" cy="850900"/>
            <a:chOff x="2701" y="2022"/>
            <a:chExt cx="1389" cy="536"/>
          </a:xfrm>
          <a:solidFill>
            <a:srgbClr val="7F7F7F"/>
          </a:solidFill>
        </p:grpSpPr>
        <p:grpSp>
          <p:nvGrpSpPr>
            <p:cNvPr id="21" name="Group 20">
              <a:extLst>
                <a:ext uri="{FF2B5EF4-FFF2-40B4-BE49-F238E27FC236}">
                  <a16:creationId xmlns:a16="http://schemas.microsoft.com/office/drawing/2014/main" id="{9FB2D0F1-84C0-47D8-8EFE-6E34BFD965D5}"/>
                </a:ext>
              </a:extLst>
            </p:cNvPr>
            <p:cNvGrpSpPr>
              <a:grpSpLocks/>
            </p:cNvGrpSpPr>
            <p:nvPr/>
          </p:nvGrpSpPr>
          <p:grpSpPr bwMode="auto">
            <a:xfrm rot="-2659851">
              <a:off x="2701" y="2430"/>
              <a:ext cx="1389" cy="128"/>
              <a:chOff x="2264" y="2992"/>
              <a:chExt cx="1389" cy="128"/>
            </a:xfrm>
            <a:grpFill/>
          </p:grpSpPr>
          <p:sp>
            <p:nvSpPr>
              <p:cNvPr id="23" name="Oval 21">
                <a:extLst>
                  <a:ext uri="{FF2B5EF4-FFF2-40B4-BE49-F238E27FC236}">
                    <a16:creationId xmlns:a16="http://schemas.microsoft.com/office/drawing/2014/main" id="{2FDCA96C-5CAF-4CA5-A075-793CE11EA564}"/>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24" name="Rectangle 22">
                <a:extLst>
                  <a:ext uri="{FF2B5EF4-FFF2-40B4-BE49-F238E27FC236}">
                    <a16:creationId xmlns:a16="http://schemas.microsoft.com/office/drawing/2014/main" id="{F87E7EBF-D590-49CB-84E7-BA4CE8EFE29D}"/>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22" name="Oval 23">
              <a:extLst>
                <a:ext uri="{FF2B5EF4-FFF2-40B4-BE49-F238E27FC236}">
                  <a16:creationId xmlns:a16="http://schemas.microsoft.com/office/drawing/2014/main" id="{3872257A-DE71-4E54-8B30-C66C438FA8EC}"/>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25" name="Group 24">
            <a:extLst>
              <a:ext uri="{FF2B5EF4-FFF2-40B4-BE49-F238E27FC236}">
                <a16:creationId xmlns:a16="http://schemas.microsoft.com/office/drawing/2014/main" id="{180D9F37-563F-4875-ACF6-7A692EECC095}"/>
              </a:ext>
            </a:extLst>
          </p:cNvPr>
          <p:cNvGrpSpPr>
            <a:grpSpLocks/>
          </p:cNvGrpSpPr>
          <p:nvPr/>
        </p:nvGrpSpPr>
        <p:grpSpPr bwMode="auto">
          <a:xfrm rot="-809166">
            <a:off x="7651102" y="2778125"/>
            <a:ext cx="2205037" cy="850900"/>
            <a:chOff x="2701" y="2022"/>
            <a:chExt cx="1389" cy="536"/>
          </a:xfrm>
        </p:grpSpPr>
        <p:grpSp>
          <p:nvGrpSpPr>
            <p:cNvPr id="26" name="Group 25">
              <a:extLst>
                <a:ext uri="{FF2B5EF4-FFF2-40B4-BE49-F238E27FC236}">
                  <a16:creationId xmlns:a16="http://schemas.microsoft.com/office/drawing/2014/main" id="{FA9A369D-6212-4AF9-BA65-659004B6660D}"/>
                </a:ext>
              </a:extLst>
            </p:cNvPr>
            <p:cNvGrpSpPr>
              <a:grpSpLocks/>
            </p:cNvGrpSpPr>
            <p:nvPr/>
          </p:nvGrpSpPr>
          <p:grpSpPr bwMode="auto">
            <a:xfrm rot="-2659851">
              <a:off x="2701" y="2430"/>
              <a:ext cx="1389" cy="128"/>
              <a:chOff x="2264" y="2992"/>
              <a:chExt cx="1389" cy="128"/>
            </a:xfrm>
          </p:grpSpPr>
          <p:sp>
            <p:nvSpPr>
              <p:cNvPr id="28" name="Oval 26">
                <a:extLst>
                  <a:ext uri="{FF2B5EF4-FFF2-40B4-BE49-F238E27FC236}">
                    <a16:creationId xmlns:a16="http://schemas.microsoft.com/office/drawing/2014/main" id="{C069C7BF-DA7D-4BE6-8694-6AF17F4B998F}"/>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29" name="Rectangle 27">
                <a:extLst>
                  <a:ext uri="{FF2B5EF4-FFF2-40B4-BE49-F238E27FC236}">
                    <a16:creationId xmlns:a16="http://schemas.microsoft.com/office/drawing/2014/main" id="{52A00331-58CE-4A9E-8190-275E31608315}"/>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27" name="Oval 28">
              <a:extLst>
                <a:ext uri="{FF2B5EF4-FFF2-40B4-BE49-F238E27FC236}">
                  <a16:creationId xmlns:a16="http://schemas.microsoft.com/office/drawing/2014/main" id="{AED34AA0-CFA4-4614-92D1-752D2D5A58DA}"/>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30" name="Group 29">
            <a:extLst>
              <a:ext uri="{FF2B5EF4-FFF2-40B4-BE49-F238E27FC236}">
                <a16:creationId xmlns:a16="http://schemas.microsoft.com/office/drawing/2014/main" id="{DCB48B14-6BC8-4E28-B79C-5C257D6CE04C}"/>
              </a:ext>
            </a:extLst>
          </p:cNvPr>
          <p:cNvGrpSpPr>
            <a:grpSpLocks/>
          </p:cNvGrpSpPr>
          <p:nvPr/>
        </p:nvGrpSpPr>
        <p:grpSpPr bwMode="auto">
          <a:xfrm rot="905387">
            <a:off x="7479652" y="2395538"/>
            <a:ext cx="2205037" cy="850900"/>
            <a:chOff x="2701" y="2022"/>
            <a:chExt cx="1389" cy="536"/>
          </a:xfrm>
        </p:grpSpPr>
        <p:grpSp>
          <p:nvGrpSpPr>
            <p:cNvPr id="31" name="Group 30">
              <a:extLst>
                <a:ext uri="{FF2B5EF4-FFF2-40B4-BE49-F238E27FC236}">
                  <a16:creationId xmlns:a16="http://schemas.microsoft.com/office/drawing/2014/main" id="{03971D1A-E70B-4CE8-AC9C-D93CE551D5EE}"/>
                </a:ext>
              </a:extLst>
            </p:cNvPr>
            <p:cNvGrpSpPr>
              <a:grpSpLocks/>
            </p:cNvGrpSpPr>
            <p:nvPr/>
          </p:nvGrpSpPr>
          <p:grpSpPr bwMode="auto">
            <a:xfrm rot="-2659851">
              <a:off x="2701" y="2430"/>
              <a:ext cx="1389" cy="128"/>
              <a:chOff x="2264" y="2992"/>
              <a:chExt cx="1389" cy="128"/>
            </a:xfrm>
          </p:grpSpPr>
          <p:sp>
            <p:nvSpPr>
              <p:cNvPr id="33" name="Oval 31">
                <a:extLst>
                  <a:ext uri="{FF2B5EF4-FFF2-40B4-BE49-F238E27FC236}">
                    <a16:creationId xmlns:a16="http://schemas.microsoft.com/office/drawing/2014/main" id="{CAEC85AD-85D0-4615-9A72-FD97D428CF55}"/>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34" name="Rectangle 32">
                <a:extLst>
                  <a:ext uri="{FF2B5EF4-FFF2-40B4-BE49-F238E27FC236}">
                    <a16:creationId xmlns:a16="http://schemas.microsoft.com/office/drawing/2014/main" id="{23898B3A-3225-488A-8E9F-A2D4B2817CF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32" name="Oval 33">
              <a:extLst>
                <a:ext uri="{FF2B5EF4-FFF2-40B4-BE49-F238E27FC236}">
                  <a16:creationId xmlns:a16="http://schemas.microsoft.com/office/drawing/2014/main" id="{02436A81-44C5-4F61-9286-AAD4107DCD8E}"/>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sp>
        <p:nvSpPr>
          <p:cNvPr id="35" name="Oval 34">
            <a:extLst>
              <a:ext uri="{FF2B5EF4-FFF2-40B4-BE49-F238E27FC236}">
                <a16:creationId xmlns:a16="http://schemas.microsoft.com/office/drawing/2014/main" id="{361B7F0A-5252-4A0B-99C4-9E3725E3A4AF}"/>
              </a:ext>
            </a:extLst>
          </p:cNvPr>
          <p:cNvSpPr>
            <a:spLocks noChangeArrowheads="1"/>
          </p:cNvSpPr>
          <p:nvPr/>
        </p:nvSpPr>
        <p:spPr bwMode="auto">
          <a:xfrm rot="5400000">
            <a:off x="6623196"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6" name="Oval 35">
            <a:extLst>
              <a:ext uri="{FF2B5EF4-FFF2-40B4-BE49-F238E27FC236}">
                <a16:creationId xmlns:a16="http://schemas.microsoft.com/office/drawing/2014/main" id="{CCE031FE-2FC1-4524-AA05-3614783ADFD9}"/>
              </a:ext>
            </a:extLst>
          </p:cNvPr>
          <p:cNvSpPr>
            <a:spLocks noChangeArrowheads="1"/>
          </p:cNvSpPr>
          <p:nvPr/>
        </p:nvSpPr>
        <p:spPr bwMode="auto">
          <a:xfrm rot="10800000">
            <a:off x="6623989" y="2513013"/>
            <a:ext cx="1128713"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7" name="Oval 36">
            <a:extLst>
              <a:ext uri="{FF2B5EF4-FFF2-40B4-BE49-F238E27FC236}">
                <a16:creationId xmlns:a16="http://schemas.microsoft.com/office/drawing/2014/main" id="{0EF2C58C-C2FA-43AA-A358-ECC1C543563B}"/>
              </a:ext>
            </a:extLst>
          </p:cNvPr>
          <p:cNvSpPr>
            <a:spLocks noChangeArrowheads="1"/>
          </p:cNvSpPr>
          <p:nvPr/>
        </p:nvSpPr>
        <p:spPr bwMode="auto">
          <a:xfrm rot="16200000">
            <a:off x="6624783" y="2512219"/>
            <a:ext cx="1128712" cy="1104900"/>
          </a:xfrm>
          <a:prstGeom prst="ellipse">
            <a:avLst/>
          </a:prstGeom>
          <a:solidFill>
            <a:srgbClr val="00FFFF"/>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sp>
        <p:nvSpPr>
          <p:cNvPr id="38" name="Oval 37">
            <a:extLst>
              <a:ext uri="{FF2B5EF4-FFF2-40B4-BE49-F238E27FC236}">
                <a16:creationId xmlns:a16="http://schemas.microsoft.com/office/drawing/2014/main" id="{53190CE8-4BE2-4248-98D3-02FB1A8BA93F}"/>
              </a:ext>
            </a:extLst>
          </p:cNvPr>
          <p:cNvSpPr>
            <a:spLocks noChangeArrowheads="1"/>
          </p:cNvSpPr>
          <p:nvPr/>
        </p:nvSpPr>
        <p:spPr bwMode="auto">
          <a:xfrm>
            <a:off x="6623989" y="2511425"/>
            <a:ext cx="1128713" cy="1104900"/>
          </a:xfrm>
          <a:prstGeom prst="ellipse">
            <a:avLst/>
          </a:prstGeom>
          <a:solidFill>
            <a:schemeClr val="bg1">
              <a:lumMod val="50000"/>
            </a:schemeClr>
          </a:solidFill>
          <a:ln w="38100">
            <a:solidFill>
              <a:schemeClr val="tx1"/>
            </a:solidFill>
            <a:round/>
            <a:headEnd/>
            <a:tailEnd/>
          </a:ln>
          <a:effectLst/>
        </p:spPr>
        <p:txBody>
          <a:bodyPr wrap="none" anchor="ctr"/>
          <a:lstStyle/>
          <a:p>
            <a:pPr algn="ctr" eaLnBrk="0" hangingPunct="0"/>
            <a:r>
              <a:rPr lang="en-US" sz="1600" b="1">
                <a:latin typeface="Helvetica" pitchFamily="34" charset="0"/>
              </a:rPr>
              <a:t>spindle</a:t>
            </a:r>
          </a:p>
        </p:txBody>
      </p:sp>
      <p:grpSp>
        <p:nvGrpSpPr>
          <p:cNvPr id="39" name="Group 38">
            <a:extLst>
              <a:ext uri="{FF2B5EF4-FFF2-40B4-BE49-F238E27FC236}">
                <a16:creationId xmlns:a16="http://schemas.microsoft.com/office/drawing/2014/main" id="{D453FC14-D406-4C3E-B7AE-DBA8736C82E3}"/>
              </a:ext>
            </a:extLst>
          </p:cNvPr>
          <p:cNvGrpSpPr>
            <a:grpSpLocks/>
          </p:cNvGrpSpPr>
          <p:nvPr/>
        </p:nvGrpSpPr>
        <p:grpSpPr bwMode="auto">
          <a:xfrm rot="905387">
            <a:off x="7470127" y="2395538"/>
            <a:ext cx="2205037" cy="850900"/>
            <a:chOff x="2701" y="2022"/>
            <a:chExt cx="1389" cy="536"/>
          </a:xfrm>
        </p:grpSpPr>
        <p:grpSp>
          <p:nvGrpSpPr>
            <p:cNvPr id="40" name="Group 39">
              <a:extLst>
                <a:ext uri="{FF2B5EF4-FFF2-40B4-BE49-F238E27FC236}">
                  <a16:creationId xmlns:a16="http://schemas.microsoft.com/office/drawing/2014/main" id="{7BA1D22F-880A-4C16-A5C6-C75BEBFAFEEB}"/>
                </a:ext>
              </a:extLst>
            </p:cNvPr>
            <p:cNvGrpSpPr>
              <a:grpSpLocks/>
            </p:cNvGrpSpPr>
            <p:nvPr/>
          </p:nvGrpSpPr>
          <p:grpSpPr bwMode="auto">
            <a:xfrm rot="-2659851">
              <a:off x="2701" y="2430"/>
              <a:ext cx="1389" cy="128"/>
              <a:chOff x="2264" y="2992"/>
              <a:chExt cx="1389" cy="128"/>
            </a:xfrm>
          </p:grpSpPr>
          <p:sp>
            <p:nvSpPr>
              <p:cNvPr id="42" name="Oval 40">
                <a:extLst>
                  <a:ext uri="{FF2B5EF4-FFF2-40B4-BE49-F238E27FC236}">
                    <a16:creationId xmlns:a16="http://schemas.microsoft.com/office/drawing/2014/main" id="{40F6D9F8-4778-42B9-B674-78A921D9800E}"/>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43" name="Rectangle 41">
                <a:extLst>
                  <a:ext uri="{FF2B5EF4-FFF2-40B4-BE49-F238E27FC236}">
                    <a16:creationId xmlns:a16="http://schemas.microsoft.com/office/drawing/2014/main" id="{0A78A915-BB18-4130-8C56-48417C121DF1}"/>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41" name="Oval 42">
              <a:extLst>
                <a:ext uri="{FF2B5EF4-FFF2-40B4-BE49-F238E27FC236}">
                  <a16:creationId xmlns:a16="http://schemas.microsoft.com/office/drawing/2014/main" id="{DED97B63-4947-4236-88AA-B06EE9262866}"/>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44" name="Group 43">
            <a:extLst>
              <a:ext uri="{FF2B5EF4-FFF2-40B4-BE49-F238E27FC236}">
                <a16:creationId xmlns:a16="http://schemas.microsoft.com/office/drawing/2014/main" id="{1F8068CE-89E6-41B9-8560-2462DB2644CD}"/>
              </a:ext>
            </a:extLst>
          </p:cNvPr>
          <p:cNvGrpSpPr>
            <a:grpSpLocks/>
          </p:cNvGrpSpPr>
          <p:nvPr/>
        </p:nvGrpSpPr>
        <p:grpSpPr bwMode="auto">
          <a:xfrm rot="905387">
            <a:off x="7470127" y="2395538"/>
            <a:ext cx="2205037" cy="850900"/>
            <a:chOff x="2701" y="2022"/>
            <a:chExt cx="1389" cy="536"/>
          </a:xfrm>
          <a:solidFill>
            <a:srgbClr val="7F7F7F"/>
          </a:solidFill>
        </p:grpSpPr>
        <p:grpSp>
          <p:nvGrpSpPr>
            <p:cNvPr id="45" name="Group 44">
              <a:extLst>
                <a:ext uri="{FF2B5EF4-FFF2-40B4-BE49-F238E27FC236}">
                  <a16:creationId xmlns:a16="http://schemas.microsoft.com/office/drawing/2014/main" id="{BF4698F4-4B45-4B39-85BB-66A117F4BC64}"/>
                </a:ext>
              </a:extLst>
            </p:cNvPr>
            <p:cNvGrpSpPr>
              <a:grpSpLocks/>
            </p:cNvGrpSpPr>
            <p:nvPr/>
          </p:nvGrpSpPr>
          <p:grpSpPr bwMode="auto">
            <a:xfrm rot="-2659851">
              <a:off x="2701" y="2430"/>
              <a:ext cx="1389" cy="128"/>
              <a:chOff x="2264" y="2992"/>
              <a:chExt cx="1389" cy="128"/>
            </a:xfrm>
            <a:grpFill/>
          </p:grpSpPr>
          <p:sp>
            <p:nvSpPr>
              <p:cNvPr id="47" name="Oval 45">
                <a:extLst>
                  <a:ext uri="{FF2B5EF4-FFF2-40B4-BE49-F238E27FC236}">
                    <a16:creationId xmlns:a16="http://schemas.microsoft.com/office/drawing/2014/main" id="{F21F2C9D-33EF-4377-82D2-FFF559885C53}"/>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48" name="Rectangle 46">
                <a:extLst>
                  <a:ext uri="{FF2B5EF4-FFF2-40B4-BE49-F238E27FC236}">
                    <a16:creationId xmlns:a16="http://schemas.microsoft.com/office/drawing/2014/main" id="{2EB7746D-054F-4E0B-B78E-B69994C00A15}"/>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46" name="Oval 47">
              <a:extLst>
                <a:ext uri="{FF2B5EF4-FFF2-40B4-BE49-F238E27FC236}">
                  <a16:creationId xmlns:a16="http://schemas.microsoft.com/office/drawing/2014/main" id="{E2021C38-26E5-4EAF-948B-7791F6DEDC59}"/>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49" name="Group 48">
            <a:extLst>
              <a:ext uri="{FF2B5EF4-FFF2-40B4-BE49-F238E27FC236}">
                <a16:creationId xmlns:a16="http://schemas.microsoft.com/office/drawing/2014/main" id="{97271ED4-DAD2-4D87-ACC4-444F8E3146C2}"/>
              </a:ext>
            </a:extLst>
          </p:cNvPr>
          <p:cNvGrpSpPr>
            <a:grpSpLocks/>
          </p:cNvGrpSpPr>
          <p:nvPr/>
        </p:nvGrpSpPr>
        <p:grpSpPr bwMode="auto">
          <a:xfrm rot="-809166">
            <a:off x="7652689" y="2776538"/>
            <a:ext cx="2205038" cy="850900"/>
            <a:chOff x="2701" y="2022"/>
            <a:chExt cx="1389" cy="536"/>
          </a:xfrm>
        </p:grpSpPr>
        <p:grpSp>
          <p:nvGrpSpPr>
            <p:cNvPr id="50" name="Group 49">
              <a:extLst>
                <a:ext uri="{FF2B5EF4-FFF2-40B4-BE49-F238E27FC236}">
                  <a16:creationId xmlns:a16="http://schemas.microsoft.com/office/drawing/2014/main" id="{E84EC917-E3CA-4753-A482-1CFEAD76A368}"/>
                </a:ext>
              </a:extLst>
            </p:cNvPr>
            <p:cNvGrpSpPr>
              <a:grpSpLocks/>
            </p:cNvGrpSpPr>
            <p:nvPr/>
          </p:nvGrpSpPr>
          <p:grpSpPr bwMode="auto">
            <a:xfrm rot="-2659851">
              <a:off x="2701" y="2430"/>
              <a:ext cx="1389" cy="128"/>
              <a:chOff x="2264" y="2992"/>
              <a:chExt cx="1389" cy="128"/>
            </a:xfrm>
          </p:grpSpPr>
          <p:sp>
            <p:nvSpPr>
              <p:cNvPr id="52" name="Oval 50">
                <a:extLst>
                  <a:ext uri="{FF2B5EF4-FFF2-40B4-BE49-F238E27FC236}">
                    <a16:creationId xmlns:a16="http://schemas.microsoft.com/office/drawing/2014/main" id="{F82B0E3F-034E-4D0C-BC4F-65DB8C85FE09}"/>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3" name="Rectangle 51">
                <a:extLst>
                  <a:ext uri="{FF2B5EF4-FFF2-40B4-BE49-F238E27FC236}">
                    <a16:creationId xmlns:a16="http://schemas.microsoft.com/office/drawing/2014/main" id="{D25D3D6E-86DC-419A-B130-0E6FA76C51DC}"/>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1" name="Oval 52">
              <a:extLst>
                <a:ext uri="{FF2B5EF4-FFF2-40B4-BE49-F238E27FC236}">
                  <a16:creationId xmlns:a16="http://schemas.microsoft.com/office/drawing/2014/main" id="{13526ED0-488C-4ECB-B417-4F4278E49D74}"/>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4" name="Group 53">
            <a:extLst>
              <a:ext uri="{FF2B5EF4-FFF2-40B4-BE49-F238E27FC236}">
                <a16:creationId xmlns:a16="http://schemas.microsoft.com/office/drawing/2014/main" id="{BFC3BD63-23D5-4375-BA38-64AD96466982}"/>
              </a:ext>
            </a:extLst>
          </p:cNvPr>
          <p:cNvGrpSpPr>
            <a:grpSpLocks/>
          </p:cNvGrpSpPr>
          <p:nvPr/>
        </p:nvGrpSpPr>
        <p:grpSpPr bwMode="auto">
          <a:xfrm rot="-809166">
            <a:off x="7651102" y="2776538"/>
            <a:ext cx="2205037" cy="850900"/>
            <a:chOff x="2701" y="2022"/>
            <a:chExt cx="1389" cy="536"/>
          </a:xfrm>
        </p:grpSpPr>
        <p:grpSp>
          <p:nvGrpSpPr>
            <p:cNvPr id="55" name="Group 54">
              <a:extLst>
                <a:ext uri="{FF2B5EF4-FFF2-40B4-BE49-F238E27FC236}">
                  <a16:creationId xmlns:a16="http://schemas.microsoft.com/office/drawing/2014/main" id="{B260F842-88EF-4F9A-956C-2CD382B0F503}"/>
                </a:ext>
              </a:extLst>
            </p:cNvPr>
            <p:cNvGrpSpPr>
              <a:grpSpLocks/>
            </p:cNvGrpSpPr>
            <p:nvPr/>
          </p:nvGrpSpPr>
          <p:grpSpPr bwMode="auto">
            <a:xfrm rot="-2659851">
              <a:off x="2701" y="2430"/>
              <a:ext cx="1389" cy="128"/>
              <a:chOff x="2264" y="2992"/>
              <a:chExt cx="1389" cy="128"/>
            </a:xfrm>
          </p:grpSpPr>
          <p:sp>
            <p:nvSpPr>
              <p:cNvPr id="57" name="Oval 55">
                <a:extLst>
                  <a:ext uri="{FF2B5EF4-FFF2-40B4-BE49-F238E27FC236}">
                    <a16:creationId xmlns:a16="http://schemas.microsoft.com/office/drawing/2014/main" id="{5B3C842A-8E36-45D5-A8A1-9C23A648ED50}"/>
                  </a:ext>
                </a:extLst>
              </p:cNvPr>
              <p:cNvSpPr>
                <a:spLocks noChangeArrowheads="1"/>
              </p:cNvSpPr>
              <p:nvPr/>
            </p:nvSpPr>
            <p:spPr bwMode="auto">
              <a:xfrm>
                <a:off x="2264" y="2992"/>
                <a:ext cx="128" cy="128"/>
              </a:xfrm>
              <a:prstGeom prst="ellipse">
                <a:avLst/>
              </a:prstGeom>
              <a:solidFill>
                <a:srgbClr val="00FFFF"/>
              </a:solidFill>
              <a:ln w="12700">
                <a:solidFill>
                  <a:schemeClr val="tx1"/>
                </a:solidFill>
                <a:round/>
                <a:headEnd/>
                <a:tailEnd/>
              </a:ln>
              <a:effectLst/>
            </p:spPr>
            <p:txBody>
              <a:bodyPr anchor="ctr">
                <a:spAutoFit/>
              </a:bodyPr>
              <a:lstStyle/>
              <a:p>
                <a:endParaRPr lang="en-US"/>
              </a:p>
            </p:txBody>
          </p:sp>
          <p:sp>
            <p:nvSpPr>
              <p:cNvPr id="58" name="Rectangle 56">
                <a:extLst>
                  <a:ext uri="{FF2B5EF4-FFF2-40B4-BE49-F238E27FC236}">
                    <a16:creationId xmlns:a16="http://schemas.microsoft.com/office/drawing/2014/main" id="{7DEA9571-604F-4B00-B041-D44AC277DBA7}"/>
                  </a:ext>
                </a:extLst>
              </p:cNvPr>
              <p:cNvSpPr>
                <a:spLocks noChangeArrowheads="1"/>
              </p:cNvSpPr>
              <p:nvPr/>
            </p:nvSpPr>
            <p:spPr bwMode="auto">
              <a:xfrm>
                <a:off x="2371" y="3022"/>
                <a:ext cx="1282" cy="63"/>
              </a:xfrm>
              <a:prstGeom prst="rect">
                <a:avLst/>
              </a:prstGeom>
              <a:solidFill>
                <a:srgbClr val="00FFFF"/>
              </a:solidFill>
              <a:ln w="12700">
                <a:solidFill>
                  <a:schemeClr val="tx1"/>
                </a:solidFill>
                <a:miter lim="800000"/>
                <a:headEnd/>
                <a:tailEnd/>
              </a:ln>
              <a:effectLst/>
            </p:spPr>
            <p:txBody>
              <a:bodyPr wrap="none" anchor="ctr"/>
              <a:lstStyle/>
              <a:p>
                <a:endParaRPr lang="en-US"/>
              </a:p>
            </p:txBody>
          </p:sp>
        </p:grpSp>
        <p:sp>
          <p:nvSpPr>
            <p:cNvPr id="56" name="Oval 57">
              <a:extLst>
                <a:ext uri="{FF2B5EF4-FFF2-40B4-BE49-F238E27FC236}">
                  <a16:creationId xmlns:a16="http://schemas.microsoft.com/office/drawing/2014/main" id="{7D1C2D5D-AD1B-457D-8CCA-C467F95B7C83}"/>
                </a:ext>
              </a:extLst>
            </p:cNvPr>
            <p:cNvSpPr>
              <a:spLocks noChangeAspect="1" noChangeArrowheads="1"/>
            </p:cNvSpPr>
            <p:nvPr/>
          </p:nvSpPr>
          <p:spPr bwMode="auto">
            <a:xfrm>
              <a:off x="3859" y="2022"/>
              <a:ext cx="23" cy="23"/>
            </a:xfrm>
            <a:prstGeom prst="ellipse">
              <a:avLst/>
            </a:prstGeom>
            <a:solidFill>
              <a:schemeClr val="tx1"/>
            </a:solidFill>
            <a:ln w="25400">
              <a:solidFill>
                <a:schemeClr val="tx1"/>
              </a:solidFill>
              <a:round/>
              <a:headEnd/>
              <a:tailEnd/>
            </a:ln>
            <a:effectLst/>
          </p:spPr>
          <p:txBody>
            <a:bodyPr wrap="none" anchor="ctr">
              <a:spAutoFit/>
            </a:bodyPr>
            <a:lstStyle/>
            <a:p>
              <a:endParaRPr lang="en-US"/>
            </a:p>
          </p:txBody>
        </p:sp>
      </p:grpSp>
      <p:grpSp>
        <p:nvGrpSpPr>
          <p:cNvPr id="59" name="Group 58">
            <a:extLst>
              <a:ext uri="{FF2B5EF4-FFF2-40B4-BE49-F238E27FC236}">
                <a16:creationId xmlns:a16="http://schemas.microsoft.com/office/drawing/2014/main" id="{50C3A611-F8DD-4B7E-B1E9-8921D4E21111}"/>
              </a:ext>
            </a:extLst>
          </p:cNvPr>
          <p:cNvGrpSpPr>
            <a:grpSpLocks/>
          </p:cNvGrpSpPr>
          <p:nvPr/>
        </p:nvGrpSpPr>
        <p:grpSpPr bwMode="auto">
          <a:xfrm rot="-809166">
            <a:off x="7651102" y="2776538"/>
            <a:ext cx="2205037" cy="850900"/>
            <a:chOff x="2701" y="2022"/>
            <a:chExt cx="1389" cy="536"/>
          </a:xfrm>
          <a:solidFill>
            <a:srgbClr val="7F7F7F"/>
          </a:solidFill>
        </p:grpSpPr>
        <p:grpSp>
          <p:nvGrpSpPr>
            <p:cNvPr id="60" name="Group 59">
              <a:extLst>
                <a:ext uri="{FF2B5EF4-FFF2-40B4-BE49-F238E27FC236}">
                  <a16:creationId xmlns:a16="http://schemas.microsoft.com/office/drawing/2014/main" id="{EE3B40AA-4B83-4F53-8968-4486E3E3C077}"/>
                </a:ext>
              </a:extLst>
            </p:cNvPr>
            <p:cNvGrpSpPr>
              <a:grpSpLocks/>
            </p:cNvGrpSpPr>
            <p:nvPr/>
          </p:nvGrpSpPr>
          <p:grpSpPr bwMode="auto">
            <a:xfrm rot="-2659851">
              <a:off x="2701" y="2430"/>
              <a:ext cx="1389" cy="128"/>
              <a:chOff x="2264" y="2992"/>
              <a:chExt cx="1389" cy="128"/>
            </a:xfrm>
            <a:grpFill/>
          </p:grpSpPr>
          <p:sp>
            <p:nvSpPr>
              <p:cNvPr id="62" name="Oval 60">
                <a:extLst>
                  <a:ext uri="{FF2B5EF4-FFF2-40B4-BE49-F238E27FC236}">
                    <a16:creationId xmlns:a16="http://schemas.microsoft.com/office/drawing/2014/main" id="{3E3DF3F7-9D5F-41D6-9F5E-71CB8BAB4F1F}"/>
                  </a:ext>
                </a:extLst>
              </p:cNvPr>
              <p:cNvSpPr>
                <a:spLocks noChangeArrowheads="1"/>
              </p:cNvSpPr>
              <p:nvPr/>
            </p:nvSpPr>
            <p:spPr bwMode="auto">
              <a:xfrm>
                <a:off x="2264" y="2992"/>
                <a:ext cx="128" cy="128"/>
              </a:xfrm>
              <a:prstGeom prst="ellipse">
                <a:avLst/>
              </a:prstGeom>
              <a:grpFill/>
              <a:ln w="12700">
                <a:solidFill>
                  <a:schemeClr val="tx1"/>
                </a:solidFill>
                <a:round/>
                <a:headEnd/>
                <a:tailEnd/>
              </a:ln>
              <a:effectLst/>
            </p:spPr>
            <p:txBody>
              <a:bodyPr anchor="ctr">
                <a:spAutoFit/>
              </a:bodyPr>
              <a:lstStyle/>
              <a:p>
                <a:endParaRPr lang="en-US"/>
              </a:p>
            </p:txBody>
          </p:sp>
          <p:sp>
            <p:nvSpPr>
              <p:cNvPr id="63" name="Rectangle 61">
                <a:extLst>
                  <a:ext uri="{FF2B5EF4-FFF2-40B4-BE49-F238E27FC236}">
                    <a16:creationId xmlns:a16="http://schemas.microsoft.com/office/drawing/2014/main" id="{73BC08C9-7B20-493B-9BAC-1CCE88A142FC}"/>
                  </a:ext>
                </a:extLst>
              </p:cNvPr>
              <p:cNvSpPr>
                <a:spLocks noChangeArrowheads="1"/>
              </p:cNvSpPr>
              <p:nvPr/>
            </p:nvSpPr>
            <p:spPr bwMode="auto">
              <a:xfrm>
                <a:off x="2371" y="3022"/>
                <a:ext cx="1282" cy="63"/>
              </a:xfrm>
              <a:prstGeom prst="rect">
                <a:avLst/>
              </a:prstGeom>
              <a:grpFill/>
              <a:ln w="12700">
                <a:solidFill>
                  <a:schemeClr val="tx1"/>
                </a:solidFill>
                <a:miter lim="800000"/>
                <a:headEnd/>
                <a:tailEnd/>
              </a:ln>
              <a:effectLst/>
            </p:spPr>
            <p:txBody>
              <a:bodyPr wrap="none" anchor="ctr"/>
              <a:lstStyle/>
              <a:p>
                <a:endParaRPr lang="en-US"/>
              </a:p>
            </p:txBody>
          </p:sp>
        </p:grpSp>
        <p:sp>
          <p:nvSpPr>
            <p:cNvPr id="61" name="Oval 62">
              <a:extLst>
                <a:ext uri="{FF2B5EF4-FFF2-40B4-BE49-F238E27FC236}">
                  <a16:creationId xmlns:a16="http://schemas.microsoft.com/office/drawing/2014/main" id="{F12F7211-7612-4496-8B28-E1D0FDD82136}"/>
                </a:ext>
              </a:extLst>
            </p:cNvPr>
            <p:cNvSpPr>
              <a:spLocks noChangeAspect="1" noChangeArrowheads="1"/>
            </p:cNvSpPr>
            <p:nvPr/>
          </p:nvSpPr>
          <p:spPr bwMode="auto">
            <a:xfrm>
              <a:off x="3859" y="2022"/>
              <a:ext cx="23" cy="23"/>
            </a:xfrm>
            <a:prstGeom prst="ellipse">
              <a:avLst/>
            </a:prstGeom>
            <a:grpFill/>
            <a:ln w="25400">
              <a:solidFill>
                <a:schemeClr val="tx1"/>
              </a:solidFill>
              <a:round/>
              <a:headEnd/>
              <a:tailEnd/>
            </a:ln>
            <a:effectLst/>
          </p:spPr>
          <p:txBody>
            <a:bodyPr wrap="none" anchor="ctr">
              <a:spAutoFit/>
            </a:bodyPr>
            <a:lstStyle/>
            <a:p>
              <a:endParaRPr lang="en-US"/>
            </a:p>
          </p:txBody>
        </p:sp>
      </p:grpSp>
      <p:grpSp>
        <p:nvGrpSpPr>
          <p:cNvPr id="64" name="Group 89">
            <a:extLst>
              <a:ext uri="{FF2B5EF4-FFF2-40B4-BE49-F238E27FC236}">
                <a16:creationId xmlns:a16="http://schemas.microsoft.com/office/drawing/2014/main" id="{4431277B-44FE-4D2B-BA35-AF8A21B74EC7}"/>
              </a:ext>
            </a:extLst>
          </p:cNvPr>
          <p:cNvGrpSpPr>
            <a:grpSpLocks/>
          </p:cNvGrpSpPr>
          <p:nvPr/>
        </p:nvGrpSpPr>
        <p:grpSpPr bwMode="auto">
          <a:xfrm>
            <a:off x="1054783" y="3947916"/>
            <a:ext cx="5827712" cy="2374900"/>
            <a:chOff x="25" y="2680"/>
            <a:chExt cx="3671" cy="1496"/>
          </a:xfrm>
        </p:grpSpPr>
        <p:sp>
          <p:nvSpPr>
            <p:cNvPr id="65" name="Line 63">
              <a:extLst>
                <a:ext uri="{FF2B5EF4-FFF2-40B4-BE49-F238E27FC236}">
                  <a16:creationId xmlns:a16="http://schemas.microsoft.com/office/drawing/2014/main" id="{DB1FDED2-79A3-47C2-A54B-37286C12BEFC}"/>
                </a:ext>
              </a:extLst>
            </p:cNvPr>
            <p:cNvSpPr>
              <a:spLocks noChangeShapeType="1"/>
            </p:cNvSpPr>
            <p:nvPr/>
          </p:nvSpPr>
          <p:spPr bwMode="auto">
            <a:xfrm flipH="1">
              <a:off x="1383" y="31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6" name="Oval 64">
              <a:extLst>
                <a:ext uri="{FF2B5EF4-FFF2-40B4-BE49-F238E27FC236}">
                  <a16:creationId xmlns:a16="http://schemas.microsoft.com/office/drawing/2014/main" id="{B1D396CB-FBA5-451E-9AEC-F7BB179CEB29}"/>
                </a:ext>
              </a:extLst>
            </p:cNvPr>
            <p:cNvSpPr>
              <a:spLocks noChangeArrowheads="1"/>
            </p:cNvSpPr>
            <p:nvPr/>
          </p:nvSpPr>
          <p:spPr bwMode="auto">
            <a:xfrm>
              <a:off x="1295" y="31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7" name="Line 65">
              <a:extLst>
                <a:ext uri="{FF2B5EF4-FFF2-40B4-BE49-F238E27FC236}">
                  <a16:creationId xmlns:a16="http://schemas.microsoft.com/office/drawing/2014/main" id="{D6527675-4A1D-4B31-BBB7-D34304A07C29}"/>
                </a:ext>
              </a:extLst>
            </p:cNvPr>
            <p:cNvSpPr>
              <a:spLocks noChangeShapeType="1"/>
            </p:cNvSpPr>
            <p:nvPr/>
          </p:nvSpPr>
          <p:spPr bwMode="auto">
            <a:xfrm flipH="1">
              <a:off x="1385" y="348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68" name="Oval 66">
              <a:extLst>
                <a:ext uri="{FF2B5EF4-FFF2-40B4-BE49-F238E27FC236}">
                  <a16:creationId xmlns:a16="http://schemas.microsoft.com/office/drawing/2014/main" id="{55DDCFA1-FB8C-46DB-8927-95CF8AB44A47}"/>
                </a:ext>
              </a:extLst>
            </p:cNvPr>
            <p:cNvSpPr>
              <a:spLocks noChangeArrowheads="1"/>
            </p:cNvSpPr>
            <p:nvPr/>
          </p:nvSpPr>
          <p:spPr bwMode="auto">
            <a:xfrm>
              <a:off x="1297" y="346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69" name="Line 67">
              <a:extLst>
                <a:ext uri="{FF2B5EF4-FFF2-40B4-BE49-F238E27FC236}">
                  <a16:creationId xmlns:a16="http://schemas.microsoft.com/office/drawing/2014/main" id="{89FB5BE3-FFA2-40AC-B052-D05C77879638}"/>
                </a:ext>
              </a:extLst>
            </p:cNvPr>
            <p:cNvSpPr>
              <a:spLocks noChangeShapeType="1"/>
            </p:cNvSpPr>
            <p:nvPr/>
          </p:nvSpPr>
          <p:spPr bwMode="auto">
            <a:xfrm flipH="1">
              <a:off x="1383" y="3872"/>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0" name="Oval 68">
              <a:extLst>
                <a:ext uri="{FF2B5EF4-FFF2-40B4-BE49-F238E27FC236}">
                  <a16:creationId xmlns:a16="http://schemas.microsoft.com/office/drawing/2014/main" id="{BBBCC29F-2F5B-43DA-8019-36B38D859D3F}"/>
                </a:ext>
              </a:extLst>
            </p:cNvPr>
            <p:cNvSpPr>
              <a:spLocks noChangeArrowheads="1"/>
            </p:cNvSpPr>
            <p:nvPr/>
          </p:nvSpPr>
          <p:spPr bwMode="auto">
            <a:xfrm>
              <a:off x="1295" y="3848"/>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1" name="AutoShape 69">
              <a:extLst>
                <a:ext uri="{FF2B5EF4-FFF2-40B4-BE49-F238E27FC236}">
                  <a16:creationId xmlns:a16="http://schemas.microsoft.com/office/drawing/2014/main" id="{450B1754-2AC5-4BFE-BF51-CFE7662A951E}"/>
                </a:ext>
              </a:extLst>
            </p:cNvPr>
            <p:cNvSpPr>
              <a:spLocks noChangeArrowheads="1"/>
            </p:cNvSpPr>
            <p:nvPr/>
          </p:nvSpPr>
          <p:spPr bwMode="auto">
            <a:xfrm>
              <a:off x="681" y="377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2" name="Oval 70">
              <a:extLst>
                <a:ext uri="{FF2B5EF4-FFF2-40B4-BE49-F238E27FC236}">
                  <a16:creationId xmlns:a16="http://schemas.microsoft.com/office/drawing/2014/main" id="{381B7A03-D15E-4C7A-B36E-7BAB03835437}"/>
                </a:ext>
              </a:extLst>
            </p:cNvPr>
            <p:cNvSpPr>
              <a:spLocks noChangeArrowheads="1"/>
            </p:cNvSpPr>
            <p:nvPr/>
          </p:nvSpPr>
          <p:spPr bwMode="auto">
            <a:xfrm>
              <a:off x="33" y="3656"/>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3" name="Line 71">
              <a:extLst>
                <a:ext uri="{FF2B5EF4-FFF2-40B4-BE49-F238E27FC236}">
                  <a16:creationId xmlns:a16="http://schemas.microsoft.com/office/drawing/2014/main" id="{5C59604E-10AC-4948-84DF-75C23E98201C}"/>
                </a:ext>
              </a:extLst>
            </p:cNvPr>
            <p:cNvSpPr>
              <a:spLocks noChangeShapeType="1"/>
            </p:cNvSpPr>
            <p:nvPr/>
          </p:nvSpPr>
          <p:spPr bwMode="auto">
            <a:xfrm>
              <a:off x="1671" y="2984"/>
              <a:ext cx="2" cy="888"/>
            </a:xfrm>
            <a:prstGeom prst="line">
              <a:avLst/>
            </a:prstGeom>
            <a:noFill/>
            <a:ln w="38100">
              <a:solidFill>
                <a:schemeClr val="tx1"/>
              </a:solidFill>
              <a:round/>
              <a:headEnd/>
              <a:tailEnd/>
            </a:ln>
            <a:effectLst/>
          </p:spPr>
          <p:txBody>
            <a:bodyPr anchor="ctr">
              <a:spAutoFit/>
            </a:bodyPr>
            <a:lstStyle/>
            <a:p>
              <a:endParaRPr lang="en-US"/>
            </a:p>
          </p:txBody>
        </p:sp>
        <p:sp>
          <p:nvSpPr>
            <p:cNvPr id="74" name="Line 72">
              <a:extLst>
                <a:ext uri="{FF2B5EF4-FFF2-40B4-BE49-F238E27FC236}">
                  <a16:creationId xmlns:a16="http://schemas.microsoft.com/office/drawing/2014/main" id="{FCCF28A0-1B21-4A17-AFFF-7F832AF50E32}"/>
                </a:ext>
              </a:extLst>
            </p:cNvPr>
            <p:cNvSpPr>
              <a:spLocks noChangeShapeType="1"/>
            </p:cNvSpPr>
            <p:nvPr/>
          </p:nvSpPr>
          <p:spPr bwMode="auto">
            <a:xfrm flipH="1">
              <a:off x="1383" y="3728"/>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75" name="Oval 73">
              <a:extLst>
                <a:ext uri="{FF2B5EF4-FFF2-40B4-BE49-F238E27FC236}">
                  <a16:creationId xmlns:a16="http://schemas.microsoft.com/office/drawing/2014/main" id="{1DA22440-03C3-4F83-B05B-C73F1565CC24}"/>
                </a:ext>
              </a:extLst>
            </p:cNvPr>
            <p:cNvSpPr>
              <a:spLocks noChangeArrowheads="1"/>
            </p:cNvSpPr>
            <p:nvPr/>
          </p:nvSpPr>
          <p:spPr bwMode="auto">
            <a:xfrm>
              <a:off x="1295" y="3704"/>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76" name="Line 74">
              <a:extLst>
                <a:ext uri="{FF2B5EF4-FFF2-40B4-BE49-F238E27FC236}">
                  <a16:creationId xmlns:a16="http://schemas.microsoft.com/office/drawing/2014/main" id="{256F1DDD-F634-4D9F-92A5-A62AD71E01D3}"/>
                </a:ext>
              </a:extLst>
            </p:cNvPr>
            <p:cNvSpPr>
              <a:spLocks noChangeShapeType="1"/>
            </p:cNvSpPr>
            <p:nvPr/>
          </p:nvSpPr>
          <p:spPr bwMode="auto">
            <a:xfrm>
              <a:off x="1673" y="3416"/>
              <a:ext cx="403" cy="0"/>
            </a:xfrm>
            <a:prstGeom prst="line">
              <a:avLst/>
            </a:prstGeom>
            <a:noFill/>
            <a:ln w="38100">
              <a:solidFill>
                <a:schemeClr val="tx1"/>
              </a:solidFill>
              <a:round/>
              <a:headEnd/>
              <a:tailEnd/>
            </a:ln>
            <a:effectLst/>
          </p:spPr>
          <p:txBody>
            <a:bodyPr anchor="ctr">
              <a:spAutoFit/>
            </a:bodyPr>
            <a:lstStyle/>
            <a:p>
              <a:endParaRPr lang="en-US"/>
            </a:p>
          </p:txBody>
        </p:sp>
        <p:sp>
          <p:nvSpPr>
            <p:cNvPr id="77" name="AutoShape 75">
              <a:extLst>
                <a:ext uri="{FF2B5EF4-FFF2-40B4-BE49-F238E27FC236}">
                  <a16:creationId xmlns:a16="http://schemas.microsoft.com/office/drawing/2014/main" id="{0EEC01B4-C7E4-4C99-AE08-0977BC4868F2}"/>
                </a:ext>
              </a:extLst>
            </p:cNvPr>
            <p:cNvSpPr>
              <a:spLocks noChangeArrowheads="1"/>
            </p:cNvSpPr>
            <p:nvPr/>
          </p:nvSpPr>
          <p:spPr bwMode="auto">
            <a:xfrm>
              <a:off x="681" y="341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78" name="Oval 76">
              <a:extLst>
                <a:ext uri="{FF2B5EF4-FFF2-40B4-BE49-F238E27FC236}">
                  <a16:creationId xmlns:a16="http://schemas.microsoft.com/office/drawing/2014/main" id="{43C8376B-D61F-4C65-B7F6-F72FA7451DD8}"/>
                </a:ext>
              </a:extLst>
            </p:cNvPr>
            <p:cNvSpPr>
              <a:spLocks noChangeArrowheads="1"/>
            </p:cNvSpPr>
            <p:nvPr/>
          </p:nvSpPr>
          <p:spPr bwMode="auto">
            <a:xfrm>
              <a:off x="49" y="3272"/>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79" name="AutoShape 77">
              <a:extLst>
                <a:ext uri="{FF2B5EF4-FFF2-40B4-BE49-F238E27FC236}">
                  <a16:creationId xmlns:a16="http://schemas.microsoft.com/office/drawing/2014/main" id="{183CF197-CA30-4290-8C04-E4589C2ABD35}"/>
                </a:ext>
              </a:extLst>
            </p:cNvPr>
            <p:cNvSpPr>
              <a:spLocks noChangeArrowheads="1"/>
            </p:cNvSpPr>
            <p:nvPr/>
          </p:nvSpPr>
          <p:spPr bwMode="auto">
            <a:xfrm>
              <a:off x="681" y="3056"/>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0" name="Oval 78">
              <a:extLst>
                <a:ext uri="{FF2B5EF4-FFF2-40B4-BE49-F238E27FC236}">
                  <a16:creationId xmlns:a16="http://schemas.microsoft.com/office/drawing/2014/main" id="{5AF07DE1-7113-4217-B101-EB649F60A0EF}"/>
                </a:ext>
              </a:extLst>
            </p:cNvPr>
            <p:cNvSpPr>
              <a:spLocks noChangeArrowheads="1"/>
            </p:cNvSpPr>
            <p:nvPr/>
          </p:nvSpPr>
          <p:spPr bwMode="auto">
            <a:xfrm>
              <a:off x="25" y="2928"/>
              <a:ext cx="1504" cy="272"/>
            </a:xfrm>
            <a:prstGeom prst="ellipse">
              <a:avLst/>
            </a:prstGeom>
            <a:solidFill>
              <a:schemeClr val="bg1"/>
            </a:solidFill>
            <a:ln w="12700">
              <a:solidFill>
                <a:schemeClr val="tx1"/>
              </a:solidFill>
              <a:round/>
              <a:headEnd/>
              <a:tailEnd/>
            </a:ln>
            <a:effectLst/>
          </p:spPr>
          <p:txBody>
            <a:bodyPr wrap="none" anchor="ctr">
              <a:spAutoFit/>
            </a:bodyPr>
            <a:lstStyle/>
            <a:p>
              <a:endParaRPr lang="en-US"/>
            </a:p>
          </p:txBody>
        </p:sp>
        <p:sp>
          <p:nvSpPr>
            <p:cNvPr id="81" name="AutoShape 79">
              <a:extLst>
                <a:ext uri="{FF2B5EF4-FFF2-40B4-BE49-F238E27FC236}">
                  <a16:creationId xmlns:a16="http://schemas.microsoft.com/office/drawing/2014/main" id="{8605EB47-22BA-4DB7-94E3-2729D75AEC73}"/>
                </a:ext>
              </a:extLst>
            </p:cNvPr>
            <p:cNvSpPr>
              <a:spLocks noChangeArrowheads="1"/>
            </p:cNvSpPr>
            <p:nvPr/>
          </p:nvSpPr>
          <p:spPr bwMode="auto">
            <a:xfrm>
              <a:off x="681" y="2680"/>
              <a:ext cx="240" cy="400"/>
            </a:xfrm>
            <a:prstGeom prst="can">
              <a:avLst>
                <a:gd name="adj" fmla="val 14244"/>
              </a:avLst>
            </a:prstGeom>
            <a:solidFill>
              <a:schemeClr val="bg1">
                <a:lumMod val="50000"/>
              </a:schemeClr>
            </a:solidFill>
            <a:ln w="12700">
              <a:solidFill>
                <a:schemeClr val="tx1"/>
              </a:solidFill>
              <a:round/>
              <a:headEnd/>
              <a:tailEnd/>
            </a:ln>
            <a:effectLst/>
          </p:spPr>
          <p:txBody>
            <a:bodyPr anchor="ctr">
              <a:spAutoFit/>
            </a:bodyPr>
            <a:lstStyle/>
            <a:p>
              <a:endParaRPr lang="en-US"/>
            </a:p>
          </p:txBody>
        </p:sp>
        <p:sp>
          <p:nvSpPr>
            <p:cNvPr id="82" name="Line 80">
              <a:extLst>
                <a:ext uri="{FF2B5EF4-FFF2-40B4-BE49-F238E27FC236}">
                  <a16:creationId xmlns:a16="http://schemas.microsoft.com/office/drawing/2014/main" id="{6DA0E250-8957-48A0-B0C3-B02A000816A3}"/>
                </a:ext>
              </a:extLst>
            </p:cNvPr>
            <p:cNvSpPr>
              <a:spLocks noChangeShapeType="1"/>
            </p:cNvSpPr>
            <p:nvPr/>
          </p:nvSpPr>
          <p:spPr bwMode="auto">
            <a:xfrm flipH="1">
              <a:off x="1383" y="2984"/>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3" name="Oval 81">
              <a:extLst>
                <a:ext uri="{FF2B5EF4-FFF2-40B4-BE49-F238E27FC236}">
                  <a16:creationId xmlns:a16="http://schemas.microsoft.com/office/drawing/2014/main" id="{4297EF32-A4A8-4BC9-B1C3-89ED0E372A89}"/>
                </a:ext>
              </a:extLst>
            </p:cNvPr>
            <p:cNvSpPr>
              <a:spLocks noChangeArrowheads="1"/>
            </p:cNvSpPr>
            <p:nvPr/>
          </p:nvSpPr>
          <p:spPr bwMode="auto">
            <a:xfrm>
              <a:off x="1287" y="2960"/>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4" name="Line 82">
              <a:extLst>
                <a:ext uri="{FF2B5EF4-FFF2-40B4-BE49-F238E27FC236}">
                  <a16:creationId xmlns:a16="http://schemas.microsoft.com/office/drawing/2014/main" id="{1C9C16FD-D742-4D8B-81DC-A9C154E63E2E}"/>
                </a:ext>
              </a:extLst>
            </p:cNvPr>
            <p:cNvSpPr>
              <a:spLocks noChangeShapeType="1"/>
            </p:cNvSpPr>
            <p:nvPr/>
          </p:nvSpPr>
          <p:spPr bwMode="auto">
            <a:xfrm flipH="1">
              <a:off x="1383" y="3336"/>
              <a:ext cx="288" cy="0"/>
            </a:xfrm>
            <a:prstGeom prst="line">
              <a:avLst/>
            </a:prstGeom>
            <a:noFill/>
            <a:ln w="38100">
              <a:solidFill>
                <a:schemeClr val="tx1"/>
              </a:solidFill>
              <a:round/>
              <a:headEnd/>
              <a:tailEnd/>
            </a:ln>
            <a:effectLst/>
          </p:spPr>
          <p:txBody>
            <a:bodyPr wrap="none" anchor="ctr">
              <a:spAutoFit/>
            </a:bodyPr>
            <a:lstStyle/>
            <a:p>
              <a:endParaRPr lang="en-US"/>
            </a:p>
          </p:txBody>
        </p:sp>
        <p:sp>
          <p:nvSpPr>
            <p:cNvPr id="85" name="Oval 83">
              <a:extLst>
                <a:ext uri="{FF2B5EF4-FFF2-40B4-BE49-F238E27FC236}">
                  <a16:creationId xmlns:a16="http://schemas.microsoft.com/office/drawing/2014/main" id="{90074B77-F588-4C21-B85D-12DB2FD73D4D}"/>
                </a:ext>
              </a:extLst>
            </p:cNvPr>
            <p:cNvSpPr>
              <a:spLocks noChangeArrowheads="1"/>
            </p:cNvSpPr>
            <p:nvPr/>
          </p:nvSpPr>
          <p:spPr bwMode="auto">
            <a:xfrm>
              <a:off x="1295" y="3312"/>
              <a:ext cx="192" cy="48"/>
            </a:xfrm>
            <a:prstGeom prst="ellipse">
              <a:avLst/>
            </a:prstGeom>
            <a:solidFill>
              <a:srgbClr val="FF0000"/>
            </a:solidFill>
            <a:ln w="12700">
              <a:solidFill>
                <a:schemeClr val="tx1"/>
              </a:solidFill>
              <a:round/>
              <a:headEnd/>
              <a:tailEnd/>
            </a:ln>
            <a:effectLst/>
          </p:spPr>
          <p:txBody>
            <a:bodyPr wrap="none" anchor="ctr">
              <a:spAutoFit/>
            </a:bodyPr>
            <a:lstStyle/>
            <a:p>
              <a:endParaRPr lang="en-US"/>
            </a:p>
          </p:txBody>
        </p:sp>
        <p:sp>
          <p:nvSpPr>
            <p:cNvPr id="86" name="Text Box 84">
              <a:extLst>
                <a:ext uri="{FF2B5EF4-FFF2-40B4-BE49-F238E27FC236}">
                  <a16:creationId xmlns:a16="http://schemas.microsoft.com/office/drawing/2014/main" id="{EF50D764-29FD-489C-A321-D105F4A27188}"/>
                </a:ext>
              </a:extLst>
            </p:cNvPr>
            <p:cNvSpPr txBox="1">
              <a:spLocks noChangeArrowheads="1"/>
            </p:cNvSpPr>
            <p:nvPr/>
          </p:nvSpPr>
          <p:spPr bwMode="auto">
            <a:xfrm>
              <a:off x="1732" y="3204"/>
              <a:ext cx="351"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arm</a:t>
              </a:r>
            </a:p>
          </p:txBody>
        </p:sp>
        <p:sp>
          <p:nvSpPr>
            <p:cNvPr id="87" name="Text Box 85">
              <a:extLst>
                <a:ext uri="{FF2B5EF4-FFF2-40B4-BE49-F238E27FC236}">
                  <a16:creationId xmlns:a16="http://schemas.microsoft.com/office/drawing/2014/main" id="{87FBE45C-FE7A-4C8E-80EE-39C70F085520}"/>
                </a:ext>
              </a:extLst>
            </p:cNvPr>
            <p:cNvSpPr txBox="1">
              <a:spLocks noChangeArrowheads="1"/>
            </p:cNvSpPr>
            <p:nvPr/>
          </p:nvSpPr>
          <p:spPr bwMode="auto">
            <a:xfrm>
              <a:off x="2088" y="3456"/>
              <a:ext cx="1608" cy="520"/>
            </a:xfrm>
            <a:prstGeom prst="rect">
              <a:avLst/>
            </a:prstGeom>
            <a:noFill/>
            <a:ln w="12700">
              <a:noFill/>
              <a:miter lim="800000"/>
              <a:headEnd/>
              <a:tailEnd/>
            </a:ln>
            <a:effectLst/>
          </p:spPr>
          <p:txBody>
            <a:bodyPr wrap="none" anchor="ctr">
              <a:spAutoFit/>
            </a:bodyPr>
            <a:lstStyle/>
            <a:p>
              <a:pPr eaLnBrk="0" hangingPunct="0"/>
              <a:r>
                <a:rPr lang="en-US" sz="1600" b="1">
                  <a:latin typeface="Helvetica" pitchFamily="34" charset="0"/>
                </a:rPr>
                <a:t>read/write heads </a:t>
              </a:r>
            </a:p>
            <a:p>
              <a:pPr eaLnBrk="0" hangingPunct="0"/>
              <a:r>
                <a:rPr lang="en-US" sz="1600" b="1">
                  <a:latin typeface="Helvetica" pitchFamily="34" charset="0"/>
                </a:rPr>
                <a:t>move in unison</a:t>
              </a:r>
            </a:p>
            <a:p>
              <a:pPr eaLnBrk="0" hangingPunct="0"/>
              <a:r>
                <a:rPr lang="en-US" sz="1600" b="1">
                  <a:latin typeface="Helvetica" pitchFamily="34" charset="0"/>
                </a:rPr>
                <a:t>from cylinder to cylinder</a:t>
              </a:r>
            </a:p>
          </p:txBody>
        </p:sp>
        <p:sp>
          <p:nvSpPr>
            <p:cNvPr id="88" name="Text Box 87">
              <a:extLst>
                <a:ext uri="{FF2B5EF4-FFF2-40B4-BE49-F238E27FC236}">
                  <a16:creationId xmlns:a16="http://schemas.microsoft.com/office/drawing/2014/main" id="{7B41A07C-3408-47EB-AEF3-CCA870D786ED}"/>
                </a:ext>
              </a:extLst>
            </p:cNvPr>
            <p:cNvSpPr txBox="1">
              <a:spLocks noChangeArrowheads="1"/>
            </p:cNvSpPr>
            <p:nvPr/>
          </p:nvSpPr>
          <p:spPr bwMode="auto">
            <a:xfrm>
              <a:off x="875" y="3964"/>
              <a:ext cx="564" cy="212"/>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spindle</a:t>
              </a:r>
            </a:p>
          </p:txBody>
        </p:sp>
      </p:grpSp>
    </p:spTree>
    <p:extLst>
      <p:ext uri="{BB962C8B-B14F-4D97-AF65-F5344CB8AC3E}">
        <p14:creationId xmlns:p14="http://schemas.microsoft.com/office/powerpoint/2010/main" val="2368499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1A6B42-E8B9-4478-8A44-CC689AEA6CCE}"/>
              </a:ext>
            </a:extLst>
          </p:cNvPr>
          <p:cNvSpPr>
            <a:spLocks noGrp="1"/>
          </p:cNvSpPr>
          <p:nvPr>
            <p:ph type="title"/>
          </p:nvPr>
        </p:nvSpPr>
        <p:spPr/>
        <p:txBody>
          <a:bodyPr/>
          <a:lstStyle/>
          <a:p>
            <a:r>
              <a:rPr lang="en-US" dirty="0"/>
              <a:t>Animation of Disk Access</a:t>
            </a:r>
          </a:p>
        </p:txBody>
      </p:sp>
      <p:sp>
        <p:nvSpPr>
          <p:cNvPr id="3" name="Slide Number Placeholder 2">
            <a:extLst>
              <a:ext uri="{FF2B5EF4-FFF2-40B4-BE49-F238E27FC236}">
                <a16:creationId xmlns:a16="http://schemas.microsoft.com/office/drawing/2014/main" id="{5DAAEF52-95B1-43B4-8472-8BF6B1B6DB88}"/>
              </a:ext>
            </a:extLst>
          </p:cNvPr>
          <p:cNvSpPr>
            <a:spLocks noGrp="1"/>
          </p:cNvSpPr>
          <p:nvPr>
            <p:ph type="sldNum" sz="quarter" idx="12"/>
          </p:nvPr>
        </p:nvSpPr>
        <p:spPr/>
        <p:txBody>
          <a:bodyPr/>
          <a:lstStyle/>
          <a:p>
            <a:fld id="{0778C724-3839-4D76-A707-B4C23905D055}" type="slidenum">
              <a:rPr lang="en-US" smtClean="0"/>
              <a:t>22</a:t>
            </a:fld>
            <a:endParaRPr lang="en-US"/>
          </a:p>
        </p:txBody>
      </p:sp>
      <p:pic>
        <p:nvPicPr>
          <p:cNvPr id="2050" name="Picture 2" descr="Technology Drive GIF">
            <a:extLst>
              <a:ext uri="{FF2B5EF4-FFF2-40B4-BE49-F238E27FC236}">
                <a16:creationId xmlns:a16="http://schemas.microsoft.com/office/drawing/2014/main" id="{36B70FBC-6087-41C3-BB2E-B062BC30DB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662" y="1118623"/>
            <a:ext cx="9027472" cy="5077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17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F71DFB-FF77-411F-A66A-C7E18D9EC104}"/>
              </a:ext>
            </a:extLst>
          </p:cNvPr>
          <p:cNvSpPr>
            <a:spLocks noGrp="1"/>
          </p:cNvSpPr>
          <p:nvPr>
            <p:ph type="title"/>
          </p:nvPr>
        </p:nvSpPr>
        <p:spPr/>
        <p:txBody>
          <a:bodyPr/>
          <a:lstStyle/>
          <a:p>
            <a:r>
              <a:rPr lang="en-US" dirty="0"/>
              <a:t>Writing bits to the platters</a:t>
            </a:r>
          </a:p>
        </p:txBody>
      </p:sp>
      <p:sp>
        <p:nvSpPr>
          <p:cNvPr id="4" name="Slide Number Placeholder 3">
            <a:extLst>
              <a:ext uri="{FF2B5EF4-FFF2-40B4-BE49-F238E27FC236}">
                <a16:creationId xmlns:a16="http://schemas.microsoft.com/office/drawing/2014/main" id="{F3347BE8-2694-478A-B0A5-11758105C952}"/>
              </a:ext>
            </a:extLst>
          </p:cNvPr>
          <p:cNvSpPr>
            <a:spLocks noGrp="1"/>
          </p:cNvSpPr>
          <p:nvPr>
            <p:ph type="sldNum" sz="quarter" idx="12"/>
          </p:nvPr>
        </p:nvSpPr>
        <p:spPr/>
        <p:txBody>
          <a:bodyPr/>
          <a:lstStyle/>
          <a:p>
            <a:fld id="{0778C724-3839-4D76-A707-B4C23905D055}" type="slidenum">
              <a:rPr lang="en-US" smtClean="0"/>
              <a:t>23</a:t>
            </a:fld>
            <a:endParaRPr lang="en-US"/>
          </a:p>
        </p:txBody>
      </p:sp>
      <p:pic>
        <p:nvPicPr>
          <p:cNvPr id="3074" name="Picture 2">
            <a:extLst>
              <a:ext uri="{FF2B5EF4-FFF2-40B4-BE49-F238E27FC236}">
                <a16:creationId xmlns:a16="http://schemas.microsoft.com/office/drawing/2014/main" id="{AF658FEC-E25D-49BB-AD09-7588F82BF2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330" y="1143000"/>
            <a:ext cx="8961408" cy="5033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240C894-34B9-4094-AD98-763DFBFF3BE6}"/>
              </a:ext>
            </a:extLst>
          </p:cNvPr>
          <p:cNvSpPr txBox="1"/>
          <p:nvPr/>
        </p:nvSpPr>
        <p:spPr>
          <a:xfrm>
            <a:off x="1805330" y="6176324"/>
            <a:ext cx="8822028" cy="369332"/>
          </a:xfrm>
          <a:prstGeom prst="rect">
            <a:avLst/>
          </a:prstGeom>
          <a:noFill/>
        </p:spPr>
        <p:txBody>
          <a:bodyPr wrap="square" rtlCol="0">
            <a:spAutoFit/>
          </a:bodyPr>
          <a:lstStyle/>
          <a:p>
            <a:r>
              <a:rPr lang="en-US" dirty="0"/>
              <a:t>Note: most disks can only move the entire set of arms, not two sets of them</a:t>
            </a:r>
          </a:p>
        </p:txBody>
      </p:sp>
    </p:spTree>
    <p:extLst>
      <p:ext uri="{BB962C8B-B14F-4D97-AF65-F5344CB8AC3E}">
        <p14:creationId xmlns:p14="http://schemas.microsoft.com/office/powerpoint/2010/main" val="120287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294F8-CD0F-4C77-8717-D73BECCE93A6}"/>
              </a:ext>
            </a:extLst>
          </p:cNvPr>
          <p:cNvSpPr>
            <a:spLocks noGrp="1"/>
          </p:cNvSpPr>
          <p:nvPr>
            <p:ph type="title"/>
          </p:nvPr>
        </p:nvSpPr>
        <p:spPr/>
        <p:txBody>
          <a:bodyPr/>
          <a:lstStyle/>
          <a:p>
            <a:r>
              <a:rPr lang="en-US" dirty="0"/>
              <a:t>Disk heads read/write data to the platters</a:t>
            </a:r>
          </a:p>
        </p:txBody>
      </p:sp>
      <p:sp>
        <p:nvSpPr>
          <p:cNvPr id="3" name="Slide Number Placeholder 2">
            <a:extLst>
              <a:ext uri="{FF2B5EF4-FFF2-40B4-BE49-F238E27FC236}">
                <a16:creationId xmlns:a16="http://schemas.microsoft.com/office/drawing/2014/main" id="{DC01DCA4-2EAD-4E2B-AC22-3A987A510CA7}"/>
              </a:ext>
            </a:extLst>
          </p:cNvPr>
          <p:cNvSpPr>
            <a:spLocks noGrp="1"/>
          </p:cNvSpPr>
          <p:nvPr>
            <p:ph type="sldNum" sz="quarter" idx="12"/>
          </p:nvPr>
        </p:nvSpPr>
        <p:spPr/>
        <p:txBody>
          <a:bodyPr/>
          <a:lstStyle/>
          <a:p>
            <a:fld id="{0778C724-3839-4D76-A707-B4C23905D055}" type="slidenum">
              <a:rPr lang="en-US" smtClean="0"/>
              <a:t>24</a:t>
            </a:fld>
            <a:endParaRPr lang="en-US"/>
          </a:p>
        </p:txBody>
      </p:sp>
      <p:pic>
        <p:nvPicPr>
          <p:cNvPr id="3074" name="Picture 2" descr="How a Hard Drive Works - ExtremeTech">
            <a:extLst>
              <a:ext uri="{FF2B5EF4-FFF2-40B4-BE49-F238E27FC236}">
                <a16:creationId xmlns:a16="http://schemas.microsoft.com/office/drawing/2014/main" id="{4753DDA3-67DF-4EE0-B90A-59EE711C9E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244" y="1305670"/>
            <a:ext cx="10477500" cy="486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13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a:t>Accessing data on disk</a:t>
            </a:r>
          </a:p>
        </p:txBody>
      </p:sp>
      <p:sp>
        <p:nvSpPr>
          <p:cNvPr id="685059" name="Rectangle 3"/>
          <p:cNvSpPr>
            <a:spLocks noGrp="1" noChangeArrowheads="1"/>
          </p:cNvSpPr>
          <p:nvPr>
            <p:ph idx="1"/>
          </p:nvPr>
        </p:nvSpPr>
        <p:spPr/>
        <p:txBody>
          <a:bodyPr>
            <a:normAutofit/>
          </a:bodyPr>
          <a:lstStyle/>
          <a:p>
            <a:r>
              <a:rPr lang="en-US" sz="2400" dirty="0"/>
              <a:t>Three-step process</a:t>
            </a:r>
          </a:p>
          <a:p>
            <a:pPr lvl="1"/>
            <a:r>
              <a:rPr lang="en-US" sz="2000" dirty="0"/>
              <a:t>Read head needs to move to the right cylinder: </a:t>
            </a:r>
            <a:r>
              <a:rPr lang="en-US" sz="2000" b="1" i="1" dirty="0"/>
              <a:t>seek time</a:t>
            </a:r>
          </a:p>
          <a:p>
            <a:pPr lvl="1"/>
            <a:r>
              <a:rPr lang="en-US" sz="2000" dirty="0"/>
              <a:t>Platter turns until start of sector under the read head: </a:t>
            </a:r>
            <a:r>
              <a:rPr lang="en-US" sz="2000" b="1" i="1" dirty="0"/>
              <a:t>rotational latency</a:t>
            </a:r>
          </a:p>
          <a:p>
            <a:pPr lvl="1"/>
            <a:r>
              <a:rPr lang="en-US" sz="2000" dirty="0"/>
              <a:t>Sector passes under read head and data is read: </a:t>
            </a:r>
            <a:r>
              <a:rPr lang="en-US" sz="2000" b="1" i="1" dirty="0"/>
              <a:t>transfer time</a:t>
            </a:r>
          </a:p>
          <a:p>
            <a:pPr lvl="1"/>
            <a:endParaRPr lang="en-US" sz="2000" b="1" i="1" dirty="0"/>
          </a:p>
          <a:p>
            <a:r>
              <a:rPr lang="en-US" sz="2400" dirty="0"/>
              <a:t>Time cost dominated by seek time and rotational latency</a:t>
            </a:r>
          </a:p>
          <a:p>
            <a:pPr lvl="1"/>
            <a:r>
              <a:rPr lang="en-US" sz="2000" b="1" dirty="0"/>
              <a:t>Consequence:</a:t>
            </a:r>
            <a:r>
              <a:rPr lang="en-US" sz="2000" dirty="0"/>
              <a:t> reading first bit of a sector is expensive</a:t>
            </a:r>
          </a:p>
          <a:p>
            <a:pPr lvl="1"/>
            <a:r>
              <a:rPr lang="en-US" sz="2000" dirty="0"/>
              <a:t>But reading the rest of the sector is basically free!</a:t>
            </a:r>
          </a:p>
          <a:p>
            <a:pPr lvl="1"/>
            <a:endParaRPr lang="en-US" dirty="0"/>
          </a:p>
          <a:p>
            <a:r>
              <a:rPr lang="en-US" sz="2400" dirty="0"/>
              <a:t>When using disks, best to favor large sequential reads/writes</a:t>
            </a:r>
          </a:p>
          <a:p>
            <a:pPr lvl="1"/>
            <a:r>
              <a:rPr lang="en-US" sz="2000" dirty="0"/>
              <a:t>Terrible for random access! (reading a little bit here, a little bit there)</a:t>
            </a:r>
          </a:p>
          <a:p>
            <a:pPr lvl="1"/>
            <a:r>
              <a:rPr lang="en-US" sz="2000" dirty="0"/>
              <a:t>Fits file access well (read/write in order)</a:t>
            </a:r>
          </a:p>
          <a:p>
            <a:pPr lvl="2"/>
            <a:r>
              <a:rPr lang="en-US" sz="2000" dirty="0"/>
              <a:t>But overall still really slow compared to main memory or registers</a:t>
            </a:r>
          </a:p>
        </p:txBody>
      </p:sp>
      <p:sp>
        <p:nvSpPr>
          <p:cNvPr id="2" name="Slide Number Placeholder 1">
            <a:extLst>
              <a:ext uri="{FF2B5EF4-FFF2-40B4-BE49-F238E27FC236}">
                <a16:creationId xmlns:a16="http://schemas.microsoft.com/office/drawing/2014/main" id="{1E573864-8EDF-4B0F-BD66-D548C45B9DC8}"/>
              </a:ext>
            </a:extLst>
          </p:cNvPr>
          <p:cNvSpPr>
            <a:spLocks noGrp="1"/>
          </p:cNvSpPr>
          <p:nvPr>
            <p:ph type="sldNum" sz="quarter" idx="12"/>
          </p:nvPr>
        </p:nvSpPr>
        <p:spPr/>
        <p:txBody>
          <a:bodyPr/>
          <a:lstStyle/>
          <a:p>
            <a:fld id="{0778C724-3839-4D76-A707-B4C23905D055}" type="slidenum">
              <a:rPr lang="en-US" smtClean="0"/>
              <a:t>25</a:t>
            </a:fld>
            <a:endParaRPr lang="en-US"/>
          </a:p>
        </p:txBody>
      </p:sp>
    </p:spTree>
    <p:extLst>
      <p:ext uri="{BB962C8B-B14F-4D97-AF65-F5344CB8AC3E}">
        <p14:creationId xmlns:p14="http://schemas.microsoft.com/office/powerpoint/2010/main" val="3361199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D vs SSD">
            <a:extLst>
              <a:ext uri="{FF2B5EF4-FFF2-40B4-BE49-F238E27FC236}">
                <a16:creationId xmlns:a16="http://schemas.microsoft.com/office/drawing/2014/main" id="{CF07B319-94D0-4EA8-BC2B-6B3BB863DD9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9399" y="228600"/>
            <a:ext cx="9905999" cy="63690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40EEC9D-7650-4449-B117-121442ADA181}"/>
              </a:ext>
            </a:extLst>
          </p:cNvPr>
          <p:cNvSpPr>
            <a:spLocks noGrp="1"/>
          </p:cNvSpPr>
          <p:nvPr>
            <p:ph type="title"/>
          </p:nvPr>
        </p:nvSpPr>
        <p:spPr>
          <a:xfrm>
            <a:off x="607596" y="228600"/>
            <a:ext cx="3388672" cy="685800"/>
          </a:xfrm>
        </p:spPr>
        <p:txBody>
          <a:bodyPr/>
          <a:lstStyle/>
          <a:p>
            <a:r>
              <a:rPr lang="en-US" dirty="0"/>
              <a:t>Disk types</a:t>
            </a:r>
          </a:p>
        </p:txBody>
      </p:sp>
      <p:sp>
        <p:nvSpPr>
          <p:cNvPr id="4" name="Slide Number Placeholder 3">
            <a:extLst>
              <a:ext uri="{FF2B5EF4-FFF2-40B4-BE49-F238E27FC236}">
                <a16:creationId xmlns:a16="http://schemas.microsoft.com/office/drawing/2014/main" id="{0B7F5803-A2B6-48F0-9C63-E884E5A42353}"/>
              </a:ext>
            </a:extLst>
          </p:cNvPr>
          <p:cNvSpPr>
            <a:spLocks noGrp="1"/>
          </p:cNvSpPr>
          <p:nvPr>
            <p:ph type="sldNum" sz="quarter" idx="12"/>
          </p:nvPr>
        </p:nvSpPr>
        <p:spPr/>
        <p:txBody>
          <a:bodyPr/>
          <a:lstStyle/>
          <a:p>
            <a:fld id="{0778C724-3839-4D76-A707-B4C23905D055}" type="slidenum">
              <a:rPr lang="en-US" smtClean="0"/>
              <a:t>26</a:t>
            </a:fld>
            <a:endParaRPr lang="en-US"/>
          </a:p>
        </p:txBody>
      </p:sp>
    </p:spTree>
    <p:extLst>
      <p:ext uri="{BB962C8B-B14F-4D97-AF65-F5344CB8AC3E}">
        <p14:creationId xmlns:p14="http://schemas.microsoft.com/office/powerpoint/2010/main" val="3941687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C6B43-5C36-4994-80A7-BECD55362F18}"/>
              </a:ext>
            </a:extLst>
          </p:cNvPr>
          <p:cNvSpPr>
            <a:spLocks noGrp="1"/>
          </p:cNvSpPr>
          <p:nvPr>
            <p:ph type="title"/>
          </p:nvPr>
        </p:nvSpPr>
        <p:spPr/>
        <p:txBody>
          <a:bodyPr/>
          <a:lstStyle/>
          <a:p>
            <a:r>
              <a:rPr lang="en-US" dirty="0"/>
              <a:t>Floating-gate transistors</a:t>
            </a:r>
          </a:p>
        </p:txBody>
      </p:sp>
      <p:sp>
        <p:nvSpPr>
          <p:cNvPr id="3" name="Content Placeholder 2">
            <a:extLst>
              <a:ext uri="{FF2B5EF4-FFF2-40B4-BE49-F238E27FC236}">
                <a16:creationId xmlns:a16="http://schemas.microsoft.com/office/drawing/2014/main" id="{11806DA2-86DE-4692-8A8D-D047F717BC04}"/>
              </a:ext>
            </a:extLst>
          </p:cNvPr>
          <p:cNvSpPr>
            <a:spLocks noGrp="1"/>
          </p:cNvSpPr>
          <p:nvPr>
            <p:ph idx="1"/>
          </p:nvPr>
        </p:nvSpPr>
        <p:spPr/>
        <p:txBody>
          <a:bodyPr/>
          <a:lstStyle/>
          <a:p>
            <a:r>
              <a:rPr lang="en-US" dirty="0"/>
              <a:t>Concept behind transistor-based non-volatile memory</a:t>
            </a:r>
          </a:p>
          <a:p>
            <a:pPr lvl="1"/>
            <a:r>
              <a:rPr lang="en-US" dirty="0"/>
              <a:t>EPROM, EEPROM, and Flash</a:t>
            </a:r>
          </a:p>
          <a:p>
            <a:pPr lvl="1"/>
            <a:endParaRPr lang="en-US" dirty="0"/>
          </a:p>
          <a:p>
            <a:pPr lvl="1"/>
            <a:r>
              <a:rPr lang="en-US" dirty="0"/>
              <a:t>High voltage on control gate creates charge on floating gate</a:t>
            </a:r>
          </a:p>
          <a:p>
            <a:pPr lvl="1"/>
            <a:r>
              <a:rPr lang="en-US" dirty="0"/>
              <a:t>Charge on floating gate activates/deactivates transistor</a:t>
            </a:r>
          </a:p>
          <a:p>
            <a:pPr lvl="1"/>
            <a:endParaRPr lang="en-US" dirty="0"/>
          </a:p>
          <a:p>
            <a:r>
              <a:rPr lang="en-US" sz="2400" dirty="0"/>
              <a:t>High voltage degrades</a:t>
            </a:r>
            <a:br>
              <a:rPr lang="en-US" sz="2400" dirty="0"/>
            </a:br>
            <a:r>
              <a:rPr lang="en-US" sz="2400" dirty="0"/>
              <a:t>structure, leading it to</a:t>
            </a:r>
            <a:br>
              <a:rPr lang="en-US" sz="2400" dirty="0"/>
            </a:br>
            <a:r>
              <a:rPr lang="en-US" sz="2400" dirty="0"/>
              <a:t>eventually fail after</a:t>
            </a:r>
            <a:br>
              <a:rPr lang="en-US" sz="2400" dirty="0"/>
            </a:br>
            <a:r>
              <a:rPr lang="en-US" sz="2400" dirty="0"/>
              <a:t>enough writes</a:t>
            </a:r>
          </a:p>
        </p:txBody>
      </p:sp>
      <p:sp>
        <p:nvSpPr>
          <p:cNvPr id="4" name="Slide Number Placeholder 3">
            <a:extLst>
              <a:ext uri="{FF2B5EF4-FFF2-40B4-BE49-F238E27FC236}">
                <a16:creationId xmlns:a16="http://schemas.microsoft.com/office/drawing/2014/main" id="{58B0663D-6E53-4FB5-BEBA-45ADE4A180B3}"/>
              </a:ext>
            </a:extLst>
          </p:cNvPr>
          <p:cNvSpPr>
            <a:spLocks noGrp="1"/>
          </p:cNvSpPr>
          <p:nvPr>
            <p:ph type="sldNum" sz="quarter" idx="12"/>
          </p:nvPr>
        </p:nvSpPr>
        <p:spPr/>
        <p:txBody>
          <a:bodyPr/>
          <a:lstStyle/>
          <a:p>
            <a:fld id="{0778C724-3839-4D76-A707-B4C23905D055}" type="slidenum">
              <a:rPr lang="en-US" smtClean="0"/>
              <a:t>27</a:t>
            </a:fld>
            <a:endParaRPr lang="en-US"/>
          </a:p>
        </p:txBody>
      </p:sp>
      <p:pic>
        <p:nvPicPr>
          <p:cNvPr id="4098" name="Picture 2">
            <a:extLst>
              <a:ext uri="{FF2B5EF4-FFF2-40B4-BE49-F238E27FC236}">
                <a16:creationId xmlns:a16="http://schemas.microsoft.com/office/drawing/2014/main" id="{074E880B-343F-4CC8-93BD-B4EB255C0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537" y="3422494"/>
            <a:ext cx="7347857" cy="274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94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289"/>
          <p:cNvSpPr>
            <a:spLocks noChangeArrowheads="1"/>
          </p:cNvSpPr>
          <p:nvPr/>
        </p:nvSpPr>
        <p:spPr bwMode="auto">
          <a:xfrm>
            <a:off x="4266128" y="2775800"/>
            <a:ext cx="7162800" cy="990600"/>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2" name="Title 1"/>
          <p:cNvSpPr>
            <a:spLocks noGrp="1"/>
          </p:cNvSpPr>
          <p:nvPr>
            <p:ph type="title"/>
          </p:nvPr>
        </p:nvSpPr>
        <p:spPr/>
        <p:txBody>
          <a:bodyPr/>
          <a:lstStyle/>
          <a:p>
            <a:r>
              <a:rPr lang="en-US" dirty="0"/>
              <a:t>Solid State Drives (SSDs)</a:t>
            </a:r>
          </a:p>
        </p:txBody>
      </p:sp>
      <p:sp>
        <p:nvSpPr>
          <p:cNvPr id="3" name="Content Placeholder 2"/>
          <p:cNvSpPr>
            <a:spLocks noGrp="1"/>
          </p:cNvSpPr>
          <p:nvPr>
            <p:ph idx="1"/>
          </p:nvPr>
        </p:nvSpPr>
        <p:spPr>
          <a:xfrm>
            <a:off x="607595" y="1143000"/>
            <a:ext cx="11292484" cy="5029200"/>
          </a:xfrm>
        </p:spPr>
        <p:txBody>
          <a:bodyPr>
            <a:normAutofit fontScale="77500" lnSpcReduction="20000"/>
          </a:bodyPr>
          <a:lstStyle/>
          <a:p>
            <a:endParaRPr lang="en-US" dirty="0"/>
          </a:p>
          <a:p>
            <a:endParaRPr lang="en-US" dirty="0"/>
          </a:p>
          <a:p>
            <a:r>
              <a:rPr lang="en-US" sz="3100" dirty="0"/>
              <a:t>Flash memory</a:t>
            </a:r>
          </a:p>
          <a:p>
            <a:pPr lvl="1"/>
            <a:r>
              <a:rPr lang="en-US" sz="2600" dirty="0"/>
              <a:t>Just like Flash Drives</a:t>
            </a:r>
          </a:p>
          <a:p>
            <a:pPr marL="457200" lvl="1" indent="0">
              <a:buNone/>
            </a:pPr>
            <a:endParaRPr lang="en-US" dirty="0"/>
          </a:p>
          <a:p>
            <a:pPr marL="0" indent="0">
              <a:buNone/>
            </a:pPr>
            <a:endParaRPr lang="en-US" dirty="0"/>
          </a:p>
          <a:p>
            <a:endParaRPr lang="en-US" dirty="0"/>
          </a:p>
          <a:p>
            <a:endParaRPr lang="en-US" dirty="0"/>
          </a:p>
          <a:p>
            <a:r>
              <a:rPr lang="en-US" dirty="0"/>
              <a:t>Pages: 2KB to 512KB, Blocks: 32 to 128 pages</a:t>
            </a:r>
          </a:p>
          <a:p>
            <a:r>
              <a:rPr lang="en-US" dirty="0"/>
              <a:t>Data read/written in units of pages</a:t>
            </a:r>
          </a:p>
          <a:p>
            <a:r>
              <a:rPr lang="en-US" dirty="0"/>
              <a:t>Page can be written only after its block has been erased</a:t>
            </a:r>
          </a:p>
          <a:p>
            <a:pPr lvl="1"/>
            <a:r>
              <a:rPr lang="en-US" sz="2300" dirty="0"/>
              <a:t>Need to copy rest of the data to not lose it. Expensive!</a:t>
            </a:r>
          </a:p>
          <a:p>
            <a:r>
              <a:rPr lang="en-US" dirty="0"/>
              <a:t>A block wears out after repeated writes (10k – 100k writes) and can no longer be used</a:t>
            </a:r>
          </a:p>
        </p:txBody>
      </p:sp>
      <p:sp>
        <p:nvSpPr>
          <p:cNvPr id="62" name="AutoShape 238"/>
          <p:cNvSpPr>
            <a:spLocks noChangeArrowheads="1"/>
          </p:cNvSpPr>
          <p:nvPr/>
        </p:nvSpPr>
        <p:spPr bwMode="auto">
          <a:xfrm flipV="1">
            <a:off x="7580828" y="1181950"/>
            <a:ext cx="495300" cy="685800"/>
          </a:xfrm>
          <a:prstGeom prst="upArrow">
            <a:avLst>
              <a:gd name="adj1" fmla="val 36667"/>
              <a:gd name="adj2" fmla="val 44872"/>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3" name="Rectangle 239"/>
          <p:cNvSpPr>
            <a:spLocks noChangeArrowheads="1"/>
          </p:cNvSpPr>
          <p:nvPr/>
        </p:nvSpPr>
        <p:spPr bwMode="auto">
          <a:xfrm>
            <a:off x="6780728" y="1982050"/>
            <a:ext cx="2057400" cy="444500"/>
          </a:xfrm>
          <a:prstGeom prst="rect">
            <a:avLst/>
          </a:prstGeom>
          <a:solidFill>
            <a:srgbClr val="DEDFF5"/>
          </a:solidFill>
          <a:ln w="12700">
            <a:solidFill>
              <a:srgbClr val="000000"/>
            </a:solidFill>
            <a:miter lim="800000"/>
            <a:headEnd/>
            <a:tailEnd/>
          </a:ln>
          <a:effectLst/>
        </p:spPr>
        <p:txBody>
          <a:bodyPr wrap="none" anchor="ctr">
            <a:prstTxWarp prst="textNoShape">
              <a:avLst/>
            </a:prstTxWarp>
          </a:bodyPr>
          <a:lstStyle/>
          <a:p>
            <a:pPr algn="ctr">
              <a:defRPr/>
            </a:pPr>
            <a:r>
              <a:rPr lang="en-US" sz="1600" kern="0" dirty="0">
                <a:solidFill>
                  <a:sysClr val="windowText" lastClr="000000"/>
                </a:solidFill>
                <a:latin typeface="Arial" charset="0"/>
              </a:rPr>
              <a:t>Flash </a:t>
            </a:r>
          </a:p>
          <a:p>
            <a:pPr algn="ctr">
              <a:defRPr/>
            </a:pPr>
            <a:r>
              <a:rPr lang="en-US" sz="1600" kern="0" dirty="0">
                <a:solidFill>
                  <a:sysClr val="windowText" lastClr="000000"/>
                </a:solidFill>
                <a:latin typeface="Arial" charset="0"/>
              </a:rPr>
              <a:t>translation layer</a:t>
            </a:r>
          </a:p>
        </p:txBody>
      </p:sp>
      <p:sp>
        <p:nvSpPr>
          <p:cNvPr id="64" name="Line 258"/>
          <p:cNvSpPr>
            <a:spLocks noChangeShapeType="1"/>
          </p:cNvSpPr>
          <p:nvPr/>
        </p:nvSpPr>
        <p:spPr bwMode="auto">
          <a:xfrm>
            <a:off x="7847528" y="2426550"/>
            <a:ext cx="0" cy="304800"/>
          </a:xfrm>
          <a:prstGeom prst="line">
            <a:avLst/>
          </a:prstGeom>
          <a:noFill/>
          <a:ln w="38100">
            <a:solidFill>
              <a:srgbClr val="000000"/>
            </a:solidFill>
            <a:round/>
            <a:headEnd type="triangle" w="med" len="med"/>
            <a:tailEnd type="triangle" w="med" len="med"/>
          </a:ln>
          <a:effectLst/>
        </p:spPr>
        <p:txBody>
          <a:bodyPr wrap="none" anchor="ctr">
            <a:prstTxWarp prst="textNoShape">
              <a:avLst/>
            </a:prstTxWarp>
          </a:bodyPr>
          <a:lstStyle/>
          <a:p>
            <a:pPr>
              <a:defRPr/>
            </a:pPr>
            <a:endParaRPr lang="en-US" kern="0">
              <a:solidFill>
                <a:sysClr val="windowText" lastClr="000000"/>
              </a:solidFill>
            </a:endParaRPr>
          </a:p>
        </p:txBody>
      </p:sp>
      <p:sp>
        <p:nvSpPr>
          <p:cNvPr id="65" name="Rectangle 235"/>
          <p:cNvSpPr>
            <a:spLocks noChangeArrowheads="1"/>
          </p:cNvSpPr>
          <p:nvPr/>
        </p:nvSpPr>
        <p:spPr bwMode="auto">
          <a:xfrm>
            <a:off x="6933128" y="1118450"/>
            <a:ext cx="1841500" cy="241300"/>
          </a:xfrm>
          <a:prstGeom prst="rect">
            <a:avLst/>
          </a:prstGeom>
          <a:solidFill>
            <a:srgbClr val="F7F5CD"/>
          </a:solidFill>
          <a:ln w="12700">
            <a:solidFill>
              <a:srgbClr val="000000"/>
            </a:solidFill>
            <a:miter lim="800000"/>
            <a:headEnd/>
            <a:tailEnd/>
          </a:ln>
          <a:effectLst/>
        </p:spPr>
        <p:txBody>
          <a:bodyPr wrap="none" anchor="ctr">
            <a:prstTxWarp prst="textNoShape">
              <a:avLst/>
            </a:prstTxWarp>
          </a:bodyPr>
          <a:lstStyle/>
          <a:p>
            <a:pPr>
              <a:defRPr/>
            </a:pPr>
            <a:endParaRPr lang="en-US" kern="0" dirty="0">
              <a:solidFill>
                <a:srgbClr val="CCFFCC"/>
              </a:solidFill>
            </a:endParaRPr>
          </a:p>
        </p:txBody>
      </p:sp>
      <p:sp>
        <p:nvSpPr>
          <p:cNvPr id="66" name="Rectangle 264"/>
          <p:cNvSpPr>
            <a:spLocks noChangeArrowheads="1"/>
          </p:cNvSpPr>
          <p:nvPr/>
        </p:nvSpPr>
        <p:spPr bwMode="auto">
          <a:xfrm>
            <a:off x="7771328" y="1269263"/>
            <a:ext cx="134938" cy="152400"/>
          </a:xfrm>
          <a:prstGeom prst="rect">
            <a:avLst/>
          </a:prstGeom>
          <a:solidFill>
            <a:srgbClr val="F7F5CD"/>
          </a:solidFill>
          <a:ln w="12700">
            <a:no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67" name="Text Box 265"/>
          <p:cNvSpPr txBox="1">
            <a:spLocks noChangeArrowheads="1"/>
          </p:cNvSpPr>
          <p:nvPr/>
        </p:nvSpPr>
        <p:spPr bwMode="auto">
          <a:xfrm>
            <a:off x="6862138" y="789297"/>
            <a:ext cx="928459" cy="369332"/>
          </a:xfrm>
          <a:prstGeom prst="rect">
            <a:avLst/>
          </a:prstGeom>
          <a:noFill/>
          <a:ln w="12700">
            <a:noFill/>
            <a:miter lim="800000"/>
            <a:headEnd/>
            <a:tailEnd/>
          </a:ln>
          <a:effectLst/>
        </p:spPr>
        <p:txBody>
          <a:bodyPr wrap="none" anchor="ctr">
            <a:prstTxWarp prst="textNoShape">
              <a:avLst/>
            </a:prstTxWarp>
            <a:spAutoFit/>
          </a:bodyPr>
          <a:lstStyle/>
          <a:p>
            <a:pPr>
              <a:defRPr/>
            </a:pPr>
            <a:r>
              <a:rPr lang="en-US" kern="0" dirty="0">
                <a:solidFill>
                  <a:sysClr val="windowText" lastClr="000000"/>
                </a:solidFill>
                <a:latin typeface="Arial" charset="0"/>
              </a:rPr>
              <a:t>I/O bus</a:t>
            </a:r>
          </a:p>
        </p:txBody>
      </p:sp>
      <p:sp>
        <p:nvSpPr>
          <p:cNvPr id="68" name="Rectangle 271"/>
          <p:cNvSpPr>
            <a:spLocks noChangeArrowheads="1"/>
          </p:cNvSpPr>
          <p:nvPr/>
        </p:nvSpPr>
        <p:spPr bwMode="auto">
          <a:xfrm>
            <a:off x="9066728" y="902550"/>
            <a:ext cx="381000" cy="5334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69" name="Rectangle 272"/>
          <p:cNvSpPr>
            <a:spLocks noChangeArrowheads="1"/>
          </p:cNvSpPr>
          <p:nvPr/>
        </p:nvSpPr>
        <p:spPr bwMode="auto">
          <a:xfrm>
            <a:off x="6552128" y="947000"/>
            <a:ext cx="381000" cy="457200"/>
          </a:xfrm>
          <a:prstGeom prst="rect">
            <a:avLst/>
          </a:prstGeom>
          <a:solidFill>
            <a:srgbClr val="FFFFFF"/>
          </a:solidFill>
          <a:ln w="12700">
            <a:noFill/>
            <a:miter lim="800000"/>
            <a:headEnd/>
            <a:tailEnd/>
          </a:ln>
          <a:effectLst/>
        </p:spPr>
        <p:txBody>
          <a:bodyPr wrap="none" anchor="ctr">
            <a:prstTxWarp prst="textNoShape">
              <a:avLst/>
            </a:prstTxWarp>
          </a:bodyPr>
          <a:lstStyle/>
          <a:p>
            <a:pPr>
              <a:defRPr/>
            </a:pPr>
            <a:endParaRPr lang="en-US" sz="2400" kern="0">
              <a:solidFill>
                <a:sysClr val="windowText" lastClr="000000"/>
              </a:solidFill>
              <a:latin typeface="Arial" charset="0"/>
            </a:endParaRPr>
          </a:p>
        </p:txBody>
      </p:sp>
      <p:sp>
        <p:nvSpPr>
          <p:cNvPr id="84" name="Rectangle 280"/>
          <p:cNvSpPr>
            <a:spLocks noChangeArrowheads="1"/>
          </p:cNvSpPr>
          <p:nvPr/>
        </p:nvSpPr>
        <p:spPr bwMode="auto">
          <a:xfrm>
            <a:off x="4429641"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85" name="Rectangle 274"/>
          <p:cNvSpPr>
            <a:spLocks noChangeArrowheads="1"/>
          </p:cNvSpPr>
          <p:nvPr/>
        </p:nvSpPr>
        <p:spPr bwMode="auto">
          <a:xfrm>
            <a:off x="45058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dirty="0">
                <a:solidFill>
                  <a:sysClr val="windowText" lastClr="000000"/>
                </a:solidFill>
                <a:latin typeface="Arial" charset="0"/>
              </a:rPr>
              <a:t>Page 0</a:t>
            </a:r>
          </a:p>
        </p:txBody>
      </p:sp>
      <p:sp>
        <p:nvSpPr>
          <p:cNvPr id="86" name="Rectangle 277"/>
          <p:cNvSpPr>
            <a:spLocks noChangeArrowheads="1"/>
          </p:cNvSpPr>
          <p:nvPr/>
        </p:nvSpPr>
        <p:spPr bwMode="auto">
          <a:xfrm>
            <a:off x="53440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7" name="Rectangle 278"/>
          <p:cNvSpPr>
            <a:spLocks noChangeArrowheads="1"/>
          </p:cNvSpPr>
          <p:nvPr/>
        </p:nvSpPr>
        <p:spPr bwMode="auto">
          <a:xfrm>
            <a:off x="6639441"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8" name="Text Box 279"/>
          <p:cNvSpPr txBox="1">
            <a:spLocks noChangeArrowheads="1"/>
          </p:cNvSpPr>
          <p:nvPr/>
        </p:nvSpPr>
        <p:spPr bwMode="auto">
          <a:xfrm>
            <a:off x="6182241"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9" name="Text Box 281"/>
          <p:cNvSpPr txBox="1">
            <a:spLocks noChangeArrowheads="1"/>
          </p:cNvSpPr>
          <p:nvPr/>
        </p:nvSpPr>
        <p:spPr bwMode="auto">
          <a:xfrm>
            <a:off x="4342329" y="2744050"/>
            <a:ext cx="941283"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0</a:t>
            </a:r>
          </a:p>
        </p:txBody>
      </p:sp>
      <p:sp>
        <p:nvSpPr>
          <p:cNvPr id="71" name="Text Box 282"/>
          <p:cNvSpPr txBox="1">
            <a:spLocks noChangeArrowheads="1"/>
          </p:cNvSpPr>
          <p:nvPr/>
        </p:nvSpPr>
        <p:spPr bwMode="auto">
          <a:xfrm>
            <a:off x="7587178" y="308060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a:solidFill>
                  <a:sysClr val="windowText" lastClr="000000"/>
                </a:solidFill>
                <a:latin typeface="Arial" charset="0"/>
              </a:rPr>
              <a:t>…</a:t>
            </a:r>
          </a:p>
        </p:txBody>
      </p:sp>
      <p:sp>
        <p:nvSpPr>
          <p:cNvPr id="78" name="Rectangle 287"/>
          <p:cNvSpPr>
            <a:spLocks noChangeArrowheads="1"/>
          </p:cNvSpPr>
          <p:nvPr/>
        </p:nvSpPr>
        <p:spPr bwMode="auto">
          <a:xfrm>
            <a:off x="8152328" y="3112350"/>
            <a:ext cx="3124200" cy="457200"/>
          </a:xfrm>
          <a:prstGeom prst="rect">
            <a:avLst/>
          </a:prstGeom>
          <a:solidFill>
            <a:srgbClr val="F6F5BD"/>
          </a:solidFill>
          <a:ln w="12700">
            <a:solidFill>
              <a:srgbClr val="000000"/>
            </a:solidFill>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9" name="Rectangle 283"/>
          <p:cNvSpPr>
            <a:spLocks noChangeArrowheads="1"/>
          </p:cNvSpPr>
          <p:nvPr/>
        </p:nvSpPr>
        <p:spPr bwMode="auto">
          <a:xfrm>
            <a:off x="82285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0</a:t>
            </a:r>
          </a:p>
        </p:txBody>
      </p:sp>
      <p:sp>
        <p:nvSpPr>
          <p:cNvPr id="80" name="Rectangle 284"/>
          <p:cNvSpPr>
            <a:spLocks noChangeArrowheads="1"/>
          </p:cNvSpPr>
          <p:nvPr/>
        </p:nvSpPr>
        <p:spPr bwMode="auto">
          <a:xfrm>
            <a:off x="90667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500" kern="0">
                <a:solidFill>
                  <a:sysClr val="windowText" lastClr="000000"/>
                </a:solidFill>
                <a:latin typeface="Arial" charset="0"/>
              </a:rPr>
              <a:t>Page 1</a:t>
            </a:r>
          </a:p>
        </p:txBody>
      </p:sp>
      <p:sp>
        <p:nvSpPr>
          <p:cNvPr id="81" name="Rectangle 285"/>
          <p:cNvSpPr>
            <a:spLocks noChangeArrowheads="1"/>
          </p:cNvSpPr>
          <p:nvPr/>
        </p:nvSpPr>
        <p:spPr bwMode="auto">
          <a:xfrm>
            <a:off x="10362128" y="3188550"/>
            <a:ext cx="838200" cy="304800"/>
          </a:xfrm>
          <a:prstGeom prst="rect">
            <a:avLst/>
          </a:prstGeom>
          <a:solidFill>
            <a:srgbClr val="B2E6B2"/>
          </a:solidFill>
          <a:ln w="12700">
            <a:solidFill>
              <a:srgbClr val="000000"/>
            </a:solidFill>
            <a:miter lim="800000"/>
            <a:headEnd/>
            <a:tailEnd/>
          </a:ln>
          <a:effectLst/>
        </p:spPr>
        <p:txBody>
          <a:bodyPr wrap="none" anchor="ctr">
            <a:prstTxWarp prst="textNoShape">
              <a:avLst/>
            </a:prstTxWarp>
          </a:bodyPr>
          <a:lstStyle/>
          <a:p>
            <a:pPr>
              <a:defRPr/>
            </a:pPr>
            <a:r>
              <a:rPr lang="en-US" sz="1400" kern="0" dirty="0">
                <a:solidFill>
                  <a:sysClr val="windowText" lastClr="000000"/>
                </a:solidFill>
                <a:latin typeface="Arial" charset="0"/>
              </a:rPr>
              <a:t>Page P-1</a:t>
            </a:r>
          </a:p>
        </p:txBody>
      </p:sp>
      <p:sp>
        <p:nvSpPr>
          <p:cNvPr id="82" name="Text Box 286"/>
          <p:cNvSpPr txBox="1">
            <a:spLocks noChangeArrowheads="1"/>
          </p:cNvSpPr>
          <p:nvPr/>
        </p:nvSpPr>
        <p:spPr bwMode="auto">
          <a:xfrm>
            <a:off x="9904928" y="3036150"/>
            <a:ext cx="488950" cy="457200"/>
          </a:xfrm>
          <a:prstGeom prst="rect">
            <a:avLst/>
          </a:prstGeom>
          <a:noFill/>
          <a:ln w="12700">
            <a:noFill/>
            <a:miter lim="800000"/>
            <a:headEnd/>
            <a:tailEnd/>
          </a:ln>
          <a:effectLst/>
        </p:spPr>
        <p:txBody>
          <a:bodyPr wrap="none">
            <a:prstTxWarp prst="textNoShape">
              <a:avLst/>
            </a:prstTxWarp>
            <a:spAutoFit/>
          </a:bodyPr>
          <a:lstStyle/>
          <a:p>
            <a:pPr>
              <a:defRPr/>
            </a:pPr>
            <a:r>
              <a:rPr lang="en-US" sz="2400" kern="0" dirty="0">
                <a:solidFill>
                  <a:sysClr val="windowText" lastClr="000000"/>
                </a:solidFill>
                <a:latin typeface="Arial" charset="0"/>
              </a:rPr>
              <a:t>…</a:t>
            </a:r>
          </a:p>
        </p:txBody>
      </p:sp>
      <p:sp>
        <p:nvSpPr>
          <p:cNvPr id="83" name="Text Box 288"/>
          <p:cNvSpPr txBox="1">
            <a:spLocks noChangeArrowheads="1"/>
          </p:cNvSpPr>
          <p:nvPr/>
        </p:nvSpPr>
        <p:spPr bwMode="auto">
          <a:xfrm>
            <a:off x="8076128" y="2744050"/>
            <a:ext cx="1236236"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Block  B-1</a:t>
            </a:r>
          </a:p>
        </p:txBody>
      </p:sp>
      <p:sp>
        <p:nvSpPr>
          <p:cNvPr id="74" name="Text Box 291"/>
          <p:cNvSpPr txBox="1">
            <a:spLocks noChangeArrowheads="1"/>
          </p:cNvSpPr>
          <p:nvPr/>
        </p:nvSpPr>
        <p:spPr bwMode="auto">
          <a:xfrm>
            <a:off x="4188342" y="2439250"/>
            <a:ext cx="1646605"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Flash memory</a:t>
            </a:r>
          </a:p>
        </p:txBody>
      </p:sp>
      <p:sp>
        <p:nvSpPr>
          <p:cNvPr id="75" name="Rectangle 292"/>
          <p:cNvSpPr>
            <a:spLocks noChangeArrowheads="1"/>
          </p:cNvSpPr>
          <p:nvPr/>
        </p:nvSpPr>
        <p:spPr bwMode="auto">
          <a:xfrm>
            <a:off x="4113728" y="1893150"/>
            <a:ext cx="7467600" cy="2057400"/>
          </a:xfrm>
          <a:prstGeom prst="rect">
            <a:avLst/>
          </a:prstGeom>
          <a:noFill/>
          <a:ln w="12700">
            <a:solidFill>
              <a:srgbClr val="000000"/>
            </a:solidFill>
            <a:prstDash val="dash"/>
            <a:miter lim="800000"/>
            <a:headEnd/>
            <a:tailEnd/>
          </a:ln>
          <a:effectLst/>
        </p:spPr>
        <p:txBody>
          <a:bodyPr wrap="none" anchor="ctr">
            <a:prstTxWarp prst="textNoShape">
              <a:avLst/>
            </a:prstTxWarp>
          </a:bodyPr>
          <a:lstStyle/>
          <a:p>
            <a:pPr>
              <a:defRPr/>
            </a:pPr>
            <a:endParaRPr lang="en-US" kern="0">
              <a:solidFill>
                <a:sysClr val="windowText" lastClr="000000"/>
              </a:solidFill>
            </a:endParaRPr>
          </a:p>
        </p:txBody>
      </p:sp>
      <p:sp>
        <p:nvSpPr>
          <p:cNvPr id="76" name="Text Box 293"/>
          <p:cNvSpPr txBox="1">
            <a:spLocks noChangeArrowheads="1"/>
          </p:cNvSpPr>
          <p:nvPr/>
        </p:nvSpPr>
        <p:spPr bwMode="auto">
          <a:xfrm>
            <a:off x="4021653" y="1556600"/>
            <a:ext cx="2505814" cy="369332"/>
          </a:xfrm>
          <a:prstGeom prst="rect">
            <a:avLst/>
          </a:prstGeom>
          <a:noFill/>
          <a:ln w="12700">
            <a:noFill/>
            <a:miter lim="800000"/>
            <a:headEnd/>
            <a:tailEnd/>
          </a:ln>
          <a:effectLst/>
        </p:spPr>
        <p:txBody>
          <a:bodyPr wrap="none">
            <a:prstTxWarp prst="textNoShape">
              <a:avLst/>
            </a:prstTxWarp>
            <a:spAutoFit/>
          </a:bodyPr>
          <a:lstStyle/>
          <a:p>
            <a:pPr>
              <a:defRPr/>
            </a:pPr>
            <a:r>
              <a:rPr lang="en-US" kern="0" dirty="0">
                <a:solidFill>
                  <a:sysClr val="windowText" lastClr="000000"/>
                </a:solidFill>
                <a:latin typeface="Arial" charset="0"/>
              </a:rPr>
              <a:t>Solid State Disk (SSD)</a:t>
            </a:r>
          </a:p>
        </p:txBody>
      </p:sp>
      <p:sp>
        <p:nvSpPr>
          <p:cNvPr id="77" name="Text Box 297"/>
          <p:cNvSpPr txBox="1">
            <a:spLocks noChangeArrowheads="1"/>
          </p:cNvSpPr>
          <p:nvPr/>
        </p:nvSpPr>
        <p:spPr bwMode="auto">
          <a:xfrm>
            <a:off x="8990528" y="1231163"/>
            <a:ext cx="2133600" cy="523220"/>
          </a:xfrm>
          <a:prstGeom prst="rect">
            <a:avLst/>
          </a:prstGeom>
          <a:noFill/>
          <a:ln w="12700">
            <a:noFill/>
            <a:miter lim="800000"/>
            <a:headEnd/>
            <a:tailEnd/>
          </a:ln>
          <a:effectLst/>
        </p:spPr>
        <p:txBody>
          <a:bodyPr>
            <a:prstTxWarp prst="textNoShape">
              <a:avLst/>
            </a:prstTxWarp>
            <a:spAutoFit/>
          </a:bodyPr>
          <a:lstStyle/>
          <a:p>
            <a:pPr>
              <a:defRPr/>
            </a:pPr>
            <a:r>
              <a:rPr lang="en-US" sz="1400" i="1" kern="0" dirty="0">
                <a:solidFill>
                  <a:sysClr val="windowText" lastClr="000000"/>
                </a:solidFill>
              </a:rPr>
              <a:t>Requests to read and </a:t>
            </a:r>
          </a:p>
          <a:p>
            <a:pPr>
              <a:defRPr/>
            </a:pPr>
            <a:r>
              <a:rPr lang="en-US" sz="1400" i="1" kern="0" dirty="0">
                <a:solidFill>
                  <a:sysClr val="windowText" lastClr="000000"/>
                </a:solidFill>
              </a:rPr>
              <a:t>write logical disk blocks</a:t>
            </a:r>
          </a:p>
        </p:txBody>
      </p:sp>
      <p:sp>
        <p:nvSpPr>
          <p:cNvPr id="4" name="Slide Number Placeholder 3">
            <a:extLst>
              <a:ext uri="{FF2B5EF4-FFF2-40B4-BE49-F238E27FC236}">
                <a16:creationId xmlns:a16="http://schemas.microsoft.com/office/drawing/2014/main" id="{B42DE894-C22A-446B-993E-E39DA43FAC75}"/>
              </a:ext>
            </a:extLst>
          </p:cNvPr>
          <p:cNvSpPr>
            <a:spLocks noGrp="1"/>
          </p:cNvSpPr>
          <p:nvPr>
            <p:ph type="sldNum" sz="quarter" idx="12"/>
          </p:nvPr>
        </p:nvSpPr>
        <p:spPr/>
        <p:txBody>
          <a:bodyPr/>
          <a:lstStyle/>
          <a:p>
            <a:fld id="{0778C724-3839-4D76-A707-B4C23905D055}" type="slidenum">
              <a:rPr lang="en-US" smtClean="0"/>
              <a:t>28</a:t>
            </a:fld>
            <a:endParaRPr lang="en-US"/>
          </a:p>
        </p:txBody>
      </p:sp>
    </p:spTree>
    <p:extLst>
      <p:ext uri="{BB962C8B-B14F-4D97-AF65-F5344CB8AC3E}">
        <p14:creationId xmlns:p14="http://schemas.microsoft.com/office/powerpoint/2010/main" val="4213064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SSDs vs Rotating Disks</a:t>
            </a:r>
          </a:p>
        </p:txBody>
      </p:sp>
      <p:sp>
        <p:nvSpPr>
          <p:cNvPr id="3" name="Content Placeholder 2"/>
          <p:cNvSpPr>
            <a:spLocks noGrp="1"/>
          </p:cNvSpPr>
          <p:nvPr>
            <p:ph idx="1"/>
          </p:nvPr>
        </p:nvSpPr>
        <p:spPr/>
        <p:txBody>
          <a:bodyPr>
            <a:normAutofit lnSpcReduction="10000"/>
          </a:bodyPr>
          <a:lstStyle/>
          <a:p>
            <a:r>
              <a:rPr lang="en-US" sz="2400" dirty="0"/>
              <a:t>Advantages </a:t>
            </a:r>
          </a:p>
          <a:p>
            <a:pPr lvl="1"/>
            <a:r>
              <a:rPr lang="en-US" sz="2000" dirty="0"/>
              <a:t>No moving parts </a:t>
            </a:r>
            <a:r>
              <a:rPr lang="en-US" sz="2000" dirty="0">
                <a:sym typeface="Wingdings"/>
              </a:rPr>
              <a:t> faster, less power, more rugged</a:t>
            </a:r>
          </a:p>
          <a:p>
            <a:pPr lvl="1"/>
            <a:endParaRPr lang="en-US" sz="2000" dirty="0"/>
          </a:p>
          <a:p>
            <a:r>
              <a:rPr lang="en-US" sz="2400" dirty="0"/>
              <a:t>Disadvantages</a:t>
            </a:r>
          </a:p>
          <a:p>
            <a:pPr lvl="1"/>
            <a:r>
              <a:rPr lang="en-US" sz="2000" dirty="0"/>
              <a:t>Have the potential to wear out </a:t>
            </a:r>
          </a:p>
          <a:p>
            <a:pPr lvl="2"/>
            <a:r>
              <a:rPr lang="en-US" sz="2000" dirty="0"/>
              <a:t>Mitigated by “wear leveling logic” in flash translation layer</a:t>
            </a:r>
          </a:p>
          <a:p>
            <a:pPr lvl="2"/>
            <a:r>
              <a:rPr lang="en-US" sz="2000" dirty="0"/>
              <a:t>Order  petabyte (10</a:t>
            </a:r>
            <a:r>
              <a:rPr lang="en-US" sz="2000" baseline="30000" dirty="0"/>
              <a:t>15</a:t>
            </a:r>
            <a:r>
              <a:rPr lang="en-US" sz="2000" dirty="0"/>
              <a:t> bytes) of random writes before they wear out</a:t>
            </a:r>
          </a:p>
          <a:p>
            <a:pPr lvl="1"/>
            <a:r>
              <a:rPr lang="en-US" sz="2000" dirty="0"/>
              <a:t>More expensive per byte (but getting cheaper)</a:t>
            </a:r>
          </a:p>
          <a:p>
            <a:pPr lvl="2"/>
            <a:r>
              <a:rPr lang="en-US" sz="2000" dirty="0"/>
              <a:t>2022: HDD $0.013 per GB, SSD $0.05 per GB (last year was $0.02 vs $0.09)</a:t>
            </a:r>
          </a:p>
          <a:p>
            <a:pPr lvl="1"/>
            <a:endParaRPr lang="en-US" sz="2000" dirty="0"/>
          </a:p>
          <a:p>
            <a:r>
              <a:rPr lang="en-US" sz="2400" dirty="0"/>
              <a:t>Applications</a:t>
            </a:r>
          </a:p>
          <a:p>
            <a:pPr lvl="1"/>
            <a:r>
              <a:rPr lang="en-US" sz="2000" dirty="0"/>
              <a:t>Portable electronics (phones, tablets, etc.)</a:t>
            </a:r>
          </a:p>
          <a:p>
            <a:pPr lvl="1"/>
            <a:r>
              <a:rPr lang="en-US" sz="2000" dirty="0"/>
              <a:t>Began to appear in desktops and servers circa 2007</a:t>
            </a:r>
          </a:p>
          <a:p>
            <a:pPr lvl="1"/>
            <a:r>
              <a:rPr lang="en-US" sz="2000" dirty="0"/>
              <a:t>Now common on laptops as well</a:t>
            </a:r>
          </a:p>
          <a:p>
            <a:pPr lvl="1"/>
            <a:endParaRPr lang="en-US" sz="2000" dirty="0"/>
          </a:p>
        </p:txBody>
      </p:sp>
      <p:sp>
        <p:nvSpPr>
          <p:cNvPr id="4" name="Slide Number Placeholder 3">
            <a:extLst>
              <a:ext uri="{FF2B5EF4-FFF2-40B4-BE49-F238E27FC236}">
                <a16:creationId xmlns:a16="http://schemas.microsoft.com/office/drawing/2014/main" id="{4C71FFEA-166D-407B-9301-A9A678B048B1}"/>
              </a:ext>
            </a:extLst>
          </p:cNvPr>
          <p:cNvSpPr>
            <a:spLocks noGrp="1"/>
          </p:cNvSpPr>
          <p:nvPr>
            <p:ph type="sldNum" sz="quarter" idx="12"/>
          </p:nvPr>
        </p:nvSpPr>
        <p:spPr/>
        <p:txBody>
          <a:bodyPr/>
          <a:lstStyle/>
          <a:p>
            <a:fld id="{0778C724-3839-4D76-A707-B4C23905D055}" type="slidenum">
              <a:rPr lang="en-US" smtClean="0"/>
              <a:t>29</a:t>
            </a:fld>
            <a:endParaRPr lang="en-US"/>
          </a:p>
        </p:txBody>
      </p:sp>
      <p:sp>
        <p:nvSpPr>
          <p:cNvPr id="5" name="TextBox 4">
            <a:extLst>
              <a:ext uri="{FF2B5EF4-FFF2-40B4-BE49-F238E27FC236}">
                <a16:creationId xmlns:a16="http://schemas.microsoft.com/office/drawing/2014/main" id="{1F88F6B7-AA78-423E-910C-40A92C1DBB98}"/>
              </a:ext>
            </a:extLst>
          </p:cNvPr>
          <p:cNvSpPr txBox="1"/>
          <p:nvPr/>
        </p:nvSpPr>
        <p:spPr>
          <a:xfrm>
            <a:off x="8049296" y="4997003"/>
            <a:ext cx="3335628" cy="1015663"/>
          </a:xfrm>
          <a:prstGeom prst="rect">
            <a:avLst/>
          </a:prstGeom>
          <a:noFill/>
          <a:ln w="38100">
            <a:solidFill>
              <a:srgbClr val="FFC000"/>
            </a:solidFill>
          </a:ln>
        </p:spPr>
        <p:txBody>
          <a:bodyPr wrap="square" rtlCol="0">
            <a:spAutoFit/>
          </a:bodyPr>
          <a:lstStyle/>
          <a:p>
            <a:r>
              <a:rPr lang="en-US" sz="2000" dirty="0"/>
              <a:t>Biggest speed improvement to your computer:</a:t>
            </a:r>
          </a:p>
          <a:p>
            <a:pPr marL="342900" indent="-342900">
              <a:buFont typeface="Arial" panose="020B0604020202020204" pitchFamily="34" charset="0"/>
              <a:buChar char="•"/>
            </a:pPr>
            <a:r>
              <a:rPr lang="en-US" sz="2000" dirty="0"/>
              <a:t>Get an SSD</a:t>
            </a:r>
          </a:p>
        </p:txBody>
      </p:sp>
    </p:spTree>
    <p:extLst>
      <p:ext uri="{BB962C8B-B14F-4D97-AF65-F5344CB8AC3E}">
        <p14:creationId xmlns:p14="http://schemas.microsoft.com/office/powerpoint/2010/main" val="418778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Changing the focus of CS213</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lnSpcReduction="10000"/>
          </a:bodyPr>
          <a:lstStyle/>
          <a:p>
            <a:r>
              <a:rPr lang="en-US" dirty="0"/>
              <a:t>So far in class we’ve focused on </a:t>
            </a:r>
            <a:r>
              <a:rPr lang="en-US" i="1" dirty="0"/>
              <a:t>how</a:t>
            </a:r>
            <a:r>
              <a:rPr lang="en-US" dirty="0"/>
              <a:t> computers do things</a:t>
            </a:r>
          </a:p>
          <a:p>
            <a:pPr lvl="1"/>
            <a:r>
              <a:rPr lang="en-US" dirty="0"/>
              <a:t>Represent data</a:t>
            </a:r>
          </a:p>
          <a:p>
            <a:pPr lvl="1"/>
            <a:r>
              <a:rPr lang="en-US" dirty="0"/>
              <a:t>Run instructions</a:t>
            </a:r>
          </a:p>
          <a:p>
            <a:pPr lvl="1"/>
            <a:endParaRPr lang="en-US" dirty="0"/>
          </a:p>
          <a:p>
            <a:r>
              <a:rPr lang="en-US" dirty="0"/>
              <a:t>Now we’re focusing on </a:t>
            </a:r>
            <a:r>
              <a:rPr lang="en-US" i="1" dirty="0"/>
              <a:t>how to improve</a:t>
            </a:r>
            <a:r>
              <a:rPr lang="en-US" dirty="0"/>
              <a:t> those things</a:t>
            </a:r>
          </a:p>
          <a:p>
            <a:pPr lvl="1"/>
            <a:r>
              <a:rPr lang="en-US" dirty="0"/>
              <a:t>Secure (last lecture plus some stuff in two weeks)</a:t>
            </a:r>
          </a:p>
          <a:p>
            <a:pPr lvl="1"/>
            <a:r>
              <a:rPr lang="en-US" dirty="0"/>
              <a:t>Efficient (today and next week)</a:t>
            </a:r>
          </a:p>
          <a:p>
            <a:pPr lvl="1"/>
            <a:endParaRPr lang="en-US" dirty="0"/>
          </a:p>
          <a:p>
            <a:r>
              <a:rPr lang="en-US" dirty="0"/>
              <a:t>As we’ll show today, the most important thing to speed up is memory</a:t>
            </a:r>
          </a:p>
          <a:p>
            <a:pPr lvl="1"/>
            <a:r>
              <a:rPr lang="en-US" dirty="0"/>
              <a:t>It is possible and hardware does so already</a:t>
            </a:r>
          </a:p>
          <a:p>
            <a:pPr lvl="1"/>
            <a:r>
              <a:rPr lang="en-US" dirty="0"/>
              <a:t>Software can be designed to take advantage of this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a:t>
            </a:fld>
            <a:endParaRPr lang="en-US"/>
          </a:p>
        </p:txBody>
      </p:sp>
    </p:spTree>
    <p:extLst>
      <p:ext uri="{BB962C8B-B14F-4D97-AF65-F5344CB8AC3E}">
        <p14:creationId xmlns:p14="http://schemas.microsoft.com/office/powerpoint/2010/main" val="1595364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dirty="0"/>
              <a:t>Reading memory from disk</a:t>
            </a:r>
          </a:p>
        </p:txBody>
      </p:sp>
      <p:sp>
        <p:nvSpPr>
          <p:cNvPr id="4" name="Content Placeholder 3">
            <a:extLst>
              <a:ext uri="{FF2B5EF4-FFF2-40B4-BE49-F238E27FC236}">
                <a16:creationId xmlns:a16="http://schemas.microsoft.com/office/drawing/2014/main" id="{47F65B61-D8DB-4C2B-B581-E6464B68F81A}"/>
              </a:ext>
            </a:extLst>
          </p:cNvPr>
          <p:cNvSpPr>
            <a:spLocks noGrp="1"/>
          </p:cNvSpPr>
          <p:nvPr>
            <p:ph idx="1"/>
          </p:nvPr>
        </p:nvSpPr>
        <p:spPr>
          <a:xfrm>
            <a:off x="7924443" y="1143000"/>
            <a:ext cx="3655952" cy="5029200"/>
          </a:xfrm>
        </p:spPr>
        <p:txBody>
          <a:bodyPr>
            <a:normAutofit lnSpcReduction="10000"/>
          </a:bodyPr>
          <a:lstStyle/>
          <a:p>
            <a:r>
              <a:rPr lang="en-US" dirty="0"/>
              <a:t>Data from disk is always read into Main Memory</a:t>
            </a:r>
          </a:p>
          <a:p>
            <a:pPr lvl="1"/>
            <a:endParaRPr lang="en-US" dirty="0"/>
          </a:p>
          <a:p>
            <a:r>
              <a:rPr lang="en-US" dirty="0"/>
              <a:t>Direct Memory Access (DMA)</a:t>
            </a:r>
          </a:p>
          <a:p>
            <a:pPr lvl="1"/>
            <a:r>
              <a:rPr lang="en-US" dirty="0"/>
              <a:t>Processor starts a read and then returns to programs</a:t>
            </a:r>
          </a:p>
          <a:p>
            <a:pPr lvl="1"/>
            <a:r>
              <a:rPr lang="en-US" dirty="0"/>
              <a:t>Disk performs the read, transfers data, then notifies processor when done</a:t>
            </a:r>
          </a:p>
        </p:txBody>
      </p:sp>
      <p:sp>
        <p:nvSpPr>
          <p:cNvPr id="3" name="Slide Number Placeholder 2">
            <a:extLst>
              <a:ext uri="{FF2B5EF4-FFF2-40B4-BE49-F238E27FC236}">
                <a16:creationId xmlns:a16="http://schemas.microsoft.com/office/drawing/2014/main" id="{D823D973-8EB7-4111-8D54-1EE21C06CF16}"/>
              </a:ext>
            </a:extLst>
          </p:cNvPr>
          <p:cNvSpPr>
            <a:spLocks noGrp="1"/>
          </p:cNvSpPr>
          <p:nvPr>
            <p:ph type="sldNum" sz="quarter" idx="12"/>
          </p:nvPr>
        </p:nvSpPr>
        <p:spPr/>
        <p:txBody>
          <a:bodyPr/>
          <a:lstStyle/>
          <a:p>
            <a:fld id="{0778C724-3839-4D76-A707-B4C23905D055}" type="slidenum">
              <a:rPr lang="en-US" smtClean="0"/>
              <a:t>30</a:t>
            </a:fld>
            <a:endParaRPr lang="en-US"/>
          </a:p>
        </p:txBody>
      </p:sp>
      <p:sp>
        <p:nvSpPr>
          <p:cNvPr id="690179" name="Rectangle 3"/>
          <p:cNvSpPr>
            <a:spLocks noChangeArrowheads="1"/>
          </p:cNvSpPr>
          <p:nvPr/>
        </p:nvSpPr>
        <p:spPr bwMode="auto">
          <a:xfrm>
            <a:off x="6878282" y="2722837"/>
            <a:ext cx="909637" cy="9144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main</a:t>
            </a:r>
          </a:p>
          <a:p>
            <a:pPr algn="ctr" eaLnBrk="0" hangingPunct="0"/>
            <a:r>
              <a:rPr lang="en-US" sz="1600" b="1">
                <a:latin typeface="Helvetica" pitchFamily="34" charset="0"/>
              </a:rPr>
              <a:t>memory</a:t>
            </a:r>
          </a:p>
        </p:txBody>
      </p:sp>
      <p:sp>
        <p:nvSpPr>
          <p:cNvPr id="690180" name="AutoShape 4"/>
          <p:cNvSpPr>
            <a:spLocks noChangeArrowheads="1"/>
          </p:cNvSpPr>
          <p:nvPr/>
        </p:nvSpPr>
        <p:spPr bwMode="auto">
          <a:xfrm>
            <a:off x="5354281" y="2875237"/>
            <a:ext cx="1492250" cy="533400"/>
          </a:xfrm>
          <a:prstGeom prst="leftRightArrow">
            <a:avLst>
              <a:gd name="adj1" fmla="val 50000"/>
              <a:gd name="adj2" fmla="val 55952"/>
            </a:avLst>
          </a:prstGeom>
          <a:noFill/>
          <a:ln w="12700">
            <a:solidFill>
              <a:schemeClr val="tx1"/>
            </a:solidFill>
            <a:miter lim="800000"/>
            <a:headEnd/>
            <a:tailEnd/>
          </a:ln>
          <a:effectLst/>
        </p:spPr>
        <p:txBody>
          <a:bodyPr wrap="none" anchor="ctr"/>
          <a:lstStyle/>
          <a:p>
            <a:endParaRPr lang="en-US"/>
          </a:p>
        </p:txBody>
      </p:sp>
      <p:sp>
        <p:nvSpPr>
          <p:cNvPr id="690181" name="Rectangle 5"/>
          <p:cNvSpPr>
            <a:spLocks noChangeArrowheads="1"/>
          </p:cNvSpPr>
          <p:nvPr/>
        </p:nvSpPr>
        <p:spPr bwMode="auto">
          <a:xfrm>
            <a:off x="4439882" y="2906987"/>
            <a:ext cx="909637" cy="577850"/>
          </a:xfrm>
          <a:prstGeom prst="rect">
            <a:avLst/>
          </a:prstGeom>
          <a:noFill/>
          <a:ln w="12700">
            <a:solidFill>
              <a:schemeClr val="tx1"/>
            </a:solidFill>
            <a:miter lim="800000"/>
            <a:headEnd/>
            <a:tailEnd/>
          </a:ln>
          <a:effectLst/>
        </p:spPr>
        <p:txBody>
          <a:bodyPr wrap="none" anchor="ctr"/>
          <a:lstStyle/>
          <a:p>
            <a:pPr algn="ctr" eaLnBrk="0" hangingPunct="0"/>
            <a:endParaRPr lang="en-US" sz="1600" b="1">
              <a:latin typeface="Helvetica" pitchFamily="34" charset="0"/>
            </a:endParaRPr>
          </a:p>
        </p:txBody>
      </p:sp>
      <p:sp>
        <p:nvSpPr>
          <p:cNvPr id="690182" name="AutoShape 6"/>
          <p:cNvSpPr>
            <a:spLocks noChangeArrowheads="1"/>
          </p:cNvSpPr>
          <p:nvPr/>
        </p:nvSpPr>
        <p:spPr bwMode="auto">
          <a:xfrm>
            <a:off x="2982556" y="2875237"/>
            <a:ext cx="1452562" cy="533400"/>
          </a:xfrm>
          <a:prstGeom prst="leftRightArrow">
            <a:avLst>
              <a:gd name="adj1" fmla="val 50000"/>
              <a:gd name="adj2" fmla="val 54464"/>
            </a:avLst>
          </a:prstGeom>
          <a:noFill/>
          <a:ln w="12700">
            <a:solidFill>
              <a:schemeClr val="tx1"/>
            </a:solidFill>
            <a:miter lim="800000"/>
            <a:headEnd/>
            <a:tailEnd/>
          </a:ln>
          <a:effectLst/>
        </p:spPr>
        <p:txBody>
          <a:bodyPr wrap="none" anchor="ctr"/>
          <a:lstStyle/>
          <a:p>
            <a:endParaRPr lang="en-US"/>
          </a:p>
        </p:txBody>
      </p:sp>
      <p:sp>
        <p:nvSpPr>
          <p:cNvPr id="690183" name="Rectangle 7"/>
          <p:cNvSpPr>
            <a:spLocks noChangeArrowheads="1"/>
          </p:cNvSpPr>
          <p:nvPr/>
        </p:nvSpPr>
        <p:spPr bwMode="auto">
          <a:xfrm>
            <a:off x="1998306" y="15798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4" name="Rectangle 8"/>
          <p:cNvSpPr>
            <a:spLocks noChangeArrowheads="1"/>
          </p:cNvSpPr>
          <p:nvPr/>
        </p:nvSpPr>
        <p:spPr bwMode="auto">
          <a:xfrm>
            <a:off x="1998306" y="17322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5" name="Rectangle 9"/>
          <p:cNvSpPr>
            <a:spLocks noChangeArrowheads="1"/>
          </p:cNvSpPr>
          <p:nvPr/>
        </p:nvSpPr>
        <p:spPr bwMode="auto">
          <a:xfrm>
            <a:off x="1998306" y="18846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6" name="Rectangle 10"/>
          <p:cNvSpPr>
            <a:spLocks noChangeArrowheads="1"/>
          </p:cNvSpPr>
          <p:nvPr/>
        </p:nvSpPr>
        <p:spPr bwMode="auto">
          <a:xfrm>
            <a:off x="1998306" y="20370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7" name="Rectangle 11"/>
          <p:cNvSpPr>
            <a:spLocks noChangeArrowheads="1"/>
          </p:cNvSpPr>
          <p:nvPr/>
        </p:nvSpPr>
        <p:spPr bwMode="auto">
          <a:xfrm>
            <a:off x="1998306" y="2189437"/>
            <a:ext cx="684212" cy="152400"/>
          </a:xfrm>
          <a:prstGeom prst="rect">
            <a:avLst/>
          </a:prstGeom>
          <a:noFill/>
          <a:ln w="12700">
            <a:solidFill>
              <a:schemeClr val="tx1"/>
            </a:solidFill>
            <a:miter lim="800000"/>
            <a:headEnd/>
            <a:tailEnd/>
          </a:ln>
          <a:effectLst/>
        </p:spPr>
        <p:txBody>
          <a:bodyPr wrap="none" anchor="ctr"/>
          <a:lstStyle/>
          <a:p>
            <a:endParaRPr lang="en-US"/>
          </a:p>
        </p:txBody>
      </p:sp>
      <p:sp>
        <p:nvSpPr>
          <p:cNvPr id="690188" name="AutoShape 12"/>
          <p:cNvSpPr>
            <a:spLocks noChangeArrowheads="1"/>
          </p:cNvSpPr>
          <p:nvPr/>
        </p:nvSpPr>
        <p:spPr bwMode="auto">
          <a:xfrm>
            <a:off x="2771418" y="1579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89" name="AutoShape 13"/>
          <p:cNvSpPr>
            <a:spLocks noChangeArrowheads="1"/>
          </p:cNvSpPr>
          <p:nvPr/>
        </p:nvSpPr>
        <p:spPr bwMode="auto">
          <a:xfrm flipH="1">
            <a:off x="2682518" y="1960837"/>
            <a:ext cx="444500" cy="381000"/>
          </a:xfrm>
          <a:prstGeom prst="rightArrow">
            <a:avLst>
              <a:gd name="adj1" fmla="val 50000"/>
              <a:gd name="adj2" fmla="val 29167"/>
            </a:avLst>
          </a:prstGeom>
          <a:noFill/>
          <a:ln w="12700">
            <a:solidFill>
              <a:schemeClr val="tx1"/>
            </a:solidFill>
            <a:miter lim="800000"/>
            <a:headEnd/>
            <a:tailEnd/>
          </a:ln>
          <a:effectLst/>
        </p:spPr>
        <p:txBody>
          <a:bodyPr wrap="none" anchor="ctr"/>
          <a:lstStyle/>
          <a:p>
            <a:endParaRPr lang="en-US"/>
          </a:p>
        </p:txBody>
      </p:sp>
      <p:sp>
        <p:nvSpPr>
          <p:cNvPr id="690190" name="Rectangle 14"/>
          <p:cNvSpPr>
            <a:spLocks noChangeArrowheads="1"/>
          </p:cNvSpPr>
          <p:nvPr/>
        </p:nvSpPr>
        <p:spPr bwMode="auto">
          <a:xfrm>
            <a:off x="3215918" y="1427437"/>
            <a:ext cx="533400" cy="10668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ALU</a:t>
            </a:r>
          </a:p>
        </p:txBody>
      </p:sp>
      <p:sp>
        <p:nvSpPr>
          <p:cNvPr id="690191" name="Text Box 15"/>
          <p:cNvSpPr txBox="1">
            <a:spLocks noChangeArrowheads="1"/>
          </p:cNvSpPr>
          <p:nvPr/>
        </p:nvSpPr>
        <p:spPr bwMode="auto">
          <a:xfrm>
            <a:off x="1715731" y="1259162"/>
            <a:ext cx="12827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register file</a:t>
            </a:r>
          </a:p>
        </p:txBody>
      </p:sp>
      <p:sp>
        <p:nvSpPr>
          <p:cNvPr id="690192" name="AutoShape 16"/>
          <p:cNvSpPr>
            <a:spLocks noChangeArrowheads="1"/>
          </p:cNvSpPr>
          <p:nvPr/>
        </p:nvSpPr>
        <p:spPr bwMode="auto">
          <a:xfrm>
            <a:off x="2072918" y="2418037"/>
            <a:ext cx="609600" cy="457200"/>
          </a:xfrm>
          <a:prstGeom prst="upDownArrow">
            <a:avLst>
              <a:gd name="adj1" fmla="val 50000"/>
              <a:gd name="adj2" fmla="val 20000"/>
            </a:avLst>
          </a:prstGeom>
          <a:noFill/>
          <a:ln w="12700">
            <a:solidFill>
              <a:schemeClr val="tx1"/>
            </a:solidFill>
            <a:miter lim="800000"/>
            <a:headEnd/>
            <a:tailEnd/>
          </a:ln>
          <a:effectLst/>
        </p:spPr>
        <p:txBody>
          <a:bodyPr wrap="none" anchor="ctr"/>
          <a:lstStyle/>
          <a:p>
            <a:endParaRPr lang="en-US"/>
          </a:p>
        </p:txBody>
      </p:sp>
      <p:sp>
        <p:nvSpPr>
          <p:cNvPr id="690193" name="Rectangle 17"/>
          <p:cNvSpPr>
            <a:spLocks noChangeArrowheads="1"/>
          </p:cNvSpPr>
          <p:nvPr/>
        </p:nvSpPr>
        <p:spPr bwMode="auto">
          <a:xfrm>
            <a:off x="929918" y="1198837"/>
            <a:ext cx="2971800" cy="2438400"/>
          </a:xfrm>
          <a:prstGeom prst="rect">
            <a:avLst/>
          </a:prstGeom>
          <a:noFill/>
          <a:ln w="12700" cap="rnd">
            <a:solidFill>
              <a:schemeClr val="tx1"/>
            </a:solidFill>
            <a:prstDash val="sysDot"/>
            <a:miter lim="800000"/>
            <a:headEnd/>
            <a:tailEnd/>
          </a:ln>
          <a:effectLst/>
        </p:spPr>
        <p:txBody>
          <a:bodyPr wrap="none" anchor="ctr"/>
          <a:lstStyle/>
          <a:p>
            <a:endParaRPr lang="en-US"/>
          </a:p>
        </p:txBody>
      </p:sp>
      <p:sp>
        <p:nvSpPr>
          <p:cNvPr id="690194" name="Text Box 18"/>
          <p:cNvSpPr txBox="1">
            <a:spLocks noChangeArrowheads="1"/>
          </p:cNvSpPr>
          <p:nvPr/>
        </p:nvSpPr>
        <p:spPr bwMode="auto">
          <a:xfrm>
            <a:off x="831493" y="8940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CPU chip</a:t>
            </a:r>
          </a:p>
        </p:txBody>
      </p:sp>
      <p:sp>
        <p:nvSpPr>
          <p:cNvPr id="690195" name="AutoShape 19"/>
          <p:cNvSpPr>
            <a:spLocks noChangeArrowheads="1"/>
          </p:cNvSpPr>
          <p:nvPr/>
        </p:nvSpPr>
        <p:spPr bwMode="auto">
          <a:xfrm>
            <a:off x="4663718" y="35610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6" name="AutoShape 20"/>
          <p:cNvSpPr>
            <a:spLocks noChangeArrowheads="1"/>
          </p:cNvSpPr>
          <p:nvPr/>
        </p:nvSpPr>
        <p:spPr bwMode="auto">
          <a:xfrm flipV="1">
            <a:off x="576861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7" name="Rectangle 21"/>
          <p:cNvSpPr>
            <a:spLocks noChangeArrowheads="1"/>
          </p:cNvSpPr>
          <p:nvPr/>
        </p:nvSpPr>
        <p:spPr bwMode="auto">
          <a:xfrm>
            <a:off x="534951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disk </a:t>
            </a:r>
          </a:p>
          <a:p>
            <a:pPr algn="ctr" eaLnBrk="0" hangingPunct="0"/>
            <a:r>
              <a:rPr lang="en-US" sz="1600" b="1">
                <a:latin typeface="Helvetica" pitchFamily="34" charset="0"/>
              </a:rPr>
              <a:t>controller</a:t>
            </a:r>
          </a:p>
        </p:txBody>
      </p:sp>
      <p:sp>
        <p:nvSpPr>
          <p:cNvPr id="690198" name="AutoShape 22"/>
          <p:cNvSpPr>
            <a:spLocks noChangeArrowheads="1"/>
          </p:cNvSpPr>
          <p:nvPr/>
        </p:nvSpPr>
        <p:spPr bwMode="auto">
          <a:xfrm flipV="1">
            <a:off x="34381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199" name="Rectangle 23"/>
          <p:cNvSpPr>
            <a:spLocks noChangeArrowheads="1"/>
          </p:cNvSpPr>
          <p:nvPr/>
        </p:nvSpPr>
        <p:spPr bwMode="auto">
          <a:xfrm>
            <a:off x="3019068" y="5021537"/>
            <a:ext cx="12954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graphics</a:t>
            </a:r>
          </a:p>
          <a:p>
            <a:pPr algn="ctr" eaLnBrk="0" hangingPunct="0"/>
            <a:r>
              <a:rPr lang="en-US" sz="1600" b="1">
                <a:latin typeface="Helvetica" pitchFamily="34" charset="0"/>
              </a:rPr>
              <a:t>adapter</a:t>
            </a:r>
          </a:p>
        </p:txBody>
      </p:sp>
      <p:sp>
        <p:nvSpPr>
          <p:cNvPr id="690200" name="AutoShape 24"/>
          <p:cNvSpPr>
            <a:spLocks noChangeArrowheads="1"/>
          </p:cNvSpPr>
          <p:nvPr/>
        </p:nvSpPr>
        <p:spPr bwMode="auto">
          <a:xfrm flipV="1">
            <a:off x="1761768" y="4297637"/>
            <a:ext cx="495300" cy="685800"/>
          </a:xfrm>
          <a:prstGeom prst="upArrow">
            <a:avLst>
              <a:gd name="adj1" fmla="val 36667"/>
              <a:gd name="adj2" fmla="val 44872"/>
            </a:avLst>
          </a:prstGeom>
          <a:noFill/>
          <a:ln w="12700">
            <a:solidFill>
              <a:schemeClr val="tx1"/>
            </a:solidFill>
            <a:miter lim="800000"/>
            <a:headEnd/>
            <a:tailEnd/>
          </a:ln>
          <a:effectLst/>
        </p:spPr>
        <p:txBody>
          <a:bodyPr wrap="none" anchor="ctr"/>
          <a:lstStyle/>
          <a:p>
            <a:endParaRPr lang="en-US"/>
          </a:p>
        </p:txBody>
      </p:sp>
      <p:sp>
        <p:nvSpPr>
          <p:cNvPr id="690201" name="Rectangle 25"/>
          <p:cNvSpPr>
            <a:spLocks noChangeArrowheads="1"/>
          </p:cNvSpPr>
          <p:nvPr/>
        </p:nvSpPr>
        <p:spPr bwMode="auto">
          <a:xfrm>
            <a:off x="1418868" y="5008837"/>
            <a:ext cx="1143000" cy="52070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USB</a:t>
            </a:r>
          </a:p>
          <a:p>
            <a:pPr algn="ctr" eaLnBrk="0" hangingPunct="0"/>
            <a:r>
              <a:rPr lang="en-US" sz="1600" b="1">
                <a:latin typeface="Helvetica" pitchFamily="34" charset="0"/>
              </a:rPr>
              <a:t>controller</a:t>
            </a:r>
          </a:p>
        </p:txBody>
      </p:sp>
      <p:sp>
        <p:nvSpPr>
          <p:cNvPr id="690202" name="Line 26"/>
          <p:cNvSpPr>
            <a:spLocks noChangeShapeType="1"/>
          </p:cNvSpPr>
          <p:nvPr/>
        </p:nvSpPr>
        <p:spPr bwMode="auto">
          <a:xfrm>
            <a:off x="1647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3" name="Line 27"/>
          <p:cNvSpPr>
            <a:spLocks noChangeShapeType="1"/>
          </p:cNvSpPr>
          <p:nvPr/>
        </p:nvSpPr>
        <p:spPr bwMode="auto">
          <a:xfrm>
            <a:off x="2409468" y="5542237"/>
            <a:ext cx="0" cy="304800"/>
          </a:xfrm>
          <a:prstGeom prst="line">
            <a:avLst/>
          </a:prstGeom>
          <a:noFill/>
          <a:ln w="12700">
            <a:solidFill>
              <a:schemeClr val="tx1"/>
            </a:solidFill>
            <a:round/>
            <a:headEnd type="triangle" w="med" len="med"/>
            <a:tailEnd/>
          </a:ln>
          <a:effectLst/>
        </p:spPr>
        <p:txBody>
          <a:bodyPr wrap="none" anchor="ctr"/>
          <a:lstStyle/>
          <a:p>
            <a:endParaRPr lang="en-US"/>
          </a:p>
        </p:txBody>
      </p:sp>
      <p:sp>
        <p:nvSpPr>
          <p:cNvPr id="690204" name="Text Box 28"/>
          <p:cNvSpPr txBox="1">
            <a:spLocks noChangeArrowheads="1"/>
          </p:cNvSpPr>
          <p:nvPr/>
        </p:nvSpPr>
        <p:spPr bwMode="auto">
          <a:xfrm>
            <a:off x="1212493" y="5770837"/>
            <a:ext cx="83820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mouse</a:t>
            </a:r>
          </a:p>
        </p:txBody>
      </p:sp>
      <p:sp>
        <p:nvSpPr>
          <p:cNvPr id="690205" name="Text Box 29"/>
          <p:cNvSpPr txBox="1">
            <a:spLocks noChangeArrowheads="1"/>
          </p:cNvSpPr>
          <p:nvPr/>
        </p:nvSpPr>
        <p:spPr bwMode="auto">
          <a:xfrm>
            <a:off x="1890356" y="5770837"/>
            <a:ext cx="1085850"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keyboard</a:t>
            </a:r>
          </a:p>
        </p:txBody>
      </p:sp>
      <p:sp>
        <p:nvSpPr>
          <p:cNvPr id="690206" name="Line 30"/>
          <p:cNvSpPr>
            <a:spLocks noChangeShapeType="1"/>
          </p:cNvSpPr>
          <p:nvPr/>
        </p:nvSpPr>
        <p:spPr bwMode="auto">
          <a:xfrm>
            <a:off x="3704868" y="5542237"/>
            <a:ext cx="0" cy="304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90207" name="Text Box 31"/>
          <p:cNvSpPr txBox="1">
            <a:spLocks noChangeArrowheads="1"/>
          </p:cNvSpPr>
          <p:nvPr/>
        </p:nvSpPr>
        <p:spPr bwMode="auto">
          <a:xfrm>
            <a:off x="3207982" y="5770837"/>
            <a:ext cx="941387"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monitor</a:t>
            </a:r>
          </a:p>
        </p:txBody>
      </p:sp>
      <p:sp>
        <p:nvSpPr>
          <p:cNvPr id="690208" name="AutoShape 32"/>
          <p:cNvSpPr>
            <a:spLocks noChangeArrowheads="1"/>
          </p:cNvSpPr>
          <p:nvPr/>
        </p:nvSpPr>
        <p:spPr bwMode="auto">
          <a:xfrm>
            <a:off x="5705118" y="5923237"/>
            <a:ext cx="609600" cy="609600"/>
          </a:xfrm>
          <a:prstGeom prst="can">
            <a:avLst>
              <a:gd name="adj" fmla="val 25000"/>
            </a:avLst>
          </a:prstGeom>
          <a:noFill/>
          <a:ln w="12700">
            <a:solidFill>
              <a:schemeClr val="tx1"/>
            </a:solidFill>
            <a:round/>
            <a:headEnd/>
            <a:tailEnd/>
          </a:ln>
          <a:effectLst/>
        </p:spPr>
        <p:txBody>
          <a:bodyPr wrap="none" anchor="ctr"/>
          <a:lstStyle/>
          <a:p>
            <a:pPr algn="ctr" eaLnBrk="0" hangingPunct="0"/>
            <a:r>
              <a:rPr lang="en-US" sz="1600" b="1">
                <a:latin typeface="Helvetica" pitchFamily="34" charset="0"/>
              </a:rPr>
              <a:t>disk</a:t>
            </a:r>
          </a:p>
        </p:txBody>
      </p:sp>
      <p:sp>
        <p:nvSpPr>
          <p:cNvPr id="690209" name="AutoShape 33"/>
          <p:cNvSpPr>
            <a:spLocks noChangeArrowheads="1"/>
          </p:cNvSpPr>
          <p:nvPr/>
        </p:nvSpPr>
        <p:spPr bwMode="auto">
          <a:xfrm>
            <a:off x="853718" y="4081737"/>
            <a:ext cx="6972300" cy="393700"/>
          </a:xfrm>
          <a:prstGeom prst="leftRightArrow">
            <a:avLst>
              <a:gd name="adj1" fmla="val 48611"/>
              <a:gd name="adj2" fmla="val 91500"/>
            </a:avLst>
          </a:prstGeom>
          <a:solidFill>
            <a:schemeClr val="bg1"/>
          </a:solidFill>
          <a:ln w="12700">
            <a:solidFill>
              <a:schemeClr val="tx1"/>
            </a:solidFill>
            <a:miter lim="800000"/>
            <a:headEnd/>
            <a:tailEnd/>
          </a:ln>
          <a:effectLst/>
        </p:spPr>
        <p:txBody>
          <a:bodyPr wrap="none" anchor="ctr"/>
          <a:lstStyle/>
          <a:p>
            <a:endParaRPr lang="en-US"/>
          </a:p>
        </p:txBody>
      </p:sp>
      <p:sp>
        <p:nvSpPr>
          <p:cNvPr id="690210" name="Rectangle 34"/>
          <p:cNvSpPr>
            <a:spLocks noChangeArrowheads="1"/>
          </p:cNvSpPr>
          <p:nvPr/>
        </p:nvSpPr>
        <p:spPr bwMode="auto">
          <a:xfrm>
            <a:off x="1930043" y="4251600"/>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1" name="Rectangle 35"/>
          <p:cNvSpPr>
            <a:spLocks noChangeArrowheads="1"/>
          </p:cNvSpPr>
          <p:nvPr/>
        </p:nvSpPr>
        <p:spPr bwMode="auto">
          <a:xfrm>
            <a:off x="3606443" y="4242075"/>
            <a:ext cx="166688" cy="152400"/>
          </a:xfrm>
          <a:prstGeom prst="rect">
            <a:avLst/>
          </a:prstGeom>
          <a:solidFill>
            <a:schemeClr val="bg1"/>
          </a:solidFill>
          <a:ln w="12700">
            <a:noFill/>
            <a:miter lim="800000"/>
            <a:headEnd/>
            <a:tailEnd/>
          </a:ln>
          <a:effectLst/>
        </p:spPr>
        <p:txBody>
          <a:bodyPr wrap="none" anchor="ctr"/>
          <a:lstStyle/>
          <a:p>
            <a:endParaRPr lang="en-US"/>
          </a:p>
        </p:txBody>
      </p:sp>
      <p:sp>
        <p:nvSpPr>
          <p:cNvPr id="690212" name="Rectangle 36"/>
          <p:cNvSpPr>
            <a:spLocks noChangeArrowheads="1"/>
          </p:cNvSpPr>
          <p:nvPr/>
        </p:nvSpPr>
        <p:spPr bwMode="auto">
          <a:xfrm>
            <a:off x="5940069" y="4232550"/>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3" name="Text Box 37"/>
          <p:cNvSpPr txBox="1">
            <a:spLocks noChangeArrowheads="1"/>
          </p:cNvSpPr>
          <p:nvPr/>
        </p:nvSpPr>
        <p:spPr bwMode="auto">
          <a:xfrm>
            <a:off x="6140094" y="3878537"/>
            <a:ext cx="874713" cy="336550"/>
          </a:xfrm>
          <a:prstGeom prst="rect">
            <a:avLst/>
          </a:prstGeom>
          <a:noFill/>
          <a:ln w="12700">
            <a:noFill/>
            <a:miter lim="800000"/>
            <a:headEnd/>
            <a:tailEnd/>
          </a:ln>
          <a:effectLst/>
        </p:spPr>
        <p:txBody>
          <a:bodyPr wrap="none" anchor="ctr">
            <a:spAutoFit/>
          </a:bodyPr>
          <a:lstStyle/>
          <a:p>
            <a:pPr algn="ctr" eaLnBrk="0" hangingPunct="0"/>
            <a:r>
              <a:rPr lang="en-US" sz="1600" b="1">
                <a:latin typeface="Helvetica" pitchFamily="34" charset="0"/>
              </a:rPr>
              <a:t>I/O bus</a:t>
            </a:r>
          </a:p>
        </p:txBody>
      </p:sp>
      <p:sp>
        <p:nvSpPr>
          <p:cNvPr id="690214" name="Rectangle 38"/>
          <p:cNvSpPr>
            <a:spLocks noChangeArrowheads="1"/>
          </p:cNvSpPr>
          <p:nvPr/>
        </p:nvSpPr>
        <p:spPr bwMode="auto">
          <a:xfrm>
            <a:off x="4830407" y="4170637"/>
            <a:ext cx="161925" cy="152400"/>
          </a:xfrm>
          <a:prstGeom prst="rect">
            <a:avLst/>
          </a:prstGeom>
          <a:solidFill>
            <a:schemeClr val="bg1"/>
          </a:solidFill>
          <a:ln w="12700">
            <a:noFill/>
            <a:miter lim="800000"/>
            <a:headEnd/>
            <a:tailEnd/>
          </a:ln>
          <a:effectLst/>
        </p:spPr>
        <p:txBody>
          <a:bodyPr wrap="none" anchor="ctr"/>
          <a:lstStyle/>
          <a:p>
            <a:endParaRPr lang="en-US"/>
          </a:p>
        </p:txBody>
      </p:sp>
      <p:sp>
        <p:nvSpPr>
          <p:cNvPr id="690215" name="Line 39"/>
          <p:cNvSpPr>
            <a:spLocks noChangeShapeType="1"/>
          </p:cNvSpPr>
          <p:nvPr/>
        </p:nvSpPr>
        <p:spPr bwMode="auto">
          <a:xfrm>
            <a:off x="4881207" y="3116537"/>
            <a:ext cx="1965325" cy="0"/>
          </a:xfrm>
          <a:prstGeom prst="line">
            <a:avLst/>
          </a:prstGeom>
          <a:noFill/>
          <a:ln w="76200">
            <a:solidFill>
              <a:srgbClr val="FF0000"/>
            </a:solidFill>
            <a:round/>
            <a:headEnd/>
            <a:tailEnd type="triangle" w="med" len="med"/>
          </a:ln>
          <a:effectLst/>
        </p:spPr>
        <p:txBody>
          <a:bodyPr wrap="none" anchor="ctr"/>
          <a:lstStyle/>
          <a:p>
            <a:endParaRPr lang="en-US"/>
          </a:p>
        </p:txBody>
      </p:sp>
      <p:sp>
        <p:nvSpPr>
          <p:cNvPr id="690216" name="Line 40"/>
          <p:cNvSpPr>
            <a:spLocks noChangeShapeType="1"/>
          </p:cNvSpPr>
          <p:nvPr/>
        </p:nvSpPr>
        <p:spPr bwMode="auto">
          <a:xfrm>
            <a:off x="4919306" y="3116538"/>
            <a:ext cx="0" cy="1135063"/>
          </a:xfrm>
          <a:prstGeom prst="line">
            <a:avLst/>
          </a:prstGeom>
          <a:noFill/>
          <a:ln w="76200">
            <a:solidFill>
              <a:srgbClr val="FF0000"/>
            </a:solidFill>
            <a:round/>
            <a:headEnd/>
            <a:tailEnd/>
          </a:ln>
          <a:effectLst/>
        </p:spPr>
        <p:txBody>
          <a:bodyPr wrap="none" anchor="ctr"/>
          <a:lstStyle/>
          <a:p>
            <a:endParaRPr lang="en-US"/>
          </a:p>
        </p:txBody>
      </p:sp>
      <p:sp>
        <p:nvSpPr>
          <p:cNvPr id="690217" name="Line 41"/>
          <p:cNvSpPr>
            <a:spLocks noChangeShapeType="1"/>
          </p:cNvSpPr>
          <p:nvPr/>
        </p:nvSpPr>
        <p:spPr bwMode="auto">
          <a:xfrm flipV="1">
            <a:off x="4881206" y="4280175"/>
            <a:ext cx="1128712" cy="0"/>
          </a:xfrm>
          <a:prstGeom prst="line">
            <a:avLst/>
          </a:prstGeom>
          <a:noFill/>
          <a:ln w="76200">
            <a:solidFill>
              <a:srgbClr val="FF0000"/>
            </a:solidFill>
            <a:round/>
            <a:headEnd/>
            <a:tailEnd/>
          </a:ln>
          <a:effectLst/>
        </p:spPr>
        <p:txBody>
          <a:bodyPr wrap="none" anchor="ctr"/>
          <a:lstStyle/>
          <a:p>
            <a:endParaRPr lang="en-US"/>
          </a:p>
        </p:txBody>
      </p:sp>
      <p:sp>
        <p:nvSpPr>
          <p:cNvPr id="690218" name="Line 42"/>
          <p:cNvSpPr>
            <a:spLocks noChangeShapeType="1"/>
          </p:cNvSpPr>
          <p:nvPr/>
        </p:nvSpPr>
        <p:spPr bwMode="auto">
          <a:xfrm flipH="1">
            <a:off x="6016268" y="4251601"/>
            <a:ext cx="0" cy="1671637"/>
          </a:xfrm>
          <a:prstGeom prst="line">
            <a:avLst/>
          </a:prstGeom>
          <a:noFill/>
          <a:ln w="76200">
            <a:solidFill>
              <a:srgbClr val="FF0000"/>
            </a:solidFill>
            <a:round/>
            <a:headEnd/>
            <a:tailEnd/>
          </a:ln>
          <a:effectLst/>
        </p:spPr>
        <p:txBody>
          <a:bodyPr wrap="none" anchor="ctr"/>
          <a:lstStyle/>
          <a:p>
            <a:endParaRPr lang="en-US"/>
          </a:p>
        </p:txBody>
      </p:sp>
      <p:sp>
        <p:nvSpPr>
          <p:cNvPr id="690219" name="Rectangle 43"/>
          <p:cNvSpPr>
            <a:spLocks noChangeArrowheads="1"/>
          </p:cNvSpPr>
          <p:nvPr/>
        </p:nvSpPr>
        <p:spPr bwMode="auto">
          <a:xfrm>
            <a:off x="1082318" y="2906987"/>
            <a:ext cx="1873250" cy="577850"/>
          </a:xfrm>
          <a:prstGeom prst="rect">
            <a:avLst/>
          </a:prstGeom>
          <a:noFill/>
          <a:ln w="12700">
            <a:solidFill>
              <a:schemeClr val="tx1"/>
            </a:solidFill>
            <a:miter lim="800000"/>
            <a:headEnd/>
            <a:tailEnd/>
          </a:ln>
          <a:effectLst/>
        </p:spPr>
        <p:txBody>
          <a:bodyPr wrap="none" anchor="ctr"/>
          <a:lstStyle/>
          <a:p>
            <a:pPr algn="ctr" eaLnBrk="0" hangingPunct="0"/>
            <a:r>
              <a:rPr lang="en-US" sz="1600" b="1">
                <a:latin typeface="Helvetica" pitchFamily="34" charset="0"/>
              </a:rPr>
              <a:t>bus interface</a:t>
            </a:r>
          </a:p>
        </p:txBody>
      </p:sp>
    </p:spTree>
    <p:extLst>
      <p:ext uri="{BB962C8B-B14F-4D97-AF65-F5344CB8AC3E}">
        <p14:creationId xmlns:p14="http://schemas.microsoft.com/office/powerpoint/2010/main" val="1925314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31</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182436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32</a:t>
            </a:fld>
            <a:endParaRPr lang="en-US"/>
          </a:p>
        </p:txBody>
      </p:sp>
    </p:spTree>
    <p:extLst>
      <p:ext uri="{BB962C8B-B14F-4D97-AF65-F5344CB8AC3E}">
        <p14:creationId xmlns:p14="http://schemas.microsoft.com/office/powerpoint/2010/main" val="3203838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46FC-C08A-46B5-82FA-49AD2EB56EEB}"/>
              </a:ext>
            </a:extLst>
          </p:cNvPr>
          <p:cNvSpPr>
            <a:spLocks noGrp="1"/>
          </p:cNvSpPr>
          <p:nvPr>
            <p:ph type="title"/>
          </p:nvPr>
        </p:nvSpPr>
        <p:spPr/>
        <p:txBody>
          <a:bodyPr/>
          <a:lstStyle/>
          <a:p>
            <a:r>
              <a:rPr lang="en-US" dirty="0"/>
              <a:t>Break + Question</a:t>
            </a:r>
          </a:p>
        </p:txBody>
      </p:sp>
      <p:sp>
        <p:nvSpPr>
          <p:cNvPr id="3" name="Content Placeholder 2">
            <a:extLst>
              <a:ext uri="{FF2B5EF4-FFF2-40B4-BE49-F238E27FC236}">
                <a16:creationId xmlns:a16="http://schemas.microsoft.com/office/drawing/2014/main" id="{4E92746B-B4BE-40B4-9C3A-8BB94027FA25}"/>
              </a:ext>
            </a:extLst>
          </p:cNvPr>
          <p:cNvSpPr>
            <a:spLocks noGrp="1"/>
          </p:cNvSpPr>
          <p:nvPr>
            <p:ph idx="1"/>
          </p:nvPr>
        </p:nvSpPr>
        <p:spPr/>
        <p:txBody>
          <a:bodyPr/>
          <a:lstStyle/>
          <a:p>
            <a:r>
              <a:rPr lang="en-US" dirty="0"/>
              <a:t>How do you make an SSD with a longer lifetime (more writes)?</a:t>
            </a:r>
          </a:p>
          <a:p>
            <a:pPr lvl="1"/>
            <a:r>
              <a:rPr lang="en-US" dirty="0"/>
              <a:t>Without changing any of the physics of how it works</a:t>
            </a:r>
          </a:p>
          <a:p>
            <a:pPr lvl="1"/>
            <a:endParaRPr lang="en-US" dirty="0"/>
          </a:p>
          <a:p>
            <a:pPr lvl="1"/>
            <a:endParaRPr lang="en-US" dirty="0"/>
          </a:p>
          <a:p>
            <a:pPr lvl="1"/>
            <a:r>
              <a:rPr lang="en-US" dirty="0"/>
              <a:t>Secretly make it larger than it claims to be</a:t>
            </a:r>
          </a:p>
          <a:p>
            <a:pPr lvl="2"/>
            <a:r>
              <a:rPr lang="en-US" dirty="0"/>
              <a:t>e.g. 200 GB when it claims to be 100 GB</a:t>
            </a:r>
          </a:p>
          <a:p>
            <a:pPr lvl="2"/>
            <a:endParaRPr lang="en-US" dirty="0"/>
          </a:p>
          <a:p>
            <a:pPr lvl="1"/>
            <a:r>
              <a:rPr lang="en-US" dirty="0"/>
              <a:t>Behind the scenes move around memory as necessary so the device can still hold 100 GB even if half of the flash is</a:t>
            </a:r>
          </a:p>
          <a:p>
            <a:pPr lvl="2"/>
            <a:r>
              <a:rPr lang="en-US" dirty="0"/>
              <a:t>Maintain a mapping of which data is located where</a:t>
            </a:r>
          </a:p>
        </p:txBody>
      </p:sp>
      <p:sp>
        <p:nvSpPr>
          <p:cNvPr id="4" name="Slide Number Placeholder 3">
            <a:extLst>
              <a:ext uri="{FF2B5EF4-FFF2-40B4-BE49-F238E27FC236}">
                <a16:creationId xmlns:a16="http://schemas.microsoft.com/office/drawing/2014/main" id="{D21BDFF4-55D3-4D50-BD52-D074E6D6041E}"/>
              </a:ext>
            </a:extLst>
          </p:cNvPr>
          <p:cNvSpPr>
            <a:spLocks noGrp="1"/>
          </p:cNvSpPr>
          <p:nvPr>
            <p:ph type="sldNum" sz="quarter" idx="12"/>
          </p:nvPr>
        </p:nvSpPr>
        <p:spPr/>
        <p:txBody>
          <a:bodyPr/>
          <a:lstStyle/>
          <a:p>
            <a:fld id="{0778C724-3839-4D76-A707-B4C23905D055}" type="slidenum">
              <a:rPr lang="en-US" smtClean="0"/>
              <a:t>33</a:t>
            </a:fld>
            <a:endParaRPr lang="en-US"/>
          </a:p>
        </p:txBody>
      </p:sp>
    </p:spTree>
    <p:extLst>
      <p:ext uri="{BB962C8B-B14F-4D97-AF65-F5344CB8AC3E}">
        <p14:creationId xmlns:p14="http://schemas.microsoft.com/office/powerpoint/2010/main" val="39317610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34</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Memory Technologies</a:t>
            </a:r>
          </a:p>
          <a:p>
            <a:pPr lvl="1"/>
            <a:endParaRPr lang="en-US" dirty="0"/>
          </a:p>
          <a:p>
            <a:r>
              <a:rPr lang="en-US" b="1"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592750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Computing timescales</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normAutofit/>
          </a:bodyPr>
          <a:lstStyle/>
          <a:p>
            <a:r>
              <a:rPr lang="en-US" sz="2400" dirty="0"/>
              <a:t>Assuming 4 GHz processor, Instruction (with registers):                      0.25 ns</a:t>
            </a:r>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35</a:t>
            </a:fld>
            <a:endParaRPr lang="en-US"/>
          </a:p>
        </p:txBody>
      </p:sp>
      <p:pic>
        <p:nvPicPr>
          <p:cNvPr id="5" name="Content Placeholder 7" descr="A screenshot of a cell phone&#10;&#10;Description automatically generated">
            <a:extLst>
              <a:ext uri="{FF2B5EF4-FFF2-40B4-BE49-F238E27FC236}">
                <a16:creationId xmlns:a16="http://schemas.microsoft.com/office/drawing/2014/main" id="{5CAA37F9-8159-4A67-B649-EAB985705FE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313670" y="1971639"/>
            <a:ext cx="7266724" cy="4200561"/>
          </a:xfrm>
          <a:prstGeom prst="rect">
            <a:avLst/>
          </a:prstGeom>
        </p:spPr>
      </p:pic>
      <p:sp>
        <p:nvSpPr>
          <p:cNvPr id="6" name="TextBox 5">
            <a:extLst>
              <a:ext uri="{FF2B5EF4-FFF2-40B4-BE49-F238E27FC236}">
                <a16:creationId xmlns:a16="http://schemas.microsoft.com/office/drawing/2014/main" id="{880204AA-67F7-4988-A71A-4C36110A3A52}"/>
              </a:ext>
            </a:extLst>
          </p:cNvPr>
          <p:cNvSpPr txBox="1"/>
          <p:nvPr/>
        </p:nvSpPr>
        <p:spPr>
          <a:xfrm>
            <a:off x="591023" y="2730986"/>
            <a:ext cx="3722648" cy="2985433"/>
          </a:xfrm>
          <a:prstGeom prst="rect">
            <a:avLst/>
          </a:prstGeom>
          <a:noFill/>
        </p:spPr>
        <p:txBody>
          <a:bodyPr wrap="square" rtlCol="0">
            <a:spAutoFit/>
          </a:bodyPr>
          <a:lstStyle/>
          <a:p>
            <a:r>
              <a:rPr lang="en-US" sz="2400" b="1" dirty="0"/>
              <a:t>Jeff Dean</a:t>
            </a:r>
            <a:br>
              <a:rPr lang="en-US" sz="2400" b="1" dirty="0"/>
            </a:br>
            <a:r>
              <a:rPr lang="en-US" sz="2400" b="1" dirty="0"/>
              <a:t>(Google AI):</a:t>
            </a:r>
            <a:br>
              <a:rPr lang="en-US" sz="2400" b="1" dirty="0"/>
            </a:br>
            <a:r>
              <a:rPr lang="en-US" sz="2400" b="1" dirty="0"/>
              <a:t>“Numbers Everyone Should Know”</a:t>
            </a:r>
          </a:p>
          <a:p>
            <a:endParaRPr lang="en-US" sz="2400" b="1" dirty="0"/>
          </a:p>
          <a:p>
            <a:endParaRPr lang="en-US" sz="2400" b="1" dirty="0"/>
          </a:p>
          <a:p>
            <a:r>
              <a:rPr lang="en-US" sz="2400" dirty="0"/>
              <a:t>Reminder:</a:t>
            </a:r>
          </a:p>
          <a:p>
            <a:r>
              <a:rPr lang="en-US" sz="2000" dirty="0"/>
              <a:t>1,000,000,000 ns per second</a:t>
            </a:r>
          </a:p>
        </p:txBody>
      </p:sp>
      <p:sp>
        <p:nvSpPr>
          <p:cNvPr id="7" name="Rectangle 6">
            <a:extLst>
              <a:ext uri="{FF2B5EF4-FFF2-40B4-BE49-F238E27FC236}">
                <a16:creationId xmlns:a16="http://schemas.microsoft.com/office/drawing/2014/main" id="{3EBBCB92-2A1D-480B-90F9-2117398A1BA3}"/>
              </a:ext>
            </a:extLst>
          </p:cNvPr>
          <p:cNvSpPr/>
          <p:nvPr/>
        </p:nvSpPr>
        <p:spPr>
          <a:xfrm>
            <a:off x="4404575" y="2137893"/>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2D8D3E-8002-433D-B5B2-2DA0C824D069}"/>
              </a:ext>
            </a:extLst>
          </p:cNvPr>
          <p:cNvSpPr/>
          <p:nvPr/>
        </p:nvSpPr>
        <p:spPr>
          <a:xfrm>
            <a:off x="4404575" y="3438659"/>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00FB969-5151-458B-A2B7-2407056C4F67}"/>
              </a:ext>
            </a:extLst>
          </p:cNvPr>
          <p:cNvSpPr/>
          <p:nvPr/>
        </p:nvSpPr>
        <p:spPr>
          <a:xfrm>
            <a:off x="4404575" y="5020614"/>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696298C-A0D0-4D7E-BA0E-CBE226410F1F}"/>
              </a:ext>
            </a:extLst>
          </p:cNvPr>
          <p:cNvSpPr/>
          <p:nvPr/>
        </p:nvSpPr>
        <p:spPr>
          <a:xfrm>
            <a:off x="4579208" y="1130747"/>
            <a:ext cx="6941712" cy="437882"/>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8928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Jim Gray’s storage latency analogy</a:t>
            </a:r>
          </a:p>
        </p:txBody>
      </p:sp>
      <p:sp>
        <p:nvSpPr>
          <p:cNvPr id="3" name="Content Placeholder 2"/>
          <p:cNvSpPr>
            <a:spLocks noGrp="1"/>
          </p:cNvSpPr>
          <p:nvPr>
            <p:ph idx="1"/>
          </p:nvPr>
        </p:nvSpPr>
        <p:spPr>
          <a:xfrm>
            <a:off x="607595" y="1143000"/>
            <a:ext cx="10972800" cy="5029200"/>
          </a:xfrm>
        </p:spPr>
        <p:txBody>
          <a:bodyPr>
            <a:normAutofit/>
          </a:bodyPr>
          <a:lstStyle/>
          <a:p>
            <a:r>
              <a:rPr lang="en-US" dirty="0"/>
              <a:t>How “far” is data for the CPU, converted to human scale</a:t>
            </a:r>
          </a:p>
        </p:txBody>
      </p:sp>
      <p:sp>
        <p:nvSpPr>
          <p:cNvPr id="8" name="TextBox 7"/>
          <p:cNvSpPr txBox="1"/>
          <p:nvPr/>
        </p:nvSpPr>
        <p:spPr>
          <a:xfrm>
            <a:off x="1114079" y="2238715"/>
            <a:ext cx="1239110" cy="461665"/>
          </a:xfrm>
          <a:prstGeom prst="rect">
            <a:avLst/>
          </a:prstGeom>
          <a:noFill/>
        </p:spPr>
        <p:txBody>
          <a:bodyPr wrap="square" rtlCol="0">
            <a:spAutoFit/>
          </a:bodyPr>
          <a:lstStyle/>
          <a:p>
            <a:r>
              <a:rPr lang="en-US" sz="2400" b="1" dirty="0">
                <a:latin typeface="Calibri" pitchFamily="34" charset="0"/>
              </a:rPr>
              <a:t>Storage</a:t>
            </a:r>
          </a:p>
        </p:txBody>
      </p:sp>
      <p:sp>
        <p:nvSpPr>
          <p:cNvPr id="9" name="TextBox 8"/>
          <p:cNvSpPr txBox="1"/>
          <p:nvPr/>
        </p:nvSpPr>
        <p:spPr>
          <a:xfrm>
            <a:off x="3252881" y="2229624"/>
            <a:ext cx="1279453" cy="461665"/>
          </a:xfrm>
          <a:prstGeom prst="rect">
            <a:avLst/>
          </a:prstGeom>
          <a:noFill/>
        </p:spPr>
        <p:txBody>
          <a:bodyPr wrap="none" rtlCol="0">
            <a:spAutoFit/>
          </a:bodyPr>
          <a:lstStyle/>
          <a:p>
            <a:r>
              <a:rPr lang="en-US" sz="2400" b="1" dirty="0">
                <a:latin typeface="Calibri" pitchFamily="34" charset="0"/>
              </a:rPr>
              <a:t>Distance</a:t>
            </a:r>
          </a:p>
        </p:txBody>
      </p:sp>
      <p:sp>
        <p:nvSpPr>
          <p:cNvPr id="10" name="TextBox 9"/>
          <p:cNvSpPr txBox="1"/>
          <p:nvPr/>
        </p:nvSpPr>
        <p:spPr>
          <a:xfrm>
            <a:off x="6153759" y="2229624"/>
            <a:ext cx="817853" cy="461665"/>
          </a:xfrm>
          <a:prstGeom prst="rect">
            <a:avLst/>
          </a:prstGeom>
          <a:noFill/>
        </p:spPr>
        <p:txBody>
          <a:bodyPr wrap="none" rtlCol="0">
            <a:spAutoFit/>
          </a:bodyPr>
          <a:lstStyle/>
          <a:p>
            <a:r>
              <a:rPr lang="en-US" sz="2400" b="1" dirty="0">
                <a:latin typeface="Calibri" pitchFamily="34" charset="0"/>
              </a:rPr>
              <a:t>Time</a:t>
            </a:r>
          </a:p>
        </p:txBody>
      </p:sp>
      <p:sp>
        <p:nvSpPr>
          <p:cNvPr id="12" name="TextBox 11"/>
          <p:cNvSpPr txBox="1"/>
          <p:nvPr/>
        </p:nvSpPr>
        <p:spPr>
          <a:xfrm>
            <a:off x="1114080" y="2679854"/>
            <a:ext cx="1306961" cy="461665"/>
          </a:xfrm>
          <a:prstGeom prst="rect">
            <a:avLst/>
          </a:prstGeom>
          <a:noFill/>
        </p:spPr>
        <p:txBody>
          <a:bodyPr wrap="none" rtlCol="0">
            <a:spAutoFit/>
          </a:bodyPr>
          <a:lstStyle/>
          <a:p>
            <a:r>
              <a:rPr lang="en-US" sz="2400" dirty="0">
                <a:latin typeface="Calibri" pitchFamily="34" charset="0"/>
              </a:rPr>
              <a:t>Registers</a:t>
            </a:r>
          </a:p>
        </p:txBody>
      </p:sp>
      <p:sp>
        <p:nvSpPr>
          <p:cNvPr id="17" name="TextBox 16"/>
          <p:cNvSpPr txBox="1"/>
          <p:nvPr/>
        </p:nvSpPr>
        <p:spPr>
          <a:xfrm>
            <a:off x="1114080" y="3150952"/>
            <a:ext cx="1958228" cy="461665"/>
          </a:xfrm>
          <a:prstGeom prst="rect">
            <a:avLst/>
          </a:prstGeom>
          <a:noFill/>
        </p:spPr>
        <p:txBody>
          <a:bodyPr wrap="none" rtlCol="0">
            <a:spAutoFit/>
          </a:bodyPr>
          <a:lstStyle/>
          <a:p>
            <a:r>
              <a:rPr lang="en-US" sz="2400" dirty="0">
                <a:latin typeface="Calibri" pitchFamily="34" charset="0"/>
              </a:rPr>
              <a:t>On-chip cache</a:t>
            </a:r>
          </a:p>
        </p:txBody>
      </p:sp>
      <p:sp>
        <p:nvSpPr>
          <p:cNvPr id="18" name="TextBox 17"/>
          <p:cNvSpPr txBox="1"/>
          <p:nvPr/>
        </p:nvSpPr>
        <p:spPr>
          <a:xfrm>
            <a:off x="1096802" y="3618972"/>
            <a:ext cx="2170402" cy="461665"/>
          </a:xfrm>
          <a:prstGeom prst="rect">
            <a:avLst/>
          </a:prstGeom>
          <a:noFill/>
        </p:spPr>
        <p:txBody>
          <a:bodyPr wrap="none" rtlCol="0">
            <a:spAutoFit/>
          </a:bodyPr>
          <a:lstStyle/>
          <a:p>
            <a:r>
              <a:rPr lang="en-US" sz="2400" dirty="0">
                <a:latin typeface="Calibri" pitchFamily="34" charset="0"/>
              </a:rPr>
              <a:t>On-board cache</a:t>
            </a:r>
          </a:p>
        </p:txBody>
      </p:sp>
      <p:sp>
        <p:nvSpPr>
          <p:cNvPr id="19" name="TextBox 18"/>
          <p:cNvSpPr txBox="1"/>
          <p:nvPr/>
        </p:nvSpPr>
        <p:spPr>
          <a:xfrm>
            <a:off x="1097215" y="4092679"/>
            <a:ext cx="1951047" cy="461665"/>
          </a:xfrm>
          <a:prstGeom prst="rect">
            <a:avLst/>
          </a:prstGeom>
          <a:noFill/>
        </p:spPr>
        <p:txBody>
          <a:bodyPr wrap="none" rtlCol="0">
            <a:spAutoFit/>
          </a:bodyPr>
          <a:lstStyle/>
          <a:p>
            <a:r>
              <a:rPr lang="en-US" sz="2400" dirty="0">
                <a:latin typeface="Calibri" pitchFamily="34" charset="0"/>
              </a:rPr>
              <a:t>Main memory</a:t>
            </a:r>
          </a:p>
        </p:txBody>
      </p:sp>
      <p:sp>
        <p:nvSpPr>
          <p:cNvPr id="20" name="TextBox 19"/>
          <p:cNvSpPr txBox="1"/>
          <p:nvPr/>
        </p:nvSpPr>
        <p:spPr>
          <a:xfrm>
            <a:off x="1114080" y="4562577"/>
            <a:ext cx="704039" cy="461665"/>
          </a:xfrm>
          <a:prstGeom prst="rect">
            <a:avLst/>
          </a:prstGeom>
          <a:noFill/>
        </p:spPr>
        <p:txBody>
          <a:bodyPr wrap="none" rtlCol="0">
            <a:spAutoFit/>
          </a:bodyPr>
          <a:lstStyle/>
          <a:p>
            <a:r>
              <a:rPr lang="en-US" sz="2400" dirty="0">
                <a:latin typeface="Calibri" pitchFamily="34" charset="0"/>
              </a:rPr>
              <a:t>Disk</a:t>
            </a:r>
          </a:p>
        </p:txBody>
      </p:sp>
      <p:sp>
        <p:nvSpPr>
          <p:cNvPr id="21" name="TextBox 20"/>
          <p:cNvSpPr txBox="1"/>
          <p:nvPr/>
        </p:nvSpPr>
        <p:spPr>
          <a:xfrm>
            <a:off x="1114080" y="5026156"/>
            <a:ext cx="774571" cy="461665"/>
          </a:xfrm>
          <a:prstGeom prst="rect">
            <a:avLst/>
          </a:prstGeom>
          <a:noFill/>
        </p:spPr>
        <p:txBody>
          <a:bodyPr wrap="none" rtlCol="0">
            <a:spAutoFit/>
          </a:bodyPr>
          <a:lstStyle/>
          <a:p>
            <a:r>
              <a:rPr lang="en-US" sz="2400" dirty="0">
                <a:latin typeface="Calibri" pitchFamily="34" charset="0"/>
              </a:rPr>
              <a:t>Tape</a:t>
            </a:r>
          </a:p>
        </p:txBody>
      </p:sp>
      <p:sp>
        <p:nvSpPr>
          <p:cNvPr id="22" name="TextBox 21"/>
          <p:cNvSpPr txBox="1"/>
          <p:nvPr/>
        </p:nvSpPr>
        <p:spPr>
          <a:xfrm>
            <a:off x="3252881" y="2679854"/>
            <a:ext cx="2267993" cy="461665"/>
          </a:xfrm>
          <a:prstGeom prst="rect">
            <a:avLst/>
          </a:prstGeom>
          <a:noFill/>
        </p:spPr>
        <p:txBody>
          <a:bodyPr wrap="none" rtlCol="0">
            <a:spAutoFit/>
          </a:bodyPr>
          <a:lstStyle/>
          <a:p>
            <a:r>
              <a:rPr lang="en-US" sz="2400" dirty="0">
                <a:latin typeface="Calibri" pitchFamily="34" charset="0"/>
              </a:rPr>
              <a:t>In my apartment</a:t>
            </a:r>
          </a:p>
        </p:txBody>
      </p:sp>
      <p:sp>
        <p:nvSpPr>
          <p:cNvPr id="23" name="TextBox 22"/>
          <p:cNvSpPr txBox="1"/>
          <p:nvPr/>
        </p:nvSpPr>
        <p:spPr>
          <a:xfrm>
            <a:off x="3270135" y="3150952"/>
            <a:ext cx="2284921" cy="461665"/>
          </a:xfrm>
          <a:prstGeom prst="rect">
            <a:avLst/>
          </a:prstGeom>
          <a:noFill/>
        </p:spPr>
        <p:txBody>
          <a:bodyPr wrap="none" rtlCol="0">
            <a:spAutoFit/>
          </a:bodyPr>
          <a:lstStyle/>
          <a:p>
            <a:r>
              <a:rPr lang="en-US" sz="2400" dirty="0">
                <a:latin typeface="Calibri" pitchFamily="34" charset="0"/>
              </a:rPr>
              <a:t>Across the street</a:t>
            </a:r>
          </a:p>
        </p:txBody>
      </p:sp>
      <p:sp>
        <p:nvSpPr>
          <p:cNvPr id="24" name="TextBox 23"/>
          <p:cNvSpPr txBox="1"/>
          <p:nvPr/>
        </p:nvSpPr>
        <p:spPr>
          <a:xfrm>
            <a:off x="3270135" y="3618972"/>
            <a:ext cx="2452018" cy="461665"/>
          </a:xfrm>
          <a:prstGeom prst="rect">
            <a:avLst/>
          </a:prstGeom>
          <a:noFill/>
        </p:spPr>
        <p:txBody>
          <a:bodyPr wrap="none" rtlCol="0">
            <a:spAutoFit/>
          </a:bodyPr>
          <a:lstStyle/>
          <a:p>
            <a:r>
              <a:rPr lang="en-US" sz="2400" dirty="0">
                <a:latin typeface="Calibri" pitchFamily="34" charset="0"/>
              </a:rPr>
              <a:t>A few blocks away</a:t>
            </a:r>
          </a:p>
        </p:txBody>
      </p:sp>
      <p:sp>
        <p:nvSpPr>
          <p:cNvPr id="25" name="TextBox 24"/>
          <p:cNvSpPr txBox="1"/>
          <p:nvPr/>
        </p:nvSpPr>
        <p:spPr>
          <a:xfrm>
            <a:off x="3270135" y="4088554"/>
            <a:ext cx="1859227" cy="461665"/>
          </a:xfrm>
          <a:prstGeom prst="rect">
            <a:avLst/>
          </a:prstGeom>
          <a:noFill/>
        </p:spPr>
        <p:txBody>
          <a:bodyPr wrap="none" rtlCol="0">
            <a:spAutoFit/>
          </a:bodyPr>
          <a:lstStyle/>
          <a:p>
            <a:r>
              <a:rPr lang="en-US" sz="2400" dirty="0">
                <a:latin typeface="Calibri" pitchFamily="34" charset="0"/>
              </a:rPr>
              <a:t>In Milwaukee</a:t>
            </a:r>
          </a:p>
        </p:txBody>
      </p:sp>
      <p:sp>
        <p:nvSpPr>
          <p:cNvPr id="26" name="TextBox 25"/>
          <p:cNvSpPr txBox="1"/>
          <p:nvPr/>
        </p:nvSpPr>
        <p:spPr>
          <a:xfrm>
            <a:off x="3252882" y="4557355"/>
            <a:ext cx="1251818" cy="461665"/>
          </a:xfrm>
          <a:prstGeom prst="rect">
            <a:avLst/>
          </a:prstGeom>
          <a:noFill/>
        </p:spPr>
        <p:txBody>
          <a:bodyPr wrap="none" rtlCol="0">
            <a:spAutoFit/>
          </a:bodyPr>
          <a:lstStyle/>
          <a:p>
            <a:r>
              <a:rPr lang="en-US" sz="2400" dirty="0">
                <a:latin typeface="Calibri" pitchFamily="34" charset="0"/>
              </a:rPr>
              <a:t>On Mars</a:t>
            </a:r>
          </a:p>
        </p:txBody>
      </p:sp>
      <p:sp>
        <p:nvSpPr>
          <p:cNvPr id="27" name="TextBox 26"/>
          <p:cNvSpPr txBox="1"/>
          <p:nvPr/>
        </p:nvSpPr>
        <p:spPr>
          <a:xfrm>
            <a:off x="3252881" y="5025375"/>
            <a:ext cx="1988878" cy="461665"/>
          </a:xfrm>
          <a:prstGeom prst="rect">
            <a:avLst/>
          </a:prstGeom>
          <a:noFill/>
        </p:spPr>
        <p:txBody>
          <a:bodyPr wrap="none" rtlCol="0">
            <a:spAutoFit/>
          </a:bodyPr>
          <a:lstStyle/>
          <a:p>
            <a:r>
              <a:rPr lang="en-US" sz="2400" dirty="0">
                <a:latin typeface="Calibri" pitchFamily="34" charset="0"/>
              </a:rPr>
              <a:t>On Kepler-76b</a:t>
            </a:r>
          </a:p>
        </p:txBody>
      </p:sp>
      <p:sp>
        <p:nvSpPr>
          <p:cNvPr id="28" name="TextBox 27"/>
          <p:cNvSpPr txBox="1"/>
          <p:nvPr/>
        </p:nvSpPr>
        <p:spPr>
          <a:xfrm>
            <a:off x="6153760" y="2679854"/>
            <a:ext cx="1455720" cy="461665"/>
          </a:xfrm>
          <a:prstGeom prst="rect">
            <a:avLst/>
          </a:prstGeom>
          <a:noFill/>
        </p:spPr>
        <p:txBody>
          <a:bodyPr wrap="none" rtlCol="0">
            <a:spAutoFit/>
          </a:bodyPr>
          <a:lstStyle/>
          <a:p>
            <a:r>
              <a:rPr lang="en-US" sz="2400" dirty="0">
                <a:latin typeface="Calibri" pitchFamily="34" charset="0"/>
              </a:rPr>
              <a:t>~1 minute</a:t>
            </a:r>
          </a:p>
        </p:txBody>
      </p:sp>
      <p:sp>
        <p:nvSpPr>
          <p:cNvPr id="29" name="TextBox 28"/>
          <p:cNvSpPr txBox="1"/>
          <p:nvPr/>
        </p:nvSpPr>
        <p:spPr>
          <a:xfrm>
            <a:off x="6153759" y="3144577"/>
            <a:ext cx="1672124" cy="461665"/>
          </a:xfrm>
          <a:prstGeom prst="rect">
            <a:avLst/>
          </a:prstGeom>
          <a:noFill/>
        </p:spPr>
        <p:txBody>
          <a:bodyPr wrap="none" rtlCol="0">
            <a:spAutoFit/>
          </a:bodyPr>
          <a:lstStyle/>
          <a:p>
            <a:r>
              <a:rPr lang="en-US" sz="2400" dirty="0">
                <a:latin typeface="Calibri" pitchFamily="34" charset="0"/>
              </a:rPr>
              <a:t>2-4 minutes</a:t>
            </a:r>
          </a:p>
        </p:txBody>
      </p:sp>
      <p:sp>
        <p:nvSpPr>
          <p:cNvPr id="31" name="TextBox 30"/>
          <p:cNvSpPr txBox="1"/>
          <p:nvPr/>
        </p:nvSpPr>
        <p:spPr>
          <a:xfrm>
            <a:off x="6153759" y="3600228"/>
            <a:ext cx="1577548" cy="461665"/>
          </a:xfrm>
          <a:prstGeom prst="rect">
            <a:avLst/>
          </a:prstGeom>
          <a:noFill/>
        </p:spPr>
        <p:txBody>
          <a:bodyPr wrap="none" rtlCol="0">
            <a:spAutoFit/>
          </a:bodyPr>
          <a:lstStyle/>
          <a:p>
            <a:r>
              <a:rPr lang="en-US" sz="2400">
                <a:latin typeface="Calibri" pitchFamily="34" charset="0"/>
              </a:rPr>
              <a:t>10 </a:t>
            </a:r>
            <a:r>
              <a:rPr lang="en-US" sz="2400" dirty="0">
                <a:latin typeface="Calibri" pitchFamily="34" charset="0"/>
              </a:rPr>
              <a:t>minutes</a:t>
            </a:r>
          </a:p>
        </p:txBody>
      </p:sp>
      <p:sp>
        <p:nvSpPr>
          <p:cNvPr id="32" name="TextBox 31"/>
          <p:cNvSpPr txBox="1"/>
          <p:nvPr/>
        </p:nvSpPr>
        <p:spPr>
          <a:xfrm>
            <a:off x="6153759" y="4088554"/>
            <a:ext cx="1349600" cy="461665"/>
          </a:xfrm>
          <a:prstGeom prst="rect">
            <a:avLst/>
          </a:prstGeom>
          <a:noFill/>
        </p:spPr>
        <p:txBody>
          <a:bodyPr wrap="none" rtlCol="0">
            <a:spAutoFit/>
          </a:bodyPr>
          <a:lstStyle/>
          <a:p>
            <a:r>
              <a:rPr lang="en-US" sz="2400" dirty="0">
                <a:latin typeface="Calibri" pitchFamily="34" charset="0"/>
              </a:rPr>
              <a:t>1.5 hours</a:t>
            </a:r>
          </a:p>
        </p:txBody>
      </p:sp>
      <p:sp>
        <p:nvSpPr>
          <p:cNvPr id="33" name="TextBox 32"/>
          <p:cNvSpPr txBox="1"/>
          <p:nvPr/>
        </p:nvSpPr>
        <p:spPr>
          <a:xfrm>
            <a:off x="6153759" y="4564340"/>
            <a:ext cx="1068498" cy="461665"/>
          </a:xfrm>
          <a:prstGeom prst="rect">
            <a:avLst/>
          </a:prstGeom>
          <a:noFill/>
        </p:spPr>
        <p:txBody>
          <a:bodyPr wrap="none" rtlCol="0">
            <a:spAutoFit/>
          </a:bodyPr>
          <a:lstStyle/>
          <a:p>
            <a:r>
              <a:rPr lang="en-US" sz="2400" dirty="0">
                <a:latin typeface="Calibri" pitchFamily="34" charset="0"/>
              </a:rPr>
              <a:t>2 years</a:t>
            </a:r>
          </a:p>
        </p:txBody>
      </p:sp>
      <p:sp>
        <p:nvSpPr>
          <p:cNvPr id="34" name="TextBox 33"/>
          <p:cNvSpPr txBox="1"/>
          <p:nvPr/>
        </p:nvSpPr>
        <p:spPr>
          <a:xfrm>
            <a:off x="6128257" y="5019776"/>
            <a:ext cx="2379819" cy="830997"/>
          </a:xfrm>
          <a:prstGeom prst="rect">
            <a:avLst/>
          </a:prstGeom>
          <a:noFill/>
        </p:spPr>
        <p:txBody>
          <a:bodyPr wrap="none" rtlCol="0">
            <a:spAutoFit/>
          </a:bodyPr>
          <a:lstStyle/>
          <a:p>
            <a:r>
              <a:rPr lang="en-US" sz="2400" dirty="0">
                <a:latin typeface="Calibri" pitchFamily="34" charset="0"/>
              </a:rPr>
              <a:t>2000 years</a:t>
            </a:r>
            <a:br>
              <a:rPr lang="en-US" sz="2400" dirty="0">
                <a:latin typeface="Calibri" pitchFamily="34" charset="0"/>
              </a:rPr>
            </a:br>
            <a:r>
              <a:rPr lang="en-US" sz="2400" dirty="0">
                <a:latin typeface="Calibri" pitchFamily="34" charset="0"/>
              </a:rPr>
              <a:t>(at speed of light)</a:t>
            </a:r>
          </a:p>
        </p:txBody>
      </p:sp>
      <p:pic>
        <p:nvPicPr>
          <p:cNvPr id="2050" name="Picture 2" descr="January 31, 2007">
            <a:extLst>
              <a:ext uri="{FF2B5EF4-FFF2-40B4-BE49-F238E27FC236}">
                <a16:creationId xmlns:a16="http://schemas.microsoft.com/office/drawing/2014/main" id="{90143922-A2E3-4347-B361-49830626B3F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56232" y="2959126"/>
            <a:ext cx="2519323" cy="1996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413B4C-FC41-754C-ADBD-9741ADE48E43}"/>
              </a:ext>
            </a:extLst>
          </p:cNvPr>
          <p:cNvSpPr txBox="1"/>
          <p:nvPr/>
        </p:nvSpPr>
        <p:spPr>
          <a:xfrm>
            <a:off x="8988380" y="2338573"/>
            <a:ext cx="1978875" cy="646331"/>
          </a:xfrm>
          <a:prstGeom prst="rect">
            <a:avLst/>
          </a:prstGeom>
          <a:noFill/>
        </p:spPr>
        <p:txBody>
          <a:bodyPr wrap="none" rtlCol="0">
            <a:spAutoFit/>
          </a:bodyPr>
          <a:lstStyle/>
          <a:p>
            <a:r>
              <a:rPr lang="en-US" dirty="0">
                <a:latin typeface="Calibri" pitchFamily="34" charset="0"/>
              </a:rPr>
              <a:t>Jim Gray</a:t>
            </a:r>
          </a:p>
          <a:p>
            <a:r>
              <a:rPr lang="en-US" dirty="0">
                <a:latin typeface="Calibri" pitchFamily="34" charset="0"/>
              </a:rPr>
              <a:t>Turing Award 1998</a:t>
            </a:r>
          </a:p>
        </p:txBody>
      </p:sp>
      <p:sp>
        <p:nvSpPr>
          <p:cNvPr id="5" name="Slide Number Placeholder 4">
            <a:extLst>
              <a:ext uri="{FF2B5EF4-FFF2-40B4-BE49-F238E27FC236}">
                <a16:creationId xmlns:a16="http://schemas.microsoft.com/office/drawing/2014/main" id="{88F098CD-6BC2-402F-827C-0F2480D1EDBC}"/>
              </a:ext>
            </a:extLst>
          </p:cNvPr>
          <p:cNvSpPr>
            <a:spLocks noGrp="1"/>
          </p:cNvSpPr>
          <p:nvPr>
            <p:ph type="sldNum" sz="quarter" idx="12"/>
          </p:nvPr>
        </p:nvSpPr>
        <p:spPr/>
        <p:txBody>
          <a:bodyPr/>
          <a:lstStyle/>
          <a:p>
            <a:fld id="{0778C724-3839-4D76-A707-B4C23905D055}" type="slidenum">
              <a:rPr lang="en-US" smtClean="0"/>
              <a:t>36</a:t>
            </a:fld>
            <a:endParaRPr lang="en-US"/>
          </a:p>
        </p:txBody>
      </p:sp>
    </p:spTree>
    <p:extLst>
      <p:ext uri="{BB962C8B-B14F-4D97-AF65-F5344CB8AC3E}">
        <p14:creationId xmlns:p14="http://schemas.microsoft.com/office/powerpoint/2010/main" val="204431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p:bldP spid="21" grpId="0"/>
      <p:bldP spid="22" grpId="0"/>
      <p:bldP spid="23" grpId="0"/>
      <p:bldP spid="24" grpId="0"/>
      <p:bldP spid="25" grpId="0"/>
      <p:bldP spid="26" grpId="0"/>
      <p:bldP spid="27" grpId="0"/>
      <p:bldP spid="28" grpId="0"/>
      <p:bldP spid="29" grpId="0"/>
      <p:bldP spid="31" grpId="0"/>
      <p:bldP spid="32" grpId="0"/>
      <p:bldP spid="33" grpId="0"/>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p:txBody>
          <a:bodyPr/>
          <a:lstStyle/>
          <a:p>
            <a:r>
              <a:rPr lang="en-US" dirty="0"/>
              <a:t>The CPU-Memory gap</a:t>
            </a:r>
          </a:p>
        </p:txBody>
      </p:sp>
      <p:graphicFrame>
        <p:nvGraphicFramePr>
          <p:cNvPr id="3074" name="Object 2"/>
          <p:cNvGraphicFramePr>
            <a:graphicFrameLocks noChangeAspect="1"/>
          </p:cNvGraphicFramePr>
          <p:nvPr>
            <p:extLst>
              <p:ext uri="{D42A27DB-BD31-4B8C-83A1-F6EECF244321}">
                <p14:modId xmlns:p14="http://schemas.microsoft.com/office/powerpoint/2010/main" val="233653670"/>
              </p:ext>
            </p:extLst>
          </p:nvPr>
        </p:nvGraphicFramePr>
        <p:xfrm>
          <a:off x="1687513" y="1055688"/>
          <a:ext cx="8339137" cy="5284787"/>
        </p:xfrm>
        <a:graphic>
          <a:graphicData uri="http://schemas.openxmlformats.org/presentationml/2006/ole">
            <mc:AlternateContent xmlns:mc="http://schemas.openxmlformats.org/markup-compatibility/2006">
              <mc:Choice xmlns:v="urn:schemas-microsoft-com:vml" Requires="v">
                <p:oleObj name="Worksheet" r:id="rId3" imgW="8620173" imgH="5915025" progId="Excel.Sheet.12">
                  <p:embed/>
                </p:oleObj>
              </mc:Choice>
              <mc:Fallback>
                <p:oleObj name="Worksheet" r:id="rId3" imgW="8620173" imgH="5915025" progId="Excel.Sheet.12">
                  <p:embed/>
                  <p:pic>
                    <p:nvPicPr>
                      <p:cNvPr id="3074" name="Object 2"/>
                      <p:cNvPicPr>
                        <a:picLocks noChangeAspect="1" noChangeArrowheads="1"/>
                      </p:cNvPicPr>
                      <p:nvPr/>
                    </p:nvPicPr>
                    <p:blipFill>
                      <a:blip r:embed="rId4"/>
                      <a:srcRect/>
                      <a:stretch>
                        <a:fillRect/>
                      </a:stretch>
                    </p:blipFill>
                    <p:spPr bwMode="auto">
                      <a:xfrm>
                        <a:off x="1687513" y="1055688"/>
                        <a:ext cx="8339137" cy="5284787"/>
                      </a:xfrm>
                      <a:prstGeom prst="rect">
                        <a:avLst/>
                      </a:prstGeom>
                      <a:noFill/>
                      <a:ln>
                        <a:noFill/>
                      </a:ln>
                      <a:effectLst/>
                    </p:spPr>
                  </p:pic>
                </p:oleObj>
              </mc:Fallback>
            </mc:AlternateContent>
          </a:graphicData>
        </a:graphic>
      </p:graphicFrame>
      <p:sp>
        <p:nvSpPr>
          <p:cNvPr id="8" name="Rectangle 7"/>
          <p:cNvSpPr/>
          <p:nvPr/>
        </p:nvSpPr>
        <p:spPr>
          <a:xfrm>
            <a:off x="3824354" y="1821734"/>
            <a:ext cx="3200131" cy="646331"/>
          </a:xfrm>
          <a:prstGeom prst="rect">
            <a:avLst/>
          </a:prstGeom>
          <a:solidFill>
            <a:schemeClr val="bg1"/>
          </a:solidFill>
          <a:ln>
            <a:solidFill>
              <a:schemeClr val="tx1"/>
            </a:solidFill>
          </a:ln>
        </p:spPr>
        <p:txBody>
          <a:bodyPr wrap="square">
            <a:spAutoFit/>
          </a:bodyPr>
          <a:lstStyle/>
          <a:p>
            <a:r>
              <a:rPr lang="en-US" dirty="0"/>
              <a:t>Increasing gap between DRAM, disk, and CPU speeds.</a:t>
            </a:r>
          </a:p>
        </p:txBody>
      </p:sp>
      <p:sp>
        <p:nvSpPr>
          <p:cNvPr id="9" name="Rectangular Callout 8"/>
          <p:cNvSpPr/>
          <p:nvPr/>
        </p:nvSpPr>
        <p:spPr bwMode="auto">
          <a:xfrm>
            <a:off x="4090919" y="3898946"/>
            <a:ext cx="1828800" cy="685800"/>
          </a:xfrm>
          <a:prstGeom prst="wedgeRectCallout">
            <a:avLst>
              <a:gd name="adj1" fmla="val 69779"/>
              <a:gd name="adj2" fmla="val -16333"/>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SRAM roughly </a:t>
            </a:r>
            <a:br>
              <a:rPr lang="en-US" dirty="0">
                <a:latin typeface="Calibri"/>
                <a:cs typeface="Calibri"/>
              </a:rPr>
            </a:br>
            <a:r>
              <a:rPr lang="en-US" dirty="0">
                <a:latin typeface="Calibri"/>
                <a:cs typeface="Calibri"/>
              </a:rPr>
              <a:t>keeping up</a:t>
            </a:r>
          </a:p>
        </p:txBody>
      </p:sp>
      <p:sp>
        <p:nvSpPr>
          <p:cNvPr id="10" name="Rectangular Callout 9"/>
          <p:cNvSpPr/>
          <p:nvPr/>
        </p:nvSpPr>
        <p:spPr bwMode="auto">
          <a:xfrm>
            <a:off x="5614785" y="2684089"/>
            <a:ext cx="2819400" cy="685800"/>
          </a:xfrm>
          <a:prstGeom prst="wedgeRectCallout">
            <a:avLst>
              <a:gd name="adj1" fmla="val -34569"/>
              <a:gd name="adj2" fmla="val 75435"/>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DRAM, disk and CPU </a:t>
            </a:r>
          </a:p>
          <a:p>
            <a:pPr fontAlgn="base">
              <a:spcBef>
                <a:spcPct val="0"/>
              </a:spcBef>
              <a:spcAft>
                <a:spcPct val="0"/>
              </a:spcAft>
            </a:pPr>
            <a:r>
              <a:rPr lang="en-US" dirty="0">
                <a:latin typeface="Calibri"/>
                <a:cs typeface="Calibri"/>
              </a:rPr>
              <a:t>performance gap widening</a:t>
            </a:r>
          </a:p>
        </p:txBody>
      </p:sp>
      <p:sp>
        <p:nvSpPr>
          <p:cNvPr id="11" name="Rectangular Callout 10"/>
          <p:cNvSpPr/>
          <p:nvPr/>
        </p:nvSpPr>
        <p:spPr bwMode="auto">
          <a:xfrm>
            <a:off x="4165060" y="4612336"/>
            <a:ext cx="2667000" cy="685800"/>
          </a:xfrm>
          <a:prstGeom prst="wedgeRectCallout">
            <a:avLst>
              <a:gd name="adj1" fmla="val 59423"/>
              <a:gd name="adj2" fmla="val -53454"/>
            </a:avLst>
          </a:prstGeom>
          <a:solidFill>
            <a:schemeClr val="accent6">
              <a:lumMod val="20000"/>
              <a:lumOff val="8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fontAlgn="base">
              <a:spcBef>
                <a:spcPct val="0"/>
              </a:spcBef>
              <a:spcAft>
                <a:spcPct val="0"/>
              </a:spcAft>
            </a:pPr>
            <a:r>
              <a:rPr lang="en-US" dirty="0">
                <a:latin typeface="Calibri"/>
                <a:cs typeface="Calibri"/>
              </a:rPr>
              <a:t>Split reflects the </a:t>
            </a:r>
            <a:br>
              <a:rPr lang="en-US" dirty="0">
                <a:latin typeface="Calibri"/>
                <a:cs typeface="Calibri"/>
              </a:rPr>
            </a:br>
            <a:r>
              <a:rPr lang="en-US" dirty="0">
                <a:latin typeface="Calibri"/>
                <a:cs typeface="Calibri"/>
              </a:rPr>
              <a:t>introduction of </a:t>
            </a:r>
            <a:r>
              <a:rPr lang="en-US" dirty="0" err="1">
                <a:latin typeface="Calibri"/>
                <a:cs typeface="Calibri"/>
              </a:rPr>
              <a:t>multicores</a:t>
            </a:r>
            <a:endParaRPr lang="en-US" dirty="0">
              <a:latin typeface="Calibri"/>
              <a:cs typeface="Calibri"/>
            </a:endParaRPr>
          </a:p>
        </p:txBody>
      </p:sp>
      <p:sp>
        <p:nvSpPr>
          <p:cNvPr id="12" name="TextBox 11"/>
          <p:cNvSpPr txBox="1"/>
          <p:nvPr/>
        </p:nvSpPr>
        <p:spPr>
          <a:xfrm>
            <a:off x="8783138" y="1275867"/>
            <a:ext cx="634759" cy="400110"/>
          </a:xfrm>
          <a:prstGeom prst="rect">
            <a:avLst/>
          </a:prstGeom>
          <a:noFill/>
        </p:spPr>
        <p:txBody>
          <a:bodyPr wrap="none" rtlCol="0">
            <a:spAutoFit/>
          </a:bodyPr>
          <a:lstStyle/>
          <a:p>
            <a:r>
              <a:rPr lang="en-US" sz="2000" dirty="0">
                <a:solidFill>
                  <a:srgbClr val="FF0000"/>
                </a:solidFill>
                <a:latin typeface="Calibri"/>
                <a:cs typeface="Calibri"/>
              </a:rPr>
              <a:t>Disk</a:t>
            </a:r>
          </a:p>
        </p:txBody>
      </p:sp>
      <p:sp>
        <p:nvSpPr>
          <p:cNvPr id="13" name="TextBox 12"/>
          <p:cNvSpPr txBox="1"/>
          <p:nvPr/>
        </p:nvSpPr>
        <p:spPr>
          <a:xfrm>
            <a:off x="8999162" y="3292091"/>
            <a:ext cx="870325" cy="400110"/>
          </a:xfrm>
          <a:prstGeom prst="rect">
            <a:avLst/>
          </a:prstGeom>
          <a:noFill/>
        </p:spPr>
        <p:txBody>
          <a:bodyPr wrap="none" rtlCol="0">
            <a:spAutoFit/>
          </a:bodyPr>
          <a:lstStyle/>
          <a:p>
            <a:r>
              <a:rPr lang="en-US" sz="2000" dirty="0">
                <a:solidFill>
                  <a:srgbClr val="FF0000"/>
                </a:solidFill>
                <a:latin typeface="Calibri"/>
                <a:cs typeface="Calibri"/>
              </a:rPr>
              <a:t>DRAM</a:t>
            </a:r>
          </a:p>
        </p:txBody>
      </p:sp>
      <p:sp>
        <p:nvSpPr>
          <p:cNvPr id="14" name="TextBox 13"/>
          <p:cNvSpPr txBox="1"/>
          <p:nvPr/>
        </p:nvSpPr>
        <p:spPr>
          <a:xfrm>
            <a:off x="9454917" y="4412281"/>
            <a:ext cx="624365" cy="400110"/>
          </a:xfrm>
          <a:prstGeom prst="rect">
            <a:avLst/>
          </a:prstGeom>
          <a:noFill/>
        </p:spPr>
        <p:txBody>
          <a:bodyPr wrap="none" rtlCol="0">
            <a:spAutoFit/>
          </a:bodyPr>
          <a:lstStyle/>
          <a:p>
            <a:r>
              <a:rPr lang="en-US" sz="2000" dirty="0">
                <a:solidFill>
                  <a:srgbClr val="FF0000"/>
                </a:solidFill>
                <a:latin typeface="Calibri"/>
                <a:cs typeface="Calibri"/>
              </a:rPr>
              <a:t>CPU</a:t>
            </a:r>
          </a:p>
        </p:txBody>
      </p:sp>
      <p:sp>
        <p:nvSpPr>
          <p:cNvPr id="15" name="TextBox 14"/>
          <p:cNvSpPr txBox="1"/>
          <p:nvPr/>
        </p:nvSpPr>
        <p:spPr>
          <a:xfrm>
            <a:off x="9242865" y="2098733"/>
            <a:ext cx="548385" cy="369332"/>
          </a:xfrm>
          <a:prstGeom prst="rect">
            <a:avLst/>
          </a:prstGeom>
          <a:noFill/>
        </p:spPr>
        <p:txBody>
          <a:bodyPr wrap="none" rtlCol="0">
            <a:spAutoFit/>
          </a:bodyPr>
          <a:lstStyle/>
          <a:p>
            <a:r>
              <a:rPr lang="en-US" dirty="0">
                <a:solidFill>
                  <a:srgbClr val="FF0000"/>
                </a:solidFill>
                <a:latin typeface="Calibri" pitchFamily="34" charset="0"/>
              </a:rPr>
              <a:t>SSD</a:t>
            </a:r>
          </a:p>
        </p:txBody>
      </p:sp>
      <p:sp>
        <p:nvSpPr>
          <p:cNvPr id="16" name="TextBox 15"/>
          <p:cNvSpPr txBox="1"/>
          <p:nvPr/>
        </p:nvSpPr>
        <p:spPr>
          <a:xfrm>
            <a:off x="9151562" y="3908225"/>
            <a:ext cx="829875" cy="400110"/>
          </a:xfrm>
          <a:prstGeom prst="rect">
            <a:avLst/>
          </a:prstGeom>
          <a:noFill/>
        </p:spPr>
        <p:txBody>
          <a:bodyPr wrap="none" rtlCol="0">
            <a:spAutoFit/>
          </a:bodyPr>
          <a:lstStyle/>
          <a:p>
            <a:r>
              <a:rPr lang="en-US" sz="2000" dirty="0">
                <a:solidFill>
                  <a:srgbClr val="FF0000"/>
                </a:solidFill>
                <a:latin typeface="Calibri"/>
                <a:cs typeface="Calibri"/>
              </a:rPr>
              <a:t>SRAM</a:t>
            </a:r>
          </a:p>
        </p:txBody>
      </p:sp>
      <p:sp>
        <p:nvSpPr>
          <p:cNvPr id="3" name="Slide Number Placeholder 2">
            <a:extLst>
              <a:ext uri="{FF2B5EF4-FFF2-40B4-BE49-F238E27FC236}">
                <a16:creationId xmlns:a16="http://schemas.microsoft.com/office/drawing/2014/main" id="{AF49D366-F745-4521-9317-FCCB19B8EB0B}"/>
              </a:ext>
            </a:extLst>
          </p:cNvPr>
          <p:cNvSpPr>
            <a:spLocks noGrp="1"/>
          </p:cNvSpPr>
          <p:nvPr>
            <p:ph type="sldNum" sz="quarter" idx="12"/>
          </p:nvPr>
        </p:nvSpPr>
        <p:spPr/>
        <p:txBody>
          <a:bodyPr/>
          <a:lstStyle/>
          <a:p>
            <a:fld id="{0778C724-3839-4D76-A707-B4C23905D055}" type="slidenum">
              <a:rPr lang="en-US" smtClean="0"/>
              <a:t>37</a:t>
            </a:fld>
            <a:endParaRPr lang="en-US"/>
          </a:p>
        </p:txBody>
      </p:sp>
    </p:spTree>
    <p:extLst>
      <p:ext uri="{BB962C8B-B14F-4D97-AF65-F5344CB8AC3E}">
        <p14:creationId xmlns:p14="http://schemas.microsoft.com/office/powerpoint/2010/main" val="372143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CPU-Memory Gap</a:t>
            </a:r>
          </a:p>
        </p:txBody>
      </p:sp>
      <p:sp>
        <p:nvSpPr>
          <p:cNvPr id="3" name="Content Placeholder 2"/>
          <p:cNvSpPr>
            <a:spLocks noGrp="1"/>
          </p:cNvSpPr>
          <p:nvPr>
            <p:ph idx="1"/>
          </p:nvPr>
        </p:nvSpPr>
        <p:spPr/>
        <p:txBody>
          <a:bodyPr/>
          <a:lstStyle/>
          <a:p>
            <a:r>
              <a:rPr lang="en-US" dirty="0"/>
              <a:t>CPUs </a:t>
            </a:r>
            <a:r>
              <a:rPr lang="en-US" dirty="0" err="1"/>
              <a:t>outspeed</a:t>
            </a:r>
            <a:r>
              <a:rPr lang="en-US" dirty="0"/>
              <a:t> memory</a:t>
            </a:r>
          </a:p>
          <a:p>
            <a:pPr lvl="1"/>
            <a:r>
              <a:rPr lang="en-US" dirty="0"/>
              <a:t>But they can’t compute on data they don</a:t>
            </a:r>
            <a:r>
              <a:rPr lang="uk-UA" dirty="0"/>
              <a:t>’</a:t>
            </a:r>
            <a:r>
              <a:rPr lang="en-US" dirty="0"/>
              <a:t>t have!</a:t>
            </a:r>
          </a:p>
          <a:p>
            <a:pPr lvl="1"/>
            <a:r>
              <a:rPr lang="en-US" dirty="0"/>
              <a:t>If the CPU has to wait for data to reach it, it just sits idle!</a:t>
            </a:r>
          </a:p>
          <a:p>
            <a:pPr lvl="2"/>
            <a:r>
              <a:rPr lang="en-US" dirty="0"/>
              <a:t>All these GHz don’t look so useful anymore, do they?</a:t>
            </a:r>
          </a:p>
          <a:p>
            <a:pPr lvl="1"/>
            <a:endParaRPr lang="en-US" dirty="0"/>
          </a:p>
          <a:p>
            <a:r>
              <a:rPr lang="en-US" dirty="0"/>
              <a:t>Challenge: get data to the CPU despite “slow” memory</a:t>
            </a:r>
          </a:p>
          <a:p>
            <a:pPr lvl="1"/>
            <a:r>
              <a:rPr lang="en-US" dirty="0"/>
              <a:t>So the CPU can work at full speed, without waiting for data</a:t>
            </a:r>
          </a:p>
          <a:p>
            <a:pPr lvl="1"/>
            <a:endParaRPr lang="en-US" dirty="0"/>
          </a:p>
          <a:p>
            <a:r>
              <a:rPr lang="en-US" dirty="0"/>
              <a:t>Two-pronged strategy</a:t>
            </a:r>
          </a:p>
          <a:p>
            <a:pPr lvl="1"/>
            <a:r>
              <a:rPr lang="en-US" b="1" i="1" dirty="0"/>
              <a:t>Memory hierarchy:</a:t>
            </a:r>
            <a:r>
              <a:rPr lang="en-US" dirty="0"/>
              <a:t> keep data we need closer to the CPU</a:t>
            </a:r>
          </a:p>
          <a:p>
            <a:pPr lvl="1"/>
            <a:r>
              <a:rPr lang="en-US" b="1" i="1" dirty="0"/>
              <a:t>Locality of reference:</a:t>
            </a:r>
            <a:r>
              <a:rPr lang="en-US" dirty="0"/>
              <a:t> predict which data we’re likely to need</a:t>
            </a:r>
          </a:p>
        </p:txBody>
      </p:sp>
      <p:sp>
        <p:nvSpPr>
          <p:cNvPr id="4" name="Slide Number Placeholder 3">
            <a:extLst>
              <a:ext uri="{FF2B5EF4-FFF2-40B4-BE49-F238E27FC236}">
                <a16:creationId xmlns:a16="http://schemas.microsoft.com/office/drawing/2014/main" id="{6EB8BC90-3899-4BA1-80D8-FE9DC6794C48}"/>
              </a:ext>
            </a:extLst>
          </p:cNvPr>
          <p:cNvSpPr>
            <a:spLocks noGrp="1"/>
          </p:cNvSpPr>
          <p:nvPr>
            <p:ph type="sldNum" sz="quarter" idx="12"/>
          </p:nvPr>
        </p:nvSpPr>
        <p:spPr/>
        <p:txBody>
          <a:bodyPr/>
          <a:lstStyle/>
          <a:p>
            <a:fld id="{0778C724-3839-4D76-A707-B4C23905D055}" type="slidenum">
              <a:rPr lang="en-US" smtClean="0"/>
              <a:t>38</a:t>
            </a:fld>
            <a:endParaRPr lang="en-US"/>
          </a:p>
        </p:txBody>
      </p:sp>
    </p:spTree>
    <p:extLst>
      <p:ext uri="{BB962C8B-B14F-4D97-AF65-F5344CB8AC3E}">
        <p14:creationId xmlns:p14="http://schemas.microsoft.com/office/powerpoint/2010/main" val="717275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dirty="0"/>
              <a:t>Memory hierarchy</a:t>
            </a:r>
          </a:p>
        </p:txBody>
      </p:sp>
      <p:sp>
        <p:nvSpPr>
          <p:cNvPr id="699395" name="Rectangle 3"/>
          <p:cNvSpPr>
            <a:spLocks noGrp="1" noChangeArrowheads="1"/>
          </p:cNvSpPr>
          <p:nvPr>
            <p:ph idx="1"/>
          </p:nvPr>
        </p:nvSpPr>
        <p:spPr/>
        <p:txBody>
          <a:bodyPr>
            <a:normAutofit fontScale="85000" lnSpcReduction="20000"/>
          </a:bodyPr>
          <a:lstStyle/>
          <a:p>
            <a:r>
              <a:rPr lang="en-US" dirty="0"/>
              <a:t>Some fundamental and enduring properties of systems</a:t>
            </a:r>
          </a:p>
          <a:p>
            <a:pPr lvl="1"/>
            <a:r>
              <a:rPr lang="en-US" dirty="0"/>
              <a:t>The faster the storage, the more expensive ($) it is</a:t>
            </a:r>
          </a:p>
          <a:p>
            <a:pPr lvl="1"/>
            <a:r>
              <a:rPr lang="en-US" dirty="0"/>
              <a:t>The faster the storage, the smaller (capacity) it is </a:t>
            </a:r>
          </a:p>
          <a:p>
            <a:pPr lvl="1"/>
            <a:r>
              <a:rPr lang="en-US" dirty="0"/>
              <a:t>The gap between processor and main memory speed is widening</a:t>
            </a:r>
          </a:p>
          <a:p>
            <a:pPr lvl="1"/>
            <a:endParaRPr lang="en-US" dirty="0"/>
          </a:p>
          <a:p>
            <a:r>
              <a:rPr lang="en-US" dirty="0"/>
              <a:t>Key idea: keep the data you need the most in fast memory!</a:t>
            </a:r>
          </a:p>
          <a:p>
            <a:pPr lvl="1"/>
            <a:r>
              <a:rPr lang="en-US" dirty="0"/>
              <a:t>Data you only need from time to time can be in slow memory, no big deal</a:t>
            </a:r>
          </a:p>
          <a:p>
            <a:pPr lvl="1"/>
            <a:r>
              <a:rPr lang="en-US" dirty="0"/>
              <a:t>Most used data goes in registers</a:t>
            </a:r>
          </a:p>
          <a:p>
            <a:pPr lvl="1"/>
            <a:r>
              <a:rPr lang="en-US" dirty="0"/>
              <a:t>Least used data goes to disk</a:t>
            </a:r>
          </a:p>
          <a:p>
            <a:pPr lvl="1"/>
            <a:endParaRPr lang="en-US" dirty="0"/>
          </a:p>
          <a:p>
            <a:r>
              <a:rPr lang="en-US" dirty="0"/>
              <a:t>Analogy: kitchen ingredients I use</a:t>
            </a:r>
          </a:p>
          <a:p>
            <a:pPr lvl="1"/>
            <a:r>
              <a:rPr lang="en-US" dirty="0"/>
              <a:t>Salt, all the time: it sits out on the counter</a:t>
            </a:r>
          </a:p>
          <a:p>
            <a:pPr lvl="1"/>
            <a:r>
              <a:rPr lang="en-US" dirty="0"/>
              <a:t>Oregano, frequently: front of the cabinet</a:t>
            </a:r>
          </a:p>
          <a:p>
            <a:pPr lvl="1"/>
            <a:r>
              <a:rPr lang="en-US" dirty="0"/>
              <a:t>Onion powder, occasionally: back of the cabinet</a:t>
            </a:r>
          </a:p>
          <a:p>
            <a:pPr lvl="1"/>
            <a:r>
              <a:rPr lang="en-US" dirty="0"/>
              <a:t>Brown sugar, sometimes: somewhere in the pantry</a:t>
            </a:r>
          </a:p>
          <a:p>
            <a:pPr lvl="1"/>
            <a:r>
              <a:rPr lang="en-US" dirty="0"/>
              <a:t>Saffron, never: I can go buy some if I do need it</a:t>
            </a:r>
            <a:br>
              <a:rPr lang="en-US" dirty="0"/>
            </a:br>
            <a:endParaRPr lang="en-US" dirty="0"/>
          </a:p>
        </p:txBody>
      </p:sp>
      <p:sp>
        <p:nvSpPr>
          <p:cNvPr id="2" name="Slide Number Placeholder 1">
            <a:extLst>
              <a:ext uri="{FF2B5EF4-FFF2-40B4-BE49-F238E27FC236}">
                <a16:creationId xmlns:a16="http://schemas.microsoft.com/office/drawing/2014/main" id="{2F8C7797-0543-4863-972D-3CAD517BF999}"/>
              </a:ext>
            </a:extLst>
          </p:cNvPr>
          <p:cNvSpPr>
            <a:spLocks noGrp="1"/>
          </p:cNvSpPr>
          <p:nvPr>
            <p:ph type="sldNum" sz="quarter" idx="12"/>
          </p:nvPr>
        </p:nvSpPr>
        <p:spPr/>
        <p:txBody>
          <a:bodyPr/>
          <a:lstStyle/>
          <a:p>
            <a:fld id="{0778C724-3839-4D76-A707-B4C23905D055}" type="slidenum">
              <a:rPr lang="en-US" smtClean="0"/>
              <a:t>39</a:t>
            </a:fld>
            <a:endParaRPr lang="en-US"/>
          </a:p>
        </p:txBody>
      </p:sp>
    </p:spTree>
    <p:extLst>
      <p:ext uri="{BB962C8B-B14F-4D97-AF65-F5344CB8AC3E}">
        <p14:creationId xmlns:p14="http://schemas.microsoft.com/office/powerpoint/2010/main" val="36221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939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939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9395">
                                            <p:txEl>
                                              <p:pRg st="12" end="1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939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9395">
                                            <p:txEl>
                                              <p:pRg st="14" end="1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939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3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F959-C62E-4F8A-8D4C-BEF087A77FAC}"/>
              </a:ext>
            </a:extLst>
          </p:cNvPr>
          <p:cNvSpPr>
            <a:spLocks noGrp="1"/>
          </p:cNvSpPr>
          <p:nvPr>
            <p:ph type="title"/>
          </p:nvPr>
        </p:nvSpPr>
        <p:spPr/>
        <p:txBody>
          <a:bodyPr/>
          <a:lstStyle/>
          <a:p>
            <a:r>
              <a:rPr lang="en-US" dirty="0"/>
              <a:t>Today’s Goals</a:t>
            </a:r>
          </a:p>
        </p:txBody>
      </p:sp>
      <p:sp>
        <p:nvSpPr>
          <p:cNvPr id="3" name="Content Placeholder 2">
            <a:extLst>
              <a:ext uri="{FF2B5EF4-FFF2-40B4-BE49-F238E27FC236}">
                <a16:creationId xmlns:a16="http://schemas.microsoft.com/office/drawing/2014/main" id="{D7EDBE37-7B8E-47BF-A4AD-CD288F601EC9}"/>
              </a:ext>
            </a:extLst>
          </p:cNvPr>
          <p:cNvSpPr>
            <a:spLocks noGrp="1"/>
          </p:cNvSpPr>
          <p:nvPr>
            <p:ph idx="1"/>
          </p:nvPr>
        </p:nvSpPr>
        <p:spPr/>
        <p:txBody>
          <a:bodyPr/>
          <a:lstStyle/>
          <a:p>
            <a:r>
              <a:rPr lang="en-US" dirty="0"/>
              <a:t>Explore the memory systems available in modern computers</a:t>
            </a:r>
          </a:p>
          <a:p>
            <a:pPr lvl="1"/>
            <a:r>
              <a:rPr lang="en-US" dirty="0"/>
              <a:t>Understand capabilities and limitations of each</a:t>
            </a:r>
          </a:p>
          <a:p>
            <a:pPr lvl="1"/>
            <a:endParaRPr lang="en-US" dirty="0"/>
          </a:p>
          <a:p>
            <a:r>
              <a:rPr lang="en-US" dirty="0"/>
              <a:t>Discuss the memory hierarchy</a:t>
            </a:r>
          </a:p>
          <a:p>
            <a:pPr lvl="1"/>
            <a:r>
              <a:rPr lang="en-US" dirty="0"/>
              <a:t>How it improves performance through </a:t>
            </a:r>
            <a:r>
              <a:rPr lang="en-US" i="1" dirty="0"/>
              <a:t>caching</a:t>
            </a:r>
          </a:p>
          <a:p>
            <a:pPr marL="457200" lvl="1" indent="0">
              <a:buNone/>
            </a:pPr>
            <a:endParaRPr lang="en-US" dirty="0"/>
          </a:p>
          <a:p>
            <a:r>
              <a:rPr lang="en-US" dirty="0"/>
              <a:t>Describe software patterns that caching is designed to support</a:t>
            </a:r>
          </a:p>
          <a:p>
            <a:endParaRPr lang="en-US" dirty="0"/>
          </a:p>
          <a:p>
            <a:r>
              <a:rPr lang="en-US" dirty="0"/>
              <a:t>Bonus: assembly-to-transistors deep-dive</a:t>
            </a:r>
          </a:p>
        </p:txBody>
      </p:sp>
      <p:sp>
        <p:nvSpPr>
          <p:cNvPr id="4" name="Slide Number Placeholder 3">
            <a:extLst>
              <a:ext uri="{FF2B5EF4-FFF2-40B4-BE49-F238E27FC236}">
                <a16:creationId xmlns:a16="http://schemas.microsoft.com/office/drawing/2014/main" id="{3B366CAC-B34E-4A3F-AB6B-24F84A057246}"/>
              </a:ext>
            </a:extLst>
          </p:cNvPr>
          <p:cNvSpPr>
            <a:spLocks noGrp="1"/>
          </p:cNvSpPr>
          <p:nvPr>
            <p:ph type="sldNum" sz="quarter" idx="12"/>
          </p:nvPr>
        </p:nvSpPr>
        <p:spPr/>
        <p:txBody>
          <a:bodyPr/>
          <a:lstStyle/>
          <a:p>
            <a:fld id="{0778C724-3839-4D76-A707-B4C23905D055}" type="slidenum">
              <a:rPr lang="en-US" smtClean="0"/>
              <a:t>4</a:t>
            </a:fld>
            <a:endParaRPr lang="en-US"/>
          </a:p>
        </p:txBody>
      </p:sp>
    </p:spTree>
    <p:extLst>
      <p:ext uri="{BB962C8B-B14F-4D97-AF65-F5344CB8AC3E}">
        <p14:creationId xmlns:p14="http://schemas.microsoft.com/office/powerpoint/2010/main" val="26097195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2"/>
          <p:cNvSpPr>
            <a:spLocks noChangeArrowheads="1"/>
          </p:cNvSpPr>
          <p:nvPr/>
        </p:nvSpPr>
        <p:spPr bwMode="auto">
          <a:xfrm>
            <a:off x="2678996" y="980728"/>
            <a:ext cx="6242050" cy="5391150"/>
          </a:xfrm>
          <a:prstGeom prst="triangle">
            <a:avLst>
              <a:gd name="adj" fmla="val 50000"/>
            </a:avLst>
          </a:prstGeom>
          <a:gradFill>
            <a:gsLst>
              <a:gs pos="0">
                <a:schemeClr val="accent2">
                  <a:lumMod val="20000"/>
                  <a:lumOff val="80000"/>
                </a:schemeClr>
              </a:gs>
              <a:gs pos="49000">
                <a:schemeClr val="accent2">
                  <a:lumMod val="20000"/>
                  <a:lumOff val="80000"/>
                </a:schemeClr>
              </a:gs>
              <a:gs pos="100000">
                <a:schemeClr val="bg1"/>
              </a:gs>
            </a:gsLst>
            <a:lin ang="5400000" scaled="0"/>
          </a:gradFill>
          <a:ln w="28575">
            <a:solidFill>
              <a:schemeClr val="tx1"/>
            </a:solidFill>
            <a:miter lim="800000"/>
            <a:headEnd/>
            <a:tailEnd/>
          </a:ln>
        </p:spPr>
        <p:txBody>
          <a:bodyPr wrap="none" anchor="ctr"/>
          <a:lstStyle/>
          <a:p>
            <a:endParaRPr lang="en-US" dirty="0"/>
          </a:p>
        </p:txBody>
      </p:sp>
      <p:sp>
        <p:nvSpPr>
          <p:cNvPr id="700418" name="Rectangle 2"/>
          <p:cNvSpPr>
            <a:spLocks noGrp="1" noChangeArrowheads="1"/>
          </p:cNvSpPr>
          <p:nvPr>
            <p:ph type="title"/>
          </p:nvPr>
        </p:nvSpPr>
        <p:spPr/>
        <p:txBody>
          <a:bodyPr/>
          <a:lstStyle/>
          <a:p>
            <a:r>
              <a:rPr lang="en-US" dirty="0"/>
              <a:t>Memory hierarchy</a:t>
            </a:r>
          </a:p>
        </p:txBody>
      </p:sp>
      <p:sp>
        <p:nvSpPr>
          <p:cNvPr id="700420" name="Text Box 4"/>
          <p:cNvSpPr txBox="1">
            <a:spLocks noChangeAspect="1" noChangeArrowheads="1"/>
          </p:cNvSpPr>
          <p:nvPr/>
        </p:nvSpPr>
        <p:spPr bwMode="auto">
          <a:xfrm>
            <a:off x="5310050" y="1548884"/>
            <a:ext cx="1011515" cy="369332"/>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registers</a:t>
            </a:r>
          </a:p>
        </p:txBody>
      </p:sp>
      <p:sp>
        <p:nvSpPr>
          <p:cNvPr id="700421" name="Text Box 5"/>
          <p:cNvSpPr txBox="1">
            <a:spLocks noChangeAspect="1" noChangeArrowheads="1"/>
          </p:cNvSpPr>
          <p:nvPr/>
        </p:nvSpPr>
        <p:spPr bwMode="auto">
          <a:xfrm>
            <a:off x="5032153" y="1950137"/>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on-chip L1</a:t>
            </a:r>
          </a:p>
          <a:p>
            <a:pPr algn="ctr" eaLnBrk="0" hangingPunct="0"/>
            <a:r>
              <a:rPr lang="en-US" b="1" dirty="0">
                <a:latin typeface="Calibri"/>
                <a:cs typeface="Calibri"/>
              </a:rPr>
              <a:t>cache (SRAM)</a:t>
            </a:r>
          </a:p>
        </p:txBody>
      </p:sp>
      <p:sp>
        <p:nvSpPr>
          <p:cNvPr id="700422" name="Text Box 6"/>
          <p:cNvSpPr txBox="1">
            <a:spLocks noChangeAspect="1" noChangeArrowheads="1"/>
          </p:cNvSpPr>
          <p:nvPr/>
        </p:nvSpPr>
        <p:spPr bwMode="auto">
          <a:xfrm>
            <a:off x="5042275" y="3440799"/>
            <a:ext cx="1531188"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main memory</a:t>
            </a:r>
          </a:p>
          <a:p>
            <a:pPr algn="ctr" eaLnBrk="0" hangingPunct="0"/>
            <a:r>
              <a:rPr lang="en-US" b="1" dirty="0">
                <a:latin typeface="Calibri"/>
                <a:cs typeface="Calibri"/>
              </a:rPr>
              <a:t>(DRAM)</a:t>
            </a:r>
          </a:p>
        </p:txBody>
      </p:sp>
      <p:sp>
        <p:nvSpPr>
          <p:cNvPr id="700423" name="Text Box 7"/>
          <p:cNvSpPr txBox="1">
            <a:spLocks noChangeAspect="1" noChangeArrowheads="1"/>
          </p:cNvSpPr>
          <p:nvPr/>
        </p:nvSpPr>
        <p:spPr bwMode="auto">
          <a:xfrm>
            <a:off x="4552097" y="4504424"/>
            <a:ext cx="2441694"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local secondary storage</a:t>
            </a:r>
          </a:p>
          <a:p>
            <a:pPr algn="ctr" eaLnBrk="0" hangingPunct="0"/>
            <a:r>
              <a:rPr lang="en-US" b="1" dirty="0">
                <a:latin typeface="Calibri"/>
                <a:cs typeface="Calibri"/>
              </a:rPr>
              <a:t>(local disks)</a:t>
            </a:r>
          </a:p>
        </p:txBody>
      </p:sp>
      <p:sp>
        <p:nvSpPr>
          <p:cNvPr id="700424" name="Line 8"/>
          <p:cNvSpPr>
            <a:spLocks noChangeAspect="1" noChangeShapeType="1"/>
          </p:cNvSpPr>
          <p:nvPr/>
        </p:nvSpPr>
        <p:spPr bwMode="auto">
          <a:xfrm>
            <a:off x="5265739" y="1931988"/>
            <a:ext cx="1063625" cy="0"/>
          </a:xfrm>
          <a:prstGeom prst="line">
            <a:avLst/>
          </a:prstGeom>
          <a:noFill/>
          <a:ln w="12700">
            <a:solidFill>
              <a:schemeClr val="tx1"/>
            </a:solidFill>
            <a:round/>
            <a:headEnd/>
            <a:tailEnd/>
          </a:ln>
          <a:effectLst/>
        </p:spPr>
        <p:txBody>
          <a:bodyPr wrap="none" anchor="ctr"/>
          <a:lstStyle/>
          <a:p>
            <a:endParaRPr lang="en-US"/>
          </a:p>
        </p:txBody>
      </p:sp>
      <p:sp>
        <p:nvSpPr>
          <p:cNvPr id="700425" name="Line 9"/>
          <p:cNvSpPr>
            <a:spLocks noChangeAspect="1" noChangeShapeType="1"/>
          </p:cNvSpPr>
          <p:nvPr/>
        </p:nvSpPr>
        <p:spPr bwMode="auto">
          <a:xfrm>
            <a:off x="4870450" y="2570163"/>
            <a:ext cx="1849438" cy="0"/>
          </a:xfrm>
          <a:prstGeom prst="line">
            <a:avLst/>
          </a:prstGeom>
          <a:noFill/>
          <a:ln w="12700">
            <a:solidFill>
              <a:schemeClr val="tx1"/>
            </a:solidFill>
            <a:round/>
            <a:headEnd/>
            <a:tailEnd/>
          </a:ln>
          <a:effectLst/>
        </p:spPr>
        <p:txBody>
          <a:bodyPr wrap="none" anchor="ctr"/>
          <a:lstStyle/>
          <a:p>
            <a:endParaRPr lang="en-US"/>
          </a:p>
        </p:txBody>
      </p:sp>
      <p:sp>
        <p:nvSpPr>
          <p:cNvPr id="700426" name="Line 10"/>
          <p:cNvSpPr>
            <a:spLocks noChangeAspect="1" noChangeShapeType="1"/>
          </p:cNvSpPr>
          <p:nvPr/>
        </p:nvSpPr>
        <p:spPr bwMode="auto">
          <a:xfrm>
            <a:off x="4516438" y="3208338"/>
            <a:ext cx="2552700" cy="0"/>
          </a:xfrm>
          <a:prstGeom prst="line">
            <a:avLst/>
          </a:prstGeom>
          <a:noFill/>
          <a:ln w="12700">
            <a:solidFill>
              <a:schemeClr val="tx1"/>
            </a:solidFill>
            <a:round/>
            <a:headEnd/>
            <a:tailEnd/>
          </a:ln>
          <a:effectLst/>
        </p:spPr>
        <p:txBody>
          <a:bodyPr wrap="none" anchor="ctr"/>
          <a:lstStyle/>
          <a:p>
            <a:endParaRPr lang="en-US"/>
          </a:p>
        </p:txBody>
      </p:sp>
      <p:sp>
        <p:nvSpPr>
          <p:cNvPr id="700427" name="Line 11"/>
          <p:cNvSpPr>
            <a:spLocks noChangeAspect="1" noChangeShapeType="1"/>
          </p:cNvSpPr>
          <p:nvPr/>
        </p:nvSpPr>
        <p:spPr bwMode="auto">
          <a:xfrm>
            <a:off x="1828800" y="3748558"/>
            <a:ext cx="0" cy="2344738"/>
          </a:xfrm>
          <a:prstGeom prst="line">
            <a:avLst/>
          </a:prstGeom>
          <a:noFill/>
          <a:ln w="38100">
            <a:solidFill>
              <a:schemeClr val="tx1"/>
            </a:solidFill>
            <a:round/>
            <a:headEnd/>
            <a:tailEnd type="triangle" w="med" len="med"/>
          </a:ln>
          <a:effectLst/>
        </p:spPr>
        <p:txBody>
          <a:bodyPr wrap="none" anchor="ctr"/>
          <a:lstStyle/>
          <a:p>
            <a:endParaRPr lang="en-US"/>
          </a:p>
        </p:txBody>
      </p:sp>
      <p:sp>
        <p:nvSpPr>
          <p:cNvPr id="700428" name="Text Box 12"/>
          <p:cNvSpPr txBox="1">
            <a:spLocks noChangeAspect="1" noChangeArrowheads="1"/>
          </p:cNvSpPr>
          <p:nvPr/>
        </p:nvSpPr>
        <p:spPr bwMode="auto">
          <a:xfrm>
            <a:off x="1828632" y="3701932"/>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Larger,  </a:t>
            </a:r>
          </a:p>
          <a:p>
            <a:pPr algn="ctr" eaLnBrk="0" hangingPunct="0"/>
            <a:r>
              <a:rPr lang="en-US" b="1" dirty="0">
                <a:solidFill>
                  <a:srgbClr val="006600"/>
                </a:solidFill>
                <a:latin typeface="Calibri"/>
                <a:cs typeface="Calibri"/>
              </a:rPr>
              <a:t>slower, </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cheaper </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a:t>
            </a:r>
          </a:p>
          <a:p>
            <a:pPr algn="ctr" eaLnBrk="0" hangingPunct="0"/>
            <a:r>
              <a:rPr lang="en-US" b="1" dirty="0">
                <a:solidFill>
                  <a:srgbClr val="006600"/>
                </a:solidFill>
                <a:latin typeface="Calibri"/>
                <a:cs typeface="Calibri"/>
              </a:rPr>
              <a:t>devices</a:t>
            </a:r>
          </a:p>
        </p:txBody>
      </p:sp>
      <p:sp>
        <p:nvSpPr>
          <p:cNvPr id="700429" name="Line 13"/>
          <p:cNvSpPr>
            <a:spLocks noChangeAspect="1" noChangeShapeType="1"/>
          </p:cNvSpPr>
          <p:nvPr/>
        </p:nvSpPr>
        <p:spPr bwMode="auto">
          <a:xfrm>
            <a:off x="3900489" y="4271963"/>
            <a:ext cx="3760787" cy="0"/>
          </a:xfrm>
          <a:prstGeom prst="line">
            <a:avLst/>
          </a:prstGeom>
          <a:noFill/>
          <a:ln w="12700">
            <a:solidFill>
              <a:schemeClr val="tx1"/>
            </a:solidFill>
            <a:round/>
            <a:headEnd/>
            <a:tailEnd/>
          </a:ln>
          <a:effectLst/>
        </p:spPr>
        <p:txBody>
          <a:bodyPr wrap="none" anchor="ctr"/>
          <a:lstStyle/>
          <a:p>
            <a:endParaRPr lang="en-US" dirty="0"/>
          </a:p>
        </p:txBody>
      </p:sp>
      <p:sp>
        <p:nvSpPr>
          <p:cNvPr id="700430" name="Text Box 14"/>
          <p:cNvSpPr txBox="1">
            <a:spLocks noChangeAspect="1" noChangeArrowheads="1"/>
          </p:cNvSpPr>
          <p:nvPr/>
        </p:nvSpPr>
        <p:spPr bwMode="auto">
          <a:xfrm>
            <a:off x="3897301" y="5604562"/>
            <a:ext cx="3865587"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remote secondary storage</a:t>
            </a:r>
          </a:p>
          <a:p>
            <a:pPr algn="ctr" eaLnBrk="0" hangingPunct="0"/>
            <a:r>
              <a:rPr lang="en-US" b="1" dirty="0">
                <a:latin typeface="Calibri"/>
                <a:cs typeface="Calibri"/>
              </a:rPr>
              <a:t>(distributed file systems, Web servers)</a:t>
            </a:r>
          </a:p>
        </p:txBody>
      </p:sp>
      <p:grpSp>
        <p:nvGrpSpPr>
          <p:cNvPr id="700431" name="Group 15"/>
          <p:cNvGrpSpPr>
            <a:grpSpLocks noChangeAspect="1"/>
          </p:cNvGrpSpPr>
          <p:nvPr/>
        </p:nvGrpSpPr>
        <p:grpSpPr bwMode="auto">
          <a:xfrm>
            <a:off x="8351912" y="4250631"/>
            <a:ext cx="2208374" cy="1200290"/>
            <a:chOff x="4176" y="2522"/>
            <a:chExt cx="1488" cy="811"/>
          </a:xfrm>
        </p:grpSpPr>
        <p:sp>
          <p:nvSpPr>
            <p:cNvPr id="700432" name="AutoShape 16"/>
            <p:cNvSpPr>
              <a:spLocks noChangeAspect="1"/>
            </p:cNvSpPr>
            <p:nvPr/>
          </p:nvSpPr>
          <p:spPr bwMode="auto">
            <a:xfrm>
              <a:off x="4176" y="2648"/>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3" name="Text Box 17"/>
            <p:cNvSpPr txBox="1">
              <a:spLocks noChangeAspect="1" noChangeArrowheads="1"/>
            </p:cNvSpPr>
            <p:nvPr/>
          </p:nvSpPr>
          <p:spPr bwMode="auto">
            <a:xfrm>
              <a:off x="4268" y="2522"/>
              <a:ext cx="1396" cy="811"/>
            </a:xfrm>
            <a:prstGeom prst="rect">
              <a:avLst/>
            </a:prstGeom>
            <a:noFill/>
            <a:ln w="12700">
              <a:noFill/>
              <a:miter lim="800000"/>
              <a:headEnd/>
              <a:tailEnd/>
            </a:ln>
            <a:effectLst/>
          </p:spPr>
          <p:txBody>
            <a:bodyPr anchor="ctr">
              <a:spAutoFit/>
            </a:bodyPr>
            <a:lstStyle/>
            <a:p>
              <a:pPr eaLnBrk="0" hangingPunct="0"/>
              <a:r>
                <a:rPr lang="en-US" b="1" dirty="0">
                  <a:solidFill>
                    <a:srgbClr val="006600"/>
                  </a:solidFill>
                  <a:latin typeface="Calibri"/>
                  <a:cs typeface="Calibri"/>
                </a:rPr>
                <a:t>Local disks hold files retrieved from disks on remote network servers.</a:t>
              </a:r>
            </a:p>
          </p:txBody>
        </p:sp>
      </p:grpSp>
      <p:grpSp>
        <p:nvGrpSpPr>
          <p:cNvPr id="700434" name="Group 18"/>
          <p:cNvGrpSpPr>
            <a:grpSpLocks noChangeAspect="1"/>
          </p:cNvGrpSpPr>
          <p:nvPr/>
        </p:nvGrpSpPr>
        <p:grpSpPr bwMode="auto">
          <a:xfrm>
            <a:off x="7701762" y="3285205"/>
            <a:ext cx="2858525" cy="925008"/>
            <a:chOff x="3623" y="1863"/>
            <a:chExt cx="2728" cy="625"/>
          </a:xfrm>
        </p:grpSpPr>
        <p:sp>
          <p:nvSpPr>
            <p:cNvPr id="700435" name="AutoShape 19"/>
            <p:cNvSpPr>
              <a:spLocks noChangeAspect="1"/>
            </p:cNvSpPr>
            <p:nvPr/>
          </p:nvSpPr>
          <p:spPr bwMode="auto">
            <a:xfrm>
              <a:off x="3623" y="1912"/>
              <a:ext cx="48" cy="576"/>
            </a:xfrm>
            <a:prstGeom prst="rightBrace">
              <a:avLst>
                <a:gd name="adj1" fmla="val 100000"/>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sp>
          <p:nvSpPr>
            <p:cNvPr id="700436" name="Text Box 20"/>
            <p:cNvSpPr txBox="1">
              <a:spLocks noChangeAspect="1" noChangeArrowheads="1"/>
            </p:cNvSpPr>
            <p:nvPr/>
          </p:nvSpPr>
          <p:spPr bwMode="auto">
            <a:xfrm>
              <a:off x="3654" y="1863"/>
              <a:ext cx="2697" cy="624"/>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Main memory holds disk </a:t>
              </a:r>
            </a:p>
            <a:p>
              <a:pPr eaLnBrk="0" hangingPunct="0"/>
              <a:r>
                <a:rPr lang="en-US" b="1" dirty="0">
                  <a:solidFill>
                    <a:srgbClr val="006600"/>
                  </a:solidFill>
                  <a:latin typeface="Calibri"/>
                  <a:cs typeface="Calibri"/>
                </a:rPr>
                <a:t>blocks retrieved from local </a:t>
              </a:r>
            </a:p>
            <a:p>
              <a:pPr eaLnBrk="0" hangingPunct="0"/>
              <a:r>
                <a:rPr lang="en-US" b="1" dirty="0">
                  <a:solidFill>
                    <a:srgbClr val="006600"/>
                  </a:solidFill>
                  <a:latin typeface="Calibri"/>
                  <a:cs typeface="Calibri"/>
                </a:rPr>
                <a:t>disks.</a:t>
              </a:r>
            </a:p>
          </p:txBody>
        </p:sp>
      </p:grpSp>
      <p:sp>
        <p:nvSpPr>
          <p:cNvPr id="700437" name="Line 21"/>
          <p:cNvSpPr>
            <a:spLocks noChangeAspect="1" noChangeShapeType="1"/>
          </p:cNvSpPr>
          <p:nvPr/>
        </p:nvSpPr>
        <p:spPr bwMode="auto">
          <a:xfrm>
            <a:off x="3309938" y="5337175"/>
            <a:ext cx="4965700" cy="0"/>
          </a:xfrm>
          <a:prstGeom prst="line">
            <a:avLst/>
          </a:prstGeom>
          <a:noFill/>
          <a:ln w="12700">
            <a:solidFill>
              <a:schemeClr val="tx1"/>
            </a:solidFill>
            <a:round/>
            <a:headEnd/>
            <a:tailEnd/>
          </a:ln>
          <a:effectLst/>
        </p:spPr>
        <p:txBody>
          <a:bodyPr wrap="none" anchor="ctr"/>
          <a:lstStyle/>
          <a:p>
            <a:endParaRPr lang="en-US"/>
          </a:p>
        </p:txBody>
      </p:sp>
      <p:sp>
        <p:nvSpPr>
          <p:cNvPr id="700438" name="Text Box 22"/>
          <p:cNvSpPr txBox="1">
            <a:spLocks noChangeAspect="1" noChangeArrowheads="1"/>
          </p:cNvSpPr>
          <p:nvPr/>
        </p:nvSpPr>
        <p:spPr bwMode="auto">
          <a:xfrm>
            <a:off x="5070253" y="2615299"/>
            <a:ext cx="1508571" cy="646331"/>
          </a:xfrm>
          <a:prstGeom prst="rect">
            <a:avLst/>
          </a:prstGeom>
          <a:noFill/>
          <a:ln w="12700">
            <a:noFill/>
            <a:miter lim="800000"/>
            <a:headEnd/>
            <a:tailEnd/>
          </a:ln>
          <a:effectLst/>
        </p:spPr>
        <p:txBody>
          <a:bodyPr wrap="none" anchor="ctr">
            <a:spAutoFit/>
          </a:bodyPr>
          <a:lstStyle/>
          <a:p>
            <a:pPr algn="ctr" eaLnBrk="0" hangingPunct="0"/>
            <a:r>
              <a:rPr lang="en-US" b="1" dirty="0">
                <a:latin typeface="Calibri"/>
                <a:cs typeface="Calibri"/>
              </a:rPr>
              <a:t>off-chip L2</a:t>
            </a:r>
          </a:p>
          <a:p>
            <a:pPr algn="ctr" eaLnBrk="0" hangingPunct="0"/>
            <a:r>
              <a:rPr lang="en-US" b="1" dirty="0">
                <a:latin typeface="Calibri"/>
                <a:cs typeface="Calibri"/>
              </a:rPr>
              <a:t>cache (SRAM)</a:t>
            </a:r>
          </a:p>
        </p:txBody>
      </p:sp>
      <p:grpSp>
        <p:nvGrpSpPr>
          <p:cNvPr id="700439" name="Group 23"/>
          <p:cNvGrpSpPr>
            <a:grpSpLocks/>
          </p:cNvGrpSpPr>
          <p:nvPr/>
        </p:nvGrpSpPr>
        <p:grpSpPr bwMode="auto">
          <a:xfrm>
            <a:off x="6744071" y="1845395"/>
            <a:ext cx="3672701" cy="687388"/>
            <a:chOff x="2975" y="752"/>
            <a:chExt cx="3263" cy="433"/>
          </a:xfrm>
        </p:grpSpPr>
        <p:sp>
          <p:nvSpPr>
            <p:cNvPr id="700440" name="Text Box 24"/>
            <p:cNvSpPr txBox="1">
              <a:spLocks noChangeAspect="1" noChangeArrowheads="1"/>
            </p:cNvSpPr>
            <p:nvPr/>
          </p:nvSpPr>
          <p:spPr bwMode="auto">
            <a:xfrm>
              <a:off x="3020" y="752"/>
              <a:ext cx="3218"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L1 cache holds cache lines retrieved from the L2 cache memory.</a:t>
              </a:r>
            </a:p>
          </p:txBody>
        </p:sp>
        <p:sp>
          <p:nvSpPr>
            <p:cNvPr id="700441" name="AutoShape 25"/>
            <p:cNvSpPr>
              <a:spLocks noChangeAspect="1"/>
            </p:cNvSpPr>
            <p:nvPr/>
          </p:nvSpPr>
          <p:spPr bwMode="auto">
            <a:xfrm>
              <a:off x="2975" y="797"/>
              <a:ext cx="45" cy="388"/>
            </a:xfrm>
            <a:prstGeom prst="rightBrace">
              <a:avLst>
                <a:gd name="adj1" fmla="val 71852"/>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grpSp>
        <p:nvGrpSpPr>
          <p:cNvPr id="2" name="Group 1">
            <a:extLst>
              <a:ext uri="{FF2B5EF4-FFF2-40B4-BE49-F238E27FC236}">
                <a16:creationId xmlns:a16="http://schemas.microsoft.com/office/drawing/2014/main" id="{9C51D52B-0959-4E65-941D-CF60F9FA215B}"/>
              </a:ext>
            </a:extLst>
          </p:cNvPr>
          <p:cNvGrpSpPr/>
          <p:nvPr/>
        </p:nvGrpSpPr>
        <p:grpSpPr>
          <a:xfrm>
            <a:off x="6310483" y="1124745"/>
            <a:ext cx="2665837" cy="646331"/>
            <a:chOff x="6310483" y="1124745"/>
            <a:chExt cx="2665837" cy="646331"/>
          </a:xfrm>
        </p:grpSpPr>
        <p:sp>
          <p:nvSpPr>
            <p:cNvPr id="700442" name="Text Box 26"/>
            <p:cNvSpPr txBox="1">
              <a:spLocks noChangeAspect="1" noChangeArrowheads="1"/>
            </p:cNvSpPr>
            <p:nvPr/>
          </p:nvSpPr>
          <p:spPr bwMode="auto">
            <a:xfrm>
              <a:off x="6358508" y="1124745"/>
              <a:ext cx="2617812" cy="646331"/>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CPU registers hold words retrieved from L1 cache.</a:t>
              </a:r>
            </a:p>
          </p:txBody>
        </p:sp>
        <p:sp>
          <p:nvSpPr>
            <p:cNvPr id="700443" name="AutoShape 27"/>
            <p:cNvSpPr>
              <a:spLocks noChangeAspect="1"/>
            </p:cNvSpPr>
            <p:nvPr/>
          </p:nvSpPr>
          <p:spPr bwMode="auto">
            <a:xfrm>
              <a:off x="6310483" y="1146860"/>
              <a:ext cx="76200" cy="615950"/>
            </a:xfrm>
            <a:prstGeom prst="rightBrace">
              <a:avLst>
                <a:gd name="adj1" fmla="val 67361"/>
                <a:gd name="adj2" fmla="val 50000"/>
              </a:avLst>
            </a:prstGeom>
            <a:noFill/>
            <a:ln w="12700">
              <a:solidFill>
                <a:schemeClr val="tx1"/>
              </a:solidFill>
              <a:round/>
              <a:headEnd/>
              <a:tailEnd/>
            </a:ln>
            <a:effectLst/>
          </p:spPr>
          <p:txBody>
            <a:bodyPr wrap="none" anchor="ctr"/>
            <a:lstStyle/>
            <a:p>
              <a:endParaRPr lang="en-US"/>
            </a:p>
          </p:txBody>
        </p:sp>
      </p:grpSp>
      <p:grpSp>
        <p:nvGrpSpPr>
          <p:cNvPr id="700444" name="Group 28"/>
          <p:cNvGrpSpPr>
            <a:grpSpLocks/>
          </p:cNvGrpSpPr>
          <p:nvPr/>
        </p:nvGrpSpPr>
        <p:grpSpPr bwMode="auto">
          <a:xfrm>
            <a:off x="7089924" y="2581151"/>
            <a:ext cx="3254515" cy="646113"/>
            <a:chOff x="3198" y="1189"/>
            <a:chExt cx="2890" cy="407"/>
          </a:xfrm>
        </p:grpSpPr>
        <p:sp>
          <p:nvSpPr>
            <p:cNvPr id="700445" name="Text Box 29"/>
            <p:cNvSpPr txBox="1">
              <a:spLocks noChangeAspect="1" noChangeArrowheads="1"/>
            </p:cNvSpPr>
            <p:nvPr/>
          </p:nvSpPr>
          <p:spPr bwMode="auto">
            <a:xfrm>
              <a:off x="3217" y="1189"/>
              <a:ext cx="2871" cy="407"/>
            </a:xfrm>
            <a:prstGeom prst="rect">
              <a:avLst/>
            </a:prstGeom>
            <a:noFill/>
            <a:ln w="12700">
              <a:noFill/>
              <a:miter lim="800000"/>
              <a:headEnd/>
              <a:tailEnd/>
            </a:ln>
            <a:effectLst/>
          </p:spPr>
          <p:txBody>
            <a:bodyPr wrap="square" anchor="ctr">
              <a:spAutoFit/>
            </a:bodyPr>
            <a:lstStyle/>
            <a:p>
              <a:pPr eaLnBrk="0" hangingPunct="0"/>
              <a:r>
                <a:rPr lang="en-US" b="1" dirty="0">
                  <a:solidFill>
                    <a:srgbClr val="006600"/>
                  </a:solidFill>
                  <a:latin typeface="Calibri"/>
                  <a:cs typeface="Calibri"/>
                </a:rPr>
                <a:t>L2 cache holds cache lines retrieved from main memory.</a:t>
              </a:r>
            </a:p>
          </p:txBody>
        </p:sp>
        <p:sp>
          <p:nvSpPr>
            <p:cNvPr id="700446" name="AutoShape 30"/>
            <p:cNvSpPr>
              <a:spLocks noChangeAspect="1"/>
            </p:cNvSpPr>
            <p:nvPr/>
          </p:nvSpPr>
          <p:spPr bwMode="auto">
            <a:xfrm>
              <a:off x="3198" y="1200"/>
              <a:ext cx="45" cy="387"/>
            </a:xfrm>
            <a:prstGeom prst="rightBrace">
              <a:avLst>
                <a:gd name="adj1" fmla="val 71667"/>
                <a:gd name="adj2" fmla="val 50000"/>
              </a:avLst>
            </a:prstGeom>
            <a:noFill/>
            <a:ln w="12700">
              <a:solidFill>
                <a:schemeClr val="tx1"/>
              </a:solidFill>
              <a:round/>
              <a:headEnd/>
              <a:tailEnd/>
            </a:ln>
            <a:effectLst/>
          </p:spPr>
          <p:txBody>
            <a:bodyPr wrap="none" anchor="ctr"/>
            <a:lstStyle/>
            <a:p>
              <a:endParaRPr lang="en-US">
                <a:solidFill>
                  <a:srgbClr val="006600"/>
                </a:solidFill>
              </a:endParaRPr>
            </a:p>
          </p:txBody>
        </p:sp>
      </p:grpSp>
      <p:sp>
        <p:nvSpPr>
          <p:cNvPr id="700447" name="Text Box 31"/>
          <p:cNvSpPr txBox="1">
            <a:spLocks noChangeAspect="1" noChangeArrowheads="1"/>
          </p:cNvSpPr>
          <p:nvPr/>
        </p:nvSpPr>
        <p:spPr bwMode="auto">
          <a:xfrm>
            <a:off x="5066013" y="1310759"/>
            <a:ext cx="462950" cy="369332"/>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0482"/>
                </a:solidFill>
                <a:latin typeface="Calibri"/>
                <a:cs typeface="Calibri"/>
              </a:rPr>
              <a:t>L0:</a:t>
            </a:r>
          </a:p>
        </p:txBody>
      </p:sp>
      <p:sp>
        <p:nvSpPr>
          <p:cNvPr id="700448" name="Text Box 32"/>
          <p:cNvSpPr txBox="1">
            <a:spLocks noChangeAspect="1" noChangeArrowheads="1"/>
          </p:cNvSpPr>
          <p:nvPr/>
        </p:nvSpPr>
        <p:spPr bwMode="auto">
          <a:xfrm>
            <a:off x="4688188" y="20203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L1:</a:t>
            </a:r>
          </a:p>
        </p:txBody>
      </p:sp>
      <p:sp>
        <p:nvSpPr>
          <p:cNvPr id="700449" name="Text Box 33"/>
          <p:cNvSpPr txBox="1">
            <a:spLocks noChangeAspect="1" noChangeArrowheads="1"/>
          </p:cNvSpPr>
          <p:nvPr/>
        </p:nvSpPr>
        <p:spPr bwMode="auto">
          <a:xfrm>
            <a:off x="4250038" y="2717284"/>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L2:</a:t>
            </a:r>
          </a:p>
        </p:txBody>
      </p:sp>
      <p:sp>
        <p:nvSpPr>
          <p:cNvPr id="700450" name="Text Box 34"/>
          <p:cNvSpPr txBox="1">
            <a:spLocks noChangeAspect="1" noChangeArrowheads="1"/>
          </p:cNvSpPr>
          <p:nvPr/>
        </p:nvSpPr>
        <p:spPr bwMode="auto">
          <a:xfrm>
            <a:off x="3776963" y="3520559"/>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L3:</a:t>
            </a:r>
          </a:p>
        </p:txBody>
      </p:sp>
      <p:sp>
        <p:nvSpPr>
          <p:cNvPr id="700451" name="Text Box 35"/>
          <p:cNvSpPr txBox="1">
            <a:spLocks noChangeAspect="1" noChangeArrowheads="1"/>
          </p:cNvSpPr>
          <p:nvPr/>
        </p:nvSpPr>
        <p:spPr bwMode="auto">
          <a:xfrm>
            <a:off x="3175300" y="458577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L4:</a:t>
            </a:r>
          </a:p>
        </p:txBody>
      </p:sp>
      <p:sp>
        <p:nvSpPr>
          <p:cNvPr id="700452" name="Text Box 36"/>
          <p:cNvSpPr txBox="1">
            <a:spLocks noChangeAspect="1" noChangeArrowheads="1"/>
          </p:cNvSpPr>
          <p:nvPr/>
        </p:nvSpPr>
        <p:spPr bwMode="auto">
          <a:xfrm>
            <a:off x="2535538" y="5684322"/>
            <a:ext cx="462950" cy="369332"/>
          </a:xfrm>
          <a:prstGeom prst="rect">
            <a:avLst/>
          </a:prstGeom>
          <a:noFill/>
          <a:ln w="12700">
            <a:noFill/>
            <a:miter lim="800000"/>
            <a:headEnd/>
            <a:tailEnd/>
          </a:ln>
          <a:effectLst/>
        </p:spPr>
        <p:txBody>
          <a:bodyPr wrap="none" anchor="ctr">
            <a:spAutoFit/>
          </a:bodyPr>
          <a:lstStyle/>
          <a:p>
            <a:pPr algn="ctr" eaLnBrk="0" hangingPunct="0"/>
            <a:r>
              <a:rPr lang="en-US" b="1">
                <a:solidFill>
                  <a:srgbClr val="000482"/>
                </a:solidFill>
                <a:latin typeface="Calibri"/>
                <a:cs typeface="Calibri"/>
              </a:rPr>
              <a:t>L5:</a:t>
            </a:r>
          </a:p>
        </p:txBody>
      </p:sp>
      <p:sp>
        <p:nvSpPr>
          <p:cNvPr id="700453" name="Text Box 37"/>
          <p:cNvSpPr txBox="1">
            <a:spLocks noChangeAspect="1" noChangeArrowheads="1"/>
          </p:cNvSpPr>
          <p:nvPr/>
        </p:nvSpPr>
        <p:spPr bwMode="auto">
          <a:xfrm>
            <a:off x="1834982" y="1151277"/>
            <a:ext cx="1132229" cy="2031325"/>
          </a:xfrm>
          <a:prstGeom prst="rect">
            <a:avLst/>
          </a:prstGeom>
          <a:noFill/>
          <a:ln w="12700">
            <a:noFill/>
            <a:miter lim="800000"/>
            <a:headEnd/>
            <a:tailEnd/>
          </a:ln>
          <a:effectLst/>
        </p:spPr>
        <p:txBody>
          <a:bodyPr wrap="none" anchor="ctr">
            <a:spAutoFit/>
          </a:bodyPr>
          <a:lstStyle/>
          <a:p>
            <a:pPr algn="ctr" eaLnBrk="0" hangingPunct="0"/>
            <a:r>
              <a:rPr lang="en-US" b="1" dirty="0">
                <a:solidFill>
                  <a:srgbClr val="006600"/>
                </a:solidFill>
                <a:latin typeface="Calibri"/>
                <a:cs typeface="Calibri"/>
              </a:rPr>
              <a:t>Smaller,</a:t>
            </a:r>
          </a:p>
          <a:p>
            <a:pPr algn="ctr" eaLnBrk="0" hangingPunct="0"/>
            <a:r>
              <a:rPr lang="en-US" b="1" dirty="0">
                <a:solidFill>
                  <a:srgbClr val="006600"/>
                </a:solidFill>
                <a:latin typeface="Calibri"/>
                <a:cs typeface="Calibri"/>
              </a:rPr>
              <a:t>faster,</a:t>
            </a:r>
          </a:p>
          <a:p>
            <a:pPr algn="ctr" eaLnBrk="0" hangingPunct="0"/>
            <a:r>
              <a:rPr lang="en-US" b="1" dirty="0">
                <a:solidFill>
                  <a:srgbClr val="006600"/>
                </a:solidFill>
                <a:latin typeface="Calibri"/>
                <a:cs typeface="Calibri"/>
              </a:rPr>
              <a:t>and </a:t>
            </a:r>
          </a:p>
          <a:p>
            <a:pPr algn="ctr" eaLnBrk="0" hangingPunct="0"/>
            <a:r>
              <a:rPr lang="en-US" b="1" dirty="0">
                <a:solidFill>
                  <a:srgbClr val="006600"/>
                </a:solidFill>
                <a:latin typeface="Calibri"/>
                <a:cs typeface="Calibri"/>
              </a:rPr>
              <a:t>costlier</a:t>
            </a:r>
          </a:p>
          <a:p>
            <a:pPr algn="ctr" eaLnBrk="0" hangingPunct="0"/>
            <a:r>
              <a:rPr lang="en-US" b="1" dirty="0">
                <a:solidFill>
                  <a:srgbClr val="006600"/>
                </a:solidFill>
                <a:latin typeface="Calibri"/>
                <a:cs typeface="Calibri"/>
              </a:rPr>
              <a:t>(per byte)</a:t>
            </a:r>
          </a:p>
          <a:p>
            <a:pPr algn="ctr" eaLnBrk="0" hangingPunct="0"/>
            <a:r>
              <a:rPr lang="en-US" b="1" dirty="0">
                <a:solidFill>
                  <a:srgbClr val="006600"/>
                </a:solidFill>
                <a:latin typeface="Calibri"/>
                <a:cs typeface="Calibri"/>
              </a:rPr>
              <a:t>storage </a:t>
            </a:r>
          </a:p>
          <a:p>
            <a:pPr algn="ctr" eaLnBrk="0" hangingPunct="0"/>
            <a:r>
              <a:rPr lang="en-US" b="1" dirty="0">
                <a:solidFill>
                  <a:srgbClr val="006600"/>
                </a:solidFill>
                <a:latin typeface="Calibri"/>
                <a:cs typeface="Calibri"/>
              </a:rPr>
              <a:t>devices</a:t>
            </a:r>
          </a:p>
        </p:txBody>
      </p:sp>
      <p:sp>
        <p:nvSpPr>
          <p:cNvPr id="700454" name="Line 38"/>
          <p:cNvSpPr>
            <a:spLocks noChangeShapeType="1"/>
          </p:cNvSpPr>
          <p:nvPr/>
        </p:nvSpPr>
        <p:spPr bwMode="auto">
          <a:xfrm flipH="1" flipV="1">
            <a:off x="1843088" y="1074739"/>
            <a:ext cx="0" cy="2154237"/>
          </a:xfrm>
          <a:prstGeom prst="line">
            <a:avLst/>
          </a:prstGeom>
          <a:noFill/>
          <a:ln w="38100">
            <a:solidFill>
              <a:schemeClr val="tx1"/>
            </a:solidFill>
            <a:round/>
            <a:headEnd/>
            <a:tailEnd type="triangle" w="med" len="med"/>
          </a:ln>
          <a:effectLst/>
        </p:spPr>
        <p:txBody>
          <a:bodyPr wrap="none" anchor="ctr"/>
          <a:lstStyle/>
          <a:p>
            <a:endParaRPr lang="en-US">
              <a:solidFill>
                <a:srgbClr val="006600"/>
              </a:solidFill>
            </a:endParaRPr>
          </a:p>
        </p:txBody>
      </p:sp>
      <p:sp>
        <p:nvSpPr>
          <p:cNvPr id="3" name="Slide Number Placeholder 2">
            <a:extLst>
              <a:ext uri="{FF2B5EF4-FFF2-40B4-BE49-F238E27FC236}">
                <a16:creationId xmlns:a16="http://schemas.microsoft.com/office/drawing/2014/main" id="{D6E9494A-5F90-440A-BA9F-CFBE06E412B7}"/>
              </a:ext>
            </a:extLst>
          </p:cNvPr>
          <p:cNvSpPr>
            <a:spLocks noGrp="1"/>
          </p:cNvSpPr>
          <p:nvPr>
            <p:ph type="sldNum" sz="quarter" idx="12"/>
          </p:nvPr>
        </p:nvSpPr>
        <p:spPr/>
        <p:txBody>
          <a:bodyPr/>
          <a:lstStyle/>
          <a:p>
            <a:fld id="{0778C724-3839-4D76-A707-B4C23905D055}" type="slidenum">
              <a:rPr lang="en-US" smtClean="0"/>
              <a:t>40</a:t>
            </a:fld>
            <a:endParaRPr lang="en-US"/>
          </a:p>
        </p:txBody>
      </p:sp>
    </p:spTree>
    <p:extLst>
      <p:ext uri="{BB962C8B-B14F-4D97-AF65-F5344CB8AC3E}">
        <p14:creationId xmlns:p14="http://schemas.microsoft.com/office/powerpoint/2010/main" val="152460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04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04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04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04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04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04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04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004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004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04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20" grpId="0"/>
      <p:bldP spid="700421" grpId="0"/>
      <p:bldP spid="700422" grpId="0"/>
      <p:bldP spid="700423" grpId="0"/>
      <p:bldP spid="700430" grpId="0"/>
      <p:bldP spid="70043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41</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Memory Technologies</a:t>
            </a:r>
          </a:p>
          <a:p>
            <a:pPr lvl="1"/>
            <a:endParaRPr lang="en-US" dirty="0"/>
          </a:p>
          <a:p>
            <a:r>
              <a:rPr lang="en-US" dirty="0"/>
              <a:t>Memory Hierarchy</a:t>
            </a:r>
          </a:p>
          <a:p>
            <a:pPr lvl="1"/>
            <a:endParaRPr lang="en-US" dirty="0"/>
          </a:p>
          <a:p>
            <a:r>
              <a:rPr lang="en-US" b="1" dirty="0"/>
              <a:t>Caches</a:t>
            </a:r>
          </a:p>
          <a:p>
            <a:pPr lvl="1"/>
            <a:endParaRPr lang="en-US" b="1"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3855155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a:t>Caching, general principle</a:t>
            </a:r>
          </a:p>
        </p:txBody>
      </p:sp>
      <p:sp>
        <p:nvSpPr>
          <p:cNvPr id="701443" name="Rectangle 3"/>
          <p:cNvSpPr>
            <a:spLocks noGrp="1" noChangeArrowheads="1"/>
          </p:cNvSpPr>
          <p:nvPr>
            <p:ph idx="1"/>
          </p:nvPr>
        </p:nvSpPr>
        <p:spPr/>
        <p:txBody>
          <a:bodyPr>
            <a:normAutofit/>
          </a:bodyPr>
          <a:lstStyle/>
          <a:p>
            <a:pPr>
              <a:lnSpc>
                <a:spcPct val="85000"/>
              </a:lnSpc>
            </a:pPr>
            <a:r>
              <a:rPr lang="en-US" sz="2400" b="1" dirty="0"/>
              <a:t>Cache:</a:t>
            </a:r>
            <a:r>
              <a:rPr lang="en-US" sz="2400" dirty="0"/>
              <a:t> A smaller, faster storage device that acts as a staging area for a subset of the data in a larger, slower device</a:t>
            </a:r>
          </a:p>
          <a:p>
            <a:pPr lvl="1">
              <a:lnSpc>
                <a:spcPct val="85000"/>
              </a:lnSpc>
            </a:pPr>
            <a:r>
              <a:rPr lang="en-US" sz="2000" dirty="0"/>
              <a:t>Data lives in both places (typically)</a:t>
            </a:r>
          </a:p>
          <a:p>
            <a:pPr lvl="1">
              <a:lnSpc>
                <a:spcPct val="85000"/>
              </a:lnSpc>
            </a:pPr>
            <a:endParaRPr lang="en-US" sz="2000" dirty="0"/>
          </a:p>
          <a:p>
            <a:pPr lvl="1">
              <a:lnSpc>
                <a:spcPct val="85000"/>
              </a:lnSpc>
            </a:pPr>
            <a:r>
              <a:rPr lang="en-US" sz="2000" dirty="0"/>
              <a:t>When the consumer (e.g., CPU) reads the data, it gets it from the smaller, faster storage</a:t>
            </a:r>
          </a:p>
          <a:p>
            <a:pPr lvl="1">
              <a:lnSpc>
                <a:spcPct val="85000"/>
              </a:lnSpc>
            </a:pPr>
            <a:endParaRPr lang="en-US" sz="2000" dirty="0"/>
          </a:p>
          <a:p>
            <a:pPr lvl="1">
              <a:lnSpc>
                <a:spcPct val="85000"/>
              </a:lnSpc>
            </a:pPr>
            <a:r>
              <a:rPr lang="en-US" sz="2000" dirty="0"/>
              <a:t>If the data we want is not in the cache, we pay the full cost of bringing it over from the larger, slower storage into the smaller, faster storage</a:t>
            </a:r>
          </a:p>
          <a:p>
            <a:pPr lvl="2">
              <a:lnSpc>
                <a:spcPct val="85000"/>
              </a:lnSpc>
            </a:pPr>
            <a:r>
              <a:rPr lang="en-US" sz="2000" dirty="0"/>
              <a:t>The hope: we don’t need to do it too often</a:t>
            </a:r>
          </a:p>
          <a:p>
            <a:pPr lvl="1">
              <a:lnSpc>
                <a:spcPct val="85000"/>
              </a:lnSpc>
            </a:pPr>
            <a:endParaRPr lang="en-US" sz="2000" dirty="0"/>
          </a:p>
          <a:p>
            <a:pPr>
              <a:lnSpc>
                <a:spcPct val="85000"/>
              </a:lnSpc>
            </a:pPr>
            <a:r>
              <a:rPr lang="en-US" sz="2400" dirty="0"/>
              <a:t>Fundamental idea in systems. Shows up all over!</a:t>
            </a:r>
          </a:p>
          <a:p>
            <a:pPr lvl="1">
              <a:lnSpc>
                <a:spcPct val="85000"/>
              </a:lnSpc>
            </a:pPr>
            <a:r>
              <a:rPr lang="en-US" sz="2000" dirty="0"/>
              <a:t>Memory hierarchies</a:t>
            </a:r>
          </a:p>
          <a:p>
            <a:pPr lvl="1">
              <a:lnSpc>
                <a:spcPct val="85000"/>
              </a:lnSpc>
            </a:pPr>
            <a:r>
              <a:rPr lang="en-US" sz="2000" dirty="0"/>
              <a:t>Content delivery networks (CDNs) on the Internet (Akamai, Cloudflare, etc.)</a:t>
            </a:r>
          </a:p>
        </p:txBody>
      </p:sp>
      <p:sp>
        <p:nvSpPr>
          <p:cNvPr id="2" name="Slide Number Placeholder 1">
            <a:extLst>
              <a:ext uri="{FF2B5EF4-FFF2-40B4-BE49-F238E27FC236}">
                <a16:creationId xmlns:a16="http://schemas.microsoft.com/office/drawing/2014/main" id="{0659A4EE-9625-45EC-BB88-46A01A953641}"/>
              </a:ext>
            </a:extLst>
          </p:cNvPr>
          <p:cNvSpPr>
            <a:spLocks noGrp="1"/>
          </p:cNvSpPr>
          <p:nvPr>
            <p:ph type="sldNum" sz="quarter" idx="12"/>
          </p:nvPr>
        </p:nvSpPr>
        <p:spPr/>
        <p:txBody>
          <a:bodyPr/>
          <a:lstStyle/>
          <a:p>
            <a:fld id="{0778C724-3839-4D76-A707-B4C23905D055}" type="slidenum">
              <a:rPr lang="en-US" smtClean="0"/>
              <a:t>42</a:t>
            </a:fld>
            <a:endParaRPr lang="en-US"/>
          </a:p>
        </p:txBody>
      </p:sp>
    </p:spTree>
    <p:extLst>
      <p:ext uri="{BB962C8B-B14F-4D97-AF65-F5344CB8AC3E}">
        <p14:creationId xmlns:p14="http://schemas.microsoft.com/office/powerpoint/2010/main" val="16768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144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144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144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Caching in a memory hierarchy</a:t>
            </a:r>
          </a:p>
        </p:txBody>
      </p:sp>
      <p:sp>
        <p:nvSpPr>
          <p:cNvPr id="3" name="Content Placeholder 2"/>
          <p:cNvSpPr>
            <a:spLocks noGrp="1"/>
          </p:cNvSpPr>
          <p:nvPr>
            <p:ph idx="1"/>
          </p:nvPr>
        </p:nvSpPr>
        <p:spPr/>
        <p:txBody>
          <a:bodyPr>
            <a:normAutofit/>
          </a:bodyPr>
          <a:lstStyle/>
          <a:p>
            <a:pPr>
              <a:lnSpc>
                <a:spcPct val="85000"/>
              </a:lnSpc>
            </a:pPr>
            <a:r>
              <a:rPr lang="en-US" dirty="0"/>
              <a:t>Fundamental idea of a memory hierarchy</a:t>
            </a:r>
          </a:p>
          <a:p>
            <a:pPr lvl="1">
              <a:lnSpc>
                <a:spcPct val="90000"/>
              </a:lnSpc>
            </a:pPr>
            <a:r>
              <a:rPr lang="en-US" dirty="0"/>
              <a:t>For each </a:t>
            </a:r>
            <a:r>
              <a:rPr lang="en-US" b="1" dirty="0"/>
              <a:t>k</a:t>
            </a:r>
            <a:r>
              <a:rPr lang="en-US" dirty="0"/>
              <a:t>, the faster, smaller device at level </a:t>
            </a:r>
            <a:r>
              <a:rPr lang="en-US" b="1" dirty="0"/>
              <a:t>k</a:t>
            </a:r>
            <a:r>
              <a:rPr lang="en-US" dirty="0"/>
              <a:t> serves as a cache for the larger, slower device at level </a:t>
            </a:r>
            <a:r>
              <a:rPr lang="en-US" b="1" dirty="0"/>
              <a:t>k+1</a:t>
            </a:r>
          </a:p>
          <a:p>
            <a:pPr lvl="2"/>
            <a:r>
              <a:rPr lang="en-US" dirty="0"/>
              <a:t>L2 cache memory as a cache for main memory</a:t>
            </a:r>
          </a:p>
          <a:p>
            <a:pPr lvl="2"/>
            <a:r>
              <a:rPr lang="en-US" dirty="0"/>
              <a:t>Main memory as a cache for disk, etc.</a:t>
            </a:r>
            <a:br>
              <a:rPr lang="en-US" dirty="0"/>
            </a:br>
            <a:endParaRPr lang="en-US" dirty="0"/>
          </a:p>
          <a:p>
            <a:pPr lvl="1">
              <a:lnSpc>
                <a:spcPct val="90000"/>
              </a:lnSpc>
            </a:pPr>
            <a:r>
              <a:rPr lang="en-US" dirty="0"/>
              <a:t>Each level stores some of the most frequently accessed data</a:t>
            </a:r>
          </a:p>
          <a:p>
            <a:pPr lvl="1">
              <a:lnSpc>
                <a:spcPct val="90000"/>
              </a:lnSpc>
            </a:pPr>
            <a:r>
              <a:rPr lang="en-US" dirty="0"/>
              <a:t>The closer the cache is to the processor, the “hotter” the cached data</a:t>
            </a:r>
          </a:p>
        </p:txBody>
      </p:sp>
      <p:sp>
        <p:nvSpPr>
          <p:cNvPr id="4" name="Slide Number Placeholder 3">
            <a:extLst>
              <a:ext uri="{FF2B5EF4-FFF2-40B4-BE49-F238E27FC236}">
                <a16:creationId xmlns:a16="http://schemas.microsoft.com/office/drawing/2014/main" id="{FF06B075-4C6D-4A7D-ACA1-B6FAE1FFAC95}"/>
              </a:ext>
            </a:extLst>
          </p:cNvPr>
          <p:cNvSpPr>
            <a:spLocks noGrp="1"/>
          </p:cNvSpPr>
          <p:nvPr>
            <p:ph type="sldNum" sz="quarter" idx="12"/>
          </p:nvPr>
        </p:nvSpPr>
        <p:spPr/>
        <p:txBody>
          <a:bodyPr/>
          <a:lstStyle/>
          <a:p>
            <a:fld id="{0778C724-3839-4D76-A707-B4C23905D055}" type="slidenum">
              <a:rPr lang="en-US" smtClean="0"/>
              <a:t>43</a:t>
            </a:fld>
            <a:endParaRPr lang="en-US"/>
          </a:p>
        </p:txBody>
      </p:sp>
    </p:spTree>
    <p:extLst>
      <p:ext uri="{BB962C8B-B14F-4D97-AF65-F5344CB8AC3E}">
        <p14:creationId xmlns:p14="http://schemas.microsoft.com/office/powerpoint/2010/main" val="1659984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Memory hierarchies make memory fast and large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pPr>
              <a:lnSpc>
                <a:spcPct val="85000"/>
              </a:lnSpc>
            </a:pPr>
            <a:r>
              <a:rPr lang="en-US" dirty="0"/>
              <a:t>Why do memory hierarchies work?</a:t>
            </a:r>
          </a:p>
          <a:p>
            <a:pPr lvl="1">
              <a:lnSpc>
                <a:spcPct val="90000"/>
              </a:lnSpc>
            </a:pPr>
            <a:r>
              <a:rPr lang="en-US" dirty="0"/>
              <a:t>Programs tend to access the data at level </a:t>
            </a:r>
            <a:r>
              <a:rPr lang="en-US" b="1" dirty="0"/>
              <a:t>k</a:t>
            </a:r>
            <a:r>
              <a:rPr lang="en-US" dirty="0"/>
              <a:t> more often than they access the data at level </a:t>
            </a:r>
            <a:r>
              <a:rPr lang="en-US" b="1" dirty="0"/>
              <a:t>k+1</a:t>
            </a:r>
          </a:p>
          <a:p>
            <a:pPr lvl="1">
              <a:lnSpc>
                <a:spcPct val="90000"/>
              </a:lnSpc>
            </a:pPr>
            <a:r>
              <a:rPr lang="en-US" dirty="0"/>
              <a:t>Thus, the storage at level </a:t>
            </a:r>
            <a:r>
              <a:rPr lang="en-US" b="1" dirty="0"/>
              <a:t>k+1</a:t>
            </a:r>
            <a:r>
              <a:rPr lang="en-US" dirty="0"/>
              <a:t> can be slower, and thus larger and cheaper per bit</a:t>
            </a:r>
          </a:p>
          <a:p>
            <a:pPr lvl="1">
              <a:lnSpc>
                <a:spcPct val="90000"/>
              </a:lnSpc>
            </a:pPr>
            <a:endParaRPr lang="en-US" dirty="0"/>
          </a:p>
          <a:p>
            <a:r>
              <a:rPr lang="en-US" dirty="0"/>
              <a:t>Net effect: </a:t>
            </a:r>
          </a:p>
          <a:p>
            <a:pPr lvl="1"/>
            <a:r>
              <a:rPr lang="en-US" dirty="0"/>
              <a:t>A large pool of memory that costs as little as the cheap storage near the bottom, but that serves data to programs at the rate of the fast storage near the top</a:t>
            </a:r>
          </a:p>
          <a:p>
            <a:pPr lvl="1"/>
            <a:r>
              <a:rPr lang="en-US" dirty="0"/>
              <a:t>Best of both worlds!</a:t>
            </a:r>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44</a:t>
            </a:fld>
            <a:endParaRPr lang="en-US"/>
          </a:p>
        </p:txBody>
      </p:sp>
    </p:spTree>
    <p:extLst>
      <p:ext uri="{BB962C8B-B14F-4D97-AF65-F5344CB8AC3E}">
        <p14:creationId xmlns:p14="http://schemas.microsoft.com/office/powerpoint/2010/main" val="1182085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p:txBody>
          <a:bodyPr/>
          <a:lstStyle/>
          <a:p>
            <a:r>
              <a:rPr lang="en-US" dirty="0"/>
              <a:t>Caching in a memory hierarchy</a:t>
            </a:r>
          </a:p>
        </p:txBody>
      </p:sp>
      <p:sp>
        <p:nvSpPr>
          <p:cNvPr id="702467" name="Rectangle 3"/>
          <p:cNvSpPr>
            <a:spLocks noChangeArrowheads="1"/>
          </p:cNvSpPr>
          <p:nvPr/>
        </p:nvSpPr>
        <p:spPr bwMode="auto">
          <a:xfrm>
            <a:off x="1528995" y="3467636"/>
            <a:ext cx="4267200" cy="2286000"/>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68" name="Rectangle 4"/>
          <p:cNvSpPr>
            <a:spLocks noChangeArrowheads="1"/>
          </p:cNvSpPr>
          <p:nvPr/>
        </p:nvSpPr>
        <p:spPr bwMode="auto">
          <a:xfrm>
            <a:off x="20623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2469" name="Rectangle 5"/>
          <p:cNvSpPr>
            <a:spLocks noChangeArrowheads="1"/>
          </p:cNvSpPr>
          <p:nvPr/>
        </p:nvSpPr>
        <p:spPr bwMode="auto">
          <a:xfrm>
            <a:off x="29005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2470" name="Rectangle 6"/>
          <p:cNvSpPr>
            <a:spLocks noChangeArrowheads="1"/>
          </p:cNvSpPr>
          <p:nvPr/>
        </p:nvSpPr>
        <p:spPr bwMode="auto">
          <a:xfrm>
            <a:off x="3738795" y="37724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2471" name="Rectangle 7"/>
          <p:cNvSpPr>
            <a:spLocks noChangeArrowheads="1"/>
          </p:cNvSpPr>
          <p:nvPr/>
        </p:nvSpPr>
        <p:spPr bwMode="auto">
          <a:xfrm>
            <a:off x="4576995" y="3772436"/>
            <a:ext cx="685800" cy="304800"/>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72" name="Rectangle 8"/>
          <p:cNvSpPr>
            <a:spLocks noChangeArrowheads="1"/>
          </p:cNvSpPr>
          <p:nvPr/>
        </p:nvSpPr>
        <p:spPr bwMode="auto">
          <a:xfrm>
            <a:off x="20623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2473" name="Rectangle 9"/>
          <p:cNvSpPr>
            <a:spLocks noChangeArrowheads="1"/>
          </p:cNvSpPr>
          <p:nvPr/>
        </p:nvSpPr>
        <p:spPr bwMode="auto">
          <a:xfrm>
            <a:off x="29005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2474" name="Rectangle 10"/>
          <p:cNvSpPr>
            <a:spLocks noChangeArrowheads="1"/>
          </p:cNvSpPr>
          <p:nvPr/>
        </p:nvSpPr>
        <p:spPr bwMode="auto">
          <a:xfrm>
            <a:off x="37387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2475" name="Rectangle 11"/>
          <p:cNvSpPr>
            <a:spLocks noChangeArrowheads="1"/>
          </p:cNvSpPr>
          <p:nvPr/>
        </p:nvSpPr>
        <p:spPr bwMode="auto">
          <a:xfrm>
            <a:off x="4576995" y="42296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2476" name="Rectangle 12"/>
          <p:cNvSpPr>
            <a:spLocks noChangeArrowheads="1"/>
          </p:cNvSpPr>
          <p:nvPr/>
        </p:nvSpPr>
        <p:spPr bwMode="auto">
          <a:xfrm>
            <a:off x="2062395" y="4686836"/>
            <a:ext cx="685800" cy="304800"/>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8</a:t>
            </a:r>
          </a:p>
        </p:txBody>
      </p:sp>
      <p:sp>
        <p:nvSpPr>
          <p:cNvPr id="702477" name="Rectangle 13"/>
          <p:cNvSpPr>
            <a:spLocks noChangeArrowheads="1"/>
          </p:cNvSpPr>
          <p:nvPr/>
        </p:nvSpPr>
        <p:spPr bwMode="auto">
          <a:xfrm>
            <a:off x="2900595" y="4686836"/>
            <a:ext cx="685800" cy="304800"/>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78" name="Rectangle 14"/>
          <p:cNvSpPr>
            <a:spLocks noChangeArrowheads="1"/>
          </p:cNvSpPr>
          <p:nvPr/>
        </p:nvSpPr>
        <p:spPr bwMode="auto">
          <a:xfrm>
            <a:off x="37387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2479" name="Rectangle 15"/>
          <p:cNvSpPr>
            <a:spLocks noChangeArrowheads="1"/>
          </p:cNvSpPr>
          <p:nvPr/>
        </p:nvSpPr>
        <p:spPr bwMode="auto">
          <a:xfrm>
            <a:off x="4576995" y="46868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2480" name="Rectangle 16"/>
          <p:cNvSpPr>
            <a:spLocks noChangeArrowheads="1"/>
          </p:cNvSpPr>
          <p:nvPr/>
        </p:nvSpPr>
        <p:spPr bwMode="auto">
          <a:xfrm>
            <a:off x="20623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2481" name="Rectangle 17"/>
          <p:cNvSpPr>
            <a:spLocks noChangeArrowheads="1"/>
          </p:cNvSpPr>
          <p:nvPr/>
        </p:nvSpPr>
        <p:spPr bwMode="auto">
          <a:xfrm>
            <a:off x="29005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2482" name="Rectangle 18"/>
          <p:cNvSpPr>
            <a:spLocks noChangeArrowheads="1"/>
          </p:cNvSpPr>
          <p:nvPr/>
        </p:nvSpPr>
        <p:spPr bwMode="auto">
          <a:xfrm>
            <a:off x="3738795" y="5144036"/>
            <a:ext cx="685800" cy="304800"/>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83" name="Rectangle 19"/>
          <p:cNvSpPr>
            <a:spLocks noChangeArrowheads="1"/>
          </p:cNvSpPr>
          <p:nvPr/>
        </p:nvSpPr>
        <p:spPr bwMode="auto">
          <a:xfrm>
            <a:off x="4576995" y="5144036"/>
            <a:ext cx="685800" cy="304800"/>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2484" name="Text Box 20"/>
          <p:cNvSpPr txBox="1">
            <a:spLocks noChangeArrowheads="1"/>
          </p:cNvSpPr>
          <p:nvPr/>
        </p:nvSpPr>
        <p:spPr bwMode="auto">
          <a:xfrm>
            <a:off x="5789846" y="4134685"/>
            <a:ext cx="3283095" cy="923330"/>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Larger, slower, cheaper storage</a:t>
            </a:r>
          </a:p>
          <a:p>
            <a:pPr eaLnBrk="0" hangingPunct="0"/>
            <a:r>
              <a:rPr lang="en-US" b="1" dirty="0">
                <a:latin typeface="Calibri"/>
                <a:cs typeface="Calibri"/>
              </a:rPr>
              <a:t>device at level k+1 is partitioned</a:t>
            </a:r>
          </a:p>
          <a:p>
            <a:pPr eaLnBrk="0" hangingPunct="0"/>
            <a:r>
              <a:rPr lang="en-US" b="1" dirty="0">
                <a:latin typeface="Calibri"/>
                <a:cs typeface="Calibri"/>
              </a:rPr>
              <a:t>into blocks.</a:t>
            </a:r>
          </a:p>
        </p:txBody>
      </p:sp>
      <p:grpSp>
        <p:nvGrpSpPr>
          <p:cNvPr id="702485" name="Group 21"/>
          <p:cNvGrpSpPr>
            <a:grpSpLocks/>
          </p:cNvGrpSpPr>
          <p:nvPr/>
        </p:nvGrpSpPr>
        <p:grpSpPr bwMode="auto">
          <a:xfrm>
            <a:off x="3662595" y="1867436"/>
            <a:ext cx="3352800" cy="1524000"/>
            <a:chOff x="2044" y="1152"/>
            <a:chExt cx="2112" cy="960"/>
          </a:xfrm>
        </p:grpSpPr>
        <p:sp>
          <p:nvSpPr>
            <p:cNvPr id="702486" name="Line 22"/>
            <p:cNvSpPr>
              <a:spLocks noChangeShapeType="1"/>
            </p:cNvSpPr>
            <p:nvPr/>
          </p:nvSpPr>
          <p:spPr bwMode="auto">
            <a:xfrm>
              <a:off x="2044" y="1152"/>
              <a:ext cx="0" cy="960"/>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2487" name="Text Box 23"/>
            <p:cNvSpPr txBox="1">
              <a:spLocks noChangeArrowheads="1"/>
            </p:cNvSpPr>
            <p:nvPr/>
          </p:nvSpPr>
          <p:spPr bwMode="auto">
            <a:xfrm>
              <a:off x="2053" y="1339"/>
              <a:ext cx="2103" cy="640"/>
            </a:xfrm>
            <a:prstGeom prst="rect">
              <a:avLst/>
            </a:prstGeom>
            <a:noFill/>
            <a:ln w="12700">
              <a:noFill/>
              <a:miter lim="800000"/>
              <a:headEnd/>
              <a:tailEnd/>
            </a:ln>
            <a:effectLst/>
          </p:spPr>
          <p:txBody>
            <a:bodyPr anchor="ctr">
              <a:spAutoFit/>
            </a:bodyPr>
            <a:lstStyle/>
            <a:p>
              <a:pPr eaLnBrk="0" hangingPunct="0"/>
              <a:r>
                <a:rPr lang="en-US" sz="2000" b="1" dirty="0">
                  <a:latin typeface="Calibri"/>
                  <a:cs typeface="Calibri"/>
                </a:rPr>
                <a:t>Data is </a:t>
              </a:r>
              <a:r>
                <a:rPr lang="en-US" b="1" dirty="0">
                  <a:latin typeface="Calibri"/>
                  <a:cs typeface="Calibri"/>
                </a:rPr>
                <a:t>copied</a:t>
              </a:r>
              <a:r>
                <a:rPr lang="en-US" sz="2000" b="1" dirty="0">
                  <a:latin typeface="Calibri"/>
                  <a:cs typeface="Calibri"/>
                </a:rPr>
                <a:t> between</a:t>
              </a:r>
            </a:p>
            <a:p>
              <a:pPr eaLnBrk="0" hangingPunct="0"/>
              <a:r>
                <a:rPr lang="en-US" sz="2000" b="1" dirty="0">
                  <a:latin typeface="Calibri"/>
                  <a:cs typeface="Calibri"/>
                </a:rPr>
                <a:t>levels in block-sized transfer units</a:t>
              </a:r>
            </a:p>
          </p:txBody>
        </p:sp>
      </p:grpSp>
      <p:grpSp>
        <p:nvGrpSpPr>
          <p:cNvPr id="702488" name="Group 24"/>
          <p:cNvGrpSpPr>
            <a:grpSpLocks/>
          </p:cNvGrpSpPr>
          <p:nvPr/>
        </p:nvGrpSpPr>
        <p:grpSpPr bwMode="auto">
          <a:xfrm>
            <a:off x="746359" y="1056224"/>
            <a:ext cx="8275638" cy="923926"/>
            <a:chOff x="207" y="641"/>
            <a:chExt cx="5213" cy="582"/>
          </a:xfrm>
        </p:grpSpPr>
        <p:sp>
          <p:nvSpPr>
            <p:cNvPr id="702489" name="Rectangle 25"/>
            <p:cNvSpPr>
              <a:spLocks noChangeArrowheads="1"/>
            </p:cNvSpPr>
            <p:nvPr/>
          </p:nvSpPr>
          <p:spPr bwMode="auto">
            <a:xfrm>
              <a:off x="892" y="760"/>
              <a:ext cx="2256" cy="384"/>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2490" name="Rectangle 26"/>
            <p:cNvSpPr>
              <a:spLocks noChangeArrowheads="1"/>
            </p:cNvSpPr>
            <p:nvPr/>
          </p:nvSpPr>
          <p:spPr bwMode="auto">
            <a:xfrm>
              <a:off x="981" y="850"/>
              <a:ext cx="432" cy="192"/>
            </a:xfrm>
            <a:prstGeom prst="rect">
              <a:avLst/>
            </a:prstGeom>
            <a:solidFill>
              <a:srgbClr val="CCFFCC"/>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2491" name="Rectangle 27"/>
            <p:cNvSpPr>
              <a:spLocks noChangeArrowheads="1"/>
            </p:cNvSpPr>
            <p:nvPr/>
          </p:nvSpPr>
          <p:spPr bwMode="auto">
            <a:xfrm>
              <a:off x="1516" y="856"/>
              <a:ext cx="432" cy="192"/>
            </a:xfrm>
            <a:prstGeom prst="rect">
              <a:avLst/>
            </a:prstGeom>
            <a:solidFill>
              <a:srgbClr val="F6F5BD"/>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2492" name="Rectangle 28"/>
            <p:cNvSpPr>
              <a:spLocks noChangeArrowheads="1"/>
            </p:cNvSpPr>
            <p:nvPr/>
          </p:nvSpPr>
          <p:spPr bwMode="auto">
            <a:xfrm>
              <a:off x="2044" y="856"/>
              <a:ext cx="432" cy="192"/>
            </a:xfrm>
            <a:prstGeom prst="rect">
              <a:avLst/>
            </a:prstGeom>
            <a:solidFill>
              <a:schemeClr val="accent6">
                <a:lumMod val="20000"/>
                <a:lumOff val="80000"/>
              </a:schemeClr>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2493" name="Rectangle 29"/>
            <p:cNvSpPr>
              <a:spLocks noChangeArrowheads="1"/>
            </p:cNvSpPr>
            <p:nvPr/>
          </p:nvSpPr>
          <p:spPr bwMode="auto">
            <a:xfrm>
              <a:off x="2572" y="856"/>
              <a:ext cx="432" cy="192"/>
            </a:xfrm>
            <a:prstGeom prst="rect">
              <a:avLst/>
            </a:prstGeom>
            <a:solidFill>
              <a:srgbClr val="EFBFB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2494" name="Text Box 30"/>
            <p:cNvSpPr txBox="1">
              <a:spLocks noChangeArrowheads="1"/>
            </p:cNvSpPr>
            <p:nvPr/>
          </p:nvSpPr>
          <p:spPr bwMode="auto">
            <a:xfrm>
              <a:off x="3208" y="641"/>
              <a:ext cx="2212" cy="582"/>
            </a:xfrm>
            <a:prstGeom prst="rect">
              <a:avLst/>
            </a:prstGeom>
            <a:noFill/>
            <a:ln w="12700">
              <a:noFill/>
              <a:miter lim="800000"/>
              <a:headEnd/>
              <a:tailEnd/>
            </a:ln>
            <a:effectLst/>
          </p:spPr>
          <p:txBody>
            <a:bodyPr wrap="none" anchor="ctr">
              <a:spAutoFit/>
            </a:bodyPr>
            <a:lstStyle/>
            <a:p>
              <a:pPr eaLnBrk="0" hangingPunct="0"/>
              <a:r>
                <a:rPr lang="en-US" b="1" dirty="0">
                  <a:latin typeface="Calibri"/>
                  <a:cs typeface="Calibri"/>
                </a:rPr>
                <a:t>Smaller, faster, more expensive</a:t>
              </a:r>
            </a:p>
            <a:p>
              <a:pPr eaLnBrk="0" hangingPunct="0"/>
              <a:r>
                <a:rPr lang="en-US" b="1" dirty="0">
                  <a:latin typeface="Calibri"/>
                  <a:cs typeface="Calibri"/>
                </a:rPr>
                <a:t>device at level k caches a </a:t>
              </a:r>
            </a:p>
            <a:p>
              <a:pPr eaLnBrk="0" hangingPunct="0"/>
              <a:r>
                <a:rPr lang="en-US" b="1" dirty="0">
                  <a:latin typeface="Calibri"/>
                  <a:cs typeface="Calibri"/>
                </a:rPr>
                <a:t>subset of the blocks from level k+1</a:t>
              </a:r>
            </a:p>
          </p:txBody>
        </p:sp>
        <p:sp>
          <p:nvSpPr>
            <p:cNvPr id="702495" name="Text Box 31"/>
            <p:cNvSpPr txBox="1">
              <a:spLocks noChangeArrowheads="1"/>
            </p:cNvSpPr>
            <p:nvPr/>
          </p:nvSpPr>
          <p:spPr bwMode="auto">
            <a:xfrm>
              <a:off x="207" y="833"/>
              <a:ext cx="622" cy="252"/>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a:t>
              </a:r>
            </a:p>
          </p:txBody>
        </p:sp>
      </p:grpSp>
      <p:sp>
        <p:nvSpPr>
          <p:cNvPr id="702496" name="Text Box 32"/>
          <p:cNvSpPr txBox="1">
            <a:spLocks noChangeArrowheads="1"/>
          </p:cNvSpPr>
          <p:nvPr/>
        </p:nvSpPr>
        <p:spPr bwMode="auto">
          <a:xfrm>
            <a:off x="330888" y="4274056"/>
            <a:ext cx="1245278" cy="400110"/>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k+1:</a:t>
            </a:r>
          </a:p>
        </p:txBody>
      </p:sp>
      <p:sp>
        <p:nvSpPr>
          <p:cNvPr id="33" name="Text Box 20"/>
          <p:cNvSpPr txBox="1">
            <a:spLocks noChangeArrowheads="1"/>
          </p:cNvSpPr>
          <p:nvPr/>
        </p:nvSpPr>
        <p:spPr bwMode="auto">
          <a:xfrm>
            <a:off x="6559650" y="5323266"/>
            <a:ext cx="4924694" cy="1200329"/>
          </a:xfrm>
          <a:prstGeom prst="rect">
            <a:avLst/>
          </a:prstGeom>
          <a:noFill/>
          <a:ln w="12700">
            <a:noFill/>
            <a:miter lim="800000"/>
            <a:headEnd/>
            <a:tailEnd/>
          </a:ln>
          <a:effectLst/>
        </p:spPr>
        <p:txBody>
          <a:bodyPr wrap="square" anchor="ctr">
            <a:spAutoFit/>
          </a:bodyPr>
          <a:lstStyle/>
          <a:p>
            <a:pPr eaLnBrk="0" hangingPunct="0"/>
            <a:r>
              <a:rPr lang="en-US" b="1" dirty="0">
                <a:latin typeface="Calibri"/>
                <a:cs typeface="Calibri"/>
              </a:rPr>
              <a:t>Blocks cannot be stored in an arbitrary location!</a:t>
            </a:r>
          </a:p>
          <a:p>
            <a:pPr eaLnBrk="0" hangingPunct="0"/>
            <a:r>
              <a:rPr lang="en-US" dirty="0">
                <a:latin typeface="Calibri"/>
                <a:cs typeface="Calibri"/>
              </a:rPr>
              <a:t>They can only live at one of a fixed set of locations.</a:t>
            </a:r>
          </a:p>
          <a:p>
            <a:pPr eaLnBrk="0" hangingPunct="0"/>
            <a:r>
              <a:rPr lang="en-US" b="1" dirty="0">
                <a:latin typeface="Calibri"/>
                <a:cs typeface="Calibri"/>
              </a:rPr>
              <a:t>In this example: they must be in the same “column” for both levels.</a:t>
            </a:r>
          </a:p>
        </p:txBody>
      </p:sp>
      <p:sp>
        <p:nvSpPr>
          <p:cNvPr id="3" name="Slide Number Placeholder 2">
            <a:extLst>
              <a:ext uri="{FF2B5EF4-FFF2-40B4-BE49-F238E27FC236}">
                <a16:creationId xmlns:a16="http://schemas.microsoft.com/office/drawing/2014/main" id="{3AFAEE82-1C37-4AAF-A63B-34CC3E8EE133}"/>
              </a:ext>
            </a:extLst>
          </p:cNvPr>
          <p:cNvSpPr>
            <a:spLocks noGrp="1"/>
          </p:cNvSpPr>
          <p:nvPr>
            <p:ph type="sldNum" sz="quarter" idx="12"/>
          </p:nvPr>
        </p:nvSpPr>
        <p:spPr/>
        <p:txBody>
          <a:bodyPr/>
          <a:lstStyle/>
          <a:p>
            <a:fld id="{0778C724-3839-4D76-A707-B4C23905D055}" type="slidenum">
              <a:rPr lang="en-US" smtClean="0"/>
              <a:t>45</a:t>
            </a:fld>
            <a:endParaRPr lang="en-US"/>
          </a:p>
        </p:txBody>
      </p:sp>
    </p:spTree>
    <p:extLst>
      <p:ext uri="{BB962C8B-B14F-4D97-AF65-F5344CB8AC3E}">
        <p14:creationId xmlns:p14="http://schemas.microsoft.com/office/powerpoint/2010/main" val="41781283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1" name="Text Box 3"/>
          <p:cNvSpPr txBox="1">
            <a:spLocks noChangeArrowheads="1"/>
          </p:cNvSpPr>
          <p:nvPr/>
        </p:nvSpPr>
        <p:spPr bwMode="auto">
          <a:xfrm>
            <a:off x="3585076" y="1457325"/>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14</a:t>
            </a:r>
          </a:p>
        </p:txBody>
      </p:sp>
      <p:sp>
        <p:nvSpPr>
          <p:cNvPr id="703493" name="Rectangle 5"/>
          <p:cNvSpPr>
            <a:spLocks noGrp="1" noChangeArrowheads="1"/>
          </p:cNvSpPr>
          <p:nvPr>
            <p:ph type="title"/>
          </p:nvPr>
        </p:nvSpPr>
        <p:spPr/>
        <p:txBody>
          <a:bodyPr/>
          <a:lstStyle/>
          <a:p>
            <a:r>
              <a:rPr lang="en-US" dirty="0"/>
              <a:t>General caching concepts</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9" name="Rectangle 31"/>
          <p:cNvSpPr>
            <a:spLocks noChangeAspect="1" noChangeArrowheads="1"/>
          </p:cNvSpPr>
          <p:nvPr/>
        </p:nvSpPr>
        <p:spPr bwMode="auto">
          <a:xfrm>
            <a:off x="3586985" y="2379594"/>
            <a:ext cx="547688" cy="242888"/>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2" name="Rectangle 34"/>
          <p:cNvSpPr>
            <a:spLocks noChangeAspect="1" noChangeArrowheads="1"/>
          </p:cNvSpPr>
          <p:nvPr/>
        </p:nvSpPr>
        <p:spPr bwMode="auto">
          <a:xfrm>
            <a:off x="2906795" y="1570039"/>
            <a:ext cx="547688" cy="242887"/>
          </a:xfrm>
          <a:prstGeom prst="rect">
            <a:avLst/>
          </a:prstGeom>
          <a:solidFill>
            <a:srgbClr val="FFFF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14</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2" name="Slide Number Placeholder 1">
            <a:extLst>
              <a:ext uri="{FF2B5EF4-FFF2-40B4-BE49-F238E27FC236}">
                <a16:creationId xmlns:a16="http://schemas.microsoft.com/office/drawing/2014/main" id="{33913ECE-CBCF-4B27-832D-E01A1CD7AD4A}"/>
              </a:ext>
            </a:extLst>
          </p:cNvPr>
          <p:cNvSpPr>
            <a:spLocks noGrp="1"/>
          </p:cNvSpPr>
          <p:nvPr>
            <p:ph type="sldNum" sz="quarter" idx="12"/>
          </p:nvPr>
        </p:nvSpPr>
        <p:spPr/>
        <p:txBody>
          <a:bodyPr/>
          <a:lstStyle/>
          <a:p>
            <a:fld id="{0778C724-3839-4D76-A707-B4C23905D055}" type="slidenum">
              <a:rPr lang="en-US" smtClean="0"/>
              <a:t>46</a:t>
            </a:fld>
            <a:endParaRPr lang="en-US"/>
          </a:p>
        </p:txBody>
      </p:sp>
      <p:sp>
        <p:nvSpPr>
          <p:cNvPr id="36" name="Rectangle 6">
            <a:extLst>
              <a:ext uri="{FF2B5EF4-FFF2-40B4-BE49-F238E27FC236}">
                <a16:creationId xmlns:a16="http://schemas.microsoft.com/office/drawing/2014/main" id="{9A1F4538-EC89-45A7-BFC8-54F6DF2E399D}"/>
              </a:ext>
            </a:extLst>
          </p:cNvPr>
          <p:cNvSpPr txBox="1">
            <a:spLocks noChangeArrowheads="1"/>
          </p:cNvSpPr>
          <p:nvPr/>
        </p:nvSpPr>
        <p:spPr>
          <a:xfrm>
            <a:off x="5681947" y="1143000"/>
            <a:ext cx="5898447" cy="5029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4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p:txBody>
      </p:sp>
    </p:spTree>
    <p:extLst>
      <p:ext uri="{BB962C8B-B14F-4D97-AF65-F5344CB8AC3E}">
        <p14:creationId xmlns:p14="http://schemas.microsoft.com/office/powerpoint/2010/main" val="1749163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3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9" grpId="0" animBg="1"/>
      <p:bldP spid="70352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526" name="Rectangle 38"/>
          <p:cNvSpPr>
            <a:spLocks noChangeAspect="1" noChangeArrowheads="1"/>
          </p:cNvSpPr>
          <p:nvPr/>
        </p:nvSpPr>
        <p:spPr bwMode="auto">
          <a:xfrm>
            <a:off x="2902630" y="1571475"/>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703492" name="Text Box 4"/>
          <p:cNvSpPr txBox="1">
            <a:spLocks noChangeArrowheads="1"/>
          </p:cNvSpPr>
          <p:nvPr/>
        </p:nvSpPr>
        <p:spPr bwMode="auto">
          <a:xfrm>
            <a:off x="3588251" y="1466714"/>
            <a:ext cx="964367" cy="651460"/>
          </a:xfrm>
          <a:prstGeom prst="rect">
            <a:avLst/>
          </a:prstGeom>
          <a:solidFill>
            <a:schemeClr val="bg1"/>
          </a:solid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490" name="Rectangle 2"/>
          <p:cNvSpPr>
            <a:spLocks noChangeAspect="1" noChangeArrowheads="1"/>
          </p:cNvSpPr>
          <p:nvPr/>
        </p:nvSpPr>
        <p:spPr bwMode="auto">
          <a:xfrm>
            <a:off x="2157496" y="2263776"/>
            <a:ext cx="2862263" cy="487363"/>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41" name="Rectangle 5"/>
          <p:cNvSpPr>
            <a:spLocks noGrp="1" noChangeArrowheads="1"/>
          </p:cNvSpPr>
          <p:nvPr>
            <p:ph type="title"/>
          </p:nvPr>
        </p:nvSpPr>
        <p:spPr/>
        <p:txBody>
          <a:bodyPr/>
          <a:lstStyle/>
          <a:p>
            <a:r>
              <a:rPr lang="en-US"/>
              <a:t>General caching concepts</a:t>
            </a:r>
          </a:p>
        </p:txBody>
      </p:sp>
      <p:sp>
        <p:nvSpPr>
          <p:cNvPr id="703494" name="Rectangle 6"/>
          <p:cNvSpPr>
            <a:spLocks noGrp="1" noChangeArrowheads="1"/>
          </p:cNvSpPr>
          <p:nvPr>
            <p:ph idx="1"/>
          </p:nvPr>
        </p:nvSpPr>
        <p:spPr>
          <a:xfrm>
            <a:off x="5681947" y="1143000"/>
            <a:ext cx="5898447" cy="5029200"/>
          </a:xfrm>
        </p:spPr>
        <p:txBody>
          <a:bodyPr/>
          <a:lstStyle/>
          <a:p>
            <a:r>
              <a:rPr lang="en-US" sz="2000" dirty="0"/>
              <a:t>Program needs object </a:t>
            </a:r>
            <a:r>
              <a:rPr lang="en-US" sz="2000" b="1" dirty="0"/>
              <a:t>d</a:t>
            </a:r>
            <a:r>
              <a:rPr lang="en-US" sz="2000" dirty="0"/>
              <a:t>, which is stored in some block </a:t>
            </a:r>
            <a:r>
              <a:rPr lang="en-US" sz="2000" b="1" dirty="0"/>
              <a:t>b</a:t>
            </a:r>
          </a:p>
          <a:p>
            <a:r>
              <a:rPr lang="en-US" sz="2000" b="1" dirty="0"/>
              <a:t>Cache hit</a:t>
            </a:r>
          </a:p>
          <a:p>
            <a:pPr lvl="1"/>
            <a:r>
              <a:rPr lang="en-US" sz="1800" dirty="0"/>
              <a:t>Program finds </a:t>
            </a:r>
            <a:r>
              <a:rPr lang="en-US" sz="1800" b="1" dirty="0"/>
              <a:t>b</a:t>
            </a:r>
            <a:r>
              <a:rPr lang="en-US" sz="1800" dirty="0"/>
              <a:t> in the cache at level </a:t>
            </a:r>
            <a:r>
              <a:rPr lang="en-US" sz="1800" b="1" dirty="0"/>
              <a:t>k</a:t>
            </a:r>
            <a:br>
              <a:rPr lang="en-US" sz="1800" b="1" dirty="0"/>
            </a:br>
            <a:r>
              <a:rPr lang="en-US" sz="1800" dirty="0"/>
              <a:t>e.g.,  block 14</a:t>
            </a:r>
          </a:p>
          <a:p>
            <a:r>
              <a:rPr lang="en-US" sz="2000" b="1" dirty="0"/>
              <a:t>Cache miss</a:t>
            </a:r>
          </a:p>
          <a:p>
            <a:pPr lvl="1"/>
            <a:r>
              <a:rPr lang="en-US" sz="1800" b="1" dirty="0"/>
              <a:t>b</a:t>
            </a:r>
            <a:r>
              <a:rPr lang="en-US" sz="1800" dirty="0"/>
              <a:t> is not at level </a:t>
            </a:r>
            <a:r>
              <a:rPr lang="en-US" sz="1800" b="1" dirty="0"/>
              <a:t>k</a:t>
            </a:r>
            <a:r>
              <a:rPr lang="en-US" sz="1800" dirty="0"/>
              <a:t>, so the level </a:t>
            </a:r>
            <a:r>
              <a:rPr lang="en-US" sz="1800" b="1" dirty="0"/>
              <a:t>k</a:t>
            </a:r>
            <a:r>
              <a:rPr lang="en-US" sz="1800" dirty="0"/>
              <a:t> cache must fetch it from level </a:t>
            </a:r>
            <a:r>
              <a:rPr lang="en-US" sz="1800" b="1" dirty="0"/>
              <a:t>k+1</a:t>
            </a:r>
            <a:r>
              <a:rPr lang="en-US" sz="1800" dirty="0"/>
              <a:t>, </a:t>
            </a:r>
            <a:br>
              <a:rPr lang="en-US" sz="1800" dirty="0"/>
            </a:br>
            <a:r>
              <a:rPr lang="en-US" sz="1800" dirty="0"/>
              <a:t>e.g.,  block 12</a:t>
            </a:r>
            <a:br>
              <a:rPr lang="en-US" sz="1800" dirty="0"/>
            </a:br>
            <a:endParaRPr lang="en-US" sz="1800" dirty="0"/>
          </a:p>
          <a:p>
            <a:pPr lvl="1"/>
            <a:r>
              <a:rPr lang="en-US" sz="1800" dirty="0"/>
              <a:t>If the level-k cache is full, then some current block must be replaced (</a:t>
            </a:r>
            <a:r>
              <a:rPr lang="en-US" sz="1800" b="1" dirty="0"/>
              <a:t>evicted</a:t>
            </a:r>
            <a:r>
              <a:rPr lang="en-US" sz="1800" dirty="0"/>
              <a:t>). Which one is the “victim”? </a:t>
            </a:r>
          </a:p>
          <a:p>
            <a:pPr lvl="2"/>
            <a:r>
              <a:rPr lang="en-US" sz="1600" dirty="0"/>
              <a:t>Here, we pick 4; same column as 12</a:t>
            </a:r>
          </a:p>
          <a:p>
            <a:pPr lvl="2"/>
            <a:r>
              <a:rPr lang="en-US" sz="1600" dirty="0"/>
              <a:t>4 is “dirty”, need to write back to k+1</a:t>
            </a:r>
          </a:p>
          <a:p>
            <a:pPr lvl="2"/>
            <a:r>
              <a:rPr lang="en-US" sz="1600" dirty="0"/>
              <a:t>More on this next lecture</a:t>
            </a:r>
          </a:p>
        </p:txBody>
      </p:sp>
      <p:sp>
        <p:nvSpPr>
          <p:cNvPr id="703495" name="Rectangle 7"/>
          <p:cNvSpPr>
            <a:spLocks noChangeAspect="1" noChangeArrowheads="1"/>
          </p:cNvSpPr>
          <p:nvPr/>
        </p:nvSpPr>
        <p:spPr bwMode="auto">
          <a:xfrm>
            <a:off x="291790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496" name="Rectangle 8"/>
          <p:cNvSpPr>
            <a:spLocks noChangeAspect="1" noChangeArrowheads="1"/>
          </p:cNvSpPr>
          <p:nvPr/>
        </p:nvSpPr>
        <p:spPr bwMode="auto">
          <a:xfrm>
            <a:off x="4257759"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497" name="Rectangle 9"/>
          <p:cNvSpPr>
            <a:spLocks noChangeAspect="1" noChangeArrowheads="1"/>
          </p:cNvSpPr>
          <p:nvPr/>
        </p:nvSpPr>
        <p:spPr bwMode="auto">
          <a:xfrm>
            <a:off x="1882858" y="4030664"/>
            <a:ext cx="3409950" cy="1825625"/>
          </a:xfrm>
          <a:prstGeom prst="rect">
            <a:avLst/>
          </a:prstGeom>
          <a:solidFill>
            <a:schemeClr val="accent3">
              <a:lumMod val="85000"/>
            </a:schemeClr>
          </a:solidFill>
          <a:ln w="12700">
            <a:solidFill>
              <a:schemeClr val="tx1"/>
            </a:solidFill>
            <a:miter lim="800000"/>
            <a:headEnd/>
            <a:tailEnd/>
          </a:ln>
          <a:effectLst/>
        </p:spPr>
        <p:txBody>
          <a:bodyPr wrap="none" anchor="ctr"/>
          <a:lstStyle/>
          <a:p>
            <a:endParaRPr lang="en-US" sz="3200">
              <a:latin typeface="Calibri"/>
              <a:cs typeface="Calibri"/>
            </a:endParaRPr>
          </a:p>
        </p:txBody>
      </p:sp>
      <p:sp>
        <p:nvSpPr>
          <p:cNvPr id="703498" name="Rectangle 10"/>
          <p:cNvSpPr>
            <a:spLocks noChangeAspect="1" noChangeArrowheads="1"/>
          </p:cNvSpPr>
          <p:nvPr/>
        </p:nvSpPr>
        <p:spPr bwMode="auto">
          <a:xfrm>
            <a:off x="2308309"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0</a:t>
            </a:r>
          </a:p>
        </p:txBody>
      </p:sp>
      <p:sp>
        <p:nvSpPr>
          <p:cNvPr id="703499" name="Rectangle 11"/>
          <p:cNvSpPr>
            <a:spLocks noChangeAspect="1" noChangeArrowheads="1"/>
          </p:cNvSpPr>
          <p:nvPr/>
        </p:nvSpPr>
        <p:spPr bwMode="auto">
          <a:xfrm>
            <a:off x="2978234" y="4273550"/>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a:t>
            </a:r>
          </a:p>
        </p:txBody>
      </p:sp>
      <p:sp>
        <p:nvSpPr>
          <p:cNvPr id="703500" name="Rectangle 12"/>
          <p:cNvSpPr>
            <a:spLocks noChangeAspect="1" noChangeArrowheads="1"/>
          </p:cNvSpPr>
          <p:nvPr/>
        </p:nvSpPr>
        <p:spPr bwMode="auto">
          <a:xfrm>
            <a:off x="3648159"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2</a:t>
            </a:r>
          </a:p>
        </p:txBody>
      </p:sp>
      <p:sp>
        <p:nvSpPr>
          <p:cNvPr id="703501" name="Rectangle 13"/>
          <p:cNvSpPr>
            <a:spLocks noChangeAspect="1" noChangeArrowheads="1"/>
          </p:cNvSpPr>
          <p:nvPr/>
        </p:nvSpPr>
        <p:spPr bwMode="auto">
          <a:xfrm>
            <a:off x="4318084" y="4273550"/>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3</a:t>
            </a:r>
          </a:p>
        </p:txBody>
      </p:sp>
      <p:sp>
        <p:nvSpPr>
          <p:cNvPr id="703502" name="Rectangle 14"/>
          <p:cNvSpPr>
            <a:spLocks noChangeAspect="1" noChangeArrowheads="1"/>
          </p:cNvSpPr>
          <p:nvPr/>
        </p:nvSpPr>
        <p:spPr bwMode="auto">
          <a:xfrm>
            <a:off x="2308309"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03" name="Rectangle 15"/>
          <p:cNvSpPr>
            <a:spLocks noChangeAspect="1" noChangeArrowheads="1"/>
          </p:cNvSpPr>
          <p:nvPr/>
        </p:nvSpPr>
        <p:spPr bwMode="auto">
          <a:xfrm>
            <a:off x="2978234" y="4638675"/>
            <a:ext cx="549275"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5</a:t>
            </a:r>
          </a:p>
        </p:txBody>
      </p:sp>
      <p:sp>
        <p:nvSpPr>
          <p:cNvPr id="703504" name="Rectangle 16"/>
          <p:cNvSpPr>
            <a:spLocks noChangeAspect="1" noChangeArrowheads="1"/>
          </p:cNvSpPr>
          <p:nvPr/>
        </p:nvSpPr>
        <p:spPr bwMode="auto">
          <a:xfrm>
            <a:off x="3648159"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6</a:t>
            </a:r>
          </a:p>
        </p:txBody>
      </p:sp>
      <p:sp>
        <p:nvSpPr>
          <p:cNvPr id="703505" name="Rectangle 17"/>
          <p:cNvSpPr>
            <a:spLocks noChangeAspect="1" noChangeArrowheads="1"/>
          </p:cNvSpPr>
          <p:nvPr/>
        </p:nvSpPr>
        <p:spPr bwMode="auto">
          <a:xfrm>
            <a:off x="4318084" y="4638675"/>
            <a:ext cx="547687"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7</a:t>
            </a:r>
          </a:p>
        </p:txBody>
      </p:sp>
      <p:sp>
        <p:nvSpPr>
          <p:cNvPr id="703506" name="Rectangle 18"/>
          <p:cNvSpPr>
            <a:spLocks noChangeAspect="1" noChangeArrowheads="1"/>
          </p:cNvSpPr>
          <p:nvPr/>
        </p:nvSpPr>
        <p:spPr bwMode="auto">
          <a:xfrm>
            <a:off x="2308309"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8</a:t>
            </a:r>
          </a:p>
        </p:txBody>
      </p:sp>
      <p:sp>
        <p:nvSpPr>
          <p:cNvPr id="703507" name="Rectangle 19"/>
          <p:cNvSpPr>
            <a:spLocks noChangeAspect="1" noChangeArrowheads="1"/>
          </p:cNvSpPr>
          <p:nvPr/>
        </p:nvSpPr>
        <p:spPr bwMode="auto">
          <a:xfrm>
            <a:off x="2978234" y="5003801"/>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9</a:t>
            </a:r>
          </a:p>
        </p:txBody>
      </p:sp>
      <p:sp>
        <p:nvSpPr>
          <p:cNvPr id="703508" name="Rectangle 20"/>
          <p:cNvSpPr>
            <a:spLocks noChangeAspect="1" noChangeArrowheads="1"/>
          </p:cNvSpPr>
          <p:nvPr/>
        </p:nvSpPr>
        <p:spPr bwMode="auto">
          <a:xfrm>
            <a:off x="3648159"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10</a:t>
            </a:r>
          </a:p>
        </p:txBody>
      </p:sp>
      <p:sp>
        <p:nvSpPr>
          <p:cNvPr id="703509" name="Rectangle 21"/>
          <p:cNvSpPr>
            <a:spLocks noChangeAspect="1" noChangeArrowheads="1"/>
          </p:cNvSpPr>
          <p:nvPr/>
        </p:nvSpPr>
        <p:spPr bwMode="auto">
          <a:xfrm>
            <a:off x="4318084" y="5003801"/>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11</a:t>
            </a:r>
          </a:p>
        </p:txBody>
      </p:sp>
      <p:sp>
        <p:nvSpPr>
          <p:cNvPr id="703510" name="Rectangle 22"/>
          <p:cNvSpPr>
            <a:spLocks noChangeAspect="1" noChangeArrowheads="1"/>
          </p:cNvSpPr>
          <p:nvPr/>
        </p:nvSpPr>
        <p:spPr bwMode="auto">
          <a:xfrm>
            <a:off x="2308309"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11" name="Rectangle 23"/>
          <p:cNvSpPr>
            <a:spLocks noChangeAspect="1" noChangeArrowheads="1"/>
          </p:cNvSpPr>
          <p:nvPr/>
        </p:nvSpPr>
        <p:spPr bwMode="auto">
          <a:xfrm>
            <a:off x="2978234" y="5368926"/>
            <a:ext cx="549275"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13</a:t>
            </a:r>
          </a:p>
        </p:txBody>
      </p:sp>
      <p:sp>
        <p:nvSpPr>
          <p:cNvPr id="703512" name="Rectangle 24"/>
          <p:cNvSpPr>
            <a:spLocks noChangeAspect="1" noChangeArrowheads="1"/>
          </p:cNvSpPr>
          <p:nvPr/>
        </p:nvSpPr>
        <p:spPr bwMode="auto">
          <a:xfrm>
            <a:off x="3648159"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13" name="Rectangle 25"/>
          <p:cNvSpPr>
            <a:spLocks noChangeAspect="1" noChangeArrowheads="1"/>
          </p:cNvSpPr>
          <p:nvPr/>
        </p:nvSpPr>
        <p:spPr bwMode="auto">
          <a:xfrm>
            <a:off x="4318084" y="5368926"/>
            <a:ext cx="547687" cy="244475"/>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15</a:t>
            </a:r>
          </a:p>
        </p:txBody>
      </p:sp>
      <p:sp>
        <p:nvSpPr>
          <p:cNvPr id="703514" name="Line 26"/>
          <p:cNvSpPr>
            <a:spLocks noChangeAspect="1" noChangeShapeType="1"/>
          </p:cNvSpPr>
          <p:nvPr/>
        </p:nvSpPr>
        <p:spPr bwMode="auto">
          <a:xfrm>
            <a:off x="3587833" y="2751138"/>
            <a:ext cx="0" cy="1217612"/>
          </a:xfrm>
          <a:prstGeom prst="line">
            <a:avLst/>
          </a:prstGeom>
          <a:noFill/>
          <a:ln w="25400">
            <a:solidFill>
              <a:schemeClr val="tx1"/>
            </a:solidFill>
            <a:round/>
            <a:headEnd type="triangle" w="med" len="med"/>
            <a:tailEnd type="triangle" w="med" len="med"/>
          </a:ln>
          <a:effectLst/>
        </p:spPr>
        <p:txBody>
          <a:bodyPr wrap="none" anchor="ctr"/>
          <a:lstStyle/>
          <a:p>
            <a:endParaRPr lang="en-US" sz="3200">
              <a:latin typeface="Calibri"/>
              <a:cs typeface="Calibri"/>
            </a:endParaRPr>
          </a:p>
        </p:txBody>
      </p:sp>
      <p:sp>
        <p:nvSpPr>
          <p:cNvPr id="703516" name="Text Box 28"/>
          <p:cNvSpPr txBox="1">
            <a:spLocks noChangeAspect="1" noChangeArrowheads="1"/>
          </p:cNvSpPr>
          <p:nvPr/>
        </p:nvSpPr>
        <p:spPr bwMode="auto">
          <a:xfrm>
            <a:off x="1395153" y="2159071"/>
            <a:ext cx="735698"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a:t>
            </a:r>
          </a:p>
          <a:p>
            <a:pPr algn="ctr" eaLnBrk="0" hangingPunct="0"/>
            <a:r>
              <a:rPr lang="en-US" sz="2000" b="1">
                <a:latin typeface="Calibri"/>
                <a:cs typeface="Calibri"/>
              </a:rPr>
              <a:t> k:</a:t>
            </a:r>
          </a:p>
        </p:txBody>
      </p:sp>
      <p:sp>
        <p:nvSpPr>
          <p:cNvPr id="703517" name="Text Box 29"/>
          <p:cNvSpPr txBox="1">
            <a:spLocks noChangeAspect="1" noChangeArrowheads="1"/>
          </p:cNvSpPr>
          <p:nvPr/>
        </p:nvSpPr>
        <p:spPr bwMode="auto">
          <a:xfrm>
            <a:off x="1127414" y="4573659"/>
            <a:ext cx="791755" cy="707886"/>
          </a:xfrm>
          <a:prstGeom prst="rect">
            <a:avLst/>
          </a:prstGeom>
          <a:noFill/>
          <a:ln w="12700">
            <a:noFill/>
            <a:miter lim="800000"/>
            <a:headEnd/>
            <a:tailEnd/>
          </a:ln>
          <a:effectLst/>
        </p:spPr>
        <p:txBody>
          <a:bodyPr wrap="none" anchor="ctr">
            <a:spAutoFit/>
          </a:bodyPr>
          <a:lstStyle/>
          <a:p>
            <a:pPr algn="ctr" eaLnBrk="0" hangingPunct="0"/>
            <a:r>
              <a:rPr lang="en-US" sz="2000" b="1">
                <a:latin typeface="Calibri"/>
                <a:cs typeface="Calibri"/>
              </a:rPr>
              <a:t>Level </a:t>
            </a:r>
          </a:p>
          <a:p>
            <a:pPr algn="ctr" eaLnBrk="0" hangingPunct="0"/>
            <a:r>
              <a:rPr lang="en-US" sz="2000" b="1">
                <a:latin typeface="Calibri"/>
                <a:cs typeface="Calibri"/>
              </a:rPr>
              <a:t>k+1:</a:t>
            </a:r>
          </a:p>
        </p:txBody>
      </p:sp>
      <p:sp>
        <p:nvSpPr>
          <p:cNvPr id="703518" name="Rectangle 30"/>
          <p:cNvSpPr>
            <a:spLocks noChangeAspect="1" noChangeArrowheads="1"/>
          </p:cNvSpPr>
          <p:nvPr/>
        </p:nvSpPr>
        <p:spPr bwMode="auto">
          <a:xfrm>
            <a:off x="3587834" y="2376489"/>
            <a:ext cx="547687" cy="242887"/>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14</a:t>
            </a:r>
          </a:p>
        </p:txBody>
      </p:sp>
      <p:sp>
        <p:nvSpPr>
          <p:cNvPr id="703520" name="Rectangle 32"/>
          <p:cNvSpPr>
            <a:spLocks noChangeAspect="1" noChangeArrowheads="1"/>
          </p:cNvSpPr>
          <p:nvPr/>
        </p:nvSpPr>
        <p:spPr bwMode="auto">
          <a:xfrm>
            <a:off x="2309896" y="5370514"/>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12</a:t>
            </a:r>
          </a:p>
        </p:txBody>
      </p:sp>
      <p:sp>
        <p:nvSpPr>
          <p:cNvPr id="703521" name="Line 33"/>
          <p:cNvSpPr>
            <a:spLocks noChangeShapeType="1"/>
          </p:cNvSpPr>
          <p:nvPr/>
        </p:nvSpPr>
        <p:spPr bwMode="auto">
          <a:xfrm flipH="1" flipV="1">
            <a:off x="3565609" y="1285875"/>
            <a:ext cx="3175" cy="985838"/>
          </a:xfrm>
          <a:prstGeom prst="line">
            <a:avLst/>
          </a:prstGeom>
          <a:noFill/>
          <a:ln w="25400">
            <a:solidFill>
              <a:schemeClr val="tx2"/>
            </a:solidFill>
            <a:round/>
            <a:headEnd type="triangle" w="med" len="med"/>
            <a:tailEnd type="triangle" w="med" len="med"/>
          </a:ln>
          <a:effectLst/>
        </p:spPr>
        <p:txBody>
          <a:bodyPr lIns="45720" rIns="45720" anchor="ctr">
            <a:spAutoFit/>
          </a:bodyPr>
          <a:lstStyle/>
          <a:p>
            <a:endParaRPr lang="en-US" sz="3200">
              <a:latin typeface="Calibri"/>
              <a:cs typeface="Calibri"/>
            </a:endParaRPr>
          </a:p>
        </p:txBody>
      </p:sp>
      <p:sp>
        <p:nvSpPr>
          <p:cNvPr id="703523" name="Rectangle 35"/>
          <p:cNvSpPr>
            <a:spLocks noChangeAspect="1" noChangeArrowheads="1"/>
          </p:cNvSpPr>
          <p:nvPr/>
        </p:nvSpPr>
        <p:spPr bwMode="auto">
          <a:xfrm>
            <a:off x="2309895" y="4641850"/>
            <a:ext cx="547688" cy="242888"/>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4*</a:t>
            </a:r>
          </a:p>
        </p:txBody>
      </p:sp>
      <p:sp>
        <p:nvSpPr>
          <p:cNvPr id="703532" name="Text Box 44"/>
          <p:cNvSpPr txBox="1">
            <a:spLocks noChangeArrowheads="1"/>
          </p:cNvSpPr>
          <p:nvPr/>
        </p:nvSpPr>
        <p:spPr bwMode="auto">
          <a:xfrm>
            <a:off x="3607301" y="3067050"/>
            <a:ext cx="964367" cy="651460"/>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sz="2000" b="1" dirty="0">
                <a:latin typeface="Calibri"/>
                <a:cs typeface="Calibri"/>
              </a:rPr>
              <a:t>Request</a:t>
            </a:r>
          </a:p>
          <a:p>
            <a:pPr algn="ctr" eaLnBrk="0" hangingPunct="0">
              <a:lnSpc>
                <a:spcPct val="90000"/>
              </a:lnSpc>
            </a:pPr>
            <a:r>
              <a:rPr lang="en-US" sz="2000" b="1" dirty="0">
                <a:latin typeface="Calibri"/>
                <a:cs typeface="Calibri"/>
              </a:rPr>
              <a:t>12</a:t>
            </a:r>
          </a:p>
        </p:txBody>
      </p:sp>
      <p:sp>
        <p:nvSpPr>
          <p:cNvPr id="703533" name="Rectangle 45"/>
          <p:cNvSpPr>
            <a:spLocks noChangeAspect="1" noChangeArrowheads="1"/>
          </p:cNvSpPr>
          <p:nvPr/>
        </p:nvSpPr>
        <p:spPr bwMode="auto">
          <a:xfrm>
            <a:off x="2278145" y="2384425"/>
            <a:ext cx="547688" cy="242888"/>
          </a:xfrm>
          <a:prstGeom prst="rect">
            <a:avLst/>
          </a:prstGeom>
          <a:solidFill>
            <a:schemeClr val="bg1"/>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4" name="Rectangle 46"/>
          <p:cNvSpPr>
            <a:spLocks noChangeAspect="1" noChangeArrowheads="1"/>
          </p:cNvSpPr>
          <p:nvPr/>
        </p:nvSpPr>
        <p:spPr bwMode="auto">
          <a:xfrm>
            <a:off x="2277550" y="2381646"/>
            <a:ext cx="547687" cy="242887"/>
          </a:xfrm>
          <a:prstGeom prst="rect">
            <a:avLst/>
          </a:prstGeom>
          <a:solidFill>
            <a:srgbClr val="00FFFF"/>
          </a:solidFill>
          <a:ln w="12700">
            <a:solidFill>
              <a:schemeClr val="tx1"/>
            </a:solidFill>
            <a:miter lim="800000"/>
            <a:headEnd/>
            <a:tailEnd/>
          </a:ln>
          <a:effectLst/>
        </p:spPr>
        <p:txBody>
          <a:bodyPr wrap="none" anchor="ctr"/>
          <a:lstStyle/>
          <a:p>
            <a:pPr algn="ctr" eaLnBrk="0" hangingPunct="0"/>
            <a:r>
              <a:rPr lang="en-US" sz="2000" b="1">
                <a:latin typeface="Calibri"/>
                <a:cs typeface="Calibri"/>
              </a:rPr>
              <a:t>4*</a:t>
            </a:r>
          </a:p>
        </p:txBody>
      </p:sp>
      <p:sp>
        <p:nvSpPr>
          <p:cNvPr id="703535" name="Rectangle 47"/>
          <p:cNvSpPr>
            <a:spLocks noChangeAspect="1" noChangeArrowheads="1"/>
          </p:cNvSpPr>
          <p:nvPr/>
        </p:nvSpPr>
        <p:spPr bwMode="auto">
          <a:xfrm>
            <a:off x="2278146" y="2385097"/>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44" name="Rectangle 47"/>
          <p:cNvSpPr>
            <a:spLocks noChangeAspect="1" noChangeArrowheads="1"/>
          </p:cNvSpPr>
          <p:nvPr/>
        </p:nvSpPr>
        <p:spPr bwMode="auto">
          <a:xfrm>
            <a:off x="2646321" y="2670401"/>
            <a:ext cx="549275" cy="244475"/>
          </a:xfrm>
          <a:prstGeom prst="rect">
            <a:avLst/>
          </a:prstGeom>
          <a:solidFill>
            <a:srgbClr val="FF6600"/>
          </a:solidFill>
          <a:ln w="12700">
            <a:solidFill>
              <a:schemeClr val="tx1"/>
            </a:solidFill>
            <a:miter lim="800000"/>
            <a:headEnd/>
            <a:tailEnd/>
          </a:ln>
          <a:effectLst/>
        </p:spPr>
        <p:txBody>
          <a:bodyPr wrap="none" anchor="ctr"/>
          <a:lstStyle/>
          <a:p>
            <a:pPr algn="ctr" eaLnBrk="0" hangingPunct="0"/>
            <a:r>
              <a:rPr lang="en-US" sz="2000" b="1" dirty="0">
                <a:latin typeface="Calibri"/>
                <a:cs typeface="Calibri"/>
              </a:rPr>
              <a:t>12</a:t>
            </a:r>
          </a:p>
        </p:txBody>
      </p:sp>
      <p:sp>
        <p:nvSpPr>
          <p:cNvPr id="2" name="TextBox 1"/>
          <p:cNvSpPr txBox="1"/>
          <p:nvPr/>
        </p:nvSpPr>
        <p:spPr>
          <a:xfrm>
            <a:off x="1882858" y="5930972"/>
            <a:ext cx="3084287" cy="646331"/>
          </a:xfrm>
          <a:prstGeom prst="rect">
            <a:avLst/>
          </a:prstGeom>
          <a:noFill/>
        </p:spPr>
        <p:txBody>
          <a:bodyPr wrap="square" rtlCol="0">
            <a:spAutoFit/>
          </a:bodyPr>
          <a:lstStyle/>
          <a:p>
            <a:r>
              <a:rPr lang="en-US" dirty="0">
                <a:latin typeface="Calibri" pitchFamily="34" charset="0"/>
              </a:rPr>
              <a:t>“ * ” means the block is </a:t>
            </a:r>
            <a:r>
              <a:rPr lang="en-US" i="1" dirty="0">
                <a:latin typeface="Calibri" pitchFamily="34" charset="0"/>
              </a:rPr>
              <a:t>dirty</a:t>
            </a:r>
            <a:r>
              <a:rPr lang="en-US" dirty="0">
                <a:latin typeface="Calibri" pitchFamily="34" charset="0"/>
              </a:rPr>
              <a:t> (i.e., it has been modified)</a:t>
            </a:r>
          </a:p>
        </p:txBody>
      </p:sp>
      <p:sp>
        <p:nvSpPr>
          <p:cNvPr id="3" name="Slide Number Placeholder 2">
            <a:extLst>
              <a:ext uri="{FF2B5EF4-FFF2-40B4-BE49-F238E27FC236}">
                <a16:creationId xmlns:a16="http://schemas.microsoft.com/office/drawing/2014/main" id="{712AE825-C063-4DE7-83EF-E17CE0343735}"/>
              </a:ext>
            </a:extLst>
          </p:cNvPr>
          <p:cNvSpPr>
            <a:spLocks noGrp="1"/>
          </p:cNvSpPr>
          <p:nvPr>
            <p:ph type="sldNum" sz="quarter" idx="12"/>
          </p:nvPr>
        </p:nvSpPr>
        <p:spPr/>
        <p:txBody>
          <a:bodyPr/>
          <a:lstStyle/>
          <a:p>
            <a:fld id="{0778C724-3839-4D76-A707-B4C23905D055}" type="slidenum">
              <a:rPr lang="en-US" smtClean="0"/>
              <a:t>47</a:t>
            </a:fld>
            <a:endParaRPr lang="en-US"/>
          </a:p>
        </p:txBody>
      </p:sp>
    </p:spTree>
    <p:extLst>
      <p:ext uri="{BB962C8B-B14F-4D97-AF65-F5344CB8AC3E}">
        <p14:creationId xmlns:p14="http://schemas.microsoft.com/office/powerpoint/2010/main" val="309047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349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349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35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3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349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349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035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35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3535"/>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03526"/>
                                        </p:tgtEl>
                                        <p:attrNameLst>
                                          <p:attrName>style.visibility</p:attrName>
                                        </p:attrNameLst>
                                      </p:cBhvr>
                                      <p:to>
                                        <p:strVal val="visible"/>
                                      </p:to>
                                    </p:set>
                                  </p:childTnLst>
                                </p:cTn>
                              </p:par>
                              <p:par>
                                <p:cTn id="39" presetID="1" presetClass="exit" presetSubtype="0" fill="hold" grpId="2"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26" grpId="0" animBg="1"/>
      <p:bldP spid="703520" grpId="0" animBg="1"/>
      <p:bldP spid="703523" grpId="0" animBg="1"/>
      <p:bldP spid="703532" grpId="0"/>
      <p:bldP spid="703534" grpId="0" animBg="1"/>
      <p:bldP spid="703535" grpId="0" animBg="1"/>
      <p:bldP spid="44" grpId="0" animBg="1"/>
      <p:bldP spid="44" grpId="1" animBg="1"/>
      <p:bldP spid="44" grpId="2"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a:t>Cache Misses Taxonomy</a:t>
            </a:r>
          </a:p>
        </p:txBody>
      </p:sp>
      <p:sp>
        <p:nvSpPr>
          <p:cNvPr id="704515" name="Rectangle 3"/>
          <p:cNvSpPr>
            <a:spLocks noGrp="1" noChangeArrowheads="1"/>
          </p:cNvSpPr>
          <p:nvPr>
            <p:ph idx="1"/>
          </p:nvPr>
        </p:nvSpPr>
        <p:spPr/>
        <p:txBody>
          <a:bodyPr>
            <a:normAutofit/>
          </a:bodyPr>
          <a:lstStyle/>
          <a:p>
            <a:r>
              <a:rPr lang="en-US" sz="2400" b="1" dirty="0"/>
              <a:t>Cold (compulsory) miss</a:t>
            </a:r>
          </a:p>
          <a:p>
            <a:pPr lvl="1"/>
            <a:r>
              <a:rPr lang="en-US" sz="1800" dirty="0"/>
              <a:t>Cold misses occur when a block is accessed for the first time</a:t>
            </a:r>
          </a:p>
          <a:p>
            <a:pPr lvl="1"/>
            <a:r>
              <a:rPr lang="en-US" sz="1800" dirty="0"/>
              <a:t>No one ever accessed it, so there wasn’t any reason to bring it into cache</a:t>
            </a:r>
          </a:p>
          <a:p>
            <a:pPr lvl="1"/>
            <a:endParaRPr lang="en-US" sz="1800" dirty="0"/>
          </a:p>
          <a:p>
            <a:r>
              <a:rPr lang="en-US" sz="2400" b="1" dirty="0"/>
              <a:t>Capacity miss</a:t>
            </a:r>
          </a:p>
          <a:p>
            <a:pPr lvl="1"/>
            <a:r>
              <a:rPr lang="en-US" sz="1800" dirty="0"/>
              <a:t>Occurs when the set of active cache blocks (</a:t>
            </a:r>
            <a:r>
              <a:rPr lang="en-US" sz="1800" i="1" dirty="0"/>
              <a:t>working set</a:t>
            </a:r>
            <a:r>
              <a:rPr lang="en-US" sz="1800" dirty="0"/>
              <a:t>) is larger than the cache</a:t>
            </a:r>
          </a:p>
          <a:p>
            <a:pPr lvl="1"/>
            <a:r>
              <a:rPr lang="en-US" sz="1800" dirty="0"/>
              <a:t>There’s no way the working set can all fit in the cache, so there will be misses</a:t>
            </a:r>
            <a:endParaRPr lang="en-US" sz="1000" dirty="0">
              <a:solidFill>
                <a:schemeClr val="bg1">
                  <a:lumMod val="65000"/>
                </a:schemeClr>
              </a:solidFill>
            </a:endParaRPr>
          </a:p>
          <a:p>
            <a:pPr lvl="1"/>
            <a:endParaRPr lang="en-US" sz="1800" dirty="0">
              <a:solidFill>
                <a:schemeClr val="bg1">
                  <a:lumMod val="65000"/>
                </a:schemeClr>
              </a:solidFill>
            </a:endParaRPr>
          </a:p>
          <a:p>
            <a:r>
              <a:rPr lang="en-US" sz="2400" b="1" dirty="0"/>
              <a:t>Conflict miss</a:t>
            </a:r>
          </a:p>
          <a:p>
            <a:pPr lvl="1"/>
            <a:r>
              <a:rPr lang="en-US" sz="1800" dirty="0"/>
              <a:t>In most caches, blocks cannot be stored in any available slot</a:t>
            </a:r>
          </a:p>
          <a:p>
            <a:pPr lvl="1"/>
            <a:r>
              <a:rPr lang="en-US" sz="1800" dirty="0"/>
              <a:t>If two blocks need to go in the same slot, need to evict the old one to store the new!</a:t>
            </a:r>
          </a:p>
          <a:p>
            <a:pPr lvl="1"/>
            <a:r>
              <a:rPr lang="en-US" sz="1800" dirty="0"/>
              <a:t>If after that, we need to access the old block, conflict miss!</a:t>
            </a:r>
          </a:p>
          <a:p>
            <a:pPr lvl="2"/>
            <a:r>
              <a:rPr lang="en-US" sz="1800" dirty="0"/>
              <a:t>We had a conflict, evicted a block, and now we miss trying to access that block</a:t>
            </a:r>
          </a:p>
          <a:p>
            <a:pPr lvl="1"/>
            <a:r>
              <a:rPr lang="en-US" sz="1800" b="1" dirty="0"/>
              <a:t>Note</a:t>
            </a:r>
            <a:r>
              <a:rPr lang="en-US" sz="1800" dirty="0"/>
              <a:t>: can happen even when there is “room” elsewhere in the cache!</a:t>
            </a:r>
          </a:p>
          <a:p>
            <a:pPr lvl="1"/>
            <a:endParaRPr lang="en-US" sz="1800" dirty="0"/>
          </a:p>
        </p:txBody>
      </p:sp>
      <p:sp>
        <p:nvSpPr>
          <p:cNvPr id="2" name="Slide Number Placeholder 1">
            <a:extLst>
              <a:ext uri="{FF2B5EF4-FFF2-40B4-BE49-F238E27FC236}">
                <a16:creationId xmlns:a16="http://schemas.microsoft.com/office/drawing/2014/main" id="{64B9C04E-C846-4A45-90B9-A641E3AD0229}"/>
              </a:ext>
            </a:extLst>
          </p:cNvPr>
          <p:cNvSpPr>
            <a:spLocks noGrp="1"/>
          </p:cNvSpPr>
          <p:nvPr>
            <p:ph type="sldNum" sz="quarter" idx="12"/>
          </p:nvPr>
        </p:nvSpPr>
        <p:spPr/>
        <p:txBody>
          <a:bodyPr/>
          <a:lstStyle/>
          <a:p>
            <a:fld id="{0778C724-3839-4D76-A707-B4C23905D055}" type="slidenum">
              <a:rPr lang="en-US" smtClean="0"/>
              <a:t>48</a:t>
            </a:fld>
            <a:endParaRPr lang="en-US"/>
          </a:p>
        </p:txBody>
      </p:sp>
    </p:spTree>
    <p:extLst>
      <p:ext uri="{BB962C8B-B14F-4D97-AF65-F5344CB8AC3E}">
        <p14:creationId xmlns:p14="http://schemas.microsoft.com/office/powerpoint/2010/main" val="428732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451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451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0451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451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451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4515">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4515">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4515">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451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Break + Video</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p:txBody>
          <a:bodyPr/>
          <a:lstStyle/>
          <a:p>
            <a:r>
              <a:rPr lang="en-US" dirty="0"/>
              <a:t>How do you remember which cache miss is which?</a:t>
            </a:r>
          </a:p>
          <a:p>
            <a:pPr lvl="1"/>
            <a:r>
              <a:rPr lang="en-US" dirty="0"/>
              <a:t>Mr. Bean can help you tell the difference! (video)</a:t>
            </a:r>
          </a:p>
          <a:p>
            <a:endParaRPr lang="en-US"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49</a:t>
            </a:fld>
            <a:endParaRPr lang="en-US"/>
          </a:p>
        </p:txBody>
      </p:sp>
    </p:spTree>
    <p:extLst>
      <p:ext uri="{BB962C8B-B14F-4D97-AF65-F5344CB8AC3E}">
        <p14:creationId xmlns:p14="http://schemas.microsoft.com/office/powerpoint/2010/main" val="47565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b="1"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101740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50</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b="1" dirty="0"/>
              <a:t>Locality of Reference</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4244672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Grp="1" noChangeArrowheads="1"/>
          </p:cNvSpPr>
          <p:nvPr>
            <p:ph type="title"/>
          </p:nvPr>
        </p:nvSpPr>
        <p:spPr/>
        <p:txBody>
          <a:bodyPr/>
          <a:lstStyle/>
          <a:p>
            <a:r>
              <a:rPr lang="en-US" dirty="0"/>
              <a:t>Locality</a:t>
            </a:r>
          </a:p>
        </p:txBody>
      </p:sp>
      <p:sp>
        <p:nvSpPr>
          <p:cNvPr id="695299" name="Rectangle 3"/>
          <p:cNvSpPr>
            <a:spLocks noGrp="1" noChangeArrowheads="1"/>
          </p:cNvSpPr>
          <p:nvPr>
            <p:ph idx="1"/>
          </p:nvPr>
        </p:nvSpPr>
        <p:spPr/>
        <p:txBody>
          <a:bodyPr>
            <a:normAutofit fontScale="92500" lnSpcReduction="10000"/>
          </a:bodyPr>
          <a:lstStyle/>
          <a:p>
            <a:pPr>
              <a:lnSpc>
                <a:spcPct val="85000"/>
              </a:lnSpc>
            </a:pPr>
            <a:r>
              <a:rPr lang="en-US" dirty="0"/>
              <a:t>Goal: predict which data the CPU will want to access</a:t>
            </a:r>
          </a:p>
          <a:p>
            <a:pPr lvl="1">
              <a:lnSpc>
                <a:spcPct val="85000"/>
              </a:lnSpc>
            </a:pPr>
            <a:r>
              <a:rPr lang="en-US" dirty="0"/>
              <a:t>So we can bring it to (and keep it in!) fast memory</a:t>
            </a:r>
          </a:p>
          <a:p>
            <a:pPr lvl="1">
              <a:lnSpc>
                <a:spcPct val="85000"/>
              </a:lnSpc>
            </a:pPr>
            <a:r>
              <a:rPr lang="en-US" dirty="0"/>
              <a:t>Problem: memory is huge! (billions of bytes) how do you decide which to save?</a:t>
            </a:r>
          </a:p>
          <a:p>
            <a:pPr lvl="1">
              <a:lnSpc>
                <a:spcPct val="85000"/>
              </a:lnSpc>
            </a:pPr>
            <a:endParaRPr lang="en-US" dirty="0"/>
          </a:p>
          <a:p>
            <a:pPr>
              <a:lnSpc>
                <a:spcPct val="85000"/>
              </a:lnSpc>
            </a:pPr>
            <a:r>
              <a:rPr lang="en-US" dirty="0"/>
              <a:t>Principle of Locality</a:t>
            </a:r>
          </a:p>
          <a:p>
            <a:pPr lvl="1">
              <a:lnSpc>
                <a:spcPct val="90000"/>
              </a:lnSpc>
            </a:pPr>
            <a:r>
              <a:rPr lang="en-US" dirty="0"/>
              <a:t>Programs tend to reuse/use data items recently used or nearby those recently used</a:t>
            </a:r>
          </a:p>
          <a:p>
            <a:pPr lvl="1">
              <a:lnSpc>
                <a:spcPct val="90000"/>
              </a:lnSpc>
            </a:pPr>
            <a:endParaRPr lang="en-US" dirty="0"/>
          </a:p>
          <a:p>
            <a:r>
              <a:rPr lang="en-US" dirty="0"/>
              <a:t>Temporal locality</a:t>
            </a:r>
          </a:p>
          <a:p>
            <a:pPr lvl="1"/>
            <a:r>
              <a:rPr lang="en-US" dirty="0"/>
              <a:t>Recently referenced items are likely to be referenced in the near future</a:t>
            </a:r>
          </a:p>
          <a:p>
            <a:pPr lvl="1"/>
            <a:endParaRPr lang="en-US" dirty="0"/>
          </a:p>
          <a:p>
            <a:r>
              <a:rPr lang="en-US" dirty="0"/>
              <a:t>Spatial locality</a:t>
            </a:r>
          </a:p>
          <a:p>
            <a:pPr lvl="1">
              <a:lnSpc>
                <a:spcPct val="90000"/>
              </a:lnSpc>
            </a:pPr>
            <a:r>
              <a:rPr lang="en-US" dirty="0"/>
              <a:t>Items with nearby addresses tend to be referenced close together in time</a:t>
            </a:r>
          </a:p>
        </p:txBody>
      </p:sp>
      <p:sp>
        <p:nvSpPr>
          <p:cNvPr id="2" name="Slide Number Placeholder 1">
            <a:extLst>
              <a:ext uri="{FF2B5EF4-FFF2-40B4-BE49-F238E27FC236}">
                <a16:creationId xmlns:a16="http://schemas.microsoft.com/office/drawing/2014/main" id="{7F971609-9453-42CF-8934-1C0167EE7CE3}"/>
              </a:ext>
            </a:extLst>
          </p:cNvPr>
          <p:cNvSpPr>
            <a:spLocks noGrp="1"/>
          </p:cNvSpPr>
          <p:nvPr>
            <p:ph type="sldNum" sz="quarter" idx="12"/>
          </p:nvPr>
        </p:nvSpPr>
        <p:spPr/>
        <p:txBody>
          <a:bodyPr/>
          <a:lstStyle/>
          <a:p>
            <a:fld id="{0778C724-3839-4D76-A707-B4C23905D055}" type="slidenum">
              <a:rPr lang="en-US" smtClean="0"/>
              <a:t>51</a:t>
            </a:fld>
            <a:endParaRPr lang="en-US"/>
          </a:p>
        </p:txBody>
      </p:sp>
    </p:spTree>
    <p:extLst>
      <p:ext uri="{BB962C8B-B14F-4D97-AF65-F5344CB8AC3E}">
        <p14:creationId xmlns:p14="http://schemas.microsoft.com/office/powerpoint/2010/main" val="10395438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CC8AE-C498-4811-8E91-6876E4E1106B}"/>
              </a:ext>
            </a:extLst>
          </p:cNvPr>
          <p:cNvSpPr>
            <a:spLocks noGrp="1"/>
          </p:cNvSpPr>
          <p:nvPr>
            <p:ph type="title"/>
          </p:nvPr>
        </p:nvSpPr>
        <p:spPr/>
        <p:txBody>
          <a:bodyPr/>
          <a:lstStyle/>
          <a:p>
            <a:r>
              <a:rPr lang="en-US" dirty="0"/>
              <a:t>Types of locality practice</a:t>
            </a:r>
          </a:p>
        </p:txBody>
      </p:sp>
      <p:sp>
        <p:nvSpPr>
          <p:cNvPr id="3" name="Content Placeholder 2">
            <a:extLst>
              <a:ext uri="{FF2B5EF4-FFF2-40B4-BE49-F238E27FC236}">
                <a16:creationId xmlns:a16="http://schemas.microsoft.com/office/drawing/2014/main" id="{95748590-1808-4AA5-B592-C13E71EF3804}"/>
              </a:ext>
            </a:extLst>
          </p:cNvPr>
          <p:cNvSpPr>
            <a:spLocks noGrp="1"/>
          </p:cNvSpPr>
          <p:nvPr>
            <p:ph idx="1"/>
          </p:nvPr>
        </p:nvSpPr>
        <p:spPr>
          <a:xfrm>
            <a:off x="607595" y="1143000"/>
            <a:ext cx="10972800" cy="5213350"/>
          </a:xfrm>
        </p:spPr>
        <p:txBody>
          <a:bodyPr>
            <a:normAutofit/>
          </a:bodyPr>
          <a:lstStyle/>
          <a:p>
            <a:r>
              <a:rPr lang="en-US" sz="2400" dirty="0"/>
              <a:t>Temporal locality</a:t>
            </a:r>
          </a:p>
          <a:p>
            <a:pPr lvl="1"/>
            <a:r>
              <a:rPr lang="en-US" sz="2000" dirty="0"/>
              <a:t>Recently referenced items are likely to be referenced in the near future</a:t>
            </a:r>
          </a:p>
          <a:p>
            <a:r>
              <a:rPr lang="en-US" sz="2400" dirty="0"/>
              <a:t>Spatial locality</a:t>
            </a:r>
          </a:p>
          <a:p>
            <a:pPr lvl="1">
              <a:lnSpc>
                <a:spcPct val="90000"/>
              </a:lnSpc>
            </a:pPr>
            <a:r>
              <a:rPr lang="en-US" sz="2000" dirty="0"/>
              <a:t>Items with nearby addresses tend to be referenced close together in time</a:t>
            </a:r>
          </a:p>
          <a:p>
            <a:pPr lvl="1">
              <a:lnSpc>
                <a:spcPct val="90000"/>
              </a:lnSpc>
            </a:pPr>
            <a:endParaRPr lang="en-US" sz="2000" dirty="0"/>
          </a:p>
          <a:p>
            <a:pPr lvl="1">
              <a:lnSpc>
                <a:spcPct val="90000"/>
              </a:lnSpc>
            </a:pPr>
            <a:endParaRPr lang="en-US" sz="2000" dirty="0"/>
          </a:p>
          <a:p>
            <a:r>
              <a:rPr lang="en-US" sz="2400" dirty="0"/>
              <a:t>Quiz: what kind of locality?</a:t>
            </a:r>
          </a:p>
          <a:p>
            <a:pPr lvl="1"/>
            <a:r>
              <a:rPr lang="en-US" sz="2000" dirty="0"/>
              <a:t>Data</a:t>
            </a:r>
          </a:p>
          <a:p>
            <a:pPr lvl="2"/>
            <a:r>
              <a:rPr lang="en-US" sz="2000" dirty="0"/>
              <a:t>Reference array elements in succession:</a:t>
            </a:r>
          </a:p>
          <a:p>
            <a:pPr lvl="2"/>
            <a:r>
              <a:rPr lang="en-US" sz="2000" dirty="0"/>
              <a:t>Reference sum each iteration:</a:t>
            </a:r>
          </a:p>
          <a:p>
            <a:pPr lvl="1"/>
            <a:r>
              <a:rPr lang="en-US" sz="2000" dirty="0"/>
              <a:t>Instructions</a:t>
            </a:r>
          </a:p>
          <a:p>
            <a:pPr lvl="2"/>
            <a:r>
              <a:rPr lang="en-US" sz="2000" dirty="0"/>
              <a:t>Execute instructions in sequence:</a:t>
            </a:r>
          </a:p>
          <a:p>
            <a:pPr lvl="2"/>
            <a:r>
              <a:rPr lang="en-US" sz="2000" dirty="0"/>
              <a:t>Cycle through loop repeatedly:</a:t>
            </a:r>
          </a:p>
          <a:p>
            <a:endParaRPr lang="en-US" sz="2400" dirty="0"/>
          </a:p>
        </p:txBody>
      </p:sp>
      <p:sp>
        <p:nvSpPr>
          <p:cNvPr id="4" name="Slide Number Placeholder 3">
            <a:extLst>
              <a:ext uri="{FF2B5EF4-FFF2-40B4-BE49-F238E27FC236}">
                <a16:creationId xmlns:a16="http://schemas.microsoft.com/office/drawing/2014/main" id="{0209BE0B-CB7E-4DEE-8347-C97B543754F9}"/>
              </a:ext>
            </a:extLst>
          </p:cNvPr>
          <p:cNvSpPr>
            <a:spLocks noGrp="1"/>
          </p:cNvSpPr>
          <p:nvPr>
            <p:ph type="sldNum" sz="quarter" idx="12"/>
          </p:nvPr>
        </p:nvSpPr>
        <p:spPr/>
        <p:txBody>
          <a:bodyPr/>
          <a:lstStyle/>
          <a:p>
            <a:fld id="{0778C724-3839-4D76-A707-B4C23905D055}" type="slidenum">
              <a:rPr lang="en-US" smtClean="0"/>
              <a:t>52</a:t>
            </a:fld>
            <a:endParaRPr lang="en-US"/>
          </a:p>
        </p:txBody>
      </p:sp>
      <p:sp>
        <p:nvSpPr>
          <p:cNvPr id="6" name="Rectangle 5">
            <a:extLst>
              <a:ext uri="{FF2B5EF4-FFF2-40B4-BE49-F238E27FC236}">
                <a16:creationId xmlns:a16="http://schemas.microsoft.com/office/drawing/2014/main" id="{06C58EB6-DB77-4D8F-A6B3-01C5BD5C5EB1}"/>
              </a:ext>
            </a:extLst>
          </p:cNvPr>
          <p:cNvSpPr>
            <a:spLocks noChangeArrowheads="1"/>
          </p:cNvSpPr>
          <p:nvPr/>
        </p:nvSpPr>
        <p:spPr bwMode="auto">
          <a:xfrm>
            <a:off x="7418302" y="2924388"/>
            <a:ext cx="3705895" cy="1320874"/>
          </a:xfrm>
          <a:prstGeom prst="rect">
            <a:avLst/>
          </a:prstGeom>
          <a:noFill/>
          <a:ln w="25400">
            <a:solidFill>
              <a:schemeClr val="accent1"/>
            </a:solidFill>
            <a:miter lim="800000"/>
            <a:headEnd/>
            <a:tailEnd/>
          </a:ln>
          <a:effectLst/>
        </p:spPr>
        <p:txBody>
          <a:bodyPr wrap="square" lIns="90487" tIns="44450" rIns="90487" bIns="44450">
            <a:spAutoFit/>
          </a:bodyPr>
          <a:lstStyle/>
          <a:p>
            <a:pPr eaLnBrk="0" hangingPunct="0">
              <a:tabLst>
                <a:tab pos="457200" algn="l"/>
              </a:tabLst>
            </a:pPr>
            <a:r>
              <a:rPr lang="en-US" sz="2000" b="1" dirty="0">
                <a:latin typeface="Courier New" pitchFamily="49" charset="0"/>
              </a:rPr>
              <a:t>sum = 0;</a:t>
            </a:r>
          </a:p>
          <a:p>
            <a:pPr eaLnBrk="0" hangingPunct="0">
              <a:tabLst>
                <a:tab pos="457200" algn="l"/>
              </a:tabLst>
            </a:pPr>
            <a:r>
              <a:rPr lang="en-US" sz="2000" b="1" dirty="0">
                <a:latin typeface="Courier New" pitchFamily="49" charset="0"/>
              </a:rPr>
              <a:t>for (</a:t>
            </a:r>
            <a:r>
              <a:rPr lang="en-US" sz="2000" b="1" dirty="0" err="1">
                <a:latin typeface="Courier New" pitchFamily="49" charset="0"/>
              </a:rPr>
              <a:t>i</a:t>
            </a:r>
            <a:r>
              <a:rPr lang="en-US" sz="2000" b="1" dirty="0">
                <a:latin typeface="Courier New" pitchFamily="49" charset="0"/>
              </a:rPr>
              <a:t> = 0; </a:t>
            </a:r>
            <a:r>
              <a:rPr lang="en-US" sz="2000" b="1" dirty="0" err="1">
                <a:latin typeface="Courier New" pitchFamily="49" charset="0"/>
              </a:rPr>
              <a:t>i</a:t>
            </a:r>
            <a:r>
              <a:rPr lang="en-US" sz="2000" b="1" dirty="0">
                <a:latin typeface="Courier New" pitchFamily="49" charset="0"/>
              </a:rPr>
              <a:t> &lt; n; </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	sum += a[</a:t>
            </a:r>
            <a:r>
              <a:rPr lang="en-US" sz="2000" b="1" dirty="0" err="1">
                <a:latin typeface="Courier New" pitchFamily="49" charset="0"/>
              </a:rPr>
              <a:t>i</a:t>
            </a:r>
            <a:r>
              <a:rPr lang="en-US" sz="2000" b="1" dirty="0">
                <a:latin typeface="Courier New" pitchFamily="49" charset="0"/>
              </a:rPr>
              <a:t>];</a:t>
            </a:r>
          </a:p>
          <a:p>
            <a:pPr eaLnBrk="0" hangingPunct="0">
              <a:tabLst>
                <a:tab pos="457200" algn="l"/>
              </a:tabLst>
            </a:pPr>
            <a:r>
              <a:rPr lang="en-US" sz="2000" b="1" dirty="0">
                <a:latin typeface="Courier New" pitchFamily="49" charset="0"/>
              </a:rPr>
              <a:t>return sum;</a:t>
            </a:r>
          </a:p>
        </p:txBody>
      </p:sp>
      <p:sp>
        <p:nvSpPr>
          <p:cNvPr id="7" name="Text Box 6">
            <a:extLst>
              <a:ext uri="{FF2B5EF4-FFF2-40B4-BE49-F238E27FC236}">
                <a16:creationId xmlns:a16="http://schemas.microsoft.com/office/drawing/2014/main" id="{9D53CED2-2068-4486-844D-84DBB772EA13}"/>
              </a:ext>
            </a:extLst>
          </p:cNvPr>
          <p:cNvSpPr txBox="1">
            <a:spLocks noChangeArrowheads="1"/>
          </p:cNvSpPr>
          <p:nvPr/>
        </p:nvSpPr>
        <p:spPr bwMode="auto">
          <a:xfrm>
            <a:off x="6459734" y="4307756"/>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8" name="Text Box 7">
            <a:extLst>
              <a:ext uri="{FF2B5EF4-FFF2-40B4-BE49-F238E27FC236}">
                <a16:creationId xmlns:a16="http://schemas.microsoft.com/office/drawing/2014/main" id="{75BF7FC0-8A88-4CA0-BE71-728BD85915A7}"/>
              </a:ext>
            </a:extLst>
          </p:cNvPr>
          <p:cNvSpPr txBox="1">
            <a:spLocks noChangeArrowheads="1"/>
          </p:cNvSpPr>
          <p:nvPr/>
        </p:nvSpPr>
        <p:spPr bwMode="auto">
          <a:xfrm>
            <a:off x="5607772" y="5274841"/>
            <a:ext cx="1708161"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Spatial locality</a:t>
            </a:r>
          </a:p>
        </p:txBody>
      </p:sp>
      <p:sp>
        <p:nvSpPr>
          <p:cNvPr id="9" name="Text Box 8">
            <a:extLst>
              <a:ext uri="{FF2B5EF4-FFF2-40B4-BE49-F238E27FC236}">
                <a16:creationId xmlns:a16="http://schemas.microsoft.com/office/drawing/2014/main" id="{D8DA0C0A-F246-4CD8-AAD4-590F2D3D3C62}"/>
              </a:ext>
            </a:extLst>
          </p:cNvPr>
          <p:cNvSpPr txBox="1">
            <a:spLocks noChangeArrowheads="1"/>
          </p:cNvSpPr>
          <p:nvPr/>
        </p:nvSpPr>
        <p:spPr bwMode="auto">
          <a:xfrm>
            <a:off x="5331315" y="5616421"/>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
        <p:nvSpPr>
          <p:cNvPr id="10" name="Text Box 9">
            <a:extLst>
              <a:ext uri="{FF2B5EF4-FFF2-40B4-BE49-F238E27FC236}">
                <a16:creationId xmlns:a16="http://schemas.microsoft.com/office/drawing/2014/main" id="{37C6965D-A941-41C9-8959-29D6E35F167A}"/>
              </a:ext>
            </a:extLst>
          </p:cNvPr>
          <p:cNvSpPr txBox="1">
            <a:spLocks noChangeArrowheads="1"/>
          </p:cNvSpPr>
          <p:nvPr/>
        </p:nvSpPr>
        <p:spPr bwMode="auto">
          <a:xfrm>
            <a:off x="5331315" y="4623578"/>
            <a:ext cx="1973169" cy="341632"/>
          </a:xfrm>
          <a:prstGeom prst="rect">
            <a:avLst/>
          </a:prstGeom>
          <a:noFill/>
          <a:ln w="19050">
            <a:noFill/>
            <a:miter lim="800000"/>
            <a:headEnd/>
            <a:tailEnd type="none" w="sm" len="sm"/>
          </a:ln>
          <a:effectLst/>
        </p:spPr>
        <p:txBody>
          <a:bodyPr wrap="none" lIns="45720" rIns="45720">
            <a:spAutoFit/>
          </a:bodyPr>
          <a:lstStyle/>
          <a:p>
            <a:pPr algn="ctr" eaLnBrk="0" hangingPunct="0">
              <a:lnSpc>
                <a:spcPct val="90000"/>
              </a:lnSpc>
            </a:pPr>
            <a:r>
              <a:rPr lang="en-US" b="1" dirty="0">
                <a:latin typeface="Helvetica" pitchFamily="34" charset="0"/>
              </a:rPr>
              <a:t>Temporal locality</a:t>
            </a:r>
          </a:p>
        </p:txBody>
      </p:sp>
    </p:spTree>
    <p:extLst>
      <p:ext uri="{BB962C8B-B14F-4D97-AF65-F5344CB8AC3E}">
        <p14:creationId xmlns:p14="http://schemas.microsoft.com/office/powerpoint/2010/main" val="410534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P spid="8" grpId="0" autoUpdateAnimBg="0"/>
      <p:bldP spid="9" grpId="0" autoUpdateAnimBg="0"/>
      <p:bldP spid="10"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p:txBody>
          <a:bodyPr/>
          <a:lstStyle/>
          <a:p>
            <a:r>
              <a:rPr lang="en-US" dirty="0"/>
              <a:t>Locality example</a:t>
            </a:r>
          </a:p>
        </p:txBody>
      </p:sp>
      <p:sp>
        <p:nvSpPr>
          <p:cNvPr id="696323" name="Rectangle 3"/>
          <p:cNvSpPr>
            <a:spLocks noGrp="1" noChangeArrowheads="1"/>
          </p:cNvSpPr>
          <p:nvPr>
            <p:ph idx="1"/>
          </p:nvPr>
        </p:nvSpPr>
        <p:spPr/>
        <p:txBody>
          <a:bodyPr>
            <a:normAutofit fontScale="92500" lnSpcReduction="20000"/>
          </a:bodyPr>
          <a:lstStyle/>
          <a:p>
            <a:r>
              <a:rPr lang="en-US" sz="2400" dirty="0"/>
              <a:t>Can get a sense for whether a function has good locality just by looking at its memory access patterns</a:t>
            </a:r>
          </a:p>
          <a:p>
            <a:r>
              <a:rPr lang="en-US" sz="2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b="1" i="1" dirty="0"/>
              <a:t>Yes!</a:t>
            </a:r>
          </a:p>
          <a:p>
            <a:pPr lvl="1"/>
            <a:r>
              <a:rPr lang="en-US" sz="2200" dirty="0"/>
              <a:t>Array is accessed in same row-major order in which it is stored in memory</a:t>
            </a:r>
          </a:p>
          <a:p>
            <a:pPr lvl="1"/>
            <a:r>
              <a:rPr lang="en-US" sz="2200" b="1" dirty="0">
                <a:latin typeface="Courier New" charset="0"/>
                <a:ea typeface="Courier New" charset="0"/>
                <a:cs typeface="Courier New" charset="0"/>
              </a:rPr>
              <a:t>a</a:t>
            </a:r>
            <a:r>
              <a:rPr lang="en-US" sz="2200" dirty="0">
                <a:cs typeface="Courier New" charset="0"/>
              </a:rPr>
              <a:t> through </a:t>
            </a:r>
            <a:r>
              <a:rPr lang="en-US" sz="2200" b="1" dirty="0">
                <a:latin typeface="Courier New" charset="0"/>
                <a:ea typeface="Courier New" charset="0"/>
                <a:cs typeface="Courier New" charset="0"/>
              </a:rPr>
              <a:t>a+3</a:t>
            </a:r>
            <a:r>
              <a:rPr lang="en-US" sz="2200" dirty="0"/>
              <a:t> , </a:t>
            </a:r>
            <a:r>
              <a:rPr lang="en-US" sz="2200" b="1" dirty="0">
                <a:latin typeface="Courier New" charset="0"/>
                <a:ea typeface="Courier New" charset="0"/>
                <a:cs typeface="Courier New" charset="0"/>
              </a:rPr>
              <a:t>a+4</a:t>
            </a:r>
            <a:r>
              <a:rPr lang="en-US" sz="2200" dirty="0">
                <a:cs typeface="Courier New" charset="0"/>
              </a:rPr>
              <a:t> through </a:t>
            </a:r>
            <a:r>
              <a:rPr lang="en-US" sz="2200" b="1" dirty="0">
                <a:latin typeface="Courier New" charset="0"/>
                <a:ea typeface="Courier New" charset="0"/>
                <a:cs typeface="Courier New" charset="0"/>
              </a:rPr>
              <a:t>a+7</a:t>
            </a:r>
            <a:r>
              <a:rPr lang="en-US" sz="2200" dirty="0"/>
              <a:t>, </a:t>
            </a:r>
            <a:r>
              <a:rPr lang="en-US" sz="2200" b="1" dirty="0">
                <a:latin typeface="Courier New" charset="0"/>
                <a:ea typeface="Courier New" charset="0"/>
                <a:cs typeface="Courier New" charset="0"/>
              </a:rPr>
              <a:t>a+8</a:t>
            </a:r>
            <a:r>
              <a:rPr lang="en-US" sz="2200" dirty="0">
                <a:cs typeface="Courier New" charset="0"/>
              </a:rPr>
              <a:t> through </a:t>
            </a:r>
            <a:r>
              <a:rPr lang="en-US" sz="2200" b="1" dirty="0">
                <a:latin typeface="Courier New" charset="0"/>
                <a:ea typeface="Courier New" charset="0"/>
                <a:cs typeface="Courier New" charset="0"/>
              </a:rPr>
              <a:t>a+11</a:t>
            </a:r>
            <a:r>
              <a:rPr lang="en-US" sz="2200" dirty="0"/>
              <a:t>, etc.</a:t>
            </a:r>
          </a:p>
        </p:txBody>
      </p:sp>
      <p:sp>
        <p:nvSpPr>
          <p:cNvPr id="696324" name="Text Box 4"/>
          <p:cNvSpPr txBox="1">
            <a:spLocks noChangeArrowheads="1"/>
          </p:cNvSpPr>
          <p:nvPr/>
        </p:nvSpPr>
        <p:spPr bwMode="auto">
          <a:xfrm>
            <a:off x="901522" y="2386291"/>
            <a:ext cx="4842455"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sumarrayrows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7" name="TextBox 6"/>
          <p:cNvSpPr txBox="1"/>
          <p:nvPr/>
        </p:nvSpPr>
        <p:spPr>
          <a:xfrm>
            <a:off x="6096000" y="3059668"/>
            <a:ext cx="3101521" cy="369332"/>
          </a:xfrm>
          <a:prstGeom prst="rect">
            <a:avLst/>
          </a:prstGeom>
          <a:noFill/>
        </p:spPr>
        <p:txBody>
          <a:bodyPr wrap="square" rtlCol="0">
            <a:spAutoFit/>
          </a:bodyPr>
          <a:lstStyle/>
          <a:p>
            <a:r>
              <a:rPr lang="en-US" i="1" dirty="0"/>
              <a:t>Temporal or spatial locality?</a:t>
            </a:r>
          </a:p>
        </p:txBody>
      </p:sp>
      <p:sp>
        <p:nvSpPr>
          <p:cNvPr id="2" name="Slide Number Placeholder 1">
            <a:extLst>
              <a:ext uri="{FF2B5EF4-FFF2-40B4-BE49-F238E27FC236}">
                <a16:creationId xmlns:a16="http://schemas.microsoft.com/office/drawing/2014/main" id="{54467B74-5DFC-4B99-9866-E0FA9F332FD1}"/>
              </a:ext>
            </a:extLst>
          </p:cNvPr>
          <p:cNvSpPr>
            <a:spLocks noGrp="1"/>
          </p:cNvSpPr>
          <p:nvPr>
            <p:ph type="sldNum" sz="quarter" idx="12"/>
          </p:nvPr>
        </p:nvSpPr>
        <p:spPr/>
        <p:txBody>
          <a:bodyPr/>
          <a:lstStyle/>
          <a:p>
            <a:fld id="{0778C724-3839-4D76-A707-B4C23905D055}" type="slidenum">
              <a:rPr lang="en-US" smtClean="0"/>
              <a:t>53</a:t>
            </a:fld>
            <a:endParaRPr lang="en-US"/>
          </a:p>
        </p:txBody>
      </p:sp>
      <p:sp>
        <p:nvSpPr>
          <p:cNvPr id="8" name="TextBox 7">
            <a:extLst>
              <a:ext uri="{FF2B5EF4-FFF2-40B4-BE49-F238E27FC236}">
                <a16:creationId xmlns:a16="http://schemas.microsoft.com/office/drawing/2014/main" id="{8489907B-ED4A-4C39-8129-A95F46A4752D}"/>
              </a:ext>
            </a:extLst>
          </p:cNvPr>
          <p:cNvSpPr txBox="1"/>
          <p:nvPr/>
        </p:nvSpPr>
        <p:spPr>
          <a:xfrm>
            <a:off x="6096000" y="3657600"/>
            <a:ext cx="3101521" cy="646331"/>
          </a:xfrm>
          <a:prstGeom prst="rect">
            <a:avLst/>
          </a:prstGeom>
          <a:noFill/>
        </p:spPr>
        <p:txBody>
          <a:bodyPr wrap="square" rtlCol="0">
            <a:spAutoFit/>
          </a:bodyPr>
          <a:lstStyle/>
          <a:p>
            <a:r>
              <a:rPr lang="en-US" dirty="0"/>
              <a:t>Spatial: accesses to array</a:t>
            </a:r>
          </a:p>
          <a:p>
            <a:r>
              <a:rPr lang="en-US" dirty="0"/>
              <a:t>Temporal: accesses to sum</a:t>
            </a:r>
          </a:p>
        </p:txBody>
      </p:sp>
    </p:spTree>
    <p:extLst>
      <p:ext uri="{BB962C8B-B14F-4D97-AF65-F5344CB8AC3E}">
        <p14:creationId xmlns:p14="http://schemas.microsoft.com/office/powerpoint/2010/main" val="49696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2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2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23">
                                            <p:txEl>
                                              <p:pRg st="11" end="1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ChangeArrowheads="1"/>
          </p:cNvSpPr>
          <p:nvPr>
            <p:ph type="title"/>
          </p:nvPr>
        </p:nvSpPr>
        <p:spPr/>
        <p:txBody>
          <a:bodyPr/>
          <a:lstStyle/>
          <a:p>
            <a:r>
              <a:rPr lang="en-US"/>
              <a:t>Locality example</a:t>
            </a:r>
          </a:p>
        </p:txBody>
      </p:sp>
      <p:sp>
        <p:nvSpPr>
          <p:cNvPr id="697347" name="Rectangle 3"/>
          <p:cNvSpPr>
            <a:spLocks noGrp="1" noChangeArrowheads="1"/>
          </p:cNvSpPr>
          <p:nvPr>
            <p:ph idx="1"/>
          </p:nvPr>
        </p:nvSpPr>
        <p:spPr/>
        <p:txBody>
          <a:bodyPr>
            <a:normAutofit fontScale="70000" lnSpcReduction="20000"/>
          </a:bodyPr>
          <a:lstStyle/>
          <a:p>
            <a:r>
              <a:rPr lang="en-US" sz="3400" dirty="0"/>
              <a:t>Does this function have good locality?</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900" b="1" i="1" dirty="0"/>
              <a:t>No!</a:t>
            </a:r>
          </a:p>
          <a:p>
            <a:pPr lvl="1"/>
            <a:r>
              <a:rPr lang="en-US" sz="2600" dirty="0"/>
              <a:t>Scans array column-wise instead of row-wise</a:t>
            </a:r>
          </a:p>
          <a:p>
            <a:pPr lvl="1"/>
            <a:r>
              <a:rPr lang="en-US" sz="2900" b="1" dirty="0"/>
              <a:t>a</a:t>
            </a:r>
            <a:r>
              <a:rPr lang="en-US" sz="2900" dirty="0"/>
              <a:t> through </a:t>
            </a:r>
            <a:r>
              <a:rPr lang="en-US" sz="2900" b="1" dirty="0">
                <a:latin typeface="Courier New" charset="0"/>
                <a:ea typeface="Courier New" charset="0"/>
                <a:cs typeface="Courier New" charset="0"/>
              </a:rPr>
              <a:t>a+3</a:t>
            </a:r>
            <a:r>
              <a:rPr lang="en-US" sz="2900" dirty="0"/>
              <a:t>, then </a:t>
            </a:r>
            <a:r>
              <a:rPr lang="en-US" sz="2900" b="1" dirty="0">
                <a:latin typeface="Courier New" charset="0"/>
                <a:ea typeface="Courier New" charset="0"/>
                <a:cs typeface="Courier New" charset="0"/>
              </a:rPr>
              <a:t>a+4*N</a:t>
            </a:r>
            <a:r>
              <a:rPr lang="en-US" sz="2900" dirty="0"/>
              <a:t> through </a:t>
            </a:r>
            <a:r>
              <a:rPr lang="en-US" sz="2900" b="1" dirty="0">
                <a:latin typeface="Courier New" charset="0"/>
                <a:ea typeface="Courier New" charset="0"/>
                <a:cs typeface="Courier New" charset="0"/>
              </a:rPr>
              <a:t>a+4*N+3</a:t>
            </a:r>
            <a:r>
              <a:rPr lang="en-US" sz="2900" dirty="0"/>
              <a:t>, etc.</a:t>
            </a:r>
          </a:p>
          <a:p>
            <a:pPr lvl="1"/>
            <a:r>
              <a:rPr lang="en-US" sz="2600" dirty="0"/>
              <a:t>Holy jumping around memory Batman!</a:t>
            </a:r>
          </a:p>
          <a:p>
            <a:pPr lvl="1"/>
            <a:endParaRPr lang="en-US" sz="2000" dirty="0"/>
          </a:p>
          <a:p>
            <a:r>
              <a:rPr lang="en-US" dirty="0"/>
              <a:t>More on that in a couple of lectures</a:t>
            </a:r>
          </a:p>
          <a:p>
            <a:endParaRPr lang="en-US" sz="2400" dirty="0"/>
          </a:p>
        </p:txBody>
      </p:sp>
      <p:sp>
        <p:nvSpPr>
          <p:cNvPr id="697348" name="Text Box 4"/>
          <p:cNvSpPr txBox="1">
            <a:spLocks noChangeArrowheads="1"/>
          </p:cNvSpPr>
          <p:nvPr/>
        </p:nvSpPr>
        <p:spPr bwMode="auto">
          <a:xfrm>
            <a:off x="933340" y="1592671"/>
            <a:ext cx="5016699" cy="2585323"/>
          </a:xfrm>
          <a:prstGeom prst="rect">
            <a:avLst/>
          </a:prstGeom>
          <a:noFill/>
          <a:ln w="25400">
            <a:solidFill>
              <a:schemeClr val="tx1"/>
            </a:solidFill>
            <a:miter lim="800000"/>
            <a:headEnd/>
            <a:tailEnd/>
          </a:ln>
          <a:effectLst/>
        </p:spPr>
        <p:txBody>
          <a:bodyPr wrap="square">
            <a:spAutoFit/>
          </a:bodyPr>
          <a:lstStyle/>
          <a:p>
            <a:pPr eaLnBrk="0" hangingPunct="0"/>
            <a:r>
              <a:rPr lang="en-US" b="1" dirty="0">
                <a:latin typeface="Courier New" pitchFamily="49" charset="0"/>
              </a:rPr>
              <a:t>int </a:t>
            </a:r>
            <a:r>
              <a:rPr lang="en-US" b="1" dirty="0" err="1">
                <a:latin typeface="Courier New" pitchFamily="49" charset="0"/>
              </a:rPr>
              <a:t>sumarraycols</a:t>
            </a:r>
            <a:r>
              <a:rPr lang="en-US" b="1" dirty="0">
                <a:latin typeface="Courier New" pitchFamily="49" charset="0"/>
              </a:rPr>
              <a:t>(int a[M][N]){</a:t>
            </a:r>
          </a:p>
          <a:p>
            <a:pPr eaLnBrk="0" hangingPunct="0"/>
            <a:r>
              <a:rPr lang="en-US" b="1" dirty="0">
                <a:latin typeface="Courier New" pitchFamily="49" charset="0"/>
              </a:rPr>
              <a:t>  int sum = 0;</a:t>
            </a:r>
          </a:p>
          <a:p>
            <a:pPr eaLnBrk="0" hangingPunct="0"/>
            <a:r>
              <a:rPr lang="en-US" b="1" dirty="0">
                <a:latin typeface="Courier New" pitchFamily="49" charset="0"/>
              </a:rPr>
              <a:t>  for (int j = 0; j &lt; N; </a:t>
            </a:r>
            <a:r>
              <a:rPr lang="en-US" b="1" dirty="0" err="1">
                <a:latin typeface="Courier New" pitchFamily="49" charset="0"/>
              </a:rPr>
              <a:t>j++</a:t>
            </a:r>
            <a:r>
              <a:rPr lang="en-US" b="1" dirty="0">
                <a:latin typeface="Courier New" pitchFamily="49" charset="0"/>
              </a:rPr>
              <a:t>) {</a:t>
            </a:r>
          </a:p>
          <a:p>
            <a:pPr eaLnBrk="0" hangingPunct="0"/>
            <a:r>
              <a:rPr lang="en-US" b="1" dirty="0">
                <a:latin typeface="Courier New" pitchFamily="49" charset="0"/>
              </a:rPr>
              <a:t>    for (int </a:t>
            </a:r>
            <a:r>
              <a:rPr lang="en-US" b="1" dirty="0" err="1">
                <a:latin typeface="Courier New" pitchFamily="49" charset="0"/>
              </a:rPr>
              <a:t>i</a:t>
            </a:r>
            <a:r>
              <a:rPr lang="en-US" b="1" dirty="0">
                <a:latin typeface="Courier New" pitchFamily="49" charset="0"/>
              </a:rPr>
              <a:t> = 0; </a:t>
            </a:r>
            <a:r>
              <a:rPr lang="en-US" b="1" dirty="0" err="1">
                <a:latin typeface="Courier New" pitchFamily="49" charset="0"/>
              </a:rPr>
              <a:t>i</a:t>
            </a:r>
            <a:r>
              <a:rPr lang="en-US" b="1" dirty="0">
                <a:latin typeface="Courier New" pitchFamily="49" charset="0"/>
              </a:rPr>
              <a:t> &lt; M; </a:t>
            </a:r>
            <a:r>
              <a:rPr lang="en-US" b="1" dirty="0" err="1">
                <a:latin typeface="Courier New" pitchFamily="49" charset="0"/>
              </a:rPr>
              <a:t>i</a:t>
            </a:r>
            <a:r>
              <a:rPr lang="en-US" b="1" dirty="0">
                <a:latin typeface="Courier New" pitchFamily="49" charset="0"/>
              </a:rPr>
              <a:t>++) {</a:t>
            </a:r>
          </a:p>
          <a:p>
            <a:pPr eaLnBrk="0" hangingPunct="0"/>
            <a:r>
              <a:rPr lang="en-US" b="1" dirty="0">
                <a:latin typeface="Courier New" pitchFamily="49" charset="0"/>
              </a:rPr>
              <a:t>      sum += a[</a:t>
            </a:r>
            <a:r>
              <a:rPr lang="en-US" b="1" dirty="0" err="1">
                <a:latin typeface="Courier New" pitchFamily="49" charset="0"/>
              </a:rPr>
              <a:t>i</a:t>
            </a:r>
            <a:r>
              <a:rPr lang="en-US" b="1" dirty="0">
                <a:latin typeface="Courier New" pitchFamily="49" charset="0"/>
              </a:rPr>
              <a:t>][j];</a:t>
            </a:r>
          </a:p>
          <a:p>
            <a:pPr eaLnBrk="0" hangingPunct="0"/>
            <a:r>
              <a:rPr lang="en-US" b="1" dirty="0">
                <a:latin typeface="Courier New" pitchFamily="49" charset="0"/>
              </a:rPr>
              <a:t>    }</a:t>
            </a:r>
          </a:p>
          <a:p>
            <a:pPr eaLnBrk="0" hangingPunct="0"/>
            <a:r>
              <a:rPr lang="en-US" b="1" dirty="0">
                <a:latin typeface="Courier New" pitchFamily="49" charset="0"/>
              </a:rPr>
              <a:t>  }</a:t>
            </a:r>
          </a:p>
          <a:p>
            <a:pPr eaLnBrk="0" hangingPunct="0"/>
            <a:r>
              <a:rPr lang="en-US" b="1" dirty="0">
                <a:latin typeface="Courier New" pitchFamily="49" charset="0"/>
              </a:rPr>
              <a:t>  return sum;</a:t>
            </a:r>
          </a:p>
          <a:p>
            <a:pPr eaLnBrk="0" hangingPunct="0"/>
            <a:r>
              <a:rPr lang="en-US" b="1" dirty="0">
                <a:latin typeface="Courier New" pitchFamily="49" charset="0"/>
              </a:rPr>
              <a:t>}</a:t>
            </a:r>
          </a:p>
        </p:txBody>
      </p:sp>
      <p:sp>
        <p:nvSpPr>
          <p:cNvPr id="2" name="Slide Number Placeholder 1">
            <a:extLst>
              <a:ext uri="{FF2B5EF4-FFF2-40B4-BE49-F238E27FC236}">
                <a16:creationId xmlns:a16="http://schemas.microsoft.com/office/drawing/2014/main" id="{0F3BED35-9C08-4AB1-8269-31D05576C034}"/>
              </a:ext>
            </a:extLst>
          </p:cNvPr>
          <p:cNvSpPr>
            <a:spLocks noGrp="1"/>
          </p:cNvSpPr>
          <p:nvPr>
            <p:ph type="sldNum" sz="quarter" idx="12"/>
          </p:nvPr>
        </p:nvSpPr>
        <p:spPr/>
        <p:txBody>
          <a:bodyPr/>
          <a:lstStyle/>
          <a:p>
            <a:fld id="{0778C724-3839-4D76-A707-B4C23905D055}" type="slidenum">
              <a:rPr lang="en-US" smtClean="0"/>
              <a:t>54</a:t>
            </a:fld>
            <a:endParaRPr lang="en-US"/>
          </a:p>
        </p:txBody>
      </p:sp>
    </p:spTree>
    <p:extLst>
      <p:ext uri="{BB962C8B-B14F-4D97-AF65-F5344CB8AC3E}">
        <p14:creationId xmlns:p14="http://schemas.microsoft.com/office/powerpoint/2010/main" val="44241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734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7347">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7347">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7347">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734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Locality to the Rescue!</a:t>
            </a:r>
          </a:p>
        </p:txBody>
      </p:sp>
      <p:sp>
        <p:nvSpPr>
          <p:cNvPr id="3" name="Content Placeholder 2"/>
          <p:cNvSpPr>
            <a:spLocks noGrp="1"/>
          </p:cNvSpPr>
          <p:nvPr>
            <p:ph idx="1"/>
          </p:nvPr>
        </p:nvSpPr>
        <p:spPr/>
        <p:txBody>
          <a:bodyPr>
            <a:normAutofit fontScale="77500" lnSpcReduction="20000"/>
          </a:bodyPr>
          <a:lstStyle/>
          <a:p>
            <a:r>
              <a:rPr lang="en-US" dirty="0"/>
              <a:t>How can we exploit locality to bridge the CPU-memory gap?</a:t>
            </a:r>
          </a:p>
          <a:p>
            <a:pPr lvl="1"/>
            <a:r>
              <a:rPr lang="en-US" dirty="0"/>
              <a:t>Use it to determine which data to put in a cache!</a:t>
            </a:r>
          </a:p>
          <a:p>
            <a:pPr lvl="1"/>
            <a:endParaRPr lang="en-US" dirty="0"/>
          </a:p>
          <a:p>
            <a:r>
              <a:rPr lang="en-US" dirty="0"/>
              <a:t>Spatial locality</a:t>
            </a:r>
          </a:p>
          <a:p>
            <a:pPr lvl="1"/>
            <a:r>
              <a:rPr lang="en-US" dirty="0"/>
              <a:t>When level </a:t>
            </a:r>
            <a:r>
              <a:rPr lang="en-US" i="1" dirty="0"/>
              <a:t>k</a:t>
            </a:r>
            <a:r>
              <a:rPr lang="en-US" dirty="0"/>
              <a:t> needs a byte from level </a:t>
            </a:r>
            <a:r>
              <a:rPr lang="en-US" i="1" dirty="0"/>
              <a:t>k+1</a:t>
            </a:r>
            <a:r>
              <a:rPr lang="en-US" dirty="0"/>
              <a:t>, don’t just bring one byte</a:t>
            </a:r>
          </a:p>
          <a:p>
            <a:pPr lvl="1"/>
            <a:r>
              <a:rPr lang="en-US" dirty="0"/>
              <a:t>Bring neighboring bytes as well!</a:t>
            </a:r>
          </a:p>
          <a:p>
            <a:pPr lvl="1"/>
            <a:r>
              <a:rPr lang="en-US" dirty="0"/>
              <a:t>Good chances we’ll need them too in the near future</a:t>
            </a:r>
          </a:p>
          <a:p>
            <a:pPr lvl="1"/>
            <a:endParaRPr lang="en-US" dirty="0"/>
          </a:p>
          <a:p>
            <a:r>
              <a:rPr lang="en-US" dirty="0"/>
              <a:t>Temporal locality</a:t>
            </a:r>
          </a:p>
          <a:p>
            <a:pPr lvl="1"/>
            <a:r>
              <a:rPr lang="en-US" dirty="0"/>
              <a:t>When you bring something into the cache, try to keep it there</a:t>
            </a:r>
          </a:p>
          <a:p>
            <a:pPr lvl="1"/>
            <a:r>
              <a:rPr lang="en-US" dirty="0"/>
              <a:t>Good chances we’ll need it again in the near future</a:t>
            </a:r>
          </a:p>
          <a:p>
            <a:pPr lvl="1"/>
            <a:endParaRPr lang="en-US" dirty="0"/>
          </a:p>
          <a:p>
            <a:r>
              <a:rPr lang="en-US" dirty="0"/>
              <a:t>Result: most accesses should be cache hits!</a:t>
            </a:r>
          </a:p>
          <a:p>
            <a:pPr lvl="1"/>
            <a:r>
              <a:rPr lang="is-IS" dirty="0"/>
              <a:t>Memory system: size of largest memory, with speed close to that of fastest memory</a:t>
            </a:r>
            <a:endParaRPr lang="en-US" dirty="0"/>
          </a:p>
          <a:p>
            <a:pPr lvl="1"/>
            <a:endParaRPr lang="en-US" dirty="0"/>
          </a:p>
          <a:p>
            <a:r>
              <a:rPr lang="en-US" dirty="0"/>
              <a:t>We’ll see how that works in detail next time</a:t>
            </a:r>
          </a:p>
        </p:txBody>
      </p:sp>
      <p:sp>
        <p:nvSpPr>
          <p:cNvPr id="4" name="Slide Number Placeholder 3">
            <a:extLst>
              <a:ext uri="{FF2B5EF4-FFF2-40B4-BE49-F238E27FC236}">
                <a16:creationId xmlns:a16="http://schemas.microsoft.com/office/drawing/2014/main" id="{1FF4AAE5-A265-45FE-9D19-D85EF7A48BD4}"/>
              </a:ext>
            </a:extLst>
          </p:cNvPr>
          <p:cNvSpPr>
            <a:spLocks noGrp="1"/>
          </p:cNvSpPr>
          <p:nvPr>
            <p:ph type="sldNum" sz="quarter" idx="12"/>
          </p:nvPr>
        </p:nvSpPr>
        <p:spPr/>
        <p:txBody>
          <a:bodyPr/>
          <a:lstStyle/>
          <a:p>
            <a:fld id="{0778C724-3839-4D76-A707-B4C23905D055}" type="slidenum">
              <a:rPr lang="en-US" smtClean="0"/>
              <a:t>55</a:t>
            </a:fld>
            <a:endParaRPr lang="en-US"/>
          </a:p>
        </p:txBody>
      </p:sp>
    </p:spTree>
    <p:extLst>
      <p:ext uri="{BB962C8B-B14F-4D97-AF65-F5344CB8AC3E}">
        <p14:creationId xmlns:p14="http://schemas.microsoft.com/office/powerpoint/2010/main" val="166469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4EB4-B710-4B4C-9E9E-B9B5D5E06A83}"/>
              </a:ext>
            </a:extLst>
          </p:cNvPr>
          <p:cNvSpPr>
            <a:spLocks noGrp="1"/>
          </p:cNvSpPr>
          <p:nvPr>
            <p:ph type="ctrTitle"/>
          </p:nvPr>
        </p:nvSpPr>
        <p:spPr/>
        <p:txBody>
          <a:bodyPr>
            <a:normAutofit/>
          </a:bodyPr>
          <a:lstStyle/>
          <a:p>
            <a:r>
              <a:rPr lang="en-US" dirty="0"/>
              <a:t>Lecture BONUS</a:t>
            </a:r>
            <a:br>
              <a:rPr lang="en-US" dirty="0"/>
            </a:br>
            <a:r>
              <a:rPr lang="en-US" dirty="0"/>
              <a:t>Assembly to Transistors</a:t>
            </a:r>
          </a:p>
        </p:txBody>
      </p:sp>
      <p:sp>
        <p:nvSpPr>
          <p:cNvPr id="3" name="Subtitle 2">
            <a:extLst>
              <a:ext uri="{FF2B5EF4-FFF2-40B4-BE49-F238E27FC236}">
                <a16:creationId xmlns:a16="http://schemas.microsoft.com/office/drawing/2014/main" id="{BCC2EFA9-08FA-449E-880F-86912EE7E777}"/>
              </a:ext>
            </a:extLst>
          </p:cNvPr>
          <p:cNvSpPr>
            <a:spLocks noGrp="1"/>
          </p:cNvSpPr>
          <p:nvPr>
            <p:ph type="subTitle" idx="1"/>
          </p:nvPr>
        </p:nvSpPr>
        <p:spPr/>
        <p:txBody>
          <a:bodyPr/>
          <a:lstStyle/>
          <a:p>
            <a:r>
              <a:rPr lang="en-US" dirty="0"/>
              <a:t>CS213 – Intro to Computer Systems</a:t>
            </a:r>
          </a:p>
          <a:p>
            <a:r>
              <a:rPr lang="en-US" dirty="0"/>
              <a:t>Branden Ghena</a:t>
            </a:r>
          </a:p>
        </p:txBody>
      </p:sp>
      <p:sp>
        <p:nvSpPr>
          <p:cNvPr id="4" name="TextBox 3">
            <a:extLst>
              <a:ext uri="{FF2B5EF4-FFF2-40B4-BE49-F238E27FC236}">
                <a16:creationId xmlns:a16="http://schemas.microsoft.com/office/drawing/2014/main" id="{039C8337-0804-4F14-931E-8B64EF5974B3}"/>
              </a:ext>
            </a:extLst>
          </p:cNvPr>
          <p:cNvSpPr txBox="1"/>
          <p:nvPr/>
        </p:nvSpPr>
        <p:spPr>
          <a:xfrm>
            <a:off x="607595" y="5511800"/>
            <a:ext cx="10972799" cy="584775"/>
          </a:xfrm>
          <a:prstGeom prst="rect">
            <a:avLst/>
          </a:prstGeom>
          <a:noFill/>
        </p:spPr>
        <p:txBody>
          <a:bodyPr wrap="square" rtlCol="0">
            <a:spAutoFit/>
          </a:bodyPr>
          <a:lstStyle/>
          <a:p>
            <a:r>
              <a:rPr lang="en-US" sz="1600" dirty="0"/>
              <a:t>Slides adapted from:</a:t>
            </a:r>
            <a:br>
              <a:rPr lang="en-US" sz="1600" dirty="0"/>
            </a:br>
            <a:r>
              <a:rPr lang="en-US" sz="1600" dirty="0"/>
              <a:t>St-Amour, </a:t>
            </a:r>
            <a:r>
              <a:rPr lang="en-US" sz="1600" dirty="0" err="1"/>
              <a:t>Hardavellas</a:t>
            </a:r>
            <a:r>
              <a:rPr lang="en-US" sz="1600" dirty="0"/>
              <a:t>, </a:t>
            </a:r>
            <a:r>
              <a:rPr lang="en-US" sz="1600" dirty="0" err="1"/>
              <a:t>Bustamente</a:t>
            </a:r>
            <a:r>
              <a:rPr lang="en-US" sz="1600" dirty="0"/>
              <a:t> (Northwestern), Bryant, </a:t>
            </a:r>
            <a:r>
              <a:rPr lang="en-US" sz="1600" dirty="0" err="1"/>
              <a:t>O’Hallaron</a:t>
            </a:r>
            <a:r>
              <a:rPr lang="en-US" sz="1600" dirty="0"/>
              <a:t> (CMU), Garcia, Weaver (UC Berkeley)</a:t>
            </a:r>
          </a:p>
        </p:txBody>
      </p:sp>
    </p:spTree>
    <p:extLst>
      <p:ext uri="{BB962C8B-B14F-4D97-AF65-F5344CB8AC3E}">
        <p14:creationId xmlns:p14="http://schemas.microsoft.com/office/powerpoint/2010/main" val="2228979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0E5EE-FCD3-45B8-9FC4-43D37315BF4F}"/>
              </a:ext>
            </a:extLst>
          </p:cNvPr>
          <p:cNvSpPr>
            <a:spLocks noGrp="1"/>
          </p:cNvSpPr>
          <p:nvPr>
            <p:ph type="title"/>
          </p:nvPr>
        </p:nvSpPr>
        <p:spPr/>
        <p:txBody>
          <a:bodyPr/>
          <a:lstStyle/>
          <a:p>
            <a:r>
              <a:rPr lang="en-US" dirty="0"/>
              <a:t>Assembly into machine code</a:t>
            </a:r>
          </a:p>
        </p:txBody>
      </p:sp>
      <p:sp>
        <p:nvSpPr>
          <p:cNvPr id="4" name="Slide Number Placeholder 3">
            <a:extLst>
              <a:ext uri="{FF2B5EF4-FFF2-40B4-BE49-F238E27FC236}">
                <a16:creationId xmlns:a16="http://schemas.microsoft.com/office/drawing/2014/main" id="{C645E58A-A9C8-4B22-A4F9-036442D69DA5}"/>
              </a:ext>
            </a:extLst>
          </p:cNvPr>
          <p:cNvSpPr>
            <a:spLocks noGrp="1"/>
          </p:cNvSpPr>
          <p:nvPr>
            <p:ph type="sldNum" sz="quarter" idx="12"/>
          </p:nvPr>
        </p:nvSpPr>
        <p:spPr/>
        <p:txBody>
          <a:bodyPr/>
          <a:lstStyle/>
          <a:p>
            <a:fld id="{0778C724-3839-4D76-A707-B4C23905D055}" type="slidenum">
              <a:rPr lang="en-US" smtClean="0"/>
              <a:t>57</a:t>
            </a:fld>
            <a:endParaRPr lang="en-US"/>
          </a:p>
        </p:txBody>
      </p:sp>
      <p:sp>
        <p:nvSpPr>
          <p:cNvPr id="8" name="Content Placeholder 7">
            <a:extLst>
              <a:ext uri="{FF2B5EF4-FFF2-40B4-BE49-F238E27FC236}">
                <a16:creationId xmlns:a16="http://schemas.microsoft.com/office/drawing/2014/main" id="{9EB81D9A-2EE6-440C-8F5B-E7025BC5102B}"/>
              </a:ext>
            </a:extLst>
          </p:cNvPr>
          <p:cNvSpPr>
            <a:spLocks noGrp="1"/>
          </p:cNvSpPr>
          <p:nvPr>
            <p:ph idx="1"/>
          </p:nvPr>
        </p:nvSpPr>
        <p:spPr>
          <a:xfrm>
            <a:off x="7707085" y="1143000"/>
            <a:ext cx="3873309" cy="5029200"/>
          </a:xfrm>
        </p:spPr>
        <p:txBody>
          <a:bodyPr>
            <a:normAutofit fontScale="92500" lnSpcReduction="10000"/>
          </a:bodyPr>
          <a:lstStyle/>
          <a:p>
            <a:r>
              <a:rPr lang="en-US" dirty="0"/>
              <a:t>Machine code are the numerical versions of each instruction</a:t>
            </a:r>
          </a:p>
          <a:p>
            <a:pPr lvl="1"/>
            <a:endParaRPr lang="en-US" dirty="0"/>
          </a:p>
          <a:p>
            <a:r>
              <a:rPr lang="en-US" dirty="0"/>
              <a:t>Number breaks down into parts</a:t>
            </a:r>
          </a:p>
          <a:p>
            <a:pPr lvl="1"/>
            <a:r>
              <a:rPr lang="en-US" dirty="0"/>
              <a:t>Operation</a:t>
            </a:r>
          </a:p>
          <a:p>
            <a:pPr lvl="1"/>
            <a:r>
              <a:rPr lang="en-US" dirty="0"/>
              <a:t>Source</a:t>
            </a:r>
          </a:p>
          <a:p>
            <a:pPr lvl="1"/>
            <a:r>
              <a:rPr lang="en-US" dirty="0"/>
              <a:t>Destination</a:t>
            </a:r>
          </a:p>
          <a:p>
            <a:pPr lvl="1"/>
            <a:endParaRPr lang="en-US" dirty="0"/>
          </a:p>
          <a:p>
            <a:r>
              <a:rPr lang="en-US" dirty="0" err="1"/>
              <a:t>Immediates</a:t>
            </a:r>
            <a:r>
              <a:rPr lang="en-US" dirty="0"/>
              <a:t> are stored in the instruction encoding</a:t>
            </a:r>
          </a:p>
        </p:txBody>
      </p:sp>
      <p:pic>
        <p:nvPicPr>
          <p:cNvPr id="16" name="Picture 15">
            <a:extLst>
              <a:ext uri="{FF2B5EF4-FFF2-40B4-BE49-F238E27FC236}">
                <a16:creationId xmlns:a16="http://schemas.microsoft.com/office/drawing/2014/main" id="{81E974CC-A7AB-40F9-A47E-FE009F824CED}"/>
              </a:ext>
            </a:extLst>
          </p:cNvPr>
          <p:cNvPicPr>
            <a:picLocks noChangeAspect="1"/>
          </p:cNvPicPr>
          <p:nvPr/>
        </p:nvPicPr>
        <p:blipFill>
          <a:blip r:embed="rId2"/>
          <a:stretch>
            <a:fillRect/>
          </a:stretch>
        </p:blipFill>
        <p:spPr>
          <a:xfrm>
            <a:off x="607595" y="1142999"/>
            <a:ext cx="6441184" cy="5029199"/>
          </a:xfrm>
          <a:prstGeom prst="rect">
            <a:avLst/>
          </a:prstGeom>
        </p:spPr>
      </p:pic>
      <p:sp>
        <p:nvSpPr>
          <p:cNvPr id="14" name="Rectangle 13">
            <a:extLst>
              <a:ext uri="{FF2B5EF4-FFF2-40B4-BE49-F238E27FC236}">
                <a16:creationId xmlns:a16="http://schemas.microsoft.com/office/drawing/2014/main" id="{D9B47D6D-3643-4747-B56F-35BF2DFE2DBD}"/>
              </a:ext>
            </a:extLst>
          </p:cNvPr>
          <p:cNvSpPr/>
          <p:nvPr/>
        </p:nvSpPr>
        <p:spPr>
          <a:xfrm>
            <a:off x="2077032" y="1449874"/>
            <a:ext cx="1881194" cy="45093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407D8A8-304B-4714-AD73-505D8DA16F58}"/>
              </a:ext>
            </a:extLst>
          </p:cNvPr>
          <p:cNvSpPr/>
          <p:nvPr/>
        </p:nvSpPr>
        <p:spPr>
          <a:xfrm>
            <a:off x="2077030" y="2207687"/>
            <a:ext cx="188119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1FA73C-6360-47A5-810A-C3C97E398E02}"/>
              </a:ext>
            </a:extLst>
          </p:cNvPr>
          <p:cNvSpPr/>
          <p:nvPr/>
        </p:nvSpPr>
        <p:spPr>
          <a:xfrm>
            <a:off x="2077030" y="2978063"/>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46360CA-BD38-4091-AB5D-4775D9596CBE}"/>
              </a:ext>
            </a:extLst>
          </p:cNvPr>
          <p:cNvSpPr/>
          <p:nvPr/>
        </p:nvSpPr>
        <p:spPr>
          <a:xfrm>
            <a:off x="2077029" y="3748440"/>
            <a:ext cx="135510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6AE6CE-4D4D-4957-B675-F1385303FD35}"/>
              </a:ext>
            </a:extLst>
          </p:cNvPr>
          <p:cNvSpPr/>
          <p:nvPr/>
        </p:nvSpPr>
        <p:spPr>
          <a:xfrm>
            <a:off x="2077027" y="4515671"/>
            <a:ext cx="3434425"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AA5BC0-FF93-41AF-84C4-6679AAA15F27}"/>
              </a:ext>
            </a:extLst>
          </p:cNvPr>
          <p:cNvSpPr/>
          <p:nvPr/>
        </p:nvSpPr>
        <p:spPr>
          <a:xfrm>
            <a:off x="2077029" y="5298498"/>
            <a:ext cx="565964" cy="450937"/>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5452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51A24-8CE5-4A77-87B5-2FD764BA7978}"/>
              </a:ext>
            </a:extLst>
          </p:cNvPr>
          <p:cNvSpPr>
            <a:spLocks noGrp="1"/>
          </p:cNvSpPr>
          <p:nvPr>
            <p:ph type="title"/>
          </p:nvPr>
        </p:nvSpPr>
        <p:spPr/>
        <p:txBody>
          <a:bodyPr/>
          <a:lstStyle/>
          <a:p>
            <a:r>
              <a:rPr lang="en-US" dirty="0"/>
              <a:t>Machine code ideas</a:t>
            </a:r>
          </a:p>
        </p:txBody>
      </p:sp>
      <p:sp>
        <p:nvSpPr>
          <p:cNvPr id="3" name="Content Placeholder 2">
            <a:extLst>
              <a:ext uri="{FF2B5EF4-FFF2-40B4-BE49-F238E27FC236}">
                <a16:creationId xmlns:a16="http://schemas.microsoft.com/office/drawing/2014/main" id="{7A278826-BD9F-4971-B092-3604464E6B5B}"/>
              </a:ext>
            </a:extLst>
          </p:cNvPr>
          <p:cNvSpPr>
            <a:spLocks noGrp="1"/>
          </p:cNvSpPr>
          <p:nvPr>
            <p:ph idx="1"/>
          </p:nvPr>
        </p:nvSpPr>
        <p:spPr/>
        <p:txBody>
          <a:bodyPr>
            <a:normAutofit fontScale="92500" lnSpcReduction="10000"/>
          </a:bodyPr>
          <a:lstStyle/>
          <a:p>
            <a:r>
              <a:rPr lang="en-US" dirty="0"/>
              <a:t>Example:</a:t>
            </a:r>
          </a:p>
          <a:p>
            <a:pPr lvl="1"/>
            <a:r>
              <a:rPr lang="en-US" dirty="0"/>
              <a:t>ADD $0x4351FF23, %</a:t>
            </a:r>
            <a:r>
              <a:rPr lang="en-US" dirty="0" err="1"/>
              <a:t>rax</a:t>
            </a:r>
            <a:endParaRPr lang="en-US" dirty="0"/>
          </a:p>
          <a:p>
            <a:pPr lvl="1"/>
            <a:endParaRPr lang="en-US" dirty="0"/>
          </a:p>
          <a:p>
            <a:pPr lvl="1"/>
            <a:r>
              <a:rPr lang="en-US" dirty="0"/>
              <a:t>ADD with destination %</a:t>
            </a:r>
            <a:r>
              <a:rPr lang="en-US" dirty="0" err="1"/>
              <a:t>rax</a:t>
            </a:r>
            <a:r>
              <a:rPr lang="en-US" dirty="0"/>
              <a:t> translates into 0x05</a:t>
            </a:r>
          </a:p>
          <a:p>
            <a:pPr lvl="1"/>
            <a:r>
              <a:rPr lang="en-US" dirty="0"/>
              <a:t>Immediate is appended on to that</a:t>
            </a:r>
          </a:p>
          <a:p>
            <a:pPr lvl="1"/>
            <a:endParaRPr lang="en-US" dirty="0"/>
          </a:p>
          <a:p>
            <a:pPr lvl="1"/>
            <a:r>
              <a:rPr lang="en-US" dirty="0"/>
              <a:t>Machine code: 0x0523FF5143</a:t>
            </a:r>
          </a:p>
          <a:p>
            <a:pPr lvl="1"/>
            <a:endParaRPr lang="en-US" dirty="0"/>
          </a:p>
          <a:p>
            <a:r>
              <a:rPr lang="en-US" dirty="0"/>
              <a:t>Number of bytes for each instruction is variable</a:t>
            </a:r>
          </a:p>
          <a:p>
            <a:pPr lvl="1"/>
            <a:r>
              <a:rPr lang="en-US" dirty="0"/>
              <a:t>1-15 bytes depending on instruction and operands</a:t>
            </a:r>
          </a:p>
          <a:p>
            <a:pPr lvl="1"/>
            <a:endParaRPr lang="en-US" dirty="0"/>
          </a:p>
          <a:p>
            <a:r>
              <a:rPr lang="en-US" dirty="0"/>
              <a:t>Translation in complicated</a:t>
            </a:r>
          </a:p>
          <a:p>
            <a:pPr lvl="1"/>
            <a:r>
              <a:rPr lang="en-US" dirty="0"/>
              <a:t>We’re not going to do it by hand, although Attack Lab touches it a bit</a:t>
            </a:r>
          </a:p>
        </p:txBody>
      </p:sp>
      <p:sp>
        <p:nvSpPr>
          <p:cNvPr id="4" name="Slide Number Placeholder 3">
            <a:extLst>
              <a:ext uri="{FF2B5EF4-FFF2-40B4-BE49-F238E27FC236}">
                <a16:creationId xmlns:a16="http://schemas.microsoft.com/office/drawing/2014/main" id="{4451549B-1466-49DC-A72B-ECC72480410C}"/>
              </a:ext>
            </a:extLst>
          </p:cNvPr>
          <p:cNvSpPr>
            <a:spLocks noGrp="1"/>
          </p:cNvSpPr>
          <p:nvPr>
            <p:ph type="sldNum" sz="quarter" idx="12"/>
          </p:nvPr>
        </p:nvSpPr>
        <p:spPr/>
        <p:txBody>
          <a:bodyPr/>
          <a:lstStyle/>
          <a:p>
            <a:fld id="{0778C724-3839-4D76-A707-B4C23905D055}" type="slidenum">
              <a:rPr lang="en-US" smtClean="0"/>
              <a:t>58</a:t>
            </a:fld>
            <a:endParaRPr lang="en-US"/>
          </a:p>
        </p:txBody>
      </p:sp>
    </p:spTree>
    <p:extLst>
      <p:ext uri="{BB962C8B-B14F-4D97-AF65-F5344CB8AC3E}">
        <p14:creationId xmlns:p14="http://schemas.microsoft.com/office/powerpoint/2010/main" val="247483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663F1-BCAD-4E18-9B8F-42662DE037D4}"/>
              </a:ext>
            </a:extLst>
          </p:cNvPr>
          <p:cNvSpPr>
            <a:spLocks noGrp="1"/>
          </p:cNvSpPr>
          <p:nvPr>
            <p:ph type="title"/>
          </p:nvPr>
        </p:nvSpPr>
        <p:spPr/>
        <p:txBody>
          <a:bodyPr/>
          <a:lstStyle/>
          <a:p>
            <a:r>
              <a:rPr lang="en-US" dirty="0"/>
              <a:t>Representing instructions as numbers</a:t>
            </a:r>
          </a:p>
        </p:txBody>
      </p:sp>
      <p:sp>
        <p:nvSpPr>
          <p:cNvPr id="3" name="Content Placeholder 2">
            <a:extLst>
              <a:ext uri="{FF2B5EF4-FFF2-40B4-BE49-F238E27FC236}">
                <a16:creationId xmlns:a16="http://schemas.microsoft.com/office/drawing/2014/main" id="{5893B7AE-2245-4845-A678-02B6268EC04A}"/>
              </a:ext>
            </a:extLst>
          </p:cNvPr>
          <p:cNvSpPr>
            <a:spLocks noGrp="1"/>
          </p:cNvSpPr>
          <p:nvPr>
            <p:ph idx="1"/>
          </p:nvPr>
        </p:nvSpPr>
        <p:spPr/>
        <p:txBody>
          <a:bodyPr/>
          <a:lstStyle/>
          <a:p>
            <a:r>
              <a:rPr lang="en-US" dirty="0"/>
              <a:t>Why represent instructions as numbers?</a:t>
            </a:r>
          </a:p>
          <a:p>
            <a:endParaRPr lang="en-US" dirty="0"/>
          </a:p>
          <a:p>
            <a:pPr marL="514350" indent="-514350">
              <a:buFont typeface="+mj-lt"/>
              <a:buAutoNum type="arabicPeriod"/>
            </a:pPr>
            <a:r>
              <a:rPr lang="en-US" dirty="0"/>
              <a:t>Everything in memory is “just a number”</a:t>
            </a:r>
          </a:p>
          <a:p>
            <a:pPr lvl="1"/>
            <a:r>
              <a:rPr lang="en-US" dirty="0"/>
              <a:t>And instructions go in memory</a:t>
            </a:r>
          </a:p>
          <a:p>
            <a:pPr marL="971550" lvl="1" indent="-514350">
              <a:buFont typeface="+mj-lt"/>
              <a:buAutoNum type="arabicPeriod"/>
            </a:pPr>
            <a:endParaRPr lang="en-US" dirty="0"/>
          </a:p>
          <a:p>
            <a:pPr marL="514350" indent="-514350">
              <a:buFont typeface="+mj-lt"/>
              <a:buAutoNum type="arabicPeriod"/>
            </a:pPr>
            <a:r>
              <a:rPr lang="en-US" dirty="0"/>
              <a:t>Hardware can “decode” number to figure out what to do</a:t>
            </a:r>
          </a:p>
          <a:p>
            <a:pPr lvl="1"/>
            <a:r>
              <a:rPr lang="en-US" dirty="0"/>
              <a:t>Break number apart into bits (just like floating point)</a:t>
            </a:r>
          </a:p>
          <a:p>
            <a:pPr lvl="1"/>
            <a:r>
              <a:rPr lang="en-US" dirty="0"/>
              <a:t>Some bits pick operation</a:t>
            </a:r>
          </a:p>
          <a:p>
            <a:pPr lvl="1"/>
            <a:r>
              <a:rPr lang="en-US" dirty="0"/>
              <a:t>Some bits pick register or specify immediate</a:t>
            </a:r>
          </a:p>
          <a:p>
            <a:pPr lvl="1"/>
            <a:endParaRPr lang="en-US" dirty="0"/>
          </a:p>
        </p:txBody>
      </p:sp>
      <p:sp>
        <p:nvSpPr>
          <p:cNvPr id="4" name="Slide Number Placeholder 3">
            <a:extLst>
              <a:ext uri="{FF2B5EF4-FFF2-40B4-BE49-F238E27FC236}">
                <a16:creationId xmlns:a16="http://schemas.microsoft.com/office/drawing/2014/main" id="{432ED5FF-A4B0-4D79-A4D8-44BEEF51BEB8}"/>
              </a:ext>
            </a:extLst>
          </p:cNvPr>
          <p:cNvSpPr>
            <a:spLocks noGrp="1"/>
          </p:cNvSpPr>
          <p:nvPr>
            <p:ph type="sldNum" sz="quarter" idx="12"/>
          </p:nvPr>
        </p:nvSpPr>
        <p:spPr/>
        <p:txBody>
          <a:bodyPr/>
          <a:lstStyle/>
          <a:p>
            <a:fld id="{0778C724-3839-4D76-A707-B4C23905D055}" type="slidenum">
              <a:rPr lang="en-US" smtClean="0"/>
              <a:t>59</a:t>
            </a:fld>
            <a:endParaRPr lang="en-US"/>
          </a:p>
        </p:txBody>
      </p:sp>
    </p:spTree>
    <p:extLst>
      <p:ext uri="{BB962C8B-B14F-4D97-AF65-F5344CB8AC3E}">
        <p14:creationId xmlns:p14="http://schemas.microsoft.com/office/powerpoint/2010/main" val="2697707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in a Computer System</a:t>
            </a:r>
          </a:p>
        </p:txBody>
      </p:sp>
      <p:sp>
        <p:nvSpPr>
          <p:cNvPr id="3" name="Content Placeholder 2"/>
          <p:cNvSpPr>
            <a:spLocks noGrp="1"/>
          </p:cNvSpPr>
          <p:nvPr>
            <p:ph idx="1"/>
          </p:nvPr>
        </p:nvSpPr>
        <p:spPr/>
        <p:txBody>
          <a:bodyPr>
            <a:normAutofit fontScale="92500" lnSpcReduction="20000"/>
          </a:bodyPr>
          <a:lstStyle/>
          <a:p>
            <a:r>
              <a:rPr lang="en-US" dirty="0"/>
              <a:t>Data can be stored in different places</a:t>
            </a:r>
          </a:p>
          <a:p>
            <a:pPr lvl="1"/>
            <a:r>
              <a:rPr lang="en-US" dirty="0"/>
              <a:t>Registers, caches, memory, disk, etc.</a:t>
            </a:r>
          </a:p>
          <a:p>
            <a:pPr lvl="1"/>
            <a:endParaRPr lang="en-US" dirty="0"/>
          </a:p>
          <a:p>
            <a:r>
              <a:rPr lang="en-US" dirty="0"/>
              <a:t>Hugely different characteristics</a:t>
            </a:r>
          </a:p>
          <a:p>
            <a:pPr lvl="1"/>
            <a:r>
              <a:rPr lang="en-US" dirty="0"/>
              <a:t>Storage size</a:t>
            </a:r>
          </a:p>
          <a:p>
            <a:pPr lvl="2"/>
            <a:r>
              <a:rPr lang="en-US" dirty="0"/>
              <a:t>x86-64: 16 registers. 128 B total (not including FP registers, etc.)</a:t>
            </a:r>
          </a:p>
          <a:p>
            <a:pPr lvl="2"/>
            <a:r>
              <a:rPr lang="en-US" dirty="0"/>
              <a:t>Memory is measured in GB, disks in TB</a:t>
            </a:r>
          </a:p>
          <a:p>
            <a:pPr lvl="1"/>
            <a:r>
              <a:rPr lang="en-US" dirty="0"/>
              <a:t>Latency (i.e., time to access data)</a:t>
            </a:r>
          </a:p>
          <a:p>
            <a:pPr lvl="2"/>
            <a:r>
              <a:rPr lang="en-US" dirty="0"/>
              <a:t>Registers are really fast, memory less so, disk is incredibly slow</a:t>
            </a:r>
          </a:p>
          <a:p>
            <a:pPr lvl="1"/>
            <a:r>
              <a:rPr lang="en-US" dirty="0"/>
              <a:t>Cost per byte</a:t>
            </a:r>
          </a:p>
          <a:p>
            <a:pPr lvl="2"/>
            <a:r>
              <a:rPr lang="en-US" dirty="0"/>
              <a:t>Registers are really expensive, disks are really cheap, memory somewhere in the middle</a:t>
            </a:r>
          </a:p>
          <a:p>
            <a:pPr lvl="1"/>
            <a:endParaRPr lang="en-US" dirty="0"/>
          </a:p>
          <a:p>
            <a:r>
              <a:rPr lang="en-US" dirty="0"/>
              <a:t>Each serves a different purpose in a system</a:t>
            </a:r>
          </a:p>
          <a:p>
            <a:pPr lvl="1"/>
            <a:r>
              <a:rPr lang="en-US" dirty="0"/>
              <a:t>Can design systems to get the best of all worlds (in most cases)</a:t>
            </a:r>
          </a:p>
        </p:txBody>
      </p:sp>
      <p:sp>
        <p:nvSpPr>
          <p:cNvPr id="4" name="Slide Number Placeholder 3">
            <a:extLst>
              <a:ext uri="{FF2B5EF4-FFF2-40B4-BE49-F238E27FC236}">
                <a16:creationId xmlns:a16="http://schemas.microsoft.com/office/drawing/2014/main" id="{FBF36C99-A9EC-49EF-BAA4-1561607F0DD8}"/>
              </a:ext>
            </a:extLst>
          </p:cNvPr>
          <p:cNvSpPr>
            <a:spLocks noGrp="1"/>
          </p:cNvSpPr>
          <p:nvPr>
            <p:ph type="sldNum" sz="quarter" idx="12"/>
          </p:nvPr>
        </p:nvSpPr>
        <p:spPr/>
        <p:txBody>
          <a:bodyPr/>
          <a:lstStyle/>
          <a:p>
            <a:fld id="{0778C724-3839-4D76-A707-B4C23905D055}" type="slidenum">
              <a:rPr lang="en-US" smtClean="0"/>
              <a:t>6</a:t>
            </a:fld>
            <a:endParaRPr lang="en-US"/>
          </a:p>
        </p:txBody>
      </p:sp>
    </p:spTree>
    <p:extLst>
      <p:ext uri="{BB962C8B-B14F-4D97-AF65-F5344CB8AC3E}">
        <p14:creationId xmlns:p14="http://schemas.microsoft.com/office/powerpoint/2010/main" val="1519575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Computer Processor (in five easy steps)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60</a:t>
            </a:fld>
            <a:endParaRPr lang="en-US"/>
          </a:p>
        </p:txBody>
      </p:sp>
    </p:spTree>
    <p:extLst>
      <p:ext uri="{BB962C8B-B14F-4D97-AF65-F5344CB8AC3E}">
        <p14:creationId xmlns:p14="http://schemas.microsoft.com/office/powerpoint/2010/main" val="1969024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These steps are relatively easy (we’ll skip them)</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61</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2029216"/>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4100708"/>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2425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This is extremely complicated for x86-64 (skip it too)</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62</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1152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3131508"/>
            <a:ext cx="8260832" cy="304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6743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We can talk about what execution means though!</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t>Reads instruction from memory</a:t>
            </a:r>
            <a:br>
              <a:rPr lang="en-US" dirty="0"/>
            </a:br>
            <a:endParaRPr lang="en-US" dirty="0"/>
          </a:p>
          <a:p>
            <a:pPr marL="514350" indent="-514350">
              <a:buFont typeface="+mj-lt"/>
              <a:buAutoNum type="arabicPeriod"/>
            </a:pPr>
            <a:r>
              <a:rPr lang="en-US" dirty="0"/>
              <a:t>Decodes it into an Operation plus Configurations</a:t>
            </a:r>
          </a:p>
          <a:p>
            <a:pPr lvl="1"/>
            <a:r>
              <a:rPr lang="en-US" dirty="0" err="1"/>
              <a:t>Immediates</a:t>
            </a:r>
            <a:r>
              <a:rPr lang="en-US" dirty="0"/>
              <a:t>, Registers, Memory, etc.</a:t>
            </a:r>
          </a:p>
          <a:p>
            <a:pPr marL="914400" lvl="1" indent="-457200">
              <a:buFont typeface="+mj-lt"/>
              <a:buAutoNum type="arabicPeriod"/>
            </a:pPr>
            <a:endParaRPr lang="en-US" dirty="0"/>
          </a:p>
          <a:p>
            <a:pPr marL="514350" indent="-514350">
              <a:buFont typeface="+mj-lt"/>
              <a:buAutoNum type="arabicPeriod"/>
            </a:pPr>
            <a:r>
              <a:rPr lang="en-US" dirty="0"/>
              <a:t>Reads from source (based on configuration)</a:t>
            </a:r>
          </a:p>
          <a:p>
            <a:pPr marL="914400" lvl="1" indent="-457200">
              <a:buFont typeface="+mj-lt"/>
              <a:buAutoNum type="arabicPeriod"/>
            </a:pPr>
            <a:endParaRPr lang="en-US" dirty="0"/>
          </a:p>
          <a:p>
            <a:pPr marL="514350" indent="-514350">
              <a:buFont typeface="+mj-lt"/>
              <a:buAutoNum type="arabicPeriod"/>
            </a:pPr>
            <a:r>
              <a:rPr lang="en-US" dirty="0"/>
              <a:t>Executes that operation</a:t>
            </a:r>
          </a:p>
          <a:p>
            <a:pPr marL="514350" indent="-514350">
              <a:buFont typeface="+mj-lt"/>
              <a:buAutoNum type="arabicPeriod"/>
            </a:pPr>
            <a:endParaRPr lang="en-US" dirty="0"/>
          </a:p>
          <a:p>
            <a:pPr marL="514350" indent="-514350">
              <a:buFont typeface="+mj-lt"/>
              <a:buAutoNum type="arabicPeriod"/>
            </a:pPr>
            <a:r>
              <a:rPr lang="en-US" dirty="0"/>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63</a:t>
            </a:fld>
            <a:endParaRPr lang="en-US"/>
          </a:p>
        </p:txBody>
      </p:sp>
      <p:sp>
        <p:nvSpPr>
          <p:cNvPr id="5" name="Rectangle 4">
            <a:extLst>
              <a:ext uri="{FF2B5EF4-FFF2-40B4-BE49-F238E27FC236}">
                <a16:creationId xmlns:a16="http://schemas.microsoft.com/office/drawing/2014/main" id="{FE966EE1-372F-410C-A6B3-E8EE37CEE097}"/>
              </a:ext>
            </a:extLst>
          </p:cNvPr>
          <p:cNvSpPr/>
          <p:nvPr/>
        </p:nvSpPr>
        <p:spPr>
          <a:xfrm>
            <a:off x="607595" y="958850"/>
            <a:ext cx="8260832" cy="3137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4866904-4784-4966-92B2-4E2024952322}"/>
              </a:ext>
            </a:extLst>
          </p:cNvPr>
          <p:cNvSpPr/>
          <p:nvPr/>
        </p:nvSpPr>
        <p:spPr>
          <a:xfrm>
            <a:off x="484422" y="5311036"/>
            <a:ext cx="8260832" cy="861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148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C431-4E56-45D4-BCF1-C870F942E047}"/>
              </a:ext>
            </a:extLst>
          </p:cNvPr>
          <p:cNvSpPr>
            <a:spLocks noGrp="1"/>
          </p:cNvSpPr>
          <p:nvPr>
            <p:ph type="title"/>
          </p:nvPr>
        </p:nvSpPr>
        <p:spPr>
          <a:xfrm>
            <a:off x="607595" y="228600"/>
            <a:ext cx="10972799" cy="685800"/>
          </a:xfrm>
        </p:spPr>
        <p:txBody>
          <a:bodyPr anchor="ctr">
            <a:normAutofit/>
          </a:bodyPr>
          <a:lstStyle/>
          <a:p>
            <a:r>
              <a:rPr lang="en-US" dirty="0"/>
              <a:t>Arithmetic Logic Unit (ALU)</a:t>
            </a:r>
          </a:p>
        </p:txBody>
      </p:sp>
      <p:sp>
        <p:nvSpPr>
          <p:cNvPr id="71" name="Content Placeholder 2">
            <a:extLst>
              <a:ext uri="{FF2B5EF4-FFF2-40B4-BE49-F238E27FC236}">
                <a16:creationId xmlns:a16="http://schemas.microsoft.com/office/drawing/2014/main" id="{BB8D6998-6F1D-431C-934C-F6EA83ABD8F5}"/>
              </a:ext>
            </a:extLst>
          </p:cNvPr>
          <p:cNvSpPr>
            <a:spLocks noGrp="1"/>
          </p:cNvSpPr>
          <p:nvPr>
            <p:ph idx="1"/>
          </p:nvPr>
        </p:nvSpPr>
        <p:spPr>
          <a:xfrm>
            <a:off x="607594" y="1143000"/>
            <a:ext cx="5257800" cy="5029200"/>
          </a:xfrm>
        </p:spPr>
        <p:txBody>
          <a:bodyPr/>
          <a:lstStyle/>
          <a:p>
            <a:r>
              <a:rPr lang="en-US" dirty="0"/>
              <a:t>Piece of hardware</a:t>
            </a:r>
          </a:p>
          <a:p>
            <a:pPr lvl="1"/>
            <a:endParaRPr lang="en-US" dirty="0"/>
          </a:p>
          <a:p>
            <a:r>
              <a:rPr lang="en-US" dirty="0"/>
              <a:t>Takes in two operands</a:t>
            </a:r>
          </a:p>
          <a:p>
            <a:pPr lvl="1"/>
            <a:r>
              <a:rPr lang="en-US" dirty="0"/>
              <a:t>Source and Destination </a:t>
            </a:r>
            <a:r>
              <a:rPr lang="en-US" i="1" dirty="0"/>
              <a:t>values</a:t>
            </a:r>
          </a:p>
          <a:p>
            <a:pPr lvl="1"/>
            <a:endParaRPr lang="en-US" i="1" dirty="0"/>
          </a:p>
          <a:p>
            <a:r>
              <a:rPr lang="en-US" dirty="0"/>
              <a:t>Takes in an Opcode</a:t>
            </a:r>
          </a:p>
          <a:p>
            <a:pPr lvl="1"/>
            <a:r>
              <a:rPr lang="en-US" dirty="0"/>
              <a:t>Which operation to run</a:t>
            </a:r>
          </a:p>
          <a:p>
            <a:pPr lvl="1"/>
            <a:endParaRPr lang="en-US" dirty="0"/>
          </a:p>
          <a:p>
            <a:r>
              <a:rPr lang="en-US" dirty="0"/>
              <a:t>Performs operation and outputs result</a:t>
            </a:r>
          </a:p>
        </p:txBody>
      </p:sp>
      <p:sp>
        <p:nvSpPr>
          <p:cNvPr id="4" name="Slide Number Placeholder 3">
            <a:extLst>
              <a:ext uri="{FF2B5EF4-FFF2-40B4-BE49-F238E27FC236}">
                <a16:creationId xmlns:a16="http://schemas.microsoft.com/office/drawing/2014/main" id="{605196E0-2793-44BA-BE62-1901D388410D}"/>
              </a:ext>
            </a:extLst>
          </p:cNvPr>
          <p:cNvSpPr>
            <a:spLocks noGrp="1"/>
          </p:cNvSpPr>
          <p:nvPr>
            <p:ph type="sldNum" sz="quarter" idx="12"/>
          </p:nvPr>
        </p:nvSpPr>
        <p:spPr>
          <a:xfrm>
            <a:off x="10668000" y="6356350"/>
            <a:ext cx="912394" cy="365125"/>
          </a:xfrm>
        </p:spPr>
        <p:txBody>
          <a:bodyPr anchor="ctr">
            <a:normAutofit/>
          </a:bodyPr>
          <a:lstStyle/>
          <a:p>
            <a:pPr>
              <a:spcAft>
                <a:spcPts val="600"/>
              </a:spcAft>
            </a:pPr>
            <a:fld id="{0778C724-3839-4D76-A707-B4C23905D055}" type="slidenum">
              <a:rPr lang="en-US" smtClean="0"/>
              <a:pPr>
                <a:spcAft>
                  <a:spcPts val="600"/>
                </a:spcAft>
              </a:pPr>
              <a:t>64</a:t>
            </a:fld>
            <a:endParaRPr lang="en-US"/>
          </a:p>
        </p:txBody>
      </p:sp>
      <p:pic>
        <p:nvPicPr>
          <p:cNvPr id="1026" name="Picture 2" descr="Diagram&#10;&#10;Description automatically generated">
            <a:extLst>
              <a:ext uri="{FF2B5EF4-FFF2-40B4-BE49-F238E27FC236}">
                <a16:creationId xmlns:a16="http://schemas.microsoft.com/office/drawing/2014/main" id="{08093B6D-56B2-4B20-8B5F-0314F436AF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6961" y="1954061"/>
            <a:ext cx="5740181" cy="3166068"/>
          </a:xfrm>
          <a:prstGeom prst="rect">
            <a:avLst/>
          </a:prstGeom>
          <a:solidFill>
            <a:srgbClr val="FFFFFF"/>
          </a:solidFill>
        </p:spPr>
      </p:pic>
    </p:spTree>
    <p:extLst>
      <p:ext uri="{BB962C8B-B14F-4D97-AF65-F5344CB8AC3E}">
        <p14:creationId xmlns:p14="http://schemas.microsoft.com/office/powerpoint/2010/main" val="3427826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358CB-3DE0-493D-9A5F-6F7736AB8DB3}"/>
              </a:ext>
            </a:extLst>
          </p:cNvPr>
          <p:cNvSpPr>
            <a:spLocks noGrp="1"/>
          </p:cNvSpPr>
          <p:nvPr>
            <p:ph type="title"/>
          </p:nvPr>
        </p:nvSpPr>
        <p:spPr/>
        <p:txBody>
          <a:bodyPr/>
          <a:lstStyle/>
          <a:p>
            <a:r>
              <a:rPr lang="en-US" dirty="0"/>
              <a:t>What can an ALU do?</a:t>
            </a:r>
          </a:p>
        </p:txBody>
      </p:sp>
      <p:sp>
        <p:nvSpPr>
          <p:cNvPr id="3" name="Content Placeholder 2">
            <a:extLst>
              <a:ext uri="{FF2B5EF4-FFF2-40B4-BE49-F238E27FC236}">
                <a16:creationId xmlns:a16="http://schemas.microsoft.com/office/drawing/2014/main" id="{CAC13CF8-C3D7-4E7D-BFEC-1DB8ED554A21}"/>
              </a:ext>
            </a:extLst>
          </p:cNvPr>
          <p:cNvSpPr>
            <a:spLocks noGrp="1"/>
          </p:cNvSpPr>
          <p:nvPr>
            <p:ph idx="1"/>
          </p:nvPr>
        </p:nvSpPr>
        <p:spPr/>
        <p:txBody>
          <a:bodyPr>
            <a:normAutofit lnSpcReduction="10000"/>
          </a:bodyPr>
          <a:lstStyle/>
          <a:p>
            <a:r>
              <a:rPr lang="en-US" dirty="0"/>
              <a:t>All the basic arithmetic operations</a:t>
            </a:r>
          </a:p>
          <a:p>
            <a:pPr lvl="1"/>
            <a:r>
              <a:rPr lang="en-US" dirty="0"/>
              <a:t>Add</a:t>
            </a:r>
          </a:p>
          <a:p>
            <a:pPr lvl="1"/>
            <a:r>
              <a:rPr lang="en-US" dirty="0"/>
              <a:t>Subtract</a:t>
            </a:r>
          </a:p>
          <a:p>
            <a:pPr lvl="1"/>
            <a:r>
              <a:rPr lang="en-US" dirty="0"/>
              <a:t>Bitwise And</a:t>
            </a:r>
          </a:p>
          <a:p>
            <a:pPr lvl="1"/>
            <a:r>
              <a:rPr lang="en-US" dirty="0"/>
              <a:t>Bitwise Or</a:t>
            </a:r>
          </a:p>
          <a:p>
            <a:pPr lvl="1"/>
            <a:r>
              <a:rPr lang="en-US" dirty="0"/>
              <a:t>Bitwise </a:t>
            </a:r>
            <a:r>
              <a:rPr lang="en-US" dirty="0" err="1"/>
              <a:t>Xor</a:t>
            </a:r>
            <a:endParaRPr lang="en-US" dirty="0"/>
          </a:p>
          <a:p>
            <a:pPr lvl="1"/>
            <a:r>
              <a:rPr lang="en-US" dirty="0"/>
              <a:t>Arithmetic Shift Right</a:t>
            </a:r>
          </a:p>
          <a:p>
            <a:pPr lvl="1"/>
            <a:r>
              <a:rPr lang="en-US" dirty="0"/>
              <a:t>Logical Shift Right</a:t>
            </a:r>
          </a:p>
          <a:p>
            <a:pPr lvl="1"/>
            <a:r>
              <a:rPr lang="en-US" dirty="0"/>
              <a:t>Logical Shift Left</a:t>
            </a:r>
          </a:p>
          <a:p>
            <a:endParaRPr lang="en-US" dirty="0"/>
          </a:p>
          <a:p>
            <a:r>
              <a:rPr lang="en-US" dirty="0"/>
              <a:t>Complex operations are separate hardware</a:t>
            </a:r>
          </a:p>
          <a:p>
            <a:pPr lvl="1"/>
            <a:r>
              <a:rPr lang="en-US" dirty="0"/>
              <a:t>Multiply, Divide, Anything floating point</a:t>
            </a:r>
          </a:p>
        </p:txBody>
      </p:sp>
      <p:sp>
        <p:nvSpPr>
          <p:cNvPr id="4" name="Slide Number Placeholder 3">
            <a:extLst>
              <a:ext uri="{FF2B5EF4-FFF2-40B4-BE49-F238E27FC236}">
                <a16:creationId xmlns:a16="http://schemas.microsoft.com/office/drawing/2014/main" id="{8252A4D1-1B98-4E1C-A242-C6113AC2A0F0}"/>
              </a:ext>
            </a:extLst>
          </p:cNvPr>
          <p:cNvSpPr>
            <a:spLocks noGrp="1"/>
          </p:cNvSpPr>
          <p:nvPr>
            <p:ph type="sldNum" sz="quarter" idx="12"/>
          </p:nvPr>
        </p:nvSpPr>
        <p:spPr/>
        <p:txBody>
          <a:bodyPr/>
          <a:lstStyle/>
          <a:p>
            <a:fld id="{0778C724-3839-4D76-A707-B4C23905D055}" type="slidenum">
              <a:rPr lang="en-US" smtClean="0"/>
              <a:t>65</a:t>
            </a:fld>
            <a:endParaRPr lang="en-US"/>
          </a:p>
        </p:txBody>
      </p:sp>
    </p:spTree>
    <p:extLst>
      <p:ext uri="{BB962C8B-B14F-4D97-AF65-F5344CB8AC3E}">
        <p14:creationId xmlns:p14="http://schemas.microsoft.com/office/powerpoint/2010/main" val="21214312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66</a:t>
            </a:fld>
            <a:endParaRPr lang="en-US"/>
          </a:p>
        </p:txBody>
      </p:sp>
    </p:spTree>
    <p:extLst>
      <p:ext uri="{BB962C8B-B14F-4D97-AF65-F5344CB8AC3E}">
        <p14:creationId xmlns:p14="http://schemas.microsoft.com/office/powerpoint/2010/main" val="32126884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AB5AB-8004-48DB-B511-3B330A632334}"/>
              </a:ext>
            </a:extLst>
          </p:cNvPr>
          <p:cNvSpPr>
            <a:spLocks noGrp="1"/>
          </p:cNvSpPr>
          <p:nvPr>
            <p:ph type="title"/>
          </p:nvPr>
        </p:nvSpPr>
        <p:spPr/>
        <p:txBody>
          <a:bodyPr/>
          <a:lstStyle/>
          <a:p>
            <a:r>
              <a:rPr lang="en-US" dirty="0"/>
              <a:t>Inside an ALU</a:t>
            </a:r>
          </a:p>
        </p:txBody>
      </p:sp>
      <p:sp>
        <p:nvSpPr>
          <p:cNvPr id="3" name="Content Placeholder 2">
            <a:extLst>
              <a:ext uri="{FF2B5EF4-FFF2-40B4-BE49-F238E27FC236}">
                <a16:creationId xmlns:a16="http://schemas.microsoft.com/office/drawing/2014/main" id="{4B082E6F-EB81-4237-854E-2AE391AAA15B}"/>
              </a:ext>
            </a:extLst>
          </p:cNvPr>
          <p:cNvSpPr>
            <a:spLocks noGrp="1"/>
          </p:cNvSpPr>
          <p:nvPr>
            <p:ph idx="1"/>
          </p:nvPr>
        </p:nvSpPr>
        <p:spPr>
          <a:xfrm>
            <a:off x="6678385" y="1143000"/>
            <a:ext cx="4902009" cy="5029200"/>
          </a:xfrm>
        </p:spPr>
        <p:txBody>
          <a:bodyPr/>
          <a:lstStyle/>
          <a:p>
            <a:r>
              <a:rPr lang="en-US" dirty="0"/>
              <a:t>Input values go into separate hardware blocks for each operation</a:t>
            </a:r>
          </a:p>
          <a:p>
            <a:endParaRPr lang="en-US" dirty="0"/>
          </a:p>
          <a:p>
            <a:r>
              <a:rPr lang="en-US" dirty="0"/>
              <a:t>Every operation occurs in parallel, simultaneously</a:t>
            </a:r>
          </a:p>
          <a:p>
            <a:pPr lvl="1"/>
            <a:r>
              <a:rPr lang="en-US" dirty="0"/>
              <a:t>We are in hardware so this doesn’t take any additional time</a:t>
            </a:r>
          </a:p>
        </p:txBody>
      </p:sp>
      <p:sp>
        <p:nvSpPr>
          <p:cNvPr id="4" name="Slide Number Placeholder 3">
            <a:extLst>
              <a:ext uri="{FF2B5EF4-FFF2-40B4-BE49-F238E27FC236}">
                <a16:creationId xmlns:a16="http://schemas.microsoft.com/office/drawing/2014/main" id="{F9FB657E-7C89-419A-BD89-921AC4188F8F}"/>
              </a:ext>
            </a:extLst>
          </p:cNvPr>
          <p:cNvSpPr>
            <a:spLocks noGrp="1"/>
          </p:cNvSpPr>
          <p:nvPr>
            <p:ph type="sldNum" sz="quarter" idx="12"/>
          </p:nvPr>
        </p:nvSpPr>
        <p:spPr/>
        <p:txBody>
          <a:bodyPr/>
          <a:lstStyle/>
          <a:p>
            <a:fld id="{0778C724-3839-4D76-A707-B4C23905D055}" type="slidenum">
              <a:rPr lang="en-US" smtClean="0"/>
              <a:t>67</a:t>
            </a:fld>
            <a:endParaRPr lang="en-US"/>
          </a:p>
        </p:txBody>
      </p:sp>
      <p:pic>
        <p:nvPicPr>
          <p:cNvPr id="3074" name="Picture 2">
            <a:extLst>
              <a:ext uri="{FF2B5EF4-FFF2-40B4-BE49-F238E27FC236}">
                <a16:creationId xmlns:a16="http://schemas.microsoft.com/office/drawing/2014/main" id="{02236631-FE72-4713-AC8D-19A707D9A3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E4B953E-8F56-4564-9257-F2060A6727D7}"/>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Tree>
    <p:extLst>
      <p:ext uri="{BB962C8B-B14F-4D97-AF65-F5344CB8AC3E}">
        <p14:creationId xmlns:p14="http://schemas.microsoft.com/office/powerpoint/2010/main" val="9318017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E03C1-5886-4881-A8A2-1A37E3245CD5}"/>
              </a:ext>
            </a:extLst>
          </p:cNvPr>
          <p:cNvSpPr>
            <a:spLocks noGrp="1"/>
          </p:cNvSpPr>
          <p:nvPr>
            <p:ph type="title"/>
          </p:nvPr>
        </p:nvSpPr>
        <p:spPr/>
        <p:txBody>
          <a:bodyPr/>
          <a:lstStyle/>
          <a:p>
            <a:r>
              <a:rPr lang="en-US" dirty="0"/>
              <a:t>Inside an ALU – selecting the correct output</a:t>
            </a:r>
          </a:p>
        </p:txBody>
      </p:sp>
      <p:sp>
        <p:nvSpPr>
          <p:cNvPr id="4" name="Slide Number Placeholder 3">
            <a:extLst>
              <a:ext uri="{FF2B5EF4-FFF2-40B4-BE49-F238E27FC236}">
                <a16:creationId xmlns:a16="http://schemas.microsoft.com/office/drawing/2014/main" id="{C10416C9-B124-4A8F-AD23-CB9484DC2171}"/>
              </a:ext>
            </a:extLst>
          </p:cNvPr>
          <p:cNvSpPr>
            <a:spLocks noGrp="1"/>
          </p:cNvSpPr>
          <p:nvPr>
            <p:ph type="sldNum" sz="quarter" idx="12"/>
          </p:nvPr>
        </p:nvSpPr>
        <p:spPr/>
        <p:txBody>
          <a:bodyPr/>
          <a:lstStyle/>
          <a:p>
            <a:fld id="{0778C724-3839-4D76-A707-B4C23905D055}" type="slidenum">
              <a:rPr lang="en-US" smtClean="0"/>
              <a:t>68</a:t>
            </a:fld>
            <a:endParaRPr lang="en-US"/>
          </a:p>
        </p:txBody>
      </p:sp>
      <p:pic>
        <p:nvPicPr>
          <p:cNvPr id="5" name="Picture 2">
            <a:extLst>
              <a:ext uri="{FF2B5EF4-FFF2-40B4-BE49-F238E27FC236}">
                <a16:creationId xmlns:a16="http://schemas.microsoft.com/office/drawing/2014/main" id="{90625C94-F838-45BD-BE2B-498FF341D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4750D7E2-B6FD-43F9-B692-DFC113B8DF72}"/>
              </a:ext>
            </a:extLst>
          </p:cNvPr>
          <p:cNvSpPr/>
          <p:nvPr/>
        </p:nvSpPr>
        <p:spPr>
          <a:xfrm rot="5400000">
            <a:off x="6935301" y="3120100"/>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dirty="0">
                <a:solidFill>
                  <a:schemeClr val="tx1"/>
                </a:solidFill>
              </a:rPr>
              <a:t>Selector</a:t>
            </a:r>
          </a:p>
        </p:txBody>
      </p:sp>
      <p:cxnSp>
        <p:nvCxnSpPr>
          <p:cNvPr id="10" name="Connector: Elbow 9">
            <a:extLst>
              <a:ext uri="{FF2B5EF4-FFF2-40B4-BE49-F238E27FC236}">
                <a16:creationId xmlns:a16="http://schemas.microsoft.com/office/drawing/2014/main" id="{12D01000-87FB-4DCE-A9B7-4AE100915725}"/>
              </a:ext>
            </a:extLst>
          </p:cNvPr>
          <p:cNvCxnSpPr>
            <a:cxnSpLocks/>
          </p:cNvCxnSpPr>
          <p:nvPr/>
        </p:nvCxnSpPr>
        <p:spPr>
          <a:xfrm>
            <a:off x="6245712" y="1878904"/>
            <a:ext cx="1592341" cy="1014608"/>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B695C235-3167-4F95-B84C-A2AA99752F02}"/>
              </a:ext>
            </a:extLst>
          </p:cNvPr>
          <p:cNvCxnSpPr>
            <a:cxnSpLocks/>
          </p:cNvCxnSpPr>
          <p:nvPr/>
        </p:nvCxnSpPr>
        <p:spPr>
          <a:xfrm flipV="1">
            <a:off x="6291941" y="4532856"/>
            <a:ext cx="1546112" cy="9034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E3FCDB-D0F5-4311-ADFD-4D1C4F6F2B62}"/>
              </a:ext>
            </a:extLst>
          </p:cNvPr>
          <p:cNvCxnSpPr>
            <a:stCxn id="5" idx="3"/>
          </p:cNvCxnSpPr>
          <p:nvPr/>
        </p:nvCxnSpPr>
        <p:spPr>
          <a:xfrm>
            <a:off x="6245712"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67542F8-980A-4E99-9D5E-8F2752D90629}"/>
              </a:ext>
            </a:extLst>
          </p:cNvPr>
          <p:cNvCxnSpPr/>
          <p:nvPr/>
        </p:nvCxnSpPr>
        <p:spPr>
          <a:xfrm>
            <a:off x="8913053" y="3657600"/>
            <a:ext cx="15923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2F25F8E-FF87-4620-9299-E0DCA05CA893}"/>
              </a:ext>
            </a:extLst>
          </p:cNvPr>
          <p:cNvSpPr txBox="1"/>
          <p:nvPr/>
        </p:nvSpPr>
        <p:spPr>
          <a:xfrm>
            <a:off x="9709223" y="3220730"/>
            <a:ext cx="1352811" cy="369332"/>
          </a:xfrm>
          <a:prstGeom prst="rect">
            <a:avLst/>
          </a:prstGeom>
          <a:noFill/>
        </p:spPr>
        <p:txBody>
          <a:bodyPr wrap="square" rtlCol="0">
            <a:spAutoFit/>
          </a:bodyPr>
          <a:lstStyle/>
          <a:p>
            <a:r>
              <a:rPr lang="en-US" dirty="0"/>
              <a:t>ALU Output</a:t>
            </a:r>
          </a:p>
        </p:txBody>
      </p:sp>
      <p:cxnSp>
        <p:nvCxnSpPr>
          <p:cNvPr id="19" name="Straight Arrow Connector 18">
            <a:extLst>
              <a:ext uri="{FF2B5EF4-FFF2-40B4-BE49-F238E27FC236}">
                <a16:creationId xmlns:a16="http://schemas.microsoft.com/office/drawing/2014/main" id="{0A6B832D-FF0B-4334-81A5-293F91211E37}"/>
              </a:ext>
            </a:extLst>
          </p:cNvPr>
          <p:cNvCxnSpPr>
            <a:cxnSpLocks/>
          </p:cNvCxnSpPr>
          <p:nvPr/>
        </p:nvCxnSpPr>
        <p:spPr>
          <a:xfrm flipH="1" flipV="1">
            <a:off x="8372162" y="4759109"/>
            <a:ext cx="3391" cy="4892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7120A4-0863-4A4D-8A86-9D4C6800D7C1}"/>
              </a:ext>
            </a:extLst>
          </p:cNvPr>
          <p:cNvSpPr txBox="1"/>
          <p:nvPr/>
        </p:nvSpPr>
        <p:spPr>
          <a:xfrm>
            <a:off x="404472" y="2708846"/>
            <a:ext cx="1352811" cy="369332"/>
          </a:xfrm>
          <a:prstGeom prst="rect">
            <a:avLst/>
          </a:prstGeom>
          <a:noFill/>
        </p:spPr>
        <p:txBody>
          <a:bodyPr wrap="square" rtlCol="0">
            <a:spAutoFit/>
          </a:bodyPr>
          <a:lstStyle/>
          <a:p>
            <a:r>
              <a:rPr lang="en-US" dirty="0"/>
              <a:t>ALU Inputs</a:t>
            </a:r>
          </a:p>
        </p:txBody>
      </p:sp>
      <p:sp>
        <p:nvSpPr>
          <p:cNvPr id="23" name="TextBox 22">
            <a:extLst>
              <a:ext uri="{FF2B5EF4-FFF2-40B4-BE49-F238E27FC236}">
                <a16:creationId xmlns:a16="http://schemas.microsoft.com/office/drawing/2014/main" id="{1E29C343-0D00-4154-BDC6-B65EB4C2A0D9}"/>
              </a:ext>
            </a:extLst>
          </p:cNvPr>
          <p:cNvSpPr txBox="1"/>
          <p:nvPr/>
        </p:nvSpPr>
        <p:spPr>
          <a:xfrm>
            <a:off x="7884282" y="5326452"/>
            <a:ext cx="1352811" cy="369332"/>
          </a:xfrm>
          <a:prstGeom prst="rect">
            <a:avLst/>
          </a:prstGeom>
          <a:noFill/>
        </p:spPr>
        <p:txBody>
          <a:bodyPr wrap="square" rtlCol="0">
            <a:spAutoFit/>
          </a:bodyPr>
          <a:lstStyle/>
          <a:p>
            <a:r>
              <a:rPr lang="en-US" dirty="0"/>
              <a:t>Opcode</a:t>
            </a:r>
          </a:p>
        </p:txBody>
      </p:sp>
      <p:sp>
        <p:nvSpPr>
          <p:cNvPr id="24" name="TextBox 23">
            <a:extLst>
              <a:ext uri="{FF2B5EF4-FFF2-40B4-BE49-F238E27FC236}">
                <a16:creationId xmlns:a16="http://schemas.microsoft.com/office/drawing/2014/main" id="{3AB2A12B-F061-4BCE-B730-871DCB8A001F}"/>
              </a:ext>
            </a:extLst>
          </p:cNvPr>
          <p:cNvSpPr txBox="1"/>
          <p:nvPr/>
        </p:nvSpPr>
        <p:spPr>
          <a:xfrm>
            <a:off x="9709223" y="4511541"/>
            <a:ext cx="1794244" cy="923330"/>
          </a:xfrm>
          <a:prstGeom prst="rect">
            <a:avLst/>
          </a:prstGeom>
          <a:noFill/>
        </p:spPr>
        <p:txBody>
          <a:bodyPr wrap="square" rtlCol="0">
            <a:spAutoFit/>
          </a:bodyPr>
          <a:lstStyle/>
          <a:p>
            <a:r>
              <a:rPr lang="en-US" dirty="0"/>
              <a:t>Selects ALU output based on Opcode</a:t>
            </a:r>
          </a:p>
        </p:txBody>
      </p:sp>
    </p:spTree>
    <p:extLst>
      <p:ext uri="{BB962C8B-B14F-4D97-AF65-F5344CB8AC3E}">
        <p14:creationId xmlns:p14="http://schemas.microsoft.com/office/powerpoint/2010/main" val="2730554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69</a:t>
            </a:fld>
            <a:endParaRPr lang="en-US"/>
          </a:p>
        </p:txBody>
      </p:sp>
    </p:spTree>
    <p:extLst>
      <p:ext uri="{BB962C8B-B14F-4D97-AF65-F5344CB8AC3E}">
        <p14:creationId xmlns:p14="http://schemas.microsoft.com/office/powerpoint/2010/main" val="207465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7</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Tree>
    <p:extLst>
      <p:ext uri="{BB962C8B-B14F-4D97-AF65-F5344CB8AC3E}">
        <p14:creationId xmlns:p14="http://schemas.microsoft.com/office/powerpoint/2010/main" val="3036554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CC4AE-4E93-40DF-921F-502E30657963}"/>
              </a:ext>
            </a:extLst>
          </p:cNvPr>
          <p:cNvSpPr>
            <a:spLocks noGrp="1"/>
          </p:cNvSpPr>
          <p:nvPr>
            <p:ph type="title"/>
          </p:nvPr>
        </p:nvSpPr>
        <p:spPr/>
        <p:txBody>
          <a:bodyPr/>
          <a:lstStyle/>
          <a:p>
            <a:r>
              <a:rPr lang="en-US" dirty="0"/>
              <a:t>How is an ALU made?</a:t>
            </a:r>
          </a:p>
        </p:txBody>
      </p:sp>
      <p:sp>
        <p:nvSpPr>
          <p:cNvPr id="3" name="Content Placeholder 2">
            <a:extLst>
              <a:ext uri="{FF2B5EF4-FFF2-40B4-BE49-F238E27FC236}">
                <a16:creationId xmlns:a16="http://schemas.microsoft.com/office/drawing/2014/main" id="{CB8211D2-8D5F-4C06-97C1-564B8D39FB39}"/>
              </a:ext>
            </a:extLst>
          </p:cNvPr>
          <p:cNvSpPr>
            <a:spLocks noGrp="1"/>
          </p:cNvSpPr>
          <p:nvPr>
            <p:ph idx="1"/>
          </p:nvPr>
        </p:nvSpPr>
        <p:spPr>
          <a:xfrm>
            <a:off x="607595" y="1143000"/>
            <a:ext cx="10972800" cy="5486400"/>
          </a:xfrm>
        </p:spPr>
        <p:txBody>
          <a:bodyPr>
            <a:normAutofit lnSpcReduction="10000"/>
          </a:bodyPr>
          <a:lstStyle/>
          <a:p>
            <a:r>
              <a:rPr lang="en-US" dirty="0"/>
              <a:t>All of those arithmetic operations can be broken down into a series of 1-bit Boolean operations</a:t>
            </a:r>
          </a:p>
          <a:p>
            <a:pPr lvl="1"/>
            <a:r>
              <a:rPr lang="en-US" dirty="0"/>
              <a:t>Add is XOR for result + AND for carry</a:t>
            </a:r>
          </a:p>
          <a:p>
            <a:pPr lvl="1"/>
            <a:r>
              <a:rPr lang="en-US" dirty="0"/>
              <a:t>Subtract is Flip bits (NOT), Add one (XOR + AND), then Add (XOR + AND)</a:t>
            </a:r>
            <a:br>
              <a:rPr lang="en-US" dirty="0"/>
            </a:br>
            <a:br>
              <a:rPr lang="en-US" dirty="0"/>
            </a:br>
            <a:br>
              <a:rPr lang="en-US" dirty="0"/>
            </a:br>
            <a:br>
              <a:rPr lang="en-US" dirty="0"/>
            </a:br>
            <a:br>
              <a:rPr lang="en-US" dirty="0"/>
            </a:br>
            <a:br>
              <a:rPr lang="en-US" dirty="0"/>
            </a:br>
            <a:endParaRPr lang="en-US" dirty="0"/>
          </a:p>
          <a:p>
            <a:pPr lvl="1"/>
            <a:endParaRPr lang="en-US" dirty="0"/>
          </a:p>
          <a:p>
            <a:pPr marL="457200" lvl="1" indent="0">
              <a:buNone/>
            </a:pPr>
            <a:endParaRPr lang="en-US" dirty="0"/>
          </a:p>
          <a:p>
            <a:pPr marL="457200" lvl="1" indent="0">
              <a:buNone/>
            </a:pPr>
            <a:br>
              <a:rPr lang="en-US" dirty="0"/>
            </a:br>
            <a:endParaRPr lang="en-US" dirty="0"/>
          </a:p>
          <a:p>
            <a:pPr lvl="1"/>
            <a:r>
              <a:rPr lang="en-US" dirty="0"/>
              <a:t>And/Or/</a:t>
            </a:r>
            <a:r>
              <a:rPr lang="en-US" dirty="0" err="1"/>
              <a:t>Xor</a:t>
            </a:r>
            <a:r>
              <a:rPr lang="en-US" dirty="0"/>
              <a:t> are just their respective operations</a:t>
            </a:r>
          </a:p>
          <a:p>
            <a:pPr lvl="1"/>
            <a:r>
              <a:rPr lang="en-US" dirty="0"/>
              <a:t>Shifts are just move the bits around (simple in hardware, just move wires)</a:t>
            </a:r>
          </a:p>
          <a:p>
            <a:pPr lvl="1"/>
            <a:endParaRPr lang="en-US" dirty="0"/>
          </a:p>
        </p:txBody>
      </p:sp>
      <p:sp>
        <p:nvSpPr>
          <p:cNvPr id="4" name="Slide Number Placeholder 3">
            <a:extLst>
              <a:ext uri="{FF2B5EF4-FFF2-40B4-BE49-F238E27FC236}">
                <a16:creationId xmlns:a16="http://schemas.microsoft.com/office/drawing/2014/main" id="{17A4ACAD-F32D-4067-BDBB-BFB06DC45A22}"/>
              </a:ext>
            </a:extLst>
          </p:cNvPr>
          <p:cNvSpPr>
            <a:spLocks noGrp="1"/>
          </p:cNvSpPr>
          <p:nvPr>
            <p:ph type="sldNum" sz="quarter" idx="12"/>
          </p:nvPr>
        </p:nvSpPr>
        <p:spPr/>
        <p:txBody>
          <a:bodyPr/>
          <a:lstStyle/>
          <a:p>
            <a:fld id="{0778C724-3839-4D76-A707-B4C23905D055}" type="slidenum">
              <a:rPr lang="en-US" smtClean="0"/>
              <a:t>70</a:t>
            </a:fld>
            <a:endParaRPr lang="en-US"/>
          </a:p>
        </p:txBody>
      </p:sp>
      <p:pic>
        <p:nvPicPr>
          <p:cNvPr id="2050" name="Picture 2">
            <a:extLst>
              <a:ext uri="{FF2B5EF4-FFF2-40B4-BE49-F238E27FC236}">
                <a16:creationId xmlns:a16="http://schemas.microsoft.com/office/drawing/2014/main" id="{A74595CF-421F-4144-96C8-A38C4AC4F5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353073" y="2712366"/>
            <a:ext cx="3381766" cy="25516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A31634AF-0112-4C61-B9C4-1BC2D83B0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17" y="2854691"/>
            <a:ext cx="4644416" cy="2763232"/>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962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61E59E-64F5-4EBF-81C2-53DC25C0B51F}"/>
              </a:ext>
            </a:extLst>
          </p:cNvPr>
          <p:cNvSpPr>
            <a:spLocks noGrp="1"/>
          </p:cNvSpPr>
          <p:nvPr>
            <p:ph type="title"/>
          </p:nvPr>
        </p:nvSpPr>
        <p:spPr/>
        <p:txBody>
          <a:bodyPr/>
          <a:lstStyle/>
          <a:p>
            <a:r>
              <a:rPr lang="en-US" dirty="0"/>
              <a:t>32-bit OR operation</a:t>
            </a:r>
          </a:p>
        </p:txBody>
      </p:sp>
      <p:sp>
        <p:nvSpPr>
          <p:cNvPr id="7" name="Content Placeholder 6">
            <a:extLst>
              <a:ext uri="{FF2B5EF4-FFF2-40B4-BE49-F238E27FC236}">
                <a16:creationId xmlns:a16="http://schemas.microsoft.com/office/drawing/2014/main" id="{50DDB2A6-C419-463A-92D3-53231BAD9195}"/>
              </a:ext>
            </a:extLst>
          </p:cNvPr>
          <p:cNvSpPr>
            <a:spLocks noGrp="1"/>
          </p:cNvSpPr>
          <p:nvPr>
            <p:ph idx="1"/>
          </p:nvPr>
        </p:nvSpPr>
        <p:spPr/>
        <p:txBody>
          <a:bodyPr/>
          <a:lstStyle/>
          <a:p>
            <a:r>
              <a:rPr lang="en-US" dirty="0"/>
              <a:t>Perform OR operation on each individual bit</a:t>
            </a:r>
          </a:p>
          <a:p>
            <a:pPr lvl="1"/>
            <a:r>
              <a:rPr lang="en-US" dirty="0"/>
              <a:t>Pictured is a series of 1-bit OR gates</a:t>
            </a:r>
          </a:p>
        </p:txBody>
      </p:sp>
      <p:sp>
        <p:nvSpPr>
          <p:cNvPr id="4" name="Slide Number Placeholder 3">
            <a:extLst>
              <a:ext uri="{FF2B5EF4-FFF2-40B4-BE49-F238E27FC236}">
                <a16:creationId xmlns:a16="http://schemas.microsoft.com/office/drawing/2014/main" id="{975A5244-C826-40A2-B117-C968B5417C15}"/>
              </a:ext>
            </a:extLst>
          </p:cNvPr>
          <p:cNvSpPr>
            <a:spLocks noGrp="1"/>
          </p:cNvSpPr>
          <p:nvPr>
            <p:ph type="sldNum" sz="quarter" idx="12"/>
          </p:nvPr>
        </p:nvSpPr>
        <p:spPr/>
        <p:txBody>
          <a:bodyPr/>
          <a:lstStyle/>
          <a:p>
            <a:fld id="{0778C724-3839-4D76-A707-B4C23905D055}" type="slidenum">
              <a:rPr lang="en-US" smtClean="0"/>
              <a:t>71</a:t>
            </a:fld>
            <a:endParaRPr lang="en-US"/>
          </a:p>
        </p:txBody>
      </p:sp>
      <p:pic>
        <p:nvPicPr>
          <p:cNvPr id="4100" name="Picture 4">
            <a:extLst>
              <a:ext uri="{FF2B5EF4-FFF2-40B4-BE49-F238E27FC236}">
                <a16:creationId xmlns:a16="http://schemas.microsoft.com/office/drawing/2014/main" id="{C3669A8D-A6A6-4E5E-8082-DA1C58E69D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428" y="2298769"/>
            <a:ext cx="8511354" cy="38734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734F68B-853B-40A2-9E3E-36128A75BE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0328" y="294818"/>
            <a:ext cx="3652038" cy="2172809"/>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561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4F4D-F41C-46D1-95F0-D516C48ACD5B}"/>
              </a:ext>
            </a:extLst>
          </p:cNvPr>
          <p:cNvSpPr>
            <a:spLocks noGrp="1"/>
          </p:cNvSpPr>
          <p:nvPr>
            <p:ph type="title"/>
          </p:nvPr>
        </p:nvSpPr>
        <p:spPr/>
        <p:txBody>
          <a:bodyPr/>
          <a:lstStyle/>
          <a:p>
            <a:r>
              <a:rPr lang="en-US" dirty="0"/>
              <a:t>32-bit ADD operation</a:t>
            </a:r>
          </a:p>
        </p:txBody>
      </p:sp>
      <p:sp>
        <p:nvSpPr>
          <p:cNvPr id="3" name="Content Placeholder 2">
            <a:extLst>
              <a:ext uri="{FF2B5EF4-FFF2-40B4-BE49-F238E27FC236}">
                <a16:creationId xmlns:a16="http://schemas.microsoft.com/office/drawing/2014/main" id="{16F56DE8-178F-4B5B-B9F8-39D1B76EEE2F}"/>
              </a:ext>
            </a:extLst>
          </p:cNvPr>
          <p:cNvSpPr>
            <a:spLocks noGrp="1"/>
          </p:cNvSpPr>
          <p:nvPr>
            <p:ph idx="1"/>
          </p:nvPr>
        </p:nvSpPr>
        <p:spPr/>
        <p:txBody>
          <a:bodyPr/>
          <a:lstStyle/>
          <a:p>
            <a:r>
              <a:rPr lang="en-US" dirty="0"/>
              <a:t>Below is the 1-bit version with carry-in/out</a:t>
            </a:r>
          </a:p>
          <a:p>
            <a:pPr lvl="1"/>
            <a:r>
              <a:rPr lang="en-US" dirty="0"/>
              <a:t>Two 1-bit AND, two 1-bit XOR, one 1-bit OR</a:t>
            </a:r>
          </a:p>
          <a:p>
            <a:pPr lvl="1"/>
            <a:r>
              <a:rPr lang="en-US" dirty="0"/>
              <a:t>Repeat 32 times, connecting carries together</a:t>
            </a:r>
          </a:p>
          <a:p>
            <a:pPr lvl="1"/>
            <a:endParaRPr lang="en-US" dirty="0"/>
          </a:p>
        </p:txBody>
      </p:sp>
      <p:sp>
        <p:nvSpPr>
          <p:cNvPr id="4" name="Slide Number Placeholder 3">
            <a:extLst>
              <a:ext uri="{FF2B5EF4-FFF2-40B4-BE49-F238E27FC236}">
                <a16:creationId xmlns:a16="http://schemas.microsoft.com/office/drawing/2014/main" id="{89C1B0D8-7561-436D-80EE-76D4F279564E}"/>
              </a:ext>
            </a:extLst>
          </p:cNvPr>
          <p:cNvSpPr>
            <a:spLocks noGrp="1"/>
          </p:cNvSpPr>
          <p:nvPr>
            <p:ph type="sldNum" sz="quarter" idx="12"/>
          </p:nvPr>
        </p:nvSpPr>
        <p:spPr/>
        <p:txBody>
          <a:bodyPr/>
          <a:lstStyle/>
          <a:p>
            <a:fld id="{0778C724-3839-4D76-A707-B4C23905D055}" type="slidenum">
              <a:rPr lang="en-US" smtClean="0"/>
              <a:t>72</a:t>
            </a:fld>
            <a:endParaRPr lang="en-US"/>
          </a:p>
        </p:txBody>
      </p:sp>
      <p:pic>
        <p:nvPicPr>
          <p:cNvPr id="6146" name="Picture 2">
            <a:extLst>
              <a:ext uri="{FF2B5EF4-FFF2-40B4-BE49-F238E27FC236}">
                <a16:creationId xmlns:a16="http://schemas.microsoft.com/office/drawing/2014/main" id="{DB69AC8E-554A-4680-AEB6-74B4EE1ACD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957" y="2487789"/>
            <a:ext cx="5204482" cy="368441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F9C3DA98-810D-4FE1-8045-0929F1461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9392" y="286019"/>
            <a:ext cx="2298608" cy="58861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C20C6B5-87BF-498D-94A7-C7190596D2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8732" y="4344974"/>
            <a:ext cx="3757926" cy="2235808"/>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77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73</a:t>
            </a:fld>
            <a:endParaRPr lang="en-US"/>
          </a:p>
        </p:txBody>
      </p:sp>
    </p:spTree>
    <p:extLst>
      <p:ext uri="{BB962C8B-B14F-4D97-AF65-F5344CB8AC3E}">
        <p14:creationId xmlns:p14="http://schemas.microsoft.com/office/powerpoint/2010/main" val="3332008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65058-8627-4F31-BFEC-EA762E73FFBD}"/>
              </a:ext>
            </a:extLst>
          </p:cNvPr>
          <p:cNvSpPr>
            <a:spLocks noGrp="1"/>
          </p:cNvSpPr>
          <p:nvPr>
            <p:ph type="title"/>
          </p:nvPr>
        </p:nvSpPr>
        <p:spPr/>
        <p:txBody>
          <a:bodyPr/>
          <a:lstStyle/>
          <a:p>
            <a:r>
              <a:rPr lang="en-US" dirty="0"/>
              <a:t>Logic gates can be created with transistors</a:t>
            </a:r>
          </a:p>
        </p:txBody>
      </p:sp>
      <p:sp>
        <p:nvSpPr>
          <p:cNvPr id="3" name="Content Placeholder 2">
            <a:extLst>
              <a:ext uri="{FF2B5EF4-FFF2-40B4-BE49-F238E27FC236}">
                <a16:creationId xmlns:a16="http://schemas.microsoft.com/office/drawing/2014/main" id="{DF57FCDB-82D9-4E84-AF73-341FFA7EF95B}"/>
              </a:ext>
            </a:extLst>
          </p:cNvPr>
          <p:cNvSpPr>
            <a:spLocks noGrp="1"/>
          </p:cNvSpPr>
          <p:nvPr>
            <p:ph idx="1"/>
          </p:nvPr>
        </p:nvSpPr>
        <p:spPr/>
        <p:txBody>
          <a:bodyPr/>
          <a:lstStyle/>
          <a:p>
            <a:r>
              <a:rPr lang="en-US" dirty="0"/>
              <a:t>CMOS implementation of logic gates</a:t>
            </a:r>
          </a:p>
          <a:p>
            <a:pPr lvl="1"/>
            <a:r>
              <a:rPr lang="en-US" dirty="0"/>
              <a:t>Complementary Metal-Oxide Semiconductor</a:t>
            </a:r>
          </a:p>
        </p:txBody>
      </p:sp>
      <p:sp>
        <p:nvSpPr>
          <p:cNvPr id="4" name="Slide Number Placeholder 3">
            <a:extLst>
              <a:ext uri="{FF2B5EF4-FFF2-40B4-BE49-F238E27FC236}">
                <a16:creationId xmlns:a16="http://schemas.microsoft.com/office/drawing/2014/main" id="{C7A013EB-403C-4B92-B52E-81B3104668B4}"/>
              </a:ext>
            </a:extLst>
          </p:cNvPr>
          <p:cNvSpPr>
            <a:spLocks noGrp="1"/>
          </p:cNvSpPr>
          <p:nvPr>
            <p:ph type="sldNum" sz="quarter" idx="12"/>
          </p:nvPr>
        </p:nvSpPr>
        <p:spPr/>
        <p:txBody>
          <a:bodyPr/>
          <a:lstStyle/>
          <a:p>
            <a:fld id="{0778C724-3839-4D76-A707-B4C23905D055}" type="slidenum">
              <a:rPr lang="en-US" smtClean="0"/>
              <a:t>74</a:t>
            </a:fld>
            <a:endParaRPr lang="en-US"/>
          </a:p>
        </p:txBody>
      </p:sp>
      <p:pic>
        <p:nvPicPr>
          <p:cNvPr id="7" name="Picture 6">
            <a:extLst>
              <a:ext uri="{FF2B5EF4-FFF2-40B4-BE49-F238E27FC236}">
                <a16:creationId xmlns:a16="http://schemas.microsoft.com/office/drawing/2014/main" id="{D487130C-9B6A-461B-AE2B-7EA1F79C04A1}"/>
              </a:ext>
            </a:extLst>
          </p:cNvPr>
          <p:cNvPicPr>
            <a:picLocks noChangeAspect="1"/>
          </p:cNvPicPr>
          <p:nvPr/>
        </p:nvPicPr>
        <p:blipFill>
          <a:blip r:embed="rId2"/>
          <a:stretch>
            <a:fillRect/>
          </a:stretch>
        </p:blipFill>
        <p:spPr>
          <a:xfrm>
            <a:off x="681537" y="2229011"/>
            <a:ext cx="7588027" cy="3866343"/>
          </a:xfrm>
          <a:prstGeom prst="rect">
            <a:avLst/>
          </a:prstGeom>
          <a:ln>
            <a:solidFill>
              <a:srgbClr val="FFC000"/>
            </a:solidFill>
          </a:ln>
        </p:spPr>
      </p:pic>
      <p:pic>
        <p:nvPicPr>
          <p:cNvPr id="9" name="Picture 8">
            <a:extLst>
              <a:ext uri="{FF2B5EF4-FFF2-40B4-BE49-F238E27FC236}">
                <a16:creationId xmlns:a16="http://schemas.microsoft.com/office/drawing/2014/main" id="{B2DF2831-1614-4DC7-9D5C-87B9BB5DD78F}"/>
              </a:ext>
            </a:extLst>
          </p:cNvPr>
          <p:cNvPicPr>
            <a:picLocks noChangeAspect="1"/>
          </p:cNvPicPr>
          <p:nvPr/>
        </p:nvPicPr>
        <p:blipFill>
          <a:blip r:embed="rId3"/>
          <a:stretch>
            <a:fillRect/>
          </a:stretch>
        </p:blipFill>
        <p:spPr>
          <a:xfrm>
            <a:off x="8343506" y="1913582"/>
            <a:ext cx="3064139" cy="1702299"/>
          </a:xfrm>
          <a:prstGeom prst="rect">
            <a:avLst/>
          </a:prstGeom>
        </p:spPr>
      </p:pic>
      <p:pic>
        <p:nvPicPr>
          <p:cNvPr id="11" name="Picture 10">
            <a:extLst>
              <a:ext uri="{FF2B5EF4-FFF2-40B4-BE49-F238E27FC236}">
                <a16:creationId xmlns:a16="http://schemas.microsoft.com/office/drawing/2014/main" id="{46643B0C-76D1-4EE0-BE65-DF7EA7E32EFE}"/>
              </a:ext>
            </a:extLst>
          </p:cNvPr>
          <p:cNvPicPr>
            <a:picLocks noChangeAspect="1"/>
          </p:cNvPicPr>
          <p:nvPr/>
        </p:nvPicPr>
        <p:blipFill>
          <a:blip r:embed="rId4"/>
          <a:stretch>
            <a:fillRect/>
          </a:stretch>
        </p:blipFill>
        <p:spPr>
          <a:xfrm>
            <a:off x="8343506" y="3844481"/>
            <a:ext cx="3347827" cy="1790282"/>
          </a:xfrm>
          <a:prstGeom prst="rect">
            <a:avLst/>
          </a:prstGeom>
        </p:spPr>
      </p:pic>
      <p:sp>
        <p:nvSpPr>
          <p:cNvPr id="12" name="TextBox 11">
            <a:extLst>
              <a:ext uri="{FF2B5EF4-FFF2-40B4-BE49-F238E27FC236}">
                <a16:creationId xmlns:a16="http://schemas.microsoft.com/office/drawing/2014/main" id="{5283FC69-23C6-4946-9B33-21094DBE5E8B}"/>
              </a:ext>
            </a:extLst>
          </p:cNvPr>
          <p:cNvSpPr txBox="1"/>
          <p:nvPr/>
        </p:nvSpPr>
        <p:spPr>
          <a:xfrm>
            <a:off x="8545250" y="1022202"/>
            <a:ext cx="2660649" cy="707886"/>
          </a:xfrm>
          <a:prstGeom prst="rect">
            <a:avLst/>
          </a:prstGeom>
          <a:noFill/>
        </p:spPr>
        <p:txBody>
          <a:bodyPr wrap="square" rtlCol="0">
            <a:spAutoFit/>
          </a:bodyPr>
          <a:lstStyle/>
          <a:p>
            <a:r>
              <a:rPr lang="en-US" sz="2000" dirty="0"/>
              <a:t>Transistors are just on/off switches</a:t>
            </a:r>
          </a:p>
        </p:txBody>
      </p:sp>
    </p:spTree>
    <p:extLst>
      <p:ext uri="{BB962C8B-B14F-4D97-AF65-F5344CB8AC3E}">
        <p14:creationId xmlns:p14="http://schemas.microsoft.com/office/powerpoint/2010/main" val="16328505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Let’s zoom in</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75</a:t>
            </a:fld>
            <a:endParaRPr lang="en-US"/>
          </a:p>
        </p:txBody>
      </p:sp>
    </p:spTree>
    <p:extLst>
      <p:ext uri="{BB962C8B-B14F-4D97-AF65-F5344CB8AC3E}">
        <p14:creationId xmlns:p14="http://schemas.microsoft.com/office/powerpoint/2010/main" val="32365916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C528-AA30-4AE1-8206-2CE6F1582430}"/>
              </a:ext>
            </a:extLst>
          </p:cNvPr>
          <p:cNvSpPr>
            <a:spLocks noGrp="1"/>
          </p:cNvSpPr>
          <p:nvPr>
            <p:ph type="title"/>
          </p:nvPr>
        </p:nvSpPr>
        <p:spPr/>
        <p:txBody>
          <a:bodyPr/>
          <a:lstStyle/>
          <a:p>
            <a:r>
              <a:rPr lang="en-US" dirty="0"/>
              <a:t>Transistors are made out of silicon and other materials</a:t>
            </a:r>
          </a:p>
        </p:txBody>
      </p:sp>
      <p:sp>
        <p:nvSpPr>
          <p:cNvPr id="3" name="Content Placeholder 2">
            <a:extLst>
              <a:ext uri="{FF2B5EF4-FFF2-40B4-BE49-F238E27FC236}">
                <a16:creationId xmlns:a16="http://schemas.microsoft.com/office/drawing/2014/main" id="{C6ACD8F1-66F7-4F07-B5D4-CCBFADA69A83}"/>
              </a:ext>
            </a:extLst>
          </p:cNvPr>
          <p:cNvSpPr>
            <a:spLocks noGrp="1"/>
          </p:cNvSpPr>
          <p:nvPr>
            <p:ph idx="1"/>
          </p:nvPr>
        </p:nvSpPr>
        <p:spPr>
          <a:xfrm>
            <a:off x="607595" y="1143000"/>
            <a:ext cx="5267112" cy="5029200"/>
          </a:xfrm>
        </p:spPr>
        <p:txBody>
          <a:bodyPr/>
          <a:lstStyle/>
          <a:p>
            <a:r>
              <a:rPr lang="en-US" dirty="0"/>
              <a:t>Turning gate on/off causes source and drain to connect or disconnect</a:t>
            </a:r>
          </a:p>
          <a:p>
            <a:pPr lvl="1"/>
            <a:r>
              <a:rPr lang="en-US" dirty="0"/>
              <a:t>Acts as a switch</a:t>
            </a:r>
          </a:p>
          <a:p>
            <a:pPr lvl="1"/>
            <a:endParaRPr lang="en-US" dirty="0"/>
          </a:p>
          <a:p>
            <a:r>
              <a:rPr lang="en-US" dirty="0"/>
              <a:t>We can make very small transistors</a:t>
            </a:r>
          </a:p>
        </p:txBody>
      </p:sp>
      <p:sp>
        <p:nvSpPr>
          <p:cNvPr id="4" name="Slide Number Placeholder 3">
            <a:extLst>
              <a:ext uri="{FF2B5EF4-FFF2-40B4-BE49-F238E27FC236}">
                <a16:creationId xmlns:a16="http://schemas.microsoft.com/office/drawing/2014/main" id="{1F9F98BA-A57A-4544-A028-33A8AF35C217}"/>
              </a:ext>
            </a:extLst>
          </p:cNvPr>
          <p:cNvSpPr>
            <a:spLocks noGrp="1"/>
          </p:cNvSpPr>
          <p:nvPr>
            <p:ph type="sldNum" sz="quarter" idx="12"/>
          </p:nvPr>
        </p:nvSpPr>
        <p:spPr/>
        <p:txBody>
          <a:bodyPr/>
          <a:lstStyle/>
          <a:p>
            <a:fld id="{0778C724-3839-4D76-A707-B4C23905D055}" type="slidenum">
              <a:rPr lang="en-US" smtClean="0"/>
              <a:t>76</a:t>
            </a:fld>
            <a:endParaRPr lang="en-US"/>
          </a:p>
        </p:txBody>
      </p:sp>
      <p:pic>
        <p:nvPicPr>
          <p:cNvPr id="8196" name="Picture 4">
            <a:extLst>
              <a:ext uri="{FF2B5EF4-FFF2-40B4-BE49-F238E27FC236}">
                <a16:creationId xmlns:a16="http://schemas.microsoft.com/office/drawing/2014/main" id="{7B31142D-9FD4-4E1E-AA3A-2042D6895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994" y="1143000"/>
            <a:ext cx="5500723" cy="50522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787B0956-995A-4261-9CE3-22673BE6B512}"/>
              </a:ext>
            </a:extLst>
          </p:cNvPr>
          <p:cNvPicPr>
            <a:picLocks noChangeAspect="1" noChangeArrowheads="1"/>
          </p:cNvPicPr>
          <p:nvPr/>
        </p:nvPicPr>
        <p:blipFill>
          <a:blip r:embed="rId3" cstate="print"/>
          <a:srcRect/>
          <a:stretch>
            <a:fillRect/>
          </a:stretch>
        </p:blipFill>
        <p:spPr bwMode="auto">
          <a:xfrm>
            <a:off x="1553228" y="4312172"/>
            <a:ext cx="2267210" cy="2088628"/>
          </a:xfrm>
          <a:prstGeom prst="rect">
            <a:avLst/>
          </a:prstGeom>
          <a:noFill/>
          <a:ln w="9525" cap="flat" cmpd="sng" algn="ctr">
            <a:noFill/>
            <a:prstDash val="solid"/>
            <a:miter lim="800000"/>
            <a:headEnd/>
            <a:tailEnd/>
          </a:ln>
          <a:effectLst/>
        </p:spPr>
      </p:pic>
    </p:spTree>
    <p:extLst>
      <p:ext uri="{BB962C8B-B14F-4D97-AF65-F5344CB8AC3E}">
        <p14:creationId xmlns:p14="http://schemas.microsoft.com/office/powerpoint/2010/main" val="22567319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CB1C-5EA2-469F-BED2-764242044E24}"/>
              </a:ext>
            </a:extLst>
          </p:cNvPr>
          <p:cNvSpPr>
            <a:spLocks noGrp="1"/>
          </p:cNvSpPr>
          <p:nvPr>
            <p:ph type="title"/>
          </p:nvPr>
        </p:nvSpPr>
        <p:spPr>
          <a:xfrm>
            <a:off x="609600" y="3086100"/>
            <a:ext cx="10972799" cy="685800"/>
          </a:xfrm>
        </p:spPr>
        <p:txBody>
          <a:bodyPr/>
          <a:lstStyle/>
          <a:p>
            <a:pPr algn="ctr"/>
            <a:r>
              <a:rPr lang="en-US" dirty="0"/>
              <a:t>That’s the bottom</a:t>
            </a:r>
          </a:p>
        </p:txBody>
      </p:sp>
      <p:sp>
        <p:nvSpPr>
          <p:cNvPr id="3" name="Slide Number Placeholder 2">
            <a:extLst>
              <a:ext uri="{FF2B5EF4-FFF2-40B4-BE49-F238E27FC236}">
                <a16:creationId xmlns:a16="http://schemas.microsoft.com/office/drawing/2014/main" id="{86B3E388-FB28-4C88-9DD3-9F9F0948F951}"/>
              </a:ext>
            </a:extLst>
          </p:cNvPr>
          <p:cNvSpPr>
            <a:spLocks noGrp="1"/>
          </p:cNvSpPr>
          <p:nvPr>
            <p:ph type="sldNum" sz="quarter" idx="12"/>
          </p:nvPr>
        </p:nvSpPr>
        <p:spPr/>
        <p:txBody>
          <a:bodyPr/>
          <a:lstStyle/>
          <a:p>
            <a:fld id="{0778C724-3839-4D76-A707-B4C23905D055}" type="slidenum">
              <a:rPr lang="en-US" smtClean="0"/>
              <a:t>77</a:t>
            </a:fld>
            <a:endParaRPr lang="en-US"/>
          </a:p>
        </p:txBody>
      </p:sp>
    </p:spTree>
    <p:extLst>
      <p:ext uri="{BB962C8B-B14F-4D97-AF65-F5344CB8AC3E}">
        <p14:creationId xmlns:p14="http://schemas.microsoft.com/office/powerpoint/2010/main" val="34900662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5185-EF74-41A3-A9B9-606AB1984FB4}"/>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F9178FF1-1376-4385-BF48-ED8017F16AAA}"/>
              </a:ext>
            </a:extLst>
          </p:cNvPr>
          <p:cNvSpPr>
            <a:spLocks noGrp="1"/>
          </p:cNvSpPr>
          <p:nvPr>
            <p:ph idx="1"/>
          </p:nvPr>
        </p:nvSpPr>
        <p:spPr/>
        <p:txBody>
          <a:bodyPr/>
          <a:lstStyle/>
          <a:p>
            <a:r>
              <a:rPr lang="en-US" dirty="0"/>
              <a:t>Transistors make logic gates</a:t>
            </a:r>
          </a:p>
        </p:txBody>
      </p:sp>
      <p:sp>
        <p:nvSpPr>
          <p:cNvPr id="4" name="Slide Number Placeholder 3">
            <a:extLst>
              <a:ext uri="{FF2B5EF4-FFF2-40B4-BE49-F238E27FC236}">
                <a16:creationId xmlns:a16="http://schemas.microsoft.com/office/drawing/2014/main" id="{6607079E-4D8C-4E15-A81A-EA5024E134E5}"/>
              </a:ext>
            </a:extLst>
          </p:cNvPr>
          <p:cNvSpPr>
            <a:spLocks noGrp="1"/>
          </p:cNvSpPr>
          <p:nvPr>
            <p:ph type="sldNum" sz="quarter" idx="12"/>
          </p:nvPr>
        </p:nvSpPr>
        <p:spPr/>
        <p:txBody>
          <a:bodyPr/>
          <a:lstStyle/>
          <a:p>
            <a:fld id="{0778C724-3839-4D76-A707-B4C23905D055}" type="slidenum">
              <a:rPr lang="en-US" smtClean="0"/>
              <a:t>78</a:t>
            </a:fld>
            <a:endParaRPr lang="en-US"/>
          </a:p>
        </p:txBody>
      </p:sp>
      <p:pic>
        <p:nvPicPr>
          <p:cNvPr id="5" name="Picture 4">
            <a:extLst>
              <a:ext uri="{FF2B5EF4-FFF2-40B4-BE49-F238E27FC236}">
                <a16:creationId xmlns:a16="http://schemas.microsoft.com/office/drawing/2014/main" id="{48106B9F-9128-4072-835B-660094DB9D72}"/>
              </a:ext>
            </a:extLst>
          </p:cNvPr>
          <p:cNvPicPr>
            <a:picLocks noChangeAspect="1"/>
          </p:cNvPicPr>
          <p:nvPr/>
        </p:nvPicPr>
        <p:blipFill>
          <a:blip r:embed="rId2"/>
          <a:stretch>
            <a:fillRect/>
          </a:stretch>
        </p:blipFill>
        <p:spPr>
          <a:xfrm>
            <a:off x="1564146" y="1878904"/>
            <a:ext cx="3064139" cy="1702299"/>
          </a:xfrm>
          <a:prstGeom prst="rect">
            <a:avLst/>
          </a:prstGeom>
        </p:spPr>
      </p:pic>
      <p:pic>
        <p:nvPicPr>
          <p:cNvPr id="6" name="Picture 5">
            <a:extLst>
              <a:ext uri="{FF2B5EF4-FFF2-40B4-BE49-F238E27FC236}">
                <a16:creationId xmlns:a16="http://schemas.microsoft.com/office/drawing/2014/main" id="{7476CAFB-B9FD-4FDD-83BD-83D3860E853A}"/>
              </a:ext>
            </a:extLst>
          </p:cNvPr>
          <p:cNvPicPr>
            <a:picLocks noChangeAspect="1"/>
          </p:cNvPicPr>
          <p:nvPr/>
        </p:nvPicPr>
        <p:blipFill>
          <a:blip r:embed="rId3"/>
          <a:stretch>
            <a:fillRect/>
          </a:stretch>
        </p:blipFill>
        <p:spPr>
          <a:xfrm>
            <a:off x="1564146" y="3809803"/>
            <a:ext cx="3347827" cy="1790282"/>
          </a:xfrm>
          <a:prstGeom prst="rect">
            <a:avLst/>
          </a:prstGeom>
        </p:spPr>
      </p:pic>
      <p:sp>
        <p:nvSpPr>
          <p:cNvPr id="8" name="TextBox 7">
            <a:extLst>
              <a:ext uri="{FF2B5EF4-FFF2-40B4-BE49-F238E27FC236}">
                <a16:creationId xmlns:a16="http://schemas.microsoft.com/office/drawing/2014/main" id="{CD7CAE6D-26FA-4DC9-BFA6-22FF73C6E0A8}"/>
              </a:ext>
            </a:extLst>
          </p:cNvPr>
          <p:cNvSpPr txBox="1"/>
          <p:nvPr/>
        </p:nvSpPr>
        <p:spPr>
          <a:xfrm>
            <a:off x="7399910" y="5484167"/>
            <a:ext cx="2668044" cy="461665"/>
          </a:xfrm>
          <a:prstGeom prst="rect">
            <a:avLst/>
          </a:prstGeom>
          <a:noFill/>
        </p:spPr>
        <p:txBody>
          <a:bodyPr wrap="square" rtlCol="0">
            <a:spAutoFit/>
          </a:bodyPr>
          <a:lstStyle/>
          <a:p>
            <a:r>
              <a:rPr lang="en-US" sz="2400" dirty="0"/>
              <a:t>1-bit AND gate</a:t>
            </a:r>
          </a:p>
        </p:txBody>
      </p:sp>
      <p:pic>
        <p:nvPicPr>
          <p:cNvPr id="11266" name="Picture 2" descr="How Logic Gates Work | Homemade Circuit Projects">
            <a:extLst>
              <a:ext uri="{FF2B5EF4-FFF2-40B4-BE49-F238E27FC236}">
                <a16:creationId xmlns:a16="http://schemas.microsoft.com/office/drawing/2014/main" id="{883AD97B-FC0B-4F29-84F2-98C1686B2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073" y="2730053"/>
            <a:ext cx="3684941" cy="1623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2083532-7798-4462-82D6-A14364FB059F}"/>
              </a:ext>
            </a:extLst>
          </p:cNvPr>
          <p:cNvSpPr txBox="1"/>
          <p:nvPr/>
        </p:nvSpPr>
        <p:spPr>
          <a:xfrm>
            <a:off x="10396603" y="3256767"/>
            <a:ext cx="438411" cy="584775"/>
          </a:xfrm>
          <a:prstGeom prst="rect">
            <a:avLst/>
          </a:prstGeom>
          <a:solidFill>
            <a:schemeClr val="bg2"/>
          </a:solidFill>
        </p:spPr>
        <p:txBody>
          <a:bodyPr wrap="square" rtlCol="0">
            <a:spAutoFit/>
          </a:bodyPr>
          <a:lstStyle/>
          <a:p>
            <a:r>
              <a:rPr lang="en-US" sz="3200" dirty="0"/>
              <a:t>F</a:t>
            </a:r>
          </a:p>
        </p:txBody>
      </p:sp>
      <p:pic>
        <p:nvPicPr>
          <p:cNvPr id="7" name="Picture 6">
            <a:extLst>
              <a:ext uri="{FF2B5EF4-FFF2-40B4-BE49-F238E27FC236}">
                <a16:creationId xmlns:a16="http://schemas.microsoft.com/office/drawing/2014/main" id="{3F658F21-D57E-43C7-93F0-AC9784BEC1AC}"/>
              </a:ext>
            </a:extLst>
          </p:cNvPr>
          <p:cNvPicPr>
            <a:picLocks noChangeAspect="1"/>
          </p:cNvPicPr>
          <p:nvPr/>
        </p:nvPicPr>
        <p:blipFill rotWithShape="1">
          <a:blip r:embed="rId5"/>
          <a:srcRect l="9062" t="52917" r="68125" b="9640"/>
          <a:stretch/>
        </p:blipFill>
        <p:spPr>
          <a:xfrm>
            <a:off x="6815242" y="1842833"/>
            <a:ext cx="4133590" cy="3457184"/>
          </a:xfrm>
          <a:prstGeom prst="rect">
            <a:avLst/>
          </a:prstGeom>
          <a:ln>
            <a:noFill/>
          </a:ln>
        </p:spPr>
      </p:pic>
      <p:sp>
        <p:nvSpPr>
          <p:cNvPr id="11" name="TextBox 10">
            <a:extLst>
              <a:ext uri="{FF2B5EF4-FFF2-40B4-BE49-F238E27FC236}">
                <a16:creationId xmlns:a16="http://schemas.microsoft.com/office/drawing/2014/main" id="{3E32503F-CF7A-8F1E-1136-CA7D4B79F60D}"/>
              </a:ext>
            </a:extLst>
          </p:cNvPr>
          <p:cNvSpPr txBox="1"/>
          <p:nvPr/>
        </p:nvSpPr>
        <p:spPr>
          <a:xfrm>
            <a:off x="8329808" y="423752"/>
            <a:ext cx="3250586" cy="369332"/>
          </a:xfrm>
          <a:prstGeom prst="rect">
            <a:avLst/>
          </a:prstGeom>
          <a:noFill/>
        </p:spPr>
        <p:txBody>
          <a:bodyPr wrap="square" rtlCol="0">
            <a:spAutoFit/>
          </a:bodyPr>
          <a:lstStyle/>
          <a:p>
            <a:pPr algn="r"/>
            <a:r>
              <a:rPr lang="en-US" dirty="0"/>
              <a:t>~6 transistors</a:t>
            </a:r>
          </a:p>
        </p:txBody>
      </p:sp>
    </p:spTree>
    <p:extLst>
      <p:ext uri="{BB962C8B-B14F-4D97-AF65-F5344CB8AC3E}">
        <p14:creationId xmlns:p14="http://schemas.microsoft.com/office/powerpoint/2010/main" val="225693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Logic gates make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79</a:t>
            </a:fld>
            <a:endParaRPr lang="en-US"/>
          </a:p>
        </p:txBody>
      </p:sp>
      <p:pic>
        <p:nvPicPr>
          <p:cNvPr id="5" name="Picture 4">
            <a:extLst>
              <a:ext uri="{FF2B5EF4-FFF2-40B4-BE49-F238E27FC236}">
                <a16:creationId xmlns:a16="http://schemas.microsoft.com/office/drawing/2014/main" id="{97496980-F9AF-4186-BC29-3517DC47DC53}"/>
              </a:ext>
            </a:extLst>
          </p:cNvPr>
          <p:cNvPicPr>
            <a:picLocks noChangeAspect="1"/>
          </p:cNvPicPr>
          <p:nvPr/>
        </p:nvPicPr>
        <p:blipFill rotWithShape="1">
          <a:blip r:embed="rId2"/>
          <a:srcRect l="9062" t="52917" r="68125" b="9640"/>
          <a:stretch/>
        </p:blipFill>
        <p:spPr>
          <a:xfrm>
            <a:off x="1064711" y="2653951"/>
            <a:ext cx="2937319" cy="2456667"/>
          </a:xfrm>
          <a:prstGeom prst="rect">
            <a:avLst/>
          </a:prstGeom>
          <a:ln>
            <a:noFill/>
          </a:ln>
        </p:spPr>
      </p:pic>
      <p:sp>
        <p:nvSpPr>
          <p:cNvPr id="10" name="TextBox 9">
            <a:extLst>
              <a:ext uri="{FF2B5EF4-FFF2-40B4-BE49-F238E27FC236}">
                <a16:creationId xmlns:a16="http://schemas.microsoft.com/office/drawing/2014/main" id="{9562C127-FBC9-4F47-B957-863F3B221642}"/>
              </a:ext>
            </a:extLst>
          </p:cNvPr>
          <p:cNvSpPr txBox="1"/>
          <p:nvPr/>
        </p:nvSpPr>
        <p:spPr>
          <a:xfrm>
            <a:off x="1540701" y="5293145"/>
            <a:ext cx="2668044" cy="461665"/>
          </a:xfrm>
          <a:prstGeom prst="rect">
            <a:avLst/>
          </a:prstGeom>
          <a:noFill/>
        </p:spPr>
        <p:txBody>
          <a:bodyPr wrap="square" rtlCol="0">
            <a:spAutoFit/>
          </a:bodyPr>
          <a:lstStyle/>
          <a:p>
            <a:r>
              <a:rPr lang="en-US" sz="2400" dirty="0"/>
              <a:t>1-bit AND gate</a:t>
            </a:r>
          </a:p>
        </p:txBody>
      </p:sp>
      <p:sp>
        <p:nvSpPr>
          <p:cNvPr id="11" name="TextBox 10">
            <a:extLst>
              <a:ext uri="{FF2B5EF4-FFF2-40B4-BE49-F238E27FC236}">
                <a16:creationId xmlns:a16="http://schemas.microsoft.com/office/drawing/2014/main" id="{EC79D571-08A7-4A3E-932B-30A3F9ADDA18}"/>
              </a:ext>
            </a:extLst>
          </p:cNvPr>
          <p:cNvSpPr txBox="1"/>
          <p:nvPr/>
        </p:nvSpPr>
        <p:spPr>
          <a:xfrm>
            <a:off x="6327394" y="5526204"/>
            <a:ext cx="3029547" cy="461665"/>
          </a:xfrm>
          <a:prstGeom prst="rect">
            <a:avLst/>
          </a:prstGeom>
          <a:noFill/>
        </p:spPr>
        <p:txBody>
          <a:bodyPr wrap="square" rtlCol="0">
            <a:spAutoFit/>
          </a:bodyPr>
          <a:lstStyle/>
          <a:p>
            <a:r>
              <a:rPr lang="en-US" sz="2400" dirty="0"/>
              <a:t>1-bit ADD operation</a:t>
            </a:r>
          </a:p>
        </p:txBody>
      </p:sp>
      <p:pic>
        <p:nvPicPr>
          <p:cNvPr id="6" name="Picture 2">
            <a:extLst>
              <a:ext uri="{FF2B5EF4-FFF2-40B4-BE49-F238E27FC236}">
                <a16:creationId xmlns:a16="http://schemas.microsoft.com/office/drawing/2014/main" id="{69A3C470-5277-4C10-ADBB-02F98084F7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3860229-8058-40E0-8B9B-4221A1009A3A}"/>
              </a:ext>
            </a:extLst>
          </p:cNvPr>
          <p:cNvPicPr>
            <a:picLocks noChangeAspect="1"/>
          </p:cNvPicPr>
          <p:nvPr/>
        </p:nvPicPr>
        <p:blipFill rotWithShape="1">
          <a:blip r:embed="rId2"/>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99EAAF0D-042D-4E47-8F58-1A9D89915487}"/>
              </a:ext>
            </a:extLst>
          </p:cNvPr>
          <p:cNvPicPr>
            <a:picLocks noChangeAspect="1"/>
          </p:cNvPicPr>
          <p:nvPr/>
        </p:nvPicPr>
        <p:blipFill rotWithShape="1">
          <a:blip r:embed="rId2"/>
          <a:srcRect l="9062" t="52917" r="68125" b="9640"/>
          <a:stretch/>
        </p:blipFill>
        <p:spPr>
          <a:xfrm>
            <a:off x="8094814" y="3533439"/>
            <a:ext cx="723008" cy="604698"/>
          </a:xfrm>
          <a:prstGeom prst="rect">
            <a:avLst/>
          </a:prstGeom>
          <a:ln>
            <a:noFill/>
          </a:ln>
        </p:spPr>
      </p:pic>
      <p:pic>
        <p:nvPicPr>
          <p:cNvPr id="12" name="Picture 11">
            <a:extLst>
              <a:ext uri="{FF2B5EF4-FFF2-40B4-BE49-F238E27FC236}">
                <a16:creationId xmlns:a16="http://schemas.microsoft.com/office/drawing/2014/main" id="{1D83A412-101C-4E7A-A35B-D0F55E94CCB0}"/>
              </a:ext>
            </a:extLst>
          </p:cNvPr>
          <p:cNvPicPr>
            <a:picLocks noChangeAspect="1"/>
          </p:cNvPicPr>
          <p:nvPr/>
        </p:nvPicPr>
        <p:blipFill rotWithShape="1">
          <a:blip r:embed="rId2"/>
          <a:srcRect l="52804" t="52638" r="24383" b="9919"/>
          <a:stretch/>
        </p:blipFill>
        <p:spPr>
          <a:xfrm>
            <a:off x="7043382" y="4504857"/>
            <a:ext cx="723008" cy="604698"/>
          </a:xfrm>
          <a:prstGeom prst="rect">
            <a:avLst/>
          </a:prstGeom>
          <a:ln>
            <a:noFill/>
          </a:ln>
        </p:spPr>
      </p:pic>
      <p:pic>
        <p:nvPicPr>
          <p:cNvPr id="14" name="Picture 13">
            <a:extLst>
              <a:ext uri="{FF2B5EF4-FFF2-40B4-BE49-F238E27FC236}">
                <a16:creationId xmlns:a16="http://schemas.microsoft.com/office/drawing/2014/main" id="{62B41277-E533-4D9D-B7B2-F5AEB7E9C60D}"/>
              </a:ext>
            </a:extLst>
          </p:cNvPr>
          <p:cNvPicPr>
            <a:picLocks noChangeAspect="1"/>
          </p:cNvPicPr>
          <p:nvPr/>
        </p:nvPicPr>
        <p:blipFill rotWithShape="1">
          <a:blip r:embed="rId2"/>
          <a:srcRect l="52804" t="52638" r="24383" b="9919"/>
          <a:stretch/>
        </p:blipFill>
        <p:spPr>
          <a:xfrm>
            <a:off x="6658830" y="2558588"/>
            <a:ext cx="723008" cy="604698"/>
          </a:xfrm>
          <a:prstGeom prst="rect">
            <a:avLst/>
          </a:prstGeom>
          <a:ln>
            <a:noFill/>
          </a:ln>
        </p:spPr>
      </p:pic>
      <p:pic>
        <p:nvPicPr>
          <p:cNvPr id="15" name="Picture 14">
            <a:extLst>
              <a:ext uri="{FF2B5EF4-FFF2-40B4-BE49-F238E27FC236}">
                <a16:creationId xmlns:a16="http://schemas.microsoft.com/office/drawing/2014/main" id="{3BBE0B71-7988-4F73-BDC0-5F0E96AADFE6}"/>
              </a:ext>
            </a:extLst>
          </p:cNvPr>
          <p:cNvPicPr>
            <a:picLocks noChangeAspect="1"/>
          </p:cNvPicPr>
          <p:nvPr/>
        </p:nvPicPr>
        <p:blipFill rotWithShape="1">
          <a:blip r:embed="rId2"/>
          <a:srcRect l="52804" t="52638" r="24383" b="9919"/>
          <a:stretch/>
        </p:blipFill>
        <p:spPr>
          <a:xfrm>
            <a:off x="9266331" y="2422889"/>
            <a:ext cx="723008" cy="604698"/>
          </a:xfrm>
          <a:prstGeom prst="rect">
            <a:avLst/>
          </a:prstGeom>
          <a:ln>
            <a:noFill/>
          </a:ln>
        </p:spPr>
      </p:pic>
      <p:sp>
        <p:nvSpPr>
          <p:cNvPr id="13" name="TextBox 12">
            <a:extLst>
              <a:ext uri="{FF2B5EF4-FFF2-40B4-BE49-F238E27FC236}">
                <a16:creationId xmlns:a16="http://schemas.microsoft.com/office/drawing/2014/main" id="{1370D65E-285E-29DF-667B-52F109BB57C3}"/>
              </a:ext>
            </a:extLst>
          </p:cNvPr>
          <p:cNvSpPr txBox="1"/>
          <p:nvPr/>
        </p:nvSpPr>
        <p:spPr>
          <a:xfrm>
            <a:off x="8329808" y="423752"/>
            <a:ext cx="3250586" cy="369332"/>
          </a:xfrm>
          <a:prstGeom prst="rect">
            <a:avLst/>
          </a:prstGeom>
          <a:noFill/>
        </p:spPr>
        <p:txBody>
          <a:bodyPr wrap="square" rtlCol="0">
            <a:spAutoFit/>
          </a:bodyPr>
          <a:lstStyle/>
          <a:p>
            <a:pPr algn="r"/>
            <a:r>
              <a:rPr lang="en-US" dirty="0"/>
              <a:t>~30 transistors</a:t>
            </a:r>
          </a:p>
        </p:txBody>
      </p:sp>
    </p:spTree>
    <p:extLst>
      <p:ext uri="{BB962C8B-B14F-4D97-AF65-F5344CB8AC3E}">
        <p14:creationId xmlns:p14="http://schemas.microsoft.com/office/powerpoint/2010/main" val="234263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0820D-5BA7-4665-875E-73F7D2E025F3}"/>
              </a:ext>
            </a:extLst>
          </p:cNvPr>
          <p:cNvSpPr>
            <a:spLocks noGrp="1"/>
          </p:cNvSpPr>
          <p:nvPr>
            <p:ph type="title"/>
          </p:nvPr>
        </p:nvSpPr>
        <p:spPr/>
        <p:txBody>
          <a:bodyPr/>
          <a:lstStyle/>
          <a:p>
            <a:r>
              <a:rPr lang="en-US" dirty="0"/>
              <a:t>Tour of computer memory</a:t>
            </a:r>
          </a:p>
        </p:txBody>
      </p:sp>
      <p:sp>
        <p:nvSpPr>
          <p:cNvPr id="4" name="Slide Number Placeholder 3">
            <a:extLst>
              <a:ext uri="{FF2B5EF4-FFF2-40B4-BE49-F238E27FC236}">
                <a16:creationId xmlns:a16="http://schemas.microsoft.com/office/drawing/2014/main" id="{159E7425-1162-4CBB-B221-AB270AA20173}"/>
              </a:ext>
            </a:extLst>
          </p:cNvPr>
          <p:cNvSpPr>
            <a:spLocks noGrp="1"/>
          </p:cNvSpPr>
          <p:nvPr>
            <p:ph type="sldNum" sz="quarter" idx="12"/>
          </p:nvPr>
        </p:nvSpPr>
        <p:spPr/>
        <p:txBody>
          <a:bodyPr/>
          <a:lstStyle/>
          <a:p>
            <a:fld id="{0778C724-3839-4D76-A707-B4C23905D055}" type="slidenum">
              <a:rPr lang="en-US" smtClean="0"/>
              <a:t>8</a:t>
            </a:fld>
            <a:endParaRPr lang="en-US"/>
          </a:p>
        </p:txBody>
      </p:sp>
      <p:grpSp>
        <p:nvGrpSpPr>
          <p:cNvPr id="5" name="Group 3">
            <a:extLst>
              <a:ext uri="{FF2B5EF4-FFF2-40B4-BE49-F238E27FC236}">
                <a16:creationId xmlns:a16="http://schemas.microsoft.com/office/drawing/2014/main" id="{80F20486-0077-4900-8CE2-0A8174EB4B2A}"/>
              </a:ext>
            </a:extLst>
          </p:cNvPr>
          <p:cNvGrpSpPr>
            <a:grpSpLocks/>
          </p:cNvGrpSpPr>
          <p:nvPr/>
        </p:nvGrpSpPr>
        <p:grpSpPr bwMode="auto">
          <a:xfrm>
            <a:off x="2371518" y="1691516"/>
            <a:ext cx="6960767" cy="3887718"/>
            <a:chOff x="168" y="1433"/>
            <a:chExt cx="4584" cy="2589"/>
          </a:xfrm>
        </p:grpSpPr>
        <p:sp>
          <p:nvSpPr>
            <p:cNvPr id="6" name="Rectangle 4">
              <a:extLst>
                <a:ext uri="{FF2B5EF4-FFF2-40B4-BE49-F238E27FC236}">
                  <a16:creationId xmlns:a16="http://schemas.microsoft.com/office/drawing/2014/main" id="{C7125276-9444-44A9-BAD0-0E64372B26A4}"/>
                </a:ext>
              </a:extLst>
            </p:cNvPr>
            <p:cNvSpPr>
              <a:spLocks noChangeArrowheads="1"/>
            </p:cNvSpPr>
            <p:nvPr/>
          </p:nvSpPr>
          <p:spPr bwMode="auto">
            <a:xfrm>
              <a:off x="3963" y="1622"/>
              <a:ext cx="573" cy="576"/>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Main</a:t>
              </a:r>
            </a:p>
            <a:p>
              <a:pPr algn="ctr" eaLnBrk="0" hangingPunct="0">
                <a:buNone/>
              </a:pPr>
              <a:r>
                <a:rPr lang="en-US" sz="1600" dirty="0">
                  <a:latin typeface="Helvetica" pitchFamily="34" charset="0"/>
                </a:rPr>
                <a:t>memory</a:t>
              </a:r>
            </a:p>
          </p:txBody>
        </p:sp>
        <p:sp>
          <p:nvSpPr>
            <p:cNvPr id="7" name="AutoShape 5">
              <a:extLst>
                <a:ext uri="{FF2B5EF4-FFF2-40B4-BE49-F238E27FC236}">
                  <a16:creationId xmlns:a16="http://schemas.microsoft.com/office/drawing/2014/main" id="{4FBBE2EF-388E-4E7D-A4BC-785543787CD2}"/>
                </a:ext>
              </a:extLst>
            </p:cNvPr>
            <p:cNvSpPr>
              <a:spLocks noChangeArrowheads="1"/>
            </p:cNvSpPr>
            <p:nvPr/>
          </p:nvSpPr>
          <p:spPr bwMode="auto">
            <a:xfrm>
              <a:off x="3003" y="1718"/>
              <a:ext cx="940" cy="336"/>
            </a:xfrm>
            <a:prstGeom prst="leftRightArrow">
              <a:avLst>
                <a:gd name="adj1" fmla="val 50000"/>
                <a:gd name="adj2" fmla="val 55952"/>
              </a:avLst>
            </a:prstGeom>
            <a:noFill/>
            <a:ln w="12700">
              <a:solidFill>
                <a:schemeClr val="tx1"/>
              </a:solidFill>
              <a:miter lim="800000"/>
              <a:headEnd/>
              <a:tailEnd/>
            </a:ln>
          </p:spPr>
          <p:txBody>
            <a:bodyPr wrap="none" anchor="ctr"/>
            <a:lstStyle/>
            <a:p>
              <a:pPr>
                <a:buNone/>
              </a:pPr>
              <a:endParaRPr lang="en-US"/>
            </a:p>
          </p:txBody>
        </p:sp>
        <p:sp>
          <p:nvSpPr>
            <p:cNvPr id="8" name="Rectangle 6">
              <a:extLst>
                <a:ext uri="{FF2B5EF4-FFF2-40B4-BE49-F238E27FC236}">
                  <a16:creationId xmlns:a16="http://schemas.microsoft.com/office/drawing/2014/main" id="{1A48273A-6D20-448D-B2C8-70FA64D937C1}"/>
                </a:ext>
              </a:extLst>
            </p:cNvPr>
            <p:cNvSpPr>
              <a:spLocks noChangeArrowheads="1"/>
            </p:cNvSpPr>
            <p:nvPr/>
          </p:nvSpPr>
          <p:spPr bwMode="auto">
            <a:xfrm>
              <a:off x="2427" y="1738"/>
              <a:ext cx="573" cy="364"/>
            </a:xfrm>
            <a:prstGeom prst="rect">
              <a:avLst/>
            </a:prstGeom>
            <a:noFill/>
            <a:ln w="12700">
              <a:solidFill>
                <a:schemeClr val="tx1"/>
              </a:solidFill>
              <a:miter lim="800000"/>
              <a:headEnd/>
              <a:tailEnd/>
            </a:ln>
          </p:spPr>
          <p:txBody>
            <a:bodyPr wrap="none" anchor="ctr"/>
            <a:lstStyle/>
            <a:p>
              <a:pPr algn="ctr" eaLnBrk="0" hangingPunct="0">
                <a:buNone/>
              </a:pPr>
              <a:r>
                <a:rPr lang="en-US" sz="1600">
                  <a:latin typeface="Helvetica" pitchFamily="34" charset="0"/>
                </a:rPr>
                <a:t>I/O </a:t>
              </a:r>
            </a:p>
            <a:p>
              <a:pPr algn="ctr" eaLnBrk="0" hangingPunct="0">
                <a:buNone/>
              </a:pPr>
              <a:r>
                <a:rPr lang="en-US" sz="1600">
                  <a:latin typeface="Helvetica" pitchFamily="34" charset="0"/>
                </a:rPr>
                <a:t>bridge</a:t>
              </a:r>
            </a:p>
          </p:txBody>
        </p:sp>
        <p:sp>
          <p:nvSpPr>
            <p:cNvPr id="9" name="AutoShape 7">
              <a:extLst>
                <a:ext uri="{FF2B5EF4-FFF2-40B4-BE49-F238E27FC236}">
                  <a16:creationId xmlns:a16="http://schemas.microsoft.com/office/drawing/2014/main" id="{8290255C-BE17-41E1-8975-65576A8FF9F8}"/>
                </a:ext>
              </a:extLst>
            </p:cNvPr>
            <p:cNvSpPr>
              <a:spLocks noChangeArrowheads="1"/>
            </p:cNvSpPr>
            <p:nvPr/>
          </p:nvSpPr>
          <p:spPr bwMode="auto">
            <a:xfrm>
              <a:off x="1509" y="1718"/>
              <a:ext cx="915" cy="336"/>
            </a:xfrm>
            <a:prstGeom prst="leftRightArrow">
              <a:avLst>
                <a:gd name="adj1" fmla="val 50000"/>
                <a:gd name="adj2" fmla="val 54464"/>
              </a:avLst>
            </a:prstGeom>
            <a:noFill/>
            <a:ln w="12700">
              <a:solidFill>
                <a:schemeClr val="tx1"/>
              </a:solidFill>
              <a:miter lim="800000"/>
              <a:headEnd/>
              <a:tailEnd/>
            </a:ln>
          </p:spPr>
          <p:txBody>
            <a:bodyPr wrap="none" anchor="ctr"/>
            <a:lstStyle/>
            <a:p>
              <a:pPr>
                <a:buNone/>
              </a:pPr>
              <a:endParaRPr lang="en-US"/>
            </a:p>
          </p:txBody>
        </p:sp>
        <p:sp>
          <p:nvSpPr>
            <p:cNvPr id="10" name="Rectangle 19">
              <a:extLst>
                <a:ext uri="{FF2B5EF4-FFF2-40B4-BE49-F238E27FC236}">
                  <a16:creationId xmlns:a16="http://schemas.microsoft.com/office/drawing/2014/main" id="{02C5CFF0-052D-4040-B1FC-94F72ED0E957}"/>
                </a:ext>
              </a:extLst>
            </p:cNvPr>
            <p:cNvSpPr>
              <a:spLocks noChangeArrowheads="1"/>
            </p:cNvSpPr>
            <p:nvPr/>
          </p:nvSpPr>
          <p:spPr bwMode="auto">
            <a:xfrm>
              <a:off x="216" y="1547"/>
              <a:ext cx="1268" cy="653"/>
            </a:xfrm>
            <a:prstGeom prst="rect">
              <a:avLst/>
            </a:prstGeom>
            <a:solidFill>
              <a:srgbClr val="EDEBCF"/>
            </a:solidFill>
            <a:ln w="12700" cap="rnd" cmpd="sng">
              <a:solidFill>
                <a:schemeClr val="tx1"/>
              </a:solidFill>
              <a:prstDash val="solid"/>
              <a:miter lim="800000"/>
              <a:headEnd/>
              <a:tailEnd/>
            </a:ln>
          </p:spPr>
          <p:txBody>
            <a:bodyPr wrap="none" anchor="ctr"/>
            <a:lstStyle/>
            <a:p>
              <a:pPr>
                <a:buNone/>
              </a:pPr>
              <a:r>
                <a:rPr lang="en-US" sz="1600" dirty="0">
                  <a:latin typeface="Helvetica"/>
                  <a:cs typeface="Helvetica"/>
                </a:rPr>
                <a:t>Processor</a:t>
              </a:r>
            </a:p>
          </p:txBody>
        </p:sp>
        <p:sp>
          <p:nvSpPr>
            <p:cNvPr id="11" name="Text Box 21">
              <a:extLst>
                <a:ext uri="{FF2B5EF4-FFF2-40B4-BE49-F238E27FC236}">
                  <a16:creationId xmlns:a16="http://schemas.microsoft.com/office/drawing/2014/main" id="{26FA57AE-8CFB-4D3C-A4BB-FE3EB8EE7F80}"/>
                </a:ext>
              </a:extLst>
            </p:cNvPr>
            <p:cNvSpPr txBox="1">
              <a:spLocks noChangeArrowheads="1"/>
            </p:cNvSpPr>
            <p:nvPr/>
          </p:nvSpPr>
          <p:spPr bwMode="auto">
            <a:xfrm>
              <a:off x="2059" y="1433"/>
              <a:ext cx="83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System bus</a:t>
              </a:r>
            </a:p>
          </p:txBody>
        </p:sp>
        <p:sp>
          <p:nvSpPr>
            <p:cNvPr id="12" name="Line 22">
              <a:extLst>
                <a:ext uri="{FF2B5EF4-FFF2-40B4-BE49-F238E27FC236}">
                  <a16:creationId xmlns:a16="http://schemas.microsoft.com/office/drawing/2014/main" id="{76877B06-40DC-49E8-9CE8-C47063B8F6D5}"/>
                </a:ext>
              </a:extLst>
            </p:cNvPr>
            <p:cNvSpPr>
              <a:spLocks noChangeShapeType="1"/>
            </p:cNvSpPr>
            <p:nvPr/>
          </p:nvSpPr>
          <p:spPr bwMode="auto">
            <a:xfrm flipH="1">
              <a:off x="1929" y="1638"/>
              <a:ext cx="190" cy="249"/>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3" name="Text Box 23">
              <a:extLst>
                <a:ext uri="{FF2B5EF4-FFF2-40B4-BE49-F238E27FC236}">
                  <a16:creationId xmlns:a16="http://schemas.microsoft.com/office/drawing/2014/main" id="{FE17A4F4-8274-4304-8A41-BC5BE018A0B1}"/>
                </a:ext>
              </a:extLst>
            </p:cNvPr>
            <p:cNvSpPr txBox="1">
              <a:spLocks noChangeArrowheads="1"/>
            </p:cNvSpPr>
            <p:nvPr/>
          </p:nvSpPr>
          <p:spPr bwMode="auto">
            <a:xfrm>
              <a:off x="3028" y="1433"/>
              <a:ext cx="865"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Memory bus</a:t>
              </a:r>
            </a:p>
          </p:txBody>
        </p:sp>
        <p:sp>
          <p:nvSpPr>
            <p:cNvPr id="14" name="Line 24">
              <a:extLst>
                <a:ext uri="{FF2B5EF4-FFF2-40B4-BE49-F238E27FC236}">
                  <a16:creationId xmlns:a16="http://schemas.microsoft.com/office/drawing/2014/main" id="{0384E628-C468-42C4-99BA-DF7970E48CF9}"/>
                </a:ext>
              </a:extLst>
            </p:cNvPr>
            <p:cNvSpPr>
              <a:spLocks noChangeShapeType="1"/>
            </p:cNvSpPr>
            <p:nvPr/>
          </p:nvSpPr>
          <p:spPr bwMode="auto">
            <a:xfrm>
              <a:off x="3432" y="1632"/>
              <a:ext cx="0" cy="288"/>
            </a:xfrm>
            <a:prstGeom prst="line">
              <a:avLst/>
            </a:prstGeom>
            <a:noFill/>
            <a:ln w="12700">
              <a:solidFill>
                <a:schemeClr val="tx1"/>
              </a:solidFill>
              <a:prstDash val="dash"/>
              <a:round/>
              <a:headEnd/>
              <a:tailEnd type="triangle" w="med" len="med"/>
            </a:ln>
          </p:spPr>
          <p:txBody>
            <a:bodyPr wrap="none" anchor="ctr"/>
            <a:lstStyle/>
            <a:p>
              <a:pPr>
                <a:buNone/>
              </a:pPr>
              <a:endParaRPr lang="en-US"/>
            </a:p>
          </p:txBody>
        </p:sp>
        <p:sp>
          <p:nvSpPr>
            <p:cNvPr id="15" name="AutoShape 25">
              <a:extLst>
                <a:ext uri="{FF2B5EF4-FFF2-40B4-BE49-F238E27FC236}">
                  <a16:creationId xmlns:a16="http://schemas.microsoft.com/office/drawing/2014/main" id="{F1FECEFE-4F48-412D-8D68-DAA187DCC586}"/>
                </a:ext>
              </a:extLst>
            </p:cNvPr>
            <p:cNvSpPr>
              <a:spLocks noChangeArrowheads="1"/>
            </p:cNvSpPr>
            <p:nvPr/>
          </p:nvSpPr>
          <p:spPr bwMode="auto">
            <a:xfrm>
              <a:off x="2568" y="2150"/>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6" name="AutoShape 26">
              <a:extLst>
                <a:ext uri="{FF2B5EF4-FFF2-40B4-BE49-F238E27FC236}">
                  <a16:creationId xmlns:a16="http://schemas.microsoft.com/office/drawing/2014/main" id="{72C1ED46-BEA2-4151-A84C-96AB0B71088F}"/>
                </a:ext>
              </a:extLst>
            </p:cNvPr>
            <p:cNvSpPr>
              <a:spLocks noChangeArrowheads="1"/>
            </p:cNvSpPr>
            <p:nvPr/>
          </p:nvSpPr>
          <p:spPr bwMode="auto">
            <a:xfrm flipV="1">
              <a:off x="3264"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7" name="Rectangle 27">
              <a:extLst>
                <a:ext uri="{FF2B5EF4-FFF2-40B4-BE49-F238E27FC236}">
                  <a16:creationId xmlns:a16="http://schemas.microsoft.com/office/drawing/2014/main" id="{10DA8448-95DF-4155-8E69-8F617711BA75}"/>
                </a:ext>
              </a:extLst>
            </p:cNvPr>
            <p:cNvSpPr>
              <a:spLocks noChangeArrowheads="1"/>
            </p:cNvSpPr>
            <p:nvPr/>
          </p:nvSpPr>
          <p:spPr bwMode="auto">
            <a:xfrm>
              <a:off x="3000" y="3070"/>
              <a:ext cx="816" cy="328"/>
            </a:xfrm>
            <a:prstGeom prst="rect">
              <a:avLst/>
            </a:prstGeom>
            <a:solidFill>
              <a:srgbClr val="D3F2D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Disk </a:t>
              </a:r>
            </a:p>
            <a:p>
              <a:pPr algn="ctr" eaLnBrk="0" hangingPunct="0">
                <a:buNone/>
              </a:pPr>
              <a:r>
                <a:rPr lang="en-US" sz="1600">
                  <a:latin typeface="Helvetica" pitchFamily="34" charset="0"/>
                </a:rPr>
                <a:t>controller</a:t>
              </a:r>
            </a:p>
          </p:txBody>
        </p:sp>
        <p:sp>
          <p:nvSpPr>
            <p:cNvPr id="18" name="AutoShape 28">
              <a:extLst>
                <a:ext uri="{FF2B5EF4-FFF2-40B4-BE49-F238E27FC236}">
                  <a16:creationId xmlns:a16="http://schemas.microsoft.com/office/drawing/2014/main" id="{43374ED0-C705-41B3-9E79-A905C3C974D6}"/>
                </a:ext>
              </a:extLst>
            </p:cNvPr>
            <p:cNvSpPr>
              <a:spLocks noChangeArrowheads="1"/>
            </p:cNvSpPr>
            <p:nvPr/>
          </p:nvSpPr>
          <p:spPr bwMode="auto">
            <a:xfrm flipV="1">
              <a:off x="1796"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19" name="Rectangle 29">
              <a:extLst>
                <a:ext uri="{FF2B5EF4-FFF2-40B4-BE49-F238E27FC236}">
                  <a16:creationId xmlns:a16="http://schemas.microsoft.com/office/drawing/2014/main" id="{3A2DA4FD-4F0D-4540-91F3-696287637A57}"/>
                </a:ext>
              </a:extLst>
            </p:cNvPr>
            <p:cNvSpPr>
              <a:spLocks noChangeArrowheads="1"/>
            </p:cNvSpPr>
            <p:nvPr/>
          </p:nvSpPr>
          <p:spPr bwMode="auto">
            <a:xfrm>
              <a:off x="1532" y="3070"/>
              <a:ext cx="816" cy="328"/>
            </a:xfrm>
            <a:prstGeom prst="rect">
              <a:avLst/>
            </a:prstGeom>
            <a:solidFill>
              <a:srgbClr val="FFFFC3"/>
            </a:solidFill>
            <a:ln w="12700">
              <a:solidFill>
                <a:schemeClr val="tx1"/>
              </a:solidFill>
              <a:miter lim="800000"/>
              <a:headEnd/>
              <a:tailEnd/>
            </a:ln>
          </p:spPr>
          <p:txBody>
            <a:bodyPr wrap="none" anchor="ctr"/>
            <a:lstStyle/>
            <a:p>
              <a:pPr algn="ctr" eaLnBrk="0" hangingPunct="0">
                <a:buNone/>
              </a:pPr>
              <a:r>
                <a:rPr lang="en-US" sz="1600">
                  <a:latin typeface="Helvetica" pitchFamily="34" charset="0"/>
                </a:rPr>
                <a:t>Graphics</a:t>
              </a:r>
            </a:p>
            <a:p>
              <a:pPr algn="ctr" eaLnBrk="0" hangingPunct="0">
                <a:buNone/>
              </a:pPr>
              <a:r>
                <a:rPr lang="en-US" sz="1600">
                  <a:latin typeface="Helvetica" pitchFamily="34" charset="0"/>
                </a:rPr>
                <a:t>adapter</a:t>
              </a:r>
            </a:p>
          </p:txBody>
        </p:sp>
        <p:sp>
          <p:nvSpPr>
            <p:cNvPr id="20" name="AutoShape 30">
              <a:extLst>
                <a:ext uri="{FF2B5EF4-FFF2-40B4-BE49-F238E27FC236}">
                  <a16:creationId xmlns:a16="http://schemas.microsoft.com/office/drawing/2014/main" id="{7765D54F-1A9D-4D85-9FFC-C3213CA74024}"/>
                </a:ext>
              </a:extLst>
            </p:cNvPr>
            <p:cNvSpPr>
              <a:spLocks noChangeArrowheads="1"/>
            </p:cNvSpPr>
            <p:nvPr/>
          </p:nvSpPr>
          <p:spPr bwMode="auto">
            <a:xfrm flipV="1">
              <a:off x="740" y="2614"/>
              <a:ext cx="312" cy="432"/>
            </a:xfrm>
            <a:prstGeom prst="upArrow">
              <a:avLst>
                <a:gd name="adj1" fmla="val 36667"/>
                <a:gd name="adj2" fmla="val 44872"/>
              </a:avLst>
            </a:prstGeom>
            <a:noFill/>
            <a:ln w="12700">
              <a:solidFill>
                <a:schemeClr val="tx1"/>
              </a:solidFill>
              <a:miter lim="800000"/>
              <a:headEnd/>
              <a:tailEnd/>
            </a:ln>
          </p:spPr>
          <p:txBody>
            <a:bodyPr wrap="none" anchor="ctr"/>
            <a:lstStyle/>
            <a:p>
              <a:pPr>
                <a:buNone/>
              </a:pPr>
              <a:endParaRPr lang="en-US"/>
            </a:p>
          </p:txBody>
        </p:sp>
        <p:sp>
          <p:nvSpPr>
            <p:cNvPr id="21" name="Rectangle 31">
              <a:extLst>
                <a:ext uri="{FF2B5EF4-FFF2-40B4-BE49-F238E27FC236}">
                  <a16:creationId xmlns:a16="http://schemas.microsoft.com/office/drawing/2014/main" id="{CC28F390-AB78-4F8E-A031-1FD2DB33DC05}"/>
                </a:ext>
              </a:extLst>
            </p:cNvPr>
            <p:cNvSpPr>
              <a:spLocks noChangeArrowheads="1"/>
            </p:cNvSpPr>
            <p:nvPr/>
          </p:nvSpPr>
          <p:spPr bwMode="auto">
            <a:xfrm>
              <a:off x="524" y="3062"/>
              <a:ext cx="720" cy="328"/>
            </a:xfrm>
            <a:prstGeom prst="rect">
              <a:avLst/>
            </a:prstGeom>
            <a:solidFill>
              <a:schemeClr val="accent1">
                <a:lumMod val="20000"/>
                <a:lumOff val="80000"/>
              </a:schemeClr>
            </a:solidFill>
            <a:ln w="12700">
              <a:solidFill>
                <a:schemeClr val="tx1"/>
              </a:solidFill>
              <a:miter lim="800000"/>
              <a:headEnd/>
              <a:tailEnd/>
            </a:ln>
          </p:spPr>
          <p:txBody>
            <a:bodyPr wrap="none" anchor="ctr"/>
            <a:lstStyle/>
            <a:p>
              <a:pPr algn="ctr" eaLnBrk="0" hangingPunct="0">
                <a:buNone/>
              </a:pPr>
              <a:r>
                <a:rPr lang="en-US" sz="1600" dirty="0">
                  <a:latin typeface="Helvetica" pitchFamily="34" charset="0"/>
                </a:rPr>
                <a:t>USB</a:t>
              </a:r>
            </a:p>
            <a:p>
              <a:pPr algn="ctr" eaLnBrk="0" hangingPunct="0">
                <a:buNone/>
              </a:pPr>
              <a:r>
                <a:rPr lang="en-US" sz="1600" dirty="0">
                  <a:latin typeface="Helvetica" pitchFamily="34" charset="0"/>
                </a:rPr>
                <a:t>controller</a:t>
              </a:r>
            </a:p>
          </p:txBody>
        </p:sp>
        <p:sp>
          <p:nvSpPr>
            <p:cNvPr id="22" name="Line 32">
              <a:extLst>
                <a:ext uri="{FF2B5EF4-FFF2-40B4-BE49-F238E27FC236}">
                  <a16:creationId xmlns:a16="http://schemas.microsoft.com/office/drawing/2014/main" id="{7EAE5011-162C-492C-9485-658E8BCA778B}"/>
                </a:ext>
              </a:extLst>
            </p:cNvPr>
            <p:cNvSpPr>
              <a:spLocks noChangeShapeType="1"/>
            </p:cNvSpPr>
            <p:nvPr/>
          </p:nvSpPr>
          <p:spPr bwMode="auto">
            <a:xfrm>
              <a:off x="66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3" name="Line 33">
              <a:extLst>
                <a:ext uri="{FF2B5EF4-FFF2-40B4-BE49-F238E27FC236}">
                  <a16:creationId xmlns:a16="http://schemas.microsoft.com/office/drawing/2014/main" id="{15142060-4D94-40BF-B8C9-FE66174C3B76}"/>
                </a:ext>
              </a:extLst>
            </p:cNvPr>
            <p:cNvSpPr>
              <a:spLocks noChangeShapeType="1"/>
            </p:cNvSpPr>
            <p:nvPr/>
          </p:nvSpPr>
          <p:spPr bwMode="auto">
            <a:xfrm>
              <a:off x="1148" y="3398"/>
              <a:ext cx="0" cy="192"/>
            </a:xfrm>
            <a:prstGeom prst="line">
              <a:avLst/>
            </a:prstGeom>
            <a:noFill/>
            <a:ln w="12700">
              <a:solidFill>
                <a:schemeClr val="tx1"/>
              </a:solidFill>
              <a:round/>
              <a:headEnd type="triangle" w="med" len="med"/>
              <a:tailEnd/>
            </a:ln>
          </p:spPr>
          <p:txBody>
            <a:bodyPr wrap="none" anchor="ctr"/>
            <a:lstStyle/>
            <a:p>
              <a:pPr>
                <a:buNone/>
              </a:pPr>
              <a:endParaRPr lang="en-US"/>
            </a:p>
          </p:txBody>
        </p:sp>
        <p:sp>
          <p:nvSpPr>
            <p:cNvPr id="24" name="Text Box 34">
              <a:extLst>
                <a:ext uri="{FF2B5EF4-FFF2-40B4-BE49-F238E27FC236}">
                  <a16:creationId xmlns:a16="http://schemas.microsoft.com/office/drawing/2014/main" id="{7E25133B-336A-4D9C-8BEC-9DDE3C385D42}"/>
                </a:ext>
              </a:extLst>
            </p:cNvPr>
            <p:cNvSpPr txBox="1">
              <a:spLocks noChangeArrowheads="1"/>
            </p:cNvSpPr>
            <p:nvPr/>
          </p:nvSpPr>
          <p:spPr bwMode="auto">
            <a:xfrm>
              <a:off x="341" y="3536"/>
              <a:ext cx="523" cy="224"/>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Mouse</a:t>
              </a:r>
            </a:p>
          </p:txBody>
        </p:sp>
        <p:sp>
          <p:nvSpPr>
            <p:cNvPr id="25" name="Text Box 35">
              <a:extLst>
                <a:ext uri="{FF2B5EF4-FFF2-40B4-BE49-F238E27FC236}">
                  <a16:creationId xmlns:a16="http://schemas.microsoft.com/office/drawing/2014/main" id="{C6AD6FE5-B60F-4DF2-A8D5-AEF3C63A11C6}"/>
                </a:ext>
              </a:extLst>
            </p:cNvPr>
            <p:cNvSpPr txBox="1">
              <a:spLocks noChangeArrowheads="1"/>
            </p:cNvSpPr>
            <p:nvPr/>
          </p:nvSpPr>
          <p:spPr bwMode="auto">
            <a:xfrm>
              <a:off x="864" y="3535"/>
              <a:ext cx="700" cy="225"/>
            </a:xfrm>
            <a:prstGeom prst="rect">
              <a:avLst/>
            </a:prstGeom>
            <a:noFill/>
            <a:ln w="12700">
              <a:noFill/>
              <a:miter lim="800000"/>
              <a:headEnd/>
              <a:tailEnd/>
            </a:ln>
          </p:spPr>
          <p:txBody>
            <a:bodyPr wrap="none" anchor="ctr">
              <a:spAutoFit/>
            </a:bodyPr>
            <a:lstStyle/>
            <a:p>
              <a:pPr algn="ctr" eaLnBrk="0" hangingPunct="0">
                <a:buNone/>
              </a:pPr>
              <a:r>
                <a:rPr lang="en-US" sz="1600">
                  <a:latin typeface="Helvetica" pitchFamily="34" charset="0"/>
                </a:rPr>
                <a:t>Keyboard</a:t>
              </a:r>
            </a:p>
          </p:txBody>
        </p:sp>
        <p:sp>
          <p:nvSpPr>
            <p:cNvPr id="26" name="Line 36">
              <a:extLst>
                <a:ext uri="{FF2B5EF4-FFF2-40B4-BE49-F238E27FC236}">
                  <a16:creationId xmlns:a16="http://schemas.microsoft.com/office/drawing/2014/main" id="{95E46DB1-B077-429C-A705-BAB695857A78}"/>
                </a:ext>
              </a:extLst>
            </p:cNvPr>
            <p:cNvSpPr>
              <a:spLocks noChangeShapeType="1"/>
            </p:cNvSpPr>
            <p:nvPr/>
          </p:nvSpPr>
          <p:spPr bwMode="auto">
            <a:xfrm>
              <a:off x="1964" y="3420"/>
              <a:ext cx="0" cy="192"/>
            </a:xfrm>
            <a:prstGeom prst="line">
              <a:avLst/>
            </a:prstGeom>
            <a:noFill/>
            <a:ln w="12700">
              <a:solidFill>
                <a:schemeClr val="tx1"/>
              </a:solidFill>
              <a:round/>
              <a:headEnd/>
              <a:tailEnd type="triangle" w="med" len="med"/>
            </a:ln>
          </p:spPr>
          <p:txBody>
            <a:bodyPr wrap="none" anchor="ctr"/>
            <a:lstStyle/>
            <a:p>
              <a:pPr>
                <a:buNone/>
              </a:pPr>
              <a:endParaRPr lang="en-US"/>
            </a:p>
          </p:txBody>
        </p:sp>
        <p:sp>
          <p:nvSpPr>
            <p:cNvPr id="27" name="Text Box 37">
              <a:extLst>
                <a:ext uri="{FF2B5EF4-FFF2-40B4-BE49-F238E27FC236}">
                  <a16:creationId xmlns:a16="http://schemas.microsoft.com/office/drawing/2014/main" id="{7474D88B-6A8C-45E0-B1E5-55E3A5D94667}"/>
                </a:ext>
              </a:extLst>
            </p:cNvPr>
            <p:cNvSpPr txBox="1">
              <a:spLocks noChangeArrowheads="1"/>
            </p:cNvSpPr>
            <p:nvPr/>
          </p:nvSpPr>
          <p:spPr bwMode="auto">
            <a:xfrm>
              <a:off x="1667" y="3546"/>
              <a:ext cx="565"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Display</a:t>
              </a:r>
            </a:p>
          </p:txBody>
        </p:sp>
        <p:sp>
          <p:nvSpPr>
            <p:cNvPr id="28" name="Line 38">
              <a:extLst>
                <a:ext uri="{FF2B5EF4-FFF2-40B4-BE49-F238E27FC236}">
                  <a16:creationId xmlns:a16="http://schemas.microsoft.com/office/drawing/2014/main" id="{0D3B1E0F-7363-4ED6-891B-F94B263DC8FC}"/>
                </a:ext>
              </a:extLst>
            </p:cNvPr>
            <p:cNvSpPr>
              <a:spLocks noChangeShapeType="1"/>
            </p:cNvSpPr>
            <p:nvPr/>
          </p:nvSpPr>
          <p:spPr bwMode="auto">
            <a:xfrm>
              <a:off x="3416" y="3398"/>
              <a:ext cx="0" cy="240"/>
            </a:xfrm>
            <a:prstGeom prst="line">
              <a:avLst/>
            </a:prstGeom>
            <a:noFill/>
            <a:ln w="12700">
              <a:solidFill>
                <a:schemeClr val="tx1"/>
              </a:solidFill>
              <a:round/>
              <a:headEnd type="triangle" w="med" len="med"/>
              <a:tailEnd type="triangle" w="med" len="med"/>
            </a:ln>
          </p:spPr>
          <p:txBody>
            <a:bodyPr wrap="none" anchor="ctr"/>
            <a:lstStyle/>
            <a:p>
              <a:pPr>
                <a:buNone/>
              </a:pPr>
              <a:endParaRPr lang="en-US"/>
            </a:p>
          </p:txBody>
        </p:sp>
        <p:sp>
          <p:nvSpPr>
            <p:cNvPr id="29" name="AutoShape 39">
              <a:extLst>
                <a:ext uri="{FF2B5EF4-FFF2-40B4-BE49-F238E27FC236}">
                  <a16:creationId xmlns:a16="http://schemas.microsoft.com/office/drawing/2014/main" id="{775B2F92-57E1-445B-9381-5F3AE3DF3287}"/>
                </a:ext>
              </a:extLst>
            </p:cNvPr>
            <p:cNvSpPr>
              <a:spLocks noChangeArrowheads="1"/>
            </p:cNvSpPr>
            <p:nvPr/>
          </p:nvSpPr>
          <p:spPr bwMode="auto">
            <a:xfrm>
              <a:off x="3224" y="3638"/>
              <a:ext cx="384" cy="384"/>
            </a:xfrm>
            <a:prstGeom prst="can">
              <a:avLst>
                <a:gd name="adj" fmla="val 25000"/>
              </a:avLst>
            </a:prstGeom>
            <a:solidFill>
              <a:srgbClr val="D3F2D3"/>
            </a:solidFill>
            <a:ln w="12700">
              <a:solidFill>
                <a:schemeClr val="tx1"/>
              </a:solidFill>
              <a:round/>
              <a:headEnd/>
              <a:tailEnd/>
            </a:ln>
          </p:spPr>
          <p:txBody>
            <a:bodyPr wrap="none" anchor="ctr"/>
            <a:lstStyle/>
            <a:p>
              <a:pPr algn="ctr" eaLnBrk="0" hangingPunct="0">
                <a:buNone/>
              </a:pPr>
              <a:r>
                <a:rPr lang="en-US" sz="1600">
                  <a:latin typeface="Helvetica" pitchFamily="34" charset="0"/>
                </a:rPr>
                <a:t>Disk</a:t>
              </a:r>
            </a:p>
          </p:txBody>
        </p:sp>
        <p:sp>
          <p:nvSpPr>
            <p:cNvPr id="30" name="AutoShape 40">
              <a:extLst>
                <a:ext uri="{FF2B5EF4-FFF2-40B4-BE49-F238E27FC236}">
                  <a16:creationId xmlns:a16="http://schemas.microsoft.com/office/drawing/2014/main" id="{054DDC7F-B160-4EB6-AF65-9B81AFE263C0}"/>
                </a:ext>
              </a:extLst>
            </p:cNvPr>
            <p:cNvSpPr>
              <a:spLocks noChangeArrowheads="1"/>
            </p:cNvSpPr>
            <p:nvPr/>
          </p:nvSpPr>
          <p:spPr bwMode="auto">
            <a:xfrm>
              <a:off x="168" y="2478"/>
              <a:ext cx="4584" cy="248"/>
            </a:xfrm>
            <a:prstGeom prst="leftRightArrow">
              <a:avLst>
                <a:gd name="adj1" fmla="val 48611"/>
                <a:gd name="adj2" fmla="val 95500"/>
              </a:avLst>
            </a:prstGeom>
            <a:solidFill>
              <a:schemeClr val="bg1"/>
            </a:solidFill>
            <a:ln w="12700">
              <a:solidFill>
                <a:schemeClr val="tx1"/>
              </a:solidFill>
              <a:miter lim="800000"/>
              <a:headEnd/>
              <a:tailEnd/>
            </a:ln>
          </p:spPr>
          <p:txBody>
            <a:bodyPr wrap="none" anchor="ctr"/>
            <a:lstStyle/>
            <a:p>
              <a:pPr>
                <a:buNone/>
              </a:pPr>
              <a:endParaRPr lang="en-US"/>
            </a:p>
          </p:txBody>
        </p:sp>
        <p:sp>
          <p:nvSpPr>
            <p:cNvPr id="31" name="Rectangle 41">
              <a:extLst>
                <a:ext uri="{FF2B5EF4-FFF2-40B4-BE49-F238E27FC236}">
                  <a16:creationId xmlns:a16="http://schemas.microsoft.com/office/drawing/2014/main" id="{29737B34-E28F-4ECB-93AD-D9379FBD55EE}"/>
                </a:ext>
              </a:extLst>
            </p:cNvPr>
            <p:cNvSpPr>
              <a:spLocks noChangeArrowheads="1"/>
            </p:cNvSpPr>
            <p:nvPr/>
          </p:nvSpPr>
          <p:spPr bwMode="auto">
            <a:xfrm>
              <a:off x="846" y="2739"/>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2" name="Rectangle 42">
              <a:extLst>
                <a:ext uri="{FF2B5EF4-FFF2-40B4-BE49-F238E27FC236}">
                  <a16:creationId xmlns:a16="http://schemas.microsoft.com/office/drawing/2014/main" id="{9B4D9FD2-240A-4142-8FDF-156F7D396A8D}"/>
                </a:ext>
              </a:extLst>
            </p:cNvPr>
            <p:cNvSpPr>
              <a:spLocks noChangeArrowheads="1"/>
            </p:cNvSpPr>
            <p:nvPr/>
          </p:nvSpPr>
          <p:spPr bwMode="auto">
            <a:xfrm>
              <a:off x="1902" y="2733"/>
              <a:ext cx="105" cy="96"/>
            </a:xfrm>
            <a:prstGeom prst="rect">
              <a:avLst/>
            </a:prstGeom>
            <a:solidFill>
              <a:schemeClr val="bg1"/>
            </a:solidFill>
            <a:ln w="12700">
              <a:noFill/>
              <a:miter lim="800000"/>
              <a:headEnd/>
              <a:tailEnd/>
            </a:ln>
          </p:spPr>
          <p:txBody>
            <a:bodyPr wrap="none" anchor="ctr"/>
            <a:lstStyle/>
            <a:p>
              <a:pPr>
                <a:buNone/>
              </a:pPr>
              <a:endParaRPr lang="en-US"/>
            </a:p>
          </p:txBody>
        </p:sp>
        <p:sp>
          <p:nvSpPr>
            <p:cNvPr id="33" name="Rectangle 43">
              <a:extLst>
                <a:ext uri="{FF2B5EF4-FFF2-40B4-BE49-F238E27FC236}">
                  <a16:creationId xmlns:a16="http://schemas.microsoft.com/office/drawing/2014/main" id="{E33A5490-75A8-46AC-A270-46FE2A744E64}"/>
                </a:ext>
              </a:extLst>
            </p:cNvPr>
            <p:cNvSpPr>
              <a:spLocks noChangeArrowheads="1"/>
            </p:cNvSpPr>
            <p:nvPr/>
          </p:nvSpPr>
          <p:spPr bwMode="auto">
            <a:xfrm>
              <a:off x="3372" y="2727"/>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4" name="Text Box 44">
              <a:extLst>
                <a:ext uri="{FF2B5EF4-FFF2-40B4-BE49-F238E27FC236}">
                  <a16:creationId xmlns:a16="http://schemas.microsoft.com/office/drawing/2014/main" id="{FE6BE951-DC17-4C1B-ADDB-B91CFFF60C8B}"/>
                </a:ext>
              </a:extLst>
            </p:cNvPr>
            <p:cNvSpPr txBox="1">
              <a:spLocks noChangeArrowheads="1"/>
            </p:cNvSpPr>
            <p:nvPr/>
          </p:nvSpPr>
          <p:spPr bwMode="auto">
            <a:xfrm>
              <a:off x="2411" y="2739"/>
              <a:ext cx="561" cy="225"/>
            </a:xfrm>
            <a:prstGeom prst="rect">
              <a:avLst/>
            </a:prstGeom>
            <a:noFill/>
            <a:ln w="12700">
              <a:noFill/>
              <a:miter lim="800000"/>
              <a:headEnd/>
              <a:tailEnd/>
            </a:ln>
          </p:spPr>
          <p:txBody>
            <a:bodyPr wrap="none" anchor="ctr">
              <a:spAutoFit/>
            </a:bodyPr>
            <a:lstStyle/>
            <a:p>
              <a:pPr algn="ctr" eaLnBrk="0" hangingPunct="0">
                <a:buNone/>
              </a:pPr>
              <a:r>
                <a:rPr lang="en-US" sz="1600" dirty="0">
                  <a:latin typeface="Helvetica" pitchFamily="34" charset="0"/>
                </a:rPr>
                <a:t>I/O bus</a:t>
              </a:r>
            </a:p>
          </p:txBody>
        </p:sp>
        <p:sp>
          <p:nvSpPr>
            <p:cNvPr id="35" name="Rectangle 45">
              <a:extLst>
                <a:ext uri="{FF2B5EF4-FFF2-40B4-BE49-F238E27FC236}">
                  <a16:creationId xmlns:a16="http://schemas.microsoft.com/office/drawing/2014/main" id="{5C6CA192-3BC8-4ACA-82AE-63927954D024}"/>
                </a:ext>
              </a:extLst>
            </p:cNvPr>
            <p:cNvSpPr>
              <a:spLocks noChangeArrowheads="1"/>
            </p:cNvSpPr>
            <p:nvPr/>
          </p:nvSpPr>
          <p:spPr bwMode="auto">
            <a:xfrm>
              <a:off x="2673" y="2688"/>
              <a:ext cx="102" cy="96"/>
            </a:xfrm>
            <a:prstGeom prst="rect">
              <a:avLst/>
            </a:prstGeom>
            <a:solidFill>
              <a:schemeClr val="bg1"/>
            </a:solidFill>
            <a:ln w="12700">
              <a:noFill/>
              <a:miter lim="800000"/>
              <a:headEnd/>
              <a:tailEnd/>
            </a:ln>
          </p:spPr>
          <p:txBody>
            <a:bodyPr wrap="none" anchor="ctr"/>
            <a:lstStyle/>
            <a:p>
              <a:pPr>
                <a:buNone/>
              </a:pPr>
              <a:endParaRPr lang="en-US"/>
            </a:p>
          </p:txBody>
        </p:sp>
        <p:sp>
          <p:nvSpPr>
            <p:cNvPr id="36" name="Rectangle 46">
              <a:extLst>
                <a:ext uri="{FF2B5EF4-FFF2-40B4-BE49-F238E27FC236}">
                  <a16:creationId xmlns:a16="http://schemas.microsoft.com/office/drawing/2014/main" id="{112A9E58-E622-4BDC-8284-56A34853C193}"/>
                </a:ext>
              </a:extLst>
            </p:cNvPr>
            <p:cNvSpPr>
              <a:spLocks noChangeArrowheads="1"/>
            </p:cNvSpPr>
            <p:nvPr/>
          </p:nvSpPr>
          <p:spPr bwMode="auto">
            <a:xfrm>
              <a:off x="3864"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7" name="Rectangle 47">
              <a:extLst>
                <a:ext uri="{FF2B5EF4-FFF2-40B4-BE49-F238E27FC236}">
                  <a16:creationId xmlns:a16="http://schemas.microsoft.com/office/drawing/2014/main" id="{BF5CBDB9-0B13-4565-B930-41D83678B512}"/>
                </a:ext>
              </a:extLst>
            </p:cNvPr>
            <p:cNvSpPr>
              <a:spLocks noChangeArrowheads="1"/>
            </p:cNvSpPr>
            <p:nvPr/>
          </p:nvSpPr>
          <p:spPr bwMode="auto">
            <a:xfrm>
              <a:off x="4056"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sp>
          <p:nvSpPr>
            <p:cNvPr id="38" name="Rectangle 48">
              <a:extLst>
                <a:ext uri="{FF2B5EF4-FFF2-40B4-BE49-F238E27FC236}">
                  <a16:creationId xmlns:a16="http://schemas.microsoft.com/office/drawing/2014/main" id="{E786C04C-7D39-496A-BC93-4C37C33E62CC}"/>
                </a:ext>
              </a:extLst>
            </p:cNvPr>
            <p:cNvSpPr>
              <a:spLocks noChangeArrowheads="1"/>
            </p:cNvSpPr>
            <p:nvPr/>
          </p:nvSpPr>
          <p:spPr bwMode="auto">
            <a:xfrm>
              <a:off x="4248" y="2486"/>
              <a:ext cx="80" cy="256"/>
            </a:xfrm>
            <a:prstGeom prst="rect">
              <a:avLst/>
            </a:prstGeom>
            <a:solidFill>
              <a:schemeClr val="bg1"/>
            </a:solidFill>
            <a:ln w="12700">
              <a:solidFill>
                <a:schemeClr val="tx1"/>
              </a:solidFill>
              <a:miter lim="800000"/>
              <a:headEnd/>
              <a:tailEnd/>
            </a:ln>
          </p:spPr>
          <p:txBody>
            <a:bodyPr wrap="none" anchor="ctr"/>
            <a:lstStyle/>
            <a:p>
              <a:pPr>
                <a:buNone/>
              </a:pPr>
              <a:endParaRPr lang="en-US"/>
            </a:p>
          </p:txBody>
        </p:sp>
      </p:grpSp>
      <p:sp>
        <p:nvSpPr>
          <p:cNvPr id="46" name="Rectangle 45">
            <a:extLst>
              <a:ext uri="{FF2B5EF4-FFF2-40B4-BE49-F238E27FC236}">
                <a16:creationId xmlns:a16="http://schemas.microsoft.com/office/drawing/2014/main" id="{3C14DF03-0AE8-4C38-BC1E-9FB4900EBA71}"/>
              </a:ext>
            </a:extLst>
          </p:cNvPr>
          <p:cNvSpPr/>
          <p:nvPr/>
        </p:nvSpPr>
        <p:spPr>
          <a:xfrm>
            <a:off x="2330519" y="1551092"/>
            <a:ext cx="2160813" cy="1597004"/>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0C3AB3C-2C29-465E-8EA5-F0670DC423CE}"/>
              </a:ext>
            </a:extLst>
          </p:cNvPr>
          <p:cNvSpPr txBox="1"/>
          <p:nvPr/>
        </p:nvSpPr>
        <p:spPr>
          <a:xfrm>
            <a:off x="2322166" y="1043552"/>
            <a:ext cx="2521457" cy="369332"/>
          </a:xfrm>
          <a:prstGeom prst="rect">
            <a:avLst/>
          </a:prstGeom>
          <a:noFill/>
        </p:spPr>
        <p:txBody>
          <a:bodyPr wrap="square" rtlCol="0">
            <a:spAutoFit/>
          </a:bodyPr>
          <a:lstStyle/>
          <a:p>
            <a:r>
              <a:rPr lang="en-US" dirty="0"/>
              <a:t>Registers and Caches</a:t>
            </a:r>
          </a:p>
        </p:txBody>
      </p:sp>
    </p:spTree>
    <p:extLst>
      <p:ext uri="{BB962C8B-B14F-4D97-AF65-F5344CB8AC3E}">
        <p14:creationId xmlns:p14="http://schemas.microsoft.com/office/powerpoint/2010/main" val="33465559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p:txBody>
          <a:bodyPr/>
          <a:lstStyle/>
          <a:p>
            <a:r>
              <a:rPr lang="en-US" dirty="0"/>
              <a:t>1-bit operations make 32-bit operations</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80</a:t>
            </a:fld>
            <a:endParaRPr lang="en-US"/>
          </a:p>
        </p:txBody>
      </p:sp>
      <p:sp>
        <p:nvSpPr>
          <p:cNvPr id="5" name="TextBox 4">
            <a:extLst>
              <a:ext uri="{FF2B5EF4-FFF2-40B4-BE49-F238E27FC236}">
                <a16:creationId xmlns:a16="http://schemas.microsoft.com/office/drawing/2014/main" id="{F8DF5148-0704-4ABC-A6C4-737D43A2DC60}"/>
              </a:ext>
            </a:extLst>
          </p:cNvPr>
          <p:cNvSpPr txBox="1"/>
          <p:nvPr/>
        </p:nvSpPr>
        <p:spPr>
          <a:xfrm>
            <a:off x="1019461" y="5453012"/>
            <a:ext cx="3455432" cy="461665"/>
          </a:xfrm>
          <a:prstGeom prst="rect">
            <a:avLst/>
          </a:prstGeom>
          <a:noFill/>
        </p:spPr>
        <p:txBody>
          <a:bodyPr wrap="square" rtlCol="0">
            <a:spAutoFit/>
          </a:bodyPr>
          <a:lstStyle/>
          <a:p>
            <a:r>
              <a:rPr lang="en-US" sz="2400" dirty="0"/>
              <a:t>1-bit ADD operation</a:t>
            </a:r>
          </a:p>
        </p:txBody>
      </p:sp>
      <p:grpSp>
        <p:nvGrpSpPr>
          <p:cNvPr id="6" name="Group 5">
            <a:extLst>
              <a:ext uri="{FF2B5EF4-FFF2-40B4-BE49-F238E27FC236}">
                <a16:creationId xmlns:a16="http://schemas.microsoft.com/office/drawing/2014/main" id="{38CCF213-EE11-4496-8E0E-6FDA83887D91}"/>
              </a:ext>
            </a:extLst>
          </p:cNvPr>
          <p:cNvGrpSpPr/>
          <p:nvPr/>
        </p:nvGrpSpPr>
        <p:grpSpPr>
          <a:xfrm>
            <a:off x="874145" y="1908406"/>
            <a:ext cx="4399313" cy="3362201"/>
            <a:chOff x="5583931" y="1727478"/>
            <a:chExt cx="5362815" cy="3796500"/>
          </a:xfrm>
        </p:grpSpPr>
        <p:pic>
          <p:nvPicPr>
            <p:cNvPr id="7" name="Picture 2">
              <a:extLst>
                <a:ext uri="{FF2B5EF4-FFF2-40B4-BE49-F238E27FC236}">
                  <a16:creationId xmlns:a16="http://schemas.microsoft.com/office/drawing/2014/main" id="{AFA6DBFE-B215-4309-BFF9-945E481FB3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95EA6EE-1654-4A33-A7D8-06F8E29FA613}"/>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9" name="Picture 8">
              <a:extLst>
                <a:ext uri="{FF2B5EF4-FFF2-40B4-BE49-F238E27FC236}">
                  <a16:creationId xmlns:a16="http://schemas.microsoft.com/office/drawing/2014/main" id="{561094F7-7C40-4C33-936B-9A8CE3930709}"/>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0" name="Picture 9">
              <a:extLst>
                <a:ext uri="{FF2B5EF4-FFF2-40B4-BE49-F238E27FC236}">
                  <a16:creationId xmlns:a16="http://schemas.microsoft.com/office/drawing/2014/main" id="{4432D6D9-8DC0-486E-8D00-8948922D8E09}"/>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1" name="Picture 10">
              <a:extLst>
                <a:ext uri="{FF2B5EF4-FFF2-40B4-BE49-F238E27FC236}">
                  <a16:creationId xmlns:a16="http://schemas.microsoft.com/office/drawing/2014/main" id="{42CF3D25-DDD9-44BD-AD4F-04C06AE2877F}"/>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12" name="Picture 11">
              <a:extLst>
                <a:ext uri="{FF2B5EF4-FFF2-40B4-BE49-F238E27FC236}">
                  <a16:creationId xmlns:a16="http://schemas.microsoft.com/office/drawing/2014/main" id="{EF281B94-368C-4B9C-8E4E-0F0F860CD421}"/>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pic>
        <p:nvPicPr>
          <p:cNvPr id="13" name="Picture 4">
            <a:extLst>
              <a:ext uri="{FF2B5EF4-FFF2-40B4-BE49-F238E27FC236}">
                <a16:creationId xmlns:a16="http://schemas.microsoft.com/office/drawing/2014/main" id="{B80D2D12-0CE5-4A73-A331-70B139512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BCFBFD32-2AD0-409F-90DA-0928D6625FD6}"/>
              </a:ext>
            </a:extLst>
          </p:cNvPr>
          <p:cNvGrpSpPr/>
          <p:nvPr/>
        </p:nvGrpSpPr>
        <p:grpSpPr>
          <a:xfrm>
            <a:off x="8829885" y="801769"/>
            <a:ext cx="915364" cy="757011"/>
            <a:chOff x="5583931" y="1727478"/>
            <a:chExt cx="5362815" cy="3796500"/>
          </a:xfrm>
        </p:grpSpPr>
        <p:pic>
          <p:nvPicPr>
            <p:cNvPr id="15" name="Picture 2">
              <a:extLst>
                <a:ext uri="{FF2B5EF4-FFF2-40B4-BE49-F238E27FC236}">
                  <a16:creationId xmlns:a16="http://schemas.microsoft.com/office/drawing/2014/main" id="{84B001EA-FC88-4750-BDB1-19F201E33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04E92563-4387-4D0A-A0BD-F2ED6A54C01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17" name="Picture 16">
              <a:extLst>
                <a:ext uri="{FF2B5EF4-FFF2-40B4-BE49-F238E27FC236}">
                  <a16:creationId xmlns:a16="http://schemas.microsoft.com/office/drawing/2014/main" id="{30CD9D36-4B73-400A-A292-4BF0F871A57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18" name="Picture 17">
              <a:extLst>
                <a:ext uri="{FF2B5EF4-FFF2-40B4-BE49-F238E27FC236}">
                  <a16:creationId xmlns:a16="http://schemas.microsoft.com/office/drawing/2014/main" id="{940B72A6-0C03-4BC2-8C1F-EFDA6E547F3A}"/>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19" name="Picture 18">
              <a:extLst>
                <a:ext uri="{FF2B5EF4-FFF2-40B4-BE49-F238E27FC236}">
                  <a16:creationId xmlns:a16="http://schemas.microsoft.com/office/drawing/2014/main" id="{64133F62-FC93-4630-91F0-46597D2FDB1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0" name="Picture 19">
              <a:extLst>
                <a:ext uri="{FF2B5EF4-FFF2-40B4-BE49-F238E27FC236}">
                  <a16:creationId xmlns:a16="http://schemas.microsoft.com/office/drawing/2014/main" id="{41179468-7534-43E7-A993-7EB4B8C39742}"/>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1" name="Group 20">
            <a:extLst>
              <a:ext uri="{FF2B5EF4-FFF2-40B4-BE49-F238E27FC236}">
                <a16:creationId xmlns:a16="http://schemas.microsoft.com/office/drawing/2014/main" id="{CD163C52-C56E-4E24-988C-2049D57B51AA}"/>
              </a:ext>
            </a:extLst>
          </p:cNvPr>
          <p:cNvGrpSpPr/>
          <p:nvPr/>
        </p:nvGrpSpPr>
        <p:grpSpPr>
          <a:xfrm>
            <a:off x="8800779" y="1767255"/>
            <a:ext cx="915364" cy="757011"/>
            <a:chOff x="5583931" y="1727478"/>
            <a:chExt cx="5362815" cy="3796500"/>
          </a:xfrm>
        </p:grpSpPr>
        <p:pic>
          <p:nvPicPr>
            <p:cNvPr id="22" name="Picture 2">
              <a:extLst>
                <a:ext uri="{FF2B5EF4-FFF2-40B4-BE49-F238E27FC236}">
                  <a16:creationId xmlns:a16="http://schemas.microsoft.com/office/drawing/2014/main" id="{8F158789-4D7A-4A15-BA5E-53FF06C12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60DE4E1D-FB16-4A88-BB90-AC14BC297B15}"/>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24" name="Picture 23">
              <a:extLst>
                <a:ext uri="{FF2B5EF4-FFF2-40B4-BE49-F238E27FC236}">
                  <a16:creationId xmlns:a16="http://schemas.microsoft.com/office/drawing/2014/main" id="{B68AD594-1832-420F-AD56-E5545A1C33FB}"/>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25" name="Picture 24">
              <a:extLst>
                <a:ext uri="{FF2B5EF4-FFF2-40B4-BE49-F238E27FC236}">
                  <a16:creationId xmlns:a16="http://schemas.microsoft.com/office/drawing/2014/main" id="{C73B894F-B3EB-43B5-969A-2A07B19475A4}"/>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26" name="Picture 25">
              <a:extLst>
                <a:ext uri="{FF2B5EF4-FFF2-40B4-BE49-F238E27FC236}">
                  <a16:creationId xmlns:a16="http://schemas.microsoft.com/office/drawing/2014/main" id="{54023CD8-D546-450A-9129-57C2EB441B3D}"/>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27" name="Picture 26">
              <a:extLst>
                <a:ext uri="{FF2B5EF4-FFF2-40B4-BE49-F238E27FC236}">
                  <a16:creationId xmlns:a16="http://schemas.microsoft.com/office/drawing/2014/main" id="{20A600D9-E523-42AA-B823-0DD89D6616D4}"/>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5CAD970B-55D5-4279-98C7-6F349F6FF87A}"/>
              </a:ext>
            </a:extLst>
          </p:cNvPr>
          <p:cNvGrpSpPr/>
          <p:nvPr/>
        </p:nvGrpSpPr>
        <p:grpSpPr>
          <a:xfrm>
            <a:off x="8771673" y="2770015"/>
            <a:ext cx="915364" cy="757011"/>
            <a:chOff x="5583931" y="1727478"/>
            <a:chExt cx="5362815" cy="3796500"/>
          </a:xfrm>
        </p:grpSpPr>
        <p:pic>
          <p:nvPicPr>
            <p:cNvPr id="29" name="Picture 2">
              <a:extLst>
                <a:ext uri="{FF2B5EF4-FFF2-40B4-BE49-F238E27FC236}">
                  <a16:creationId xmlns:a16="http://schemas.microsoft.com/office/drawing/2014/main" id="{647B03FA-4ABD-46C7-800D-7C55BE030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78450039-CBAD-4F1D-8072-94A2F4228870}"/>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189E8A6B-3EA0-4D3E-AB3B-A2C269B52738}"/>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D501B795-07F8-4918-BB52-52D9A0F3A4E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E42A0CCE-4231-40D3-ABC7-ADEBB6F46B07}"/>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D121357A-B773-4A12-88B1-FA9C029C34BC}"/>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35" name="Group 34">
            <a:extLst>
              <a:ext uri="{FF2B5EF4-FFF2-40B4-BE49-F238E27FC236}">
                <a16:creationId xmlns:a16="http://schemas.microsoft.com/office/drawing/2014/main" id="{6708264F-14EB-44AE-AE34-5B83134C9EAC}"/>
              </a:ext>
            </a:extLst>
          </p:cNvPr>
          <p:cNvGrpSpPr/>
          <p:nvPr/>
        </p:nvGrpSpPr>
        <p:grpSpPr>
          <a:xfrm>
            <a:off x="8801285" y="4067218"/>
            <a:ext cx="915364" cy="757011"/>
            <a:chOff x="5583931" y="1727478"/>
            <a:chExt cx="5362815" cy="3796500"/>
          </a:xfrm>
        </p:grpSpPr>
        <p:pic>
          <p:nvPicPr>
            <p:cNvPr id="36" name="Picture 2">
              <a:extLst>
                <a:ext uri="{FF2B5EF4-FFF2-40B4-BE49-F238E27FC236}">
                  <a16:creationId xmlns:a16="http://schemas.microsoft.com/office/drawing/2014/main" id="{8792060F-D302-4F0F-A425-DA1CB2FB0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a:extLst>
                <a:ext uri="{FF2B5EF4-FFF2-40B4-BE49-F238E27FC236}">
                  <a16:creationId xmlns:a16="http://schemas.microsoft.com/office/drawing/2014/main" id="{610E50EE-10DD-4702-833B-D9719E70B9CF}"/>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38" name="Picture 37">
              <a:extLst>
                <a:ext uri="{FF2B5EF4-FFF2-40B4-BE49-F238E27FC236}">
                  <a16:creationId xmlns:a16="http://schemas.microsoft.com/office/drawing/2014/main" id="{BB139515-0FEA-440A-A90E-2CF0AAD6C84A}"/>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39" name="Picture 38">
              <a:extLst>
                <a:ext uri="{FF2B5EF4-FFF2-40B4-BE49-F238E27FC236}">
                  <a16:creationId xmlns:a16="http://schemas.microsoft.com/office/drawing/2014/main" id="{74BC68D9-DEFE-416C-9E0A-01C8025C0FE0}"/>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0" name="Picture 39">
              <a:extLst>
                <a:ext uri="{FF2B5EF4-FFF2-40B4-BE49-F238E27FC236}">
                  <a16:creationId xmlns:a16="http://schemas.microsoft.com/office/drawing/2014/main" id="{D346AB4C-D4BE-4976-B3BD-A45656D7462A}"/>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1" name="Picture 40">
              <a:extLst>
                <a:ext uri="{FF2B5EF4-FFF2-40B4-BE49-F238E27FC236}">
                  <a16:creationId xmlns:a16="http://schemas.microsoft.com/office/drawing/2014/main" id="{6AA805F2-93A2-486C-9B28-45616FEB59F0}"/>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grpSp>
        <p:nvGrpSpPr>
          <p:cNvPr id="42" name="Group 41">
            <a:extLst>
              <a:ext uri="{FF2B5EF4-FFF2-40B4-BE49-F238E27FC236}">
                <a16:creationId xmlns:a16="http://schemas.microsoft.com/office/drawing/2014/main" id="{CF709532-A4FC-4AAA-B394-BFDB9917EB9D}"/>
              </a:ext>
            </a:extLst>
          </p:cNvPr>
          <p:cNvGrpSpPr/>
          <p:nvPr/>
        </p:nvGrpSpPr>
        <p:grpSpPr>
          <a:xfrm>
            <a:off x="8742567" y="5052829"/>
            <a:ext cx="915364" cy="757011"/>
            <a:chOff x="5583931" y="1727478"/>
            <a:chExt cx="5362815" cy="3796500"/>
          </a:xfrm>
        </p:grpSpPr>
        <p:pic>
          <p:nvPicPr>
            <p:cNvPr id="43" name="Picture 2">
              <a:extLst>
                <a:ext uri="{FF2B5EF4-FFF2-40B4-BE49-F238E27FC236}">
                  <a16:creationId xmlns:a16="http://schemas.microsoft.com/office/drawing/2014/main" id="{73E5DC89-C246-4C73-815C-A68C1661C9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C630B216-1408-4898-8A60-373FC7E1304A}"/>
                </a:ext>
              </a:extLst>
            </p:cNvPr>
            <p:cNvPicPr>
              <a:picLocks noChangeAspect="1"/>
            </p:cNvPicPr>
            <p:nvPr/>
          </p:nvPicPr>
          <p:blipFill rotWithShape="1">
            <a:blip r:embed="rId3"/>
            <a:srcRect l="9062" t="52917" r="68125" b="9640"/>
            <a:stretch/>
          </p:blipFill>
          <p:spPr>
            <a:xfrm>
              <a:off x="5965891" y="3579935"/>
              <a:ext cx="723008" cy="604698"/>
            </a:xfrm>
            <a:prstGeom prst="rect">
              <a:avLst/>
            </a:prstGeom>
            <a:ln>
              <a:noFill/>
            </a:ln>
          </p:spPr>
        </p:pic>
        <p:pic>
          <p:nvPicPr>
            <p:cNvPr id="45" name="Picture 44">
              <a:extLst>
                <a:ext uri="{FF2B5EF4-FFF2-40B4-BE49-F238E27FC236}">
                  <a16:creationId xmlns:a16="http://schemas.microsoft.com/office/drawing/2014/main" id="{DF012419-3248-4A21-9426-C2A5639985F6}"/>
                </a:ext>
              </a:extLst>
            </p:cNvPr>
            <p:cNvPicPr>
              <a:picLocks noChangeAspect="1"/>
            </p:cNvPicPr>
            <p:nvPr/>
          </p:nvPicPr>
          <p:blipFill rotWithShape="1">
            <a:blip r:embed="rId3"/>
            <a:srcRect l="9062" t="52917" r="68125" b="9640"/>
            <a:stretch/>
          </p:blipFill>
          <p:spPr>
            <a:xfrm>
              <a:off x="8094814" y="3533439"/>
              <a:ext cx="723008" cy="604698"/>
            </a:xfrm>
            <a:prstGeom prst="rect">
              <a:avLst/>
            </a:prstGeom>
            <a:ln>
              <a:noFill/>
            </a:ln>
          </p:spPr>
        </p:pic>
        <p:pic>
          <p:nvPicPr>
            <p:cNvPr id="46" name="Picture 45">
              <a:extLst>
                <a:ext uri="{FF2B5EF4-FFF2-40B4-BE49-F238E27FC236}">
                  <a16:creationId xmlns:a16="http://schemas.microsoft.com/office/drawing/2014/main" id="{D80F2B6A-F455-4E1A-9B8E-40365D58CB7E}"/>
                </a:ext>
              </a:extLst>
            </p:cNvPr>
            <p:cNvPicPr>
              <a:picLocks noChangeAspect="1"/>
            </p:cNvPicPr>
            <p:nvPr/>
          </p:nvPicPr>
          <p:blipFill rotWithShape="1">
            <a:blip r:embed="rId3"/>
            <a:srcRect l="52804" t="52638" r="24383" b="9919"/>
            <a:stretch/>
          </p:blipFill>
          <p:spPr>
            <a:xfrm>
              <a:off x="7043382" y="4504857"/>
              <a:ext cx="723008" cy="604698"/>
            </a:xfrm>
            <a:prstGeom prst="rect">
              <a:avLst/>
            </a:prstGeom>
            <a:ln>
              <a:noFill/>
            </a:ln>
          </p:spPr>
        </p:pic>
        <p:pic>
          <p:nvPicPr>
            <p:cNvPr id="47" name="Picture 46">
              <a:extLst>
                <a:ext uri="{FF2B5EF4-FFF2-40B4-BE49-F238E27FC236}">
                  <a16:creationId xmlns:a16="http://schemas.microsoft.com/office/drawing/2014/main" id="{7247D9EF-66A8-4DF5-BD5A-558AC054E68C}"/>
                </a:ext>
              </a:extLst>
            </p:cNvPr>
            <p:cNvPicPr>
              <a:picLocks noChangeAspect="1"/>
            </p:cNvPicPr>
            <p:nvPr/>
          </p:nvPicPr>
          <p:blipFill rotWithShape="1">
            <a:blip r:embed="rId3"/>
            <a:srcRect l="52804" t="52638" r="24383" b="9919"/>
            <a:stretch/>
          </p:blipFill>
          <p:spPr>
            <a:xfrm>
              <a:off x="6658830" y="2558588"/>
              <a:ext cx="723008" cy="604698"/>
            </a:xfrm>
            <a:prstGeom prst="rect">
              <a:avLst/>
            </a:prstGeom>
            <a:ln>
              <a:noFill/>
            </a:ln>
          </p:spPr>
        </p:pic>
        <p:pic>
          <p:nvPicPr>
            <p:cNvPr id="48" name="Picture 47">
              <a:extLst>
                <a:ext uri="{FF2B5EF4-FFF2-40B4-BE49-F238E27FC236}">
                  <a16:creationId xmlns:a16="http://schemas.microsoft.com/office/drawing/2014/main" id="{75F0A2FA-665B-4B64-8763-18F842348F29}"/>
                </a:ext>
              </a:extLst>
            </p:cNvPr>
            <p:cNvPicPr>
              <a:picLocks noChangeAspect="1"/>
            </p:cNvPicPr>
            <p:nvPr/>
          </p:nvPicPr>
          <p:blipFill rotWithShape="1">
            <a:blip r:embed="rId3"/>
            <a:srcRect l="52804" t="52638" r="24383" b="9919"/>
            <a:stretch/>
          </p:blipFill>
          <p:spPr>
            <a:xfrm>
              <a:off x="9266331" y="2422889"/>
              <a:ext cx="723008" cy="604698"/>
            </a:xfrm>
            <a:prstGeom prst="rect">
              <a:avLst/>
            </a:prstGeom>
            <a:ln>
              <a:noFill/>
            </a:ln>
          </p:spPr>
        </p:pic>
      </p:grpSp>
      <p:sp>
        <p:nvSpPr>
          <p:cNvPr id="49" name="TextBox 48">
            <a:extLst>
              <a:ext uri="{FF2B5EF4-FFF2-40B4-BE49-F238E27FC236}">
                <a16:creationId xmlns:a16="http://schemas.microsoft.com/office/drawing/2014/main" id="{9AF7EE4B-5695-F030-DABB-DEA1F043CEBC}"/>
              </a:ext>
            </a:extLst>
          </p:cNvPr>
          <p:cNvSpPr txBox="1"/>
          <p:nvPr/>
        </p:nvSpPr>
        <p:spPr>
          <a:xfrm>
            <a:off x="8329808" y="423752"/>
            <a:ext cx="3250586" cy="369332"/>
          </a:xfrm>
          <a:prstGeom prst="rect">
            <a:avLst/>
          </a:prstGeom>
          <a:noFill/>
        </p:spPr>
        <p:txBody>
          <a:bodyPr wrap="square" rtlCol="0">
            <a:spAutoFit/>
          </a:bodyPr>
          <a:lstStyle/>
          <a:p>
            <a:pPr algn="r"/>
            <a:r>
              <a:rPr lang="en-US" dirty="0"/>
              <a:t>~1000 transistors</a:t>
            </a:r>
          </a:p>
        </p:txBody>
      </p:sp>
    </p:spTree>
    <p:extLst>
      <p:ext uri="{BB962C8B-B14F-4D97-AF65-F5344CB8AC3E}">
        <p14:creationId xmlns:p14="http://schemas.microsoft.com/office/powerpoint/2010/main" val="239501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3F28-4D10-47A1-905C-054F9506BE35}"/>
              </a:ext>
            </a:extLst>
          </p:cNvPr>
          <p:cNvSpPr>
            <a:spLocks noGrp="1"/>
          </p:cNvSpPr>
          <p:nvPr>
            <p:ph type="title"/>
          </p:nvPr>
        </p:nvSpPr>
        <p:spPr/>
        <p:txBody>
          <a:bodyPr/>
          <a:lstStyle/>
          <a:p>
            <a:r>
              <a:rPr lang="en-US" dirty="0"/>
              <a:t>Zooming out again</a:t>
            </a:r>
          </a:p>
        </p:txBody>
      </p:sp>
      <p:sp>
        <p:nvSpPr>
          <p:cNvPr id="3" name="Content Placeholder 2">
            <a:extLst>
              <a:ext uri="{FF2B5EF4-FFF2-40B4-BE49-F238E27FC236}">
                <a16:creationId xmlns:a16="http://schemas.microsoft.com/office/drawing/2014/main" id="{2060690C-D8C4-419A-BD00-8202E2FA073D}"/>
              </a:ext>
            </a:extLst>
          </p:cNvPr>
          <p:cNvSpPr>
            <a:spLocks noGrp="1"/>
          </p:cNvSpPr>
          <p:nvPr>
            <p:ph idx="1"/>
          </p:nvPr>
        </p:nvSpPr>
        <p:spPr>
          <a:xfrm>
            <a:off x="3580771" y="1143000"/>
            <a:ext cx="7999624" cy="5029200"/>
          </a:xfrm>
        </p:spPr>
        <p:txBody>
          <a:bodyPr/>
          <a:lstStyle/>
          <a:p>
            <a:r>
              <a:rPr lang="en-US" dirty="0"/>
              <a:t>Operations make an ALU</a:t>
            </a:r>
          </a:p>
        </p:txBody>
      </p:sp>
      <p:sp>
        <p:nvSpPr>
          <p:cNvPr id="4" name="Slide Number Placeholder 3">
            <a:extLst>
              <a:ext uri="{FF2B5EF4-FFF2-40B4-BE49-F238E27FC236}">
                <a16:creationId xmlns:a16="http://schemas.microsoft.com/office/drawing/2014/main" id="{1A135382-09DE-4D10-9EF4-02A68A287DBB}"/>
              </a:ext>
            </a:extLst>
          </p:cNvPr>
          <p:cNvSpPr>
            <a:spLocks noGrp="1"/>
          </p:cNvSpPr>
          <p:nvPr>
            <p:ph type="sldNum" sz="quarter" idx="12"/>
          </p:nvPr>
        </p:nvSpPr>
        <p:spPr/>
        <p:txBody>
          <a:bodyPr/>
          <a:lstStyle/>
          <a:p>
            <a:fld id="{0778C724-3839-4D76-A707-B4C23905D055}" type="slidenum">
              <a:rPr lang="en-US" smtClean="0"/>
              <a:t>81</a:t>
            </a:fld>
            <a:endParaRPr lang="en-US"/>
          </a:p>
        </p:txBody>
      </p:sp>
      <p:grpSp>
        <p:nvGrpSpPr>
          <p:cNvPr id="15" name="Group 14">
            <a:extLst>
              <a:ext uri="{FF2B5EF4-FFF2-40B4-BE49-F238E27FC236}">
                <a16:creationId xmlns:a16="http://schemas.microsoft.com/office/drawing/2014/main" id="{04A2FDC5-860E-43B2-A000-8C1755445490}"/>
              </a:ext>
            </a:extLst>
          </p:cNvPr>
          <p:cNvGrpSpPr/>
          <p:nvPr/>
        </p:nvGrpSpPr>
        <p:grpSpPr>
          <a:xfrm>
            <a:off x="4618508" y="2092770"/>
            <a:ext cx="6961885" cy="3765857"/>
            <a:chOff x="404472" y="1143000"/>
            <a:chExt cx="8953016" cy="5029200"/>
          </a:xfrm>
        </p:grpSpPr>
        <p:pic>
          <p:nvPicPr>
            <p:cNvPr id="5" name="Picture 2">
              <a:extLst>
                <a:ext uri="{FF2B5EF4-FFF2-40B4-BE49-F238E27FC236}">
                  <a16:creationId xmlns:a16="http://schemas.microsoft.com/office/drawing/2014/main" id="{436DA5CD-73A3-45E2-AC52-76F2DF652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595" y="1143000"/>
              <a:ext cx="5638117"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rapezoid 5">
              <a:extLst>
                <a:ext uri="{FF2B5EF4-FFF2-40B4-BE49-F238E27FC236}">
                  <a16:creationId xmlns:a16="http://schemas.microsoft.com/office/drawing/2014/main" id="{65DB3793-29BB-4B1C-B34C-76D63337A653}"/>
                </a:ext>
              </a:extLst>
            </p:cNvPr>
            <p:cNvSpPr/>
            <p:nvPr/>
          </p:nvSpPr>
          <p:spPr>
            <a:xfrm rot="5400000">
              <a:off x="6026924" y="3120101"/>
              <a:ext cx="2880504" cy="1075000"/>
            </a:xfrm>
            <a:prstGeom prst="trapezoid">
              <a:avLst>
                <a:gd name="adj" fmla="val 5893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wrap="none" lIns="91440" tIns="0" bIns="91440" rtlCol="0" anchor="ctr"/>
            <a:lstStyle/>
            <a:p>
              <a:pPr algn="ctr"/>
              <a:r>
                <a:rPr lang="en-US" sz="1050" dirty="0">
                  <a:solidFill>
                    <a:schemeClr val="tx1"/>
                  </a:solidFill>
                </a:rPr>
                <a:t>Selector</a:t>
              </a:r>
            </a:p>
          </p:txBody>
        </p:sp>
        <p:cxnSp>
          <p:nvCxnSpPr>
            <p:cNvPr id="7" name="Connector: Elbow 6">
              <a:extLst>
                <a:ext uri="{FF2B5EF4-FFF2-40B4-BE49-F238E27FC236}">
                  <a16:creationId xmlns:a16="http://schemas.microsoft.com/office/drawing/2014/main" id="{CE42972C-16E0-4048-8640-DB3D8BDAE88C}"/>
                </a:ext>
              </a:extLst>
            </p:cNvPr>
            <p:cNvCxnSpPr>
              <a:cxnSpLocks/>
            </p:cNvCxnSpPr>
            <p:nvPr/>
          </p:nvCxnSpPr>
          <p:spPr>
            <a:xfrm>
              <a:off x="6245711" y="1878905"/>
              <a:ext cx="637736" cy="551266"/>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BED8ABAB-F315-4F25-81A7-FD07A04944B1}"/>
                </a:ext>
              </a:extLst>
            </p:cNvPr>
            <p:cNvCxnSpPr>
              <a:cxnSpLocks/>
            </p:cNvCxnSpPr>
            <p:nvPr/>
          </p:nvCxnSpPr>
          <p:spPr>
            <a:xfrm flipV="1">
              <a:off x="6291941" y="4981078"/>
              <a:ext cx="547376" cy="45522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D9807D-7468-4634-A34D-C73824859C9E}"/>
                </a:ext>
              </a:extLst>
            </p:cNvPr>
            <p:cNvCxnSpPr>
              <a:cxnSpLocks/>
              <a:stCxn id="5" idx="3"/>
            </p:cNvCxnSpPr>
            <p:nvPr/>
          </p:nvCxnSpPr>
          <p:spPr>
            <a:xfrm>
              <a:off x="6245713" y="3657600"/>
              <a:ext cx="59360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7C2DAD-32D2-49D0-8ABA-2FC49A2B6429}"/>
                </a:ext>
              </a:extLst>
            </p:cNvPr>
            <p:cNvCxnSpPr>
              <a:cxnSpLocks/>
            </p:cNvCxnSpPr>
            <p:nvPr/>
          </p:nvCxnSpPr>
          <p:spPr>
            <a:xfrm>
              <a:off x="8004677" y="3657600"/>
              <a:ext cx="474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2AB3F55-8DFB-4E68-B000-D23BCAFAF318}"/>
                </a:ext>
              </a:extLst>
            </p:cNvPr>
            <p:cNvSpPr txBox="1"/>
            <p:nvPr/>
          </p:nvSpPr>
          <p:spPr>
            <a:xfrm>
              <a:off x="8004677" y="3186654"/>
              <a:ext cx="1352811" cy="383621"/>
            </a:xfrm>
            <a:prstGeom prst="rect">
              <a:avLst/>
            </a:prstGeom>
            <a:noFill/>
          </p:spPr>
          <p:txBody>
            <a:bodyPr wrap="square" rtlCol="0">
              <a:spAutoFit/>
            </a:bodyPr>
            <a:lstStyle/>
            <a:p>
              <a:r>
                <a:rPr lang="en-US" sz="1050" dirty="0"/>
                <a:t>ALU Output</a:t>
              </a:r>
            </a:p>
          </p:txBody>
        </p:sp>
        <p:cxnSp>
          <p:nvCxnSpPr>
            <p:cNvPr id="12" name="Straight Arrow Connector 11">
              <a:extLst>
                <a:ext uri="{FF2B5EF4-FFF2-40B4-BE49-F238E27FC236}">
                  <a16:creationId xmlns:a16="http://schemas.microsoft.com/office/drawing/2014/main" id="{3114044C-07F6-4BEF-9DCF-256A3E676596}"/>
                </a:ext>
              </a:extLst>
            </p:cNvPr>
            <p:cNvCxnSpPr>
              <a:cxnSpLocks/>
            </p:cNvCxnSpPr>
            <p:nvPr/>
          </p:nvCxnSpPr>
          <p:spPr>
            <a:xfrm flipH="1" flipV="1">
              <a:off x="7463784" y="4759109"/>
              <a:ext cx="3390" cy="48929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D82CD9B-ED3F-485D-A5A6-9C5A342F1BA9}"/>
                </a:ext>
              </a:extLst>
            </p:cNvPr>
            <p:cNvSpPr txBox="1"/>
            <p:nvPr/>
          </p:nvSpPr>
          <p:spPr>
            <a:xfrm>
              <a:off x="404472" y="2708845"/>
              <a:ext cx="1352811" cy="395245"/>
            </a:xfrm>
            <a:prstGeom prst="rect">
              <a:avLst/>
            </a:prstGeom>
            <a:noFill/>
          </p:spPr>
          <p:txBody>
            <a:bodyPr wrap="square" rtlCol="0">
              <a:spAutoFit/>
            </a:bodyPr>
            <a:lstStyle/>
            <a:p>
              <a:r>
                <a:rPr lang="en-US" sz="1050" dirty="0"/>
                <a:t>ALU Inputs</a:t>
              </a:r>
            </a:p>
          </p:txBody>
        </p:sp>
        <p:sp>
          <p:nvSpPr>
            <p:cNvPr id="14" name="TextBox 13">
              <a:extLst>
                <a:ext uri="{FF2B5EF4-FFF2-40B4-BE49-F238E27FC236}">
                  <a16:creationId xmlns:a16="http://schemas.microsoft.com/office/drawing/2014/main" id="{BD22A416-14EF-4B3F-96A2-E1BBD80B9563}"/>
                </a:ext>
              </a:extLst>
            </p:cNvPr>
            <p:cNvSpPr txBox="1"/>
            <p:nvPr/>
          </p:nvSpPr>
          <p:spPr>
            <a:xfrm>
              <a:off x="6975903" y="5326451"/>
              <a:ext cx="1352811" cy="395245"/>
            </a:xfrm>
            <a:prstGeom prst="rect">
              <a:avLst/>
            </a:prstGeom>
            <a:noFill/>
          </p:spPr>
          <p:txBody>
            <a:bodyPr wrap="square" rtlCol="0">
              <a:spAutoFit/>
            </a:bodyPr>
            <a:lstStyle/>
            <a:p>
              <a:r>
                <a:rPr lang="en-US" sz="1050" dirty="0"/>
                <a:t>Opcode</a:t>
              </a:r>
            </a:p>
          </p:txBody>
        </p:sp>
      </p:grpSp>
      <p:grpSp>
        <p:nvGrpSpPr>
          <p:cNvPr id="22" name="Group 21">
            <a:extLst>
              <a:ext uri="{FF2B5EF4-FFF2-40B4-BE49-F238E27FC236}">
                <a16:creationId xmlns:a16="http://schemas.microsoft.com/office/drawing/2014/main" id="{5B4E0F49-19F5-4ADC-AB83-A8CF2C53E9EB}"/>
              </a:ext>
            </a:extLst>
          </p:cNvPr>
          <p:cNvGrpSpPr/>
          <p:nvPr/>
        </p:nvGrpSpPr>
        <p:grpSpPr>
          <a:xfrm>
            <a:off x="1021989" y="1058789"/>
            <a:ext cx="2009341" cy="5275483"/>
            <a:chOff x="8294265" y="378094"/>
            <a:chExt cx="2298608" cy="5886181"/>
          </a:xfrm>
        </p:grpSpPr>
        <p:pic>
          <p:nvPicPr>
            <p:cNvPr id="23" name="Picture 4">
              <a:extLst>
                <a:ext uri="{FF2B5EF4-FFF2-40B4-BE49-F238E27FC236}">
                  <a16:creationId xmlns:a16="http://schemas.microsoft.com/office/drawing/2014/main" id="{260EA20D-0F6E-42AC-9C74-69BC011AFF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up 23">
              <a:extLst>
                <a:ext uri="{FF2B5EF4-FFF2-40B4-BE49-F238E27FC236}">
                  <a16:creationId xmlns:a16="http://schemas.microsoft.com/office/drawing/2014/main" id="{C38A0281-8A38-41B8-964D-288C5518FC41}"/>
                </a:ext>
              </a:extLst>
            </p:cNvPr>
            <p:cNvGrpSpPr/>
            <p:nvPr/>
          </p:nvGrpSpPr>
          <p:grpSpPr>
            <a:xfrm>
              <a:off x="8829885" y="801769"/>
              <a:ext cx="915364" cy="757011"/>
              <a:chOff x="5583931" y="1727478"/>
              <a:chExt cx="5362815" cy="3796500"/>
            </a:xfrm>
          </p:grpSpPr>
          <p:pic>
            <p:nvPicPr>
              <p:cNvPr id="53" name="Picture 2">
                <a:extLst>
                  <a:ext uri="{FF2B5EF4-FFF2-40B4-BE49-F238E27FC236}">
                    <a16:creationId xmlns:a16="http://schemas.microsoft.com/office/drawing/2014/main" id="{8357DAAB-6ED5-4E76-AD8B-741996E95D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a:extLst>
                  <a:ext uri="{FF2B5EF4-FFF2-40B4-BE49-F238E27FC236}">
                    <a16:creationId xmlns:a16="http://schemas.microsoft.com/office/drawing/2014/main" id="{6261F312-C72E-421D-A7C2-FDF20A699928}"/>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55" name="Picture 54">
                <a:extLst>
                  <a:ext uri="{FF2B5EF4-FFF2-40B4-BE49-F238E27FC236}">
                    <a16:creationId xmlns:a16="http://schemas.microsoft.com/office/drawing/2014/main" id="{EEBB9E7B-055A-4B93-A7D9-BB3A7EEC9133}"/>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6" name="Picture 55">
                <a:extLst>
                  <a:ext uri="{FF2B5EF4-FFF2-40B4-BE49-F238E27FC236}">
                    <a16:creationId xmlns:a16="http://schemas.microsoft.com/office/drawing/2014/main" id="{D2B3BA7D-1A20-429A-BECF-A0DE2874DA5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7" name="Picture 56">
                <a:extLst>
                  <a:ext uri="{FF2B5EF4-FFF2-40B4-BE49-F238E27FC236}">
                    <a16:creationId xmlns:a16="http://schemas.microsoft.com/office/drawing/2014/main" id="{28DF9994-6EA4-4588-9986-44EA96BC35A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8" name="Picture 57">
                <a:extLst>
                  <a:ext uri="{FF2B5EF4-FFF2-40B4-BE49-F238E27FC236}">
                    <a16:creationId xmlns:a16="http://schemas.microsoft.com/office/drawing/2014/main" id="{C8C642E5-A707-437A-BD25-9A6068C01FE2}"/>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5" name="Group 24">
              <a:extLst>
                <a:ext uri="{FF2B5EF4-FFF2-40B4-BE49-F238E27FC236}">
                  <a16:creationId xmlns:a16="http://schemas.microsoft.com/office/drawing/2014/main" id="{4575450C-A29B-4ECD-ADD5-EEB2F7CAD33D}"/>
                </a:ext>
              </a:extLst>
            </p:cNvPr>
            <p:cNvGrpSpPr/>
            <p:nvPr/>
          </p:nvGrpSpPr>
          <p:grpSpPr>
            <a:xfrm>
              <a:off x="8800779" y="1767255"/>
              <a:ext cx="915364" cy="757011"/>
              <a:chOff x="5583931" y="1727478"/>
              <a:chExt cx="5362815" cy="3796500"/>
            </a:xfrm>
          </p:grpSpPr>
          <p:pic>
            <p:nvPicPr>
              <p:cNvPr id="47" name="Picture 2">
                <a:extLst>
                  <a:ext uri="{FF2B5EF4-FFF2-40B4-BE49-F238E27FC236}">
                    <a16:creationId xmlns:a16="http://schemas.microsoft.com/office/drawing/2014/main" id="{142248E5-2AF7-464C-9124-680288D2B3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7">
                <a:extLst>
                  <a:ext uri="{FF2B5EF4-FFF2-40B4-BE49-F238E27FC236}">
                    <a16:creationId xmlns:a16="http://schemas.microsoft.com/office/drawing/2014/main" id="{885ADA11-F94D-4093-91ED-64EE046A92B3}"/>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9" name="Picture 48">
                <a:extLst>
                  <a:ext uri="{FF2B5EF4-FFF2-40B4-BE49-F238E27FC236}">
                    <a16:creationId xmlns:a16="http://schemas.microsoft.com/office/drawing/2014/main" id="{CD945573-2CA1-455C-9E4B-5C251B1C5FDC}"/>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50" name="Picture 49">
                <a:extLst>
                  <a:ext uri="{FF2B5EF4-FFF2-40B4-BE49-F238E27FC236}">
                    <a16:creationId xmlns:a16="http://schemas.microsoft.com/office/drawing/2014/main" id="{57E27089-7A89-4F61-8A47-397C01113D84}"/>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51" name="Picture 50">
                <a:extLst>
                  <a:ext uri="{FF2B5EF4-FFF2-40B4-BE49-F238E27FC236}">
                    <a16:creationId xmlns:a16="http://schemas.microsoft.com/office/drawing/2014/main" id="{69D03782-383E-4A03-BE60-8529544BBA8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52" name="Picture 51">
                <a:extLst>
                  <a:ext uri="{FF2B5EF4-FFF2-40B4-BE49-F238E27FC236}">
                    <a16:creationId xmlns:a16="http://schemas.microsoft.com/office/drawing/2014/main" id="{98CBF5FC-6B7A-471D-8C2D-E7085BF2C0B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6" name="Group 25">
              <a:extLst>
                <a:ext uri="{FF2B5EF4-FFF2-40B4-BE49-F238E27FC236}">
                  <a16:creationId xmlns:a16="http://schemas.microsoft.com/office/drawing/2014/main" id="{78F209B3-B3A7-4AAB-A95C-10846079E3C6}"/>
                </a:ext>
              </a:extLst>
            </p:cNvPr>
            <p:cNvGrpSpPr/>
            <p:nvPr/>
          </p:nvGrpSpPr>
          <p:grpSpPr>
            <a:xfrm>
              <a:off x="8771673" y="2770015"/>
              <a:ext cx="915364" cy="757011"/>
              <a:chOff x="5583931" y="1727478"/>
              <a:chExt cx="5362815" cy="3796500"/>
            </a:xfrm>
          </p:grpSpPr>
          <p:pic>
            <p:nvPicPr>
              <p:cNvPr id="41" name="Picture 2">
                <a:extLst>
                  <a:ext uri="{FF2B5EF4-FFF2-40B4-BE49-F238E27FC236}">
                    <a16:creationId xmlns:a16="http://schemas.microsoft.com/office/drawing/2014/main" id="{11451C3E-7521-4541-BFD6-35E36BA25F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803F7FD7-C23A-40BC-B10F-787B616B9462}"/>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43" name="Picture 42">
                <a:extLst>
                  <a:ext uri="{FF2B5EF4-FFF2-40B4-BE49-F238E27FC236}">
                    <a16:creationId xmlns:a16="http://schemas.microsoft.com/office/drawing/2014/main" id="{245D0DEF-0DBF-4AA6-B842-C9120EFD27C4}"/>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44" name="Picture 43">
                <a:extLst>
                  <a:ext uri="{FF2B5EF4-FFF2-40B4-BE49-F238E27FC236}">
                    <a16:creationId xmlns:a16="http://schemas.microsoft.com/office/drawing/2014/main" id="{EE101918-8443-4064-AA54-862E49FBA88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45" name="Picture 44">
                <a:extLst>
                  <a:ext uri="{FF2B5EF4-FFF2-40B4-BE49-F238E27FC236}">
                    <a16:creationId xmlns:a16="http://schemas.microsoft.com/office/drawing/2014/main" id="{2CD0DD38-D62C-40F6-9ACF-0EF080BB9C67}"/>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6" name="Picture 45">
                <a:extLst>
                  <a:ext uri="{FF2B5EF4-FFF2-40B4-BE49-F238E27FC236}">
                    <a16:creationId xmlns:a16="http://schemas.microsoft.com/office/drawing/2014/main" id="{6CC2D053-A67D-4548-88A7-9A3D05C5F18F}"/>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7" name="Group 26">
              <a:extLst>
                <a:ext uri="{FF2B5EF4-FFF2-40B4-BE49-F238E27FC236}">
                  <a16:creationId xmlns:a16="http://schemas.microsoft.com/office/drawing/2014/main" id="{DC3040AE-18F2-48D4-ACD3-405AC61BC6A9}"/>
                </a:ext>
              </a:extLst>
            </p:cNvPr>
            <p:cNvGrpSpPr/>
            <p:nvPr/>
          </p:nvGrpSpPr>
          <p:grpSpPr>
            <a:xfrm>
              <a:off x="8801285" y="4067218"/>
              <a:ext cx="915364" cy="757011"/>
              <a:chOff x="5583931" y="1727478"/>
              <a:chExt cx="5362815" cy="3796500"/>
            </a:xfrm>
          </p:grpSpPr>
          <p:pic>
            <p:nvPicPr>
              <p:cNvPr id="35" name="Picture 2">
                <a:extLst>
                  <a:ext uri="{FF2B5EF4-FFF2-40B4-BE49-F238E27FC236}">
                    <a16:creationId xmlns:a16="http://schemas.microsoft.com/office/drawing/2014/main" id="{FD46BAFD-49D2-43A2-B7B9-E84ADF325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EF991FD-4BE0-49E5-8746-63091AFC709D}"/>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7" name="Picture 36">
                <a:extLst>
                  <a:ext uri="{FF2B5EF4-FFF2-40B4-BE49-F238E27FC236}">
                    <a16:creationId xmlns:a16="http://schemas.microsoft.com/office/drawing/2014/main" id="{3466A782-4BD3-4692-90E1-A2E25706415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8" name="Picture 37">
                <a:extLst>
                  <a:ext uri="{FF2B5EF4-FFF2-40B4-BE49-F238E27FC236}">
                    <a16:creationId xmlns:a16="http://schemas.microsoft.com/office/drawing/2014/main" id="{C0F63B08-B7F9-49F5-95A4-0403F24CBB6E}"/>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9" name="Picture 38">
                <a:extLst>
                  <a:ext uri="{FF2B5EF4-FFF2-40B4-BE49-F238E27FC236}">
                    <a16:creationId xmlns:a16="http://schemas.microsoft.com/office/drawing/2014/main" id="{94B18EA6-6F8B-4235-8F99-6D41EF86F649}"/>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40" name="Picture 39">
                <a:extLst>
                  <a:ext uri="{FF2B5EF4-FFF2-40B4-BE49-F238E27FC236}">
                    <a16:creationId xmlns:a16="http://schemas.microsoft.com/office/drawing/2014/main" id="{EA6B2FF3-771D-4AD4-9E33-9DAF5E4C293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28" name="Group 27">
              <a:extLst>
                <a:ext uri="{FF2B5EF4-FFF2-40B4-BE49-F238E27FC236}">
                  <a16:creationId xmlns:a16="http://schemas.microsoft.com/office/drawing/2014/main" id="{3F8412EF-1139-4F9C-971B-E1BEB46D65F9}"/>
                </a:ext>
              </a:extLst>
            </p:cNvPr>
            <p:cNvGrpSpPr/>
            <p:nvPr/>
          </p:nvGrpSpPr>
          <p:grpSpPr>
            <a:xfrm>
              <a:off x="8742567" y="5052829"/>
              <a:ext cx="915364" cy="757011"/>
              <a:chOff x="5583931" y="1727478"/>
              <a:chExt cx="5362815" cy="3796500"/>
            </a:xfrm>
          </p:grpSpPr>
          <p:pic>
            <p:nvPicPr>
              <p:cNvPr id="29" name="Picture 2">
                <a:extLst>
                  <a:ext uri="{FF2B5EF4-FFF2-40B4-BE49-F238E27FC236}">
                    <a16:creationId xmlns:a16="http://schemas.microsoft.com/office/drawing/2014/main" id="{A3738622-720E-4EFC-9553-5B039793B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0E7E60D-9600-4084-B9F6-EE1992676B56}"/>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31" name="Picture 30">
                <a:extLst>
                  <a:ext uri="{FF2B5EF4-FFF2-40B4-BE49-F238E27FC236}">
                    <a16:creationId xmlns:a16="http://schemas.microsoft.com/office/drawing/2014/main" id="{E0FA3C3A-D584-4E31-B1C4-F052FC490908}"/>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32" name="Picture 31">
                <a:extLst>
                  <a:ext uri="{FF2B5EF4-FFF2-40B4-BE49-F238E27FC236}">
                    <a16:creationId xmlns:a16="http://schemas.microsoft.com/office/drawing/2014/main" id="{EF748E5D-48B6-4F48-B5A2-7056D85043F8}"/>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33" name="Picture 32">
                <a:extLst>
                  <a:ext uri="{FF2B5EF4-FFF2-40B4-BE49-F238E27FC236}">
                    <a16:creationId xmlns:a16="http://schemas.microsoft.com/office/drawing/2014/main" id="{FD3EB8A6-5E72-491F-8531-54E00DEC810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34" name="Picture 33">
                <a:extLst>
                  <a:ext uri="{FF2B5EF4-FFF2-40B4-BE49-F238E27FC236}">
                    <a16:creationId xmlns:a16="http://schemas.microsoft.com/office/drawing/2014/main" id="{C2011D76-FE46-4C7D-BE24-15009B78CC8C}"/>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grpSp>
        <p:nvGrpSpPr>
          <p:cNvPr id="59" name="Group 58">
            <a:extLst>
              <a:ext uri="{FF2B5EF4-FFF2-40B4-BE49-F238E27FC236}">
                <a16:creationId xmlns:a16="http://schemas.microsoft.com/office/drawing/2014/main" id="{9F6A9CEF-25B0-47B4-9F05-809896CB75DC}"/>
              </a:ext>
            </a:extLst>
          </p:cNvPr>
          <p:cNvGrpSpPr/>
          <p:nvPr/>
        </p:nvGrpSpPr>
        <p:grpSpPr>
          <a:xfrm>
            <a:off x="7851750" y="4521873"/>
            <a:ext cx="811233" cy="2129875"/>
            <a:chOff x="8294265" y="378094"/>
            <a:chExt cx="2298608" cy="5886181"/>
          </a:xfrm>
        </p:grpSpPr>
        <p:pic>
          <p:nvPicPr>
            <p:cNvPr id="60" name="Picture 4">
              <a:extLst>
                <a:ext uri="{FF2B5EF4-FFF2-40B4-BE49-F238E27FC236}">
                  <a16:creationId xmlns:a16="http://schemas.microsoft.com/office/drawing/2014/main" id="{1D4FC967-73D0-43F2-9700-D876CC99E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4265" y="378094"/>
              <a:ext cx="2298608" cy="5886181"/>
            </a:xfrm>
            <a:prstGeom prst="rect">
              <a:avLst/>
            </a:prstGeom>
            <a:noFill/>
            <a:extLst>
              <a:ext uri="{909E8E84-426E-40DD-AFC4-6F175D3DCCD1}">
                <a14:hiddenFill xmlns:a14="http://schemas.microsoft.com/office/drawing/2010/main">
                  <a:solidFill>
                    <a:srgbClr val="FFFFFF"/>
                  </a:solidFill>
                </a14:hiddenFill>
              </a:ext>
            </a:extLst>
          </p:spPr>
        </p:pic>
        <p:grpSp>
          <p:nvGrpSpPr>
            <p:cNvPr id="61" name="Group 60">
              <a:extLst>
                <a:ext uri="{FF2B5EF4-FFF2-40B4-BE49-F238E27FC236}">
                  <a16:creationId xmlns:a16="http://schemas.microsoft.com/office/drawing/2014/main" id="{09907675-081B-4474-8F86-E7752B0A750E}"/>
                </a:ext>
              </a:extLst>
            </p:cNvPr>
            <p:cNvGrpSpPr/>
            <p:nvPr/>
          </p:nvGrpSpPr>
          <p:grpSpPr>
            <a:xfrm>
              <a:off x="8829885" y="801769"/>
              <a:ext cx="915364" cy="757011"/>
              <a:chOff x="5583931" y="1727478"/>
              <a:chExt cx="5362815" cy="3796500"/>
            </a:xfrm>
          </p:grpSpPr>
          <p:pic>
            <p:nvPicPr>
              <p:cNvPr id="90" name="Picture 2">
                <a:extLst>
                  <a:ext uri="{FF2B5EF4-FFF2-40B4-BE49-F238E27FC236}">
                    <a16:creationId xmlns:a16="http://schemas.microsoft.com/office/drawing/2014/main" id="{FDD2AB5F-A032-4931-8498-93DB4F9A92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90">
                <a:extLst>
                  <a:ext uri="{FF2B5EF4-FFF2-40B4-BE49-F238E27FC236}">
                    <a16:creationId xmlns:a16="http://schemas.microsoft.com/office/drawing/2014/main" id="{48A4CB8E-0D1A-4C22-A1DC-36D8969F5899}"/>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92" name="Picture 91">
                <a:extLst>
                  <a:ext uri="{FF2B5EF4-FFF2-40B4-BE49-F238E27FC236}">
                    <a16:creationId xmlns:a16="http://schemas.microsoft.com/office/drawing/2014/main" id="{04E0160A-0074-4DE1-AD9E-8683262647CB}"/>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93" name="Picture 92">
                <a:extLst>
                  <a:ext uri="{FF2B5EF4-FFF2-40B4-BE49-F238E27FC236}">
                    <a16:creationId xmlns:a16="http://schemas.microsoft.com/office/drawing/2014/main" id="{A8EA5DDF-146A-4521-9AFF-329C3FB5FCF2}"/>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94" name="Picture 93">
                <a:extLst>
                  <a:ext uri="{FF2B5EF4-FFF2-40B4-BE49-F238E27FC236}">
                    <a16:creationId xmlns:a16="http://schemas.microsoft.com/office/drawing/2014/main" id="{44FA9123-9E7E-4006-B6F6-866AAFB84AD2}"/>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95" name="Picture 94">
                <a:extLst>
                  <a:ext uri="{FF2B5EF4-FFF2-40B4-BE49-F238E27FC236}">
                    <a16:creationId xmlns:a16="http://schemas.microsoft.com/office/drawing/2014/main" id="{75BDD663-C857-4A1A-A164-BF126A7DD9E5}"/>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2" name="Group 61">
              <a:extLst>
                <a:ext uri="{FF2B5EF4-FFF2-40B4-BE49-F238E27FC236}">
                  <a16:creationId xmlns:a16="http://schemas.microsoft.com/office/drawing/2014/main" id="{4EE4B895-E9F4-4D95-89CD-8DF6CEB11374}"/>
                </a:ext>
              </a:extLst>
            </p:cNvPr>
            <p:cNvGrpSpPr/>
            <p:nvPr/>
          </p:nvGrpSpPr>
          <p:grpSpPr>
            <a:xfrm>
              <a:off x="8800779" y="1767255"/>
              <a:ext cx="915364" cy="757011"/>
              <a:chOff x="5583931" y="1727478"/>
              <a:chExt cx="5362815" cy="3796500"/>
            </a:xfrm>
          </p:grpSpPr>
          <p:pic>
            <p:nvPicPr>
              <p:cNvPr id="84" name="Picture 2">
                <a:extLst>
                  <a:ext uri="{FF2B5EF4-FFF2-40B4-BE49-F238E27FC236}">
                    <a16:creationId xmlns:a16="http://schemas.microsoft.com/office/drawing/2014/main" id="{9F392E61-6799-47E4-9BE6-02DE8F6C9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4">
                <a:extLst>
                  <a:ext uri="{FF2B5EF4-FFF2-40B4-BE49-F238E27FC236}">
                    <a16:creationId xmlns:a16="http://schemas.microsoft.com/office/drawing/2014/main" id="{6A7E56F0-8247-4DF4-8A01-12FF1A578CA4}"/>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6" name="Picture 85">
                <a:extLst>
                  <a:ext uri="{FF2B5EF4-FFF2-40B4-BE49-F238E27FC236}">
                    <a16:creationId xmlns:a16="http://schemas.microsoft.com/office/drawing/2014/main" id="{285BDBD8-B417-441E-A824-FE25B410575E}"/>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7" name="Picture 86">
                <a:extLst>
                  <a:ext uri="{FF2B5EF4-FFF2-40B4-BE49-F238E27FC236}">
                    <a16:creationId xmlns:a16="http://schemas.microsoft.com/office/drawing/2014/main" id="{27703442-FFE0-486F-878A-43BEBEE62721}"/>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8" name="Picture 87">
                <a:extLst>
                  <a:ext uri="{FF2B5EF4-FFF2-40B4-BE49-F238E27FC236}">
                    <a16:creationId xmlns:a16="http://schemas.microsoft.com/office/drawing/2014/main" id="{78BC7EDF-B9CB-4FFA-9658-6B402D7532E5}"/>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9" name="Picture 88">
                <a:extLst>
                  <a:ext uri="{FF2B5EF4-FFF2-40B4-BE49-F238E27FC236}">
                    <a16:creationId xmlns:a16="http://schemas.microsoft.com/office/drawing/2014/main" id="{0EFA6509-5808-4C59-AECC-36E0A928CA1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3" name="Group 62">
              <a:extLst>
                <a:ext uri="{FF2B5EF4-FFF2-40B4-BE49-F238E27FC236}">
                  <a16:creationId xmlns:a16="http://schemas.microsoft.com/office/drawing/2014/main" id="{D421E064-3FF6-4273-9038-7C49967DB2FA}"/>
                </a:ext>
              </a:extLst>
            </p:cNvPr>
            <p:cNvGrpSpPr/>
            <p:nvPr/>
          </p:nvGrpSpPr>
          <p:grpSpPr>
            <a:xfrm>
              <a:off x="8771673" y="2770015"/>
              <a:ext cx="915364" cy="757011"/>
              <a:chOff x="5583931" y="1727478"/>
              <a:chExt cx="5362815" cy="3796500"/>
            </a:xfrm>
          </p:grpSpPr>
          <p:pic>
            <p:nvPicPr>
              <p:cNvPr id="78" name="Picture 2">
                <a:extLst>
                  <a:ext uri="{FF2B5EF4-FFF2-40B4-BE49-F238E27FC236}">
                    <a16:creationId xmlns:a16="http://schemas.microsoft.com/office/drawing/2014/main" id="{45519D3E-2A4D-4601-8B4E-6B320CDA20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78">
                <a:extLst>
                  <a:ext uri="{FF2B5EF4-FFF2-40B4-BE49-F238E27FC236}">
                    <a16:creationId xmlns:a16="http://schemas.microsoft.com/office/drawing/2014/main" id="{E89AE33D-23EC-4486-839F-041177C25D2C}"/>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80" name="Picture 79">
                <a:extLst>
                  <a:ext uri="{FF2B5EF4-FFF2-40B4-BE49-F238E27FC236}">
                    <a16:creationId xmlns:a16="http://schemas.microsoft.com/office/drawing/2014/main" id="{B424B0FC-467E-4CB8-A799-06BB9708236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81" name="Picture 80">
                <a:extLst>
                  <a:ext uri="{FF2B5EF4-FFF2-40B4-BE49-F238E27FC236}">
                    <a16:creationId xmlns:a16="http://schemas.microsoft.com/office/drawing/2014/main" id="{10886082-F6A5-40C7-9738-93CA86F22ECC}"/>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82" name="Picture 81">
                <a:extLst>
                  <a:ext uri="{FF2B5EF4-FFF2-40B4-BE49-F238E27FC236}">
                    <a16:creationId xmlns:a16="http://schemas.microsoft.com/office/drawing/2014/main" id="{ED993EE1-40A7-4932-A4EA-516303CB36FE}"/>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83" name="Picture 82">
                <a:extLst>
                  <a:ext uri="{FF2B5EF4-FFF2-40B4-BE49-F238E27FC236}">
                    <a16:creationId xmlns:a16="http://schemas.microsoft.com/office/drawing/2014/main" id="{35309FEA-EFB1-4954-85D6-8220753C4157}"/>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4" name="Group 63">
              <a:extLst>
                <a:ext uri="{FF2B5EF4-FFF2-40B4-BE49-F238E27FC236}">
                  <a16:creationId xmlns:a16="http://schemas.microsoft.com/office/drawing/2014/main" id="{3E6EF121-AC64-4F01-AFDA-E6499412225E}"/>
                </a:ext>
              </a:extLst>
            </p:cNvPr>
            <p:cNvGrpSpPr/>
            <p:nvPr/>
          </p:nvGrpSpPr>
          <p:grpSpPr>
            <a:xfrm>
              <a:off x="8801285" y="4067218"/>
              <a:ext cx="915364" cy="757011"/>
              <a:chOff x="5583931" y="1727478"/>
              <a:chExt cx="5362815" cy="3796500"/>
            </a:xfrm>
          </p:grpSpPr>
          <p:pic>
            <p:nvPicPr>
              <p:cNvPr id="72" name="Picture 2">
                <a:extLst>
                  <a:ext uri="{FF2B5EF4-FFF2-40B4-BE49-F238E27FC236}">
                    <a16:creationId xmlns:a16="http://schemas.microsoft.com/office/drawing/2014/main" id="{7B8CAEF6-5A51-4EBB-8011-7E165D8B64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2">
                <a:extLst>
                  <a:ext uri="{FF2B5EF4-FFF2-40B4-BE49-F238E27FC236}">
                    <a16:creationId xmlns:a16="http://schemas.microsoft.com/office/drawing/2014/main" id="{31606081-8C43-4CE5-A7FC-4CE5CD7605CB}"/>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74" name="Picture 73">
                <a:extLst>
                  <a:ext uri="{FF2B5EF4-FFF2-40B4-BE49-F238E27FC236}">
                    <a16:creationId xmlns:a16="http://schemas.microsoft.com/office/drawing/2014/main" id="{247C009D-28FC-4696-8CA9-43EF7B96F4F2}"/>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75" name="Picture 74">
                <a:extLst>
                  <a:ext uri="{FF2B5EF4-FFF2-40B4-BE49-F238E27FC236}">
                    <a16:creationId xmlns:a16="http://schemas.microsoft.com/office/drawing/2014/main" id="{AE2C6D01-C054-4E00-A50B-6B075B6B9593}"/>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6" name="Picture 75">
                <a:extLst>
                  <a:ext uri="{FF2B5EF4-FFF2-40B4-BE49-F238E27FC236}">
                    <a16:creationId xmlns:a16="http://schemas.microsoft.com/office/drawing/2014/main" id="{DC1E311B-2276-433C-9701-4D87F68B9CD1}"/>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7" name="Picture 76">
                <a:extLst>
                  <a:ext uri="{FF2B5EF4-FFF2-40B4-BE49-F238E27FC236}">
                    <a16:creationId xmlns:a16="http://schemas.microsoft.com/office/drawing/2014/main" id="{A91E80F9-7746-49F3-AD3C-B5704B2BB756}"/>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nvGrpSpPr>
            <p:cNvPr id="65" name="Group 64">
              <a:extLst>
                <a:ext uri="{FF2B5EF4-FFF2-40B4-BE49-F238E27FC236}">
                  <a16:creationId xmlns:a16="http://schemas.microsoft.com/office/drawing/2014/main" id="{6D01C11F-CDEA-4DF5-BEC6-588FC79EE5C8}"/>
                </a:ext>
              </a:extLst>
            </p:cNvPr>
            <p:cNvGrpSpPr/>
            <p:nvPr/>
          </p:nvGrpSpPr>
          <p:grpSpPr>
            <a:xfrm>
              <a:off x="8742567" y="5052829"/>
              <a:ext cx="915364" cy="757011"/>
              <a:chOff x="5583931" y="1727478"/>
              <a:chExt cx="5362815" cy="3796500"/>
            </a:xfrm>
          </p:grpSpPr>
          <p:pic>
            <p:nvPicPr>
              <p:cNvPr id="66" name="Picture 2">
                <a:extLst>
                  <a:ext uri="{FF2B5EF4-FFF2-40B4-BE49-F238E27FC236}">
                    <a16:creationId xmlns:a16="http://schemas.microsoft.com/office/drawing/2014/main" id="{913C59E6-8D8C-4114-8494-26E8AF758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931" y="1727478"/>
                <a:ext cx="5362815" cy="379650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6">
                <a:extLst>
                  <a:ext uri="{FF2B5EF4-FFF2-40B4-BE49-F238E27FC236}">
                    <a16:creationId xmlns:a16="http://schemas.microsoft.com/office/drawing/2014/main" id="{82020F8F-F588-465C-A392-B18B4723001E}"/>
                  </a:ext>
                </a:extLst>
              </p:cNvPr>
              <p:cNvPicPr>
                <a:picLocks noChangeAspect="1"/>
              </p:cNvPicPr>
              <p:nvPr/>
            </p:nvPicPr>
            <p:blipFill rotWithShape="1">
              <a:blip r:embed="rId5"/>
              <a:srcRect l="9062" t="52917" r="68125" b="9640"/>
              <a:stretch/>
            </p:blipFill>
            <p:spPr>
              <a:xfrm>
                <a:off x="5965891" y="3579935"/>
                <a:ext cx="723008" cy="604698"/>
              </a:xfrm>
              <a:prstGeom prst="rect">
                <a:avLst/>
              </a:prstGeom>
              <a:ln>
                <a:noFill/>
              </a:ln>
            </p:spPr>
          </p:pic>
          <p:pic>
            <p:nvPicPr>
              <p:cNvPr id="68" name="Picture 67">
                <a:extLst>
                  <a:ext uri="{FF2B5EF4-FFF2-40B4-BE49-F238E27FC236}">
                    <a16:creationId xmlns:a16="http://schemas.microsoft.com/office/drawing/2014/main" id="{39923943-8F5E-4CFD-8C92-78A02BF7FA4A}"/>
                  </a:ext>
                </a:extLst>
              </p:cNvPr>
              <p:cNvPicPr>
                <a:picLocks noChangeAspect="1"/>
              </p:cNvPicPr>
              <p:nvPr/>
            </p:nvPicPr>
            <p:blipFill rotWithShape="1">
              <a:blip r:embed="rId5"/>
              <a:srcRect l="9062" t="52917" r="68125" b="9640"/>
              <a:stretch/>
            </p:blipFill>
            <p:spPr>
              <a:xfrm>
                <a:off x="8094814" y="3533439"/>
                <a:ext cx="723008" cy="604698"/>
              </a:xfrm>
              <a:prstGeom prst="rect">
                <a:avLst/>
              </a:prstGeom>
              <a:ln>
                <a:noFill/>
              </a:ln>
            </p:spPr>
          </p:pic>
          <p:pic>
            <p:nvPicPr>
              <p:cNvPr id="69" name="Picture 68">
                <a:extLst>
                  <a:ext uri="{FF2B5EF4-FFF2-40B4-BE49-F238E27FC236}">
                    <a16:creationId xmlns:a16="http://schemas.microsoft.com/office/drawing/2014/main" id="{72C0E69C-3FAA-4015-8238-67DA13ADD43B}"/>
                  </a:ext>
                </a:extLst>
              </p:cNvPr>
              <p:cNvPicPr>
                <a:picLocks noChangeAspect="1"/>
              </p:cNvPicPr>
              <p:nvPr/>
            </p:nvPicPr>
            <p:blipFill rotWithShape="1">
              <a:blip r:embed="rId5"/>
              <a:srcRect l="52804" t="52638" r="24383" b="9919"/>
              <a:stretch/>
            </p:blipFill>
            <p:spPr>
              <a:xfrm>
                <a:off x="7043382" y="4504857"/>
                <a:ext cx="723008" cy="604698"/>
              </a:xfrm>
              <a:prstGeom prst="rect">
                <a:avLst/>
              </a:prstGeom>
              <a:ln>
                <a:noFill/>
              </a:ln>
            </p:spPr>
          </p:pic>
          <p:pic>
            <p:nvPicPr>
              <p:cNvPr id="70" name="Picture 69">
                <a:extLst>
                  <a:ext uri="{FF2B5EF4-FFF2-40B4-BE49-F238E27FC236}">
                    <a16:creationId xmlns:a16="http://schemas.microsoft.com/office/drawing/2014/main" id="{207C00B4-0270-4E47-AC20-7D0C2A4D03CD}"/>
                  </a:ext>
                </a:extLst>
              </p:cNvPr>
              <p:cNvPicPr>
                <a:picLocks noChangeAspect="1"/>
              </p:cNvPicPr>
              <p:nvPr/>
            </p:nvPicPr>
            <p:blipFill rotWithShape="1">
              <a:blip r:embed="rId5"/>
              <a:srcRect l="52804" t="52638" r="24383" b="9919"/>
              <a:stretch/>
            </p:blipFill>
            <p:spPr>
              <a:xfrm>
                <a:off x="6658830" y="2558588"/>
                <a:ext cx="723008" cy="604698"/>
              </a:xfrm>
              <a:prstGeom prst="rect">
                <a:avLst/>
              </a:prstGeom>
              <a:ln>
                <a:noFill/>
              </a:ln>
            </p:spPr>
          </p:pic>
          <p:pic>
            <p:nvPicPr>
              <p:cNvPr id="71" name="Picture 70">
                <a:extLst>
                  <a:ext uri="{FF2B5EF4-FFF2-40B4-BE49-F238E27FC236}">
                    <a16:creationId xmlns:a16="http://schemas.microsoft.com/office/drawing/2014/main" id="{9F9EE6EC-5624-4ED4-8A86-3DC8262E7EB0}"/>
                  </a:ext>
                </a:extLst>
              </p:cNvPr>
              <p:cNvPicPr>
                <a:picLocks noChangeAspect="1"/>
              </p:cNvPicPr>
              <p:nvPr/>
            </p:nvPicPr>
            <p:blipFill rotWithShape="1">
              <a:blip r:embed="rId5"/>
              <a:srcRect l="52804" t="52638" r="24383" b="9919"/>
              <a:stretch/>
            </p:blipFill>
            <p:spPr>
              <a:xfrm>
                <a:off x="9266331" y="2422889"/>
                <a:ext cx="723008" cy="604698"/>
              </a:xfrm>
              <a:prstGeom prst="rect">
                <a:avLst/>
              </a:prstGeom>
              <a:ln>
                <a:noFill/>
              </a:ln>
            </p:spPr>
          </p:pic>
        </p:grpSp>
      </p:grpSp>
      <p:sp>
        <p:nvSpPr>
          <p:cNvPr id="16" name="TextBox 15">
            <a:extLst>
              <a:ext uri="{FF2B5EF4-FFF2-40B4-BE49-F238E27FC236}">
                <a16:creationId xmlns:a16="http://schemas.microsoft.com/office/drawing/2014/main" id="{523C6A2F-4ECE-4EDA-D435-E1E52029DB74}"/>
              </a:ext>
            </a:extLst>
          </p:cNvPr>
          <p:cNvSpPr txBox="1"/>
          <p:nvPr/>
        </p:nvSpPr>
        <p:spPr>
          <a:xfrm>
            <a:off x="8329808" y="423752"/>
            <a:ext cx="3250586" cy="369332"/>
          </a:xfrm>
          <a:prstGeom prst="rect">
            <a:avLst/>
          </a:prstGeom>
          <a:noFill/>
        </p:spPr>
        <p:txBody>
          <a:bodyPr wrap="square" rtlCol="0">
            <a:spAutoFit/>
          </a:bodyPr>
          <a:lstStyle/>
          <a:p>
            <a:pPr algn="r"/>
            <a:r>
              <a:rPr lang="en-US" dirty="0"/>
              <a:t>~20K transistors</a:t>
            </a:r>
          </a:p>
        </p:txBody>
      </p:sp>
    </p:spTree>
    <p:extLst>
      <p:ext uri="{BB962C8B-B14F-4D97-AF65-F5344CB8AC3E}">
        <p14:creationId xmlns:p14="http://schemas.microsoft.com/office/powerpoint/2010/main" val="322712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C4928-FBCE-456D-9ED7-612ABE6FA449}"/>
              </a:ext>
            </a:extLst>
          </p:cNvPr>
          <p:cNvSpPr>
            <a:spLocks noGrp="1"/>
          </p:cNvSpPr>
          <p:nvPr>
            <p:ph type="title"/>
          </p:nvPr>
        </p:nvSpPr>
        <p:spPr/>
        <p:txBody>
          <a:bodyPr/>
          <a:lstStyle/>
          <a:p>
            <a:r>
              <a:rPr lang="en-US" dirty="0"/>
              <a:t>ALU allows us to execute operations</a:t>
            </a:r>
          </a:p>
        </p:txBody>
      </p:sp>
      <p:sp>
        <p:nvSpPr>
          <p:cNvPr id="3" name="Content Placeholder 2">
            <a:extLst>
              <a:ext uri="{FF2B5EF4-FFF2-40B4-BE49-F238E27FC236}">
                <a16:creationId xmlns:a16="http://schemas.microsoft.com/office/drawing/2014/main" id="{B48EE2CA-0A82-4AF7-8A04-37FBD87B7C3D}"/>
              </a:ext>
            </a:extLst>
          </p:cNvPr>
          <p:cNvSpPr>
            <a:spLocks noGrp="1"/>
          </p:cNvSpPr>
          <p:nvPr>
            <p:ph idx="1"/>
          </p:nvPr>
        </p:nvSpPr>
        <p:spPr/>
        <p:txBody>
          <a:bodyPr/>
          <a:lstStyle/>
          <a:p>
            <a:pPr marL="514350" indent="-514350">
              <a:buFont typeface="+mj-lt"/>
              <a:buAutoNum type="arabicPeriod"/>
            </a:pPr>
            <a:r>
              <a:rPr lang="en-US" dirty="0">
                <a:solidFill>
                  <a:schemeClr val="bg1">
                    <a:lumMod val="50000"/>
                  </a:schemeClr>
                </a:solidFill>
              </a:rPr>
              <a:t>Reads instruction from memory</a:t>
            </a:r>
            <a:br>
              <a:rPr lang="en-US" dirty="0">
                <a:solidFill>
                  <a:schemeClr val="bg1">
                    <a:lumMod val="50000"/>
                  </a:schemeClr>
                </a:solidFill>
              </a:rPr>
            </a:b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Decodes it into an Operation plus Configurations</a:t>
            </a:r>
          </a:p>
          <a:p>
            <a:pPr lvl="1"/>
            <a:r>
              <a:rPr lang="en-US" dirty="0" err="1">
                <a:solidFill>
                  <a:schemeClr val="bg1">
                    <a:lumMod val="50000"/>
                  </a:schemeClr>
                </a:solidFill>
              </a:rPr>
              <a:t>Immediates</a:t>
            </a:r>
            <a:r>
              <a:rPr lang="en-US" dirty="0">
                <a:solidFill>
                  <a:schemeClr val="bg1">
                    <a:lumMod val="50000"/>
                  </a:schemeClr>
                </a:solidFill>
              </a:rPr>
              <a:t>, Registers, Memory, etc.</a:t>
            </a:r>
          </a:p>
          <a:p>
            <a:pPr marL="914400" lvl="1" indent="-457200">
              <a:buFont typeface="+mj-lt"/>
              <a:buAutoNum type="arabicPeriod"/>
            </a:pPr>
            <a:endParaRPr lang="en-US" dirty="0">
              <a:solidFill>
                <a:schemeClr val="bg1">
                  <a:lumMod val="50000"/>
                </a:schemeClr>
              </a:solidFill>
            </a:endParaRPr>
          </a:p>
          <a:p>
            <a:pPr marL="514350" indent="-514350">
              <a:buFont typeface="+mj-lt"/>
              <a:buAutoNum type="arabicPeriod"/>
            </a:pPr>
            <a:r>
              <a:rPr lang="en-US" dirty="0">
                <a:solidFill>
                  <a:schemeClr val="bg1">
                    <a:lumMod val="50000"/>
                  </a:schemeClr>
                </a:solidFill>
              </a:rPr>
              <a:t>Reads from source (based on configuration)</a:t>
            </a:r>
          </a:p>
          <a:p>
            <a:pPr marL="914400" lvl="1" indent="-457200">
              <a:buFont typeface="+mj-lt"/>
              <a:buAutoNum type="arabicPeriod"/>
            </a:pPr>
            <a:endParaRPr lang="en-US" dirty="0"/>
          </a:p>
          <a:p>
            <a:pPr marL="514350" indent="-514350">
              <a:buFont typeface="+mj-lt"/>
              <a:buAutoNum type="arabicPeriod"/>
            </a:pPr>
            <a:r>
              <a:rPr lang="en-US" b="1" dirty="0"/>
              <a:t>Executes that operation</a:t>
            </a:r>
          </a:p>
          <a:p>
            <a:pPr marL="514350" indent="-514350">
              <a:buFont typeface="+mj-lt"/>
              <a:buAutoNum type="arabicPeriod"/>
            </a:pPr>
            <a:endParaRPr lang="en-US" dirty="0"/>
          </a:p>
          <a:p>
            <a:pPr marL="514350" indent="-514350">
              <a:buFont typeface="+mj-lt"/>
              <a:buAutoNum type="arabicPeriod"/>
            </a:pPr>
            <a:r>
              <a:rPr lang="en-US" dirty="0">
                <a:solidFill>
                  <a:schemeClr val="bg1">
                    <a:lumMod val="50000"/>
                  </a:schemeClr>
                </a:solidFill>
              </a:rPr>
              <a:t>Writes to destination (based on configuration)</a:t>
            </a:r>
          </a:p>
        </p:txBody>
      </p:sp>
      <p:sp>
        <p:nvSpPr>
          <p:cNvPr id="4" name="Slide Number Placeholder 3">
            <a:extLst>
              <a:ext uri="{FF2B5EF4-FFF2-40B4-BE49-F238E27FC236}">
                <a16:creationId xmlns:a16="http://schemas.microsoft.com/office/drawing/2014/main" id="{78C1A365-4186-471D-BFD3-22D6DDE3D0B2}"/>
              </a:ext>
            </a:extLst>
          </p:cNvPr>
          <p:cNvSpPr>
            <a:spLocks noGrp="1"/>
          </p:cNvSpPr>
          <p:nvPr>
            <p:ph type="sldNum" sz="quarter" idx="12"/>
          </p:nvPr>
        </p:nvSpPr>
        <p:spPr/>
        <p:txBody>
          <a:bodyPr/>
          <a:lstStyle/>
          <a:p>
            <a:fld id="{0778C724-3839-4D76-A707-B4C23905D055}" type="slidenum">
              <a:rPr lang="en-US" smtClean="0"/>
              <a:t>82</a:t>
            </a:fld>
            <a:endParaRPr lang="en-US"/>
          </a:p>
        </p:txBody>
      </p:sp>
    </p:spTree>
    <p:extLst>
      <p:ext uri="{BB962C8B-B14F-4D97-AF65-F5344CB8AC3E}">
        <p14:creationId xmlns:p14="http://schemas.microsoft.com/office/powerpoint/2010/main" val="28388103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371E-BC8F-4A16-BB15-5367628E13C8}"/>
              </a:ext>
            </a:extLst>
          </p:cNvPr>
          <p:cNvSpPr>
            <a:spLocks noGrp="1"/>
          </p:cNvSpPr>
          <p:nvPr>
            <p:ph type="title"/>
          </p:nvPr>
        </p:nvSpPr>
        <p:spPr/>
        <p:txBody>
          <a:bodyPr/>
          <a:lstStyle/>
          <a:p>
            <a:r>
              <a:rPr lang="en-US" dirty="0"/>
              <a:t>All the way back to software</a:t>
            </a:r>
          </a:p>
        </p:txBody>
      </p:sp>
      <p:sp>
        <p:nvSpPr>
          <p:cNvPr id="3" name="Content Placeholder 2">
            <a:extLst>
              <a:ext uri="{FF2B5EF4-FFF2-40B4-BE49-F238E27FC236}">
                <a16:creationId xmlns:a16="http://schemas.microsoft.com/office/drawing/2014/main" id="{F6CA3FC4-F56D-4938-9922-2F381291B141}"/>
              </a:ext>
            </a:extLst>
          </p:cNvPr>
          <p:cNvSpPr>
            <a:spLocks noGrp="1"/>
          </p:cNvSpPr>
          <p:nvPr>
            <p:ph idx="1"/>
          </p:nvPr>
        </p:nvSpPr>
        <p:spPr>
          <a:xfrm>
            <a:off x="7511143" y="1143000"/>
            <a:ext cx="4069252" cy="5029200"/>
          </a:xfrm>
        </p:spPr>
        <p:txBody>
          <a:bodyPr>
            <a:normAutofit/>
          </a:bodyPr>
          <a:lstStyle/>
          <a:p>
            <a:r>
              <a:rPr lang="en-US" dirty="0"/>
              <a:t>Machine code specifies what should be executed</a:t>
            </a:r>
          </a:p>
          <a:p>
            <a:endParaRPr lang="en-US" dirty="0"/>
          </a:p>
          <a:p>
            <a:r>
              <a:rPr lang="en-US" dirty="0"/>
              <a:t>Assembly translates into machine code</a:t>
            </a:r>
          </a:p>
          <a:p>
            <a:endParaRPr lang="en-US" dirty="0"/>
          </a:p>
          <a:p>
            <a:r>
              <a:rPr lang="en-US" dirty="0"/>
              <a:t>C compiles into assembly</a:t>
            </a:r>
          </a:p>
          <a:p>
            <a:pPr marL="0" indent="0">
              <a:buNone/>
            </a:pPr>
            <a:endParaRPr lang="en-US" dirty="0"/>
          </a:p>
        </p:txBody>
      </p:sp>
      <p:sp>
        <p:nvSpPr>
          <p:cNvPr id="4" name="Slide Number Placeholder 3">
            <a:extLst>
              <a:ext uri="{FF2B5EF4-FFF2-40B4-BE49-F238E27FC236}">
                <a16:creationId xmlns:a16="http://schemas.microsoft.com/office/drawing/2014/main" id="{032D7D5D-8563-4C28-A610-E711C0A59BEB}"/>
              </a:ext>
            </a:extLst>
          </p:cNvPr>
          <p:cNvSpPr>
            <a:spLocks noGrp="1"/>
          </p:cNvSpPr>
          <p:nvPr>
            <p:ph type="sldNum" sz="quarter" idx="12"/>
          </p:nvPr>
        </p:nvSpPr>
        <p:spPr/>
        <p:txBody>
          <a:bodyPr/>
          <a:lstStyle/>
          <a:p>
            <a:fld id="{0778C724-3839-4D76-A707-B4C23905D055}" type="slidenum">
              <a:rPr lang="en-US" smtClean="0"/>
              <a:t>83</a:t>
            </a:fld>
            <a:endParaRPr lang="en-US"/>
          </a:p>
        </p:txBody>
      </p:sp>
      <p:pic>
        <p:nvPicPr>
          <p:cNvPr id="5" name="Picture 4">
            <a:extLst>
              <a:ext uri="{FF2B5EF4-FFF2-40B4-BE49-F238E27FC236}">
                <a16:creationId xmlns:a16="http://schemas.microsoft.com/office/drawing/2014/main" id="{91F2E0B6-D257-4D1D-8A84-684BA55EB3DD}"/>
              </a:ext>
            </a:extLst>
          </p:cNvPr>
          <p:cNvPicPr>
            <a:picLocks noChangeAspect="1"/>
          </p:cNvPicPr>
          <p:nvPr/>
        </p:nvPicPr>
        <p:blipFill>
          <a:blip r:embed="rId2"/>
          <a:stretch>
            <a:fillRect/>
          </a:stretch>
        </p:blipFill>
        <p:spPr>
          <a:xfrm>
            <a:off x="607595" y="1142999"/>
            <a:ext cx="6441184" cy="5029199"/>
          </a:xfrm>
          <a:prstGeom prst="rect">
            <a:avLst/>
          </a:prstGeom>
        </p:spPr>
      </p:pic>
    </p:spTree>
    <p:extLst>
      <p:ext uri="{BB962C8B-B14F-4D97-AF65-F5344CB8AC3E}">
        <p14:creationId xmlns:p14="http://schemas.microsoft.com/office/powerpoint/2010/main" val="33717968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5196-E902-4478-8FF4-B70886BE4DD2}"/>
              </a:ext>
            </a:extLst>
          </p:cNvPr>
          <p:cNvSpPr>
            <a:spLocks noGrp="1"/>
          </p:cNvSpPr>
          <p:nvPr>
            <p:ph type="title"/>
          </p:nvPr>
        </p:nvSpPr>
        <p:spPr/>
        <p:txBody>
          <a:bodyPr>
            <a:normAutofit fontScale="90000"/>
          </a:bodyPr>
          <a:lstStyle/>
          <a:p>
            <a:r>
              <a:rPr lang="en-US" dirty="0"/>
              <a:t>A processor is just a lot of transistors connected very carefully</a:t>
            </a:r>
          </a:p>
        </p:txBody>
      </p:sp>
      <p:sp>
        <p:nvSpPr>
          <p:cNvPr id="3" name="Content Placeholder 2">
            <a:extLst>
              <a:ext uri="{FF2B5EF4-FFF2-40B4-BE49-F238E27FC236}">
                <a16:creationId xmlns:a16="http://schemas.microsoft.com/office/drawing/2014/main" id="{291F6A77-8811-46E6-927A-31E5F414EA5F}"/>
              </a:ext>
            </a:extLst>
          </p:cNvPr>
          <p:cNvSpPr>
            <a:spLocks noGrp="1"/>
          </p:cNvSpPr>
          <p:nvPr>
            <p:ph idx="1"/>
          </p:nvPr>
        </p:nvSpPr>
        <p:spPr/>
        <p:txBody>
          <a:bodyPr/>
          <a:lstStyle/>
          <a:p>
            <a:r>
              <a:rPr lang="en-US" dirty="0"/>
              <a:t>ALU plus other operations make up a Core</a:t>
            </a:r>
          </a:p>
          <a:p>
            <a:pPr lvl="1"/>
            <a:r>
              <a:rPr lang="en-US" dirty="0"/>
              <a:t>Decode logic, floating point, registers, etc.</a:t>
            </a:r>
          </a:p>
          <a:p>
            <a:pPr lvl="1"/>
            <a:endParaRPr lang="en-US" dirty="0"/>
          </a:p>
          <a:p>
            <a:r>
              <a:rPr lang="en-US" dirty="0"/>
              <a:t>Multiple cores plus caches make up a Processor</a:t>
            </a:r>
          </a:p>
          <a:p>
            <a:pPr lvl="1"/>
            <a:r>
              <a:rPr lang="en-US" dirty="0"/>
              <a:t>And other stuff these days like graphics</a:t>
            </a:r>
          </a:p>
        </p:txBody>
      </p:sp>
      <p:sp>
        <p:nvSpPr>
          <p:cNvPr id="4" name="Slide Number Placeholder 3">
            <a:extLst>
              <a:ext uri="{FF2B5EF4-FFF2-40B4-BE49-F238E27FC236}">
                <a16:creationId xmlns:a16="http://schemas.microsoft.com/office/drawing/2014/main" id="{7B454078-1066-4084-A0FE-9EC31A3C2A02}"/>
              </a:ext>
            </a:extLst>
          </p:cNvPr>
          <p:cNvSpPr>
            <a:spLocks noGrp="1"/>
          </p:cNvSpPr>
          <p:nvPr>
            <p:ph type="sldNum" sz="quarter" idx="12"/>
          </p:nvPr>
        </p:nvSpPr>
        <p:spPr/>
        <p:txBody>
          <a:bodyPr/>
          <a:lstStyle/>
          <a:p>
            <a:fld id="{0778C724-3839-4D76-A707-B4C23905D055}" type="slidenum">
              <a:rPr lang="en-US" smtClean="0"/>
              <a:t>84</a:t>
            </a:fld>
            <a:endParaRPr lang="en-US"/>
          </a:p>
        </p:txBody>
      </p:sp>
      <p:pic>
        <p:nvPicPr>
          <p:cNvPr id="5" name="Picture 4" descr="Ivy-Bridge_Die_Labelsm.jpg">
            <a:extLst>
              <a:ext uri="{FF2B5EF4-FFF2-40B4-BE49-F238E27FC236}">
                <a16:creationId xmlns:a16="http://schemas.microsoft.com/office/drawing/2014/main" id="{9502C65A-B9A6-43DB-975B-860C3FE1BA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8734" y="3567112"/>
            <a:ext cx="7132320" cy="2971800"/>
          </a:xfrm>
          <a:prstGeom prst="rect">
            <a:avLst/>
          </a:prstGeom>
        </p:spPr>
      </p:pic>
    </p:spTree>
    <p:extLst>
      <p:ext uri="{BB962C8B-B14F-4D97-AF65-F5344CB8AC3E}">
        <p14:creationId xmlns:p14="http://schemas.microsoft.com/office/powerpoint/2010/main" val="300660857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E4CC8D-826F-4242-A164-B180748AA694}"/>
              </a:ext>
            </a:extLst>
          </p:cNvPr>
          <p:cNvSpPr>
            <a:spLocks noGrp="1"/>
          </p:cNvSpPr>
          <p:nvPr>
            <p:ph type="sldNum" sz="quarter" idx="12"/>
          </p:nvPr>
        </p:nvSpPr>
        <p:spPr/>
        <p:txBody>
          <a:bodyPr/>
          <a:lstStyle/>
          <a:p>
            <a:fld id="{0778C724-3839-4D76-A707-B4C23905D055}" type="slidenum">
              <a:rPr lang="en-US" smtClean="0"/>
              <a:pPr/>
              <a:t>85</a:t>
            </a:fld>
            <a:endParaRPr lang="en-US" dirty="0"/>
          </a:p>
        </p:txBody>
      </p:sp>
      <p:sp>
        <p:nvSpPr>
          <p:cNvPr id="8" name="Text Placeholder 7">
            <a:extLst>
              <a:ext uri="{FF2B5EF4-FFF2-40B4-BE49-F238E27FC236}">
                <a16:creationId xmlns:a16="http://schemas.microsoft.com/office/drawing/2014/main" id="{B973E2CD-F5CF-4EB2-8FFE-BEF643D03035}"/>
              </a:ext>
            </a:extLst>
          </p:cNvPr>
          <p:cNvSpPr>
            <a:spLocks noGrp="1"/>
          </p:cNvSpPr>
          <p:nvPr>
            <p:ph type="body" sz="quarter" idx="13"/>
          </p:nvPr>
        </p:nvSpPr>
        <p:spPr/>
        <p:txBody>
          <a:bodyPr/>
          <a:lstStyle/>
          <a:p>
            <a:r>
              <a:rPr lang="en-US" dirty="0"/>
              <a:t>Memory Technologies</a:t>
            </a:r>
          </a:p>
          <a:p>
            <a:pPr lvl="1"/>
            <a:endParaRPr lang="en-US" dirty="0"/>
          </a:p>
          <a:p>
            <a:r>
              <a:rPr lang="en-US" dirty="0"/>
              <a:t>Memory Hierarchy</a:t>
            </a:r>
          </a:p>
          <a:p>
            <a:pPr lvl="1"/>
            <a:endParaRPr lang="en-US" dirty="0"/>
          </a:p>
          <a:p>
            <a:r>
              <a:rPr lang="en-US" dirty="0"/>
              <a:t>Caches</a:t>
            </a:r>
          </a:p>
          <a:p>
            <a:pPr lvl="1"/>
            <a:endParaRPr lang="en-US" dirty="0"/>
          </a:p>
          <a:p>
            <a:r>
              <a:rPr lang="en-US" dirty="0"/>
              <a:t>Locality of Reference</a:t>
            </a:r>
          </a:p>
          <a:p>
            <a:endParaRPr lang="en-US" dirty="0"/>
          </a:p>
          <a:p>
            <a:r>
              <a:rPr lang="en-US" dirty="0"/>
              <a:t>Bonus: Assembly to Transistors</a:t>
            </a:r>
          </a:p>
        </p:txBody>
      </p:sp>
      <p:sp>
        <p:nvSpPr>
          <p:cNvPr id="7" name="Title 6">
            <a:extLst>
              <a:ext uri="{FF2B5EF4-FFF2-40B4-BE49-F238E27FC236}">
                <a16:creationId xmlns:a16="http://schemas.microsoft.com/office/drawing/2014/main" id="{FF4148B5-F7F1-4E4C-AFA8-582DA01BECA1}"/>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021728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19D5C-3C08-47DF-9266-B43558A61A59}"/>
              </a:ext>
            </a:extLst>
          </p:cNvPr>
          <p:cNvSpPr>
            <a:spLocks noGrp="1"/>
          </p:cNvSpPr>
          <p:nvPr>
            <p:ph type="title"/>
          </p:nvPr>
        </p:nvSpPr>
        <p:spPr/>
        <p:txBody>
          <a:bodyPr/>
          <a:lstStyle/>
          <a:p>
            <a:r>
              <a:rPr lang="en-US" dirty="0"/>
              <a:t>Register storage</a:t>
            </a:r>
          </a:p>
        </p:txBody>
      </p:sp>
      <p:sp>
        <p:nvSpPr>
          <p:cNvPr id="3" name="Content Placeholder 2">
            <a:extLst>
              <a:ext uri="{FF2B5EF4-FFF2-40B4-BE49-F238E27FC236}">
                <a16:creationId xmlns:a16="http://schemas.microsoft.com/office/drawing/2014/main" id="{A32AD979-5DFA-4C79-84ED-C200CA801DE3}"/>
              </a:ext>
            </a:extLst>
          </p:cNvPr>
          <p:cNvSpPr>
            <a:spLocks noGrp="1"/>
          </p:cNvSpPr>
          <p:nvPr>
            <p:ph idx="1"/>
          </p:nvPr>
        </p:nvSpPr>
        <p:spPr/>
        <p:txBody>
          <a:bodyPr/>
          <a:lstStyle/>
          <a:p>
            <a:r>
              <a:rPr lang="en-US" dirty="0"/>
              <a:t>x86-64</a:t>
            </a:r>
          </a:p>
          <a:p>
            <a:pPr lvl="1"/>
            <a:r>
              <a:rPr lang="en-US" dirty="0"/>
              <a:t>16 registers (general-purpose) with 8 bytes each</a:t>
            </a:r>
          </a:p>
          <a:p>
            <a:pPr lvl="1"/>
            <a:r>
              <a:rPr lang="en-US" dirty="0"/>
              <a:t>32 registers (special-purpose) with up to 64 bytes each</a:t>
            </a:r>
          </a:p>
          <a:p>
            <a:pPr lvl="1"/>
            <a:r>
              <a:rPr lang="en-US" dirty="0"/>
              <a:t>Plus some other odds and ends (</a:t>
            </a:r>
            <a:r>
              <a:rPr lang="en-US" dirty="0">
                <a:latin typeface="Courier New" panose="02070309020205020404" pitchFamily="49" charset="0"/>
                <a:cs typeface="Courier New" panose="02070309020205020404" pitchFamily="49" charset="0"/>
              </a:rPr>
              <a:t>%rip</a:t>
            </a:r>
            <a:r>
              <a:rPr lang="en-US" dirty="0"/>
              <a:t>, flags, segments, etc.)</a:t>
            </a:r>
          </a:p>
          <a:p>
            <a:pPr lvl="1"/>
            <a:endParaRPr lang="en-US" dirty="0"/>
          </a:p>
          <a:p>
            <a:r>
              <a:rPr lang="en-US" dirty="0"/>
              <a:t>128 bytes for general purpose registers</a:t>
            </a:r>
          </a:p>
          <a:p>
            <a:r>
              <a:rPr lang="en-US" dirty="0"/>
              <a:t>Order 2-3 kB for everything</a:t>
            </a:r>
          </a:p>
          <a:p>
            <a:endParaRPr lang="en-US" dirty="0"/>
          </a:p>
          <a:p>
            <a:r>
              <a:rPr lang="en-US" dirty="0"/>
              <a:t>Accesses are very fast. Within a single processor cycle</a:t>
            </a:r>
          </a:p>
          <a:p>
            <a:pPr lvl="1"/>
            <a:r>
              <a:rPr lang="en-US" dirty="0"/>
              <a:t>Usually, 0.25-4 cycles per instruction</a:t>
            </a:r>
          </a:p>
        </p:txBody>
      </p:sp>
      <p:sp>
        <p:nvSpPr>
          <p:cNvPr id="4" name="Slide Number Placeholder 3">
            <a:extLst>
              <a:ext uri="{FF2B5EF4-FFF2-40B4-BE49-F238E27FC236}">
                <a16:creationId xmlns:a16="http://schemas.microsoft.com/office/drawing/2014/main" id="{42A4BA99-8FED-4719-B7F6-3931ABC31179}"/>
              </a:ext>
            </a:extLst>
          </p:cNvPr>
          <p:cNvSpPr>
            <a:spLocks noGrp="1"/>
          </p:cNvSpPr>
          <p:nvPr>
            <p:ph type="sldNum" sz="quarter" idx="12"/>
          </p:nvPr>
        </p:nvSpPr>
        <p:spPr/>
        <p:txBody>
          <a:bodyPr/>
          <a:lstStyle/>
          <a:p>
            <a:fld id="{0778C724-3839-4D76-A707-B4C23905D055}" type="slidenum">
              <a:rPr lang="en-US" smtClean="0"/>
              <a:t>9</a:t>
            </a:fld>
            <a:endParaRPr lang="en-US"/>
          </a:p>
        </p:txBody>
      </p:sp>
    </p:spTree>
    <p:extLst>
      <p:ext uri="{BB962C8B-B14F-4D97-AF65-F5344CB8AC3E}">
        <p14:creationId xmlns:p14="http://schemas.microsoft.com/office/powerpoint/2010/main" val="1550743133"/>
      </p:ext>
    </p:extLst>
  </p:cSld>
  <p:clrMapOvr>
    <a:masterClrMapping/>
  </p:clrMapOvr>
</p:sld>
</file>

<file path=ppt/theme/theme1.xml><?xml version="1.0" encoding="utf-8"?>
<a:theme xmlns:a="http://schemas.openxmlformats.org/drawingml/2006/main" name="Class Slides">
  <a:themeElements>
    <a:clrScheme name="Custom Colors">
      <a:dk1>
        <a:sysClr val="windowText" lastClr="000000"/>
      </a:dk1>
      <a:lt1>
        <a:sysClr val="window" lastClr="FFFFFF"/>
      </a:lt1>
      <a:dk2>
        <a:srgbClr val="000000"/>
      </a:dk2>
      <a:lt2>
        <a:srgbClr val="FFFFFF"/>
      </a:lt2>
      <a:accent1>
        <a:srgbClr val="4472C4"/>
      </a:accent1>
      <a:accent2>
        <a:srgbClr val="ED7D31"/>
      </a:accent2>
      <a:accent3>
        <a:srgbClr val="FFC000"/>
      </a:accent3>
      <a:accent4>
        <a:srgbClr val="70AD47"/>
      </a:accent4>
      <a:accent5>
        <a:srgbClr val="954F72"/>
      </a:accent5>
      <a:accent6>
        <a:srgbClr val="A5A5A5"/>
      </a:accent6>
      <a:hlink>
        <a:srgbClr val="0563C1"/>
      </a:hlink>
      <a:folHlink>
        <a:srgbClr val="0563C1"/>
      </a:folHlink>
    </a:clrScheme>
    <a:fontScheme name="Custom 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346_template.potx" id="{01D7DB3A-C6B7-43B3-8B0D-AE4B5EAE26AA}" vid="{73879976-79F9-4556-B0E5-A15670A28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cs213_template</Template>
  <TotalTime>577</TotalTime>
  <Words>4853</Words>
  <Application>Microsoft Office PowerPoint</Application>
  <PresentationFormat>Widescreen</PresentationFormat>
  <Paragraphs>1095</Paragraphs>
  <Slides>85</Slides>
  <Notes>16</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2" baseType="lpstr">
      <vt:lpstr>Arial</vt:lpstr>
      <vt:lpstr>Calibri</vt:lpstr>
      <vt:lpstr>Courier New</vt:lpstr>
      <vt:lpstr>Helvetica</vt:lpstr>
      <vt:lpstr>Tahoma</vt:lpstr>
      <vt:lpstr>Class Slides</vt:lpstr>
      <vt:lpstr>Worksheet</vt:lpstr>
      <vt:lpstr>Lecture 11 Memory Hierarchy</vt:lpstr>
      <vt:lpstr>Administrivia</vt:lpstr>
      <vt:lpstr>Changing the focus of CS213</vt:lpstr>
      <vt:lpstr>Today’s Goals</vt:lpstr>
      <vt:lpstr>Outline</vt:lpstr>
      <vt:lpstr>Storage in a Computer System</vt:lpstr>
      <vt:lpstr>Tour of computer memory</vt:lpstr>
      <vt:lpstr>Tour of computer memory</vt:lpstr>
      <vt:lpstr>Register storage</vt:lpstr>
      <vt:lpstr>Register technology: SRAM</vt:lpstr>
      <vt:lpstr>Caches</vt:lpstr>
      <vt:lpstr>Tour of computer memory</vt:lpstr>
      <vt:lpstr>Main memory</vt:lpstr>
      <vt:lpstr>Main memory technology: DRAM</vt:lpstr>
      <vt:lpstr>Accessing DRAM</vt:lpstr>
      <vt:lpstr>Connecting main memory and the processor</vt:lpstr>
      <vt:lpstr>Sidebar: memory security is important</vt:lpstr>
      <vt:lpstr>Tour of computer memory</vt:lpstr>
      <vt:lpstr>Disk storage</vt:lpstr>
      <vt:lpstr>Disk types</vt:lpstr>
      <vt:lpstr>Hard disk drive operation</vt:lpstr>
      <vt:lpstr>Animation of Disk Access</vt:lpstr>
      <vt:lpstr>Writing bits to the platters</vt:lpstr>
      <vt:lpstr>Disk heads read/write data to the platters</vt:lpstr>
      <vt:lpstr>Accessing data on disk</vt:lpstr>
      <vt:lpstr>Disk types</vt:lpstr>
      <vt:lpstr>Floating-gate transistors</vt:lpstr>
      <vt:lpstr>Solid State Drives (SSDs)</vt:lpstr>
      <vt:lpstr>SSDs vs Rotating Disks</vt:lpstr>
      <vt:lpstr>Reading memory from disk</vt:lpstr>
      <vt:lpstr>Tour of computer memory</vt:lpstr>
      <vt:lpstr>Break + Question</vt:lpstr>
      <vt:lpstr>Break + Question</vt:lpstr>
      <vt:lpstr>Outline</vt:lpstr>
      <vt:lpstr>Computing timescales</vt:lpstr>
      <vt:lpstr> Jim Gray’s storage latency analogy</vt:lpstr>
      <vt:lpstr>The CPU-Memory gap</vt:lpstr>
      <vt:lpstr>The CPU-Memory Gap</vt:lpstr>
      <vt:lpstr>Memory hierarchy</vt:lpstr>
      <vt:lpstr>Memory hierarchy</vt:lpstr>
      <vt:lpstr>Outline</vt:lpstr>
      <vt:lpstr>Caching, general principle</vt:lpstr>
      <vt:lpstr>Caching in a memory hierarchy</vt:lpstr>
      <vt:lpstr>Memory hierarchies make memory fast and large</vt:lpstr>
      <vt:lpstr>Caching in a memory hierarchy</vt:lpstr>
      <vt:lpstr>General caching concepts</vt:lpstr>
      <vt:lpstr>General caching concepts</vt:lpstr>
      <vt:lpstr>Cache Misses Taxonomy</vt:lpstr>
      <vt:lpstr>Break + Video</vt:lpstr>
      <vt:lpstr>Outline</vt:lpstr>
      <vt:lpstr>Locality</vt:lpstr>
      <vt:lpstr>Types of locality practice</vt:lpstr>
      <vt:lpstr>Locality example</vt:lpstr>
      <vt:lpstr>Locality example</vt:lpstr>
      <vt:lpstr>Locality to the Rescue!</vt:lpstr>
      <vt:lpstr>Lecture BONUS Assembly to Transistors</vt:lpstr>
      <vt:lpstr>Assembly into machine code</vt:lpstr>
      <vt:lpstr>Machine code ideas</vt:lpstr>
      <vt:lpstr>Representing instructions as numbers</vt:lpstr>
      <vt:lpstr>Computer Processor (in five easy steps)</vt:lpstr>
      <vt:lpstr>These steps are relatively easy (we’ll skip them)</vt:lpstr>
      <vt:lpstr>This is extremely complicated for x86-64 (skip it too)</vt:lpstr>
      <vt:lpstr>We can talk about what execution means though!</vt:lpstr>
      <vt:lpstr>Arithmetic Logic Unit (ALU)</vt:lpstr>
      <vt:lpstr>What can an ALU do?</vt:lpstr>
      <vt:lpstr>Let’s zoom in</vt:lpstr>
      <vt:lpstr>Inside an ALU</vt:lpstr>
      <vt:lpstr>Inside an ALU – selecting the correct output</vt:lpstr>
      <vt:lpstr>Let’s zoom in</vt:lpstr>
      <vt:lpstr>How is an ALU made?</vt:lpstr>
      <vt:lpstr>32-bit OR operation</vt:lpstr>
      <vt:lpstr>32-bit ADD operation</vt:lpstr>
      <vt:lpstr>Let’s zoom in</vt:lpstr>
      <vt:lpstr>Logic gates can be created with transistors</vt:lpstr>
      <vt:lpstr>Let’s zoom in</vt:lpstr>
      <vt:lpstr>Transistors are made out of silicon and other materials</vt:lpstr>
      <vt:lpstr>That’s the bottom</vt:lpstr>
      <vt:lpstr>Zooming out again</vt:lpstr>
      <vt:lpstr>Zooming out again</vt:lpstr>
      <vt:lpstr>Zooming out again</vt:lpstr>
      <vt:lpstr>Zooming out again</vt:lpstr>
      <vt:lpstr>ALU allows us to execute operations</vt:lpstr>
      <vt:lpstr>All the way back to software</vt:lpstr>
      <vt:lpstr>A processor is just a lot of transistors connected very carefully</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12 Memory Hierarchy</dc:title>
  <dc:creator>Branden Ghena</dc:creator>
  <cp:lastModifiedBy>Branden Ghena</cp:lastModifiedBy>
  <cp:revision>87</cp:revision>
  <dcterms:created xsi:type="dcterms:W3CDTF">2021-05-13T13:57:38Z</dcterms:created>
  <dcterms:modified xsi:type="dcterms:W3CDTF">2023-02-13T18:19:00Z</dcterms:modified>
</cp:coreProperties>
</file>