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102"/>
  </p:notesMasterIdLst>
  <p:sldIdLst>
    <p:sldId id="256" r:id="rId2"/>
    <p:sldId id="1003" r:id="rId3"/>
    <p:sldId id="1169" r:id="rId4"/>
    <p:sldId id="264" r:id="rId5"/>
    <p:sldId id="738" r:id="rId6"/>
    <p:sldId id="325" r:id="rId7"/>
    <p:sldId id="731" r:id="rId8"/>
    <p:sldId id="470" r:id="rId9"/>
    <p:sldId id="472" r:id="rId10"/>
    <p:sldId id="404" r:id="rId11"/>
    <p:sldId id="2306" r:id="rId12"/>
    <p:sldId id="718" r:id="rId13"/>
    <p:sldId id="473" r:id="rId14"/>
    <p:sldId id="2307" r:id="rId15"/>
    <p:sldId id="1007" r:id="rId16"/>
    <p:sldId id="953" r:id="rId17"/>
    <p:sldId id="967" r:id="rId18"/>
    <p:sldId id="966" r:id="rId19"/>
    <p:sldId id="936" r:id="rId20"/>
    <p:sldId id="937" r:id="rId21"/>
    <p:sldId id="954" r:id="rId22"/>
    <p:sldId id="969" r:id="rId23"/>
    <p:sldId id="1163" r:id="rId24"/>
    <p:sldId id="833" r:id="rId25"/>
    <p:sldId id="835" r:id="rId26"/>
    <p:sldId id="877" r:id="rId27"/>
    <p:sldId id="878" r:id="rId28"/>
    <p:sldId id="839" r:id="rId29"/>
    <p:sldId id="972" r:id="rId30"/>
    <p:sldId id="990" r:id="rId31"/>
    <p:sldId id="991" r:id="rId32"/>
    <p:sldId id="992" r:id="rId33"/>
    <p:sldId id="993" r:id="rId34"/>
    <p:sldId id="994" r:id="rId35"/>
    <p:sldId id="1164" r:id="rId36"/>
    <p:sldId id="920" r:id="rId37"/>
    <p:sldId id="941" r:id="rId38"/>
    <p:sldId id="1170" r:id="rId39"/>
    <p:sldId id="842" r:id="rId40"/>
    <p:sldId id="882" r:id="rId41"/>
    <p:sldId id="971" r:id="rId42"/>
    <p:sldId id="970" r:id="rId43"/>
    <p:sldId id="883" r:id="rId44"/>
    <p:sldId id="845" r:id="rId45"/>
    <p:sldId id="973" r:id="rId46"/>
    <p:sldId id="963" r:id="rId47"/>
    <p:sldId id="995" r:id="rId48"/>
    <p:sldId id="996" r:id="rId49"/>
    <p:sldId id="997" r:id="rId50"/>
    <p:sldId id="1165" r:id="rId51"/>
    <p:sldId id="847" r:id="rId52"/>
    <p:sldId id="887" r:id="rId53"/>
    <p:sldId id="975" r:id="rId54"/>
    <p:sldId id="958" r:id="rId55"/>
    <p:sldId id="1162" r:id="rId56"/>
    <p:sldId id="1171" r:id="rId57"/>
    <p:sldId id="1166" r:id="rId58"/>
    <p:sldId id="956" r:id="rId59"/>
    <p:sldId id="957" r:id="rId60"/>
    <p:sldId id="1008" r:id="rId61"/>
    <p:sldId id="946" r:id="rId62"/>
    <p:sldId id="959" r:id="rId63"/>
    <p:sldId id="1112" r:id="rId64"/>
    <p:sldId id="1113" r:id="rId65"/>
    <p:sldId id="1114" r:id="rId66"/>
    <p:sldId id="1115" r:id="rId67"/>
    <p:sldId id="1116" r:id="rId68"/>
    <p:sldId id="1117" r:id="rId69"/>
    <p:sldId id="1167" r:id="rId70"/>
    <p:sldId id="898" r:id="rId71"/>
    <p:sldId id="961" r:id="rId72"/>
    <p:sldId id="960" r:id="rId73"/>
    <p:sldId id="1152" r:id="rId74"/>
    <p:sldId id="910" r:id="rId75"/>
    <p:sldId id="964" r:id="rId76"/>
    <p:sldId id="965" r:id="rId77"/>
    <p:sldId id="1153" r:id="rId78"/>
    <p:sldId id="1154" r:id="rId79"/>
    <p:sldId id="911" r:id="rId80"/>
    <p:sldId id="1119" r:id="rId81"/>
    <p:sldId id="1155" r:id="rId82"/>
    <p:sldId id="1161" r:id="rId83"/>
    <p:sldId id="1168" r:id="rId84"/>
    <p:sldId id="1001" r:id="rId85"/>
    <p:sldId id="974" r:id="rId86"/>
    <p:sldId id="982" r:id="rId87"/>
    <p:sldId id="984" r:id="rId88"/>
    <p:sldId id="987" r:id="rId89"/>
    <p:sldId id="985" r:id="rId90"/>
    <p:sldId id="988" r:id="rId91"/>
    <p:sldId id="1157" r:id="rId92"/>
    <p:sldId id="1109" r:id="rId93"/>
    <p:sldId id="1120" r:id="rId94"/>
    <p:sldId id="1121" r:id="rId95"/>
    <p:sldId id="1110" r:id="rId96"/>
    <p:sldId id="1158" r:id="rId97"/>
    <p:sldId id="1111" r:id="rId98"/>
    <p:sldId id="1159" r:id="rId99"/>
    <p:sldId id="1122" r:id="rId100"/>
    <p:sldId id="1160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1003"/>
            <p14:sldId id="1169"/>
            <p14:sldId id="264"/>
          </p14:sldIdLst>
        </p14:section>
        <p14:section name="Register Saving" id="{18400412-D6F8-4F16-9250-7F799A692C5A}">
          <p14:sldIdLst>
            <p14:sldId id="738"/>
            <p14:sldId id="325"/>
            <p14:sldId id="731"/>
            <p14:sldId id="470"/>
            <p14:sldId id="472"/>
            <p14:sldId id="404"/>
            <p14:sldId id="2306"/>
            <p14:sldId id="718"/>
            <p14:sldId id="473"/>
            <p14:sldId id="2307"/>
          </p14:sldIdLst>
        </p14:section>
        <p14:section name="Pointers" id="{C86CF438-B94E-4BDC-875A-00C07E4D4BAA}">
          <p14:sldIdLst>
            <p14:sldId id="1007"/>
            <p14:sldId id="953"/>
            <p14:sldId id="967"/>
            <p14:sldId id="966"/>
            <p14:sldId id="936"/>
            <p14:sldId id="937"/>
            <p14:sldId id="954"/>
            <p14:sldId id="969"/>
          </p14:sldIdLst>
        </p14:section>
        <p14:section name="One-Dimensional Arrays" id="{DC4DE9A1-3E0D-415C-84D9-60C359DD811F}">
          <p14:sldIdLst>
            <p14:sldId id="1163"/>
            <p14:sldId id="833"/>
            <p14:sldId id="835"/>
            <p14:sldId id="877"/>
            <p14:sldId id="878"/>
            <p14:sldId id="839"/>
            <p14:sldId id="972"/>
            <p14:sldId id="990"/>
            <p14:sldId id="991"/>
            <p14:sldId id="992"/>
            <p14:sldId id="993"/>
            <p14:sldId id="994"/>
          </p14:sldIdLst>
        </p14:section>
        <p14:section name="Multi-Dimensional Arrays" id="{D0FA3A1C-3332-4A21-A63E-9BFD576E1C78}">
          <p14:sldIdLst>
            <p14:sldId id="1164"/>
            <p14:sldId id="920"/>
            <p14:sldId id="941"/>
            <p14:sldId id="1170"/>
            <p14:sldId id="842"/>
            <p14:sldId id="882"/>
            <p14:sldId id="971"/>
            <p14:sldId id="970"/>
            <p14:sldId id="883"/>
            <p14:sldId id="845"/>
            <p14:sldId id="973"/>
            <p14:sldId id="963"/>
            <p14:sldId id="995"/>
            <p14:sldId id="996"/>
            <p14:sldId id="997"/>
          </p14:sldIdLst>
        </p14:section>
        <p14:section name="Multi-Level Arrays" id="{F46D0B1F-AAA2-48F6-A6E7-C97E49F386D1}">
          <p14:sldIdLst>
            <p14:sldId id="1165"/>
            <p14:sldId id="847"/>
            <p14:sldId id="887"/>
            <p14:sldId id="975"/>
            <p14:sldId id="958"/>
            <p14:sldId id="1162"/>
            <p14:sldId id="1171"/>
          </p14:sldIdLst>
        </p14:section>
        <p14:section name="Structure Layout" id="{B55B8E8C-5EAB-4A1E-A4E9-AE5E896E46FA}">
          <p14:sldIdLst>
            <p14:sldId id="1166"/>
            <p14:sldId id="956"/>
            <p14:sldId id="957"/>
            <p14:sldId id="1008"/>
            <p14:sldId id="946"/>
            <p14:sldId id="959"/>
            <p14:sldId id="1112"/>
            <p14:sldId id="1113"/>
            <p14:sldId id="1114"/>
            <p14:sldId id="1115"/>
            <p14:sldId id="1116"/>
            <p14:sldId id="1117"/>
          </p14:sldIdLst>
        </p14:section>
        <p14:section name="Struct Padding and Alignment" id="{A3A8DF1E-6C05-451B-AA41-DF3E1C8464A2}">
          <p14:sldIdLst>
            <p14:sldId id="1167"/>
            <p14:sldId id="898"/>
            <p14:sldId id="961"/>
            <p14:sldId id="960"/>
            <p14:sldId id="1152"/>
            <p14:sldId id="910"/>
            <p14:sldId id="964"/>
            <p14:sldId id="965"/>
            <p14:sldId id="1153"/>
            <p14:sldId id="1154"/>
            <p14:sldId id="911"/>
            <p14:sldId id="1119"/>
            <p14:sldId id="1155"/>
          </p14:sldIdLst>
        </p14:section>
        <p14:section name="Wrapup" id="{29A7F866-9DA9-446B-8359-CE426CB89C7A}">
          <p14:sldIdLst>
            <p14:sldId id="1161"/>
            <p14:sldId id="1168"/>
          </p14:sldIdLst>
        </p14:section>
        <p14:section name="Dynamic Arrays" id="{B6DB1EC7-2B06-4958-9DAB-498D98D065F8}">
          <p14:sldIdLst>
            <p14:sldId id="1001"/>
            <p14:sldId id="974"/>
            <p14:sldId id="982"/>
            <p14:sldId id="984"/>
            <p14:sldId id="987"/>
            <p14:sldId id="985"/>
            <p14:sldId id="988"/>
          </p14:sldIdLst>
        </p14:section>
        <p14:section name="Unions" id="{A11B0F92-20D4-4EA0-8653-C09969B2B1AB}">
          <p14:sldIdLst>
            <p14:sldId id="1157"/>
            <p14:sldId id="1109"/>
            <p14:sldId id="1120"/>
            <p14:sldId id="1121"/>
            <p14:sldId id="1110"/>
            <p14:sldId id="1158"/>
            <p14:sldId id="1111"/>
            <p14:sldId id="1159"/>
            <p14:sldId id="1122"/>
            <p14:sldId id="11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0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34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96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2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3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3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90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54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1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2F7AF-B742-4471-8EA4-BE86D002D326}" type="slidenum">
              <a:rPr lang="en-US"/>
              <a:pPr/>
              <a:t>12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16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94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35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89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2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8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01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46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895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27407-E6E1-4F18-B256-0244B6EBDB1D}" type="slidenum">
              <a:rPr lang="en-US"/>
              <a:pPr/>
              <a:t>70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What’s wrong</a:t>
            </a:r>
            <a:r>
              <a:rPr lang="en-US" baseline="0" dirty="0">
                <a:latin typeface="Times New Roman" pitchFamily="-96" charset="0"/>
              </a:rPr>
              <a:t> is that the code generated by the compiler (our ground truth) does not match what we think the data looks like.</a:t>
            </a:r>
          </a:p>
          <a:p>
            <a:r>
              <a:rPr lang="en-US" baseline="0" dirty="0">
                <a:latin typeface="Times New Roman" pitchFamily="-96" charset="0"/>
              </a:rPr>
              <a:t>Our picture is wrong.</a:t>
            </a:r>
          </a:p>
          <a:p>
            <a:endParaRPr lang="en-US" dirty="0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93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03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94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6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83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95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07255-7FB1-440B-9751-06EC07147747}" type="slidenum">
              <a:rPr lang="en-US" smtClean="0">
                <a:latin typeface="Times New Roman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27</a:t>
            </a:fld>
            <a:endParaRPr lang="en-US">
              <a:latin typeface="Times New Roman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14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4E7976BE-D2A0-443D-BCA7-07E6C2F2C134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A19C-15EE-4B28-94B2-366F8FE2202D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7FCE-CB30-44D7-8923-943EA31413CB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3D05-A423-46CD-A126-135AFF74872A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E85B-1AD1-4743-AE8E-7F19928E9980}" type="datetime1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15AEEC-E4AE-4CED-90A4-675FF15539C2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1" y="1362075"/>
            <a:ext cx="5162551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362075"/>
            <a:ext cx="5162549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91385" y="6596063"/>
            <a:ext cx="656167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9C6A7-D06C-4975-B69B-6E2D89BA8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80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3697C2-0C28-4649-86F3-80257A44D492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09</a:t>
            </a:r>
            <a:br>
              <a:rPr lang="en-US" dirty="0"/>
            </a:br>
            <a:r>
              <a:rPr lang="en-US" sz="5300" dirty="0"/>
              <a:t>Pointers, Arrays, and Structs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Fall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C8337-0804-4F14-931E-8B64EF5974B3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adapted from:</a:t>
            </a:r>
            <a:br>
              <a:rPr lang="en-US" sz="1600" dirty="0"/>
            </a:br>
            <a:r>
              <a:rPr lang="en-US" sz="1600" dirty="0"/>
              <a:t>St-Amour, </a:t>
            </a:r>
            <a:r>
              <a:rPr lang="en-US" sz="1600" dirty="0" err="1"/>
              <a:t>Hardavellas</a:t>
            </a:r>
            <a:r>
              <a:rPr lang="en-US" sz="1600" dirty="0"/>
              <a:t>, </a:t>
            </a:r>
            <a:r>
              <a:rPr lang="en-US" sz="1600" dirty="0" err="1"/>
              <a:t>Bustamente</a:t>
            </a:r>
            <a:r>
              <a:rPr lang="en-US" sz="1600" dirty="0"/>
              <a:t> (Northwestern), Bryant, </a:t>
            </a:r>
            <a:r>
              <a:rPr lang="en-US" sz="1600" dirty="0" err="1"/>
              <a:t>O’Hallaron</a:t>
            </a:r>
            <a:r>
              <a:rPr lang="en-US" sz="1600" dirty="0"/>
              <a:t> (CMU), Garcia, Weaver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2286000" y="16764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 dirty="0">
                <a:latin typeface="Courier New" pitchFamily="-96" charset="0"/>
              </a:rPr>
              <a:t>%</a:t>
            </a:r>
            <a:r>
              <a:rPr lang="en-US" sz="2400" b="1" dirty="0" err="1">
                <a:latin typeface="Courier New" pitchFamily="-96" charset="0"/>
              </a:rPr>
              <a:t>rax</a:t>
            </a:r>
            <a:endParaRPr lang="en-US" sz="2400" b="1" dirty="0">
              <a:latin typeface="Courier New" pitchFamily="-96" charset="0"/>
            </a:endParaRPr>
          </a:p>
        </p:txBody>
      </p:sp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2286000" y="2286000"/>
            <a:ext cx="35052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 dirty="0">
                <a:latin typeface="Courier New" pitchFamily="-96" charset="0"/>
              </a:rPr>
              <a:t>%</a:t>
            </a:r>
            <a:r>
              <a:rPr lang="en-US" sz="2400" b="1" dirty="0" err="1">
                <a:latin typeface="Courier New" pitchFamily="-96" charset="0"/>
              </a:rPr>
              <a:t>rbx</a:t>
            </a:r>
            <a:endParaRPr lang="en-US" sz="2400" b="1" dirty="0">
              <a:latin typeface="Courier New" pitchFamily="-96" charset="0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2286000" y="28956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%rcx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286000" y="35052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%rdx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2286000" y="41148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%rsi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2286000" y="47244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%rdi</a:t>
            </a: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2286000" y="5334000"/>
            <a:ext cx="3505200" cy="533400"/>
          </a:xfrm>
          <a:prstGeom prst="rect">
            <a:avLst/>
          </a:prstGeom>
          <a:solidFill>
            <a:srgbClr val="EFBFB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%rsp</a:t>
            </a:r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2286000" y="5943600"/>
            <a:ext cx="35052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 dirty="0">
                <a:latin typeface="Courier New" pitchFamily="-96" charset="0"/>
              </a:rPr>
              <a:t>%</a:t>
            </a:r>
            <a:r>
              <a:rPr lang="en-US" sz="2400" b="1" dirty="0" err="1">
                <a:latin typeface="Courier New" pitchFamily="-96" charset="0"/>
              </a:rPr>
              <a:t>rbp</a:t>
            </a:r>
            <a:endParaRPr lang="en-US" sz="2400" b="1" dirty="0">
              <a:latin typeface="Courier New" pitchFamily="-96" charset="0"/>
            </a:endParaRPr>
          </a:p>
        </p:txBody>
      </p:sp>
      <p:sp>
        <p:nvSpPr>
          <p:cNvPr id="27657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itchFamily="-96" charset="0"/>
              </a:rPr>
              <a:t>x86-64 Integer Registers: </a:t>
            </a:r>
            <a:br>
              <a:rPr lang="en-US" dirty="0">
                <a:latin typeface="Calibri" pitchFamily="-96" charset="0"/>
              </a:rPr>
            </a:br>
            <a:r>
              <a:rPr lang="en-US" dirty="0">
                <a:latin typeface="Calibri" pitchFamily="-96" charset="0"/>
              </a:rPr>
              <a:t>Usage Conventions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60088-8D84-40D0-AF6B-0431AB57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sp>
        <p:nvSpPr>
          <p:cNvPr id="27658" name="Rectangle 20"/>
          <p:cNvSpPr>
            <a:spLocks noChangeArrowheads="1"/>
          </p:cNvSpPr>
          <p:nvPr/>
        </p:nvSpPr>
        <p:spPr bwMode="auto">
          <a:xfrm>
            <a:off x="6248400" y="16764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 dirty="0">
                <a:latin typeface="Courier New" pitchFamily="-96" charset="0"/>
              </a:rPr>
              <a:t>%r8</a:t>
            </a:r>
          </a:p>
        </p:txBody>
      </p:sp>
      <p:sp>
        <p:nvSpPr>
          <p:cNvPr id="27659" name="Rectangle 21"/>
          <p:cNvSpPr>
            <a:spLocks noChangeArrowheads="1"/>
          </p:cNvSpPr>
          <p:nvPr/>
        </p:nvSpPr>
        <p:spPr bwMode="auto">
          <a:xfrm>
            <a:off x="6248400" y="22860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%r9</a:t>
            </a:r>
          </a:p>
        </p:txBody>
      </p:sp>
      <p:sp>
        <p:nvSpPr>
          <p:cNvPr id="27660" name="Rectangle 22"/>
          <p:cNvSpPr>
            <a:spLocks noChangeArrowheads="1"/>
          </p:cNvSpPr>
          <p:nvPr/>
        </p:nvSpPr>
        <p:spPr bwMode="auto">
          <a:xfrm>
            <a:off x="6248400" y="28956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%r10</a:t>
            </a:r>
          </a:p>
        </p:txBody>
      </p:sp>
      <p:sp>
        <p:nvSpPr>
          <p:cNvPr id="27661" name="Rectangle 23"/>
          <p:cNvSpPr>
            <a:spLocks noChangeArrowheads="1"/>
          </p:cNvSpPr>
          <p:nvPr/>
        </p:nvSpPr>
        <p:spPr bwMode="auto">
          <a:xfrm>
            <a:off x="6248400" y="3505200"/>
            <a:ext cx="35052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%r11</a:t>
            </a:r>
          </a:p>
        </p:txBody>
      </p:sp>
      <p:sp>
        <p:nvSpPr>
          <p:cNvPr id="27662" name="Rectangle 24"/>
          <p:cNvSpPr>
            <a:spLocks noChangeArrowheads="1"/>
          </p:cNvSpPr>
          <p:nvPr/>
        </p:nvSpPr>
        <p:spPr bwMode="auto">
          <a:xfrm>
            <a:off x="6248400" y="4114800"/>
            <a:ext cx="35052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%r12</a:t>
            </a:r>
          </a:p>
        </p:txBody>
      </p:sp>
      <p:sp>
        <p:nvSpPr>
          <p:cNvPr id="27663" name="Rectangle 25"/>
          <p:cNvSpPr>
            <a:spLocks noChangeArrowheads="1"/>
          </p:cNvSpPr>
          <p:nvPr/>
        </p:nvSpPr>
        <p:spPr bwMode="auto">
          <a:xfrm>
            <a:off x="6248400" y="4724400"/>
            <a:ext cx="35052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%r13</a:t>
            </a:r>
          </a:p>
        </p:txBody>
      </p:sp>
      <p:sp>
        <p:nvSpPr>
          <p:cNvPr id="27664" name="Rectangle 26"/>
          <p:cNvSpPr>
            <a:spLocks noChangeArrowheads="1"/>
          </p:cNvSpPr>
          <p:nvPr/>
        </p:nvSpPr>
        <p:spPr bwMode="auto">
          <a:xfrm>
            <a:off x="6248400" y="5334000"/>
            <a:ext cx="35052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%r14</a:t>
            </a:r>
          </a:p>
        </p:txBody>
      </p:sp>
      <p:sp>
        <p:nvSpPr>
          <p:cNvPr id="27665" name="Rectangle 27"/>
          <p:cNvSpPr>
            <a:spLocks noChangeArrowheads="1"/>
          </p:cNvSpPr>
          <p:nvPr/>
        </p:nvSpPr>
        <p:spPr bwMode="auto">
          <a:xfrm>
            <a:off x="6248400" y="5943600"/>
            <a:ext cx="35052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400" b="1">
                <a:latin typeface="Courier New" pitchFamily="-96" charset="0"/>
              </a:rPr>
              <a:t>%r15</a:t>
            </a: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4427539" y="6030913"/>
            <a:ext cx="1362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27667" name="TextBox 37"/>
          <p:cNvSpPr txBox="1">
            <a:spLocks noChangeArrowheads="1"/>
          </p:cNvSpPr>
          <p:nvPr/>
        </p:nvSpPr>
        <p:spPr bwMode="auto">
          <a:xfrm>
            <a:off x="8389939" y="6019801"/>
            <a:ext cx="136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27668" name="TextBox 38"/>
          <p:cNvSpPr txBox="1">
            <a:spLocks noChangeArrowheads="1"/>
          </p:cNvSpPr>
          <p:nvPr/>
        </p:nvSpPr>
        <p:spPr bwMode="auto">
          <a:xfrm>
            <a:off x="8382001" y="5410201"/>
            <a:ext cx="136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27669" name="TextBox 39"/>
          <p:cNvSpPr txBox="1">
            <a:spLocks noChangeArrowheads="1"/>
          </p:cNvSpPr>
          <p:nvPr/>
        </p:nvSpPr>
        <p:spPr bwMode="auto">
          <a:xfrm>
            <a:off x="8382001" y="4800601"/>
            <a:ext cx="136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27670" name="TextBox 40"/>
          <p:cNvSpPr txBox="1">
            <a:spLocks noChangeArrowheads="1"/>
          </p:cNvSpPr>
          <p:nvPr/>
        </p:nvSpPr>
        <p:spPr bwMode="auto">
          <a:xfrm>
            <a:off x="8375438" y="4191000"/>
            <a:ext cx="1363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27671" name="TextBox 41"/>
          <p:cNvSpPr txBox="1">
            <a:spLocks noChangeArrowheads="1"/>
          </p:cNvSpPr>
          <p:nvPr/>
        </p:nvSpPr>
        <p:spPr bwMode="auto">
          <a:xfrm>
            <a:off x="8435383" y="2971800"/>
            <a:ext cx="1308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Caller saved</a:t>
            </a:r>
          </a:p>
        </p:txBody>
      </p:sp>
      <p:sp>
        <p:nvSpPr>
          <p:cNvPr id="27672" name="TextBox 42"/>
          <p:cNvSpPr txBox="1">
            <a:spLocks noChangeArrowheads="1"/>
          </p:cNvSpPr>
          <p:nvPr/>
        </p:nvSpPr>
        <p:spPr bwMode="auto">
          <a:xfrm>
            <a:off x="4419601" y="2362201"/>
            <a:ext cx="136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27673" name="TextBox 43"/>
          <p:cNvSpPr txBox="1">
            <a:spLocks noChangeArrowheads="1"/>
          </p:cNvSpPr>
          <p:nvPr/>
        </p:nvSpPr>
        <p:spPr bwMode="auto">
          <a:xfrm>
            <a:off x="4346575" y="5410201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Stack pointer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8427296" y="3581400"/>
            <a:ext cx="132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Caller Saved</a:t>
            </a:r>
          </a:p>
        </p:txBody>
      </p:sp>
      <p:sp>
        <p:nvSpPr>
          <p:cNvPr id="27675" name="TextBox 45"/>
          <p:cNvSpPr txBox="1">
            <a:spLocks noChangeArrowheads="1"/>
          </p:cNvSpPr>
          <p:nvPr/>
        </p:nvSpPr>
        <p:spPr bwMode="auto">
          <a:xfrm>
            <a:off x="4391026" y="1752601"/>
            <a:ext cx="1400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Return value</a:t>
            </a:r>
          </a:p>
        </p:txBody>
      </p:sp>
      <p:sp>
        <p:nvSpPr>
          <p:cNvPr id="27676" name="TextBox 46"/>
          <p:cNvSpPr txBox="1">
            <a:spLocks noChangeArrowheads="1"/>
          </p:cNvSpPr>
          <p:nvPr/>
        </p:nvSpPr>
        <p:spPr bwMode="auto">
          <a:xfrm>
            <a:off x="4365626" y="2982913"/>
            <a:ext cx="1419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Argument #4</a:t>
            </a:r>
          </a:p>
        </p:txBody>
      </p:sp>
      <p:sp>
        <p:nvSpPr>
          <p:cNvPr id="27677" name="TextBox 47"/>
          <p:cNvSpPr txBox="1">
            <a:spLocks noChangeArrowheads="1"/>
          </p:cNvSpPr>
          <p:nvPr/>
        </p:nvSpPr>
        <p:spPr bwMode="auto">
          <a:xfrm>
            <a:off x="4365626" y="4800601"/>
            <a:ext cx="141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Argument #1</a:t>
            </a:r>
          </a:p>
        </p:txBody>
      </p:sp>
      <p:sp>
        <p:nvSpPr>
          <p:cNvPr id="27678" name="TextBox 48"/>
          <p:cNvSpPr txBox="1">
            <a:spLocks noChangeArrowheads="1"/>
          </p:cNvSpPr>
          <p:nvPr/>
        </p:nvSpPr>
        <p:spPr bwMode="auto">
          <a:xfrm>
            <a:off x="4365626" y="3592513"/>
            <a:ext cx="1419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Argument #3</a:t>
            </a:r>
          </a:p>
        </p:txBody>
      </p:sp>
      <p:sp>
        <p:nvSpPr>
          <p:cNvPr id="27679" name="TextBox 49"/>
          <p:cNvSpPr txBox="1">
            <a:spLocks noChangeArrowheads="1"/>
          </p:cNvSpPr>
          <p:nvPr/>
        </p:nvSpPr>
        <p:spPr bwMode="auto">
          <a:xfrm>
            <a:off x="4365626" y="4202113"/>
            <a:ext cx="1419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Argument #2</a:t>
            </a:r>
          </a:p>
        </p:txBody>
      </p:sp>
      <p:sp>
        <p:nvSpPr>
          <p:cNvPr id="27680" name="TextBox 50"/>
          <p:cNvSpPr txBox="1">
            <a:spLocks noChangeArrowheads="1"/>
          </p:cNvSpPr>
          <p:nvPr/>
        </p:nvSpPr>
        <p:spPr bwMode="auto">
          <a:xfrm>
            <a:off x="8328026" y="2362201"/>
            <a:ext cx="141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>
                <a:latin typeface="Calibri" pitchFamily="-96" charset="0"/>
              </a:rPr>
              <a:t>Argument #6</a:t>
            </a:r>
          </a:p>
        </p:txBody>
      </p:sp>
      <p:sp>
        <p:nvSpPr>
          <p:cNvPr id="27681" name="TextBox 51"/>
          <p:cNvSpPr txBox="1">
            <a:spLocks noChangeArrowheads="1"/>
          </p:cNvSpPr>
          <p:nvPr/>
        </p:nvSpPr>
        <p:spPr bwMode="auto">
          <a:xfrm>
            <a:off x="8328026" y="1752601"/>
            <a:ext cx="141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>
                <a:latin typeface="Calibri" pitchFamily="-96" charset="0"/>
              </a:rPr>
              <a:t>Argument #5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8305800" y="152400"/>
            <a:ext cx="1447800" cy="5334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endParaRPr lang="en-US" sz="2400" b="1" dirty="0">
              <a:latin typeface="Courier New" pitchFamily="-96" charset="0"/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8305800" y="762000"/>
            <a:ext cx="1447800" cy="533400"/>
          </a:xfrm>
          <a:prstGeom prst="rect">
            <a:avLst/>
          </a:prstGeom>
          <a:solidFill>
            <a:srgbClr val="CDF1C5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endParaRPr lang="en-US" sz="2400" b="1" dirty="0">
              <a:latin typeface="Courier New" pitchFamily="-96" charset="0"/>
            </a:endParaRPr>
          </a:p>
        </p:txBody>
      </p:sp>
      <p:sp>
        <p:nvSpPr>
          <p:cNvPr id="37" name="TextBox 40"/>
          <p:cNvSpPr txBox="1">
            <a:spLocks noChangeArrowheads="1"/>
          </p:cNvSpPr>
          <p:nvPr/>
        </p:nvSpPr>
        <p:spPr bwMode="auto">
          <a:xfrm>
            <a:off x="8375438" y="838200"/>
            <a:ext cx="1363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Callee saved</a:t>
            </a:r>
          </a:p>
        </p:txBody>
      </p:sp>
      <p:sp>
        <p:nvSpPr>
          <p:cNvPr id="38" name="TextBox 44"/>
          <p:cNvSpPr txBox="1">
            <a:spLocks noChangeArrowheads="1"/>
          </p:cNvSpPr>
          <p:nvPr/>
        </p:nvSpPr>
        <p:spPr bwMode="auto">
          <a:xfrm>
            <a:off x="8427296" y="228600"/>
            <a:ext cx="132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alibri" pitchFamily="-96" charset="0"/>
              </a:rPr>
              <a:t>Caller Saved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4A969-C677-4FA4-94C6-9720FF2B8C68}"/>
              </a:ext>
            </a:extLst>
          </p:cNvPr>
          <p:cNvSpPr txBox="1"/>
          <p:nvPr/>
        </p:nvSpPr>
        <p:spPr>
          <a:xfrm>
            <a:off x="9878096" y="228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advance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7513DE-B6E8-4535-BC4C-30EBEF18E43C}"/>
              </a:ext>
            </a:extLst>
          </p:cNvPr>
          <p:cNvSpPr txBox="1"/>
          <p:nvPr/>
        </p:nvSpPr>
        <p:spPr>
          <a:xfrm>
            <a:off x="9878096" y="838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demand</a:t>
            </a:r>
          </a:p>
        </p:txBody>
      </p:sp>
    </p:spTree>
    <p:extLst>
      <p:ext uri="{BB962C8B-B14F-4D97-AF65-F5344CB8AC3E}">
        <p14:creationId xmlns:p14="http://schemas.microsoft.com/office/powerpoint/2010/main" val="10514564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Big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100</a:t>
            </a:fld>
            <a:endParaRPr lang="en-US"/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607595" y="4323927"/>
            <a:ext cx="9716276" cy="12954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[0xf0f1, 0xf2f3, 0xf4f5, 0xf6f7]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[0xf0f1f2f3, 0xf4f5f6f7]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[0xf0f1f2f3f4f5f6f7]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483643" y="3056375"/>
            <a:ext cx="419987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242160" y="3056375"/>
            <a:ext cx="338234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Contents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076FD-964F-47FF-93A2-C4920850CC97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E4D93F8-F780-4BF1-84D8-135C0571B488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5FD2-592B-E1B2-167D-7E77FBD5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Rules for Register Saving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C21DC-084F-784E-7585-8B3117AD7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Does the function use any callee-saved (on-demand) registers?</a:t>
            </a:r>
          </a:p>
          <a:p>
            <a:pPr lvl="1"/>
            <a:r>
              <a:rPr lang="en-US" dirty="0"/>
              <a:t>They MUST be saved before use and restored before returning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the code call any functions?</a:t>
            </a:r>
          </a:p>
          <a:p>
            <a:pPr lvl="1"/>
            <a:r>
              <a:rPr lang="en-US" dirty="0"/>
              <a:t>If no, you’re done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If yes: do any caller-saved (in-advance) registers need to keep their original value after the function call returns?</a:t>
            </a:r>
          </a:p>
          <a:p>
            <a:pPr lvl="2"/>
            <a:r>
              <a:rPr lang="en-US" dirty="0"/>
              <a:t>If no, you’re done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If yes, save them before the function call and restore them after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35426-D2F5-A83C-9848-C2AF2A2E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7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 and Pop instructions</a:t>
            </a:r>
          </a:p>
        </p:txBody>
      </p:sp>
      <p:sp>
        <p:nvSpPr>
          <p:cNvPr id="676878" name="Rectangle 14"/>
          <p:cNvSpPr>
            <a:spLocks noGrp="1" noChangeArrowheads="1"/>
          </p:cNvSpPr>
          <p:nvPr>
            <p:ph idx="1"/>
          </p:nvPr>
        </p:nvSpPr>
        <p:spPr>
          <a:xfrm>
            <a:off x="607595" y="1142999"/>
            <a:ext cx="10972800" cy="5360831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Example:</a:t>
            </a:r>
            <a:endParaRPr lang="en-US" sz="2000" dirty="0">
              <a:latin typeface="Courier New" pitchFamily="49" charset="0"/>
            </a:endParaRPr>
          </a:p>
          <a:p>
            <a:pPr lvl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%</a:t>
            </a:r>
            <a:r>
              <a:rPr lang="en-US" sz="1800" b="1" dirty="0" err="1">
                <a:latin typeface="Courier New" pitchFamily="49" charset="0"/>
              </a:rPr>
              <a:t>rax</a:t>
            </a:r>
            <a:r>
              <a:rPr lang="en-US" sz="1800" dirty="0">
                <a:latin typeface="Courier New" pitchFamily="49" charset="0"/>
              </a:rPr>
              <a:t> = </a:t>
            </a:r>
            <a:r>
              <a:rPr lang="en-US" sz="1800" b="1" dirty="0">
                <a:latin typeface="Courier New" pitchFamily="49" charset="0"/>
              </a:rPr>
              <a:t>0x123, %</a:t>
            </a:r>
            <a:r>
              <a:rPr lang="en-US" sz="1800" b="1" dirty="0" err="1">
                <a:latin typeface="Courier New" pitchFamily="49" charset="0"/>
              </a:rPr>
              <a:t>rdx</a:t>
            </a:r>
            <a:r>
              <a:rPr lang="en-US" sz="1800" b="1" dirty="0">
                <a:latin typeface="Courier New" pitchFamily="49" charset="0"/>
              </a:rPr>
              <a:t> = 0x0, %</a:t>
            </a:r>
            <a:r>
              <a:rPr lang="en-US" sz="1800" b="1" dirty="0" err="1">
                <a:latin typeface="Courier New" pitchFamily="49" charset="0"/>
              </a:rPr>
              <a:t>rsp</a:t>
            </a:r>
            <a:r>
              <a:rPr lang="en-US" sz="1800" b="1" dirty="0">
                <a:latin typeface="Courier New" pitchFamily="49" charset="0"/>
              </a:rPr>
              <a:t> = 0x108</a:t>
            </a:r>
          </a:p>
          <a:p>
            <a:pPr lvl="1">
              <a:buFontTx/>
              <a:buNone/>
            </a:pPr>
            <a:endParaRPr lang="en-US" sz="1800" dirty="0">
              <a:latin typeface="Courier New" pitchFamily="49" charset="0"/>
            </a:endParaRPr>
          </a:p>
          <a:p>
            <a:pPr lvl="1">
              <a:buFontTx/>
              <a:buNone/>
            </a:pPr>
            <a:r>
              <a:rPr lang="en-US" sz="1800" b="1" dirty="0" err="1">
                <a:latin typeface="Courier New" pitchFamily="49" charset="0"/>
              </a:rPr>
              <a:t>pushq</a:t>
            </a:r>
            <a:r>
              <a:rPr lang="en-US" sz="1800" b="1" dirty="0">
                <a:latin typeface="Courier New" pitchFamily="49" charset="0"/>
              </a:rPr>
              <a:t> %</a:t>
            </a:r>
            <a:r>
              <a:rPr lang="en-US" sz="1800" b="1" dirty="0" err="1">
                <a:latin typeface="Courier New" pitchFamily="49" charset="0"/>
              </a:rPr>
              <a:t>rax</a:t>
            </a:r>
            <a:endParaRPr lang="en-US" sz="1800" b="1" dirty="0">
              <a:latin typeface="Courier New" pitchFamily="49" charset="0"/>
            </a:endParaRPr>
          </a:p>
          <a:p>
            <a:pPr lvl="1">
              <a:buFontTx/>
              <a:buNone/>
            </a:pPr>
            <a:r>
              <a:rPr lang="en-US" sz="1800" b="1" dirty="0" err="1">
                <a:latin typeface="Courier New" pitchFamily="49" charset="0"/>
              </a:rPr>
              <a:t>popq</a:t>
            </a:r>
            <a:r>
              <a:rPr lang="en-US" sz="1800" b="1" dirty="0">
                <a:latin typeface="Courier New" pitchFamily="49" charset="0"/>
              </a:rPr>
              <a:t> %</a:t>
            </a:r>
            <a:r>
              <a:rPr lang="en-US" sz="1800" b="1" dirty="0" err="1">
                <a:latin typeface="Courier New" pitchFamily="49" charset="0"/>
              </a:rPr>
              <a:t>rdx</a:t>
            </a:r>
            <a:endParaRPr lang="en-US" sz="1800" b="1" dirty="0">
              <a:latin typeface="Courier New" pitchFamily="49" charset="0"/>
            </a:endParaRPr>
          </a:p>
          <a:p>
            <a:pPr lvl="1">
              <a:buFontTx/>
              <a:buNone/>
            </a:pPr>
            <a:endParaRPr lang="en-US" sz="1800" b="1" dirty="0">
              <a:latin typeface="Courier New" pitchFamily="49" charset="0"/>
            </a:endParaRPr>
          </a:p>
          <a:p>
            <a:r>
              <a:rPr lang="en-US" dirty="0"/>
              <a:t>Remember, stack is just memory</a:t>
            </a:r>
          </a:p>
          <a:p>
            <a:pPr lvl="1"/>
            <a:r>
              <a:rPr lang="en-US" dirty="0"/>
              <a:t>Can also use memory moves and modify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dirty="0"/>
              <a:t> manually!</a:t>
            </a:r>
            <a:endParaRPr lang="en-US" sz="1800" b="1" dirty="0">
              <a:latin typeface="Courier New" pitchFamily="49" charset="0"/>
            </a:endParaRPr>
          </a:p>
          <a:p>
            <a:pPr lvl="1"/>
            <a:r>
              <a:rPr lang="en-US" dirty="0"/>
              <a:t>Functions often mix the two, push some registers and allocate extra space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21407" y="4602079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 “top”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757394" y="3535279"/>
            <a:ext cx="1190016" cy="1066800"/>
          </a:xfrm>
          <a:prstGeom prst="rect">
            <a:avLst/>
          </a:prstGeom>
          <a:solidFill>
            <a:srgbClr val="3366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6279" y="3185801"/>
            <a:ext cx="171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 “bottom”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5608" y="4328801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0x108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035607" y="4609019"/>
            <a:ext cx="2006996" cy="710382"/>
            <a:chOff x="3742435" y="4419600"/>
            <a:chExt cx="2006996" cy="710382"/>
          </a:xfrm>
        </p:grpSpPr>
        <p:sp>
          <p:nvSpPr>
            <p:cNvPr id="10" name="Rectangle 9"/>
            <p:cNvSpPr/>
            <p:nvPr/>
          </p:nvSpPr>
          <p:spPr bwMode="auto">
            <a:xfrm>
              <a:off x="4464221" y="4419600"/>
              <a:ext cx="1190017" cy="36239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8235" y="4760650"/>
              <a:ext cx="132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Stack “top”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42435" y="4444182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0x100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391336" y="4537547"/>
            <a:ext cx="203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ourier New" pitchFamily="49" charset="0"/>
                <a:cs typeface="Courier New" pitchFamily="49" charset="0"/>
              </a:rPr>
              <a:t>%</a:t>
            </a:r>
            <a:r>
              <a:rPr lang="en-US" i="1" dirty="0" err="1">
                <a:latin typeface="Courier New" pitchFamily="49" charset="0"/>
                <a:cs typeface="Courier New" pitchFamily="49" charset="0"/>
              </a:rPr>
              <a:t>rdx</a:t>
            </a:r>
            <a:r>
              <a:rPr lang="en-US" i="1" dirty="0">
                <a:latin typeface="Courier New" pitchFamily="49" charset="0"/>
                <a:cs typeface="Courier New" pitchFamily="49" charset="0"/>
              </a:rPr>
              <a:t> = 0x123;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3407505" y="4232747"/>
            <a:ext cx="189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ourier New" pitchFamily="49" charset="0"/>
                <a:cs typeface="Courier New" pitchFamily="49" charset="0"/>
              </a:rPr>
              <a:t>%</a:t>
            </a:r>
            <a:r>
              <a:rPr lang="en-US" i="1" dirty="0" err="1">
                <a:latin typeface="Courier New" pitchFamily="49" charset="0"/>
                <a:cs typeface="Courier New" pitchFamily="49" charset="0"/>
              </a:rPr>
              <a:t>rsp</a:t>
            </a:r>
            <a:r>
              <a:rPr lang="en-US" i="1" dirty="0">
                <a:latin typeface="Courier New" pitchFamily="49" charset="0"/>
                <a:cs typeface="Courier New" pitchFamily="49" charset="0"/>
              </a:rPr>
              <a:t> = 0x100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5317087" y="4537547"/>
            <a:ext cx="189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ourier New" pitchFamily="49" charset="0"/>
                <a:cs typeface="Courier New" pitchFamily="49" charset="0"/>
              </a:rPr>
              <a:t>%</a:t>
            </a:r>
            <a:r>
              <a:rPr lang="en-US" i="1" dirty="0" err="1">
                <a:latin typeface="Courier New" pitchFamily="49" charset="0"/>
                <a:cs typeface="Courier New" pitchFamily="49" charset="0"/>
              </a:rPr>
              <a:t>rsp</a:t>
            </a:r>
            <a:r>
              <a:rPr lang="en-US" i="1" dirty="0">
                <a:latin typeface="Courier New" pitchFamily="49" charset="0"/>
                <a:cs typeface="Courier New" pitchFamily="49" charset="0"/>
              </a:rPr>
              <a:t> = 0x108</a:t>
            </a:r>
            <a:endParaRPr lang="en-US" i="1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0321606" y="3652019"/>
            <a:ext cx="0" cy="11546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9154557" y="3876604"/>
            <a:ext cx="28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Increasing memory address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8757833" y="4619549"/>
            <a:ext cx="1190017" cy="36239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0x123</a:t>
            </a: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42265E12-983D-FE4F-8F5C-79FA9126948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947411" y="4619550"/>
            <a:ext cx="132897" cy="518877"/>
          </a:xfrm>
          <a:prstGeom prst="curvedConnector4">
            <a:avLst>
              <a:gd name="adj1" fmla="val -91740"/>
              <a:gd name="adj2" fmla="val 98027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CF6D86-DD68-B44D-820C-40C5517EEC5B}"/>
              </a:ext>
            </a:extLst>
          </p:cNvPr>
          <p:cNvCxnSpPr>
            <a:cxnSpLocks/>
            <a:endCxn id="12" idx="3"/>
          </p:cNvCxnSpPr>
          <p:nvPr/>
        </p:nvCxnSpPr>
        <p:spPr bwMode="auto">
          <a:xfrm flipH="1" flipV="1">
            <a:off x="10042603" y="5134735"/>
            <a:ext cx="37704" cy="369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Group 105">
            <a:extLst>
              <a:ext uri="{FF2B5EF4-FFF2-40B4-BE49-F238E27FC236}">
                <a16:creationId xmlns:a16="http://schemas.microsoft.com/office/drawing/2014/main" id="{AFDD8BA9-0D5E-A044-94D7-F711377DBE29}"/>
              </a:ext>
            </a:extLst>
          </p:cNvPr>
          <p:cNvGraphicFramePr>
            <a:graphicFrameLocks noGrp="1"/>
          </p:cNvGraphicFramePr>
          <p:nvPr/>
        </p:nvGraphicFramePr>
        <p:xfrm>
          <a:off x="847870" y="1077664"/>
          <a:ext cx="8437798" cy="198581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tblPr>
              <a:tblGrid>
                <a:gridCol w="243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4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cs typeface="Courier New"/>
                        </a:rPr>
                        <a:t>pushq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cs typeface="Courier New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ourier New"/>
                        </a:rPr>
                        <a:t>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 [%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rsp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]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← R [%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rsp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] – 8;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M [ R[%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rsp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] ] ← 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Store S onto the stack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cs typeface="Courier New"/>
                        </a:rPr>
                        <a:t>popq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cs typeface="Courier New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ourier New"/>
                        </a:rPr>
                        <a:t>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 ←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M [ R[%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rsp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] ]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 [%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rsp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]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← R [%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rsp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] + 8;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Retrieve D from the stack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471DB-7BED-495F-B187-A87E7170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78" grpId="0" uiExpand="1" build="p"/>
      <p:bldP spid="16" grpId="0"/>
      <p:bldP spid="17" grpId="0"/>
      <p:bldP spid="1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Saving a register to the stack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F61CF-B50D-418D-8D33-5B2963F2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905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call_incr2: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pushq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 %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endParaRPr lang="en-US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, </a:t>
            </a:r>
            <a:r>
              <a:rPr lang="en-US" b="1" dirty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%</a:t>
            </a:r>
            <a:r>
              <a:rPr lang="en-US" b="1" dirty="0" err="1">
                <a:solidFill>
                  <a:srgbClr val="3366FF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endParaRPr lang="en-US" b="1" dirty="0">
              <a:solidFill>
                <a:srgbClr val="3366FF"/>
              </a:solidFill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$15213, 8(%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$3000,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rsi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rdi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call  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incr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rax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popq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1905000" y="914400"/>
            <a:ext cx="4343400" cy="1600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long call_incr2(long x)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long v1 = 15213;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long v2 =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(&amp;v1, 3000);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return 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x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+v2;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H="1">
            <a:off x="8001000" y="2743200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499" name="Rectangle 11"/>
          <p:cNvSpPr>
            <a:spLocks/>
          </p:cNvSpPr>
          <p:nvPr/>
        </p:nvSpPr>
        <p:spPr bwMode="auto">
          <a:xfrm>
            <a:off x="8507414" y="258445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63500" name="Rectangle 12"/>
          <p:cNvSpPr>
            <a:spLocks/>
          </p:cNvSpPr>
          <p:nvPr/>
        </p:nvSpPr>
        <p:spPr bwMode="auto">
          <a:xfrm>
            <a:off x="7467600" y="1066801"/>
            <a:ext cx="2357440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000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Initial Stack Structure</a:t>
            </a:r>
          </a:p>
        </p:txBody>
      </p:sp>
      <p:sp>
        <p:nvSpPr>
          <p:cNvPr id="63501" name="Rectangle 13"/>
          <p:cNvSpPr>
            <a:spLocks/>
          </p:cNvSpPr>
          <p:nvPr/>
        </p:nvSpPr>
        <p:spPr bwMode="auto">
          <a:xfrm>
            <a:off x="6705600" y="1600200"/>
            <a:ext cx="1295400" cy="9144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16" name="Rectangle 9"/>
          <p:cNvSpPr>
            <a:spLocks/>
          </p:cNvSpPr>
          <p:nvPr/>
        </p:nvSpPr>
        <p:spPr bwMode="auto">
          <a:xfrm>
            <a:off x="6705600" y="25146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 err="1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>
            <a:off x="7467600" y="3581401"/>
            <a:ext cx="2731966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000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Resulting Stack Structure</a:t>
            </a:r>
          </a:p>
        </p:txBody>
      </p:sp>
      <p:sp>
        <p:nvSpPr>
          <p:cNvPr id="22" name="Rectangle 13"/>
          <p:cNvSpPr>
            <a:spLocks/>
          </p:cNvSpPr>
          <p:nvPr/>
        </p:nvSpPr>
        <p:spPr bwMode="auto">
          <a:xfrm>
            <a:off x="6705600" y="4114800"/>
            <a:ext cx="1295400" cy="9144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705600" y="50292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 err="1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6705600" y="54102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Saved </a:t>
            </a:r>
            <a:r>
              <a:rPr lang="en-US" b="1" dirty="0">
                <a:latin typeface="Courier New"/>
                <a:ea typeface="Calibri Bold" charset="0"/>
                <a:cs typeface="Courier New"/>
                <a:sym typeface="Calibri Bold" charset="0"/>
              </a:rPr>
              <a:t>%</a:t>
            </a:r>
            <a:r>
              <a:rPr lang="en-US" b="1" dirty="0" err="1">
                <a:latin typeface="Courier New"/>
                <a:ea typeface="Calibri Bold" charset="0"/>
                <a:cs typeface="Courier New"/>
                <a:sym typeface="Calibri Bold" charset="0"/>
              </a:rPr>
              <a:t>rbx</a:t>
            </a:r>
            <a:endParaRPr lang="en-US" b="1" dirty="0">
              <a:latin typeface="Courier New"/>
              <a:ea typeface="Calibri Bold" charset="0"/>
              <a:cs typeface="Courier New"/>
              <a:sym typeface="Calibri Bold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676400" y="36576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Oval 28"/>
          <p:cNvSpPr/>
          <p:nvPr/>
        </p:nvSpPr>
        <p:spPr bwMode="auto">
          <a:xfrm>
            <a:off x="4038600" y="4038600"/>
            <a:ext cx="762000" cy="32004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599" y="4394538"/>
            <a:ext cx="273196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rbx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is callee-saved and we use it -&gt; Save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%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rbx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505200" y="2057400"/>
            <a:ext cx="0" cy="3810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50419" y="2119555"/>
            <a:ext cx="260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Still need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x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after the call! 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5979C764-2934-5C44-A90C-DA06C0D71105}"/>
              </a:ext>
            </a:extLst>
          </p:cNvPr>
          <p:cNvSpPr>
            <a:spLocks/>
          </p:cNvSpPr>
          <p:nvPr/>
        </p:nvSpPr>
        <p:spPr bwMode="auto">
          <a:xfrm>
            <a:off x="1745852" y="2748895"/>
            <a:ext cx="3573607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000" b="1" dirty="0">
                <a:latin typeface="Courier New" panose="02070309020205020404" pitchFamily="49" charset="0"/>
                <a:ea typeface="Calibri Bold" charset="0"/>
                <a:cs typeface="Courier New" panose="02070309020205020404" pitchFamily="49" charset="0"/>
                <a:sym typeface="Calibri Bold" charset="0"/>
              </a:rPr>
              <a:t>%</a:t>
            </a:r>
            <a:r>
              <a:rPr lang="en-US" sz="2000" b="1" dirty="0" err="1">
                <a:latin typeface="Courier New" panose="02070309020205020404" pitchFamily="49" charset="0"/>
                <a:ea typeface="Calibri Bold" charset="0"/>
                <a:cs typeface="Courier New" panose="02070309020205020404" pitchFamily="49" charset="0"/>
                <a:sym typeface="Calibri Bold" charset="0"/>
              </a:rPr>
              <a:t>rbx</a:t>
            </a:r>
            <a:r>
              <a:rPr lang="en-US" sz="2000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is callee-save (on demand)</a:t>
            </a:r>
          </a:p>
        </p:txBody>
      </p:sp>
    </p:spTree>
    <p:extLst>
      <p:ext uri="{BB962C8B-B14F-4D97-AF65-F5344CB8AC3E}">
        <p14:creationId xmlns:p14="http://schemas.microsoft.com/office/powerpoint/2010/main" val="579254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Restoring the stack and register before a return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A7992-2F83-4F1B-B0EF-154594A9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905000" y="3200400"/>
            <a:ext cx="4419600" cy="34290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call_incr2: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pushq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$15213, 8(%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$3000,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rsi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rdi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call  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incr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rax</a:t>
            </a:r>
            <a:endParaRPr lang="en-US" b="1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endParaRPr lang="en-US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popq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rbx</a:t>
            </a:r>
            <a:endParaRPr lang="en-US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1905000" y="914400"/>
            <a:ext cx="4343400" cy="1600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long call_incr2(long x)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long v1 = 15213;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long v2 =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(&amp;v1, 3000);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return x+v2;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H="1">
            <a:off x="8001000" y="5943600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499" name="Rectangle 11"/>
          <p:cNvSpPr>
            <a:spLocks/>
          </p:cNvSpPr>
          <p:nvPr/>
        </p:nvSpPr>
        <p:spPr bwMode="auto">
          <a:xfrm>
            <a:off x="8507414" y="578485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63500" name="Rectangle 12"/>
          <p:cNvSpPr>
            <a:spLocks/>
          </p:cNvSpPr>
          <p:nvPr/>
        </p:nvSpPr>
        <p:spPr bwMode="auto">
          <a:xfrm>
            <a:off x="7467600" y="4267201"/>
            <a:ext cx="2853282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000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Pre-return Stack Structure</a:t>
            </a:r>
          </a:p>
        </p:txBody>
      </p:sp>
      <p:sp>
        <p:nvSpPr>
          <p:cNvPr id="63501" name="Rectangle 13"/>
          <p:cNvSpPr>
            <a:spLocks/>
          </p:cNvSpPr>
          <p:nvPr/>
        </p:nvSpPr>
        <p:spPr bwMode="auto">
          <a:xfrm>
            <a:off x="6705600" y="4800600"/>
            <a:ext cx="1295400" cy="9144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16" name="Rectangle 9"/>
          <p:cNvSpPr>
            <a:spLocks/>
          </p:cNvSpPr>
          <p:nvPr/>
        </p:nvSpPr>
        <p:spPr bwMode="auto">
          <a:xfrm>
            <a:off x="6705600" y="57150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 err="1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705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705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8027987" y="3663950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8534401" y="343535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>
            <a:off x="7467600" y="838201"/>
            <a:ext cx="2731966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000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Resulting Stack Structure</a:t>
            </a:r>
          </a:p>
        </p:txBody>
      </p:sp>
      <p:sp>
        <p:nvSpPr>
          <p:cNvPr id="22" name="Rectangle 13"/>
          <p:cNvSpPr>
            <a:spLocks/>
          </p:cNvSpPr>
          <p:nvPr/>
        </p:nvSpPr>
        <p:spPr bwMode="auto">
          <a:xfrm>
            <a:off x="6705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705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 err="1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8001000" y="3276600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8507413" y="3048001"/>
            <a:ext cx="908076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%rsp+8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6705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Saved </a:t>
            </a:r>
            <a:r>
              <a:rPr lang="en-US" b="1" dirty="0">
                <a:latin typeface="Courier New"/>
                <a:ea typeface="Calibri Bold" charset="0"/>
                <a:cs typeface="Courier New"/>
                <a:sym typeface="Calibri Bold" charset="0"/>
              </a:rPr>
              <a:t>%</a:t>
            </a:r>
            <a:r>
              <a:rPr lang="en-US" b="1" dirty="0" err="1">
                <a:latin typeface="Courier New"/>
                <a:ea typeface="Calibri Bold" charset="0"/>
                <a:cs typeface="Courier New"/>
                <a:sym typeface="Calibri Bold" charset="0"/>
              </a:rPr>
              <a:t>rbx</a:t>
            </a:r>
            <a:endParaRPr lang="en-US" b="1" dirty="0">
              <a:latin typeface="Courier New"/>
              <a:ea typeface="Calibri Bold" charset="0"/>
              <a:cs typeface="Courier New"/>
              <a:sym typeface="Calibri Bold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676400" y="58674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676400" y="61722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8396026" y="1439839"/>
            <a:ext cx="174939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Our caller can</a:t>
            </a: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expect its own</a:t>
            </a: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value in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%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rbx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Restore it!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91AD793E-B570-194A-BD21-50E719C9A241}"/>
              </a:ext>
            </a:extLst>
          </p:cNvPr>
          <p:cNvSpPr>
            <a:spLocks/>
          </p:cNvSpPr>
          <p:nvPr/>
        </p:nvSpPr>
        <p:spPr bwMode="auto">
          <a:xfrm>
            <a:off x="1745852" y="2748895"/>
            <a:ext cx="3573607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000" b="1" dirty="0">
                <a:latin typeface="Courier New" panose="02070309020205020404" pitchFamily="49" charset="0"/>
                <a:ea typeface="Calibri Bold" charset="0"/>
                <a:cs typeface="Courier New" panose="02070309020205020404" pitchFamily="49" charset="0"/>
                <a:sym typeface="Calibri Bold" charset="0"/>
              </a:rPr>
              <a:t>%</a:t>
            </a:r>
            <a:r>
              <a:rPr lang="en-US" sz="2000" b="1" dirty="0" err="1">
                <a:latin typeface="Courier New" panose="02070309020205020404" pitchFamily="49" charset="0"/>
                <a:ea typeface="Calibri Bold" charset="0"/>
                <a:cs typeface="Courier New" panose="02070309020205020404" pitchFamily="49" charset="0"/>
                <a:sym typeface="Calibri Bold" charset="0"/>
              </a:rPr>
              <a:t>rbx</a:t>
            </a:r>
            <a:r>
              <a:rPr lang="en-US" sz="2000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is callee-save (on demand)</a:t>
            </a:r>
          </a:p>
        </p:txBody>
      </p:sp>
    </p:spTree>
    <p:extLst>
      <p:ext uri="{BB962C8B-B14F-4D97-AF65-F5344CB8AC3E}">
        <p14:creationId xmlns:p14="http://schemas.microsoft.com/office/powerpoint/2010/main" val="378525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62139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Types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0487" tIns="44450" rIns="90487" bIns="44450" rtlCol="0">
            <a:normAutofit/>
          </a:bodyPr>
          <a:lstStyle/>
          <a:p>
            <a:pPr marL="223838" indent="-223838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Integers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Stored &amp; operated on in general (integer)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Signed vs. unsigned depends on instructions used</a:t>
            </a:r>
            <a:br>
              <a:rPr lang="en-US" dirty="0"/>
            </a:br>
            <a:endParaRPr lang="en-US" dirty="0"/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b="1" dirty="0">
                <a:latin typeface="Calibri" pitchFamily="-96" charset="0"/>
              </a:rPr>
              <a:t>Intel		ASM	Bytes	C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byte		</a:t>
            </a:r>
            <a:r>
              <a:rPr lang="en-US" sz="2600" b="1" dirty="0">
                <a:latin typeface="Courier New" pitchFamily="-96" charset="0"/>
              </a:rPr>
              <a:t>b</a:t>
            </a:r>
            <a:r>
              <a:rPr lang="en-US" sz="2600" dirty="0">
                <a:latin typeface="Calibri" pitchFamily="-96" charset="0"/>
              </a:rPr>
              <a:t>	1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char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word		</a:t>
            </a:r>
            <a:r>
              <a:rPr lang="en-US" sz="2600" b="1" dirty="0">
                <a:latin typeface="Courier New" pitchFamily="-96" charset="0"/>
              </a:rPr>
              <a:t>w</a:t>
            </a:r>
            <a:r>
              <a:rPr lang="en-US" sz="2600" dirty="0">
                <a:latin typeface="Calibri" pitchFamily="-96" charset="0"/>
              </a:rPr>
              <a:t>	2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short</a:t>
            </a:r>
            <a:endParaRPr lang="en-US" sz="2600" b="1" dirty="0">
              <a:latin typeface="Calibri" pitchFamily="-96" charset="0"/>
            </a:endParaRP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double word		</a:t>
            </a:r>
            <a:r>
              <a:rPr lang="en-US" sz="2600" b="1" dirty="0">
                <a:latin typeface="Courier New" pitchFamily="-96" charset="0"/>
              </a:rPr>
              <a:t>l</a:t>
            </a:r>
            <a:r>
              <a:rPr lang="en-US" sz="2600" dirty="0">
                <a:latin typeface="Calibri" pitchFamily="-96" charset="0"/>
              </a:rPr>
              <a:t>	4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int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quad word		</a:t>
            </a:r>
            <a:r>
              <a:rPr lang="en-US" sz="2600" b="1" dirty="0">
                <a:latin typeface="Courier New" pitchFamily="-96" charset="0"/>
              </a:rPr>
              <a:t>q</a:t>
            </a:r>
            <a:r>
              <a:rPr lang="en-US" sz="2600" dirty="0">
                <a:latin typeface="Calibri" pitchFamily="-96" charset="0"/>
              </a:rPr>
              <a:t>	8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long int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sz="2600" dirty="0">
              <a:latin typeface="Calibri" pitchFamily="-9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157AC-DE60-451B-831B-51917753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3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93AA-E8B9-4094-ADE1-FF377C65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5DFC-D467-43D3-A8BA-95F03ECC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Won’t be focusing on floating point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Has changed much more than integer types across updates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Not all x86-64 machines have the same capabilities here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Registers %xmm0 - %xmm15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128-bit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On newest machines refer to as %ZMM0-%ZMM31 (512-bit registers)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Instructions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addss</a:t>
            </a:r>
            <a:r>
              <a:rPr lang="en-US" dirty="0"/>
              <a:t> (add scalar single-precision)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addsd</a:t>
            </a:r>
            <a:r>
              <a:rPr lang="en-US" dirty="0"/>
              <a:t> (add scalar double-precision)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addpd</a:t>
            </a:r>
            <a:r>
              <a:rPr lang="en-US" dirty="0"/>
              <a:t> (add packed double-precision, two doubles at once)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2470E-D905-4DA8-9A7A-471077C0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55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7BF8-DE81-4E5D-ACBD-A9B636D2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8A32-149B-4ABE-B60F-F691F9F18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Pointers and Arrays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  = &amp;v;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 list[2] = {15, 27};</a:t>
            </a:r>
          </a:p>
          <a:p>
            <a:endParaRPr lang="en-US" dirty="0"/>
          </a:p>
          <a:p>
            <a:r>
              <a:rPr lang="en-US" dirty="0"/>
              <a:t>Structs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 a;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char b;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int* c;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mystruct_t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64370-E966-47C2-8D1C-FB3B26A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code: calling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r>
              <a:rPr lang="en-US" dirty="0"/>
              <a:t> 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703512" y="3284984"/>
            <a:ext cx="4419600" cy="29718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$15213,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$3000,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call  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1703512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v1 = 15213;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v2 = 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&amp;v1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3000);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v1+v2;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744073" y="4508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744073" y="4889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9028978" y="512432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9535392" y="4895727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>
            <a:off x="6703331" y="2971801"/>
            <a:ext cx="1752659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 (stack)</a:t>
            </a:r>
          </a:p>
        </p:txBody>
      </p:sp>
      <p:sp>
        <p:nvSpPr>
          <p:cNvPr id="22" name="Rectangle 13"/>
          <p:cNvSpPr>
            <a:spLocks/>
          </p:cNvSpPr>
          <p:nvPr/>
        </p:nvSpPr>
        <p:spPr bwMode="auto">
          <a:xfrm>
            <a:off x="6744073" y="3476328"/>
            <a:ext cx="2257919" cy="65104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744073" y="4127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9001991" y="473697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9508404" y="4508377"/>
            <a:ext cx="908076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%rsp+8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744072" y="5541600"/>
          <a:ext cx="335280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&amp;v1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Courier New"/>
                          <a:cs typeface="Courier New"/>
                        </a:rPr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9028978" y="4183360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FF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1"/>
          <p:cNvSpPr>
            <a:spLocks/>
          </p:cNvSpPr>
          <p:nvPr/>
        </p:nvSpPr>
        <p:spPr bwMode="auto">
          <a:xfrm>
            <a:off x="9486178" y="3878561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08048" y="3611880"/>
            <a:ext cx="3273552" cy="54864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08048" y="4425696"/>
            <a:ext cx="3273552" cy="26517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775520" y="1844824"/>
            <a:ext cx="43204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583832" y="1556792"/>
            <a:ext cx="288032" cy="43204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C6109-310C-440B-8C5E-8F9F8AF4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CADCE99E-D854-4CC4-A467-9DA82D931C6D}"/>
              </a:ext>
            </a:extLst>
          </p:cNvPr>
          <p:cNvSpPr txBox="1">
            <a:spLocks/>
          </p:cNvSpPr>
          <p:nvPr/>
        </p:nvSpPr>
        <p:spPr>
          <a:xfrm>
            <a:off x="6195119" y="1066799"/>
            <a:ext cx="5385275" cy="187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 charset="0"/>
                <a:cs typeface="Calibri" charset="0"/>
              </a:rPr>
              <a:t>Pointers are addresses</a:t>
            </a:r>
          </a:p>
          <a:p>
            <a:r>
              <a:rPr lang="en-US" sz="2000" dirty="0">
                <a:latin typeface="Courier New"/>
                <a:cs typeface="Courier New"/>
              </a:rPr>
              <a:t>v1</a:t>
            </a:r>
            <a:r>
              <a:rPr lang="en-US" sz="2000" dirty="0"/>
              <a:t> must be stored on stack</a:t>
            </a:r>
          </a:p>
          <a:p>
            <a:pPr marL="552450" lvl="1"/>
            <a:r>
              <a:rPr lang="en-US" sz="1800" dirty="0"/>
              <a:t>Why? need to create pointer to it</a:t>
            </a:r>
          </a:p>
          <a:p>
            <a:r>
              <a:rPr lang="en-US" sz="2000" dirty="0"/>
              <a:t>Compute pointer as </a:t>
            </a:r>
            <a:r>
              <a:rPr lang="en-US" sz="2000" dirty="0">
                <a:latin typeface="Courier New"/>
                <a:cs typeface="Courier New"/>
              </a:rPr>
              <a:t>8(%</a:t>
            </a:r>
            <a:r>
              <a:rPr lang="en-US" sz="2000" dirty="0" err="1">
                <a:latin typeface="Courier New"/>
                <a:cs typeface="Courier New"/>
              </a:rPr>
              <a:t>rsp</a:t>
            </a:r>
            <a:r>
              <a:rPr lang="en-US" sz="2000" dirty="0">
                <a:latin typeface="Courier New"/>
                <a:cs typeface="Courier New"/>
              </a:rPr>
              <a:t>)</a:t>
            </a:r>
          </a:p>
          <a:p>
            <a:pPr lvl="1"/>
            <a:r>
              <a:rPr lang="en-US" sz="1800" dirty="0">
                <a:cs typeface="Courier New"/>
              </a:rPr>
              <a:t>Use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 err="1">
                <a:latin typeface="Courier New"/>
                <a:cs typeface="Courier New"/>
              </a:rPr>
              <a:t>leaq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>
                <a:cs typeface="Courier New"/>
              </a:rPr>
              <a:t>instruction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7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A534-9797-43C0-B021-8BB3CEC1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7D3B1-4004-4927-AF0E-3AA80B3F6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Bomb Lab</a:t>
            </a:r>
          </a:p>
          <a:p>
            <a:pPr lvl="1"/>
            <a:r>
              <a:rPr lang="en-US" dirty="0"/>
              <a:t>Due next week Tuesday by end-of-day</a:t>
            </a:r>
          </a:p>
          <a:p>
            <a:pPr lvl="1"/>
            <a:r>
              <a:rPr lang="en-US" dirty="0"/>
              <a:t>Start now if you haven’t yet!!</a:t>
            </a:r>
          </a:p>
          <a:p>
            <a:pPr lvl="1"/>
            <a:r>
              <a:rPr lang="en-US" dirty="0"/>
              <a:t>Remember, it’s tricky, but not trying to trick you</a:t>
            </a:r>
          </a:p>
          <a:p>
            <a:pPr lvl="2"/>
            <a:r>
              <a:rPr lang="en-US" dirty="0"/>
              <a:t>You can trust function names to roughly do what they say</a:t>
            </a:r>
          </a:p>
          <a:p>
            <a:pPr lvl="1"/>
            <a:r>
              <a:rPr lang="en-US" dirty="0"/>
              <a:t>Piazza has a pinned post linking to GDB tutorials</a:t>
            </a:r>
          </a:p>
          <a:p>
            <a:endParaRPr lang="en-US" dirty="0"/>
          </a:p>
          <a:p>
            <a:r>
              <a:rPr lang="en-US" dirty="0"/>
              <a:t>Next homework should be out sometime on Thursday</a:t>
            </a:r>
          </a:p>
          <a:p>
            <a:r>
              <a:rPr lang="en-US" dirty="0"/>
              <a:t>Attack Lab starts next week Tuesday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52B42-7947-4597-94C5-872EB147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 : executing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905000" y="808112"/>
            <a:ext cx="4267200" cy="18288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(long *p, 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x = *p;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y = x +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*p = y;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x;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63494" name="Rectangle 6"/>
          <p:cNvSpPr>
            <a:spLocks/>
          </p:cNvSpPr>
          <p:nvPr/>
        </p:nvSpPr>
        <p:spPr bwMode="auto">
          <a:xfrm>
            <a:off x="1905000" y="2852936"/>
            <a:ext cx="4279900" cy="15240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477000" y="777240"/>
          <a:ext cx="3810000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>
                          <a:latin typeface="Courier New"/>
                          <a:cs typeface="Courier New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val</a:t>
                      </a:r>
                      <a:r>
                        <a:rPr lang="en-US" b="0" i="0" baseline="0" dirty="0">
                          <a:latin typeface="Calibri"/>
                          <a:cs typeface="Calibri"/>
                        </a:rPr>
                        <a:t> (3000)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rax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2"/>
          <p:cNvSpPr>
            <a:spLocks/>
          </p:cNvSpPr>
          <p:nvPr/>
        </p:nvSpPr>
        <p:spPr bwMode="auto">
          <a:xfrm>
            <a:off x="1664990" y="4913040"/>
            <a:ext cx="991810" cy="692497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</a:t>
            </a:r>
          </a:p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(stack)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5244892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1"/>
          <p:cNvSpPr>
            <a:spLocks/>
          </p:cNvSpPr>
          <p:nvPr/>
        </p:nvSpPr>
        <p:spPr bwMode="auto">
          <a:xfrm>
            <a:off x="5702092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879976" y="5715000"/>
            <a:ext cx="838200" cy="45720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783633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2783633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5223594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5730008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9" name="Rectangle 13"/>
          <p:cNvSpPr>
            <a:spLocks/>
          </p:cNvSpPr>
          <p:nvPr/>
        </p:nvSpPr>
        <p:spPr bwMode="auto">
          <a:xfrm>
            <a:off x="2783633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2783633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2783530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H="1">
            <a:off x="9421458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11"/>
          <p:cNvSpPr>
            <a:spLocks/>
          </p:cNvSpPr>
          <p:nvPr/>
        </p:nvSpPr>
        <p:spPr bwMode="auto">
          <a:xfrm>
            <a:off x="9878658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36" name="Rectangle 7"/>
          <p:cNvSpPr>
            <a:spLocks/>
          </p:cNvSpPr>
          <p:nvPr/>
        </p:nvSpPr>
        <p:spPr bwMode="auto">
          <a:xfrm>
            <a:off x="6960199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18213</a:t>
            </a: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6960199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9400160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Rectangle 11"/>
          <p:cNvSpPr>
            <a:spLocks/>
          </p:cNvSpPr>
          <p:nvPr/>
        </p:nvSpPr>
        <p:spPr bwMode="auto">
          <a:xfrm>
            <a:off x="9906574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40" name="Rectangle 13"/>
          <p:cNvSpPr>
            <a:spLocks/>
          </p:cNvSpPr>
          <p:nvPr/>
        </p:nvSpPr>
        <p:spPr bwMode="auto">
          <a:xfrm>
            <a:off x="6960199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41" name="Rectangle 9"/>
          <p:cNvSpPr>
            <a:spLocks/>
          </p:cNvSpPr>
          <p:nvPr/>
        </p:nvSpPr>
        <p:spPr bwMode="auto">
          <a:xfrm>
            <a:off x="6960199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42" name="Rectangle 13"/>
          <p:cNvSpPr>
            <a:spLocks/>
          </p:cNvSpPr>
          <p:nvPr/>
        </p:nvSpPr>
        <p:spPr bwMode="auto">
          <a:xfrm>
            <a:off x="6960096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719736" y="292494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4583832" y="400506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E1996-2FDA-4F69-BDF3-980C2027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71831-C7D6-DFC0-F1AB-6C5F962F3AB4}"/>
              </a:ext>
            </a:extLst>
          </p:cNvPr>
          <p:cNvSpPr txBox="1"/>
          <p:nvPr/>
        </p:nvSpPr>
        <p:spPr>
          <a:xfrm>
            <a:off x="399245" y="2820628"/>
            <a:ext cx="1429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</a:t>
            </a:r>
            <a:r>
              <a:rPr lang="en-US" dirty="0" err="1"/>
              <a:t>rdi</a:t>
            </a:r>
            <a:r>
              <a:rPr lang="en-US" dirty="0"/>
              <a:t> is a pointer here</a:t>
            </a:r>
          </a:p>
          <a:p>
            <a:endParaRPr lang="en-US" dirty="0"/>
          </a:p>
          <a:p>
            <a:r>
              <a:rPr lang="en-US" dirty="0"/>
              <a:t>It holds a memory address!</a:t>
            </a:r>
          </a:p>
        </p:txBody>
      </p:sp>
    </p:spTree>
    <p:extLst>
      <p:ext uri="{BB962C8B-B14F-4D97-AF65-F5344CB8AC3E}">
        <p14:creationId xmlns:p14="http://schemas.microsoft.com/office/powerpoint/2010/main" val="2926959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 to global variables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713EE9-7849-408E-B34F-FE12A63C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15;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2;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return &amp;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2999"/>
            <a:ext cx="5257800" cy="52133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6326608" y="1143000"/>
            <a:ext cx="5253786" cy="2308538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6326608" y="3776730"/>
            <a:ext cx="5253786" cy="2434107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81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constants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8049296" y="2672367"/>
            <a:ext cx="163561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7276564" y="3029757"/>
            <a:ext cx="1770844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FCDE6E-E9E0-46B6-A259-B381C30BD1F1}"/>
              </a:ext>
            </a:extLst>
          </p:cNvPr>
          <p:cNvSpPr/>
          <p:nvPr/>
        </p:nvSpPr>
        <p:spPr>
          <a:xfrm>
            <a:off x="2305318" y="2672367"/>
            <a:ext cx="101957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BDB1E-62C7-436F-BC6C-A972F19EF649}"/>
              </a:ext>
            </a:extLst>
          </p:cNvPr>
          <p:cNvSpPr/>
          <p:nvPr/>
        </p:nvSpPr>
        <p:spPr>
          <a:xfrm>
            <a:off x="1532586" y="3029756"/>
            <a:ext cx="1481070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AC23B-B3D5-452B-8464-1FB14009366F}"/>
              </a:ext>
            </a:extLst>
          </p:cNvPr>
          <p:cNvSpPr txBox="1"/>
          <p:nvPr/>
        </p:nvSpPr>
        <p:spPr>
          <a:xfrm>
            <a:off x="4385256" y="313614"/>
            <a:ext cx="578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two are the same code.</a:t>
            </a:r>
            <a:br>
              <a:rPr lang="en-US" sz="2400" dirty="0"/>
            </a:br>
            <a:r>
              <a:rPr lang="en-US" sz="2400" dirty="0"/>
              <a:t>One just uses a name for the constant.</a:t>
            </a:r>
          </a:p>
        </p:txBody>
      </p:sp>
    </p:spTree>
    <p:extLst>
      <p:ext uri="{BB962C8B-B14F-4D97-AF65-F5344CB8AC3E}">
        <p14:creationId xmlns:p14="http://schemas.microsoft.com/office/powerpoint/2010/main" val="312257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b="1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4430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One-Dimensional </a:t>
            </a:r>
            <a:r>
              <a:rPr lang="en-US" dirty="0"/>
              <a:t>Array Allocation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Principle</a:t>
            </a:r>
          </a:p>
          <a:p>
            <a:pPr lvl="1">
              <a:buFont typeface="Wingdings" pitchFamily="-96" charset="2"/>
              <a:buNone/>
            </a:pPr>
            <a:r>
              <a:rPr lang="en-US" i="1" dirty="0">
                <a:latin typeface="Calibri" pitchFamily="-96" charset="0"/>
              </a:rPr>
              <a:t>T</a:t>
            </a:r>
            <a:r>
              <a:rPr lang="en-US" b="1" dirty="0">
                <a:latin typeface="Calibri" pitchFamily="-96" charset="0"/>
              </a:rPr>
              <a:t> 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i="1" dirty="0">
                <a:latin typeface="Calibri" pitchFamily="-96" charset="0"/>
              </a:rPr>
              <a:t>L</a:t>
            </a:r>
            <a:r>
              <a:rPr lang="en-US" b="1" dirty="0">
                <a:latin typeface="Courier New" pitchFamily="-96" charset="0"/>
              </a:rPr>
              <a:t>];  // e.g., </a:t>
            </a: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A[4];</a:t>
            </a:r>
            <a:endParaRPr lang="en-US" b="1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Array of data type </a:t>
            </a:r>
            <a:r>
              <a:rPr lang="en-US" i="1" dirty="0">
                <a:latin typeface="Calibri" pitchFamily="-96" charset="0"/>
              </a:rPr>
              <a:t>T</a:t>
            </a:r>
            <a:r>
              <a:rPr lang="en-US" dirty="0">
                <a:latin typeface="Calibri" pitchFamily="-96" charset="0"/>
              </a:rPr>
              <a:t> and length </a:t>
            </a:r>
            <a:r>
              <a:rPr lang="en-US" i="1" dirty="0">
                <a:latin typeface="Calibri" pitchFamily="-96" charset="0"/>
              </a:rPr>
              <a:t>L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Contiguously allocated region in memory of </a:t>
            </a:r>
            <a:r>
              <a:rPr lang="en-US" i="1" u="sng" dirty="0">
                <a:latin typeface="Calibri" pitchFamily="-96" charset="0"/>
              </a:rPr>
              <a:t>L</a:t>
            </a:r>
            <a:r>
              <a:rPr lang="en-US" u="sng" dirty="0">
                <a:latin typeface="Calibri" pitchFamily="-96" charset="0"/>
              </a:rPr>
              <a:t> * </a:t>
            </a:r>
            <a:r>
              <a:rPr lang="en-US" b="1" u="sng" dirty="0" err="1">
                <a:latin typeface="Courier New" pitchFamily="-96" charset="0"/>
              </a:rPr>
              <a:t>sizeof</a:t>
            </a:r>
            <a:r>
              <a:rPr lang="en-US" u="sng" dirty="0">
                <a:latin typeface="Courier New" pitchFamily="-96" charset="0"/>
              </a:rPr>
              <a:t>(</a:t>
            </a:r>
            <a:r>
              <a:rPr lang="en-US" i="1" u="sng" dirty="0">
                <a:latin typeface="Calibri" pitchFamily="-96" charset="0"/>
              </a:rPr>
              <a:t>T</a:t>
            </a:r>
            <a:r>
              <a:rPr lang="en-US" u="sng" dirty="0">
                <a:latin typeface="Courier New" pitchFamily="-96" charset="0"/>
              </a:rPr>
              <a:t>)</a:t>
            </a:r>
            <a:r>
              <a:rPr lang="en-US" dirty="0">
                <a:latin typeface="Calibri" pitchFamily="-96" charset="0"/>
              </a:rPr>
              <a:t> bytes</a:t>
            </a: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2145355" y="2852936"/>
            <a:ext cx="15424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 s[12];</a:t>
            </a:r>
          </a:p>
        </p:txBody>
      </p: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3581400" y="2902148"/>
            <a:ext cx="3505200" cy="731838"/>
            <a:chOff x="2514600" y="2667000"/>
            <a:chExt cx="3505200" cy="732254"/>
          </a:xfrm>
        </p:grpSpPr>
        <p:grpSp>
          <p:nvGrpSpPr>
            <p:cNvPr id="56388" name="Group 7"/>
            <p:cNvGrpSpPr>
              <a:grpSpLocks/>
            </p:cNvGrpSpPr>
            <p:nvPr/>
          </p:nvGrpSpPr>
          <p:grpSpPr bwMode="auto">
            <a:xfrm>
              <a:off x="2743200" y="2667000"/>
              <a:ext cx="2743200" cy="228600"/>
              <a:chOff x="1008" y="1776"/>
              <a:chExt cx="1728" cy="144"/>
            </a:xfrm>
          </p:grpSpPr>
          <p:sp>
            <p:nvSpPr>
              <p:cNvPr id="301064" name="Rectangle 8"/>
              <p:cNvSpPr>
                <a:spLocks noChangeArrowheads="1"/>
              </p:cNvSpPr>
              <p:nvPr/>
            </p:nvSpPr>
            <p:spPr bwMode="auto">
              <a:xfrm>
                <a:off x="100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5" name="Rectangle 9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6" name="Rectangle 10"/>
              <p:cNvSpPr>
                <a:spLocks noChangeArrowheads="1"/>
              </p:cNvSpPr>
              <p:nvPr/>
            </p:nvSpPr>
            <p:spPr bwMode="auto">
              <a:xfrm>
                <a:off x="129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7" name="Rectangle 11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8" name="Rectangle 12"/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9" name="Rectangle 13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0" name="Rectangle 1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1" name="Rectangle 15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2" name="Rectangle 16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3" name="Rectangle 17"/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4" name="Rectangle 18"/>
              <p:cNvSpPr>
                <a:spLocks noChangeArrowheads="1"/>
              </p:cNvSpPr>
              <p:nvPr/>
            </p:nvSpPr>
            <p:spPr bwMode="auto">
              <a:xfrm>
                <a:off x="244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5" name="Rectangle 19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89" name="Text Box 20"/>
            <p:cNvSpPr txBox="1">
              <a:spLocks noChangeArrowheads="1"/>
            </p:cNvSpPr>
            <p:nvPr/>
          </p:nvSpPr>
          <p:spPr bwMode="auto">
            <a:xfrm>
              <a:off x="2514600" y="3062512"/>
              <a:ext cx="396875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</a:t>
              </a:r>
            </a:p>
          </p:txBody>
        </p:sp>
        <p:sp>
          <p:nvSpPr>
            <p:cNvPr id="56390" name="Text Box 21"/>
            <p:cNvSpPr txBox="1">
              <a:spLocks noChangeArrowheads="1"/>
            </p:cNvSpPr>
            <p:nvPr/>
          </p:nvSpPr>
          <p:spPr bwMode="auto">
            <a:xfrm>
              <a:off x="5029200" y="3062512"/>
              <a:ext cx="990600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 </a:t>
              </a:r>
              <a:r>
                <a:rPr lang="en-US" sz="1600" dirty="0">
                  <a:latin typeface="Calibri" pitchFamily="-96" charset="0"/>
                </a:rPr>
                <a:t>+ 12</a:t>
              </a:r>
              <a:endParaRPr lang="en-US" sz="1600" i="1" dirty="0">
                <a:latin typeface="Calibri" pitchFamily="-96" charset="0"/>
              </a:endParaRPr>
            </a:p>
          </p:txBody>
        </p:sp>
        <p:sp>
          <p:nvSpPr>
            <p:cNvPr id="56391" name="Line 22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2" name="Line 23"/>
            <p:cNvSpPr>
              <a:spLocks noChangeShapeType="1"/>
            </p:cNvSpPr>
            <p:nvPr/>
          </p:nvSpPr>
          <p:spPr bwMode="auto">
            <a:xfrm flipV="1">
              <a:off x="54864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2392217" y="3687961"/>
            <a:ext cx="129554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 err="1">
                <a:latin typeface="Courier New" pitchFamily="-96" charset="0"/>
              </a:rPr>
              <a:t>int</a:t>
            </a:r>
            <a:r>
              <a:rPr lang="en-US" sz="1600" dirty="0">
                <a:latin typeface="Courier New" pitchFamily="-96" charset="0"/>
              </a:rPr>
              <a:t> v[5];</a:t>
            </a:r>
          </a:p>
        </p:txBody>
      </p: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3581400" y="3735587"/>
            <a:ext cx="5334000" cy="731837"/>
            <a:chOff x="2514600" y="3429000"/>
            <a:chExt cx="5334000" cy="730672"/>
          </a:xfrm>
        </p:grpSpPr>
        <p:grpSp>
          <p:nvGrpSpPr>
            <p:cNvPr id="5637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01082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3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4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5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6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71" name="Text Box 32"/>
            <p:cNvSpPr txBox="1">
              <a:spLocks noChangeArrowheads="1"/>
            </p:cNvSpPr>
            <p:nvPr/>
          </p:nvSpPr>
          <p:spPr bwMode="auto">
            <a:xfrm>
              <a:off x="2514600" y="3809393"/>
              <a:ext cx="396875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72" name="Text Box 33"/>
            <p:cNvSpPr txBox="1">
              <a:spLocks noChangeArrowheads="1"/>
            </p:cNvSpPr>
            <p:nvPr/>
          </p:nvSpPr>
          <p:spPr bwMode="auto">
            <a:xfrm>
              <a:off x="31829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+ 4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5" name="Text Box 36"/>
            <p:cNvSpPr txBox="1">
              <a:spLocks noChangeArrowheads="1"/>
            </p:cNvSpPr>
            <p:nvPr/>
          </p:nvSpPr>
          <p:spPr bwMode="auto">
            <a:xfrm>
              <a:off x="40973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Text Box 38"/>
            <p:cNvSpPr txBox="1">
              <a:spLocks noChangeArrowheads="1"/>
            </p:cNvSpPr>
            <p:nvPr/>
          </p:nvSpPr>
          <p:spPr bwMode="auto">
            <a:xfrm>
              <a:off x="50292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+ 12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9" name="Text Box 40"/>
            <p:cNvSpPr txBox="1">
              <a:spLocks noChangeArrowheads="1"/>
            </p:cNvSpPr>
            <p:nvPr/>
          </p:nvSpPr>
          <p:spPr bwMode="auto">
            <a:xfrm>
              <a:off x="59436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1" name="Text Box 42"/>
            <p:cNvSpPr txBox="1">
              <a:spLocks noChangeArrowheads="1"/>
            </p:cNvSpPr>
            <p:nvPr/>
          </p:nvSpPr>
          <p:spPr bwMode="auto">
            <a:xfrm>
              <a:off x="68580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+ 20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01" name="Text Box 45"/>
          <p:cNvSpPr txBox="1">
            <a:spLocks noChangeArrowheads="1"/>
          </p:cNvSpPr>
          <p:nvPr/>
        </p:nvSpPr>
        <p:spPr bwMode="auto">
          <a:xfrm>
            <a:off x="2021923" y="4502348"/>
            <a:ext cx="1665841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double a[3];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3581401" y="4570611"/>
            <a:ext cx="6399213" cy="747712"/>
            <a:chOff x="2515700" y="4343402"/>
            <a:chExt cx="6399700" cy="747713"/>
          </a:xfrm>
        </p:grpSpPr>
        <p:grpSp>
          <p:nvGrpSpPr>
            <p:cNvPr id="56358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301104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5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6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59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56361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62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3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4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5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6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18" name="Text Box 62"/>
          <p:cNvSpPr txBox="1">
            <a:spLocks noChangeArrowheads="1"/>
          </p:cNvSpPr>
          <p:nvPr/>
        </p:nvSpPr>
        <p:spPr bwMode="auto">
          <a:xfrm>
            <a:off x="2145353" y="5383411"/>
            <a:ext cx="1542410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char* p[3];</a:t>
            </a:r>
          </a:p>
        </p:txBody>
      </p:sp>
      <p:grpSp>
        <p:nvGrpSpPr>
          <p:cNvPr id="86" name="Group 85"/>
          <p:cNvGrpSpPr>
            <a:grpSpLocks/>
          </p:cNvGrpSpPr>
          <p:nvPr/>
        </p:nvGrpSpPr>
        <p:grpSpPr bwMode="auto">
          <a:xfrm>
            <a:off x="3585415" y="5436716"/>
            <a:ext cx="6399213" cy="747712"/>
            <a:chOff x="2515700" y="4343402"/>
            <a:chExt cx="6399700" cy="747713"/>
          </a:xfrm>
        </p:grpSpPr>
        <p:grpSp>
          <p:nvGrpSpPr>
            <p:cNvPr id="87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101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2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3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88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90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91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93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100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06447-94E0-44CF-894B-A7F0E208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7" grpId="0"/>
      <p:bldP spid="301101" grpId="0"/>
      <p:bldP spid="3011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Placing arrays at addresses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964438"/>
            <a:ext cx="10972800" cy="1207761"/>
          </a:xfrm>
        </p:spPr>
        <p:txBody>
          <a:bodyPr/>
          <a:lstStyle/>
          <a:p>
            <a:r>
              <a:rPr lang="en-US" dirty="0"/>
              <a:t>Each array is allocated in contiguous 20 byte blocks</a:t>
            </a:r>
          </a:p>
          <a:p>
            <a:pPr lvl="1"/>
            <a:r>
              <a:rPr lang="en-US" dirty="0"/>
              <a:t>But no guarantee that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curly[]</a:t>
            </a:r>
            <a:r>
              <a:rPr lang="en-US" dirty="0"/>
              <a:t> will be right after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US" dirty="0">
                <a:cs typeface="Courier New" panose="02070309020205020404" pitchFamily="49" charset="0"/>
              </a:rPr>
              <a:t>!</a:t>
            </a:r>
            <a:endParaRPr lang="en-US" dirty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07595" y="1090605"/>
            <a:ext cx="4924425" cy="92076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  = { 9, 4, 7, 2, 0 };</a:t>
            </a: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607595" y="2187575"/>
            <a:ext cx="22352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70" name="Group 24"/>
          <p:cNvGrpSpPr>
            <a:grpSpLocks/>
          </p:cNvGrpSpPr>
          <p:nvPr/>
        </p:nvGrpSpPr>
        <p:grpSpPr bwMode="auto">
          <a:xfrm>
            <a:off x="2790408" y="2235201"/>
            <a:ext cx="5435600" cy="750887"/>
            <a:chOff x="2412765" y="3429000"/>
            <a:chExt cx="5435835" cy="771209"/>
          </a:xfrm>
        </p:grpSpPr>
        <p:grpSp>
          <p:nvGrpSpPr>
            <p:cNvPr id="6251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8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8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8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251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251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251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251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251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252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252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609183" y="2989263"/>
            <a:ext cx="2233612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curly;</a:t>
            </a:r>
          </a:p>
        </p:txBody>
      </p:sp>
      <p:grpSp>
        <p:nvGrpSpPr>
          <p:cNvPr id="90" name="Group 24"/>
          <p:cNvGrpSpPr>
            <a:grpSpLocks/>
          </p:cNvGrpSpPr>
          <p:nvPr/>
        </p:nvGrpSpPr>
        <p:grpSpPr bwMode="auto">
          <a:xfrm>
            <a:off x="2791995" y="3036887"/>
            <a:ext cx="5435600" cy="750888"/>
            <a:chOff x="2412765" y="3429000"/>
            <a:chExt cx="5435835" cy="771209"/>
          </a:xfrm>
        </p:grpSpPr>
        <p:grpSp>
          <p:nvGrpSpPr>
            <p:cNvPr id="62492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0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0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62493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62494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62495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6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7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62498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9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62500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1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62502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3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62504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607595" y="3827463"/>
            <a:ext cx="22352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110" name="Group 24"/>
          <p:cNvGrpSpPr>
            <a:grpSpLocks/>
          </p:cNvGrpSpPr>
          <p:nvPr/>
        </p:nvGrpSpPr>
        <p:grpSpPr bwMode="auto">
          <a:xfrm>
            <a:off x="2790408" y="3875087"/>
            <a:ext cx="5435600" cy="750888"/>
            <a:chOff x="2412765" y="3429000"/>
            <a:chExt cx="5435835" cy="771209"/>
          </a:xfrm>
        </p:grpSpPr>
        <p:grpSp>
          <p:nvGrpSpPr>
            <p:cNvPr id="62474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62475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80</a:t>
              </a:r>
            </a:p>
          </p:txBody>
        </p:sp>
        <p:sp>
          <p:nvSpPr>
            <p:cNvPr id="62476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84</a:t>
              </a:r>
            </a:p>
          </p:txBody>
        </p:sp>
        <p:sp>
          <p:nvSpPr>
            <p:cNvPr id="62477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88</a:t>
              </a:r>
            </a:p>
          </p:txBody>
        </p:sp>
        <p:sp>
          <p:nvSpPr>
            <p:cNvPr id="62480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92</a:t>
              </a:r>
            </a:p>
          </p:txBody>
        </p:sp>
        <p:sp>
          <p:nvSpPr>
            <p:cNvPr id="62482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3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96</a:t>
              </a:r>
            </a:p>
          </p:txBody>
        </p:sp>
        <p:sp>
          <p:nvSpPr>
            <p:cNvPr id="62484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100</a:t>
              </a:r>
            </a:p>
          </p:txBody>
        </p:sp>
        <p:sp>
          <p:nvSpPr>
            <p:cNvPr id="62486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09AA2-1905-47E5-ACDC-72BDCF86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Array Access and Pointer Arithmetic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048786"/>
          </a:xfrm>
        </p:spPr>
        <p:txBody>
          <a:bodyPr>
            <a:noAutofit/>
          </a:bodyPr>
          <a:lstStyle/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Basic Principle</a:t>
            </a:r>
          </a:p>
          <a:p>
            <a:pPr marL="560388" lvl="1" indent="-222250" defTabSz="895350">
              <a:buNone/>
              <a:tabLst>
                <a:tab pos="1943100" algn="l"/>
                <a:tab pos="3660775" algn="l"/>
              </a:tabLst>
            </a:pPr>
            <a:r>
              <a:rPr lang="en-US" sz="2000" i="1" dirty="0">
                <a:latin typeface="Calibri" pitchFamily="-96" charset="0"/>
              </a:rPr>
              <a:t>T</a:t>
            </a:r>
            <a:r>
              <a:rPr lang="en-US" sz="2000" dirty="0">
                <a:latin typeface="Calibri" pitchFamily="-96" charset="0"/>
              </a:rPr>
              <a:t>  </a:t>
            </a:r>
            <a:r>
              <a:rPr lang="en-US" sz="2000" b="1" dirty="0">
                <a:latin typeface="Courier New" pitchFamily="-96" charset="0"/>
              </a:rPr>
              <a:t>A[</a:t>
            </a:r>
            <a:r>
              <a:rPr lang="en-US" sz="2000" i="1" dirty="0">
                <a:latin typeface="Calibri" pitchFamily="-96" charset="0"/>
              </a:rPr>
              <a:t>L</a:t>
            </a:r>
            <a:r>
              <a:rPr lang="en-US" sz="2000" b="1" dirty="0">
                <a:latin typeface="Courier New" pitchFamily="-96" charset="0"/>
              </a:rPr>
              <a:t>];</a:t>
            </a:r>
            <a:endParaRPr lang="en-US" sz="2000" b="1" dirty="0">
              <a:latin typeface="Calibri" pitchFamily="-96" charset="0"/>
            </a:endParaRP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dirty="0">
                <a:latin typeface="Calibri" pitchFamily="-96" charset="0"/>
              </a:rPr>
              <a:t>Identifier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can be used as a pointer to array element 0: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is of type </a:t>
            </a:r>
            <a:r>
              <a:rPr lang="en-US" sz="2000" i="1" dirty="0">
                <a:latin typeface="Calibri" pitchFamily="-96" charset="0"/>
              </a:rPr>
              <a:t>T*</a:t>
            </a: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b="1" i="1" dirty="0">
                <a:latin typeface="Calibri" pitchFamily="-96" charset="0"/>
              </a:rPr>
              <a:t>Warning</a:t>
            </a:r>
            <a:r>
              <a:rPr lang="en-US" sz="2000" dirty="0">
                <a:latin typeface="Calibri" pitchFamily="-96" charset="0"/>
              </a:rPr>
              <a:t>: in C arrays count # of elements, but in assembly we count # of bytes!</a:t>
            </a:r>
          </a:p>
          <a:p>
            <a:pPr marL="623888" lvl="1" indent="-223838" defTabSz="895350"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Reference	Type	Value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[4]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val+1</a:t>
            </a:r>
            <a:r>
              <a:rPr lang="en-US" sz="1800" b="1" dirty="0">
                <a:latin typeface="Calibri" pitchFamily="-96" charset="0"/>
              </a:rPr>
              <a:t>	</a:t>
            </a:r>
            <a:endParaRPr lang="en-US" sz="1800" b="1" dirty="0">
              <a:latin typeface="Courier New" pitchFamily="-96" charset="0"/>
            </a:endParaRP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&amp;(</a:t>
            </a: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[2])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[5]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*(val+1)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 + </a:t>
            </a:r>
            <a:r>
              <a:rPr lang="en-US" sz="1800" b="1" i="1" dirty="0" err="1">
                <a:latin typeface="Calibri" pitchFamily="-96" charset="0"/>
              </a:rPr>
              <a:t>i</a:t>
            </a:r>
            <a:r>
              <a:rPr lang="en-US" sz="1600" b="1" dirty="0">
                <a:latin typeface="Calibri" pitchFamily="-96" charset="0"/>
              </a:rPr>
              <a:t>	</a:t>
            </a:r>
            <a:endParaRPr lang="en-US" sz="1600" i="1" dirty="0">
              <a:latin typeface="Calibri" pitchFamily="-96" charset="0"/>
            </a:endParaRPr>
          </a:p>
        </p:txBody>
      </p:sp>
      <p:sp>
        <p:nvSpPr>
          <p:cNvPr id="60419" name="Text Box 31"/>
          <p:cNvSpPr txBox="1">
            <a:spLocks noChangeArrowheads="1"/>
          </p:cNvSpPr>
          <p:nvPr/>
        </p:nvSpPr>
        <p:spPr bwMode="auto">
          <a:xfrm>
            <a:off x="1017946" y="2825073"/>
            <a:ext cx="1701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>
                <a:latin typeface="Courier New" pitchFamily="-96" charset="0"/>
              </a:rPr>
              <a:t>int val[5];</a:t>
            </a:r>
          </a:p>
        </p:txBody>
      </p:sp>
      <p:grpSp>
        <p:nvGrpSpPr>
          <p:cNvPr id="60420" name="Group 24"/>
          <p:cNvGrpSpPr>
            <a:grpSpLocks/>
          </p:cNvGrpSpPr>
          <p:nvPr/>
        </p:nvGrpSpPr>
        <p:grpSpPr bwMode="auto">
          <a:xfrm>
            <a:off x="2616558" y="2872697"/>
            <a:ext cx="5334000" cy="750888"/>
            <a:chOff x="2514600" y="3429000"/>
            <a:chExt cx="5334000" cy="771141"/>
          </a:xfrm>
        </p:grpSpPr>
        <p:grpSp>
          <p:nvGrpSpPr>
            <p:cNvPr id="60421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42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3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0422" name="Text Box 32"/>
            <p:cNvSpPr txBox="1">
              <a:spLocks noChangeArrowheads="1"/>
            </p:cNvSpPr>
            <p:nvPr/>
          </p:nvSpPr>
          <p:spPr bwMode="auto">
            <a:xfrm>
              <a:off x="2514600" y="3810495"/>
              <a:ext cx="396875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60423" name="Text Box 33"/>
            <p:cNvSpPr txBox="1">
              <a:spLocks noChangeArrowheads="1"/>
            </p:cNvSpPr>
            <p:nvPr/>
          </p:nvSpPr>
          <p:spPr bwMode="auto">
            <a:xfrm>
              <a:off x="31829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4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5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6" name="Text Box 36"/>
            <p:cNvSpPr txBox="1">
              <a:spLocks noChangeArrowheads="1"/>
            </p:cNvSpPr>
            <p:nvPr/>
          </p:nvSpPr>
          <p:spPr bwMode="auto">
            <a:xfrm>
              <a:off x="40973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+ 8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7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8" name="Text Box 38"/>
            <p:cNvSpPr txBox="1">
              <a:spLocks noChangeArrowheads="1"/>
            </p:cNvSpPr>
            <p:nvPr/>
          </p:nvSpPr>
          <p:spPr bwMode="auto">
            <a:xfrm>
              <a:off x="50292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+ 12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9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0" name="Text Box 40"/>
            <p:cNvSpPr txBox="1">
              <a:spLocks noChangeArrowheads="1"/>
            </p:cNvSpPr>
            <p:nvPr/>
          </p:nvSpPr>
          <p:spPr bwMode="auto">
            <a:xfrm>
              <a:off x="59436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+ 16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1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2" name="Text Box 42"/>
            <p:cNvSpPr txBox="1">
              <a:spLocks noChangeArrowheads="1"/>
            </p:cNvSpPr>
            <p:nvPr/>
          </p:nvSpPr>
          <p:spPr bwMode="auto">
            <a:xfrm>
              <a:off x="68580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+ 20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3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F731F-23AF-4187-AE70-371B300E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41A7C17-FE5C-40BB-BAC7-C181C233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4063087"/>
            <a:ext cx="8263580" cy="248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3</a:t>
            </a:r>
          </a:p>
          <a:p>
            <a:pPr marL="960438" lvl="2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int*	</a:t>
            </a:r>
            <a:r>
              <a:rPr lang="en-US" sz="1800" i="1" dirty="0">
                <a:latin typeface="Calibri" pitchFamily="-96" charset="0"/>
              </a:rPr>
              <a:t>x</a:t>
            </a:r>
            <a:endParaRPr lang="en-US" sz="1800" dirty="0">
              <a:latin typeface="Calibri" pitchFamily="-96" charset="0"/>
            </a:endParaRP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+ 4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+ 8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  <a:r>
              <a:rPr lang="en-US" sz="1800" b="1" dirty="0" err="1">
                <a:solidFill>
                  <a:srgbClr val="FF0000"/>
                </a:solidFill>
                <a:latin typeface="Courier New" pitchFamily="-96" charset="0"/>
              </a:rPr>
              <a:t>int</a:t>
            </a: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??	No array bounds checking!!!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5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 </a:t>
            </a:r>
            <a:r>
              <a:rPr lang="en-US" sz="1800" dirty="0">
                <a:latin typeface="Calibri" pitchFamily="-96" charset="0"/>
              </a:rPr>
              <a:t>+ 4</a:t>
            </a:r>
            <a:r>
              <a:rPr lang="en-US" sz="1800" i="1" dirty="0">
                <a:latin typeface="Calibri" pitchFamily="-96" charset="0"/>
              </a:rPr>
              <a:t> </a:t>
            </a:r>
            <a:r>
              <a:rPr lang="en-US" sz="1800" i="1" dirty="0" err="1">
                <a:latin typeface="Calibri" pitchFamily="-96" charset="0"/>
              </a:rPr>
              <a:t>i</a:t>
            </a:r>
            <a:endParaRPr lang="en-US" sz="1800" i="1" dirty="0">
              <a:latin typeface="Calibri" pitchFamily="-9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Accessing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5A68-B038-4957-9680-93C7D768E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470" y="2586124"/>
            <a:ext cx="4736629" cy="358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/>
              <a:t> -&gt; starting address of array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r>
              <a:rPr lang="en-US" sz="2000" dirty="0"/>
              <a:t> -&gt; array index</a:t>
            </a:r>
          </a:p>
          <a:p>
            <a:r>
              <a:rPr lang="en-US" sz="2000" dirty="0"/>
              <a:t>Desired digit at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+ 4*%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/>
              <a:t>Use memory addressing!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(%rdi,%rsi,4)</a:t>
            </a:r>
          </a:p>
          <a:p>
            <a:endParaRPr lang="en-US" sz="2000" dirty="0"/>
          </a:p>
          <a:p>
            <a:r>
              <a:rPr lang="en-US" sz="2000" dirty="0"/>
              <a:t>This is memory accesses have a scale!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D(Rb, Ri, s)</a:t>
            </a:r>
          </a:p>
          <a:p>
            <a:pPr lvl="1"/>
            <a:r>
              <a:rPr lang="en-US" sz="2000" dirty="0"/>
              <a:t>Scale 1, 2, 4, or 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BC35-1493-4532-BD72-AC1DC7E5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691122" y="2225006"/>
            <a:ext cx="5837211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get_digit</a:t>
            </a:r>
            <a:r>
              <a:rPr lang="en-US" dirty="0">
                <a:latin typeface="Courier New" pitchFamily="-96" charset="0"/>
              </a:rPr>
              <a:t>(int[5]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29160" y="3698301"/>
            <a:ext cx="5837210" cy="1474763"/>
          </a:xfrm>
          <a:prstGeom prst="rect">
            <a:avLst/>
          </a:prstGeom>
          <a:solidFill>
            <a:srgbClr val="CDF1C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 err="1">
                <a:latin typeface="Courier New" pitchFamily="-96" charset="0"/>
              </a:rPr>
              <a:t>get_digit</a:t>
            </a:r>
            <a:r>
              <a:rPr lang="en-US" b="1" dirty="0">
                <a:latin typeface="Courier New" pitchFamily="-96" charset="0"/>
              </a:rPr>
              <a:t>: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rdi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rsi</a:t>
            </a:r>
            <a:r>
              <a:rPr lang="en-US" dirty="0">
                <a:latin typeface="Courier New" pitchFamily="-96" charset="0"/>
              </a:rPr>
              <a:t> = digit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movl</a:t>
            </a:r>
            <a:r>
              <a:rPr lang="en-US" b="1" dirty="0">
                <a:latin typeface="Courier New" pitchFamily="-96" charset="0"/>
              </a:rPr>
              <a:t> (%rdi,%rsi,4),%</a:t>
            </a:r>
            <a:r>
              <a:rPr lang="en-US" b="1" dirty="0" err="1">
                <a:latin typeface="Courier New" pitchFamily="-96" charset="0"/>
              </a:rPr>
              <a:t>rax</a:t>
            </a:r>
            <a:r>
              <a:rPr lang="en-US" dirty="0">
                <a:latin typeface="Courier New" pitchFamily="-96" charset="0"/>
              </a:rPr>
              <a:t>   # z[digit]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retq</a:t>
            </a:r>
            <a:endParaRPr lang="en-US" b="1" dirty="0">
              <a:latin typeface="Courier New" pitchFamily="-96" charset="0"/>
            </a:endParaRPr>
          </a:p>
        </p:txBody>
      </p:sp>
      <p:sp>
        <p:nvSpPr>
          <p:cNvPr id="64518" name="Text Box 31"/>
          <p:cNvSpPr txBox="1">
            <a:spLocks noChangeArrowheads="1"/>
          </p:cNvSpPr>
          <p:nvPr/>
        </p:nvSpPr>
        <p:spPr bwMode="auto">
          <a:xfrm>
            <a:off x="607595" y="1287973"/>
            <a:ext cx="198367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64519" name="Group 24"/>
          <p:cNvGrpSpPr>
            <a:grpSpLocks/>
          </p:cNvGrpSpPr>
          <p:nvPr/>
        </p:nvGrpSpPr>
        <p:grpSpPr bwMode="auto">
          <a:xfrm>
            <a:off x="2540471" y="1335599"/>
            <a:ext cx="5435600" cy="750887"/>
            <a:chOff x="2412765" y="3429000"/>
            <a:chExt cx="5435835" cy="771209"/>
          </a:xfrm>
        </p:grpSpPr>
        <p:grpSp>
          <p:nvGrpSpPr>
            <p:cNvPr id="6452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452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452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452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452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452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453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453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Loop Example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000500" y="1357299"/>
            <a:ext cx="403860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  <a:r>
              <a:rPr lang="en-US" dirty="0" err="1">
                <a:latin typeface="Courier New" pitchFamily="-96" charset="0"/>
              </a:rPr>
              <a:t>zincr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*z)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for 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0;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&lt; 4;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++)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z[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]++;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23592" y="3284984"/>
            <a:ext cx="7099722" cy="31367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 err="1">
                <a:latin typeface="Courier New" pitchFamily="49" charset="0"/>
              </a:rPr>
              <a:t>zincr</a:t>
            </a:r>
            <a:r>
              <a:rPr lang="en-US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z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$0, %</a:t>
            </a:r>
            <a:r>
              <a:rPr lang="cs-CZ" dirty="0" err="1">
                <a:latin typeface="Courier New" pitchFamily="49" charset="0"/>
              </a:rPr>
              <a:t>eax</a:t>
            </a:r>
            <a:r>
              <a:rPr lang="cs-CZ" dirty="0">
                <a:latin typeface="Courier New" pitchFamily="49" charset="0"/>
              </a:rPr>
              <a:t>          #   i = 0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jmp</a:t>
            </a:r>
            <a:r>
              <a:rPr lang="cs-CZ" dirty="0">
                <a:latin typeface="Courier New" pitchFamily="49" charset="0"/>
              </a:rPr>
              <a:t>     .L3               #  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middle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.L4: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</a:t>
            </a:r>
            <a:r>
              <a:rPr lang="cs-CZ" dirty="0" err="1">
                <a:solidFill>
                  <a:srgbClr val="FF0000"/>
                </a:solidFill>
                <a:latin typeface="Courier New" pitchFamily="49" charset="0"/>
              </a:rPr>
              <a:t>addl</a:t>
            </a: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  $1, (%rdi,%rax,4) #   z[i]++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addq</a:t>
            </a:r>
            <a:r>
              <a:rPr lang="cs-CZ" dirty="0">
                <a:latin typeface="Courier New" pitchFamily="49" charset="0"/>
              </a:rPr>
              <a:t>    $1,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.L3:                        # </a:t>
            </a:r>
            <a:r>
              <a:rPr lang="cs-CZ" dirty="0" err="1">
                <a:latin typeface="Courier New" pitchFamily="49" charset="0"/>
              </a:rPr>
              <a:t>middle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cmpq</a:t>
            </a:r>
            <a:r>
              <a:rPr lang="cs-CZ" dirty="0">
                <a:latin typeface="Courier New" pitchFamily="49" charset="0"/>
              </a:rPr>
              <a:t>    $4,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i:4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jbe</a:t>
            </a:r>
            <a:r>
              <a:rPr lang="cs-CZ" dirty="0">
                <a:latin typeface="Courier New" pitchFamily="49" charset="0"/>
              </a:rPr>
              <a:t>     .L4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i&lt;=4,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retq</a:t>
            </a:r>
            <a:endParaRPr lang="cs-CZ" dirty="0">
              <a:latin typeface="Courier New" pitchFamily="49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828800" y="4869730"/>
            <a:ext cx="882824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92FB-CDF4-4E33-9E03-2D814BDA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 </a:t>
            </a:r>
            <a:r>
              <a:rPr lang="cs-CZ" sz="2400" dirty="0">
                <a:latin typeface="Courier New" pitchFamily="49" charset="0"/>
              </a:rPr>
              <a:t>#</a:t>
            </a:r>
            <a:r>
              <a:rPr lang="en-US" sz="2400" dirty="0">
                <a:latin typeface="Courier New" pitchFamily="49" charset="0"/>
              </a:rPr>
              <a:t>Source:</a:t>
            </a:r>
            <a:r>
              <a:rPr lang="cs-CZ" sz="2400" dirty="0">
                <a:latin typeface="Courier New" pitchFamily="49" charset="0"/>
              </a:rPr>
              <a:t> z[i]++</a:t>
            </a:r>
            <a:r>
              <a:rPr lang="en-US" sz="2400" dirty="0">
                <a:latin typeface="Courier New" pitchFamily="49" charset="0"/>
              </a:rPr>
              <a:t> (</a:t>
            </a:r>
            <a:r>
              <a:rPr lang="en-US" sz="2400" dirty="0"/>
              <a:t>for </a:t>
            </a:r>
            <a:r>
              <a:rPr lang="en-US" sz="2400" dirty="0">
                <a:latin typeface="Courier New" pitchFamily="49" charset="0"/>
              </a:rPr>
              <a:t>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</a:t>
            </a:r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295D-FD9F-33B0-2F91-8384536C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deadline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33F1-6959-2617-A516-5025C64C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 deadline is this Friday by end-of-day</a:t>
            </a:r>
          </a:p>
          <a:p>
            <a:endParaRPr lang="en-US" dirty="0"/>
          </a:p>
          <a:p>
            <a:r>
              <a:rPr lang="en-US" dirty="0"/>
              <a:t>You already have all the grades you’ll get by then</a:t>
            </a:r>
          </a:p>
          <a:p>
            <a:pPr lvl="1"/>
            <a:r>
              <a:rPr lang="en-US" dirty="0"/>
              <a:t>Homework 2 will likely not be graded in time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you’re concerned and want to chat, please make a private post on Piazza and I’ll find time to meet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19ACF-64AA-F2EC-FEA1-321A1423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8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3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0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1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	 Nothing. Still 4 bytes. add works the same on sign/unsigned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7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b="1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69026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607594" y="3469600"/>
            <a:ext cx="11395515" cy="27026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Let’s decipher  “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</a:t>
            </a:r>
            <a:r>
              <a:rPr lang="en-US" dirty="0">
                <a:latin typeface="Calibri" pitchFamily="-96" charset="0"/>
              </a:rPr>
              <a:t>”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b="1" dirty="0"/>
              <a:t> </a:t>
            </a:r>
            <a:r>
              <a:rPr lang="en-US" dirty="0"/>
              <a:t>is an array of </a:t>
            </a:r>
            <a:r>
              <a:rPr lang="en-US" b="1" dirty="0"/>
              <a:t>4</a:t>
            </a:r>
            <a:r>
              <a:rPr lang="en-US" dirty="0"/>
              <a:t> elements, allocated contiguously</a:t>
            </a:r>
          </a:p>
          <a:p>
            <a:pPr marL="457200" lvl="1" indent="0">
              <a:buNone/>
            </a:pP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[4]</a:t>
            </a:r>
            <a:r>
              <a:rPr lang="en-US" b="1" dirty="0"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dirty="0"/>
              <a:t>Each element is an array of </a:t>
            </a:r>
            <a:r>
              <a:rPr lang="en-US" b="1" dirty="0"/>
              <a:t>5</a:t>
            </a:r>
            <a:r>
              <a:rPr lang="en-US" dirty="0"/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err="1"/>
              <a:t>’s</a:t>
            </a:r>
            <a:r>
              <a:rPr lang="en-US" dirty="0"/>
              <a:t>, allocated contiguously</a:t>
            </a:r>
          </a:p>
          <a:p>
            <a:pPr lvl="1"/>
            <a:endParaRPr lang="en-US" dirty="0">
              <a:latin typeface="Calibri" pitchFamily="-96" charset="0"/>
            </a:endParaRPr>
          </a:p>
          <a:p>
            <a:r>
              <a:rPr lang="en-US" dirty="0">
                <a:latin typeface="Calibri" pitchFamily="-96" charset="0"/>
              </a:rPr>
              <a:t>“Row-Major” ordering of all elements guaranteed</a:t>
            </a:r>
          </a:p>
          <a:p>
            <a:pPr lvl="1"/>
            <a:r>
              <a:rPr lang="en-US" dirty="0">
                <a:latin typeface="Calibri" pitchFamily="-96" charset="0"/>
              </a:rPr>
              <a:t>Entire row (all columns in it) will be placed in memory before the next row starts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759029" y="1124744"/>
            <a:ext cx="3431364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int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/* 4 rows, 5 cols */ 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{{1, 5, 2, 0, 6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4882538" y="992513"/>
            <a:ext cx="221774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[4][5];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 flipV="1">
            <a:off x="5119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4890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76</a:t>
            </a:r>
          </a:p>
        </p:txBody>
      </p:sp>
      <p:sp>
        <p:nvSpPr>
          <p:cNvPr id="308234" name="Line 10"/>
          <p:cNvSpPr>
            <a:spLocks noChangeShapeType="1"/>
          </p:cNvSpPr>
          <p:nvPr/>
        </p:nvSpPr>
        <p:spPr bwMode="auto">
          <a:xfrm flipV="1">
            <a:off x="6643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6414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96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 flipV="1">
            <a:off x="8167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7" name="Text Box 13"/>
          <p:cNvSpPr txBox="1">
            <a:spLocks noChangeArrowheads="1"/>
          </p:cNvSpPr>
          <p:nvPr/>
        </p:nvSpPr>
        <p:spPr bwMode="auto">
          <a:xfrm>
            <a:off x="7870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116</a:t>
            </a:r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 flipV="1">
            <a:off x="9691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9394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136</a:t>
            </a:r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 flipV="1">
            <a:off x="11215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10918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156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19082" y="1386572"/>
            <a:ext cx="1524000" cy="762000"/>
            <a:chOff x="816" y="2640"/>
            <a:chExt cx="960" cy="480"/>
          </a:xfrm>
        </p:grpSpPr>
        <p:sp>
          <p:nvSpPr>
            <p:cNvPr id="76838" name="Rectangle 20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9" name="Rectangle 21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40" name="Rectangle 22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41" name="Rectangle 23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0</a:t>
              </a:r>
            </a:p>
          </p:txBody>
        </p:sp>
        <p:sp>
          <p:nvSpPr>
            <p:cNvPr id="76842" name="Rectangle 24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6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6643082" y="1386572"/>
            <a:ext cx="1524000" cy="762000"/>
            <a:chOff x="816" y="2640"/>
            <a:chExt cx="960" cy="480"/>
          </a:xfrm>
        </p:grpSpPr>
        <p:sp>
          <p:nvSpPr>
            <p:cNvPr id="76833" name="Rectangle 26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4" name="Rectangle 27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35" name="Rectangle 28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36" name="Rectangle 29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7" name="Rectangle 30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3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8167082" y="1386572"/>
            <a:ext cx="1524000" cy="762000"/>
            <a:chOff x="816" y="2640"/>
            <a:chExt cx="960" cy="480"/>
          </a:xfrm>
        </p:grpSpPr>
        <p:sp>
          <p:nvSpPr>
            <p:cNvPr id="308256" name="Rectangle 32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57" name="Rectangle 33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5</a:t>
              </a:r>
            </a:p>
          </p:txBody>
        </p:sp>
        <p:sp>
          <p:nvSpPr>
            <p:cNvPr id="308258" name="Rectangle 34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2</a:t>
              </a:r>
            </a:p>
          </p:txBody>
        </p:sp>
        <p:sp>
          <p:nvSpPr>
            <p:cNvPr id="308259" name="Rectangle 35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60" name="Rectangle 36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7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9691082" y="1381810"/>
            <a:ext cx="1524000" cy="766763"/>
            <a:chOff x="816" y="2637"/>
            <a:chExt cx="960" cy="483"/>
          </a:xfrm>
        </p:grpSpPr>
        <p:sp>
          <p:nvSpPr>
            <p:cNvPr id="76823" name="Rectangle 38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24" name="Rectangle 39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25" name="Rectangle 40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6" name="Rectangle 41"/>
            <p:cNvSpPr>
              <a:spLocks noChangeArrowheads="1"/>
            </p:cNvSpPr>
            <p:nvPr/>
          </p:nvSpPr>
          <p:spPr bwMode="auto">
            <a:xfrm>
              <a:off x="1392" y="2637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7" name="Rectangle 42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</p:grpSp>
      <p:sp>
        <p:nvSpPr>
          <p:cNvPr id="308267" name="Rectangle 43"/>
          <p:cNvSpPr>
            <a:spLocks noChangeArrowheads="1"/>
          </p:cNvSpPr>
          <p:nvPr/>
        </p:nvSpPr>
        <p:spPr bwMode="auto">
          <a:xfrm>
            <a:off x="5119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8" name="Rectangle 44"/>
          <p:cNvSpPr>
            <a:spLocks noChangeArrowheads="1"/>
          </p:cNvSpPr>
          <p:nvPr/>
        </p:nvSpPr>
        <p:spPr bwMode="auto">
          <a:xfrm>
            <a:off x="6643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9" name="Rectangle 45"/>
          <p:cNvSpPr>
            <a:spLocks noChangeArrowheads="1"/>
          </p:cNvSpPr>
          <p:nvPr/>
        </p:nvSpPr>
        <p:spPr bwMode="auto">
          <a:xfrm>
            <a:off x="8167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70" name="Rectangle 46"/>
          <p:cNvSpPr>
            <a:spLocks noChangeArrowheads="1"/>
          </p:cNvSpPr>
          <p:nvPr/>
        </p:nvSpPr>
        <p:spPr bwMode="auto">
          <a:xfrm>
            <a:off x="9691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87337" y="1717838"/>
            <a:ext cx="2112685" cy="26551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287336" y="2268050"/>
            <a:ext cx="2112685" cy="266534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287337" y="2552840"/>
            <a:ext cx="2112684" cy="266445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815917" y="3969422"/>
            <a:ext cx="1184857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130949" y="4329462"/>
            <a:ext cx="684969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000774" y="4322128"/>
            <a:ext cx="528036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F941B-B78F-455F-86F0-05A9C48E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314BA20-E88B-4AC4-8988-437723611610}"/>
              </a:ext>
            </a:extLst>
          </p:cNvPr>
          <p:cNvSpPr/>
          <p:nvPr/>
        </p:nvSpPr>
        <p:spPr bwMode="auto">
          <a:xfrm>
            <a:off x="1267445" y="2002538"/>
            <a:ext cx="2112685" cy="26551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14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90AB3433-E155-4047-AAA4-C38F23F4B467}"/>
              </a:ext>
            </a:extLst>
          </p:cNvPr>
          <p:cNvSpPr txBox="1">
            <a:spLocks/>
          </p:cNvSpPr>
          <p:nvPr/>
        </p:nvSpPr>
        <p:spPr>
          <a:xfrm>
            <a:off x="607595" y="914400"/>
            <a:ext cx="5342682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Declaration</a:t>
            </a:r>
          </a:p>
          <a:p>
            <a:pPr lvl="1">
              <a:buFont typeface="Wingdings" pitchFamily="-96" charset="2"/>
              <a:buNone/>
            </a:pP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  </a:t>
            </a:r>
            <a:r>
              <a:rPr lang="en-US" b="1" kern="0" dirty="0">
                <a:latin typeface="Courier New" pitchFamily="-96" charset="0"/>
              </a:rPr>
              <a:t>A</a:t>
            </a:r>
            <a:r>
              <a:rPr lang="en-US" kern="0" dirty="0">
                <a:latin typeface="Courier New" pitchFamily="-96" charset="0"/>
              </a:rPr>
              <a:t>[</a:t>
            </a:r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ourier New" pitchFamily="-96" charset="0"/>
              </a:rPr>
              <a:t>][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ourier New" pitchFamily="-96" charset="0"/>
              </a:rPr>
              <a:t>];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kern="0" dirty="0">
                <a:latin typeface="Calibri" pitchFamily="-96" charset="0"/>
              </a:rPr>
              <a:t>2D array of data type </a:t>
            </a:r>
            <a:r>
              <a:rPr lang="en-US" i="1" kern="0" dirty="0">
                <a:latin typeface="Calibri" pitchFamily="-96" charset="0"/>
              </a:rPr>
              <a:t>T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alibri" pitchFamily="-96" charset="0"/>
              </a:rPr>
              <a:t> rows, 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alibri" pitchFamily="-96" charset="0"/>
              </a:rPr>
              <a:t> columns</a:t>
            </a:r>
          </a:p>
          <a:p>
            <a:pPr lvl="1"/>
            <a:r>
              <a:rPr lang="en-US" kern="0" dirty="0">
                <a:latin typeface="Calibri" pitchFamily="-96" charset="0"/>
              </a:rPr>
              <a:t>Type </a:t>
            </a: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element requires </a:t>
            </a:r>
            <a:r>
              <a:rPr lang="en-US" i="1" kern="0" dirty="0">
                <a:latin typeface="Calibri" pitchFamily="-96" charset="0"/>
              </a:rPr>
              <a:t>K</a:t>
            </a:r>
            <a:r>
              <a:rPr lang="en-US" kern="0" dirty="0">
                <a:latin typeface="Calibri" pitchFamily="-96" charset="0"/>
              </a:rPr>
              <a:t> bytes</a:t>
            </a:r>
          </a:p>
          <a:p>
            <a:r>
              <a:rPr lang="en-US" kern="0" dirty="0">
                <a:latin typeface="Calibri" pitchFamily="-96" charset="0"/>
              </a:rPr>
              <a:t>Types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A?	T [R] [C] -&gt; T**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A[</a:t>
            </a:r>
            <a:r>
              <a:rPr lang="en-US" i="1" kern="0" dirty="0" err="1">
                <a:latin typeface="Calibri" pitchFamily="-96" charset="0"/>
              </a:rPr>
              <a:t>i</a:t>
            </a:r>
            <a:r>
              <a:rPr lang="en-US" i="1" kern="0" dirty="0">
                <a:latin typeface="Calibri" pitchFamily="-96" charset="0"/>
              </a:rPr>
              <a:t>]?	T [C]	  -&gt; T*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A[</a:t>
            </a:r>
            <a:r>
              <a:rPr lang="en-US" i="1" kern="0" dirty="0" err="1">
                <a:latin typeface="Calibri" pitchFamily="-96" charset="0"/>
              </a:rPr>
              <a:t>i</a:t>
            </a:r>
            <a:r>
              <a:rPr lang="en-US" i="1" kern="0" dirty="0">
                <a:latin typeface="Calibri" pitchFamily="-96" charset="0"/>
              </a:rPr>
              <a:t>][j]?	T</a:t>
            </a:r>
            <a:endParaRPr lang="en-US" kern="0" dirty="0">
              <a:latin typeface="Calibri" pitchFamily="-96" charset="0"/>
            </a:endParaRPr>
          </a:p>
          <a:p>
            <a:r>
              <a:rPr lang="en-US" kern="0" dirty="0">
                <a:latin typeface="Calibri" pitchFamily="-96" charset="0"/>
              </a:rPr>
              <a:t>Arrangement</a:t>
            </a:r>
          </a:p>
          <a:p>
            <a:pPr lvl="1"/>
            <a:r>
              <a:rPr lang="en-US" kern="0" dirty="0">
                <a:latin typeface="Calibri" pitchFamily="-96" charset="0"/>
              </a:rPr>
              <a:t>Row-Major</a:t>
            </a:r>
            <a:br>
              <a:rPr lang="en-US" kern="0" dirty="0">
                <a:latin typeface="Calibri" pitchFamily="-96" charset="0"/>
              </a:rPr>
            </a:br>
            <a:r>
              <a:rPr lang="en-US" kern="0" dirty="0">
                <a:latin typeface="Calibri" pitchFamily="-96" charset="0"/>
              </a:rPr>
              <a:t>Ordering</a:t>
            </a:r>
          </a:p>
          <a:p>
            <a:endParaRPr lang="en-US" dirty="0"/>
          </a:p>
        </p:txBody>
      </p:sp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</a:t>
            </a:r>
            <a:r>
              <a:rPr lang="en-US" dirty="0">
                <a:latin typeface="Calibri" pitchFamily="-96" charset="0"/>
              </a:rPr>
              <a:t> Arrays</a:t>
            </a:r>
          </a:p>
        </p:txBody>
      </p:sp>
      <p:grpSp>
        <p:nvGrpSpPr>
          <p:cNvPr id="78851" name="Group 4"/>
          <p:cNvGrpSpPr>
            <a:grpSpLocks/>
          </p:cNvGrpSpPr>
          <p:nvPr/>
        </p:nvGrpSpPr>
        <p:grpSpPr bwMode="auto">
          <a:xfrm>
            <a:off x="6400800" y="1143000"/>
            <a:ext cx="4038600" cy="2209800"/>
            <a:chOff x="2208" y="2688"/>
            <a:chExt cx="2544" cy="1392"/>
          </a:xfrm>
        </p:grpSpPr>
        <p:sp>
          <p:nvSpPr>
            <p:cNvPr id="78871" name="Rectangle 5"/>
            <p:cNvSpPr>
              <a:spLocks noChangeArrowheads="1"/>
            </p:cNvSpPr>
            <p:nvPr/>
          </p:nvSpPr>
          <p:spPr bwMode="auto">
            <a:xfrm>
              <a:off x="2304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A[0][0]</a:t>
              </a:r>
            </a:p>
          </p:txBody>
        </p:sp>
        <p:sp>
          <p:nvSpPr>
            <p:cNvPr id="78872" name="Rectangle 6"/>
            <p:cNvSpPr>
              <a:spLocks noChangeArrowheads="1"/>
            </p:cNvSpPr>
            <p:nvPr/>
          </p:nvSpPr>
          <p:spPr bwMode="auto">
            <a:xfrm>
              <a:off x="3936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A[0][C-1]</a:t>
              </a:r>
            </a:p>
          </p:txBody>
        </p:sp>
        <p:sp>
          <p:nvSpPr>
            <p:cNvPr id="78873" name="Rectangle 7"/>
            <p:cNvSpPr>
              <a:spLocks noChangeArrowheads="1"/>
            </p:cNvSpPr>
            <p:nvPr/>
          </p:nvSpPr>
          <p:spPr bwMode="auto">
            <a:xfrm>
              <a:off x="2304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A[R-1][0]</a:t>
              </a:r>
            </a:p>
          </p:txBody>
        </p:sp>
        <p:sp>
          <p:nvSpPr>
            <p:cNvPr id="78874" name="Rectangle 8"/>
            <p:cNvSpPr>
              <a:spLocks noChangeArrowheads="1"/>
            </p:cNvSpPr>
            <p:nvPr/>
          </p:nvSpPr>
          <p:spPr bwMode="auto">
            <a:xfrm>
              <a:off x="3120" y="278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5" name="Rectangle 9"/>
            <p:cNvSpPr>
              <a:spLocks noChangeArrowheads="1"/>
            </p:cNvSpPr>
            <p:nvPr/>
          </p:nvSpPr>
          <p:spPr bwMode="auto">
            <a:xfrm>
              <a:off x="3168" y="374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6" name="Rectangle 10"/>
            <p:cNvSpPr>
              <a:spLocks noChangeArrowheads="1"/>
            </p:cNvSpPr>
            <p:nvPr/>
          </p:nvSpPr>
          <p:spPr bwMode="auto">
            <a:xfrm>
              <a:off x="3936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A[R-1][C-1]</a:t>
              </a:r>
            </a:p>
          </p:txBody>
        </p:sp>
        <p:sp>
          <p:nvSpPr>
            <p:cNvPr id="78877" name="Rectangle 11"/>
            <p:cNvSpPr>
              <a:spLocks noChangeArrowheads="1"/>
            </p:cNvSpPr>
            <p:nvPr/>
          </p:nvSpPr>
          <p:spPr bwMode="auto">
            <a:xfrm>
              <a:off x="2592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8" name="Rectangle 12"/>
            <p:cNvSpPr>
              <a:spLocks noChangeArrowheads="1"/>
            </p:cNvSpPr>
            <p:nvPr/>
          </p:nvSpPr>
          <p:spPr bwMode="auto">
            <a:xfrm>
              <a:off x="4080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9" name="Freeform 13"/>
            <p:cNvSpPr>
              <a:spLocks/>
            </p:cNvSpPr>
            <p:nvPr/>
          </p:nvSpPr>
          <p:spPr bwMode="auto">
            <a:xfrm>
              <a:off x="2208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  <p:sp>
          <p:nvSpPr>
            <p:cNvPr id="78880" name="Freeform 14"/>
            <p:cNvSpPr>
              <a:spLocks/>
            </p:cNvSpPr>
            <p:nvPr/>
          </p:nvSpPr>
          <p:spPr bwMode="auto">
            <a:xfrm flipH="1">
              <a:off x="4656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</p:grpSp>
      <p:sp>
        <p:nvSpPr>
          <p:cNvPr id="309263" name="Text Box 15"/>
          <p:cNvSpPr txBox="1">
            <a:spLocks noChangeArrowheads="1"/>
          </p:cNvSpPr>
          <p:nvPr/>
        </p:nvSpPr>
        <p:spPr bwMode="auto">
          <a:xfrm>
            <a:off x="3278936" y="6202362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33480" y="4930384"/>
            <a:ext cx="8229600" cy="990600"/>
            <a:chOff x="336" y="3408"/>
            <a:chExt cx="5184" cy="624"/>
          </a:xfrm>
        </p:grpSpPr>
        <p:grpSp>
          <p:nvGrpSpPr>
            <p:cNvPr id="78858" name="Group 17"/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78868" name="Rectangle 2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9" name="Rectangle 1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70" name="Rectangle 19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59" name="Group 21"/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78865" name="Rectangle 24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6" name="Rectangle 2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7" name="Rectangle 23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60" name="Group 25"/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8862" name="Rectangle 2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3" name="Rectangle 26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4" name="Rectangle 27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78861" name="Rectangle 29"/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309278" name="Line 30"/>
          <p:cNvSpPr>
            <a:spLocks noChangeShapeType="1"/>
          </p:cNvSpPr>
          <p:nvPr/>
        </p:nvSpPr>
        <p:spPr bwMode="auto">
          <a:xfrm>
            <a:off x="33334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79" name="Line 31"/>
          <p:cNvSpPr>
            <a:spLocks noChangeShapeType="1"/>
          </p:cNvSpPr>
          <p:nvPr/>
        </p:nvSpPr>
        <p:spPr bwMode="auto">
          <a:xfrm>
            <a:off x="115630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3333480" y="6149584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1" name="Rectangle 33"/>
          <p:cNvSpPr>
            <a:spLocks noChangeArrowheads="1"/>
          </p:cNvSpPr>
          <p:nvPr/>
        </p:nvSpPr>
        <p:spPr bwMode="auto">
          <a:xfrm>
            <a:off x="6381480" y="5949534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553200" y="1397752"/>
            <a:ext cx="3733800" cy="288032"/>
          </a:xfrm>
          <a:prstGeom prst="rect">
            <a:avLst/>
          </a:prstGeom>
          <a:solidFill>
            <a:srgbClr val="FF9999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559877" y="2919014"/>
            <a:ext cx="3727123" cy="28803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26C2-1075-4082-A55B-AB853F9F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4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FCFB-46D8-2D53-DE5C-4A85A42C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items in the array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60ACFCE-8854-04F4-8063-418442AC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321772"/>
            <a:ext cx="10972800" cy="28504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row you want to access</a:t>
            </a:r>
            <a:br>
              <a:rPr lang="en-US" dirty="0"/>
            </a:br>
            <a:r>
              <a:rPr lang="en-US" dirty="0"/>
              <a:t>Skip over previous rows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column you want to access in that row</a:t>
            </a:r>
            <a:br>
              <a:rPr lang="en-US" dirty="0"/>
            </a:br>
            <a:r>
              <a:rPr lang="en-US" dirty="0"/>
              <a:t>Skip over previous columns in that row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2FD9A-4923-B62F-12C5-5A636987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4180EF23-11A4-FE2C-C2A9-3DDE5CCE1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088" y="2719720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2795D1ED-375C-45F3-2E43-340889E1BCBB}"/>
              </a:ext>
            </a:extLst>
          </p:cNvPr>
          <p:cNvGrpSpPr>
            <a:grpSpLocks/>
          </p:cNvGrpSpPr>
          <p:nvPr/>
        </p:nvGrpSpPr>
        <p:grpSpPr bwMode="auto">
          <a:xfrm>
            <a:off x="1709632" y="1447742"/>
            <a:ext cx="8229600" cy="990600"/>
            <a:chOff x="336" y="3408"/>
            <a:chExt cx="5184" cy="624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C6ECD725-15C9-DB85-EC52-802D73D1A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6" name="Rectangle 20">
                <a:extLst>
                  <a:ext uri="{FF2B5EF4-FFF2-40B4-BE49-F238E27FC236}">
                    <a16:creationId xmlns:a16="http://schemas.microsoft.com/office/drawing/2014/main" id="{8E50BC34-F710-2C25-CF3E-422BAEE85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D1CBE63A-B008-9C17-FBDC-2C45A7284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7EF6CC0E-2941-6F44-B650-02E6DFE51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72BACB16-6058-DD16-A494-174C2DC40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371F409B-657C-71C3-95B6-BA8B88837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6C3B547B-3CDF-D6C5-8E4A-F8EDF48B2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C5912477-C070-0389-8E9B-345669FA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id="{891A4882-0D71-5134-D1FE-E9339A764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10" name="Rectangle 28">
                <a:extLst>
                  <a:ext uri="{FF2B5EF4-FFF2-40B4-BE49-F238E27FC236}">
                    <a16:creationId xmlns:a16="http://schemas.microsoft.com/office/drawing/2014/main" id="{D5F4B586-4DD9-3388-3C2B-DF5DE5C6C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3C347524-745E-7440-9451-D96723A1C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9EDC48D7-6CE8-BB14-1E76-18539D37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65527CAB-7D12-EB35-5E42-1A332AE2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19" name="Line 30">
            <a:extLst>
              <a:ext uri="{FF2B5EF4-FFF2-40B4-BE49-F238E27FC236}">
                <a16:creationId xmlns:a16="http://schemas.microsoft.com/office/drawing/2014/main" id="{837C49E6-6F7B-7AC5-4DAE-FBDE1A423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1F00B0F8-FBE9-40BC-5767-2560EF855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92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32">
            <a:extLst>
              <a:ext uri="{FF2B5EF4-FFF2-40B4-BE49-F238E27FC236}">
                <a16:creationId xmlns:a16="http://schemas.microsoft.com/office/drawing/2014/main" id="{58E9FE98-51AB-4AFB-AC18-13BCA29AF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666942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3">
            <a:extLst>
              <a:ext uri="{FF2B5EF4-FFF2-40B4-BE49-F238E27FC236}">
                <a16:creationId xmlns:a16="http://schemas.microsoft.com/office/drawing/2014/main" id="{583B4359-2315-D49C-DFEB-BD77343F0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632" y="2466892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</p:spTree>
    <p:extLst>
      <p:ext uri="{BB962C8B-B14F-4D97-AF65-F5344CB8AC3E}">
        <p14:creationId xmlns:p14="http://schemas.microsoft.com/office/powerpoint/2010/main" val="2158677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71606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To figure out how to get the element we want</a:t>
            </a:r>
          </a:p>
          <a:p>
            <a:pPr lvl="1"/>
            <a:r>
              <a:rPr lang="en-US" dirty="0">
                <a:latin typeface="Calibri" pitchFamily="-96" charset="0"/>
              </a:rPr>
              <a:t>Let’s first figure out how to get the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we want (its starting address)</a:t>
            </a:r>
          </a:p>
          <a:p>
            <a:r>
              <a:rPr lang="en-US" dirty="0">
                <a:latin typeface="Calibri" pitchFamily="-96" charset="0"/>
              </a:rPr>
              <a:t>Row Vectors</a:t>
            </a: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</a:t>
            </a:r>
            <a:r>
              <a:rPr lang="en-US" dirty="0">
                <a:latin typeface="Calibri" pitchFamily="-96" charset="0"/>
              </a:rPr>
              <a:t> (row) is array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</a:p>
          <a:p>
            <a:pPr lvl="1"/>
            <a:r>
              <a:rPr lang="en-US" dirty="0">
                <a:latin typeface="Calibri" pitchFamily="-96" charset="0"/>
              </a:rPr>
              <a:t>Each element of type </a:t>
            </a:r>
            <a:r>
              <a:rPr lang="en-US" i="1" dirty="0">
                <a:latin typeface="Calibri" pitchFamily="-96" charset="0"/>
              </a:rPr>
              <a:t>T </a:t>
            </a:r>
            <a:r>
              <a:rPr lang="en-US" dirty="0">
                <a:latin typeface="Calibri" pitchFamily="-96" charset="0"/>
              </a:rPr>
              <a:t>requires </a:t>
            </a:r>
            <a:r>
              <a:rPr lang="en-US" i="1" dirty="0">
                <a:latin typeface="Calibri" pitchFamily="-96" charset="0"/>
              </a:rPr>
              <a:t>K </a:t>
            </a:r>
            <a:r>
              <a:rPr lang="en-US" dirty="0">
                <a:latin typeface="Calibri" pitchFamily="-96" charset="0"/>
              </a:rPr>
              <a:t>bytes</a:t>
            </a:r>
          </a:p>
          <a:p>
            <a:pPr lvl="1"/>
            <a:r>
              <a:rPr lang="en-US" dirty="0">
                <a:latin typeface="Calibri" pitchFamily="-96" charset="0"/>
              </a:rPr>
              <a:t>Nested array formula:  </a:t>
            </a:r>
            <a:r>
              <a:rPr lang="en-US" b="1" dirty="0">
                <a:latin typeface="Courier New" pitchFamily="-96" charset="0"/>
              </a:rPr>
              <a:t>A +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dirty="0">
                <a:latin typeface="Calibri" pitchFamily="-96" charset="0"/>
              </a:rPr>
              <a:t> * (</a:t>
            </a:r>
            <a:r>
              <a:rPr lang="en-US" i="1" dirty="0">
                <a:latin typeface="Calibri" pitchFamily="-96" charset="0"/>
              </a:rPr>
              <a:t>C </a:t>
            </a:r>
            <a:r>
              <a:rPr lang="en-US" dirty="0">
                <a:latin typeface="Calibri" pitchFamily="-96" charset="0"/>
              </a:rPr>
              <a:t>*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)</a:t>
            </a: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5027052" y="4450031"/>
            <a:ext cx="2133600" cy="1524000"/>
            <a:chOff x="1680" y="2064"/>
            <a:chExt cx="1344" cy="960"/>
          </a:xfrm>
        </p:grpSpPr>
        <p:grpSp>
          <p:nvGrpSpPr>
            <p:cNvPr id="80927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497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[0]</a:t>
                </a:r>
              </a:p>
            </p:txBody>
          </p:sp>
          <p:sp>
            <p:nvSpPr>
              <p:cNvPr id="310280" name="Rectangle 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[C-1]</a:t>
                </a:r>
              </a:p>
            </p:txBody>
          </p:sp>
        </p:grpSp>
        <p:sp>
          <p:nvSpPr>
            <p:cNvPr id="80928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9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0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1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2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0901" name="Group 15"/>
          <p:cNvGrpSpPr>
            <a:grpSpLocks/>
          </p:cNvGrpSpPr>
          <p:nvPr/>
        </p:nvGrpSpPr>
        <p:grpSpPr bwMode="auto">
          <a:xfrm>
            <a:off x="8075052" y="4450031"/>
            <a:ext cx="2133600" cy="1524000"/>
            <a:chOff x="4176" y="2064"/>
            <a:chExt cx="1344" cy="960"/>
          </a:xfrm>
        </p:grpSpPr>
        <p:grpSp>
          <p:nvGrpSpPr>
            <p:cNvPr id="80919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0924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25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26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20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1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2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3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0902" name="Rectangle 24"/>
          <p:cNvSpPr>
            <a:spLocks noChangeArrowheads="1"/>
          </p:cNvSpPr>
          <p:nvPr/>
        </p:nvSpPr>
        <p:spPr bwMode="auto">
          <a:xfrm>
            <a:off x="40364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903" name="Text Box 25"/>
          <p:cNvSpPr txBox="1">
            <a:spLocks noChangeArrowheads="1"/>
          </p:cNvSpPr>
          <p:nvPr/>
        </p:nvSpPr>
        <p:spPr bwMode="auto">
          <a:xfrm>
            <a:off x="1707591" y="6194694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0904" name="Line 26"/>
          <p:cNvSpPr>
            <a:spLocks noChangeShapeType="1"/>
          </p:cNvSpPr>
          <p:nvPr/>
        </p:nvSpPr>
        <p:spPr bwMode="auto">
          <a:xfrm flipV="1">
            <a:off x="19028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Line 27"/>
          <p:cNvSpPr>
            <a:spLocks noChangeShapeType="1"/>
          </p:cNvSpPr>
          <p:nvPr/>
        </p:nvSpPr>
        <p:spPr bwMode="auto">
          <a:xfrm flipV="1">
            <a:off x="5027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0906" name="Group 28"/>
          <p:cNvGrpSpPr>
            <a:grpSpLocks/>
          </p:cNvGrpSpPr>
          <p:nvPr/>
        </p:nvGrpSpPr>
        <p:grpSpPr bwMode="auto">
          <a:xfrm>
            <a:off x="1902852" y="4450031"/>
            <a:ext cx="2133600" cy="1524000"/>
            <a:chOff x="336" y="2064"/>
            <a:chExt cx="1344" cy="960"/>
          </a:xfrm>
        </p:grpSpPr>
        <p:grpSp>
          <p:nvGrpSpPr>
            <p:cNvPr id="80911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0916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17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18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12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3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4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0915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0311" name="Text Box 39"/>
          <p:cNvSpPr txBox="1">
            <a:spLocks noChangeArrowheads="1"/>
          </p:cNvSpPr>
          <p:nvPr/>
        </p:nvSpPr>
        <p:spPr bwMode="auto">
          <a:xfrm>
            <a:off x="7922652" y="6191519"/>
            <a:ext cx="17526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A+(R-1)*C*4</a:t>
            </a:r>
          </a:p>
        </p:txBody>
      </p:sp>
      <p:sp>
        <p:nvSpPr>
          <p:cNvPr id="80909" name="Line 40"/>
          <p:cNvSpPr>
            <a:spLocks noChangeShapeType="1"/>
          </p:cNvSpPr>
          <p:nvPr/>
        </p:nvSpPr>
        <p:spPr bwMode="auto">
          <a:xfrm flipV="1">
            <a:off x="8075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Text Box 15"/>
          <p:cNvSpPr txBox="1">
            <a:spLocks noChangeArrowheads="1"/>
          </p:cNvSpPr>
          <p:nvPr/>
        </p:nvSpPr>
        <p:spPr bwMode="auto">
          <a:xfrm>
            <a:off x="1794902" y="3905519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789324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</a:t>
            </a:r>
            <a:r>
              <a:rPr lang="en-US" dirty="0" err="1">
                <a:solidFill>
                  <a:schemeClr val="bg1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*C*4</a:t>
            </a: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C*4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*C*4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D4DC-9951-4E74-B96D-0C288A7B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2270E-70AB-6B3F-15E9-82B99705771B}"/>
              </a:ext>
            </a:extLst>
          </p:cNvPr>
          <p:cNvSpPr txBox="1"/>
          <p:nvPr/>
        </p:nvSpPr>
        <p:spPr>
          <a:xfrm>
            <a:off x="7083378" y="3362096"/>
            <a:ext cx="33914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Only gets you to the right ROW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FD80F8-3999-7EB1-2B83-CF8FA08D94F4}"/>
              </a:ext>
            </a:extLst>
          </p:cNvPr>
          <p:cNvCxnSpPr>
            <a:cxnSpLocks/>
          </p:cNvCxnSpPr>
          <p:nvPr/>
        </p:nvCxnSpPr>
        <p:spPr>
          <a:xfrm flipH="1">
            <a:off x="6487735" y="3546762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 animBg="1"/>
      <p:bldP spid="310311" grpId="0"/>
      <p:bldP spid="80909" grpId="0" animBg="1"/>
      <p:bldP spid="41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Wrap up x86-64 assembly!</a:t>
            </a:r>
          </a:p>
          <a:p>
            <a:pPr lvl="1"/>
            <a:r>
              <a:rPr lang="en-US" dirty="0"/>
              <a:t>Although assembly details will remain important</a:t>
            </a:r>
          </a:p>
          <a:p>
            <a:pPr lvl="1"/>
            <a:endParaRPr lang="en-US" dirty="0"/>
          </a:p>
          <a:p>
            <a:r>
              <a:rPr lang="en-US" dirty="0"/>
              <a:t>Understand C arrays</a:t>
            </a:r>
          </a:p>
          <a:p>
            <a:pPr lvl="1"/>
            <a:r>
              <a:rPr lang="en-US" dirty="0"/>
              <a:t>Single and multi-dimensional</a:t>
            </a:r>
          </a:p>
          <a:p>
            <a:pPr lvl="1"/>
            <a:r>
              <a:rPr lang="en-US" dirty="0"/>
              <a:t>And how they translate into assembly code</a:t>
            </a:r>
          </a:p>
          <a:p>
            <a:pPr lvl="1"/>
            <a:endParaRPr lang="en-US" dirty="0"/>
          </a:p>
          <a:p>
            <a:r>
              <a:rPr lang="en-US" dirty="0"/>
              <a:t>Discuss how structures are accessed</a:t>
            </a:r>
          </a:p>
          <a:p>
            <a:pPr lvl="1"/>
            <a:r>
              <a:rPr lang="en-US" dirty="0"/>
              <a:t>Memory layout details including alignment</a:t>
            </a:r>
          </a:p>
          <a:p>
            <a:pPr lvl="1"/>
            <a:endParaRPr lang="en-US" dirty="0"/>
          </a:p>
          <a:p>
            <a:r>
              <a:rPr lang="en-US" dirty="0"/>
              <a:t>Bonus material on Dynamic Arrays and Unions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717A39C-B2B0-469E-9E16-CF1347F6C71A}"/>
              </a:ext>
            </a:extLst>
          </p:cNvPr>
          <p:cNvSpPr txBox="1">
            <a:spLocks/>
          </p:cNvSpPr>
          <p:nvPr/>
        </p:nvSpPr>
        <p:spPr>
          <a:xfrm>
            <a:off x="604435" y="4931819"/>
            <a:ext cx="10979970" cy="142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What’s that displacement?</a:t>
            </a:r>
          </a:p>
          <a:p>
            <a:pPr lvl="1"/>
            <a:r>
              <a:rPr lang="en-US" kern="0" dirty="0">
                <a:cs typeface="Courier New" panose="02070309020205020404" pitchFamily="49" charset="0"/>
              </a:rPr>
              <a:t>Constant address</a:t>
            </a:r>
          </a:p>
          <a:p>
            <a:pPr lvl="1"/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kern="0" dirty="0">
                <a:latin typeface="Calibri" pitchFamily="-96" charset="0"/>
              </a:rPr>
              <a:t> is a global. Always in a location known at compile-time. So constant address!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E3CCFD-F2D1-4074-9258-58CF2790AD0F}"/>
              </a:ext>
            </a:extLst>
          </p:cNvPr>
          <p:cNvSpPr/>
          <p:nvPr/>
        </p:nvSpPr>
        <p:spPr>
          <a:xfrm>
            <a:off x="1661375" y="4514046"/>
            <a:ext cx="515155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4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5030132"/>
            <a:ext cx="5488405" cy="159926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Row Vector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array of 5 </a:t>
            </a:r>
            <a:r>
              <a:rPr lang="en-US" b="1" dirty="0">
                <a:latin typeface="Courier New" pitchFamily="-96" charset="0"/>
              </a:rPr>
              <a:t>int</a:t>
            </a:r>
            <a:r>
              <a:rPr lang="en-US" dirty="0">
                <a:latin typeface="Calibri" pitchFamily="-96" charset="0"/>
              </a:rPr>
              <a:t>’s</a:t>
            </a:r>
          </a:p>
          <a:p>
            <a:pPr lvl="1"/>
            <a:r>
              <a:rPr lang="en-US" dirty="0">
                <a:latin typeface="Calibri" pitchFamily="-96" charset="0"/>
              </a:rPr>
              <a:t>Starting address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FDEC3EB-676D-425E-B55F-02B4A9E87837}"/>
              </a:ext>
            </a:extLst>
          </p:cNvPr>
          <p:cNvSpPr txBox="1">
            <a:spLocks noChangeArrowheads="1"/>
          </p:cNvSpPr>
          <p:nvPr/>
        </p:nvSpPr>
        <p:spPr>
          <a:xfrm>
            <a:off x="6158397" y="5030132"/>
            <a:ext cx="5488405" cy="1599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Assembly Code</a:t>
            </a:r>
          </a:p>
          <a:p>
            <a:pPr lvl="1"/>
            <a:r>
              <a:rPr lang="en-US" dirty="0">
                <a:latin typeface="Calibri" pitchFamily="-96" charset="0"/>
              </a:rPr>
              <a:t>Computes and returns address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+ 4*(5*index)</a:t>
            </a:r>
          </a:p>
        </p:txBody>
      </p:sp>
    </p:spTree>
    <p:extLst>
      <p:ext uri="{BB962C8B-B14F-4D97-AF65-F5344CB8AC3E}">
        <p14:creationId xmlns:p14="http://schemas.microsoft.com/office/powerpoint/2010/main" val="95395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68515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>
          <a:xfrm>
            <a:off x="607594" y="1143000"/>
            <a:ext cx="11292483" cy="223472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Now, let’s find the </a:t>
            </a:r>
            <a:r>
              <a:rPr lang="en-US" i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that we want</a:t>
            </a:r>
          </a:p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][j]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element which requires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 bytes, within nested arrays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 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 +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i="1" dirty="0">
                <a:latin typeface="Calibri" pitchFamily="-96" charset="0"/>
              </a:rPr>
              <a:t> * (C * K) +  j * K   =   </a:t>
            </a:r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 +  j</a:t>
            </a:r>
            <a:r>
              <a:rPr lang="en-US" dirty="0">
                <a:latin typeface="Calibri" pitchFamily="-96" charset="0"/>
              </a:rPr>
              <a:t>)</a:t>
            </a:r>
            <a:r>
              <a:rPr lang="pl-PL" i="1" dirty="0">
                <a:latin typeface="Calibri" pitchFamily="-96" charset="0"/>
              </a:rPr>
              <a:t>* K</a:t>
            </a:r>
            <a:endParaRPr lang="en-US" i="1" dirty="0">
              <a:latin typeface="Calibri" pitchFamily="-96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4717960" y="3867235"/>
            <a:ext cx="2133600" cy="1524000"/>
            <a:chOff x="1680" y="2064"/>
            <a:chExt cx="1344" cy="960"/>
          </a:xfrm>
        </p:grpSpPr>
        <p:grpSp>
          <p:nvGrpSpPr>
            <p:cNvPr id="87073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 • • •                      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920" y="3504"/>
                <a:ext cx="384" cy="6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[j]</a:t>
                </a:r>
              </a:p>
            </p:txBody>
          </p:sp>
        </p:grpSp>
        <p:sp>
          <p:nvSpPr>
            <p:cNvPr id="87074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5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6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7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8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7045" name="Group 15"/>
          <p:cNvGrpSpPr>
            <a:grpSpLocks/>
          </p:cNvGrpSpPr>
          <p:nvPr/>
        </p:nvGrpSpPr>
        <p:grpSpPr bwMode="auto">
          <a:xfrm>
            <a:off x="7765960" y="3867235"/>
            <a:ext cx="2133600" cy="1524000"/>
            <a:chOff x="4176" y="2064"/>
            <a:chExt cx="1344" cy="960"/>
          </a:xfrm>
        </p:grpSpPr>
        <p:grpSp>
          <p:nvGrpSpPr>
            <p:cNvPr id="87065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7070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71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72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66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7046" name="Rectangle 24"/>
          <p:cNvSpPr>
            <a:spLocks noChangeArrowheads="1"/>
          </p:cNvSpPr>
          <p:nvPr/>
        </p:nvSpPr>
        <p:spPr bwMode="auto">
          <a:xfrm>
            <a:off x="37273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7" name="Text Box 25"/>
          <p:cNvSpPr txBox="1">
            <a:spLocks noChangeArrowheads="1"/>
          </p:cNvSpPr>
          <p:nvPr/>
        </p:nvSpPr>
        <p:spPr bwMode="auto">
          <a:xfrm>
            <a:off x="1392149" y="5618248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7048" name="Line 26"/>
          <p:cNvSpPr>
            <a:spLocks noChangeShapeType="1"/>
          </p:cNvSpPr>
          <p:nvPr/>
        </p:nvSpPr>
        <p:spPr bwMode="auto">
          <a:xfrm flipV="1">
            <a:off x="15937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27"/>
          <p:cNvSpPr>
            <a:spLocks noChangeShapeType="1"/>
          </p:cNvSpPr>
          <p:nvPr/>
        </p:nvSpPr>
        <p:spPr bwMode="auto">
          <a:xfrm flipV="1">
            <a:off x="4717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7050" name="Group 28"/>
          <p:cNvGrpSpPr>
            <a:grpSpLocks/>
          </p:cNvGrpSpPr>
          <p:nvPr/>
        </p:nvGrpSpPr>
        <p:grpSpPr bwMode="auto">
          <a:xfrm>
            <a:off x="1593760" y="3867235"/>
            <a:ext cx="2133600" cy="1524000"/>
            <a:chOff x="336" y="2064"/>
            <a:chExt cx="1344" cy="960"/>
          </a:xfrm>
        </p:grpSpPr>
        <p:grpSp>
          <p:nvGrpSpPr>
            <p:cNvPr id="87057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7062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63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64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58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0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7061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51" name="Text Box 38"/>
          <p:cNvSpPr txBox="1">
            <a:spLocks noChangeArrowheads="1"/>
          </p:cNvSpPr>
          <p:nvPr/>
        </p:nvSpPr>
        <p:spPr bwMode="auto">
          <a:xfrm>
            <a:off x="4005173" y="5618248"/>
            <a:ext cx="1447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*C*4)</a:t>
            </a:r>
          </a:p>
        </p:txBody>
      </p:sp>
      <p:sp>
        <p:nvSpPr>
          <p:cNvPr id="87052" name="Text Box 39"/>
          <p:cNvSpPr txBox="1">
            <a:spLocks noChangeArrowheads="1"/>
          </p:cNvSpPr>
          <p:nvPr/>
        </p:nvSpPr>
        <p:spPr bwMode="auto">
          <a:xfrm>
            <a:off x="7384960" y="5618247"/>
            <a:ext cx="199181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A+((R-1)*C*4)</a:t>
            </a:r>
          </a:p>
        </p:txBody>
      </p:sp>
      <p:sp>
        <p:nvSpPr>
          <p:cNvPr id="87053" name="Line 40"/>
          <p:cNvSpPr>
            <a:spLocks noChangeShapeType="1"/>
          </p:cNvSpPr>
          <p:nvPr/>
        </p:nvSpPr>
        <p:spPr bwMode="auto">
          <a:xfrm flipV="1">
            <a:off x="7765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1485810" y="3322723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87055" name="Line 27"/>
          <p:cNvSpPr>
            <a:spLocks noChangeShapeType="1"/>
          </p:cNvSpPr>
          <p:nvPr/>
        </p:nvSpPr>
        <p:spPr bwMode="auto">
          <a:xfrm flipV="1">
            <a:off x="5708560" y="5391233"/>
            <a:ext cx="0" cy="59372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430624" y="5987018"/>
            <a:ext cx="295433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A+(</a:t>
            </a:r>
            <a:r>
              <a:rPr lang="en-US" dirty="0" err="1">
                <a:solidFill>
                  <a:srgbClr val="990000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*C*4)+(j*4)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2E5C64-1836-4A5B-B6AE-18D3D2FC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82ADB-C607-F099-5501-99852CC37AD8}"/>
              </a:ext>
            </a:extLst>
          </p:cNvPr>
          <p:cNvSpPr txBox="1"/>
          <p:nvPr/>
        </p:nvSpPr>
        <p:spPr>
          <a:xfrm>
            <a:off x="8375560" y="2541993"/>
            <a:ext cx="30093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Gets you the exact element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D811E3-7E32-9D69-18FF-C8985C56C02C}"/>
              </a:ext>
            </a:extLst>
          </p:cNvPr>
          <p:cNvCxnSpPr>
            <a:cxnSpLocks/>
          </p:cNvCxnSpPr>
          <p:nvPr/>
        </p:nvCxnSpPr>
        <p:spPr>
          <a:xfrm flipH="1">
            <a:off x="7779917" y="2726659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5" grpId="0" animBg="1"/>
      <p:bldP spid="4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</a:t>
            </a:r>
            <a:endParaRPr lang="en-US" b="1" dirty="0">
              <a:solidFill>
                <a:srgbClr val="990000"/>
              </a:solidFill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r>
              <a:rPr lang="en-US" dirty="0">
                <a:latin typeface="Calibri" pitchFamily="-96" charset="0"/>
              </a:rPr>
              <a:t>QUIZ: what is the address of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[2][4]</a:t>
            </a:r>
            <a:r>
              <a:rPr lang="en-US" dirty="0">
                <a:latin typeface="Calibri" pitchFamily="-96" charset="0"/>
              </a:rPr>
              <a:t>?</a:t>
            </a:r>
            <a:endParaRPr lang="en-US" b="1" dirty="0"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B6160A9C-AF16-A248-948B-C819441D3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578" y="5929708"/>
            <a:ext cx="129073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ord+56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</a:p>
          <a:p>
            <a:pPr lvl="1"/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9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50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(0 * 10 * 8) + (2 * 8) = 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Register Saving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659270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b="1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03821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848350" y="887024"/>
            <a:ext cx="6000209" cy="243284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Calibri" pitchFamily="-96" charset="0"/>
              </a:rPr>
              <a:t>Variable </a:t>
            </a:r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pitchFamily="-96" charset="0"/>
              </a:rPr>
              <a:t> denotes array of 3 elements</a:t>
            </a:r>
          </a:p>
          <a:p>
            <a:r>
              <a:rPr lang="en-US" sz="2400" dirty="0">
                <a:latin typeface="Calibri" pitchFamily="-96" charset="0"/>
              </a:rPr>
              <a:t>Each element is a pointer (8 bytes)</a:t>
            </a:r>
          </a:p>
          <a:p>
            <a:r>
              <a:rPr lang="en-US" sz="2400" dirty="0">
                <a:latin typeface="Calibri" pitchFamily="-96" charset="0"/>
              </a:rPr>
              <a:t>Each pointer points to array of </a:t>
            </a:r>
            <a:r>
              <a:rPr lang="en-US" sz="2400" dirty="0" err="1">
                <a:latin typeface="Courier New" pitchFamily="-96" charset="0"/>
              </a:rPr>
              <a:t>int</a:t>
            </a:r>
            <a:r>
              <a:rPr lang="en-US" sz="2400" dirty="0" err="1">
                <a:latin typeface="Calibri" pitchFamily="-96" charset="0"/>
              </a:rPr>
              <a:t>s</a:t>
            </a:r>
            <a:r>
              <a:rPr lang="en-US" sz="2400" dirty="0">
                <a:latin typeface="Calibri" pitchFamily="-96" charset="0"/>
              </a:rPr>
              <a:t> 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 []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int**</a:t>
            </a: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652344" y="901006"/>
            <a:ext cx="4847456" cy="92551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[5]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curly [5]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[5]   = { 9, 4, 7, 2, 0 };</a:t>
            </a: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652344" y="1967805"/>
            <a:ext cx="4847456" cy="36676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stooges[3]={</a:t>
            </a:r>
            <a:r>
              <a:rPr lang="en-US" dirty="0" err="1">
                <a:latin typeface="Courier New" pitchFamily="-96" charset="0"/>
              </a:rPr>
              <a:t>larry,curly,moe</a:t>
            </a:r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98651" y="4191000"/>
            <a:ext cx="1987549" cy="1530350"/>
            <a:chOff x="188" y="2112"/>
            <a:chExt cx="1252" cy="964"/>
          </a:xfrm>
        </p:grpSpPr>
        <p:sp>
          <p:nvSpPr>
            <p:cNvPr id="95301" name="Rectangle 8"/>
            <p:cNvSpPr>
              <a:spLocks noChangeArrowheads="1"/>
            </p:cNvSpPr>
            <p:nvPr/>
          </p:nvSpPr>
          <p:spPr bwMode="auto">
            <a:xfrm>
              <a:off x="864" y="235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56</a:t>
              </a:r>
            </a:p>
          </p:txBody>
        </p:sp>
        <p:sp>
          <p:nvSpPr>
            <p:cNvPr id="95302" name="Line 9"/>
            <p:cNvSpPr>
              <a:spLocks noChangeShapeType="1"/>
            </p:cNvSpPr>
            <p:nvPr/>
          </p:nvSpPr>
          <p:spPr bwMode="auto">
            <a:xfrm flipV="1">
              <a:off x="576" y="248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3" name="Text Box 10"/>
            <p:cNvSpPr txBox="1">
              <a:spLocks noChangeArrowheads="1"/>
            </p:cNvSpPr>
            <p:nvPr/>
          </p:nvSpPr>
          <p:spPr bwMode="auto">
            <a:xfrm>
              <a:off x="201" y="2363"/>
              <a:ext cx="3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160</a:t>
              </a:r>
            </a:p>
          </p:txBody>
        </p:sp>
        <p:sp>
          <p:nvSpPr>
            <p:cNvPr id="95304" name="Rectangle 11"/>
            <p:cNvSpPr>
              <a:spLocks noChangeArrowheads="1"/>
            </p:cNvSpPr>
            <p:nvPr/>
          </p:nvSpPr>
          <p:spPr bwMode="auto">
            <a:xfrm>
              <a:off x="864" y="259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16</a:t>
              </a:r>
            </a:p>
          </p:txBody>
        </p:sp>
        <p:sp>
          <p:nvSpPr>
            <p:cNvPr id="95305" name="Rectangle 12"/>
            <p:cNvSpPr>
              <a:spLocks noChangeArrowheads="1"/>
            </p:cNvSpPr>
            <p:nvPr/>
          </p:nvSpPr>
          <p:spPr bwMode="auto">
            <a:xfrm>
              <a:off x="864" y="283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90</a:t>
              </a:r>
            </a:p>
          </p:txBody>
        </p:sp>
        <p:sp>
          <p:nvSpPr>
            <p:cNvPr id="95306" name="Line 13"/>
            <p:cNvSpPr>
              <a:spLocks noChangeShapeType="1"/>
            </p:cNvSpPr>
            <p:nvPr/>
          </p:nvSpPr>
          <p:spPr bwMode="auto">
            <a:xfrm flipV="1">
              <a:off x="576" y="272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7" name="Line 14"/>
            <p:cNvSpPr>
              <a:spLocks noChangeShapeType="1"/>
            </p:cNvSpPr>
            <p:nvPr/>
          </p:nvSpPr>
          <p:spPr bwMode="auto">
            <a:xfrm flipV="1">
              <a:off x="576" y="296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8" name="Text Box 15"/>
            <p:cNvSpPr txBox="1">
              <a:spLocks noChangeArrowheads="1"/>
            </p:cNvSpPr>
            <p:nvPr/>
          </p:nvSpPr>
          <p:spPr bwMode="auto">
            <a:xfrm>
              <a:off x="188" y="2612"/>
              <a:ext cx="378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168</a:t>
              </a:r>
            </a:p>
          </p:txBody>
        </p:sp>
        <p:sp>
          <p:nvSpPr>
            <p:cNvPr id="95309" name="Text Box 16"/>
            <p:cNvSpPr txBox="1">
              <a:spLocks noChangeArrowheads="1"/>
            </p:cNvSpPr>
            <p:nvPr/>
          </p:nvSpPr>
          <p:spPr bwMode="auto">
            <a:xfrm>
              <a:off x="189" y="2843"/>
              <a:ext cx="377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176</a:t>
              </a:r>
            </a:p>
          </p:txBody>
        </p:sp>
        <p:sp>
          <p:nvSpPr>
            <p:cNvPr id="95310" name="Text Box 17"/>
            <p:cNvSpPr txBox="1">
              <a:spLocks noChangeArrowheads="1"/>
            </p:cNvSpPr>
            <p:nvPr/>
          </p:nvSpPr>
          <p:spPr bwMode="auto">
            <a:xfrm>
              <a:off x="428" y="2112"/>
              <a:ext cx="724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stooges</a:t>
              </a:r>
              <a:endParaRPr lang="en-US" dirty="0">
                <a:latin typeface="Courier New" pitchFamily="-96" charset="0"/>
              </a:endParaRPr>
            </a:p>
          </p:txBody>
        </p:sp>
        <p:sp>
          <p:nvSpPr>
            <p:cNvPr id="95311" name="Oval 18"/>
            <p:cNvSpPr>
              <a:spLocks noChangeArrowheads="1"/>
            </p:cNvSpPr>
            <p:nvPr/>
          </p:nvSpPr>
          <p:spPr bwMode="auto">
            <a:xfrm>
              <a:off x="1200" y="244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2" name="Oval 19"/>
            <p:cNvSpPr>
              <a:spLocks noChangeArrowheads="1"/>
            </p:cNvSpPr>
            <p:nvPr/>
          </p:nvSpPr>
          <p:spPr bwMode="auto">
            <a:xfrm>
              <a:off x="1200" y="268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3" name="Oval 20"/>
            <p:cNvSpPr>
              <a:spLocks noChangeArrowheads="1"/>
            </p:cNvSpPr>
            <p:nvPr/>
          </p:nvSpPr>
          <p:spPr bwMode="auto">
            <a:xfrm>
              <a:off x="1200" y="292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315413" name="Text Box 21"/>
          <p:cNvSpPr txBox="1">
            <a:spLocks noChangeArrowheads="1"/>
          </p:cNvSpPr>
          <p:nvPr/>
        </p:nvSpPr>
        <p:spPr bwMode="auto">
          <a:xfrm>
            <a:off x="4367969" y="37338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curly</a:t>
            </a:r>
          </a:p>
        </p:txBody>
      </p:sp>
      <p:sp>
        <p:nvSpPr>
          <p:cNvPr id="315433" name="Text Box 41"/>
          <p:cNvSpPr txBox="1">
            <a:spLocks noChangeArrowheads="1"/>
          </p:cNvSpPr>
          <p:nvPr/>
        </p:nvSpPr>
        <p:spPr bwMode="auto">
          <a:xfrm>
            <a:off x="4444169" y="45720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4643685" y="5272088"/>
            <a:ext cx="598241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moe</a:t>
            </a:r>
            <a:endParaRPr lang="en-US" dirty="0">
              <a:latin typeface="Courier New" pitchFamily="-96" charset="0"/>
            </a:endParaRPr>
          </a:p>
        </p:txBody>
      </p:sp>
      <p:grpSp>
        <p:nvGrpSpPr>
          <p:cNvPr id="84" name="Group 24"/>
          <p:cNvGrpSpPr>
            <a:grpSpLocks/>
          </p:cNvGrpSpPr>
          <p:nvPr/>
        </p:nvGrpSpPr>
        <p:grpSpPr bwMode="auto">
          <a:xfrm>
            <a:off x="5078413" y="4006850"/>
            <a:ext cx="5435600" cy="750888"/>
            <a:chOff x="2412765" y="3429000"/>
            <a:chExt cx="5435835" cy="771209"/>
          </a:xfrm>
        </p:grpSpPr>
        <p:grpSp>
          <p:nvGrpSpPr>
            <p:cNvPr id="95283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98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99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0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1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2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95284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95285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95286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7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8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95289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0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95291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2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95293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4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95295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24"/>
          <p:cNvGrpSpPr>
            <a:grpSpLocks/>
          </p:cNvGrpSpPr>
          <p:nvPr/>
        </p:nvGrpSpPr>
        <p:grpSpPr bwMode="auto">
          <a:xfrm>
            <a:off x="5080000" y="4808539"/>
            <a:ext cx="5435600" cy="750887"/>
            <a:chOff x="2412765" y="3429000"/>
            <a:chExt cx="5435835" cy="771209"/>
          </a:xfrm>
        </p:grpSpPr>
        <p:grpSp>
          <p:nvGrpSpPr>
            <p:cNvPr id="95265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17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18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119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0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21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95266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95267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95268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69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0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95271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2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95273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4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95275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6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95277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24"/>
          <p:cNvGrpSpPr>
            <a:grpSpLocks/>
          </p:cNvGrpSpPr>
          <p:nvPr/>
        </p:nvGrpSpPr>
        <p:grpSpPr bwMode="auto">
          <a:xfrm>
            <a:off x="5078413" y="5646739"/>
            <a:ext cx="5435600" cy="750887"/>
            <a:chOff x="2412765" y="3429000"/>
            <a:chExt cx="5435835" cy="771209"/>
          </a:xfrm>
        </p:grpSpPr>
        <p:grpSp>
          <p:nvGrpSpPr>
            <p:cNvPr id="95247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36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37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38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40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95248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90</a:t>
              </a:r>
            </a:p>
          </p:txBody>
        </p:sp>
        <p:sp>
          <p:nvSpPr>
            <p:cNvPr id="95249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94</a:t>
              </a:r>
            </a:p>
          </p:txBody>
        </p:sp>
        <p:sp>
          <p:nvSpPr>
            <p:cNvPr id="95250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1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2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98</a:t>
              </a:r>
            </a:p>
          </p:txBody>
        </p:sp>
        <p:sp>
          <p:nvSpPr>
            <p:cNvPr id="95253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4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102</a:t>
              </a:r>
            </a:p>
          </p:txBody>
        </p:sp>
        <p:sp>
          <p:nvSpPr>
            <p:cNvPr id="95255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6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106</a:t>
              </a:r>
            </a:p>
          </p:txBody>
        </p:sp>
        <p:sp>
          <p:nvSpPr>
            <p:cNvPr id="95257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8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110</a:t>
              </a:r>
            </a:p>
          </p:txBody>
        </p:sp>
        <p:sp>
          <p:nvSpPr>
            <p:cNvPr id="95259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3576638" y="4159250"/>
            <a:ext cx="1693862" cy="1022350"/>
          </a:xfrm>
          <a:custGeom>
            <a:avLst/>
            <a:gdLst>
              <a:gd name="T0" fmla="*/ 0 w 1694329"/>
              <a:gd name="T1" fmla="*/ 1021976 h 1021976"/>
              <a:gd name="T2" fmla="*/ 654423 w 1694329"/>
              <a:gd name="T3" fmla="*/ 340658 h 1021976"/>
              <a:gd name="T4" fmla="*/ 1694329 w 1694329"/>
              <a:gd name="T5" fmla="*/ 0 h 1021976"/>
              <a:gd name="T6" fmla="*/ 0 60000 65536"/>
              <a:gd name="T7" fmla="*/ 0 60000 65536"/>
              <a:gd name="T8" fmla="*/ 0 60000 65536"/>
              <a:gd name="T9" fmla="*/ 0 w 1694329"/>
              <a:gd name="T10" fmla="*/ 0 h 1021976"/>
              <a:gd name="T11" fmla="*/ 1694329 w 1694329"/>
              <a:gd name="T12" fmla="*/ 1021976 h 10219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4329" h="1021976">
                <a:moveTo>
                  <a:pt x="0" y="1021976"/>
                </a:moveTo>
                <a:cubicBezTo>
                  <a:pt x="186017" y="766481"/>
                  <a:pt x="372035" y="510987"/>
                  <a:pt x="654423" y="340658"/>
                </a:cubicBezTo>
                <a:cubicBezTo>
                  <a:pt x="936811" y="170329"/>
                  <a:pt x="1315570" y="85164"/>
                  <a:pt x="1694329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3594100" y="4787900"/>
            <a:ext cx="1703388" cy="330200"/>
          </a:xfrm>
          <a:custGeom>
            <a:avLst/>
            <a:gdLst>
              <a:gd name="T0" fmla="*/ 0 w 1703294"/>
              <a:gd name="T1" fmla="*/ 0 h 331694"/>
              <a:gd name="T2" fmla="*/ 905435 w 1703294"/>
              <a:gd name="T3" fmla="*/ 304800 h 331694"/>
              <a:gd name="T4" fmla="*/ 1703294 w 1703294"/>
              <a:gd name="T5" fmla="*/ 161365 h 331694"/>
              <a:gd name="T6" fmla="*/ 0 60000 65536"/>
              <a:gd name="T7" fmla="*/ 0 60000 65536"/>
              <a:gd name="T8" fmla="*/ 0 60000 65536"/>
              <a:gd name="T9" fmla="*/ 0 w 1703294"/>
              <a:gd name="T10" fmla="*/ 0 h 331694"/>
              <a:gd name="T11" fmla="*/ 1703294 w 1703294"/>
              <a:gd name="T12" fmla="*/ 331694 h 331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3294" h="331694">
                <a:moveTo>
                  <a:pt x="0" y="0"/>
                </a:moveTo>
                <a:cubicBezTo>
                  <a:pt x="310776" y="138953"/>
                  <a:pt x="621553" y="277906"/>
                  <a:pt x="905435" y="304800"/>
                </a:cubicBezTo>
                <a:cubicBezTo>
                  <a:pt x="1189317" y="331694"/>
                  <a:pt x="1446305" y="246529"/>
                  <a:pt x="1703294" y="16136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4" name="Freeform 143"/>
          <p:cNvSpPr>
            <a:spLocks noChangeArrowheads="1"/>
          </p:cNvSpPr>
          <p:nvPr/>
        </p:nvSpPr>
        <p:spPr bwMode="auto">
          <a:xfrm>
            <a:off x="3576638" y="5557838"/>
            <a:ext cx="1739900" cy="385762"/>
          </a:xfrm>
          <a:custGeom>
            <a:avLst/>
            <a:gdLst>
              <a:gd name="T0" fmla="*/ 0 w 1739153"/>
              <a:gd name="T1" fmla="*/ 0 h 385482"/>
              <a:gd name="T2" fmla="*/ 699247 w 1739153"/>
              <a:gd name="T3" fmla="*/ 349623 h 385482"/>
              <a:gd name="T4" fmla="*/ 1739153 w 1739153"/>
              <a:gd name="T5" fmla="*/ 215153 h 385482"/>
              <a:gd name="T6" fmla="*/ 0 60000 65536"/>
              <a:gd name="T7" fmla="*/ 0 60000 65536"/>
              <a:gd name="T8" fmla="*/ 0 60000 65536"/>
              <a:gd name="T9" fmla="*/ 0 w 1739153"/>
              <a:gd name="T10" fmla="*/ 0 h 385482"/>
              <a:gd name="T11" fmla="*/ 1739153 w 1739153"/>
              <a:gd name="T12" fmla="*/ 385482 h 385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39153" h="385482">
                <a:moveTo>
                  <a:pt x="0" y="0"/>
                </a:moveTo>
                <a:cubicBezTo>
                  <a:pt x="204694" y="156882"/>
                  <a:pt x="409388" y="313764"/>
                  <a:pt x="699247" y="349623"/>
                </a:cubicBezTo>
                <a:cubicBezTo>
                  <a:pt x="989106" y="385482"/>
                  <a:pt x="1364129" y="300317"/>
                  <a:pt x="1739153" y="2151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83" name="Right Brace 82"/>
          <p:cNvSpPr/>
          <p:nvPr/>
        </p:nvSpPr>
        <p:spPr bwMode="auto">
          <a:xfrm rot="5400000">
            <a:off x="3323534" y="5624771"/>
            <a:ext cx="216099" cy="90923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2971800" y="615904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8 bytes</a:t>
            </a:r>
          </a:p>
        </p:txBody>
      </p:sp>
      <p:sp>
        <p:nvSpPr>
          <p:cNvPr id="86" name="Right Brace 85"/>
          <p:cNvSpPr/>
          <p:nvPr/>
        </p:nvSpPr>
        <p:spPr bwMode="auto">
          <a:xfrm rot="16200000">
            <a:off x="5779167" y="3341756"/>
            <a:ext cx="216100" cy="91098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5168874" y="331986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4 bytes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919890-5716-1446-8591-B6911828FBB0}"/>
              </a:ext>
            </a:extLst>
          </p:cNvPr>
          <p:cNvSpPr/>
          <p:nvPr/>
        </p:nvSpPr>
        <p:spPr>
          <a:xfrm>
            <a:off x="847288" y="2804669"/>
            <a:ext cx="3791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QUIZ: What is the address of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stooges[2][4]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BDEC131-58EA-EF48-BB10-4F390731C5E3}"/>
              </a:ext>
            </a:extLst>
          </p:cNvPr>
          <p:cNvSpPr/>
          <p:nvPr/>
        </p:nvSpPr>
        <p:spPr>
          <a:xfrm>
            <a:off x="3812449" y="3167829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106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86356-8AC2-497D-ACC0-7D3543E1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Element Access</a:t>
            </a:r>
          </a:p>
        </p:txBody>
      </p:sp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739551" y="847317"/>
            <a:ext cx="4607849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0720FF-8027-41E2-BBD8-C40B4FF16BB4}"/>
              </a:ext>
            </a:extLst>
          </p:cNvPr>
          <p:cNvGrpSpPr/>
          <p:nvPr/>
        </p:nvGrpSpPr>
        <p:grpSpPr>
          <a:xfrm>
            <a:off x="2002667" y="4223021"/>
            <a:ext cx="7773381" cy="2403047"/>
            <a:chOff x="1576680" y="4057649"/>
            <a:chExt cx="8616949" cy="2663826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576680" y="4497389"/>
              <a:ext cx="1987549" cy="1547813"/>
              <a:chOff x="188" y="2101"/>
              <a:chExt cx="1252" cy="975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01" y="2363"/>
                <a:ext cx="3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188" y="2612"/>
                <a:ext cx="378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189" y="2843"/>
                <a:ext cx="377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491" y="2101"/>
                <a:ext cx="724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122198" y="48958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3" name="Text Box 61"/>
            <p:cNvSpPr txBox="1">
              <a:spLocks noChangeArrowheads="1"/>
            </p:cNvSpPr>
            <p:nvPr/>
          </p:nvSpPr>
          <p:spPr bwMode="auto">
            <a:xfrm>
              <a:off x="4321714" y="5595937"/>
              <a:ext cx="598241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moe</a:t>
              </a:r>
              <a:endParaRPr lang="en-US" dirty="0">
                <a:latin typeface="Courier New" pitchFamily="-96" charset="0"/>
              </a:endParaRP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4756442" y="4330699"/>
              <a:ext cx="5435600" cy="750888"/>
              <a:chOff x="2412765" y="3429000"/>
              <a:chExt cx="5435835" cy="771209"/>
            </a:xfrm>
          </p:grpSpPr>
          <p:grpSp>
            <p:nvGrpSpPr>
              <p:cNvPr id="25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0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1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2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37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24"/>
            <p:cNvGrpSpPr>
              <a:grpSpLocks/>
            </p:cNvGrpSpPr>
            <p:nvPr/>
          </p:nvGrpSpPr>
          <p:grpSpPr bwMode="auto">
            <a:xfrm>
              <a:off x="4758029" y="5132388"/>
              <a:ext cx="5435600" cy="750887"/>
              <a:chOff x="2412765" y="3429000"/>
              <a:chExt cx="5435835" cy="771209"/>
            </a:xfrm>
          </p:grpSpPr>
          <p:grpSp>
            <p:nvGrpSpPr>
              <p:cNvPr id="44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7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8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9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1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45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46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0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2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4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56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24"/>
            <p:cNvGrpSpPr>
              <a:grpSpLocks/>
            </p:cNvGrpSpPr>
            <p:nvPr/>
          </p:nvGrpSpPr>
          <p:grpSpPr bwMode="auto">
            <a:xfrm>
              <a:off x="4756442" y="5970588"/>
              <a:ext cx="5435600" cy="750887"/>
              <a:chOff x="2412765" y="3429000"/>
              <a:chExt cx="5435835" cy="771209"/>
            </a:xfrm>
          </p:grpSpPr>
          <p:grpSp>
            <p:nvGrpSpPr>
              <p:cNvPr id="63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76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78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65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66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69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1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3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75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1" name="Freeform 80"/>
            <p:cNvSpPr>
              <a:spLocks noChangeArrowheads="1"/>
            </p:cNvSpPr>
            <p:nvPr/>
          </p:nvSpPr>
          <p:spPr bwMode="auto">
            <a:xfrm>
              <a:off x="3254667" y="4483099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2" name="Freeform 81"/>
            <p:cNvSpPr>
              <a:spLocks noChangeArrowheads="1"/>
            </p:cNvSpPr>
            <p:nvPr/>
          </p:nvSpPr>
          <p:spPr bwMode="auto">
            <a:xfrm>
              <a:off x="3272129" y="5111749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254667" y="5881687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5" name="Text Box 21"/>
            <p:cNvSpPr txBox="1">
              <a:spLocks noChangeArrowheads="1"/>
            </p:cNvSpPr>
            <p:nvPr/>
          </p:nvSpPr>
          <p:spPr bwMode="auto">
            <a:xfrm>
              <a:off x="4045998" y="40576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larry</a:t>
              </a:r>
              <a:endParaRPr lang="en-US" dirty="0">
                <a:latin typeface="Courier New" pitchFamily="-96" charset="0"/>
              </a:endParaRPr>
            </a:p>
          </p:txBody>
        </p:sp>
      </p:grpSp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739553" y="2431492"/>
            <a:ext cx="9144000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salq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$2,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            # 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addq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stooges(,%rdi,8)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</a:t>
            </a:r>
            <a:r>
              <a:rPr lang="en-US" dirty="0">
                <a:latin typeface="Courier New" pitchFamily="49" charset="0"/>
              </a:rPr>
              <a:t>#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p = stooges[8*index] +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eax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            # return *p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ret	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048" y="36556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-96" charset="0"/>
              </a:rPr>
              <a:t>Element access  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Mem[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Mem[stooges+8*index]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+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urier New" pitchFamily="-96" charset="0"/>
              </a:rPr>
              <a:t>4*digit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E38E-28C6-4249-B770-E907FA7B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5DC9B694-4FD0-4162-9FCF-08CD4411FA88}"/>
              </a:ext>
            </a:extLst>
          </p:cNvPr>
          <p:cNvSpPr txBox="1">
            <a:spLocks/>
          </p:cNvSpPr>
          <p:nvPr/>
        </p:nvSpPr>
        <p:spPr>
          <a:xfrm>
            <a:off x="5565706" y="820040"/>
            <a:ext cx="6014688" cy="147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Must do two memory reads</a:t>
            </a:r>
          </a:p>
          <a:p>
            <a:pPr lvl="1"/>
            <a:r>
              <a:rPr lang="en-US" dirty="0">
                <a:latin typeface="Calibri" pitchFamily="-96" charset="0"/>
              </a:rPr>
              <a:t>First get pointer to row array</a:t>
            </a:r>
          </a:p>
          <a:p>
            <a:pPr lvl="1"/>
            <a:r>
              <a:rPr lang="en-US" dirty="0">
                <a:latin typeface="Calibri" pitchFamily="-96" charset="0"/>
              </a:rPr>
              <a:t>Then access element within array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 vs. Multi-Level </a:t>
            </a:r>
            <a:r>
              <a:rPr lang="en-US" dirty="0">
                <a:latin typeface="Calibri" pitchFamily="-96" charset="0"/>
              </a:rPr>
              <a:t>Array Element Accesses</a:t>
            </a:r>
          </a:p>
        </p:txBody>
      </p:sp>
      <p:sp>
        <p:nvSpPr>
          <p:cNvPr id="101380" name="TextBox 11"/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101382" name="Picture 2" descr="C:\Documents and Settings\pueschel\My Documents\teaching\18-243-CMUspring09\08-05Feb09\mul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15"/>
          <p:cNvSpPr txBox="1">
            <a:spLocks noChangeArrowheads="1"/>
          </p:cNvSpPr>
          <p:nvPr/>
        </p:nvSpPr>
        <p:spPr bwMode="auto">
          <a:xfrm>
            <a:off x="717104" y="4819799"/>
            <a:ext cx="10573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/>
              <a:t>Accesses look similar in C, but address computations are very different: </a:t>
            </a:r>
          </a:p>
        </p:txBody>
      </p:sp>
      <p:sp>
        <p:nvSpPr>
          <p:cNvPr id="101385" name="Rectangle 16"/>
          <p:cNvSpPr>
            <a:spLocks noChangeArrowheads="1"/>
          </p:cNvSpPr>
          <p:nvPr/>
        </p:nvSpPr>
        <p:spPr bwMode="auto">
          <a:xfrm>
            <a:off x="717104" y="5323776"/>
            <a:ext cx="445135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 err="1">
                <a:latin typeface="Courier New" pitchFamily="-96" charset="0"/>
              </a:rPr>
              <a:t>ord</a:t>
            </a:r>
            <a:r>
              <a:rPr lang="en-US" sz="2000" dirty="0">
                <a:latin typeface="Courier New" pitchFamily="-96" charset="0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sort of like </a:t>
            </a:r>
            <a:r>
              <a:rPr lang="en-US" sz="2000" dirty="0">
                <a:latin typeface="Courier New" pitchFamily="-96" charset="0"/>
              </a:rPr>
              <a:t>int*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101386" name="Rectangle 17"/>
          <p:cNvSpPr>
            <a:spLocks noChangeArrowheads="1"/>
          </p:cNvSpPr>
          <p:nvPr/>
        </p:nvSpPr>
        <p:spPr bwMode="auto">
          <a:xfrm>
            <a:off x="5173199" y="5326009"/>
            <a:ext cx="593914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>
                <a:latin typeface="Courier New" pitchFamily="-96" charset="0"/>
              </a:rPr>
              <a:t>stooges </a:t>
            </a:r>
            <a:r>
              <a:rPr lang="en-US" sz="2000" dirty="0">
                <a:latin typeface="Calibri"/>
                <a:cs typeface="Calibri"/>
              </a:rPr>
              <a:t>is definitely </a:t>
            </a:r>
            <a:r>
              <a:rPr lang="en-US" sz="2000" dirty="0">
                <a:latin typeface="Courier New" pitchFamily="-96" charset="0"/>
              </a:rPr>
              <a:t>int**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5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8" name="Text Box 61"/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29" name="Group 24"/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30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3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4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5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6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7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31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32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5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6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7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8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48" name="Group 24"/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49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2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63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4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6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50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52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3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4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5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7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8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9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61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67" name="Group 24"/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68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81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82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83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84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5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70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71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3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74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6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8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80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717104" y="2613387"/>
            <a:ext cx="4451351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[4][5];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90" name="Rectangle 8"/>
          <p:cNvSpPr>
            <a:spLocks noChangeArrowheads="1"/>
          </p:cNvSpPr>
          <p:nvPr/>
        </p:nvSpPr>
        <p:spPr bwMode="auto">
          <a:xfrm>
            <a:off x="5477114" y="2613387"/>
            <a:ext cx="5813069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int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[5], curly[5],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[5];</a:t>
            </a:r>
          </a:p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*stooges[3] = {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, curly,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};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B3E-D244-491E-893F-08D6C509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9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Nested versus Multi-Level Arrays</a:t>
            </a:r>
            <a:endParaRPr lang="en-US" dirty="0"/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2A69FC67-E01E-4316-9EDF-E82F7FFD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3096790"/>
            <a:ext cx="5257800" cy="3259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Fast element access</a:t>
            </a:r>
          </a:p>
          <a:p>
            <a:pPr lvl="2"/>
            <a:r>
              <a:rPr lang="en-US" dirty="0"/>
              <a:t>Single memory access</a:t>
            </a:r>
          </a:p>
          <a:p>
            <a:pPr lvl="1"/>
            <a:r>
              <a:rPr lang="en-US" dirty="0"/>
              <a:t>Efficient memory usage</a:t>
            </a:r>
          </a:p>
          <a:p>
            <a:pPr lvl="2"/>
            <a:r>
              <a:rPr lang="en-US" dirty="0"/>
              <a:t>Stored in contiguous memory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Requires fixed size rows</a:t>
            </a:r>
          </a:p>
          <a:p>
            <a:pPr lvl="1"/>
            <a:r>
              <a:rPr lang="en-US" dirty="0"/>
              <a:t>Large memory usage</a:t>
            </a:r>
          </a:p>
          <a:p>
            <a:pPr lvl="2"/>
            <a:r>
              <a:rPr lang="en-US" dirty="0"/>
              <a:t>All rows need to be allocated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E5FDF60E-BAC7-452E-8283-9D746319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3096792"/>
            <a:ext cx="5257800" cy="32595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Rows may be of different size</a:t>
            </a:r>
          </a:p>
          <a:p>
            <a:pPr lvl="1"/>
            <a:r>
              <a:rPr lang="en-US" dirty="0"/>
              <a:t>Rows could even be different types</a:t>
            </a:r>
          </a:p>
          <a:p>
            <a:pPr lvl="2"/>
            <a:r>
              <a:rPr lang="en-US" dirty="0"/>
              <a:t>First array would store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void*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Slow element access</a:t>
            </a:r>
          </a:p>
          <a:p>
            <a:pPr lvl="2"/>
            <a:r>
              <a:rPr lang="en-US" dirty="0"/>
              <a:t>Two memory references</a:t>
            </a:r>
          </a:p>
          <a:p>
            <a:pPr lvl="1"/>
            <a:r>
              <a:rPr lang="en-US" dirty="0"/>
              <a:t>Memory fragmentation</a:t>
            </a:r>
          </a:p>
          <a:p>
            <a:pPr lvl="2"/>
            <a:r>
              <a:rPr lang="en-US" dirty="0"/>
              <a:t>Many small chunks allocated</a:t>
            </a:r>
          </a:p>
          <a:p>
            <a:endParaRPr lang="en-US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C5C77C2-CF5B-4452-BC6C-D9BF9A21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E8FE131-849B-4926-9D6D-5B21C9D3C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7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EEB21C65-CE12-4A07-B9E1-4301658A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B2887-973F-4B93-B67A-A9B514A744AB}"/>
              </a:ext>
            </a:extLst>
          </p:cNvPr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D4F9E96A-FF64-4EE1-B402-A853787B0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3" name="Rectangle 8">
                <a:extLst>
                  <a:ext uri="{FF2B5EF4-FFF2-40B4-BE49-F238E27FC236}">
                    <a16:creationId xmlns:a16="http://schemas.microsoft.com/office/drawing/2014/main" id="{7A636DD3-ABBA-484B-B798-1395E062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4" name="Line 9">
                <a:extLst>
                  <a:ext uri="{FF2B5EF4-FFF2-40B4-BE49-F238E27FC236}">
                    <a16:creationId xmlns:a16="http://schemas.microsoft.com/office/drawing/2014/main" id="{C914582D-1325-4E3A-92A4-6FE0214CD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10">
                <a:extLst>
                  <a:ext uri="{FF2B5EF4-FFF2-40B4-BE49-F238E27FC236}">
                    <a16:creationId xmlns:a16="http://schemas.microsoft.com/office/drawing/2014/main" id="{44DF2F20-E250-4BED-B617-CC5082C0B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6" name="Rectangle 11">
                <a:extLst>
                  <a:ext uri="{FF2B5EF4-FFF2-40B4-BE49-F238E27FC236}">
                    <a16:creationId xmlns:a16="http://schemas.microsoft.com/office/drawing/2014/main" id="{ECFDFDD1-082F-4BC7-9D80-3AA9187DA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7" name="Rectangle 12">
                <a:extLst>
                  <a:ext uri="{FF2B5EF4-FFF2-40B4-BE49-F238E27FC236}">
                    <a16:creationId xmlns:a16="http://schemas.microsoft.com/office/drawing/2014/main" id="{D2E4A43F-7A73-4DDC-919D-15D5201FE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8" name="Line 13">
                <a:extLst>
                  <a:ext uri="{FF2B5EF4-FFF2-40B4-BE49-F238E27FC236}">
                    <a16:creationId xmlns:a16="http://schemas.microsoft.com/office/drawing/2014/main" id="{7D7206F6-E4F6-4D9C-AD83-429FD3A85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Line 14">
                <a:extLst>
                  <a:ext uri="{FF2B5EF4-FFF2-40B4-BE49-F238E27FC236}">
                    <a16:creationId xmlns:a16="http://schemas.microsoft.com/office/drawing/2014/main" id="{F8E46A68-ADDE-47AF-9906-B9BDC205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80" name="Text Box 15">
                <a:extLst>
                  <a:ext uri="{FF2B5EF4-FFF2-40B4-BE49-F238E27FC236}">
                    <a16:creationId xmlns:a16="http://schemas.microsoft.com/office/drawing/2014/main" id="{130C32B2-8DFC-4593-A489-5C15C614B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81" name="Text Box 16">
                <a:extLst>
                  <a:ext uri="{FF2B5EF4-FFF2-40B4-BE49-F238E27FC236}">
                    <a16:creationId xmlns:a16="http://schemas.microsoft.com/office/drawing/2014/main" id="{436AB53E-07A8-469F-A3B9-BAD404C7C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82" name="Text Box 17">
                <a:extLst>
                  <a:ext uri="{FF2B5EF4-FFF2-40B4-BE49-F238E27FC236}">
                    <a16:creationId xmlns:a16="http://schemas.microsoft.com/office/drawing/2014/main" id="{9953F937-273D-4D04-B706-D79ADE4C8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3" name="Oval 18">
                <a:extLst>
                  <a:ext uri="{FF2B5EF4-FFF2-40B4-BE49-F238E27FC236}">
                    <a16:creationId xmlns:a16="http://schemas.microsoft.com/office/drawing/2014/main" id="{E27C7B17-47DE-406A-A105-AEC7DACAB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4" name="Oval 19">
                <a:extLst>
                  <a:ext uri="{FF2B5EF4-FFF2-40B4-BE49-F238E27FC236}">
                    <a16:creationId xmlns:a16="http://schemas.microsoft.com/office/drawing/2014/main" id="{B2638C82-EC96-49EE-811E-AED578B52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5" name="Oval 20">
                <a:extLst>
                  <a:ext uri="{FF2B5EF4-FFF2-40B4-BE49-F238E27FC236}">
                    <a16:creationId xmlns:a16="http://schemas.microsoft.com/office/drawing/2014/main" id="{5EA712FB-1E82-473B-9332-5C8E7108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E619B21A-2C98-4CD5-A761-7B4361149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C2DD705E-08A4-455A-9349-8070D50B6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12" name="Text Box 61">
              <a:extLst>
                <a:ext uri="{FF2B5EF4-FFF2-40B4-BE49-F238E27FC236}">
                  <a16:creationId xmlns:a16="http://schemas.microsoft.com/office/drawing/2014/main" id="{846B55C9-8FE6-4AF6-B77C-91EA158BE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5FFF404C-941D-4EEC-9AE7-1E796A95F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5" name="Group 25">
                <a:extLst>
                  <a:ext uri="{FF2B5EF4-FFF2-40B4-BE49-F238E27FC236}">
                    <a16:creationId xmlns:a16="http://schemas.microsoft.com/office/drawing/2014/main" id="{CB972A35-2CB2-49CD-9C37-25477770C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8" name="Rectangle 26">
                  <a:extLst>
                    <a:ext uri="{FF2B5EF4-FFF2-40B4-BE49-F238E27FC236}">
                      <a16:creationId xmlns:a16="http://schemas.microsoft.com/office/drawing/2014/main" id="{DBC4729A-E9AC-49D0-9E61-B3588341E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27">
                  <a:extLst>
                    <a:ext uri="{FF2B5EF4-FFF2-40B4-BE49-F238E27FC236}">
                      <a16:creationId xmlns:a16="http://schemas.microsoft.com/office/drawing/2014/main" id="{EF0B8D1B-5BA5-42A5-9682-A587E2B59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70" name="Rectangle 28">
                  <a:extLst>
                    <a:ext uri="{FF2B5EF4-FFF2-40B4-BE49-F238E27FC236}">
                      <a16:creationId xmlns:a16="http://schemas.microsoft.com/office/drawing/2014/main" id="{7F3CB13D-00BC-4E1E-AC1A-D1F484730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71" name="Rectangle 29">
                  <a:extLst>
                    <a:ext uri="{FF2B5EF4-FFF2-40B4-BE49-F238E27FC236}">
                      <a16:creationId xmlns:a16="http://schemas.microsoft.com/office/drawing/2014/main" id="{5657A429-78FA-4024-B831-B3387F3EC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30">
                  <a:extLst>
                    <a:ext uri="{FF2B5EF4-FFF2-40B4-BE49-F238E27FC236}">
                      <a16:creationId xmlns:a16="http://schemas.microsoft.com/office/drawing/2014/main" id="{74751461-7558-46BA-B0C3-8023ED6F3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6" name="Text Box 32">
                <a:extLst>
                  <a:ext uri="{FF2B5EF4-FFF2-40B4-BE49-F238E27FC236}">
                    <a16:creationId xmlns:a16="http://schemas.microsoft.com/office/drawing/2014/main" id="{23B81282-7F7E-4E0D-AFA4-B83CC7018D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7" name="Text Box 33">
                <a:extLst>
                  <a:ext uri="{FF2B5EF4-FFF2-40B4-BE49-F238E27FC236}">
                    <a16:creationId xmlns:a16="http://schemas.microsoft.com/office/drawing/2014/main" id="{CC87AEB4-67BB-46B9-BCD3-16635E2977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8" name="Line 34">
                <a:extLst>
                  <a:ext uri="{FF2B5EF4-FFF2-40B4-BE49-F238E27FC236}">
                    <a16:creationId xmlns:a16="http://schemas.microsoft.com/office/drawing/2014/main" id="{2213B1C7-4A1B-4FA3-8381-A41B67851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Line 35">
                <a:extLst>
                  <a:ext uri="{FF2B5EF4-FFF2-40B4-BE49-F238E27FC236}">
                    <a16:creationId xmlns:a16="http://schemas.microsoft.com/office/drawing/2014/main" id="{E85FB8CB-9610-4D33-BE6A-ED0D8EB44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36">
                <a:extLst>
                  <a:ext uri="{FF2B5EF4-FFF2-40B4-BE49-F238E27FC236}">
                    <a16:creationId xmlns:a16="http://schemas.microsoft.com/office/drawing/2014/main" id="{C85F3C42-E79D-4A1D-A66B-BCDDF1F3D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61" name="Line 37">
                <a:extLst>
                  <a:ext uri="{FF2B5EF4-FFF2-40B4-BE49-F238E27FC236}">
                    <a16:creationId xmlns:a16="http://schemas.microsoft.com/office/drawing/2014/main" id="{9D693DD2-20E1-4B56-9B6B-790BF516A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2" name="Text Box 38">
                <a:extLst>
                  <a:ext uri="{FF2B5EF4-FFF2-40B4-BE49-F238E27FC236}">
                    <a16:creationId xmlns:a16="http://schemas.microsoft.com/office/drawing/2014/main" id="{5434B3AE-1AF5-4420-8BC1-1A0784111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3" name="Line 39">
                <a:extLst>
                  <a:ext uri="{FF2B5EF4-FFF2-40B4-BE49-F238E27FC236}">
                    <a16:creationId xmlns:a16="http://schemas.microsoft.com/office/drawing/2014/main" id="{DDFB8FF4-68A2-41B7-B849-F76F211D6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4" name="Text Box 40">
                <a:extLst>
                  <a:ext uri="{FF2B5EF4-FFF2-40B4-BE49-F238E27FC236}">
                    <a16:creationId xmlns:a16="http://schemas.microsoft.com/office/drawing/2014/main" id="{AB789E1C-2F5E-430F-857D-61CF93CEEA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0D26BEB4-3C3A-40D0-8E9C-0146F6C9C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6" name="Text Box 42">
                <a:extLst>
                  <a:ext uri="{FF2B5EF4-FFF2-40B4-BE49-F238E27FC236}">
                    <a16:creationId xmlns:a16="http://schemas.microsoft.com/office/drawing/2014/main" id="{B6C91032-0B50-4EEE-8C83-D6780AA7D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7" name="Line 43">
                <a:extLst>
                  <a:ext uri="{FF2B5EF4-FFF2-40B4-BE49-F238E27FC236}">
                    <a16:creationId xmlns:a16="http://schemas.microsoft.com/office/drawing/2014/main" id="{68ABB2D5-FAF0-4AE9-B8B2-E6161A043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4" name="Group 24">
              <a:extLst>
                <a:ext uri="{FF2B5EF4-FFF2-40B4-BE49-F238E27FC236}">
                  <a16:creationId xmlns:a16="http://schemas.microsoft.com/office/drawing/2014/main" id="{1FD9BB63-D711-4523-9C9D-C555C2037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D2F07928-2204-45B4-86CA-2C5E3079C0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0" name="Rectangle 26">
                  <a:extLst>
                    <a:ext uri="{FF2B5EF4-FFF2-40B4-BE49-F238E27FC236}">
                      <a16:creationId xmlns:a16="http://schemas.microsoft.com/office/drawing/2014/main" id="{032178A0-5C67-4480-BFCC-07FA2F400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1" name="Rectangle 27">
                  <a:extLst>
                    <a:ext uri="{FF2B5EF4-FFF2-40B4-BE49-F238E27FC236}">
                      <a16:creationId xmlns:a16="http://schemas.microsoft.com/office/drawing/2014/main" id="{CB497521-9033-46D0-BE61-0CA16EE850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2" name="Rectangle 28">
                  <a:extLst>
                    <a:ext uri="{FF2B5EF4-FFF2-40B4-BE49-F238E27FC236}">
                      <a16:creationId xmlns:a16="http://schemas.microsoft.com/office/drawing/2014/main" id="{AFD4938A-DD46-410A-B5FE-8309582AA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3" name="Rectangle 29">
                  <a:extLst>
                    <a:ext uri="{FF2B5EF4-FFF2-40B4-BE49-F238E27FC236}">
                      <a16:creationId xmlns:a16="http://schemas.microsoft.com/office/drawing/2014/main" id="{C55EF1F3-FF62-4078-8A92-5E3462489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4" name="Rectangle 30">
                  <a:extLst>
                    <a:ext uri="{FF2B5EF4-FFF2-40B4-BE49-F238E27FC236}">
                      <a16:creationId xmlns:a16="http://schemas.microsoft.com/office/drawing/2014/main" id="{6A941EA4-9690-43E2-AC77-80C4FF435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8" name="Text Box 32">
                <a:extLst>
                  <a:ext uri="{FF2B5EF4-FFF2-40B4-BE49-F238E27FC236}">
                    <a16:creationId xmlns:a16="http://schemas.microsoft.com/office/drawing/2014/main" id="{4D20E2E6-ADF6-4D14-8026-50CA43A5F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9" name="Text Box 33">
                <a:extLst>
                  <a:ext uri="{FF2B5EF4-FFF2-40B4-BE49-F238E27FC236}">
                    <a16:creationId xmlns:a16="http://schemas.microsoft.com/office/drawing/2014/main" id="{B40CD927-9B4B-43D2-B17B-E070FB71B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0" name="Line 34">
                <a:extLst>
                  <a:ext uri="{FF2B5EF4-FFF2-40B4-BE49-F238E27FC236}">
                    <a16:creationId xmlns:a16="http://schemas.microsoft.com/office/drawing/2014/main" id="{FDA73DE8-D0A8-4260-B9F6-058580DFE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Line 35">
                <a:extLst>
                  <a:ext uri="{FF2B5EF4-FFF2-40B4-BE49-F238E27FC236}">
                    <a16:creationId xmlns:a16="http://schemas.microsoft.com/office/drawing/2014/main" id="{D45794C9-A454-4717-B43C-D7D4C0E19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2" name="Text Box 36">
                <a:extLst>
                  <a:ext uri="{FF2B5EF4-FFF2-40B4-BE49-F238E27FC236}">
                    <a16:creationId xmlns:a16="http://schemas.microsoft.com/office/drawing/2014/main" id="{868616AA-18E9-44E9-BEE7-F3263C416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3" name="Line 37">
                <a:extLst>
                  <a:ext uri="{FF2B5EF4-FFF2-40B4-BE49-F238E27FC236}">
                    <a16:creationId xmlns:a16="http://schemas.microsoft.com/office/drawing/2014/main" id="{043B1854-7314-4C49-8FBB-B655BC93E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4" name="Text Box 38">
                <a:extLst>
                  <a:ext uri="{FF2B5EF4-FFF2-40B4-BE49-F238E27FC236}">
                    <a16:creationId xmlns:a16="http://schemas.microsoft.com/office/drawing/2014/main" id="{88528A48-7309-4F86-8F20-A8A73184D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5" name="Line 39">
                <a:extLst>
                  <a:ext uri="{FF2B5EF4-FFF2-40B4-BE49-F238E27FC236}">
                    <a16:creationId xmlns:a16="http://schemas.microsoft.com/office/drawing/2014/main" id="{69FEE2CD-5892-4A74-8CB7-CC4623C66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6" name="Text Box 40">
                <a:extLst>
                  <a:ext uri="{FF2B5EF4-FFF2-40B4-BE49-F238E27FC236}">
                    <a16:creationId xmlns:a16="http://schemas.microsoft.com/office/drawing/2014/main" id="{532381AF-A531-4468-993E-617580E19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7" name="Line 41">
                <a:extLst>
                  <a:ext uri="{FF2B5EF4-FFF2-40B4-BE49-F238E27FC236}">
                    <a16:creationId xmlns:a16="http://schemas.microsoft.com/office/drawing/2014/main" id="{94BF1311-831F-49E5-A39C-7CF2F662C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8" name="Text Box 42">
                <a:extLst>
                  <a:ext uri="{FF2B5EF4-FFF2-40B4-BE49-F238E27FC236}">
                    <a16:creationId xmlns:a16="http://schemas.microsoft.com/office/drawing/2014/main" id="{6671ADBA-03AA-4A1F-97B8-F7EB40110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9" name="Line 43">
                <a:extLst>
                  <a:ext uri="{FF2B5EF4-FFF2-40B4-BE49-F238E27FC236}">
                    <a16:creationId xmlns:a16="http://schemas.microsoft.com/office/drawing/2014/main" id="{25F6782A-4A42-497F-B837-9A3E0A53D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6342D9C1-61D4-458C-A8FF-D79F08A70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BBE6737D-C1AE-4A4F-A3E5-2DA953D4FD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2" name="Rectangle 26">
                  <a:extLst>
                    <a:ext uri="{FF2B5EF4-FFF2-40B4-BE49-F238E27FC236}">
                      <a16:creationId xmlns:a16="http://schemas.microsoft.com/office/drawing/2014/main" id="{77C6BA05-FC59-4E5B-8B9F-24D002942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3" name="Rectangle 27">
                  <a:extLst>
                    <a:ext uri="{FF2B5EF4-FFF2-40B4-BE49-F238E27FC236}">
                      <a16:creationId xmlns:a16="http://schemas.microsoft.com/office/drawing/2014/main" id="{25E946E8-77C0-4AC1-BBA4-27BD7057B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4" name="Rectangle 28">
                  <a:extLst>
                    <a:ext uri="{FF2B5EF4-FFF2-40B4-BE49-F238E27FC236}">
                      <a16:creationId xmlns:a16="http://schemas.microsoft.com/office/drawing/2014/main" id="{11746845-3C44-4B82-AF0D-761F5B7EF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3160968C-5B9D-4F33-9635-0C07E50A1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4A29270F-DADA-42AE-970A-6D1E8A30F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20" name="Text Box 32">
                <a:extLst>
                  <a:ext uri="{FF2B5EF4-FFF2-40B4-BE49-F238E27FC236}">
                    <a16:creationId xmlns:a16="http://schemas.microsoft.com/office/drawing/2014/main" id="{F9FF8976-B8A1-4E26-9C72-94357C5DD8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21" name="Text Box 33">
                <a:extLst>
                  <a:ext uri="{FF2B5EF4-FFF2-40B4-BE49-F238E27FC236}">
                    <a16:creationId xmlns:a16="http://schemas.microsoft.com/office/drawing/2014/main" id="{E4228125-AF5E-4C97-8F8C-CE643DD1F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22" name="Line 34">
                <a:extLst>
                  <a:ext uri="{FF2B5EF4-FFF2-40B4-BE49-F238E27FC236}">
                    <a16:creationId xmlns:a16="http://schemas.microsoft.com/office/drawing/2014/main" id="{2E9C1F17-A843-4249-9345-2A26C4320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Line 35">
                <a:extLst>
                  <a:ext uri="{FF2B5EF4-FFF2-40B4-BE49-F238E27FC236}">
                    <a16:creationId xmlns:a16="http://schemas.microsoft.com/office/drawing/2014/main" id="{48DA41FF-D530-49A0-9F72-48B6F350C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4" name="Text Box 36">
                <a:extLst>
                  <a:ext uri="{FF2B5EF4-FFF2-40B4-BE49-F238E27FC236}">
                    <a16:creationId xmlns:a16="http://schemas.microsoft.com/office/drawing/2014/main" id="{DC0B56C5-2D07-4AEE-B994-9947457D0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5" name="Line 37">
                <a:extLst>
                  <a:ext uri="{FF2B5EF4-FFF2-40B4-BE49-F238E27FC236}">
                    <a16:creationId xmlns:a16="http://schemas.microsoft.com/office/drawing/2014/main" id="{D0FDF6C8-DD31-4D43-8FCE-9D81ECF29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6" name="Text Box 38">
                <a:extLst>
                  <a:ext uri="{FF2B5EF4-FFF2-40B4-BE49-F238E27FC236}">
                    <a16:creationId xmlns:a16="http://schemas.microsoft.com/office/drawing/2014/main" id="{A949B917-38CD-4F7C-98DA-9E9B66B919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B2666DCA-97DA-48F3-B7B2-D2B9FA6BB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8" name="Text Box 40">
                <a:extLst>
                  <a:ext uri="{FF2B5EF4-FFF2-40B4-BE49-F238E27FC236}">
                    <a16:creationId xmlns:a16="http://schemas.microsoft.com/office/drawing/2014/main" id="{7DAE2F4F-DE36-45ED-93DA-E7D4C2994D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9" name="Line 41">
                <a:extLst>
                  <a:ext uri="{FF2B5EF4-FFF2-40B4-BE49-F238E27FC236}">
                    <a16:creationId xmlns:a16="http://schemas.microsoft.com/office/drawing/2014/main" id="{2D568B0A-F802-4C1B-8595-787E92DF3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0" name="Text Box 42">
                <a:extLst>
                  <a:ext uri="{FF2B5EF4-FFF2-40B4-BE49-F238E27FC236}">
                    <a16:creationId xmlns:a16="http://schemas.microsoft.com/office/drawing/2014/main" id="{B092A664-7AA9-46FD-8E0D-AF16D30D6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1B7554D-6C2B-4E02-9FC9-A3CD8194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1DDE84FF-F050-410C-80C4-5E568C5FF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7" name="Freeform 86">
              <a:extLst>
                <a:ext uri="{FF2B5EF4-FFF2-40B4-BE49-F238E27FC236}">
                  <a16:creationId xmlns:a16="http://schemas.microsoft.com/office/drawing/2014/main" id="{68D0FC64-1415-488B-BD67-3483B3A5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3289C2C0-F2D9-406C-BA75-699F753A5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8" name="Rectangle 16">
            <a:extLst>
              <a:ext uri="{FF2B5EF4-FFF2-40B4-BE49-F238E27FC236}">
                <a16:creationId xmlns:a16="http://schemas.microsoft.com/office/drawing/2014/main" id="{C2CFD550-84DA-4C9D-B08D-DAFCB6F00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99" y="2434753"/>
            <a:ext cx="4182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89" name="Rectangle 17">
            <a:extLst>
              <a:ext uri="{FF2B5EF4-FFF2-40B4-BE49-F238E27FC236}">
                <a16:creationId xmlns:a16="http://schemas.microsoft.com/office/drawing/2014/main" id="{B3DE7D0D-6CF9-48B9-A8E8-3CFD5957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543" y="2434753"/>
            <a:ext cx="579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2605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361B56-9AF9-06FB-DD83-03B707C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542E2-687A-A165-2F8E-4727BEF61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was a lot of math</a:t>
            </a:r>
          </a:p>
          <a:p>
            <a:r>
              <a:rPr lang="en-US" dirty="0"/>
              <a:t>And there’s more math to come</a:t>
            </a:r>
          </a:p>
          <a:p>
            <a:endParaRPr lang="en-US" dirty="0"/>
          </a:p>
          <a:p>
            <a:r>
              <a:rPr lang="en-US" dirty="0"/>
              <a:t>So let’s take a mental break to reset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help, I have provided you with a distraction: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E67-1D58-4E79-5E0B-552E8373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3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D12D-616C-E07B-3DE5-F5AAA15F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6" y="228600"/>
            <a:ext cx="4327012" cy="685800"/>
          </a:xfrm>
        </p:spPr>
        <p:txBody>
          <a:bodyPr/>
          <a:lstStyle/>
          <a:p>
            <a:r>
              <a:rPr lang="en-US" dirty="0"/>
              <a:t>It’s a baby hippo!</a:t>
            </a:r>
          </a:p>
        </p:txBody>
      </p:sp>
      <p:pic>
        <p:nvPicPr>
          <p:cNvPr id="6" name="Content Placeholder 5" descr="A picture containing stuffed, swimming&#10;&#10;Description automatically generated">
            <a:extLst>
              <a:ext uri="{FF2B5EF4-FFF2-40B4-BE49-F238E27FC236}">
                <a16:creationId xmlns:a16="http://schemas.microsoft.com/office/drawing/2014/main" id="{10DCD8C0-FCE5-06E0-2E87-EDB6F43F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17" y="238978"/>
            <a:ext cx="3438083" cy="6117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1E90B-5DEE-90FA-674F-7FB6577D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2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b="1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46696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 in C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17944"/>
            <a:ext cx="10972800" cy="35542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Structure represented as chunk of memory</a:t>
            </a:r>
          </a:p>
          <a:p>
            <a:pPr lvl="1"/>
            <a:r>
              <a:rPr lang="en-US" dirty="0">
                <a:cs typeface="Courier New"/>
              </a:rPr>
              <a:t>Big enough to hold all of the fields</a:t>
            </a:r>
          </a:p>
          <a:p>
            <a:r>
              <a:rPr lang="en-US" dirty="0">
                <a:cs typeface="Courier New"/>
              </a:rPr>
              <a:t>Fields ordered according to declaration order</a:t>
            </a:r>
          </a:p>
          <a:p>
            <a:pPr lvl="1"/>
            <a:r>
              <a:rPr lang="en-US" dirty="0">
                <a:cs typeface="Courier New"/>
              </a:rPr>
              <a:t>Even if another ordering could yield a more compact representation</a:t>
            </a:r>
          </a:p>
          <a:p>
            <a:pPr lvl="1"/>
            <a:r>
              <a:rPr lang="en-US" dirty="0">
                <a:cs typeface="Courier New"/>
              </a:rPr>
              <a:t>(We’ll see how that could happen in a bit)</a:t>
            </a:r>
          </a:p>
          <a:p>
            <a:r>
              <a:rPr lang="en-US" dirty="0">
                <a:cs typeface="Courier New"/>
              </a:rPr>
              <a:t>Compiler determines overall size + positions of fields</a:t>
            </a:r>
          </a:p>
          <a:p>
            <a:pPr lvl="1"/>
            <a:r>
              <a:rPr lang="en-US" dirty="0">
                <a:cs typeface="Courier New"/>
              </a:rPr>
              <a:t>Looking at memory, no way to tell it’s a struct (like arrays); just bytes</a:t>
            </a:r>
          </a:p>
          <a:p>
            <a:pPr lvl="1"/>
            <a:r>
              <a:rPr lang="en-US" dirty="0">
                <a:cs typeface="Courier New"/>
              </a:rPr>
              <a:t>It’s all in how the code treats that region of memory!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889354" y="1586793"/>
            <a:ext cx="1739478" cy="431800"/>
          </a:xfrm>
          <a:prstGeom prst="rect">
            <a:avLst/>
          </a:prstGeom>
          <a:solidFill>
            <a:srgbClr val="EFBFB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5339" y="785088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645112" y="92231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057F4-4BF4-42AF-82EA-BA06AD6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access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511950"/>
            <a:ext cx="10972800" cy="19920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Accessing Structure Member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1"/>
            <a:r>
              <a:rPr lang="en-US" dirty="0"/>
              <a:t>Access member with offsets</a:t>
            </a:r>
          </a:p>
          <a:p>
            <a:pPr lvl="1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Another use for Displacement in memory addressing!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7701214" y="92968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7548815" y="548680"/>
            <a:ext cx="73609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r+16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350386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548681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820772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852990" y="4653136"/>
            <a:ext cx="424301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653137"/>
            <a:ext cx="4181926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16(%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553" y="5939458"/>
            <a:ext cx="5560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en-US" dirty="0">
                <a:latin typeface="Calibri" pitchFamily="34" charset="0"/>
              </a:rPr>
              <a:t> is a pointer to a struct.</a:t>
            </a:r>
          </a:p>
          <a:p>
            <a:r>
              <a:rPr lang="en-US" dirty="0">
                <a:latin typeface="Calibri" pitchFamily="34" charset="0"/>
              </a:rPr>
              <a:t>Dereference the </a:t>
            </a:r>
            <a:r>
              <a:rPr lang="en-US" dirty="0" err="1">
                <a:latin typeface="Calibri" pitchFamily="34" charset="0"/>
              </a:rPr>
              <a:t>ponter</a:t>
            </a:r>
            <a:r>
              <a:rPr lang="en-US" dirty="0">
                <a:latin typeface="Calibri" pitchFamily="34" charset="0"/>
              </a:rPr>
              <a:t>, then get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alibri" pitchFamily="34" charset="0"/>
              </a:rPr>
              <a:t> field of the struct.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31704" y="5573902"/>
            <a:ext cx="0" cy="447387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97FD2-4581-47AD-8F4A-EC434ABF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9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Register Saving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Can a function use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rdx</a:t>
            </a:r>
            <a:r>
              <a:rPr lang="en-US" dirty="0"/>
              <a:t> for temporary storage?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552450" lvl="1"/>
            <a:r>
              <a:rPr lang="en-US" dirty="0"/>
              <a:t>Contents of register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rdx</a:t>
            </a:r>
            <a:r>
              <a:rPr lang="en-US" dirty="0"/>
              <a:t> overwritten by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who</a:t>
            </a:r>
            <a:r>
              <a:rPr lang="en-US" b="1" dirty="0">
                <a:ea typeface="Calibri" charset="0"/>
                <a:cs typeface="Calibri" charset="0"/>
                <a:sym typeface="Courier New Bold" charset="0"/>
              </a:rPr>
              <a:t>!</a:t>
            </a:r>
          </a:p>
          <a:p>
            <a:pPr marL="552450" lvl="1"/>
            <a:r>
              <a:rPr lang="en-US" dirty="0">
                <a:ea typeface="Zapf Dingbats" charset="0"/>
                <a:cs typeface="Zapf Dingbats" charset="0"/>
              </a:rPr>
              <a:t>This could be trouble </a:t>
            </a:r>
            <a:r>
              <a:rPr lang="is-IS" dirty="0">
                <a:ea typeface="Zapf Dingbats" charset="0"/>
                <a:cs typeface="Zapf Dingbats" charset="0"/>
              </a:rPr>
              <a:t>→</a:t>
            </a:r>
            <a:r>
              <a:rPr lang="en-US" dirty="0">
                <a:ea typeface="Zapf Dingbats" charset="0"/>
                <a:cs typeface="Zapf Dingbats" charset="0"/>
              </a:rPr>
              <a:t> something should be done!</a:t>
            </a:r>
            <a:endParaRPr lang="en-US" sz="1800" dirty="0"/>
          </a:p>
          <a:p>
            <a:pPr marL="838200" lvl="2"/>
            <a:r>
              <a:rPr lang="en-US" dirty="0"/>
              <a:t>Need some coordination</a:t>
            </a:r>
          </a:p>
        </p:txBody>
      </p:sp>
      <p:sp>
        <p:nvSpPr>
          <p:cNvPr id="74757" name="Rectangle 5"/>
          <p:cNvSpPr>
            <a:spLocks/>
          </p:cNvSpPr>
          <p:nvPr/>
        </p:nvSpPr>
        <p:spPr bwMode="auto">
          <a:xfrm>
            <a:off x="1949562" y="2529625"/>
            <a:ext cx="3797300" cy="1976438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yo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: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• • •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$15213,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%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rdx</a:t>
            </a:r>
            <a:endParaRPr lang="en-US" sz="2400" b="1" dirty="0">
              <a:solidFill>
                <a:srgbClr val="C00000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call who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%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rdx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rax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• • •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ret</a:t>
            </a:r>
          </a:p>
        </p:txBody>
      </p:sp>
      <p:sp>
        <p:nvSpPr>
          <p:cNvPr id="74758" name="Rectangle 6"/>
          <p:cNvSpPr>
            <a:spLocks/>
          </p:cNvSpPr>
          <p:nvPr/>
        </p:nvSpPr>
        <p:spPr bwMode="auto">
          <a:xfrm>
            <a:off x="5940537" y="2529625"/>
            <a:ext cx="3797300" cy="1981200"/>
          </a:xfrm>
          <a:prstGeom prst="rect">
            <a:avLst/>
          </a:prstGeom>
          <a:solidFill>
            <a:srgbClr val="D5F1C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who: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• • •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b="1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$18213,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%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rdx</a:t>
            </a:r>
            <a:endParaRPr lang="en-US" sz="2400" b="1" dirty="0">
              <a:solidFill>
                <a:srgbClr val="C00000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• • •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 Bold" charset="0"/>
            </a:endParaRPr>
          </a:p>
          <a:p>
            <a:pPr>
              <a:tabLst>
                <a:tab pos="457200" algn="l"/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b="1" dirty="0">
                <a:latin typeface="Courier New" pitchFamily="49" charset="0"/>
                <a:cs typeface="Courier New" pitchFamily="49" charset="0"/>
                <a:sym typeface="Courier New Bold" charset="0"/>
              </a:rPr>
              <a:t>    ret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237149" y="3063025"/>
            <a:ext cx="685800" cy="3810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09973" y="3626905"/>
            <a:ext cx="685800" cy="3810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275749" y="3063025"/>
            <a:ext cx="685800" cy="3810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1EA5E-9916-4FFB-A019-B0608CFF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597AF-0F62-40D9-AB55-D316B228EA73}"/>
              </a:ext>
            </a:extLst>
          </p:cNvPr>
          <p:cNvSpPr txBox="1"/>
          <p:nvPr/>
        </p:nvSpPr>
        <p:spPr>
          <a:xfrm>
            <a:off x="1949562" y="2112135"/>
            <a:ext cx="36527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B8C99-8195-4315-9075-DE88EB80B235}"/>
              </a:ext>
            </a:extLst>
          </p:cNvPr>
          <p:cNvSpPr txBox="1"/>
          <p:nvPr/>
        </p:nvSpPr>
        <p:spPr>
          <a:xfrm>
            <a:off x="5907110" y="2112135"/>
            <a:ext cx="36527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Callee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978573"/>
            <a:ext cx="418192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</a:t>
            </a:r>
            <a:r>
              <a:rPr lang="en-US" dirty="0" err="1">
                <a:latin typeface="Courier New" pitchFamily="49" charset="0"/>
              </a:rPr>
              <a:t>idx</a:t>
            </a:r>
            <a:r>
              <a:rPr lang="en-US" dirty="0">
                <a:latin typeface="Courier New" pitchFamily="49" charset="0"/>
              </a:rPr>
              <a:t> in %</a:t>
            </a:r>
            <a:r>
              <a:rPr lang="en-US" dirty="0" err="1"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 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0(%rdi,%rsi,4),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991544" y="4978574"/>
            <a:ext cx="403791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get_a</a:t>
            </a:r>
            <a:r>
              <a:rPr lang="en-US" dirty="0">
                <a:latin typeface="Courier New" pitchFamily="-96" charset="0"/>
              </a:rPr>
              <a:t> 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	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r-&gt;a[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within a struct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50221"/>
            <a:ext cx="10972800" cy="22095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as before; just need to also index in the array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2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Offset into array determined based on index and type</a:t>
            </a:r>
          </a:p>
          <a:p>
            <a:pPr lvl="1"/>
            <a:r>
              <a:rPr lang="en-US" dirty="0"/>
              <a:t>Compute as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structAddr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 offset + K*index)</a:t>
            </a:r>
            <a:r>
              <a:rPr lang="en-US" b="1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;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>
                <a:ea typeface="Calibri" charset="0"/>
                <a:cs typeface="Calibri" charset="0"/>
              </a:rPr>
              <a:t>Uses full addressing mode!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6846905" y="1145704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694505" y="764704"/>
            <a:ext cx="114967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r+4*</a:t>
            </a:r>
            <a:r>
              <a:rPr lang="en-US" dirty="0" err="1">
                <a:latin typeface="Courier New" pitchFamily="-96" charset="0"/>
              </a:rPr>
              <a:t>idx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566410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764705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103679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3A165-B4F0-40BC-A4D8-835C5ABF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7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struct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590709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(struct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1" y="4377503"/>
            <a:ext cx="1152128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4(%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5DE2-E39B-44E3-9DA8-12BD8313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61C2-C60B-4692-BC6D-4C6908993E39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5603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734725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r-&gt;a[1]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0" y="4377503"/>
            <a:ext cx="1487256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12(%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B66A0-D1AC-453D-8A4F-5BA5F610E438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24604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626742"/>
            <a:ext cx="4778332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_________________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r-&gt;a[index]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639317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A413A-99C6-4039-AA25-96F8DDEAAB15}"/>
              </a:ext>
            </a:extLst>
          </p:cNvPr>
          <p:cNvSpPr/>
          <p:nvPr/>
        </p:nvSpPr>
        <p:spPr bwMode="auto">
          <a:xfrm>
            <a:off x="7993119" y="4656839"/>
            <a:ext cx="2428535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8(%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, %</a:t>
            </a:r>
            <a:r>
              <a:rPr lang="en-US" dirty="0" err="1">
                <a:latin typeface="Courier New"/>
                <a:cs typeface="Courier New"/>
              </a:rPr>
              <a:t>rdx</a:t>
            </a:r>
            <a:r>
              <a:rPr lang="en-US" dirty="0">
                <a:latin typeface="Courier New"/>
                <a:cs typeface="Courier New"/>
              </a:rPr>
              <a:t>, 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5BD3B-5F58-489C-9BCA-F987D9ED4A9C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3150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0DEDC-90BA-4E8A-A709-A58E3CCD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4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54269" y="537366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1081936" y="5189000"/>
            <a:ext cx="97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48F59-A866-48AE-B0EB-FE765698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6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649238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326072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dirty="0"/>
              <a:t> into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r-&gt;a[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624135-B197-4BFD-94A4-21B0EDC70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6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934825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611659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to next node in list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7B2CFC-D0C4-42CF-888B-D088FFAA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41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1912013" y="632878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6138239"/>
            <a:ext cx="159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lang="en-US" dirty="0"/>
              <a:t> check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D376082-5B8C-4C6E-841C-595CC46F57E8}"/>
              </a:ext>
            </a:extLst>
          </p:cNvPr>
          <p:cNvSpPr/>
          <p:nvPr/>
        </p:nvSpPr>
        <p:spPr>
          <a:xfrm>
            <a:off x="2793304" y="6109867"/>
            <a:ext cx="123399" cy="460002"/>
          </a:xfrm>
          <a:prstGeom prst="leftBrace">
            <a:avLst>
              <a:gd name="adj1" fmla="val 8333"/>
              <a:gd name="adj2" fmla="val 4792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4F1269-5503-4D5D-AD28-7A9F577D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25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b="1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2162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47C-1549-4A73-8E0E-B07E5E7A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Compromise: some registers in advance, some on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BFFE-FB6F-484A-98BA-8882342F2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40968" cy="5029200"/>
          </a:xfrm>
        </p:spPr>
        <p:txBody>
          <a:bodyPr/>
          <a:lstStyle/>
          <a:p>
            <a:r>
              <a:rPr lang="en-US" dirty="0"/>
              <a:t>Neither the Caller nor the Callee has perfect knowledge of</a:t>
            </a:r>
            <a:br>
              <a:rPr lang="en-US" dirty="0"/>
            </a:br>
            <a:r>
              <a:rPr lang="en-US" dirty="0"/>
              <a:t>register availability</a:t>
            </a:r>
          </a:p>
          <a:p>
            <a:endParaRPr lang="en-US" dirty="0"/>
          </a:p>
          <a:p>
            <a:r>
              <a:rPr lang="en-US" dirty="0"/>
              <a:t>Designate certain registers are saved in certain way</a:t>
            </a:r>
          </a:p>
          <a:p>
            <a:pPr lvl="1"/>
            <a:r>
              <a:rPr lang="en-US" dirty="0"/>
              <a:t>Some are saved in advance: Caller saved</a:t>
            </a:r>
          </a:p>
          <a:p>
            <a:pPr lvl="1"/>
            <a:r>
              <a:rPr lang="en-US" dirty="0"/>
              <a:t>Some are saved on demand: Callee saved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Remember: Caller and Callee are just designations for one call event</a:t>
            </a:r>
          </a:p>
          <a:p>
            <a:pPr lvl="1"/>
            <a:r>
              <a:rPr lang="en-US" dirty="0"/>
              <a:t>Functions can and do act as both at different times</a:t>
            </a:r>
          </a:p>
          <a:p>
            <a:pPr lvl="1"/>
            <a:r>
              <a:rPr lang="en-US" dirty="0"/>
              <a:t>If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A()</a:t>
            </a:r>
            <a:r>
              <a:rPr lang="en-US" dirty="0"/>
              <a:t> calls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B()</a:t>
            </a:r>
            <a:r>
              <a:rPr lang="en-US" dirty="0"/>
              <a:t> calls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C()</a:t>
            </a:r>
            <a:r>
              <a:rPr lang="en-US" dirty="0"/>
              <a:t>, then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B()</a:t>
            </a:r>
            <a:r>
              <a:rPr lang="en-US" dirty="0"/>
              <a:t> is both Callee and Caller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5FA16-AC86-43A5-A167-7585794A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029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Alignment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Aligned data</a:t>
            </a:r>
          </a:p>
          <a:p>
            <a:pPr lvl="1"/>
            <a:r>
              <a:rPr lang="en-US" dirty="0"/>
              <a:t>Primitive data type requires K bytes</a:t>
            </a:r>
          </a:p>
          <a:p>
            <a:pPr lvl="1"/>
            <a:r>
              <a:rPr lang="en-US" dirty="0"/>
              <a:t>Address must typically be a multiple of K (e.g., 1,2,4 or 8)</a:t>
            </a:r>
          </a:p>
          <a:p>
            <a:pPr lvl="2"/>
            <a:r>
              <a:rPr lang="en-US" dirty="0"/>
              <a:t>an address that is a multiple of K is called “K-byte aligned”</a:t>
            </a:r>
          </a:p>
          <a:p>
            <a:pPr lvl="2"/>
            <a:endParaRPr lang="en-US" dirty="0"/>
          </a:p>
          <a:p>
            <a:r>
              <a:rPr lang="en-US" dirty="0"/>
              <a:t>Required on some machines; recommended on x86-64</a:t>
            </a:r>
          </a:p>
          <a:p>
            <a:pPr lvl="1"/>
            <a:r>
              <a:rPr lang="en-US" dirty="0"/>
              <a:t>But not doing it will really slow down your program</a:t>
            </a:r>
          </a:p>
          <a:p>
            <a:pPr lvl="1"/>
            <a:endParaRPr lang="en-US" dirty="0"/>
          </a:p>
          <a:p>
            <a:r>
              <a:rPr lang="en-US" dirty="0"/>
              <a:t>For example, pointers need 8-byte alignment</a:t>
            </a:r>
          </a:p>
          <a:p>
            <a:pPr lvl="1"/>
            <a:r>
              <a:rPr lang="en-US" dirty="0"/>
              <a:t>Multiple of 8 is fine, non-multiple of 8 is bad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DD554-15BF-4862-B845-92D34BF6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8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movq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(%rdi), %rdi      #   r = M[r+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>
          <a:xfrm>
            <a:off x="607595" y="228600"/>
            <a:ext cx="5209005" cy="1303228"/>
          </a:xfrm>
        </p:spPr>
        <p:txBody>
          <a:bodyPr>
            <a:noAutofit/>
          </a:bodyPr>
          <a:lstStyle/>
          <a:p>
            <a:r>
              <a:rPr lang="en-US" dirty="0"/>
              <a:t>Problem: reordering can lead to different layouts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80632" y="3628483"/>
            <a:ext cx="1799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Alignment is wrong!!</a:t>
            </a:r>
          </a:p>
          <a:p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Can’t load 8 bytes from address 20 efficiently</a:t>
            </a:r>
            <a:endParaRPr lang="en-US" sz="2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74944" y="1745002"/>
            <a:ext cx="4223157" cy="1611991"/>
            <a:chOff x="4450943" y="1049360"/>
            <a:chExt cx="4223157" cy="1611991"/>
          </a:xfrm>
        </p:grpSpPr>
        <p:grpSp>
          <p:nvGrpSpPr>
            <p:cNvPr id="32" name="Group 31"/>
            <p:cNvGrpSpPr/>
            <p:nvPr/>
          </p:nvGrpSpPr>
          <p:grpSpPr>
            <a:xfrm>
              <a:off x="4450943" y="1049360"/>
              <a:ext cx="4146446" cy="1611991"/>
              <a:chOff x="4563315" y="1484784"/>
              <a:chExt cx="4146446" cy="161199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563315" y="1484784"/>
                <a:ext cx="4146446" cy="1611991"/>
                <a:chOff x="4283968" y="1024921"/>
                <a:chExt cx="4146446" cy="1611991"/>
              </a:xfrm>
            </p:grpSpPr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39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876300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40" name="Rectangle 12"/>
                <p:cNvSpPr>
                  <a:spLocks noChangeArrowheads="1"/>
                </p:cNvSpPr>
                <p:nvPr/>
              </p:nvSpPr>
              <p:spPr bwMode="auto">
                <a:xfrm>
                  <a:off x="7037405" y="1826627"/>
                  <a:ext cx="1152251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41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42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43" name="Rectangle 15"/>
                <p:cNvSpPr>
                  <a:spLocks noChangeArrowheads="1"/>
                </p:cNvSpPr>
                <p:nvPr/>
              </p:nvSpPr>
              <p:spPr bwMode="auto">
                <a:xfrm>
                  <a:off x="6794518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20</a:t>
                  </a:r>
                </a:p>
              </p:txBody>
            </p:sp>
            <p:sp>
              <p:nvSpPr>
                <p:cNvPr id="44" name="Rectangle 16"/>
                <p:cNvSpPr>
                  <a:spLocks noChangeArrowheads="1"/>
                </p:cNvSpPr>
                <p:nvPr/>
              </p:nvSpPr>
              <p:spPr bwMode="auto">
                <a:xfrm>
                  <a:off x="7939846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34" name="Freeform 16"/>
            <p:cNvSpPr>
              <a:spLocks/>
            </p:cNvSpPr>
            <p:nvPr/>
          </p:nvSpPr>
          <p:spPr bwMode="auto">
            <a:xfrm flipH="1">
              <a:off x="7683500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947160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28248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98C5F-FB1E-47C2-8FE8-93D426F0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18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24(%rdi), %rdi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M[r+24]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45002"/>
            <a:ext cx="4585553" cy="1611991"/>
            <a:chOff x="4450943" y="1049360"/>
            <a:chExt cx="4585553" cy="1611991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4341415" cy="1611991"/>
              <a:chOff x="4563315" y="1484784"/>
              <a:chExt cx="4341415" cy="16119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4341415" cy="1611991"/>
                <a:chOff x="4283968" y="1024921"/>
                <a:chExt cx="4341415" cy="1611991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620183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7399802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7156914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8134815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32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8045896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8472265" y="2546478"/>
            <a:ext cx="620183" cy="431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Courier New" pitchFamily="-96" charset="0"/>
              </a:rPr>
              <a:t>pad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8222866" y="2946653"/>
            <a:ext cx="49056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latin typeface="Courier New" pitchFamily="-96" charset="0"/>
              </a:rPr>
              <a:t>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4278-2614-4B58-9E21-0ED47F75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2A2769-4769-4EB2-9879-F4390F61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5031173" cy="1337153"/>
          </a:xfrm>
        </p:spPr>
        <p:txBody>
          <a:bodyPr>
            <a:normAutofit/>
          </a:bodyPr>
          <a:lstStyle/>
          <a:p>
            <a:r>
              <a:rPr lang="en-US" dirty="0"/>
              <a:t>Padding is added to struct to preserve </a:t>
            </a:r>
            <a:r>
              <a:rPr lang="en-US" i="1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789958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9318B-3729-4373-A663-719FBC38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and how of alignment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D31B1-7FFA-4C05-9B29-E5E8904E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Motivation for aligning data</a:t>
            </a:r>
          </a:p>
          <a:p>
            <a:pPr lvl="1"/>
            <a:r>
              <a:rPr lang="en-US" dirty="0"/>
              <a:t>Inefficient to load or store values that span quad word boundaries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 is really good at loading, e.g., 8 bytes at address 16, or 24, or 32</a:t>
            </a:r>
          </a:p>
          <a:p>
            <a:pPr lvl="2"/>
            <a:r>
              <a:rPr lang="en-US" dirty="0"/>
              <a:t>If you want 8 bytes at address 12, may need two memory reads. Oops</a:t>
            </a:r>
            <a:r>
              <a:rPr lang="is-IS" dirty="0"/>
              <a:t>…</a:t>
            </a:r>
          </a:p>
          <a:p>
            <a:pPr lvl="2"/>
            <a:r>
              <a:rPr lang="is-IS" dirty="0"/>
              <a:t>Some unaligned accesses may even crash your code</a:t>
            </a:r>
          </a:p>
          <a:p>
            <a:pPr lvl="2"/>
            <a:endParaRPr lang="is-IS" dirty="0"/>
          </a:p>
          <a:p>
            <a:r>
              <a:rPr lang="en-US" dirty="0"/>
              <a:t>Secondary motivations</a:t>
            </a:r>
          </a:p>
          <a:p>
            <a:pPr lvl="1"/>
            <a:r>
              <a:rPr lang="en-US" dirty="0"/>
              <a:t>Having one value spanning 2 cache lines = two cache accesses per access</a:t>
            </a:r>
          </a:p>
          <a:p>
            <a:pPr lvl="1"/>
            <a:r>
              <a:rPr lang="en-US" dirty="0"/>
              <a:t>Virtual memory very tricky when a datum spans 2 pages</a:t>
            </a:r>
          </a:p>
          <a:p>
            <a:pPr lvl="1"/>
            <a:r>
              <a:rPr lang="en-US" dirty="0"/>
              <a:t>See upcoming lectures on caches and virtual memory</a:t>
            </a:r>
          </a:p>
          <a:p>
            <a:pPr lvl="2"/>
            <a:endParaRPr lang="en-US" dirty="0"/>
          </a:p>
          <a:p>
            <a:r>
              <a:rPr lang="en-US" dirty="0"/>
              <a:t>The compiler manages alignment</a:t>
            </a:r>
          </a:p>
          <a:p>
            <a:pPr lvl="1"/>
            <a:r>
              <a:rPr lang="en-US" dirty="0"/>
              <a:t>Inserts gaps in structure to ensure correct alignment of fields</a:t>
            </a:r>
          </a:p>
          <a:p>
            <a:pPr lvl="1"/>
            <a:r>
              <a:rPr lang="en-US" dirty="0"/>
              <a:t>Also occurs on the stack!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70EF8-AAAE-45F8-9EDC-44E7D3FA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20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Specific Cases of Alignment (x86-64, Linux)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77500" lnSpcReduction="20000"/>
          </a:bodyPr>
          <a:lstStyle/>
          <a:p>
            <a:r>
              <a:rPr lang="en-US" dirty="0"/>
              <a:t>1 byte: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</a:t>
            </a:r>
            <a:endParaRPr lang="en-US" dirty="0"/>
          </a:p>
          <a:p>
            <a:pPr marL="552450" lvl="1"/>
            <a:r>
              <a:rPr lang="en-US" dirty="0"/>
              <a:t>1-byte aligned (no restrictions on address)</a:t>
            </a:r>
          </a:p>
          <a:p>
            <a:pPr marL="552450" lvl="1"/>
            <a:endParaRPr lang="en-US" dirty="0"/>
          </a:p>
          <a:p>
            <a:r>
              <a:rPr lang="en-US" dirty="0"/>
              <a:t>2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short</a:t>
            </a:r>
            <a:endParaRPr lang="en-US" dirty="0"/>
          </a:p>
          <a:p>
            <a:pPr marL="552450" lvl="1"/>
            <a:r>
              <a:rPr lang="en-US" dirty="0"/>
              <a:t>2-byte aligned (lowest 1 bit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4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float</a:t>
            </a:r>
            <a:endParaRPr lang="en-US" dirty="0"/>
          </a:p>
          <a:p>
            <a:pPr marL="552450" lvl="1"/>
            <a:r>
              <a:rPr lang="en-US" dirty="0"/>
              <a:t>4-byte aligned (lowest 2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8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char* </a:t>
            </a:r>
            <a:r>
              <a:rPr lang="en-US" dirty="0"/>
              <a:t>(any pointer)</a:t>
            </a:r>
          </a:p>
          <a:p>
            <a:pPr marL="552450" lvl="1"/>
            <a:r>
              <a:rPr lang="en-US" dirty="0"/>
              <a:t>8-byte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pPr marL="152400"/>
            <a:r>
              <a:rPr lang="en-US" dirty="0"/>
              <a:t>16 bytes: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long double</a:t>
            </a:r>
          </a:p>
          <a:p>
            <a:pPr marL="552450" lvl="1"/>
            <a:r>
              <a:rPr lang="en-US" dirty="0"/>
              <a:t>16-byte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  <a:endParaRPr lang="en-US" dirty="0"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Max possible alignment requirement on x86-64</a:t>
            </a:r>
          </a:p>
          <a:p>
            <a:pPr marL="1009650" lvl="2"/>
            <a:r>
              <a:rPr lang="en-US" dirty="0"/>
              <a:t>This is where the “stack moves by 16s” rule comes from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B45D5-37FA-4F42-95BF-225CFF8C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915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/>
          </p:cNvSpPr>
          <p:nvPr/>
        </p:nvSpPr>
        <p:spPr bwMode="auto">
          <a:xfrm>
            <a:off x="529897" y="4572000"/>
            <a:ext cx="2222500" cy="1539875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S1 {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int i[2];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double v;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Satisfying Alignment within Structures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3100319"/>
          </a:xfrm>
          <a:ln/>
        </p:spPr>
        <p:txBody>
          <a:bodyPr>
            <a:normAutofit fontScale="92500" lnSpcReduction="10000"/>
          </a:bodyPr>
          <a:lstStyle/>
          <a:p>
            <a:r>
              <a:rPr lang="en-US" dirty="0"/>
              <a:t>Within structure</a:t>
            </a:r>
          </a:p>
          <a:p>
            <a:pPr marL="552450" lvl="1"/>
            <a:r>
              <a:rPr lang="en-US" dirty="0"/>
              <a:t>Must satisfy each element’s alignment requirement</a:t>
            </a:r>
          </a:p>
          <a:p>
            <a:r>
              <a:rPr lang="en-US" dirty="0"/>
              <a:t>Overall structure placement</a:t>
            </a:r>
          </a:p>
          <a:p>
            <a:pPr marL="552450" lvl="1"/>
            <a:r>
              <a:rPr lang="en-US" dirty="0"/>
              <a:t>Each structure has alignment requirement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pPr marL="838200" lvl="2"/>
            <a:r>
              <a:rPr lang="en-US" dirty="0"/>
              <a:t>Where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r>
              <a:rPr lang="en-US" dirty="0"/>
              <a:t> = Largest alignment of any element</a:t>
            </a:r>
          </a:p>
          <a:p>
            <a:pPr marL="552450" lvl="1"/>
            <a:r>
              <a:rPr lang="en-US" dirty="0"/>
              <a:t>Initial address &amp; structure length must be multiples of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r>
              <a:rPr lang="en-US" dirty="0"/>
              <a:t>Example:</a:t>
            </a:r>
          </a:p>
          <a:p>
            <a:pPr marL="552450" lvl="1"/>
            <a:r>
              <a:rPr lang="en-US" dirty="0"/>
              <a:t>K = 8, due to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 element</a:t>
            </a: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3209597" y="4572000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447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574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i[1]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8289597" y="4572000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3527097" y="4572000"/>
            <a:ext cx="9525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3 bytes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7019597" y="4572000"/>
            <a:ext cx="12700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4 bytes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29571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p+0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4228773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p+4</a:t>
            </a: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54844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p+8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796416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p+16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1051051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p+24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rot="10800000" flipH="1">
            <a:off x="447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3958897" y="5648325"/>
            <a:ext cx="2070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4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7375197" y="5648325"/>
            <a:ext cx="19050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 flipH="1">
            <a:off x="828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22"/>
          <p:cNvSpPr>
            <a:spLocks/>
          </p:cNvSpPr>
          <p:nvPr/>
        </p:nvSpPr>
        <p:spPr bwMode="auto">
          <a:xfrm>
            <a:off x="2980997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rot="10800000" flipH="1">
            <a:off x="3209597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4" name="Rectangle 24"/>
          <p:cNvSpPr>
            <a:spLocks/>
          </p:cNvSpPr>
          <p:nvPr/>
        </p:nvSpPr>
        <p:spPr bwMode="auto">
          <a:xfrm>
            <a:off x="9521497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rot="10800000" flipH="1">
            <a:off x="10829597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06C1B-EE1B-423D-A7FA-2A9913D4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80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Meeting Overall Alignment Requirement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r>
              <a:rPr lang="en-US" b="0" dirty="0"/>
              <a:t>Entire struct must be a multiple of its largest element</a:t>
            </a:r>
          </a:p>
          <a:p>
            <a:pPr lvl="1"/>
            <a:endParaRPr lang="en-US" dirty="0"/>
          </a:p>
          <a:p>
            <a:r>
              <a:rPr lang="en-US" b="0" dirty="0"/>
              <a:t>For largest alignment requirement K</a:t>
            </a:r>
          </a:p>
          <a:p>
            <a:r>
              <a:rPr lang="en-US" b="0" dirty="0"/>
              <a:t>Overall structure must be multiple of K</a:t>
            </a:r>
          </a:p>
          <a:p>
            <a:pPr lvl="1"/>
            <a:r>
              <a:rPr lang="en-US" dirty="0"/>
              <a:t>Trailing padding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88447-C975-43F1-AC35-BCC43876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713C4D3-E27F-4441-8302-9D8AC6D68C69}"/>
              </a:ext>
            </a:extLst>
          </p:cNvPr>
          <p:cNvSpPr>
            <a:spLocks/>
          </p:cNvSpPr>
          <p:nvPr/>
        </p:nvSpPr>
        <p:spPr bwMode="auto">
          <a:xfrm>
            <a:off x="544432" y="4571142"/>
            <a:ext cx="2224088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double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i[2];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graphicFrame>
        <p:nvGraphicFramePr>
          <p:cNvPr id="11" name="Group 7">
            <a:extLst>
              <a:ext uri="{FF2B5EF4-FFF2-40B4-BE49-F238E27FC236}">
                <a16:creationId xmlns:a16="http://schemas.microsoft.com/office/drawing/2014/main" id="{5B857499-BBF8-4502-9660-0CA0151F89FC}"/>
              </a:ext>
            </a:extLst>
          </p:cNvPr>
          <p:cNvGraphicFramePr>
            <a:graphicFrameLocks noGrp="1"/>
          </p:cNvGraphicFramePr>
          <p:nvPr/>
        </p:nvGraphicFramePr>
        <p:xfrm>
          <a:off x="3082448" y="4574274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574E43-7334-4D38-B64F-2C339EA39722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10169047" y="5336274"/>
            <a:ext cx="685800" cy="4572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A9E619-ED08-465A-BB01-39F2B5A924F4}"/>
              </a:ext>
            </a:extLst>
          </p:cNvPr>
          <p:cNvSpPr txBox="1"/>
          <p:nvPr/>
        </p:nvSpPr>
        <p:spPr>
          <a:xfrm>
            <a:off x="8509618" y="56088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Multiple of K=8</a:t>
            </a:r>
          </a:p>
        </p:txBody>
      </p:sp>
    </p:spTree>
    <p:extLst>
      <p:ext uri="{BB962C8B-B14F-4D97-AF65-F5344CB8AC3E}">
        <p14:creationId xmlns:p14="http://schemas.microsoft.com/office/powerpoint/2010/main" val="1862524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3011812" y="4985359"/>
            <a:ext cx="7670800" cy="950726"/>
          </a:xfrm>
          <a:custGeom>
            <a:avLst/>
            <a:gdLst/>
            <a:ahLst/>
            <a:cxnLst>
              <a:cxn ang="0">
                <a:pos x="7617" y="0"/>
              </a:cxn>
              <a:cxn ang="0">
                <a:pos x="0" y="21465"/>
              </a:cxn>
              <a:cxn ang="0">
                <a:pos x="21600" y="21600"/>
              </a:cxn>
              <a:cxn ang="0">
                <a:pos x="13017" y="0"/>
              </a:cxn>
              <a:cxn ang="0">
                <a:pos x="7617" y="0"/>
              </a:cxn>
              <a:cxn ang="0">
                <a:pos x="7617" y="0"/>
              </a:cxn>
            </a:cxnLst>
            <a:rect l="0" t="0" r="r" b="b"/>
            <a:pathLst>
              <a:path w="21600" h="21600">
                <a:moveTo>
                  <a:pt x="7617" y="0"/>
                </a:moveTo>
                <a:lnTo>
                  <a:pt x="0" y="21465"/>
                </a:lnTo>
                <a:lnTo>
                  <a:pt x="21600" y="21600"/>
                </a:lnTo>
                <a:lnTo>
                  <a:pt x="13017" y="0"/>
                </a:lnTo>
                <a:lnTo>
                  <a:pt x="7617" y="0"/>
                </a:lnTo>
                <a:close/>
                <a:moveTo>
                  <a:pt x="7617" y="0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Arrays of Structures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713754"/>
          </a:xfrm>
          <a:ln/>
        </p:spPr>
        <p:txBody>
          <a:bodyPr>
            <a:normAutofit/>
          </a:bodyPr>
          <a:lstStyle/>
          <a:p>
            <a:r>
              <a:rPr lang="en-US" b="0" dirty="0"/>
              <a:t>Arrays are the reason for the overall length requirement</a:t>
            </a:r>
          </a:p>
          <a:p>
            <a:pPr lvl="1"/>
            <a:r>
              <a:rPr lang="en-US" b="0" dirty="0"/>
              <a:t>Each struct must start at a multiple of its largest member. </a:t>
            </a:r>
            <a:r>
              <a:rPr lang="en-US" dirty="0"/>
              <a:t>This means </a:t>
            </a:r>
            <a:r>
              <a:rPr lang="en-US" b="0" dirty="0"/>
              <a:t>the member is aligned</a:t>
            </a:r>
          </a:p>
          <a:p>
            <a:pPr lvl="1"/>
            <a:endParaRPr lang="en-US" b="0" dirty="0"/>
          </a:p>
          <a:p>
            <a:r>
              <a:rPr lang="en-US" b="0" dirty="0"/>
              <a:t>The compiler adds trailing padding even without array declaration</a:t>
            </a:r>
          </a:p>
          <a:p>
            <a:endParaRPr lang="en-US" b="0" dirty="0"/>
          </a:p>
        </p:txBody>
      </p:sp>
      <p:graphicFrame>
        <p:nvGraphicFramePr>
          <p:cNvPr id="28679" name="Group 7"/>
          <p:cNvGraphicFramePr>
            <a:graphicFrameLocks noGrp="1"/>
          </p:cNvGraphicFramePr>
          <p:nvPr/>
        </p:nvGraphicFramePr>
        <p:xfrm>
          <a:off x="2681613" y="5910686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a+32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791" name="Group 119"/>
          <p:cNvGraphicFramePr>
            <a:graphicFrameLocks noGrp="1"/>
          </p:cNvGraphicFramePr>
          <p:nvPr/>
        </p:nvGraphicFramePr>
        <p:xfrm>
          <a:off x="3463178" y="4596179"/>
          <a:ext cx="8240168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280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a[2]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a+72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01900" y="5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398138" y="4593355"/>
            <a:ext cx="2222500" cy="1529647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double v;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char c;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} a[10];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09AE5-1DF9-4FDD-A055-3633C5B7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62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1"/>
          <p:cNvSpPr>
            <a:spLocks/>
          </p:cNvSpPr>
          <p:nvPr/>
        </p:nvSpPr>
        <p:spPr bwMode="auto">
          <a:xfrm>
            <a:off x="6561568" y="1490771"/>
            <a:ext cx="4445000" cy="812800"/>
          </a:xfrm>
          <a:custGeom>
            <a:avLst/>
            <a:gdLst/>
            <a:ahLst/>
            <a:cxnLst>
              <a:cxn ang="0">
                <a:pos x="6171" y="338"/>
              </a:cxn>
              <a:cxn ang="0">
                <a:pos x="0" y="21600"/>
              </a:cxn>
              <a:cxn ang="0">
                <a:pos x="21600" y="21600"/>
              </a:cxn>
              <a:cxn ang="0">
                <a:pos x="15552" y="0"/>
              </a:cxn>
              <a:cxn ang="0">
                <a:pos x="6171" y="338"/>
              </a:cxn>
              <a:cxn ang="0">
                <a:pos x="6171" y="338"/>
              </a:cxn>
            </a:cxnLst>
            <a:rect l="0" t="0" r="r" b="b"/>
            <a:pathLst>
              <a:path w="21600" h="21600">
                <a:moveTo>
                  <a:pt x="6171" y="338"/>
                </a:moveTo>
                <a:lnTo>
                  <a:pt x="0" y="21600"/>
                </a:lnTo>
                <a:lnTo>
                  <a:pt x="21600" y="21600"/>
                </a:lnTo>
                <a:lnTo>
                  <a:pt x="15552" y="0"/>
                </a:lnTo>
                <a:lnTo>
                  <a:pt x="6171" y="338"/>
                </a:lnTo>
                <a:close/>
                <a:moveTo>
                  <a:pt x="6171" y="338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Accessing Array Elements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3040172"/>
            <a:ext cx="6429375" cy="3316178"/>
          </a:xfrm>
          <a:ln/>
        </p:spPr>
        <p:txBody>
          <a:bodyPr>
            <a:normAutofit fontScale="925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(S3)=12</a:t>
            </a:r>
            <a:r>
              <a:rPr lang="en-US" dirty="0"/>
              <a:t>, including padding</a:t>
            </a:r>
          </a:p>
          <a:p>
            <a:pPr lvl="1"/>
            <a:endParaRPr lang="en-US" dirty="0"/>
          </a:p>
          <a:p>
            <a:r>
              <a:rPr lang="en-US" dirty="0"/>
              <a:t>Compute array offset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12*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Element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j</a:t>
            </a:r>
            <a:r>
              <a:rPr lang="en-US" dirty="0"/>
              <a:t> is at offset 8 within structure</a:t>
            </a:r>
          </a:p>
          <a:p>
            <a:pPr lvl="1"/>
            <a:endParaRPr lang="en-US" dirty="0"/>
          </a:p>
          <a:p>
            <a:r>
              <a:rPr lang="en-US" dirty="0"/>
              <a:t>Assembly contains displacement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a+8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Compile-time constant resolved during linking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955358" y="1109771"/>
            <a:ext cx="2222500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S3 {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i;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float v;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j;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a[10];</a:t>
            </a: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7082693" y="3651424"/>
            <a:ext cx="3289300" cy="11176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short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get_j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(int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a[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].j;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7082693" y="5167595"/>
            <a:ext cx="4660900" cy="863600"/>
          </a:xfrm>
          <a:prstGeom prst="rect">
            <a:avLst/>
          </a:prstGeom>
          <a:solidFill>
            <a:srgbClr val="9CE0F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# 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= 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(%rdi,%rdi,2),%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# 3*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movzwl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a+8(,%rax,4),%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eax</a:t>
            </a:r>
            <a:endParaRPr lang="en-US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</p:txBody>
      </p:sp>
      <p:graphicFrame>
        <p:nvGraphicFramePr>
          <p:cNvPr id="29705" name="Group 9"/>
          <p:cNvGraphicFramePr>
            <a:graphicFrameLocks noGrp="1"/>
          </p:cNvGraphicFramePr>
          <p:nvPr/>
        </p:nvGraphicFramePr>
        <p:xfrm>
          <a:off x="3691369" y="1109771"/>
          <a:ext cx="83296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98" name="Group 102"/>
          <p:cNvGraphicFramePr>
            <a:graphicFrameLocks noGrp="1"/>
          </p:cNvGraphicFramePr>
          <p:nvPr/>
        </p:nvGraphicFramePr>
        <p:xfrm>
          <a:off x="4820082" y="2278171"/>
          <a:ext cx="6429375" cy="596900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j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a+12*idx+8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85DE-41FC-4429-9E6B-7249A1AF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4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Saving Space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Autofit/>
          </a:bodyPr>
          <a:lstStyle/>
          <a:p>
            <a:r>
              <a:rPr lang="en-US" sz="2400" dirty="0"/>
              <a:t>Put large data types first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Effect: saved 4 bytes</a:t>
            </a:r>
          </a:p>
          <a:p>
            <a:pPr lvl="1"/>
            <a:endParaRPr lang="en-US" sz="2000" dirty="0"/>
          </a:p>
          <a:p>
            <a:r>
              <a:rPr lang="en-US" sz="2400" dirty="0"/>
              <a:t>C compilers cannot do this automatically!</a:t>
            </a:r>
          </a:p>
          <a:p>
            <a:pPr lvl="1"/>
            <a:r>
              <a:rPr lang="en-US" sz="2000" dirty="0"/>
              <a:t>They have to preserve field ordering</a:t>
            </a:r>
          </a:p>
          <a:p>
            <a:pPr lvl="1"/>
            <a:r>
              <a:rPr lang="en-US" sz="2000" dirty="0"/>
              <a:t>Programmers must do it manually</a:t>
            </a:r>
          </a:p>
          <a:p>
            <a:pPr lvl="1"/>
            <a:r>
              <a:rPr lang="en-US" sz="2000" dirty="0"/>
              <a:t>Other languages aren’t bound to preserve ordering. Rust may reorder for you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44613" y="1581721"/>
            <a:ext cx="3748302" cy="1625724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S4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5792847" y="1598808"/>
            <a:ext cx="2538414" cy="1627312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S5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</a:p>
          <a:p>
            <a:pPr algn="l"/>
            <a:r>
              <a:rPr lang="en-US" b="1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4934087" y="2161744"/>
            <a:ext cx="617587" cy="5014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1D10"/>
          </a:solidFill>
          <a:ln w="25400" cap="flat">
            <a:noFill/>
            <a:round/>
            <a:headEnd type="none" w="med" len="med"/>
            <a:tailEnd type="triangl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B45D80-5BA7-4645-A583-4FFD973EDC36}"/>
              </a:ext>
            </a:extLst>
          </p:cNvPr>
          <p:cNvGrpSpPr/>
          <p:nvPr/>
        </p:nvGrpSpPr>
        <p:grpSpPr>
          <a:xfrm>
            <a:off x="906728" y="3517204"/>
            <a:ext cx="3786187" cy="381000"/>
            <a:chOff x="7949565" y="1921141"/>
            <a:chExt cx="3786187" cy="381000"/>
          </a:xfrm>
        </p:grpSpPr>
        <p:sp>
          <p:nvSpPr>
            <p:cNvPr id="12" name="Rectangle 7"/>
            <p:cNvSpPr>
              <a:spLocks/>
            </p:cNvSpPr>
            <p:nvPr/>
          </p:nvSpPr>
          <p:spPr bwMode="auto">
            <a:xfrm>
              <a:off x="7949565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3" name="Rectangle 8"/>
            <p:cNvSpPr>
              <a:spLocks/>
            </p:cNvSpPr>
            <p:nvPr/>
          </p:nvSpPr>
          <p:spPr bwMode="auto">
            <a:xfrm>
              <a:off x="9219565" y="1921141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8267065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  <p:sp>
          <p:nvSpPr>
            <p:cNvPr id="16" name="Rectangle 7"/>
            <p:cNvSpPr>
              <a:spLocks/>
            </p:cNvSpPr>
            <p:nvPr/>
          </p:nvSpPr>
          <p:spPr bwMode="auto">
            <a:xfrm>
              <a:off x="10465752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10783252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6F69B-42CD-4897-B611-E29DB8D3367A}"/>
              </a:ext>
            </a:extLst>
          </p:cNvPr>
          <p:cNvGrpSpPr/>
          <p:nvPr/>
        </p:nvGrpSpPr>
        <p:grpSpPr>
          <a:xfrm>
            <a:off x="5792847" y="3479104"/>
            <a:ext cx="2538414" cy="381000"/>
            <a:chOff x="7951152" y="2497205"/>
            <a:chExt cx="2538414" cy="381000"/>
          </a:xfrm>
        </p:grpSpPr>
        <p:sp>
          <p:nvSpPr>
            <p:cNvPr id="18" name="Rectangle 7"/>
            <p:cNvSpPr>
              <a:spLocks/>
            </p:cNvSpPr>
            <p:nvPr/>
          </p:nvSpPr>
          <p:spPr bwMode="auto">
            <a:xfrm>
              <a:off x="92084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7951152" y="2497205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94751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22" name="Rectangle 11"/>
            <p:cNvSpPr>
              <a:spLocks/>
            </p:cNvSpPr>
            <p:nvPr/>
          </p:nvSpPr>
          <p:spPr bwMode="auto">
            <a:xfrm>
              <a:off x="9792653" y="2497205"/>
              <a:ext cx="696913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2 bytes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6BEDF-8F16-4F9C-B76F-A738BEA1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x86-64 Linux Register Usage #1 (caller-saved, in advance)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rax</a:t>
            </a:r>
            <a:endParaRPr lang="en-US" sz="2400" dirty="0">
              <a:latin typeface="Courier New Bold" charset="0"/>
              <a:sym typeface="Courier New Bold" charset="0"/>
            </a:endParaRPr>
          </a:p>
          <a:p>
            <a:pPr marL="552450" lvl="1"/>
            <a:r>
              <a:rPr lang="en-US" sz="2000" dirty="0"/>
              <a:t>Return value</a:t>
            </a:r>
          </a:p>
          <a:p>
            <a:pPr marL="552450" lvl="1"/>
            <a:r>
              <a:rPr lang="en-US" sz="2000" dirty="0"/>
              <a:t>Caller-saved</a:t>
            </a:r>
          </a:p>
          <a:p>
            <a:pPr marL="552450" lvl="1"/>
            <a:r>
              <a:rPr lang="en-US" sz="2000" b="1" dirty="0"/>
              <a:t>Will</a:t>
            </a:r>
            <a:r>
              <a:rPr lang="en-US" sz="2000" dirty="0"/>
              <a:t> be modified by function we’re about to call</a:t>
            </a:r>
            <a:br>
              <a:rPr lang="en-US" sz="2000" dirty="0"/>
            </a:br>
            <a:endParaRPr lang="en-US" sz="2000" dirty="0"/>
          </a:p>
          <a:p>
            <a:pPr marL="292100"/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rdi</a:t>
            </a:r>
            <a:r>
              <a:rPr lang="en-US" sz="2400" b="0" dirty="0">
                <a:cs typeface="Courier New Bold" charset="0"/>
                <a:sym typeface="Courier New Bold" charset="0"/>
              </a:rPr>
              <a:t>, ..., </a:t>
            </a:r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%r9</a:t>
            </a:r>
            <a:endParaRPr lang="en-US" sz="2400" dirty="0">
              <a:latin typeface="Courier New Bold" charset="0"/>
              <a:sym typeface="Courier New Bold" charset="0"/>
            </a:endParaRPr>
          </a:p>
          <a:p>
            <a:pPr marL="552450" lvl="1"/>
            <a:r>
              <a:rPr lang="en-US" sz="2000" dirty="0"/>
              <a:t>Arguments</a:t>
            </a:r>
          </a:p>
          <a:p>
            <a:pPr marL="552450" lvl="1"/>
            <a:r>
              <a:rPr lang="en-US" sz="2000" dirty="0"/>
              <a:t>Caller-saved</a:t>
            </a:r>
          </a:p>
          <a:p>
            <a:pPr marL="552450" lvl="1"/>
            <a:r>
              <a:rPr lang="en-US" sz="2000" dirty="0"/>
              <a:t>Can be modified by function we’re about to call</a:t>
            </a:r>
            <a:br>
              <a:rPr lang="en-US" sz="2000" dirty="0"/>
            </a:br>
            <a:endParaRPr lang="en-US" sz="2000" dirty="0"/>
          </a:p>
          <a:p>
            <a:pPr marL="292100"/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%r10</a:t>
            </a:r>
            <a:r>
              <a:rPr lang="en-US" sz="2400" b="0" dirty="0">
                <a:cs typeface="Courier New Bold" charset="0"/>
                <a:sym typeface="Courier New Bold" charset="0"/>
              </a:rPr>
              <a:t>, </a:t>
            </a:r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%r11</a:t>
            </a:r>
            <a:endParaRPr lang="en-US" sz="2400" dirty="0">
              <a:latin typeface="Courier New Bold" charset="0"/>
              <a:sym typeface="Courier New Bold" charset="0"/>
            </a:endParaRPr>
          </a:p>
          <a:p>
            <a:pPr marL="552450" lvl="1"/>
            <a:r>
              <a:rPr lang="en-US" sz="2000" dirty="0"/>
              <a:t>Caller-saved</a:t>
            </a:r>
          </a:p>
          <a:p>
            <a:pPr marL="552450" lvl="1"/>
            <a:r>
              <a:rPr lang="en-US" sz="2000" dirty="0"/>
              <a:t>Can be modified by function we’re about to call</a:t>
            </a:r>
          </a:p>
          <a:p>
            <a:pPr marL="323850" lvl="1" indent="0">
              <a:buNone/>
            </a:pPr>
            <a:endParaRPr lang="en-US" sz="2000" dirty="0"/>
          </a:p>
        </p:txBody>
      </p:sp>
      <p:sp>
        <p:nvSpPr>
          <p:cNvPr id="76805" name="Rectangle 5"/>
          <p:cNvSpPr>
            <a:spLocks/>
          </p:cNvSpPr>
          <p:nvPr/>
        </p:nvSpPr>
        <p:spPr bwMode="auto">
          <a:xfrm>
            <a:off x="9033452" y="1600200"/>
            <a:ext cx="2540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rax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76806" name="Rectangle 6"/>
          <p:cNvSpPr>
            <a:spLocks/>
          </p:cNvSpPr>
          <p:nvPr/>
        </p:nvSpPr>
        <p:spPr bwMode="auto">
          <a:xfrm>
            <a:off x="9033452" y="2971800"/>
            <a:ext cx="25400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rdx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76807" name="Rectangle 7"/>
          <p:cNvSpPr>
            <a:spLocks/>
          </p:cNvSpPr>
          <p:nvPr/>
        </p:nvSpPr>
        <p:spPr bwMode="auto">
          <a:xfrm>
            <a:off x="9033452" y="3429000"/>
            <a:ext cx="25400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rcx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76813" name="AutoShape 13"/>
          <p:cNvSpPr>
            <a:spLocks/>
          </p:cNvSpPr>
          <p:nvPr/>
        </p:nvSpPr>
        <p:spPr bwMode="auto">
          <a:xfrm>
            <a:off x="8576252" y="2057400"/>
            <a:ext cx="304800" cy="26670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16" name="Rectangle 16"/>
          <p:cNvSpPr>
            <a:spLocks/>
          </p:cNvSpPr>
          <p:nvPr/>
        </p:nvSpPr>
        <p:spPr bwMode="auto">
          <a:xfrm>
            <a:off x="7222868" y="1475229"/>
            <a:ext cx="1353384" cy="630942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Return value</a:t>
            </a:r>
          </a:p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(caller-saved)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9033452" y="3886200"/>
            <a:ext cx="25400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%r8</a:t>
            </a:r>
          </a:p>
        </p:txBody>
      </p:sp>
      <p:sp>
        <p:nvSpPr>
          <p:cNvPr id="21" name="Rectangle 7"/>
          <p:cNvSpPr>
            <a:spLocks/>
          </p:cNvSpPr>
          <p:nvPr/>
        </p:nvSpPr>
        <p:spPr bwMode="auto">
          <a:xfrm>
            <a:off x="9033452" y="4343400"/>
            <a:ext cx="25400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%r9</a:t>
            </a:r>
          </a:p>
        </p:txBody>
      </p:sp>
      <p:sp>
        <p:nvSpPr>
          <p:cNvPr id="22" name="Rectangle 7"/>
          <p:cNvSpPr>
            <a:spLocks/>
          </p:cNvSpPr>
          <p:nvPr/>
        </p:nvSpPr>
        <p:spPr bwMode="auto">
          <a:xfrm>
            <a:off x="9033452" y="4800600"/>
            <a:ext cx="25400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%r10</a:t>
            </a: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9033452" y="5257800"/>
            <a:ext cx="25400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%r11</a:t>
            </a:r>
          </a:p>
        </p:txBody>
      </p:sp>
      <p:sp>
        <p:nvSpPr>
          <p:cNvPr id="24" name="Rectangle 5"/>
          <p:cNvSpPr>
            <a:spLocks/>
          </p:cNvSpPr>
          <p:nvPr/>
        </p:nvSpPr>
        <p:spPr bwMode="auto">
          <a:xfrm>
            <a:off x="9033452" y="2057400"/>
            <a:ext cx="25400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rdi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25" name="Rectangle 5"/>
          <p:cNvSpPr>
            <a:spLocks/>
          </p:cNvSpPr>
          <p:nvPr/>
        </p:nvSpPr>
        <p:spPr bwMode="auto">
          <a:xfrm>
            <a:off x="9033452" y="2514600"/>
            <a:ext cx="25400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rsi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7154166" y="3076954"/>
            <a:ext cx="1353384" cy="630942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Arguments</a:t>
            </a:r>
          </a:p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(caller-saved)</a:t>
            </a:r>
          </a:p>
        </p:txBody>
      </p:sp>
      <p:sp>
        <p:nvSpPr>
          <p:cNvPr id="27" name="Rectangle 16"/>
          <p:cNvSpPr>
            <a:spLocks/>
          </p:cNvSpPr>
          <p:nvPr/>
        </p:nvSpPr>
        <p:spPr bwMode="auto">
          <a:xfrm>
            <a:off x="7195624" y="5029200"/>
            <a:ext cx="1270468" cy="630942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Caller-saved</a:t>
            </a:r>
          </a:p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temporaries</a:t>
            </a:r>
          </a:p>
        </p:txBody>
      </p:sp>
      <p:sp>
        <p:nvSpPr>
          <p:cNvPr id="28" name="AutoShape 13"/>
          <p:cNvSpPr>
            <a:spLocks/>
          </p:cNvSpPr>
          <p:nvPr/>
        </p:nvSpPr>
        <p:spPr bwMode="auto">
          <a:xfrm>
            <a:off x="8576252" y="4800600"/>
            <a:ext cx="304800" cy="8382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8F3224-20AA-4A47-AEC0-ED4DD2C7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576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58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2BDB7B-5C54-4FEE-83E3-452370AB2A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5393" y="1143000"/>
            <a:ext cx="5719015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2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(2 bytes for padding)</a:t>
            </a:r>
          </a:p>
          <a:p>
            <a:pPr marL="0" indent="0">
              <a:buNone/>
            </a:pPr>
            <a:r>
              <a:rPr lang="en-US" dirty="0"/>
              <a:t>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(no padding needed, 8-aligned)</a:t>
            </a:r>
            <a:br>
              <a:rPr lang="en-US" dirty="0"/>
            </a:br>
            <a:r>
              <a:rPr lang="en-US" dirty="0"/>
              <a:t>24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(no padding needed, 1-aligned)</a:t>
            </a:r>
            <a:br>
              <a:rPr lang="en-US" dirty="0"/>
            </a:br>
            <a:r>
              <a:rPr lang="en-US" dirty="0"/>
              <a:t>1 byte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(7 bytes padding after struct)  </a:t>
            </a:r>
          </a:p>
          <a:p>
            <a:pPr marL="0" indent="0">
              <a:buNone/>
            </a:pPr>
            <a:r>
              <a:rPr lang="en-US" dirty="0"/>
              <a:t>= 40 bytes total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Could have been 32 bytes if reordered</a:t>
            </a:r>
          </a:p>
        </p:txBody>
      </p:sp>
    </p:spTree>
    <p:extLst>
      <p:ext uri="{BB962C8B-B14F-4D97-AF65-F5344CB8AC3E}">
        <p14:creationId xmlns:p14="http://schemas.microsoft.com/office/powerpoint/2010/main" val="3560013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E5EE-FCD3-45B8-9FC4-43D37315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C++?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FA4D-6C56-4D3F-B6F9-A906F215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everything we need to from assembly</a:t>
            </a:r>
          </a:p>
          <a:p>
            <a:endParaRPr lang="en-US" dirty="0"/>
          </a:p>
          <a:p>
            <a:r>
              <a:rPr lang="en-US" dirty="0"/>
              <a:t>Do we know enough to “compile” C++ in x86-64?</a:t>
            </a:r>
          </a:p>
          <a:p>
            <a:pPr lvl="1"/>
            <a:r>
              <a:rPr lang="en-US" dirty="0"/>
              <a:t>Yes!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Classes are structs</a:t>
            </a:r>
          </a:p>
          <a:p>
            <a:pPr lvl="2"/>
            <a:r>
              <a:rPr lang="en-US" dirty="0"/>
              <a:t>Likely with extra members to keep track of things</a:t>
            </a:r>
          </a:p>
          <a:p>
            <a:pPr lvl="2"/>
            <a:r>
              <a:rPr lang="en-US" dirty="0"/>
              <a:t>And function pointers as members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References are just pointers that the compiler handles for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E58A-A9C8-4B22-A4F9-036442D6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29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916598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</p:spPr>
        <p:txBody>
          <a:bodyPr>
            <a:normAutofit/>
          </a:bodyPr>
          <a:lstStyle/>
          <a:p>
            <a:r>
              <a:rPr lang="en-US" b="1" dirty="0"/>
              <a:t>Bonus: Dynamic arrays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8105605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– multi-level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Multi-level is one way to</a:t>
            </a:r>
            <a:br>
              <a:rPr lang="en-US" dirty="0"/>
            </a:br>
            <a:r>
              <a:rPr lang="en-US" dirty="0"/>
              <a:t>make them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int** array_2d = (int**)malloc(rows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(int*));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(int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=0;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&lt;rows;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array_2d[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= (int*)malloc(cols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array_2d[2][4] = 0;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7C39B-4102-4000-AA29-FA8C55AED0C2}"/>
              </a:ext>
            </a:extLst>
          </p:cNvPr>
          <p:cNvGrpSpPr/>
          <p:nvPr/>
        </p:nvGrpSpPr>
        <p:grpSpPr>
          <a:xfrm>
            <a:off x="6297876" y="914400"/>
            <a:ext cx="5161458" cy="1622621"/>
            <a:chOff x="107951" y="3733800"/>
            <a:chExt cx="8883649" cy="2792775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FA32A4E-08A7-4353-992C-61C8F4B0D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0" name="Rectangle 8">
                <a:extLst>
                  <a:ext uri="{FF2B5EF4-FFF2-40B4-BE49-F238E27FC236}">
                    <a16:creationId xmlns:a16="http://schemas.microsoft.com/office/drawing/2014/main" id="{9A026A72-4076-4363-B35D-131DDF07B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1" name="Line 9">
                <a:extLst>
                  <a:ext uri="{FF2B5EF4-FFF2-40B4-BE49-F238E27FC236}">
                    <a16:creationId xmlns:a16="http://schemas.microsoft.com/office/drawing/2014/main" id="{3BD2ABDA-7988-48A8-8D15-C9D77BAFF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Text Box 10">
                <a:extLst>
                  <a:ext uri="{FF2B5EF4-FFF2-40B4-BE49-F238E27FC236}">
                    <a16:creationId xmlns:a16="http://schemas.microsoft.com/office/drawing/2014/main" id="{C142AECB-ABBF-4EEF-AD16-D458EE0DB0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3" name="Rectangle 11">
                <a:extLst>
                  <a:ext uri="{FF2B5EF4-FFF2-40B4-BE49-F238E27FC236}">
                    <a16:creationId xmlns:a16="http://schemas.microsoft.com/office/drawing/2014/main" id="{0E10D7C4-17B5-468D-BB8D-F2989C8F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4" name="Rectangle 12">
                <a:extLst>
                  <a:ext uri="{FF2B5EF4-FFF2-40B4-BE49-F238E27FC236}">
                    <a16:creationId xmlns:a16="http://schemas.microsoft.com/office/drawing/2014/main" id="{FF134E28-F231-47E6-A29C-26E7CBE7D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5" name="Line 13">
                <a:extLst>
                  <a:ext uri="{FF2B5EF4-FFF2-40B4-BE49-F238E27FC236}">
                    <a16:creationId xmlns:a16="http://schemas.microsoft.com/office/drawing/2014/main" id="{694A56F0-67A1-4114-BB8C-5790A6746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6" name="Line 14">
                <a:extLst>
                  <a:ext uri="{FF2B5EF4-FFF2-40B4-BE49-F238E27FC236}">
                    <a16:creationId xmlns:a16="http://schemas.microsoft.com/office/drawing/2014/main" id="{62A1FBD3-7134-4635-B631-397B3CAF1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15">
                <a:extLst>
                  <a:ext uri="{FF2B5EF4-FFF2-40B4-BE49-F238E27FC236}">
                    <a16:creationId xmlns:a16="http://schemas.microsoft.com/office/drawing/2014/main" id="{C168D7D5-712C-49EB-B891-5323027D1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78" name="Text Box 16">
                <a:extLst>
                  <a:ext uri="{FF2B5EF4-FFF2-40B4-BE49-F238E27FC236}">
                    <a16:creationId xmlns:a16="http://schemas.microsoft.com/office/drawing/2014/main" id="{35BCEED3-8409-49B5-A99F-F444FDFA97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79" name="Text Box 17">
                <a:extLst>
                  <a:ext uri="{FF2B5EF4-FFF2-40B4-BE49-F238E27FC236}">
                    <a16:creationId xmlns:a16="http://schemas.microsoft.com/office/drawing/2014/main" id="{AA9C545A-3465-4DA8-9268-D680C7096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0" name="Oval 18">
                <a:extLst>
                  <a:ext uri="{FF2B5EF4-FFF2-40B4-BE49-F238E27FC236}">
                    <a16:creationId xmlns:a16="http://schemas.microsoft.com/office/drawing/2014/main" id="{648DCDF5-7B43-464F-A186-68DEB0F38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1" name="Oval 19">
                <a:extLst>
                  <a:ext uri="{FF2B5EF4-FFF2-40B4-BE49-F238E27FC236}">
                    <a16:creationId xmlns:a16="http://schemas.microsoft.com/office/drawing/2014/main" id="{62E894B0-00A8-4814-BEDF-EDFF70F95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2" name="Oval 20">
                <a:extLst>
                  <a:ext uri="{FF2B5EF4-FFF2-40B4-BE49-F238E27FC236}">
                    <a16:creationId xmlns:a16="http://schemas.microsoft.com/office/drawing/2014/main" id="{B387E37B-C0E8-436B-9EFB-097BBA2E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AB0AB9A7-E016-4F4B-8BB7-C97617073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8" name="Text Box 41">
              <a:extLst>
                <a:ext uri="{FF2B5EF4-FFF2-40B4-BE49-F238E27FC236}">
                  <a16:creationId xmlns:a16="http://schemas.microsoft.com/office/drawing/2014/main" id="{B740A745-0447-4B8B-AB94-797553EEF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9" name="Text Box 61">
              <a:extLst>
                <a:ext uri="{FF2B5EF4-FFF2-40B4-BE49-F238E27FC236}">
                  <a16:creationId xmlns:a16="http://schemas.microsoft.com/office/drawing/2014/main" id="{31D34314-F026-49CA-B7EE-D1BD6E068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78AD8490-9558-4DD9-9F8A-EA2444C97D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2" name="Group 25">
                <a:extLst>
                  <a:ext uri="{FF2B5EF4-FFF2-40B4-BE49-F238E27FC236}">
                    <a16:creationId xmlns:a16="http://schemas.microsoft.com/office/drawing/2014/main" id="{D41C9665-5403-4847-98A3-00ECF3305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5" name="Rectangle 26">
                  <a:extLst>
                    <a:ext uri="{FF2B5EF4-FFF2-40B4-BE49-F238E27FC236}">
                      <a16:creationId xmlns:a16="http://schemas.microsoft.com/office/drawing/2014/main" id="{6A398EC6-FCAC-4E32-80DB-077D75AE0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6" name="Rectangle 27">
                  <a:extLst>
                    <a:ext uri="{FF2B5EF4-FFF2-40B4-BE49-F238E27FC236}">
                      <a16:creationId xmlns:a16="http://schemas.microsoft.com/office/drawing/2014/main" id="{1F3DF772-DC84-492B-8CC2-8AE3B5FD5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67" name="Rectangle 28">
                  <a:extLst>
                    <a:ext uri="{FF2B5EF4-FFF2-40B4-BE49-F238E27FC236}">
                      <a16:creationId xmlns:a16="http://schemas.microsoft.com/office/drawing/2014/main" id="{355E9BBB-4C89-464A-B0AD-50DB6399C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8" name="Rectangle 29">
                  <a:extLst>
                    <a:ext uri="{FF2B5EF4-FFF2-40B4-BE49-F238E27FC236}">
                      <a16:creationId xmlns:a16="http://schemas.microsoft.com/office/drawing/2014/main" id="{CCB02FD3-723C-4E2D-9DA8-70F0A7F82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30">
                  <a:extLst>
                    <a:ext uri="{FF2B5EF4-FFF2-40B4-BE49-F238E27FC236}">
                      <a16:creationId xmlns:a16="http://schemas.microsoft.com/office/drawing/2014/main" id="{E993CEE1-6723-4C11-8E2B-D7337CAA1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3" name="Text Box 32">
                <a:extLst>
                  <a:ext uri="{FF2B5EF4-FFF2-40B4-BE49-F238E27FC236}">
                    <a16:creationId xmlns:a16="http://schemas.microsoft.com/office/drawing/2014/main" id="{58A3AB64-534C-490C-A816-E257C4B9B0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4" name="Text Box 33">
                <a:extLst>
                  <a:ext uri="{FF2B5EF4-FFF2-40B4-BE49-F238E27FC236}">
                    <a16:creationId xmlns:a16="http://schemas.microsoft.com/office/drawing/2014/main" id="{11F4B4D5-360F-4E65-B89B-6A3DF2F4F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E37C745-C961-4B88-83AB-D7FF285C6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A597262A-366A-4F89-99E2-8CB1709B5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7" name="Text Box 36">
                <a:extLst>
                  <a:ext uri="{FF2B5EF4-FFF2-40B4-BE49-F238E27FC236}">
                    <a16:creationId xmlns:a16="http://schemas.microsoft.com/office/drawing/2014/main" id="{2D85B972-06F5-46D1-B7F6-4E0B8137E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821D6672-FC24-4D61-8444-4FC80A790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Text Box 38">
                <a:extLst>
                  <a:ext uri="{FF2B5EF4-FFF2-40B4-BE49-F238E27FC236}">
                    <a16:creationId xmlns:a16="http://schemas.microsoft.com/office/drawing/2014/main" id="{C153F9DE-9BB7-4C0C-96C9-EF0A543DB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384140B9-8334-4FE2-BC9C-7FEFA671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1" name="Text Box 40">
                <a:extLst>
                  <a:ext uri="{FF2B5EF4-FFF2-40B4-BE49-F238E27FC236}">
                    <a16:creationId xmlns:a16="http://schemas.microsoft.com/office/drawing/2014/main" id="{30C63A11-17CB-4CD2-A618-C850F96417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70ECD254-931F-40B8-B715-3B6C8877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3" name="Text Box 42">
                <a:extLst>
                  <a:ext uri="{FF2B5EF4-FFF2-40B4-BE49-F238E27FC236}">
                    <a16:creationId xmlns:a16="http://schemas.microsoft.com/office/drawing/2014/main" id="{F418063D-ACEC-4369-8DE5-A89925008E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1E97FC5E-123E-4410-825D-3A4A41039B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832EC276-C685-4272-9130-72E62587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4" name="Group 25">
                <a:extLst>
                  <a:ext uri="{FF2B5EF4-FFF2-40B4-BE49-F238E27FC236}">
                    <a16:creationId xmlns:a16="http://schemas.microsoft.com/office/drawing/2014/main" id="{FAA7A8CE-1A4A-4A29-92BF-A8CDB2E8C0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743E3AAF-9060-47A4-A901-C32100F1B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48" name="Rectangle 27">
                  <a:extLst>
                    <a:ext uri="{FF2B5EF4-FFF2-40B4-BE49-F238E27FC236}">
                      <a16:creationId xmlns:a16="http://schemas.microsoft.com/office/drawing/2014/main" id="{62832AE3-E191-4676-8582-4B2B05AD4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9" name="Rectangle 28">
                  <a:extLst>
                    <a:ext uri="{FF2B5EF4-FFF2-40B4-BE49-F238E27FC236}">
                      <a16:creationId xmlns:a16="http://schemas.microsoft.com/office/drawing/2014/main" id="{89F3B349-7980-48B9-8BF3-2B3909063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0" name="Rectangle 29">
                  <a:extLst>
                    <a:ext uri="{FF2B5EF4-FFF2-40B4-BE49-F238E27FC236}">
                      <a16:creationId xmlns:a16="http://schemas.microsoft.com/office/drawing/2014/main" id="{7D7CBA2E-A2AC-4EEC-B601-C1AFABB01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1" name="Rectangle 30">
                  <a:extLst>
                    <a:ext uri="{FF2B5EF4-FFF2-40B4-BE49-F238E27FC236}">
                      <a16:creationId xmlns:a16="http://schemas.microsoft.com/office/drawing/2014/main" id="{027B0627-2BDD-451F-B2A4-E99F820B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62B39BB0-6DEF-4744-8919-1A1D8346A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6" name="Text Box 33">
                <a:extLst>
                  <a:ext uri="{FF2B5EF4-FFF2-40B4-BE49-F238E27FC236}">
                    <a16:creationId xmlns:a16="http://schemas.microsoft.com/office/drawing/2014/main" id="{BBD5363A-F585-47A7-A20E-A23253FD8B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37" name="Line 34">
                <a:extLst>
                  <a:ext uri="{FF2B5EF4-FFF2-40B4-BE49-F238E27FC236}">
                    <a16:creationId xmlns:a16="http://schemas.microsoft.com/office/drawing/2014/main" id="{18F8FA0D-39A5-4865-ACA6-075AA3ED4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CEFCE0AB-FACF-493B-B1A0-E0E1D73C7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36">
                <a:extLst>
                  <a:ext uri="{FF2B5EF4-FFF2-40B4-BE49-F238E27FC236}">
                    <a16:creationId xmlns:a16="http://schemas.microsoft.com/office/drawing/2014/main" id="{FAAF757D-8077-453D-A042-5B7303B8DF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0" name="Line 37">
                <a:extLst>
                  <a:ext uri="{FF2B5EF4-FFF2-40B4-BE49-F238E27FC236}">
                    <a16:creationId xmlns:a16="http://schemas.microsoft.com/office/drawing/2014/main" id="{9529DB82-E979-4FD7-AD66-3B15B2798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38">
                <a:extLst>
                  <a:ext uri="{FF2B5EF4-FFF2-40B4-BE49-F238E27FC236}">
                    <a16:creationId xmlns:a16="http://schemas.microsoft.com/office/drawing/2014/main" id="{3294B507-8662-47C3-BFAB-358364C1F7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F62976F0-183C-4107-A809-747192D41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3" name="Text Box 40">
                <a:extLst>
                  <a:ext uri="{FF2B5EF4-FFF2-40B4-BE49-F238E27FC236}">
                    <a16:creationId xmlns:a16="http://schemas.microsoft.com/office/drawing/2014/main" id="{C1E0C308-8958-4157-B934-3BFFAE1BA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856039AA-3F03-4F89-81BD-4550A0BE2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5" name="Text Box 42">
                <a:extLst>
                  <a:ext uri="{FF2B5EF4-FFF2-40B4-BE49-F238E27FC236}">
                    <a16:creationId xmlns:a16="http://schemas.microsoft.com/office/drawing/2014/main" id="{3C344D6B-F4FA-4B7B-A28B-AD7BE221F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6" name="Line 43">
                <a:extLst>
                  <a:ext uri="{FF2B5EF4-FFF2-40B4-BE49-F238E27FC236}">
                    <a16:creationId xmlns:a16="http://schemas.microsoft.com/office/drawing/2014/main" id="{F40104E8-7D39-4075-9506-3DABF84B3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AE381EE9-2EB9-4F42-900E-ACE412751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96F4CDB4-BC72-4D3D-9E82-6E448638FF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29" name="Rectangle 26">
                  <a:extLst>
                    <a:ext uri="{FF2B5EF4-FFF2-40B4-BE49-F238E27FC236}">
                      <a16:creationId xmlns:a16="http://schemas.microsoft.com/office/drawing/2014/main" id="{229CD9AF-90EE-419A-8A0F-D68788446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0" name="Rectangle 27">
                  <a:extLst>
                    <a:ext uri="{FF2B5EF4-FFF2-40B4-BE49-F238E27FC236}">
                      <a16:creationId xmlns:a16="http://schemas.microsoft.com/office/drawing/2014/main" id="{F041B816-F04A-4454-A340-E73E1B4B4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1" name="Rectangle 28">
                  <a:extLst>
                    <a:ext uri="{FF2B5EF4-FFF2-40B4-BE49-F238E27FC236}">
                      <a16:creationId xmlns:a16="http://schemas.microsoft.com/office/drawing/2014/main" id="{08B0301A-E7C3-4752-8A93-5B967A9DA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2" name="Rectangle 29">
                  <a:extLst>
                    <a:ext uri="{FF2B5EF4-FFF2-40B4-BE49-F238E27FC236}">
                      <a16:creationId xmlns:a16="http://schemas.microsoft.com/office/drawing/2014/main" id="{BE9CCA59-0F8C-4E49-A96B-271AFE1DB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3" name="Rectangle 30">
                  <a:extLst>
                    <a:ext uri="{FF2B5EF4-FFF2-40B4-BE49-F238E27FC236}">
                      <a16:creationId xmlns:a16="http://schemas.microsoft.com/office/drawing/2014/main" id="{3A2A9717-324F-44B5-97FC-CA44BD1A0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17" name="Text Box 32">
                <a:extLst>
                  <a:ext uri="{FF2B5EF4-FFF2-40B4-BE49-F238E27FC236}">
                    <a16:creationId xmlns:a16="http://schemas.microsoft.com/office/drawing/2014/main" id="{30D59A56-29B7-4A51-BA7B-B2F3B875A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18" name="Text Box 33">
                <a:extLst>
                  <a:ext uri="{FF2B5EF4-FFF2-40B4-BE49-F238E27FC236}">
                    <a16:creationId xmlns:a16="http://schemas.microsoft.com/office/drawing/2014/main" id="{4E924D95-0C7A-4BC7-8480-70BAC58C08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19" name="Line 34">
                <a:extLst>
                  <a:ext uri="{FF2B5EF4-FFF2-40B4-BE49-F238E27FC236}">
                    <a16:creationId xmlns:a16="http://schemas.microsoft.com/office/drawing/2014/main" id="{014DCEFD-BF21-436F-9EBA-D0D67B015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Line 35">
                <a:extLst>
                  <a:ext uri="{FF2B5EF4-FFF2-40B4-BE49-F238E27FC236}">
                    <a16:creationId xmlns:a16="http://schemas.microsoft.com/office/drawing/2014/main" id="{A9A56B8D-D1B4-496F-8F92-384ABF604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1" name="Text Box 36">
                <a:extLst>
                  <a:ext uri="{FF2B5EF4-FFF2-40B4-BE49-F238E27FC236}">
                    <a16:creationId xmlns:a16="http://schemas.microsoft.com/office/drawing/2014/main" id="{2FF6DC37-5432-4170-8CD0-DBD13BBA46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2" name="Line 37">
                <a:extLst>
                  <a:ext uri="{FF2B5EF4-FFF2-40B4-BE49-F238E27FC236}">
                    <a16:creationId xmlns:a16="http://schemas.microsoft.com/office/drawing/2014/main" id="{63BF4E6C-7ECF-4D00-AEB0-A4C2E22C4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Text Box 38">
                <a:extLst>
                  <a:ext uri="{FF2B5EF4-FFF2-40B4-BE49-F238E27FC236}">
                    <a16:creationId xmlns:a16="http://schemas.microsoft.com/office/drawing/2014/main" id="{4FA2E180-B545-404E-A1E9-9CC5EC5452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4" name="Line 39">
                <a:extLst>
                  <a:ext uri="{FF2B5EF4-FFF2-40B4-BE49-F238E27FC236}">
                    <a16:creationId xmlns:a16="http://schemas.microsoft.com/office/drawing/2014/main" id="{9B866DC4-D803-476D-AB7F-23056E076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5" name="Text Box 40">
                <a:extLst>
                  <a:ext uri="{FF2B5EF4-FFF2-40B4-BE49-F238E27FC236}">
                    <a16:creationId xmlns:a16="http://schemas.microsoft.com/office/drawing/2014/main" id="{645E676F-044E-4943-93CD-079262230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6" name="Line 41">
                <a:extLst>
                  <a:ext uri="{FF2B5EF4-FFF2-40B4-BE49-F238E27FC236}">
                    <a16:creationId xmlns:a16="http://schemas.microsoft.com/office/drawing/2014/main" id="{D9EF95D1-90E4-4F6E-A4DA-FECC16007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7" name="Text Box 42">
                <a:extLst>
                  <a:ext uri="{FF2B5EF4-FFF2-40B4-BE49-F238E27FC236}">
                    <a16:creationId xmlns:a16="http://schemas.microsoft.com/office/drawing/2014/main" id="{A1EDBD68-6EF6-4E71-A3A7-80DF7FDAE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28" name="Line 43">
                <a:extLst>
                  <a:ext uri="{FF2B5EF4-FFF2-40B4-BE49-F238E27FC236}">
                    <a16:creationId xmlns:a16="http://schemas.microsoft.com/office/drawing/2014/main" id="{C4E12353-472D-4709-81D4-28C1BD4DE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C1B213A4-7F83-4641-99F5-957B425DD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A5B91224-E294-4032-9BAB-3FB3AD44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E2FE8BE1-2121-4C58-825E-63F397B39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8863700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- nested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Nested works as well</a:t>
            </a:r>
          </a:p>
          <a:p>
            <a:pPr lvl="1"/>
            <a:r>
              <a:rPr lang="en-US" dirty="0"/>
              <a:t>Handle nested manually</a:t>
            </a:r>
          </a:p>
          <a:p>
            <a:pPr lvl="2"/>
            <a:r>
              <a:rPr lang="en-US" dirty="0"/>
              <a:t>Compiler won’t do it for you 😢</a:t>
            </a:r>
          </a:p>
          <a:p>
            <a:pPr lvl="1"/>
            <a:r>
              <a:rPr lang="en-US" dirty="0"/>
              <a:t>Make sure you get it right!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array_2d = (int*)malloc(rows * 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array_2d[2*cols + 4] = 0; // array_2d[2][4]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86</a:t>
            </a:fld>
            <a:endParaRPr lang="en-US"/>
          </a:p>
        </p:txBody>
      </p:sp>
      <p:pic>
        <p:nvPicPr>
          <p:cNvPr id="83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8341A0E5-D93D-4B4F-9DF4-F728F5BC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673537"/>
            <a:ext cx="4968595" cy="10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952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68502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A32F7-0110-4C0F-938C-ED291F69C76C}"/>
              </a:ext>
            </a:extLst>
          </p:cNvPr>
          <p:cNvSpPr/>
          <p:nvPr/>
        </p:nvSpPr>
        <p:spPr>
          <a:xfrm>
            <a:off x="910105" y="1754747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B8CB9-7CA3-48DA-B7AD-7765FB3D81E6}"/>
              </a:ext>
            </a:extLst>
          </p:cNvPr>
          <p:cNvSpPr/>
          <p:nvPr/>
        </p:nvSpPr>
        <p:spPr>
          <a:xfrm>
            <a:off x="6523147" y="1842753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093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3284112" y="3226158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3830" y="2749640"/>
            <a:ext cx="3464418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1285740" y="3226158"/>
            <a:ext cx="186958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3830" y="3200400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x86-64 Linux Register Usage #2 (callee-saved, on demand)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rbx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rbp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,</a:t>
            </a:r>
            <a:r>
              <a:rPr lang="en-US" dirty="0"/>
              <a:t>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%r12-%r15</a:t>
            </a:r>
            <a:endParaRPr lang="en-US" dirty="0">
              <a:latin typeface="Courier New Bold" charset="0"/>
              <a:sym typeface="Courier New Bold" charset="0"/>
            </a:endParaRPr>
          </a:p>
          <a:p>
            <a:pPr marL="552450" lvl="1"/>
            <a:r>
              <a:rPr lang="en-US" dirty="0" err="1"/>
              <a:t>Callee</a:t>
            </a:r>
            <a:r>
              <a:rPr lang="en-US" dirty="0"/>
              <a:t>-saved</a:t>
            </a:r>
          </a:p>
          <a:p>
            <a:pPr marL="552450" lvl="1"/>
            <a:r>
              <a:rPr lang="en-US" dirty="0"/>
              <a:t>Any function must save/restore</a:t>
            </a:r>
            <a:br>
              <a:rPr lang="en-US" dirty="0"/>
            </a:br>
            <a:r>
              <a:rPr lang="en-US" dirty="0"/>
              <a:t>the original values if it wants to</a:t>
            </a:r>
            <a:br>
              <a:rPr lang="en-US" dirty="0"/>
            </a:br>
            <a:r>
              <a:rPr lang="en-US" dirty="0"/>
              <a:t>use these registers</a:t>
            </a:r>
          </a:p>
          <a:p>
            <a:pPr marL="552450" lvl="1"/>
            <a:endParaRPr lang="en-US" dirty="0"/>
          </a:p>
          <a:p>
            <a:pPr marL="95250"/>
            <a:endParaRPr lang="en-US" dirty="0">
              <a:latin typeface="Courier New Bold" charset="0"/>
              <a:cs typeface="Courier New Bold" charset="0"/>
              <a:sym typeface="Courier New Bold" charset="0"/>
            </a:endParaRPr>
          </a:p>
          <a:p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latin typeface="Courier New Bold" charset="0"/>
              <a:sym typeface="Courier New Bold" charset="0"/>
            </a:endParaRPr>
          </a:p>
          <a:p>
            <a:pPr marL="552450" lvl="1"/>
            <a:r>
              <a:rPr lang="en-US" dirty="0"/>
              <a:t>Special form of </a:t>
            </a:r>
            <a:r>
              <a:rPr lang="en-US" dirty="0" err="1"/>
              <a:t>callee</a:t>
            </a:r>
            <a:r>
              <a:rPr lang="en-US" dirty="0"/>
              <a:t>-saved</a:t>
            </a:r>
          </a:p>
          <a:p>
            <a:pPr marL="552450" lvl="1"/>
            <a:r>
              <a:rPr lang="en-US" dirty="0"/>
              <a:t>Restored to original value upon exit from procedure</a:t>
            </a:r>
          </a:p>
          <a:p>
            <a:pPr marL="1009650" lvl="2"/>
            <a:r>
              <a:rPr lang="en-US" dirty="0"/>
              <a:t>Stack frame is removed</a:t>
            </a:r>
          </a:p>
        </p:txBody>
      </p:sp>
      <p:sp>
        <p:nvSpPr>
          <p:cNvPr id="76808" name="Rectangle 8"/>
          <p:cNvSpPr>
            <a:spLocks/>
          </p:cNvSpPr>
          <p:nvPr/>
        </p:nvSpPr>
        <p:spPr bwMode="auto">
          <a:xfrm>
            <a:off x="7924800" y="1371600"/>
            <a:ext cx="254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rbx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76811" name="Rectangle 11"/>
          <p:cNvSpPr>
            <a:spLocks/>
          </p:cNvSpPr>
          <p:nvPr/>
        </p:nvSpPr>
        <p:spPr bwMode="auto">
          <a:xfrm>
            <a:off x="7924800" y="4114800"/>
            <a:ext cx="2540000" cy="381000"/>
          </a:xfrm>
          <a:prstGeom prst="rect">
            <a:avLst/>
          </a:prstGeom>
          <a:solidFill>
            <a:srgbClr val="F1C7C7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rsp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76814" name="AutoShape 14"/>
          <p:cNvSpPr>
            <a:spLocks/>
          </p:cNvSpPr>
          <p:nvPr/>
        </p:nvSpPr>
        <p:spPr bwMode="auto">
          <a:xfrm>
            <a:off x="7467600" y="1371600"/>
            <a:ext cx="312738" cy="31242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15" name="AutoShape 15"/>
          <p:cNvSpPr>
            <a:spLocks/>
          </p:cNvSpPr>
          <p:nvPr/>
        </p:nvSpPr>
        <p:spPr bwMode="auto">
          <a:xfrm>
            <a:off x="7239000" y="4038600"/>
            <a:ext cx="312738" cy="4572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1139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17" name="Rectangle 17"/>
          <p:cNvSpPr>
            <a:spLocks/>
          </p:cNvSpPr>
          <p:nvPr/>
        </p:nvSpPr>
        <p:spPr bwMode="auto">
          <a:xfrm>
            <a:off x="6096000" y="1981200"/>
            <a:ext cx="1262062" cy="6350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dirty="0" err="1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Callee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-saved</a:t>
            </a:r>
            <a:endParaRPr lang="en-US" dirty="0">
              <a:latin typeface="Arial Narrow Bold" charset="0"/>
              <a:ea typeface="Lucida Grande" charset="0"/>
              <a:cs typeface="Lucida Grande" charset="0"/>
              <a:sym typeface="Arial Narrow Bold" charset="0"/>
            </a:endParaRPr>
          </a:p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Temporaries</a:t>
            </a:r>
          </a:p>
        </p:txBody>
      </p:sp>
      <p:sp>
        <p:nvSpPr>
          <p:cNvPr id="76818" name="Rectangle 18"/>
          <p:cNvSpPr>
            <a:spLocks/>
          </p:cNvSpPr>
          <p:nvPr/>
        </p:nvSpPr>
        <p:spPr bwMode="auto">
          <a:xfrm>
            <a:off x="6457950" y="4064000"/>
            <a:ext cx="755650" cy="3556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Special</a:t>
            </a:r>
          </a:p>
        </p:txBody>
      </p:sp>
      <p:sp>
        <p:nvSpPr>
          <p:cNvPr id="24" name="Rectangle 8"/>
          <p:cNvSpPr>
            <a:spLocks/>
          </p:cNvSpPr>
          <p:nvPr/>
        </p:nvSpPr>
        <p:spPr bwMode="auto">
          <a:xfrm>
            <a:off x="7924800" y="3657600"/>
            <a:ext cx="2540000" cy="381000"/>
          </a:xfrm>
          <a:prstGeom prst="rect">
            <a:avLst/>
          </a:prstGeom>
          <a:solidFill>
            <a:srgbClr val="CCFFCC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</a:t>
            </a:r>
            <a:r>
              <a:rPr lang="en-US" sz="2400" dirty="0" err="1">
                <a:latin typeface="Courier New Bold" charset="0"/>
                <a:cs typeface="Courier New Bold" charset="0"/>
                <a:sym typeface="Courier New Bold" charset="0"/>
              </a:rPr>
              <a:t>rbp</a:t>
            </a:r>
            <a:endParaRPr lang="en-US" sz="2400" dirty="0">
              <a:latin typeface="Courier New Bold" charset="0"/>
              <a:cs typeface="Courier New Bold" charset="0"/>
              <a:sym typeface="Courier New Bold" charset="0"/>
            </a:endParaRPr>
          </a:p>
        </p:txBody>
      </p:sp>
      <p:sp>
        <p:nvSpPr>
          <p:cNvPr id="25" name="Rectangle 8"/>
          <p:cNvSpPr>
            <a:spLocks/>
          </p:cNvSpPr>
          <p:nvPr/>
        </p:nvSpPr>
        <p:spPr bwMode="auto">
          <a:xfrm>
            <a:off x="7924800" y="1828800"/>
            <a:ext cx="254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%r12</a:t>
            </a:r>
          </a:p>
        </p:txBody>
      </p:sp>
      <p:sp>
        <p:nvSpPr>
          <p:cNvPr id="26" name="Rectangle 8"/>
          <p:cNvSpPr>
            <a:spLocks/>
          </p:cNvSpPr>
          <p:nvPr/>
        </p:nvSpPr>
        <p:spPr bwMode="auto">
          <a:xfrm>
            <a:off x="7924800" y="2286000"/>
            <a:ext cx="254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%r13</a:t>
            </a:r>
          </a:p>
        </p:txBody>
      </p:sp>
      <p:sp>
        <p:nvSpPr>
          <p:cNvPr id="27" name="Rectangle 8"/>
          <p:cNvSpPr>
            <a:spLocks/>
          </p:cNvSpPr>
          <p:nvPr/>
        </p:nvSpPr>
        <p:spPr bwMode="auto">
          <a:xfrm>
            <a:off x="7924800" y="2743200"/>
            <a:ext cx="254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%r14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A6D6BCD-CA19-1B47-9A08-AEEAA98FD9F2}"/>
              </a:ext>
            </a:extLst>
          </p:cNvPr>
          <p:cNvSpPr>
            <a:spLocks/>
          </p:cNvSpPr>
          <p:nvPr/>
        </p:nvSpPr>
        <p:spPr bwMode="auto">
          <a:xfrm>
            <a:off x="7924800" y="3200400"/>
            <a:ext cx="254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400" dirty="0">
                <a:latin typeface="Courier New Bold" charset="0"/>
                <a:cs typeface="Courier New Bold" charset="0"/>
                <a:sym typeface="Courier New Bold" charset="0"/>
              </a:rPr>
              <a:t>%r15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8E52ED-CC3F-4B55-8951-3C3D9AE8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68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899372" y="3636673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2082" y="3684969"/>
            <a:ext cx="4906852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899372" y="2170090"/>
            <a:ext cx="258865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2082" y="2300489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25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Bonus: Unions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2274185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6C21-8CA2-8F41-A600-5E29BC01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F856-A8A9-5649-9D54-8DCAC77B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306772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Structs = combine multiple pieces of data into one</a:t>
            </a:r>
          </a:p>
          <a:p>
            <a:pPr lvl="1"/>
            <a:r>
              <a:rPr lang="en-US" dirty="0"/>
              <a:t>Think: “all of the above”</a:t>
            </a:r>
          </a:p>
          <a:p>
            <a:endParaRPr lang="en-US" dirty="0"/>
          </a:p>
          <a:p>
            <a:r>
              <a:rPr lang="en-US" dirty="0"/>
              <a:t>Unions = choose between multiple different kinds of data</a:t>
            </a:r>
          </a:p>
          <a:p>
            <a:pPr lvl="1"/>
            <a:r>
              <a:rPr lang="en-US" dirty="0"/>
              <a:t>Think: “any of the above”</a:t>
            </a:r>
          </a:p>
          <a:p>
            <a:endParaRPr lang="en-US" dirty="0"/>
          </a:p>
          <a:p>
            <a:r>
              <a:rPr lang="en-US" dirty="0"/>
              <a:t>Typically used in conjunction with a struct: </a:t>
            </a:r>
            <a:r>
              <a:rPr lang="en-US" i="1" dirty="0"/>
              <a:t>variants</a:t>
            </a:r>
          </a:p>
          <a:p>
            <a:pPr lvl="1"/>
            <a:r>
              <a:rPr lang="en-US" dirty="0"/>
              <a:t>That tells us which branch of</a:t>
            </a:r>
            <a:br>
              <a:rPr lang="en-US" dirty="0"/>
            </a:br>
            <a:r>
              <a:rPr lang="en-US" dirty="0"/>
              <a:t>the union is used</a:t>
            </a:r>
          </a:p>
          <a:p>
            <a:pPr lvl="1"/>
            <a:r>
              <a:rPr lang="en-US" dirty="0"/>
              <a:t>E.g.,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which_kind</a:t>
            </a:r>
            <a:r>
              <a:rPr lang="en-US" dirty="0"/>
              <a:t> of 0 to mean</a:t>
            </a:r>
            <a:br>
              <a:rPr lang="en-US" dirty="0"/>
            </a:br>
            <a:r>
              <a:rPr lang="en-US" dirty="0"/>
              <a:t>sandwich meal, 1 for pizza, etc.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D8C1728-0C39-904F-A96C-12C3858D5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9" y="4697435"/>
            <a:ext cx="3050171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n_pieces_bread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*toppings[2];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float </a:t>
            </a:r>
            <a:r>
              <a:rPr lang="en-US" b="1" dirty="0" err="1">
                <a:latin typeface="Courier New" pitchFamily="49" charset="0"/>
              </a:rPr>
              <a:t>mayo_ounces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6C67827-48CC-A74A-A76A-3135465C3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2944417"/>
            <a:ext cx="3050172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union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 s;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Pizza_t</a:t>
            </a:r>
            <a:r>
              <a:rPr lang="en-US" b="1" dirty="0">
                <a:latin typeface="Courier New" pitchFamily="49" charset="0"/>
              </a:rPr>
              <a:t> p;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Burrito_t</a:t>
            </a:r>
            <a:r>
              <a:rPr lang="en-US" b="1" dirty="0">
                <a:latin typeface="Courier New" pitchFamily="49" charset="0"/>
              </a:rPr>
              <a:t> b;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FFD4228-7936-1B46-9834-578AC3B22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914400"/>
            <a:ext cx="3050172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which_kind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n_sides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cost;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mk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4AEC-F2BC-4DBC-A7ED-3C0C65B7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635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93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5EA53B86-1C4D-4953-A53A-D6C4D7ACD1DD}"/>
              </a:ext>
            </a:extLst>
          </p:cNvPr>
          <p:cNvSpPr txBox="1">
            <a:spLocks noChangeArrowheads="1"/>
          </p:cNvSpPr>
          <p:nvPr/>
        </p:nvSpPr>
        <p:spPr>
          <a:xfrm>
            <a:off x="6424309" y="4644301"/>
            <a:ext cx="5156086" cy="1652407"/>
          </a:xfrm>
          <a:prstGeom prst="rect">
            <a:avLst/>
          </a:prstGeom>
          <a:noFill/>
          <a:ln/>
        </p:spPr>
        <p:txBody>
          <a:bodyPr vert="horz" lIns="90487" tIns="44450" rIns="90487" bIns="4445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Union: same bits, different contexts</a:t>
            </a:r>
          </a:p>
          <a:p>
            <a:pPr lvl="1"/>
            <a:r>
              <a:rPr lang="en-US" sz="2000" dirty="0"/>
              <a:t>8 bytes are allocated for the union</a:t>
            </a:r>
          </a:p>
          <a:p>
            <a:pPr lvl="1"/>
            <a:r>
              <a:rPr lang="en-US" sz="2000" dirty="0"/>
              <a:t>Can be interpreted as any member</a:t>
            </a:r>
          </a:p>
          <a:p>
            <a:pPr lvl="1"/>
            <a:r>
              <a:rPr lang="en-US" sz="2000" dirty="0"/>
              <a:t>Changing one member will change some bits of the others</a:t>
            </a:r>
          </a:p>
        </p:txBody>
      </p:sp>
    </p:spTree>
    <p:extLst>
      <p:ext uri="{BB962C8B-B14F-4D97-AF65-F5344CB8AC3E}">
        <p14:creationId xmlns:p14="http://schemas.microsoft.com/office/powerpoint/2010/main" val="12928000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89513" y="4442578"/>
            <a:ext cx="477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Quiz: If we had 3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400" dirty="0" err="1">
                <a:latin typeface="Calibri" pitchFamily="34" charset="0"/>
              </a:rPr>
              <a:t>s</a:t>
            </a:r>
            <a:r>
              <a:rPr lang="en-US" sz="2400" dirty="0">
                <a:latin typeface="Calibri" pitchFamily="34" charset="0"/>
              </a:rPr>
              <a:t> in that array, how much space would the union take?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9513" y="5758568"/>
            <a:ext cx="464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Answer: 16 bytes (8-byte aligned)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94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24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/>
          </p:cNvSpPr>
          <p:nvPr/>
        </p:nvSpPr>
        <p:spPr bwMode="auto">
          <a:xfrm>
            <a:off x="967558" y="914400"/>
            <a:ext cx="2527300" cy="132397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typedef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float f;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u;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967558" y="2621723"/>
            <a:ext cx="4641304" cy="1455606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temp;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= f;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temp.u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967558" y="4236689"/>
            <a:ext cx="4641304" cy="181292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procedure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with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float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arg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arg1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passed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in %xmm0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=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single-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precision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%xmm0,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movl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), 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eax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Using union to access bit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60380-DE3F-4A65-823B-3E4DE70B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95</a:t>
            </a:fld>
            <a:endParaRPr lang="en-US"/>
          </a:p>
        </p:txBody>
      </p:sp>
      <p:graphicFrame>
        <p:nvGraphicFramePr>
          <p:cNvPr id="32777" name="Group 9"/>
          <p:cNvGraphicFramePr>
            <a:graphicFrameLocks noGrp="1"/>
          </p:cNvGraphicFramePr>
          <p:nvPr/>
        </p:nvGraphicFramePr>
        <p:xfrm>
          <a:off x="3703862" y="1017414"/>
          <a:ext cx="1905000" cy="11430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4D84AF-59B4-41CD-A239-B3D98794AC96}"/>
              </a:ext>
            </a:extLst>
          </p:cNvPr>
          <p:cNvSpPr txBox="1">
            <a:spLocks/>
          </p:cNvSpPr>
          <p:nvPr/>
        </p:nvSpPr>
        <p:spPr>
          <a:xfrm>
            <a:off x="5999967" y="914400"/>
            <a:ext cx="5580428" cy="5135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Store union using one type &amp; access it with another one</a:t>
            </a:r>
          </a:p>
          <a:p>
            <a:pPr lvl="1"/>
            <a:endParaRPr lang="en-US" sz="2000" dirty="0"/>
          </a:p>
          <a:p>
            <a:r>
              <a:rPr lang="en-US" sz="2400" dirty="0"/>
              <a:t>Get direct access to bit representation of float</a:t>
            </a:r>
          </a:p>
          <a:p>
            <a:pPr lvl="1"/>
            <a:endParaRPr lang="en-US" sz="2000" dirty="0"/>
          </a:p>
          <a:p>
            <a:r>
              <a:rPr lang="en-US" sz="2400" dirty="0"/>
              <a:t>float2bit generates bit pattern from float</a:t>
            </a:r>
          </a:p>
          <a:p>
            <a:pPr lvl="1"/>
            <a:r>
              <a:rPr lang="en-US" sz="2000" dirty="0"/>
              <a:t>NOT the same as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(unsigned) f</a:t>
            </a:r>
            <a:r>
              <a:rPr lang="en-US" sz="2000" dirty="0"/>
              <a:t> !</a:t>
            </a:r>
          </a:p>
          <a:p>
            <a:pPr lvl="1"/>
            <a:r>
              <a:rPr lang="en-US" sz="2000" dirty="0"/>
              <a:t>Doesn’t convert value to unsigned</a:t>
            </a:r>
          </a:p>
          <a:p>
            <a:pPr lvl="1"/>
            <a:r>
              <a:rPr lang="en-US" sz="2000" dirty="0"/>
              <a:t>Keeps the same bits but interprets them differently</a:t>
            </a:r>
          </a:p>
          <a:p>
            <a:pPr lvl="1"/>
            <a:endParaRPr lang="en-US" sz="2000" dirty="0"/>
          </a:p>
          <a:p>
            <a:r>
              <a:rPr lang="en-US" sz="2400" dirty="0"/>
              <a:t>Assembly doesn’t have type info</a:t>
            </a:r>
          </a:p>
          <a:p>
            <a:pPr lvl="1"/>
            <a:r>
              <a:rPr lang="en-US" sz="2000" dirty="0"/>
              <a:t>Just moves the bytes</a:t>
            </a:r>
          </a:p>
        </p:txBody>
      </p:sp>
    </p:spTree>
    <p:extLst>
      <p:ext uri="{BB962C8B-B14F-4D97-AF65-F5344CB8AC3E}">
        <p14:creationId xmlns:p14="http://schemas.microsoft.com/office/powerpoint/2010/main" val="32737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1919536" y="2276872"/>
            <a:ext cx="3898900" cy="1816100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unsigned *p;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p = (unsigned *) &amp;f;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return *p;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 to Bit Pattern Non-Solution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E492EA-F9F8-46B3-81C8-99127EC1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96</a:t>
            </a:fld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68008" y="2420888"/>
            <a:ext cx="4032448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Undefined behavior in C.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Don’t do that.</a:t>
            </a:r>
          </a:p>
        </p:txBody>
      </p:sp>
    </p:spTree>
    <p:extLst>
      <p:ext uri="{BB962C8B-B14F-4D97-AF65-F5344CB8AC3E}">
        <p14:creationId xmlns:p14="http://schemas.microsoft.com/office/powerpoint/2010/main" val="11161689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revisited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15900" indent="-215900">
              <a:spcBef>
                <a:spcPct val="0"/>
              </a:spcBef>
            </a:pPr>
            <a:r>
              <a:rPr lang="en-US" dirty="0">
                <a:ea typeface="Calibri" charset="0"/>
                <a:cs typeface="Calibri" charset="0"/>
              </a:rPr>
              <a:t>Idea</a:t>
            </a:r>
            <a:endParaRPr lang="en-US" dirty="0"/>
          </a:p>
          <a:p>
            <a:pPr lvl="1"/>
            <a:r>
              <a:rPr lang="en-US" dirty="0"/>
              <a:t>Words/long words/quad words stored in memory as 2/4/8 consecutive bytes</a:t>
            </a:r>
          </a:p>
          <a:p>
            <a:pPr lvl="1"/>
            <a:r>
              <a:rPr lang="en-US" dirty="0"/>
              <a:t>At which byte address in memory is the most (least) significant byte stored?</a:t>
            </a:r>
          </a:p>
          <a:p>
            <a:pPr lvl="1"/>
            <a:r>
              <a:rPr lang="en-US" dirty="0"/>
              <a:t>Can cause problems when exchanging binary data between machines</a:t>
            </a:r>
          </a:p>
          <a:p>
            <a:pPr lvl="1"/>
            <a:endParaRPr lang="en-US" dirty="0"/>
          </a:p>
          <a:p>
            <a:pPr marL="215900" indent="-215900"/>
            <a:r>
              <a:rPr lang="en-US" dirty="0">
                <a:ea typeface="Calibri" charset="0"/>
                <a:cs typeface="Calibri" charset="0"/>
              </a:rPr>
              <a:t>Little Endian</a:t>
            </a:r>
            <a:endParaRPr lang="en-US" dirty="0"/>
          </a:p>
          <a:p>
            <a:pPr lvl="1"/>
            <a:r>
              <a:rPr lang="en-US" dirty="0"/>
              <a:t>Least significant byte has lowest address</a:t>
            </a:r>
          </a:p>
          <a:p>
            <a:pPr lvl="1"/>
            <a:r>
              <a:rPr lang="en-US" dirty="0"/>
              <a:t>Intel x86(-64), ARM Android and IOS</a:t>
            </a:r>
          </a:p>
          <a:p>
            <a:pPr lvl="1"/>
            <a:endParaRPr lang="en-US" dirty="0"/>
          </a:p>
          <a:p>
            <a:r>
              <a:rPr lang="en-US" dirty="0">
                <a:ea typeface="Calibri" charset="0"/>
                <a:cs typeface="Calibri" charset="0"/>
              </a:rPr>
              <a:t>Big Endian</a:t>
            </a:r>
            <a:endParaRPr lang="en-US" dirty="0"/>
          </a:p>
          <a:p>
            <a:pPr lvl="1"/>
            <a:r>
              <a:rPr lang="en-US" dirty="0"/>
              <a:t>Most significant byte has lowest address</a:t>
            </a:r>
          </a:p>
          <a:p>
            <a:pPr lvl="1"/>
            <a:r>
              <a:rPr lang="en-US" dirty="0"/>
              <a:t>Sun/Sparc, Networks</a:t>
            </a:r>
          </a:p>
          <a:p>
            <a:endParaRPr lang="en-US" dirty="0"/>
          </a:p>
          <a:p>
            <a:r>
              <a:rPr lang="en-US" dirty="0"/>
              <a:t>Have to worry about it when working with unions!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2093D-4599-4B41-856F-EA17D4A2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44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latin typeface="Calibri" charset="0"/>
                <a:ea typeface="Calibri" charset="0"/>
                <a:cs typeface="Calibri" charset="0"/>
                <a:sym typeface="Calibri" charset="0"/>
              </a:rPr>
              <a:t>Byte Ordering Example</a:t>
            </a:r>
            <a:endParaRPr lang="en-US" dirty="0"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1ACD6-AF22-48A0-81C7-8A2910FB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98</a:t>
            </a:fld>
            <a:endParaRPr lang="en-US"/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1225698" y="2289224"/>
            <a:ext cx="9736591" cy="4249688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for (int j = 0; j &lt; 8;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j++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) {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dw.c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[j] = 0xf0 + j;</a:t>
            </a:r>
          </a:p>
          <a:p>
            <a:pPr algn="l"/>
            <a:r>
              <a:rPr lang="en-US" sz="1700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}</a:t>
            </a:r>
            <a:endParaRPr lang="en-US" sz="1700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("Chars 0-7 ==  [0x%x, 0x%x, 0x%x, 0x%x, 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dw.c[0], dw.c[1], dw.c[2], dw.c[3],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dw.c[4], dw.c[5], dw.c[6], dw.c[7]);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("Shorts 0-3 == [0x%x,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dw.s[0], dw.s[1], dw.s[2], dw.s[3]);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Ints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0-1 == [0x%x,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dw.i[0], dw.i[1]);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printf("Long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 == [0x%lx]\n",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dw.l[0]);</a:t>
            </a: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6384032" y="332656"/>
            <a:ext cx="4051300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433628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Little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99</a:t>
            </a:fld>
            <a:endParaRPr lang="en-US"/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571808" y="3056375"/>
            <a:ext cx="331822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170024" y="3056375"/>
            <a:ext cx="410370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Contents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04D26C36-79CB-41F1-8FFE-7520BE79D716}"/>
              </a:ext>
            </a:extLst>
          </p:cNvPr>
          <p:cNvSpPr>
            <a:spLocks/>
          </p:cNvSpPr>
          <p:nvPr/>
        </p:nvSpPr>
        <p:spPr bwMode="auto">
          <a:xfrm>
            <a:off x="610406" y="4320506"/>
            <a:ext cx="9521736" cy="12319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[0xf1f0, 0xf3f2, 0xf5f4, 0xf7f6]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[0xf3f2f1f0, 0xf7f6f5f4]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[0xf7f6f5f4f3f2f1f0]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A6649-43FA-4585-9982-4974B05747C6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95DE7129-6533-485A-8BEB-AA492F6D58EF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346_template.potx" id="{01D7DB3A-C6B7-43B3-8B0D-AE4B5EAE26AA}" vid="{73879976-79F9-4556-B0E5-A15670A28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cs213_template</Template>
  <TotalTime>899</TotalTime>
  <Words>11216</Words>
  <Application>Microsoft Office PowerPoint</Application>
  <PresentationFormat>Widescreen</PresentationFormat>
  <Paragraphs>2509</Paragraphs>
  <Slides>100</Slides>
  <Notes>38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4" baseType="lpstr">
      <vt:lpstr>Arial</vt:lpstr>
      <vt:lpstr>Arial Narrow Bold</vt:lpstr>
      <vt:lpstr>Calibri</vt:lpstr>
      <vt:lpstr>Calibri Bold</vt:lpstr>
      <vt:lpstr>Calibri Bold Italic</vt:lpstr>
      <vt:lpstr>Courier</vt:lpstr>
      <vt:lpstr>Courier New</vt:lpstr>
      <vt:lpstr>Courier New Bold</vt:lpstr>
      <vt:lpstr>Gill Sans</vt:lpstr>
      <vt:lpstr>Tahoma</vt:lpstr>
      <vt:lpstr>Times New Roman</vt:lpstr>
      <vt:lpstr>Wingdings</vt:lpstr>
      <vt:lpstr>Wingdings 2</vt:lpstr>
      <vt:lpstr>Class Slides</vt:lpstr>
      <vt:lpstr>Lecture 09 Pointers, Arrays, and Structs</vt:lpstr>
      <vt:lpstr>Administriva</vt:lpstr>
      <vt:lpstr>Drop deadline</vt:lpstr>
      <vt:lpstr>Today’s Goals</vt:lpstr>
      <vt:lpstr>Outline</vt:lpstr>
      <vt:lpstr>Register Saving</vt:lpstr>
      <vt:lpstr>Compromise: some registers in advance, some on demand</vt:lpstr>
      <vt:lpstr>x86-64 Linux Register Usage #1 (caller-saved, in advance)</vt:lpstr>
      <vt:lpstr>x86-64 Linux Register Usage #2 (callee-saved, on demand)</vt:lpstr>
      <vt:lpstr>x86-64 Integer Registers:  Usage Conventions</vt:lpstr>
      <vt:lpstr>Full Rules for Register Saving</vt:lpstr>
      <vt:lpstr>Push and Pop instructions</vt:lpstr>
      <vt:lpstr>Saving a register to the stack</vt:lpstr>
      <vt:lpstr>Restoring the stack and register before a return</vt:lpstr>
      <vt:lpstr>Outline</vt:lpstr>
      <vt:lpstr>Basic Data Types</vt:lpstr>
      <vt:lpstr>Floating point data</vt:lpstr>
      <vt:lpstr>More complex data types</vt:lpstr>
      <vt:lpstr>Example pointer code: calling incr </vt:lpstr>
      <vt:lpstr>Example pointer code : executing incr</vt:lpstr>
      <vt:lpstr>Pointers to global variables</vt:lpstr>
      <vt:lpstr>Naming constants</vt:lpstr>
      <vt:lpstr>Outline</vt:lpstr>
      <vt:lpstr>One-Dimensional Array Allocation</vt:lpstr>
      <vt:lpstr>Placing arrays at addresses</vt:lpstr>
      <vt:lpstr>Array Access and Pointer Arithmetic</vt:lpstr>
      <vt:lpstr>One-Dimensional Array Accessing Example</vt:lpstr>
      <vt:lpstr>One-Dimensional Array Loop Example</vt:lpstr>
      <vt:lpstr>Quiz + Break</vt:lpstr>
      <vt:lpstr>Quiz + Break</vt:lpstr>
      <vt:lpstr>Quiz + Break</vt:lpstr>
      <vt:lpstr>Quiz + Break</vt:lpstr>
      <vt:lpstr>Quiz + Break</vt:lpstr>
      <vt:lpstr>Quiz + Break</vt:lpstr>
      <vt:lpstr>Outline</vt:lpstr>
      <vt:lpstr>Multidimensional (Nested) Array Example</vt:lpstr>
      <vt:lpstr>Multidimensional (Nested) Arrays</vt:lpstr>
      <vt:lpstr>Accessing items in the array</vt:lpstr>
      <vt:lpstr>Nested Array Row Access</vt:lpstr>
      <vt:lpstr>Nested Array Row Access Code</vt:lpstr>
      <vt:lpstr>Nested Array Row Access Code</vt:lpstr>
      <vt:lpstr>Nested Array Row Access Code</vt:lpstr>
      <vt:lpstr>Nested Array Element Access</vt:lpstr>
      <vt:lpstr>Nested Array Element Access Code</vt:lpstr>
      <vt:lpstr>Nested Array Element Access Code</vt:lpstr>
      <vt:lpstr>Break + Practice</vt:lpstr>
      <vt:lpstr>Break + Practice</vt:lpstr>
      <vt:lpstr>Break + Practice</vt:lpstr>
      <vt:lpstr>Break + Practice</vt:lpstr>
      <vt:lpstr>Outline</vt:lpstr>
      <vt:lpstr>Multi-Level Array Example</vt:lpstr>
      <vt:lpstr>Multi-Level Array Element Access</vt:lpstr>
      <vt:lpstr>Nested vs. Multi-Level Array Element Accesses</vt:lpstr>
      <vt:lpstr>Nested versus Multi-Level Arrays</vt:lpstr>
      <vt:lpstr>Break</vt:lpstr>
      <vt:lpstr>It’s a baby hippo!</vt:lpstr>
      <vt:lpstr>Outline</vt:lpstr>
      <vt:lpstr>Structure representation in C</vt:lpstr>
      <vt:lpstr>Structure access</vt:lpstr>
      <vt:lpstr>Array within a struct</vt:lpstr>
      <vt:lpstr>Structure Access Practice 1</vt:lpstr>
      <vt:lpstr>Structure Access Practice 2</vt:lpstr>
      <vt:lpstr>Structure Access Practice 3</vt:lpstr>
      <vt:lpstr>Following Linked List</vt:lpstr>
      <vt:lpstr>Following Linked List</vt:lpstr>
      <vt:lpstr>Following Linked List</vt:lpstr>
      <vt:lpstr>Following Linked List</vt:lpstr>
      <vt:lpstr>Following Linked List</vt:lpstr>
      <vt:lpstr>Outline</vt:lpstr>
      <vt:lpstr>Alignment</vt:lpstr>
      <vt:lpstr>Problem: reordering can lead to different layouts</vt:lpstr>
      <vt:lpstr>Padding is added to struct to preserve alignment</vt:lpstr>
      <vt:lpstr>The why and how of alignment</vt:lpstr>
      <vt:lpstr>Specific Cases of Alignment (x86-64, Linux)</vt:lpstr>
      <vt:lpstr>Satisfying Alignment within Structures</vt:lpstr>
      <vt:lpstr>Meeting Overall Alignment Requirement</vt:lpstr>
      <vt:lpstr>Arrays of Structures</vt:lpstr>
      <vt:lpstr>Accessing Array Elements</vt:lpstr>
      <vt:lpstr>Saving Space</vt:lpstr>
      <vt:lpstr>Break + Quiz</vt:lpstr>
      <vt:lpstr>Break + Quiz</vt:lpstr>
      <vt:lpstr>How about C++?</vt:lpstr>
      <vt:lpstr>Outline</vt:lpstr>
      <vt:lpstr>Bonus Material</vt:lpstr>
      <vt:lpstr>Dynamic Multi-dimensional arrays – multi-level</vt:lpstr>
      <vt:lpstr>Dynamic multi-dimensional arrays - nested</vt:lpstr>
      <vt:lpstr>Nested arrays – static versus dynamic</vt:lpstr>
      <vt:lpstr>Nested arrays – static versus dynamic</vt:lpstr>
      <vt:lpstr>Nested arrays – static versus dynamic</vt:lpstr>
      <vt:lpstr>Nested arrays – static versus dynamic</vt:lpstr>
      <vt:lpstr>Bonus Material</vt:lpstr>
      <vt:lpstr>Unions</vt:lpstr>
      <vt:lpstr>Union allocation</vt:lpstr>
      <vt:lpstr>Union allocation</vt:lpstr>
      <vt:lpstr>Using union to access bit patterns</vt:lpstr>
      <vt:lpstr>Access to Bit Pattern Non-Solution</vt:lpstr>
      <vt:lpstr>Byte ordering revisited</vt:lpstr>
      <vt:lpstr>Byte Ordering Example</vt:lpstr>
      <vt:lpstr>Byte ordering on Little Endian</vt:lpstr>
      <vt:lpstr>Byte ordering on Big Endian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09 Pointers and Arrays</dc:title>
  <dc:creator>Branden Ghena</dc:creator>
  <cp:lastModifiedBy>Branden Ghena</cp:lastModifiedBy>
  <cp:revision>76</cp:revision>
  <dcterms:created xsi:type="dcterms:W3CDTF">2021-05-04T14:11:19Z</dcterms:created>
  <dcterms:modified xsi:type="dcterms:W3CDTF">2023-10-24T17:13:31Z</dcterms:modified>
</cp:coreProperties>
</file>