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90" r:id="rId1"/>
  </p:sldMasterIdLst>
  <p:notesMasterIdLst>
    <p:notesMasterId r:id="rId105"/>
  </p:notesMasterIdLst>
  <p:sldIdLst>
    <p:sldId id="256" r:id="rId2"/>
    <p:sldId id="748" r:id="rId3"/>
    <p:sldId id="264" r:id="rId4"/>
    <p:sldId id="2304" r:id="rId5"/>
    <p:sldId id="779" r:id="rId6"/>
    <p:sldId id="697" r:id="rId7"/>
    <p:sldId id="2305" r:id="rId8"/>
    <p:sldId id="700" r:id="rId9"/>
    <p:sldId id="806" r:id="rId10"/>
    <p:sldId id="348" r:id="rId11"/>
    <p:sldId id="383" r:id="rId12"/>
    <p:sldId id="749" r:id="rId13"/>
    <p:sldId id="750" r:id="rId14"/>
    <p:sldId id="752" r:id="rId15"/>
    <p:sldId id="753" r:id="rId16"/>
    <p:sldId id="754" r:id="rId17"/>
    <p:sldId id="755" r:id="rId18"/>
    <p:sldId id="756" r:id="rId19"/>
    <p:sldId id="757" r:id="rId20"/>
    <p:sldId id="758" r:id="rId21"/>
    <p:sldId id="759" r:id="rId22"/>
    <p:sldId id="760" r:id="rId23"/>
    <p:sldId id="722" r:id="rId24"/>
    <p:sldId id="2307" r:id="rId25"/>
    <p:sldId id="2308" r:id="rId26"/>
    <p:sldId id="736" r:id="rId27"/>
    <p:sldId id="446" r:id="rId28"/>
    <p:sldId id="455" r:id="rId29"/>
    <p:sldId id="448" r:id="rId30"/>
    <p:sldId id="451" r:id="rId31"/>
    <p:sldId id="452" r:id="rId32"/>
    <p:sldId id="456" r:id="rId33"/>
    <p:sldId id="453" r:id="rId34"/>
    <p:sldId id="487" r:id="rId35"/>
    <p:sldId id="457" r:id="rId36"/>
    <p:sldId id="459" r:id="rId37"/>
    <p:sldId id="460" r:id="rId38"/>
    <p:sldId id="735" r:id="rId39"/>
    <p:sldId id="734" r:id="rId40"/>
    <p:sldId id="737" r:id="rId41"/>
    <p:sldId id="295" r:id="rId42"/>
    <p:sldId id="725" r:id="rId43"/>
    <p:sldId id="296" r:id="rId44"/>
    <p:sldId id="298" r:id="rId45"/>
    <p:sldId id="336" r:id="rId46"/>
    <p:sldId id="337" r:id="rId47"/>
    <p:sldId id="338" r:id="rId48"/>
    <p:sldId id="339" r:id="rId49"/>
    <p:sldId id="340" r:id="rId50"/>
    <p:sldId id="341" r:id="rId51"/>
    <p:sldId id="342" r:id="rId52"/>
    <p:sldId id="343" r:id="rId53"/>
    <p:sldId id="344" r:id="rId54"/>
    <p:sldId id="345" r:id="rId55"/>
    <p:sldId id="763" r:id="rId56"/>
    <p:sldId id="309" r:id="rId57"/>
    <p:sldId id="462" r:id="rId58"/>
    <p:sldId id="463" r:id="rId59"/>
    <p:sldId id="761" r:id="rId60"/>
    <p:sldId id="464" r:id="rId61"/>
    <p:sldId id="488" r:id="rId62"/>
    <p:sldId id="468" r:id="rId63"/>
    <p:sldId id="465" r:id="rId64"/>
    <p:sldId id="466" r:id="rId65"/>
    <p:sldId id="467" r:id="rId66"/>
    <p:sldId id="732" r:id="rId67"/>
    <p:sldId id="733" r:id="rId68"/>
    <p:sldId id="738" r:id="rId69"/>
    <p:sldId id="325" r:id="rId70"/>
    <p:sldId id="719" r:id="rId71"/>
    <p:sldId id="728" r:id="rId72"/>
    <p:sldId id="729" r:id="rId73"/>
    <p:sldId id="731" r:id="rId74"/>
    <p:sldId id="2306" r:id="rId75"/>
    <p:sldId id="470" r:id="rId76"/>
    <p:sldId id="472" r:id="rId77"/>
    <p:sldId id="404" r:id="rId78"/>
    <p:sldId id="718" r:id="rId79"/>
    <p:sldId id="473" r:id="rId80"/>
    <p:sldId id="762" r:id="rId81"/>
    <p:sldId id="474" r:id="rId82"/>
    <p:sldId id="739" r:id="rId83"/>
    <p:sldId id="477" r:id="rId84"/>
    <p:sldId id="478" r:id="rId85"/>
    <p:sldId id="479" r:id="rId86"/>
    <p:sldId id="480" r:id="rId87"/>
    <p:sldId id="481" r:id="rId88"/>
    <p:sldId id="482" r:id="rId89"/>
    <p:sldId id="483" r:id="rId90"/>
    <p:sldId id="721" r:id="rId91"/>
    <p:sldId id="764" r:id="rId92"/>
    <p:sldId id="765" r:id="rId93"/>
    <p:sldId id="766" r:id="rId94"/>
    <p:sldId id="485" r:id="rId95"/>
    <p:sldId id="740" r:id="rId96"/>
    <p:sldId id="724" r:id="rId97"/>
    <p:sldId id="496" r:id="rId98"/>
    <p:sldId id="497" r:id="rId99"/>
    <p:sldId id="498" r:id="rId100"/>
    <p:sldId id="499" r:id="rId101"/>
    <p:sldId id="500" r:id="rId102"/>
    <p:sldId id="501" r:id="rId103"/>
    <p:sldId id="502" r:id="rId10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44C0DD7-F1CF-4368-81C8-E87A97418579}">
          <p14:sldIdLst>
            <p14:sldId id="256"/>
          </p14:sldIdLst>
        </p14:section>
        <p14:section name="Goals" id="{1DC203D8-8C04-4F3B-815B-A15E3261C9A4}">
          <p14:sldIdLst>
            <p14:sldId id="748"/>
            <p14:sldId id="264"/>
          </p14:sldIdLst>
        </p14:section>
        <p14:section name="Conditional Moves" id="{49ED9939-6E29-4A62-A043-6FA9F5D414B5}">
          <p14:sldIdLst>
            <p14:sldId id="2304"/>
            <p14:sldId id="779"/>
            <p14:sldId id="697"/>
            <p14:sldId id="2305"/>
            <p14:sldId id="700"/>
            <p14:sldId id="806"/>
          </p14:sldIdLst>
        </p14:section>
        <p14:section name="C Code Layout" id="{B55B8E8C-5EAB-4A1E-A4E9-AE5E896E46FA}">
          <p14:sldIdLst>
            <p14:sldId id="348"/>
            <p14:sldId id="383"/>
            <p14:sldId id="749"/>
            <p14:sldId id="750"/>
            <p14:sldId id="752"/>
            <p14:sldId id="753"/>
            <p14:sldId id="754"/>
            <p14:sldId id="755"/>
            <p14:sldId id="756"/>
            <p14:sldId id="757"/>
            <p14:sldId id="758"/>
            <p14:sldId id="759"/>
            <p14:sldId id="760"/>
            <p14:sldId id="722"/>
            <p14:sldId id="2307"/>
            <p14:sldId id="2308"/>
          </p14:sldIdLst>
        </p14:section>
        <p14:section name="Calling Convention" id="{6AE6DE60-87F6-41CF-8A84-3A0FE5EAA3CD}">
          <p14:sldIdLst>
            <p14:sldId id="736"/>
            <p14:sldId id="446"/>
            <p14:sldId id="455"/>
            <p14:sldId id="448"/>
            <p14:sldId id="451"/>
            <p14:sldId id="452"/>
            <p14:sldId id="456"/>
            <p14:sldId id="453"/>
            <p14:sldId id="487"/>
            <p14:sldId id="457"/>
            <p14:sldId id="459"/>
            <p14:sldId id="460"/>
            <p14:sldId id="735"/>
            <p14:sldId id="734"/>
          </p14:sldIdLst>
        </p14:section>
        <p14:section name="Managing Local Data" id="{D69B3C25-C1E6-4281-8729-E3340FBB7D2A}">
          <p14:sldIdLst>
            <p14:sldId id="737"/>
            <p14:sldId id="295"/>
            <p14:sldId id="725"/>
            <p14:sldId id="296"/>
            <p14:sldId id="298"/>
            <p14:sldId id="336"/>
            <p14:sldId id="337"/>
            <p14:sldId id="338"/>
            <p14:sldId id="339"/>
            <p14:sldId id="340"/>
            <p14:sldId id="341"/>
            <p14:sldId id="342"/>
            <p14:sldId id="343"/>
            <p14:sldId id="344"/>
            <p14:sldId id="345"/>
            <p14:sldId id="763"/>
            <p14:sldId id="309"/>
            <p14:sldId id="462"/>
            <p14:sldId id="463"/>
            <p14:sldId id="761"/>
            <p14:sldId id="464"/>
            <p14:sldId id="488"/>
            <p14:sldId id="468"/>
            <p14:sldId id="465"/>
            <p14:sldId id="466"/>
            <p14:sldId id="467"/>
            <p14:sldId id="732"/>
            <p14:sldId id="733"/>
          </p14:sldIdLst>
        </p14:section>
        <p14:section name="Register Saving" id="{18400412-D6F8-4F16-9250-7F799A692C5A}">
          <p14:sldIdLst>
            <p14:sldId id="738"/>
            <p14:sldId id="325"/>
            <p14:sldId id="719"/>
            <p14:sldId id="728"/>
            <p14:sldId id="729"/>
            <p14:sldId id="731"/>
            <p14:sldId id="2306"/>
            <p14:sldId id="470"/>
            <p14:sldId id="472"/>
            <p14:sldId id="404"/>
            <p14:sldId id="718"/>
            <p14:sldId id="473"/>
            <p14:sldId id="762"/>
            <p14:sldId id="474"/>
          </p14:sldIdLst>
        </p14:section>
        <p14:section name="Recursive Register Saving" id="{9A6BAF42-BD6A-4F12-AC92-FDC5969670B7}">
          <p14:sldIdLst>
            <p14:sldId id="739"/>
            <p14:sldId id="477"/>
            <p14:sldId id="478"/>
            <p14:sldId id="479"/>
            <p14:sldId id="480"/>
            <p14:sldId id="481"/>
            <p14:sldId id="482"/>
            <p14:sldId id="483"/>
            <p14:sldId id="721"/>
            <p14:sldId id="764"/>
            <p14:sldId id="765"/>
            <p14:sldId id="766"/>
          </p14:sldIdLst>
        </p14:section>
        <p14:section name="Wrapup" id="{29A7F866-9DA9-446B-8359-CE426CB89C7A}">
          <p14:sldIdLst>
            <p14:sldId id="485"/>
            <p14:sldId id="740"/>
          </p14:sldIdLst>
        </p14:section>
        <p14:section name="Bonus: Stack Frame" id="{18BEF2C6-6A97-4F35-BCC5-ACBAE4BF382F}">
          <p14:sldIdLst>
            <p14:sldId id="724"/>
            <p14:sldId id="496"/>
            <p14:sldId id="497"/>
            <p14:sldId id="498"/>
            <p14:sldId id="499"/>
            <p14:sldId id="500"/>
            <p14:sldId id="501"/>
            <p14:sldId id="502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E2A8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69" autoAdjust="0"/>
    <p:restoredTop sz="97440" autoAdjust="0"/>
  </p:normalViewPr>
  <p:slideViewPr>
    <p:cSldViewPr snapToGrid="0">
      <p:cViewPr varScale="1">
        <p:scale>
          <a:sx n="74" d="100"/>
          <a:sy n="74" d="100"/>
        </p:scale>
        <p:origin x="84" y="207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67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6" Type="http://schemas.openxmlformats.org/officeDocument/2006/relationships/slide" Target="slides/slide15.xml"/><Relationship Id="rId107" Type="http://schemas.openxmlformats.org/officeDocument/2006/relationships/viewProps" Target="viewProps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5" Type="http://schemas.openxmlformats.org/officeDocument/2006/relationships/slide" Target="slides/slide4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59" Type="http://schemas.openxmlformats.org/officeDocument/2006/relationships/slide" Target="slides/slide58.xml"/><Relationship Id="rId103" Type="http://schemas.openxmlformats.org/officeDocument/2006/relationships/slide" Target="slides/slide102.xml"/><Relationship Id="rId108" Type="http://schemas.openxmlformats.org/officeDocument/2006/relationships/theme" Target="theme/theme1.xml"/><Relationship Id="rId54" Type="http://schemas.openxmlformats.org/officeDocument/2006/relationships/slide" Target="slides/slide53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6" Type="http://schemas.openxmlformats.org/officeDocument/2006/relationships/presProps" Target="presProp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tableStyles" Target="tableStyles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3" Type="http://schemas.openxmlformats.org/officeDocument/2006/relationships/slide" Target="slides/slide2.xml"/><Relationship Id="rId25" Type="http://schemas.openxmlformats.org/officeDocument/2006/relationships/slide" Target="slides/slide24.xml"/><Relationship Id="rId46" Type="http://schemas.openxmlformats.org/officeDocument/2006/relationships/slide" Target="slides/slide45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62" Type="http://schemas.openxmlformats.org/officeDocument/2006/relationships/slide" Target="slides/slide61.xml"/><Relationship Id="rId83" Type="http://schemas.openxmlformats.org/officeDocument/2006/relationships/slide" Target="slides/slide82.xml"/><Relationship Id="rId88" Type="http://schemas.openxmlformats.org/officeDocument/2006/relationships/slide" Target="slides/slide8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BBF250-3188-4B97-91A0-4CBD75F11794}" type="datetimeFigureOut">
              <a:rPr lang="en-US" smtClean="0"/>
              <a:t>10/17/2023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9DC289-C093-4A03-96E3-7FA6F6D9C6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84106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8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9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0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1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2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235457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68313" y="725488"/>
            <a:ext cx="6365875" cy="3581400"/>
          </a:xfrm>
          <a:ln/>
        </p:spPr>
      </p:sp>
      <p:sp>
        <p:nvSpPr>
          <p:cNvPr id="4505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138" y="4554538"/>
            <a:ext cx="5356225" cy="4313237"/>
          </a:xfrm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226163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68313" y="725488"/>
            <a:ext cx="6365875" cy="3581400"/>
          </a:xfrm>
          <a:ln/>
        </p:spPr>
      </p:sp>
      <p:sp>
        <p:nvSpPr>
          <p:cNvPr id="471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138" y="4554538"/>
            <a:ext cx="5356225" cy="4313237"/>
          </a:xfrm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468860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68313" y="725488"/>
            <a:ext cx="6365875" cy="3581400"/>
          </a:xfrm>
          <a:ln/>
        </p:spPr>
      </p:sp>
      <p:sp>
        <p:nvSpPr>
          <p:cNvPr id="471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138" y="4554538"/>
            <a:ext cx="5356225" cy="4313237"/>
          </a:xfrm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311357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68313" y="725488"/>
            <a:ext cx="6365875" cy="3581400"/>
          </a:xfrm>
          <a:ln/>
        </p:spPr>
      </p:sp>
      <p:sp>
        <p:nvSpPr>
          <p:cNvPr id="471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138" y="4554538"/>
            <a:ext cx="5356225" cy="4313237"/>
          </a:xfrm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23768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68313" y="725488"/>
            <a:ext cx="6365875" cy="3581400"/>
          </a:xfrm>
          <a:ln/>
        </p:spPr>
      </p:sp>
      <p:sp>
        <p:nvSpPr>
          <p:cNvPr id="471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138" y="4554538"/>
            <a:ext cx="5356225" cy="4313237"/>
          </a:xfrm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987279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68313" y="725488"/>
            <a:ext cx="6365875" cy="3581400"/>
          </a:xfrm>
          <a:ln/>
        </p:spPr>
      </p:sp>
      <p:sp>
        <p:nvSpPr>
          <p:cNvPr id="471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138" y="4554538"/>
            <a:ext cx="5356225" cy="4313237"/>
          </a:xfrm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37985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Also, if one</a:t>
            </a:r>
            <a:r>
              <a:rPr lang="en-US" baseline="0" dirty="0"/>
              <a:t> of the two expressions could possibly generate an error condition, e.g. “p ? *p : 0” problem here is that dereferencing </a:t>
            </a:r>
            <a:r>
              <a:rPr lang="en-US" baseline="0" dirty="0" err="1"/>
              <a:t>xp</a:t>
            </a:r>
            <a:r>
              <a:rPr lang="en-US" baseline="0" dirty="0"/>
              <a:t> (*</a:t>
            </a:r>
            <a:r>
              <a:rPr lang="en-US" baseline="0" dirty="0" err="1"/>
              <a:t>xp</a:t>
            </a:r>
            <a:r>
              <a:rPr lang="en-US" baseline="0" dirty="0"/>
              <a:t>) will be done even if the test fails causing a null pointer dereferencing error!</a:t>
            </a:r>
          </a:p>
          <a:p>
            <a:endParaRPr lang="en-US" baseline="0" dirty="0"/>
          </a:p>
          <a:p>
            <a:r>
              <a:rPr lang="en-US" baseline="0" dirty="0"/>
              <a:t>Results of wrong use – compilation using branching code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58154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58353B0-CAD0-45D4-9459-8D94D602F06A}" type="slidenum">
              <a:rPr lang="en-US"/>
              <a:pPr/>
              <a:t>28</a:t>
            </a:fld>
            <a:endParaRPr lang="en-US"/>
          </a:p>
        </p:txBody>
      </p:sp>
      <p:sp>
        <p:nvSpPr>
          <p:cNvPr id="6686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3805" y="4343704"/>
            <a:ext cx="5030391" cy="4113892"/>
          </a:xfrm>
          <a:ln/>
        </p:spPr>
        <p:txBody>
          <a:bodyPr lIns="89142" tIns="43789" rIns="89142" bIns="43789"/>
          <a:lstStyle/>
          <a:p>
            <a:endParaRPr lang="en-US"/>
          </a:p>
        </p:txBody>
      </p:sp>
      <p:sp>
        <p:nvSpPr>
          <p:cNvPr id="668675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93700" y="692150"/>
            <a:ext cx="6070600" cy="3416300"/>
          </a:xfrm>
          <a:ln w="12700" cap="flat">
            <a:solidFill>
              <a:schemeClr val="tx1"/>
            </a:solidFill>
          </a:ln>
        </p:spPr>
      </p:sp>
    </p:spTree>
    <p:extLst>
      <p:ext uri="{BB962C8B-B14F-4D97-AF65-F5344CB8AC3E}">
        <p14:creationId xmlns:p14="http://schemas.microsoft.com/office/powerpoint/2010/main" val="169068027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6485A2-FA6A-46DD-B3E5-15C95E45F6C6}" type="slidenum">
              <a:rPr lang="en-US" smtClean="0"/>
              <a:pPr/>
              <a:t>58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038085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6485A2-FA6A-46DD-B3E5-15C95E45F6C6}" type="slidenum">
              <a:rPr lang="en-US" smtClean="0"/>
              <a:pPr/>
              <a:t>59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531872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43072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522F7AF-B742-4471-8EA4-BE86D002D326}" type="slidenum">
              <a:rPr lang="en-US"/>
              <a:pPr/>
              <a:t>78</a:t>
            </a:fld>
            <a:endParaRPr lang="en-US"/>
          </a:p>
        </p:txBody>
      </p:sp>
      <p:sp>
        <p:nvSpPr>
          <p:cNvPr id="7137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3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751609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Times New Roman" pitchFamily="18" charset="0"/>
                <a:ea typeface="ＭＳ Ｐゴシック" pitchFamily="-96" charset="-128"/>
                <a:cs typeface="ＭＳ Ｐゴシック" pitchFamily="-96" charset="-128"/>
              </a:rPr>
              <a:t>we see that the procedure ends with the instruction combination rep; ret, rather than simply ret. Looking at the Intel and AMD documentation for the rep instruction, we see that it is normally used to implement a repeating string operation [3, 6]. It seems completely inappropriate here. The answer to this puzzle can be seen in AMD’s guidelines to compiler writers [1]. They recommend this particular combination to avoid making the ret instruction be the target of a conditional jump instruction. This is the case here, because it is preceded by a a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latin typeface="Times New Roman" pitchFamily="18" charset="0"/>
                <a:ea typeface="ＭＳ Ｐゴシック" pitchFamily="-96" charset="-128"/>
                <a:cs typeface="ＭＳ Ｐゴシック" pitchFamily="-96" charset="-128"/>
              </a:rPr>
              <a:t>jg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latin typeface="Times New Roman" pitchFamily="18" charset="0"/>
                <a:ea typeface="ＭＳ Ｐゴシック" pitchFamily="-96" charset="-128"/>
                <a:cs typeface="ＭＳ Ｐゴシック" pitchFamily="-96" charset="-128"/>
              </a:rPr>
              <a:t> instruction, and in the event the jump condition does not hold, the program “falls through” to the return. According to AMD, the processor does a better job predicting the outcome of the branch if it does not have a ret instruction as a target. This rep instruction will have no effect, since it is not followed by a string manipulation instruction. Its only purpose is to serve as a branch target. End Aside.</a:t>
            </a:r>
            <a:endParaRPr lang="en-US" dirty="0">
              <a:latin typeface="Times New Roman" pitchFamily="-96" charset="0"/>
            </a:endParaRPr>
          </a:p>
          <a:p>
            <a:endParaRPr lang="en-US" dirty="0">
              <a:latin typeface="Times New Roman" pitchFamily="-96" charset="0"/>
            </a:endParaRPr>
          </a:p>
          <a:p>
            <a:r>
              <a:rPr lang="en-US" dirty="0">
                <a:latin typeface="Times New Roman" pitchFamily="-96" charset="0"/>
              </a:rPr>
              <a:t>rep; </a:t>
            </a:r>
            <a:r>
              <a:rPr lang="en-US" dirty="0" err="1">
                <a:latin typeface="Times New Roman" pitchFamily="-96" charset="0"/>
              </a:rPr>
              <a:t>nop</a:t>
            </a:r>
            <a:r>
              <a:rPr lang="en-US" dirty="0">
                <a:latin typeface="Times New Roman" pitchFamily="-96" charset="0"/>
              </a:rPr>
              <a:t> is indeed the same as the pause instruction (</a:t>
            </a:r>
            <a:r>
              <a:rPr lang="en-US" dirty="0" err="1">
                <a:latin typeface="Times New Roman" pitchFamily="-96" charset="0"/>
              </a:rPr>
              <a:t>opcode</a:t>
            </a:r>
            <a:r>
              <a:rPr lang="en-US" dirty="0">
                <a:latin typeface="Times New Roman" pitchFamily="-96" charset="0"/>
              </a:rPr>
              <a:t> F390). It might be used for assemblers which don't support the pause instruction yet. On previous processors, this was simply did nothing, just like </a:t>
            </a:r>
            <a:r>
              <a:rPr lang="en-US" dirty="0" err="1">
                <a:latin typeface="Times New Roman" pitchFamily="-96" charset="0"/>
              </a:rPr>
              <a:t>nop</a:t>
            </a:r>
            <a:r>
              <a:rPr lang="en-US" dirty="0">
                <a:latin typeface="Times New Roman" pitchFamily="-96" charset="0"/>
              </a:rPr>
              <a:t> but in two bytes. On new processors which support </a:t>
            </a:r>
            <a:r>
              <a:rPr lang="en-US" dirty="0" err="1">
                <a:latin typeface="Times New Roman" pitchFamily="-96" charset="0"/>
              </a:rPr>
              <a:t>hyperthreading</a:t>
            </a:r>
            <a:r>
              <a:rPr lang="en-US" dirty="0">
                <a:latin typeface="Times New Roman" pitchFamily="-96" charset="0"/>
              </a:rPr>
              <a:t>, it is used as a hint to the processor that you are executing a </a:t>
            </a:r>
            <a:r>
              <a:rPr lang="en-US" dirty="0" err="1">
                <a:latin typeface="Times New Roman" pitchFamily="-96" charset="0"/>
              </a:rPr>
              <a:t>spinloop</a:t>
            </a:r>
            <a:r>
              <a:rPr lang="en-US" dirty="0">
                <a:latin typeface="Times New Roman" pitchFamily="-96" charset="0"/>
              </a:rPr>
              <a:t> to increase performance. From Intel's instruction reference: Improves the performance of spin-wait loops. When executing a “spin-wait loop,” a Pentium 4 or Intel Xeon processor suffers a severe performance penalty when exiting the loop because it detects a possible memory order violation. The PAUSE instruction provides a hint to the processor that the code sequence is a spin-wait loop. The processor uses this hint to avoid the memory order violation in most situations, which greatly improves processor performance. For this reason, it is recommended that a PAUSE instruction be placed in all spin-wait loops.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6485A2-FA6A-46DD-B3E5-15C95E45F6C6}" type="slidenum">
              <a:rPr lang="en-US" smtClean="0"/>
              <a:pPr/>
              <a:t>83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97276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68313" y="725488"/>
            <a:ext cx="6365875" cy="3581400"/>
          </a:xfrm>
          <a:ln/>
        </p:spPr>
      </p:sp>
      <p:sp>
        <p:nvSpPr>
          <p:cNvPr id="4301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138" y="4554538"/>
            <a:ext cx="5356225" cy="4313237"/>
          </a:xfrm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26283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4E2A8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90F8AEA4-90DD-470A-A00C-52C76871BE7D}"/>
              </a:ext>
            </a:extLst>
          </p:cNvPr>
          <p:cNvSpPr/>
          <p:nvPr userDrawn="1"/>
        </p:nvSpPr>
        <p:spPr>
          <a:xfrm>
            <a:off x="607595" y="684106"/>
            <a:ext cx="10972799" cy="548534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 descr="NWU PPT Wide Opt 2_Master.jpg">
            <a:extLst>
              <a:ext uri="{FF2B5EF4-FFF2-40B4-BE49-F238E27FC236}">
                <a16:creationId xmlns:a16="http://schemas.microsoft.com/office/drawing/2014/main" id="{D5195E2D-71BD-4DAB-A8EA-C60068318A8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2641"/>
          <a:stretch/>
        </p:blipFill>
        <p:spPr>
          <a:xfrm>
            <a:off x="0" y="6353298"/>
            <a:ext cx="12192000" cy="504701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9A78A89-7B53-4AF2-9B97-0D7A0E3C415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7595" y="684106"/>
            <a:ext cx="10972799" cy="2286000"/>
          </a:xfrm>
          <a:prstGeom prst="rect">
            <a:avLst/>
          </a:prstGeom>
        </p:spPr>
        <p:txBody>
          <a:bodyPr anchor="b"/>
          <a:lstStyle>
            <a:lvl1pPr algn="ctr">
              <a:defRPr sz="60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A3757E7-8A62-4C6A-A11F-B44CFFC7E26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7595" y="3887894"/>
            <a:ext cx="10972799" cy="1369905"/>
          </a:xfrm>
        </p:spPr>
        <p:txBody>
          <a:bodyPr>
            <a:normAutofit/>
          </a:bodyPr>
          <a:lstStyle>
            <a:lvl1pPr marL="0" indent="0" algn="ctr">
              <a:buNone/>
              <a:defRPr sz="36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852B33-DB5B-406B-8EF8-7F27B15C3EB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7595" y="5804324"/>
            <a:ext cx="916405" cy="365125"/>
          </a:xfrm>
        </p:spPr>
        <p:txBody>
          <a:bodyPr/>
          <a:lstStyle/>
          <a:p>
            <a:fld id="{46113AB7-8AB3-4640-8B94-CECD760AABC7}" type="datetime1">
              <a:rPr lang="en-US" smtClean="0"/>
              <a:t>10/17/2023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218BC2-7D03-48DD-8ED3-F2F43C400C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261807" y="5806652"/>
            <a:ext cx="3664373" cy="365125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74918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CD1B4F-AD76-4462-AF17-AA9750E0FB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7595" y="228600"/>
            <a:ext cx="10972799" cy="6858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5C87F7-B5DC-45D6-AC96-43D6899A05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1400"/>
              </a:spcBef>
              <a:defRPr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F6F708-77A7-451E-A87C-DF3B5FA66E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50D8F-38E6-4D35-A7F7-F5213678859A}" type="datetime1">
              <a:rPr lang="en-US" smtClean="0"/>
              <a:t>10/17/2023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AE1449-91D8-4F9D-A105-23A1F43ECC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5F04F4-7CB4-4D18-91E9-7F025B5600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26171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CD1B4F-AD76-4462-AF17-AA9750E0FB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7595" y="228600"/>
            <a:ext cx="10972799" cy="6858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5C87F7-B5DC-45D6-AC96-43D6899A05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4" y="1143000"/>
            <a:ext cx="5257800" cy="5029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F6F708-77A7-451E-A87C-DF3B5FA66E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03659C-6AB3-46C1-B775-65DC41A391BE}" type="datetime1">
              <a:rPr lang="en-US" smtClean="0"/>
              <a:t>10/17/2023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AE1449-91D8-4F9D-A105-23A1F43ECC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5F04F4-7CB4-4D18-91E9-7F025B5600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ED6171B2-CD8A-4537-A0B5-CFA0882ED8CE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6326608" y="1143000"/>
            <a:ext cx="5257800" cy="5029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1579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C6EE6D-0807-49F6-8402-F877AEC3AE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7595" y="228600"/>
            <a:ext cx="10972799" cy="6858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F2EDB09-5A47-4685-A1EE-A5B4DA1904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59C8E1-63E5-4B46-BF3D-D8E9D6A5C1DA}" type="datetime1">
              <a:rPr lang="en-US" smtClean="0"/>
              <a:t>10/17/2023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F5553B9-1067-4918-A0C0-3170E1AA20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D5B2D71-8C87-4458-AC29-EA2047202D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3100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7D77160-3215-44CF-B830-0B88FB3654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F368E1-1B34-4BA9-BC78-EF026C264AD2}" type="datetime1">
              <a:rPr lang="en-US" smtClean="0"/>
              <a:t>10/17/2023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A931AD3-C3A1-4F17-AE8A-223019F625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071321F-FC35-406D-934E-9286AA4857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08410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utline">
    <p:bg>
      <p:bgPr>
        <a:solidFill>
          <a:srgbClr val="4E2A8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96553EE-3FBA-43B0-83E3-DED9FBF895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3AC402B-6065-4E36-8B7C-AE80BFDE155A}" type="datetime1">
              <a:rPr lang="en-US" smtClean="0"/>
              <a:t>10/17/2023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36DF780-B863-4D17-AD07-08D9915186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37C2309-BC50-471A-9507-CB2945B5B4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778C724-3839-4D76-A707-B4C23905D05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311DEA04-1277-494F-991B-E62F01E8926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07596" y="694143"/>
            <a:ext cx="10972798" cy="5486400"/>
          </a:xfrm>
          <a:solidFill>
            <a:schemeClr val="bg1"/>
          </a:solidFill>
        </p:spPr>
        <p:txBody>
          <a:bodyPr lIns="182880" tIns="182880" rIns="182880" bIns="182880"/>
          <a:lstStyle>
            <a:lvl1pPr>
              <a:spcBef>
                <a:spcPts val="2000"/>
              </a:spcBef>
              <a:defRPr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Title 7">
            <a:extLst>
              <a:ext uri="{FF2B5EF4-FFF2-40B4-BE49-F238E27FC236}">
                <a16:creationId xmlns:a16="http://schemas.microsoft.com/office/drawing/2014/main" id="{A84967AA-4B26-426D-8185-065158151C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7595" y="8343"/>
            <a:ext cx="10972798" cy="685800"/>
          </a:xfrm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74306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145042768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ACFB29-59D2-4823-BEFA-2A2FDF148C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7595" y="1143000"/>
            <a:ext cx="10972800" cy="5029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C448D8-B1FE-4537-8A5B-AEAA01D153E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07595" y="6356350"/>
            <a:ext cx="91640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70145F81-E698-4D11-86E1-6A104CFD7AD9}" type="datetime1">
              <a:rPr lang="en-US" smtClean="0"/>
              <a:t>10/17/2023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2C4873-1315-4883-97DC-8A47AFCAED5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267200" y="6356350"/>
            <a:ext cx="36643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1DC0E4-58B6-42DF-8BD2-2BB7A3B6E31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668000" y="6356350"/>
            <a:ext cx="9123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0778C724-3839-4D76-A707-B4C23905D05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Title Placeholder 9">
            <a:extLst>
              <a:ext uri="{FF2B5EF4-FFF2-40B4-BE49-F238E27FC236}">
                <a16:creationId xmlns:a16="http://schemas.microsoft.com/office/drawing/2014/main" id="{BCB9CD12-280E-4818-853C-F36BB6D68A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7595" y="228600"/>
            <a:ext cx="10972799" cy="685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17996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700" r:id="rId3"/>
    <p:sldLayoutId id="2147483696" r:id="rId4"/>
    <p:sldLayoutId id="2147483697" r:id="rId5"/>
    <p:sldLayoutId id="2147483698" r:id="rId6"/>
    <p:sldLayoutId id="2147483701" r:id="rId7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0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10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/Relationships>
</file>

<file path=ppt/slides/_rels/slide10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9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9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EB4EB4-B710-4B4C-9E9E-B9B5D5E06A8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Lecture 08</a:t>
            </a:r>
            <a:br>
              <a:rPr lang="en-US" dirty="0"/>
            </a:br>
            <a:r>
              <a:rPr lang="en-US" dirty="0"/>
              <a:t>Procedures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CC2EFA9-08FA-449E-880F-86912EE7E77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CS213 – Intro to Computer Systems</a:t>
            </a:r>
          </a:p>
          <a:p>
            <a:r>
              <a:rPr lang="en-US" dirty="0"/>
              <a:t>Branden Ghena – Fall 2023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39C8337-0804-4F14-931E-8B64EF5974B3}"/>
              </a:ext>
            </a:extLst>
          </p:cNvPr>
          <p:cNvSpPr txBox="1"/>
          <p:nvPr/>
        </p:nvSpPr>
        <p:spPr>
          <a:xfrm>
            <a:off x="607595" y="5511800"/>
            <a:ext cx="109727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Slides adapted from:</a:t>
            </a:r>
            <a:br>
              <a:rPr lang="en-US" sz="1600" dirty="0"/>
            </a:br>
            <a:r>
              <a:rPr lang="en-US" sz="1600" dirty="0"/>
              <a:t>St-Amour, </a:t>
            </a:r>
            <a:r>
              <a:rPr lang="en-US" sz="1600" dirty="0" err="1"/>
              <a:t>Hardavellas</a:t>
            </a:r>
            <a:r>
              <a:rPr lang="en-US" sz="1600" dirty="0"/>
              <a:t>, </a:t>
            </a:r>
            <a:r>
              <a:rPr lang="en-US" sz="1600" dirty="0" err="1"/>
              <a:t>Bustamente</a:t>
            </a:r>
            <a:r>
              <a:rPr lang="en-US" sz="1600" dirty="0"/>
              <a:t> (Northwestern), Bryant, </a:t>
            </a:r>
            <a:r>
              <a:rPr lang="en-US" sz="1600" dirty="0" err="1"/>
              <a:t>O’Hallaron</a:t>
            </a:r>
            <a:r>
              <a:rPr lang="en-US" sz="1600" dirty="0"/>
              <a:t> (CMU), Garcia, Weaver (UC Berkeley)</a:t>
            </a:r>
          </a:p>
        </p:txBody>
      </p:sp>
    </p:spTree>
    <p:extLst>
      <p:ext uri="{BB962C8B-B14F-4D97-AF65-F5344CB8AC3E}">
        <p14:creationId xmlns:p14="http://schemas.microsoft.com/office/powerpoint/2010/main" val="38021965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FE4CC8D-826F-4242-A164-B180748AA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B973E2CD-F5CF-4EB2-8FFE-BEF643D0303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b="1" dirty="0"/>
              <a:t>C Code Layout</a:t>
            </a:r>
          </a:p>
          <a:p>
            <a:pPr lvl="1"/>
            <a:endParaRPr lang="en-US" dirty="0"/>
          </a:p>
          <a:p>
            <a:r>
              <a:rPr lang="en-US" dirty="0"/>
              <a:t>x86-64 Calling Convention</a:t>
            </a:r>
          </a:p>
          <a:p>
            <a:pPr lvl="1"/>
            <a:endParaRPr lang="en-US" dirty="0"/>
          </a:p>
          <a:p>
            <a:r>
              <a:rPr lang="en-US" dirty="0"/>
              <a:t>Managing Local Data</a:t>
            </a:r>
          </a:p>
          <a:p>
            <a:pPr lvl="1"/>
            <a:endParaRPr lang="en-US" dirty="0"/>
          </a:p>
          <a:p>
            <a:r>
              <a:rPr lang="en-US" dirty="0"/>
              <a:t>Register Saving</a:t>
            </a:r>
          </a:p>
          <a:p>
            <a:pPr lvl="1"/>
            <a:r>
              <a:rPr lang="en-US" dirty="0"/>
              <a:t>Recursion Example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FF4148B5-F7F1-4E4C-AFA8-582DA01BEC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</p:spTree>
    <p:extLst>
      <p:ext uri="{BB962C8B-B14F-4D97-AF65-F5344CB8AC3E}">
        <p14:creationId xmlns:p14="http://schemas.microsoft.com/office/powerpoint/2010/main" val="2776497962"/>
      </p:ext>
    </p:extLst>
  </p:cSld>
  <p:clrMapOvr>
    <a:masterClrMapping/>
  </p:clrMapOvr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3"/>
          <p:cNvSpPr>
            <a:spLocks noChangeArrowheads="1"/>
          </p:cNvSpPr>
          <p:nvPr/>
        </p:nvSpPr>
        <p:spPr bwMode="auto">
          <a:xfrm>
            <a:off x="1905000" y="1295400"/>
            <a:ext cx="8610600" cy="17517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>
              <a:tabLst>
                <a:tab pos="457200" algn="l"/>
                <a:tab pos="1485900" algn="l"/>
                <a:tab pos="4572000" algn="l"/>
              </a:tabLst>
            </a:pPr>
            <a:r>
              <a:rPr lang="en-US" b="1" dirty="0">
                <a:latin typeface="Courier New" pitchFamily="-96" charset="0"/>
              </a:rPr>
              <a:t>	</a:t>
            </a:r>
            <a:r>
              <a:rPr lang="en-US" b="1" dirty="0" err="1">
                <a:solidFill>
                  <a:srgbClr val="C00000"/>
                </a:solidFill>
                <a:latin typeface="Courier New" pitchFamily="-96" charset="0"/>
              </a:rPr>
              <a:t>movq</a:t>
            </a:r>
            <a:r>
              <a:rPr lang="en-US" b="1" dirty="0">
                <a:solidFill>
                  <a:srgbClr val="C00000"/>
                </a:solidFill>
                <a:latin typeface="Courier New" pitchFamily="-96" charset="0"/>
              </a:rPr>
              <a:t>	%</a:t>
            </a:r>
            <a:r>
              <a:rPr lang="en-US" b="1" dirty="0" err="1">
                <a:solidFill>
                  <a:srgbClr val="C00000"/>
                </a:solidFill>
                <a:latin typeface="Courier New" pitchFamily="-96" charset="0"/>
              </a:rPr>
              <a:t>rbx</a:t>
            </a:r>
            <a:r>
              <a:rPr lang="en-US" b="1" dirty="0">
                <a:solidFill>
                  <a:srgbClr val="C00000"/>
                </a:solidFill>
                <a:latin typeface="Courier New" pitchFamily="-96" charset="0"/>
              </a:rPr>
              <a:t>, -16(%</a:t>
            </a:r>
            <a:r>
              <a:rPr lang="en-US" b="1" dirty="0" err="1">
                <a:solidFill>
                  <a:srgbClr val="C00000"/>
                </a:solidFill>
                <a:latin typeface="Courier New" pitchFamily="-96" charset="0"/>
              </a:rPr>
              <a:t>rsp</a:t>
            </a:r>
            <a:r>
              <a:rPr lang="en-US" b="1" dirty="0">
                <a:solidFill>
                  <a:srgbClr val="C00000"/>
                </a:solidFill>
                <a:latin typeface="Courier New" pitchFamily="-96" charset="0"/>
              </a:rPr>
              <a:t>)</a:t>
            </a:r>
            <a:r>
              <a:rPr lang="en-US" b="1" dirty="0">
                <a:latin typeface="Courier New" pitchFamily="-96" charset="0"/>
              </a:rPr>
              <a:t>	# Save %</a:t>
            </a:r>
            <a:r>
              <a:rPr lang="en-US" b="1" dirty="0" err="1">
                <a:latin typeface="Courier New" pitchFamily="-96" charset="0"/>
              </a:rPr>
              <a:t>rbx</a:t>
            </a:r>
            <a:endParaRPr lang="en-US" b="1" dirty="0">
              <a:latin typeface="Courier New" pitchFamily="-96" charset="0"/>
            </a:endParaRPr>
          </a:p>
          <a:p>
            <a:pPr eaLnBrk="0" hangingPunct="0">
              <a:tabLst>
                <a:tab pos="457200" algn="l"/>
                <a:tab pos="1485900" algn="l"/>
                <a:tab pos="4572000" algn="l"/>
              </a:tabLst>
            </a:pPr>
            <a:r>
              <a:rPr lang="en-US" b="1" dirty="0">
                <a:latin typeface="Courier New" pitchFamily="-96" charset="0"/>
              </a:rPr>
              <a:t>	</a:t>
            </a:r>
            <a:r>
              <a:rPr lang="en-US" b="1" dirty="0" err="1">
                <a:solidFill>
                  <a:srgbClr val="000000"/>
                </a:solidFill>
                <a:latin typeface="Courier New" pitchFamily="-96" charset="0"/>
              </a:rPr>
              <a:t>movq</a:t>
            </a:r>
            <a:r>
              <a:rPr lang="en-US" b="1" dirty="0">
                <a:solidFill>
                  <a:srgbClr val="000000"/>
                </a:solidFill>
                <a:latin typeface="Courier New" pitchFamily="-96" charset="0"/>
              </a:rPr>
              <a:t>	%</a:t>
            </a:r>
            <a:r>
              <a:rPr lang="en-US" b="1" dirty="0" err="1">
                <a:solidFill>
                  <a:srgbClr val="000000"/>
                </a:solidFill>
                <a:latin typeface="Courier New" pitchFamily="-96" charset="0"/>
              </a:rPr>
              <a:t>rbp</a:t>
            </a:r>
            <a:r>
              <a:rPr lang="en-US" b="1" dirty="0">
                <a:solidFill>
                  <a:srgbClr val="000000"/>
                </a:solidFill>
                <a:latin typeface="Courier New" pitchFamily="-96" charset="0"/>
              </a:rPr>
              <a:t>, -8(%</a:t>
            </a:r>
            <a:r>
              <a:rPr lang="en-US" b="1" dirty="0" err="1">
                <a:solidFill>
                  <a:srgbClr val="000000"/>
                </a:solidFill>
                <a:latin typeface="Courier New" pitchFamily="-96" charset="0"/>
              </a:rPr>
              <a:t>rsp</a:t>
            </a:r>
            <a:r>
              <a:rPr lang="en-US" b="1" dirty="0">
                <a:solidFill>
                  <a:srgbClr val="000000"/>
                </a:solidFill>
                <a:latin typeface="Courier New" pitchFamily="-96" charset="0"/>
              </a:rPr>
              <a:t>)	# Save %</a:t>
            </a:r>
            <a:r>
              <a:rPr lang="en-US" b="1" dirty="0" err="1">
                <a:solidFill>
                  <a:srgbClr val="000000"/>
                </a:solidFill>
                <a:latin typeface="Courier New" pitchFamily="-96" charset="0"/>
              </a:rPr>
              <a:t>rbp</a:t>
            </a:r>
            <a:endParaRPr lang="en-US" b="1" dirty="0">
              <a:solidFill>
                <a:srgbClr val="000000"/>
              </a:solidFill>
              <a:latin typeface="Courier New" pitchFamily="-96" charset="0"/>
            </a:endParaRPr>
          </a:p>
          <a:p>
            <a:pPr eaLnBrk="0" hangingPunct="0">
              <a:tabLst>
                <a:tab pos="457200" algn="l"/>
                <a:tab pos="1485900" algn="l"/>
                <a:tab pos="4572000" algn="l"/>
              </a:tabLst>
            </a:pPr>
            <a:r>
              <a:rPr lang="en-US" b="1" dirty="0">
                <a:solidFill>
                  <a:srgbClr val="000000"/>
                </a:solidFill>
                <a:latin typeface="Courier New" pitchFamily="-96" charset="0"/>
              </a:rPr>
              <a:t>	</a:t>
            </a:r>
          </a:p>
          <a:p>
            <a:pPr eaLnBrk="0" hangingPunct="0">
              <a:tabLst>
                <a:tab pos="457200" algn="l"/>
                <a:tab pos="1485900" algn="l"/>
                <a:tab pos="4572000" algn="l"/>
              </a:tabLst>
            </a:pPr>
            <a:r>
              <a:rPr lang="en-US" b="1" dirty="0">
                <a:solidFill>
                  <a:srgbClr val="000000"/>
                </a:solidFill>
                <a:latin typeface="Courier New" pitchFamily="-96" charset="0"/>
              </a:rPr>
              <a:t>	</a:t>
            </a:r>
          </a:p>
          <a:p>
            <a:pPr eaLnBrk="0" hangingPunct="0">
              <a:tabLst>
                <a:tab pos="457200" algn="l"/>
                <a:tab pos="1485900" algn="l"/>
                <a:tab pos="4572000" algn="l"/>
              </a:tabLst>
            </a:pPr>
            <a:endParaRPr lang="en-US" b="1" dirty="0">
              <a:solidFill>
                <a:srgbClr val="000000"/>
              </a:solidFill>
              <a:latin typeface="Courier New" pitchFamily="-96" charset="0"/>
            </a:endParaRPr>
          </a:p>
          <a:p>
            <a:pPr eaLnBrk="0" hangingPunct="0">
              <a:tabLst>
                <a:tab pos="457200" algn="l"/>
                <a:tab pos="1485900" algn="l"/>
                <a:tab pos="4572000" algn="l"/>
              </a:tabLst>
            </a:pPr>
            <a:r>
              <a:rPr lang="en-US" b="1" dirty="0">
                <a:solidFill>
                  <a:srgbClr val="000000"/>
                </a:solidFill>
                <a:latin typeface="Courier New" pitchFamily="-96" charset="0"/>
              </a:rPr>
              <a:t>	</a:t>
            </a:r>
            <a:r>
              <a:rPr lang="en-US" b="1" dirty="0" err="1">
                <a:solidFill>
                  <a:srgbClr val="000000"/>
                </a:solidFill>
                <a:latin typeface="Courier New" pitchFamily="-96" charset="0"/>
              </a:rPr>
              <a:t>subq</a:t>
            </a:r>
            <a:r>
              <a:rPr lang="en-US" b="1" dirty="0">
                <a:solidFill>
                  <a:srgbClr val="000000"/>
                </a:solidFill>
                <a:latin typeface="Courier New" pitchFamily="-96" charset="0"/>
              </a:rPr>
              <a:t>	$16, %</a:t>
            </a:r>
            <a:r>
              <a:rPr lang="en-US" b="1" dirty="0" err="1">
                <a:solidFill>
                  <a:srgbClr val="000000"/>
                </a:solidFill>
                <a:latin typeface="Courier New" pitchFamily="-96" charset="0"/>
              </a:rPr>
              <a:t>rsp</a:t>
            </a:r>
            <a:r>
              <a:rPr lang="en-US" b="1" dirty="0">
                <a:latin typeface="Courier New" pitchFamily="-96" charset="0"/>
              </a:rPr>
              <a:t>	# Allocate stack frame</a:t>
            </a:r>
          </a:p>
        </p:txBody>
      </p:sp>
      <p:sp>
        <p:nvSpPr>
          <p:cNvPr id="46081" name="Rectangle 2"/>
          <p:cNvSpPr>
            <a:spLocks noGrp="1" noChangeArrowheads="1"/>
          </p:cNvSpPr>
          <p:nvPr>
            <p:ph type="title"/>
          </p:nvPr>
        </p:nvSpPr>
        <p:spPr>
          <a:xfrm>
            <a:off x="1881189" y="188640"/>
            <a:ext cx="7591425" cy="762000"/>
          </a:xfrm>
        </p:spPr>
        <p:txBody>
          <a:bodyPr/>
          <a:lstStyle/>
          <a:p>
            <a:r>
              <a:rPr lang="en-US" dirty="0">
                <a:latin typeface="Calibri" pitchFamily="-96" charset="0"/>
              </a:rPr>
              <a:t>Understanding x86-64 Stack Frame</a:t>
            </a:r>
          </a:p>
        </p:txBody>
      </p:sp>
      <p:sp>
        <p:nvSpPr>
          <p:cNvPr id="12" name="Rectangle 11"/>
          <p:cNvSpPr/>
          <p:nvPr/>
        </p:nvSpPr>
        <p:spPr bwMode="auto">
          <a:xfrm>
            <a:off x="8175656" y="1295400"/>
            <a:ext cx="2278062" cy="12192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anchor="ctr" anchorCtr="1">
            <a:prstTxWarp prst="textNoShape">
              <a:avLst/>
            </a:prstTxWarp>
          </a:bodyPr>
          <a:lstStyle/>
          <a:p>
            <a:pPr algn="ctr" eaLnBrk="0" hangingPunct="0">
              <a:defRPr/>
            </a:pPr>
            <a:endParaRPr lang="en-US" sz="1600" dirty="0">
              <a:latin typeface="Calibri" pitchFamily="34" charset="0"/>
            </a:endParaRPr>
          </a:p>
        </p:txBody>
      </p:sp>
      <p:grpSp>
        <p:nvGrpSpPr>
          <p:cNvPr id="46084" name="Group 4"/>
          <p:cNvGrpSpPr>
            <a:grpSpLocks/>
          </p:cNvGrpSpPr>
          <p:nvPr/>
        </p:nvGrpSpPr>
        <p:grpSpPr bwMode="auto">
          <a:xfrm>
            <a:off x="8179625" y="1436689"/>
            <a:ext cx="2049462" cy="979487"/>
            <a:chOff x="917" y="3344"/>
            <a:chExt cx="1291" cy="617"/>
          </a:xfrm>
        </p:grpSpPr>
        <p:sp>
          <p:nvSpPr>
            <p:cNvPr id="46093" name="Rectangle 5"/>
            <p:cNvSpPr>
              <a:spLocks noChangeArrowheads="1"/>
            </p:cNvSpPr>
            <p:nvPr/>
          </p:nvSpPr>
          <p:spPr bwMode="auto">
            <a:xfrm>
              <a:off x="1632" y="3351"/>
              <a:ext cx="576" cy="206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sz="1600" b="1" dirty="0" err="1">
                  <a:latin typeface="Calibri" pitchFamily="-96" charset="0"/>
                </a:rPr>
                <a:t>rtn</a:t>
              </a:r>
              <a:r>
                <a:rPr lang="en-US" sz="1600" b="1" dirty="0">
                  <a:latin typeface="Calibri" pitchFamily="-96" charset="0"/>
                </a:rPr>
                <a:t> </a:t>
              </a:r>
              <a:r>
                <a:rPr lang="en-US" sz="1600" b="1" dirty="0" err="1">
                  <a:latin typeface="Calibri" pitchFamily="-96" charset="0"/>
                </a:rPr>
                <a:t>addr</a:t>
              </a:r>
              <a:endParaRPr lang="en-US" sz="1600" b="1" dirty="0">
                <a:latin typeface="Calibri" pitchFamily="-96" charset="0"/>
              </a:endParaRPr>
            </a:p>
          </p:txBody>
        </p:sp>
        <p:sp>
          <p:nvSpPr>
            <p:cNvPr id="6" name="Rectangle 6"/>
            <p:cNvSpPr>
              <a:spLocks noChangeArrowheads="1"/>
            </p:cNvSpPr>
            <p:nvPr/>
          </p:nvSpPr>
          <p:spPr bwMode="auto">
            <a:xfrm>
              <a:off x="1632" y="3543"/>
              <a:ext cx="576" cy="206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 b="1" dirty="0">
                <a:latin typeface="Courier New" pitchFamily="49" charset="0"/>
              </a:endParaRPr>
            </a:p>
          </p:txBody>
        </p:sp>
        <p:sp>
          <p:nvSpPr>
            <p:cNvPr id="46095" name="Line 7"/>
            <p:cNvSpPr>
              <a:spLocks noChangeShapeType="1"/>
            </p:cNvSpPr>
            <p:nvPr/>
          </p:nvSpPr>
          <p:spPr bwMode="auto">
            <a:xfrm>
              <a:off x="1344" y="3450"/>
              <a:ext cx="288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b="1"/>
            </a:p>
          </p:txBody>
        </p:sp>
        <p:sp>
          <p:nvSpPr>
            <p:cNvPr id="46096" name="Text Box 8"/>
            <p:cNvSpPr txBox="1">
              <a:spLocks noChangeArrowheads="1"/>
            </p:cNvSpPr>
            <p:nvPr/>
          </p:nvSpPr>
          <p:spPr bwMode="auto">
            <a:xfrm>
              <a:off x="917" y="3344"/>
              <a:ext cx="427" cy="213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600" b="1" dirty="0">
                  <a:latin typeface="Courier New" pitchFamily="-96" charset="0"/>
                </a:rPr>
                <a:t>%</a:t>
              </a:r>
              <a:r>
                <a:rPr lang="en-US" sz="1600" b="1" dirty="0" err="1">
                  <a:latin typeface="Courier New" pitchFamily="-96" charset="0"/>
                </a:rPr>
                <a:t>rsp</a:t>
              </a:r>
              <a:endParaRPr lang="en-US" sz="1600" b="1" dirty="0">
                <a:latin typeface="Courier New" pitchFamily="-96" charset="0"/>
              </a:endParaRPr>
            </a:p>
          </p:txBody>
        </p:sp>
        <p:sp>
          <p:nvSpPr>
            <p:cNvPr id="46097" name="Text Box 9"/>
            <p:cNvSpPr txBox="1">
              <a:spLocks noChangeArrowheads="1"/>
            </p:cNvSpPr>
            <p:nvPr/>
          </p:nvSpPr>
          <p:spPr bwMode="auto">
            <a:xfrm>
              <a:off x="1152" y="3547"/>
              <a:ext cx="461" cy="21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</p:spPr>
          <p:txBody>
            <a:bodyPr lIns="45720" rIns="45720">
              <a:prstTxWarp prst="textNoShape">
                <a:avLst/>
              </a:prstTxWarp>
              <a:spAutoFit/>
            </a:bodyPr>
            <a:lstStyle/>
            <a:p>
              <a:pPr algn="r" eaLnBrk="0" hangingPunct="0"/>
              <a:r>
                <a:rPr lang="en-US" sz="1600" b="1">
                  <a:latin typeface="Arial" pitchFamily="-96" charset="0"/>
                  <a:ea typeface="Arial" pitchFamily="-96" charset="0"/>
                  <a:cs typeface="Arial" pitchFamily="-96" charset="0"/>
                </a:rPr>
                <a:t>−</a:t>
              </a:r>
              <a:r>
                <a:rPr lang="en-US" sz="1600" b="1">
                  <a:latin typeface="Calibri" pitchFamily="-96" charset="0"/>
                </a:rPr>
                <a:t>8</a:t>
              </a:r>
            </a:p>
          </p:txBody>
        </p:sp>
        <p:sp>
          <p:nvSpPr>
            <p:cNvPr id="10" name="Rectangle 10"/>
            <p:cNvSpPr>
              <a:spLocks noChangeArrowheads="1"/>
            </p:cNvSpPr>
            <p:nvPr/>
          </p:nvSpPr>
          <p:spPr bwMode="auto">
            <a:xfrm>
              <a:off x="1632" y="3730"/>
              <a:ext cx="576" cy="206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>
                <a:defRPr/>
              </a:pPr>
              <a:r>
                <a:rPr lang="en-US" sz="1600" b="1">
                  <a:latin typeface="Courier New" pitchFamily="49" charset="0"/>
                </a:rPr>
                <a:t>%rbx</a:t>
              </a:r>
            </a:p>
          </p:txBody>
        </p:sp>
        <p:sp>
          <p:nvSpPr>
            <p:cNvPr id="46099" name="Text Box 11"/>
            <p:cNvSpPr txBox="1">
              <a:spLocks noChangeArrowheads="1"/>
            </p:cNvSpPr>
            <p:nvPr/>
          </p:nvSpPr>
          <p:spPr bwMode="auto">
            <a:xfrm>
              <a:off x="1152" y="3749"/>
              <a:ext cx="461" cy="21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</p:spPr>
          <p:txBody>
            <a:bodyPr lIns="45720" rIns="45720">
              <a:prstTxWarp prst="textNoShape">
                <a:avLst/>
              </a:prstTxWarp>
              <a:spAutoFit/>
            </a:bodyPr>
            <a:lstStyle/>
            <a:p>
              <a:pPr algn="r" eaLnBrk="0" hangingPunct="0"/>
              <a:r>
                <a:rPr lang="en-US" sz="1600" b="1">
                  <a:latin typeface="Arial" pitchFamily="-96" charset="0"/>
                  <a:ea typeface="Arial" pitchFamily="-96" charset="0"/>
                  <a:cs typeface="Arial" pitchFamily="-96" charset="0"/>
                </a:rPr>
                <a:t>−</a:t>
              </a:r>
              <a:r>
                <a:rPr lang="en-US" sz="1600" b="1">
                  <a:latin typeface="Calibri" pitchFamily="-96" charset="0"/>
                </a:rPr>
                <a:t>16</a:t>
              </a:r>
            </a:p>
          </p:txBody>
        </p:sp>
      </p:grpSp>
      <p:sp>
        <p:nvSpPr>
          <p:cNvPr id="26" name="Rectangle 25"/>
          <p:cNvSpPr/>
          <p:nvPr/>
        </p:nvSpPr>
        <p:spPr>
          <a:xfrm>
            <a:off x="2452663" y="3500735"/>
            <a:ext cx="97975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ourier New" pitchFamily="-96" charset="0"/>
                <a:sym typeface="Wingdings"/>
              </a:rPr>
              <a:t>  </a:t>
            </a:r>
            <a:endParaRPr lang="en-US" dirty="0"/>
          </a:p>
        </p:txBody>
      </p:sp>
      <p:sp>
        <p:nvSpPr>
          <p:cNvPr id="15" name="Rectangle 3"/>
          <p:cNvSpPr>
            <a:spLocks noChangeArrowheads="1"/>
          </p:cNvSpPr>
          <p:nvPr/>
        </p:nvSpPr>
        <p:spPr bwMode="auto">
          <a:xfrm>
            <a:off x="1881188" y="5013177"/>
            <a:ext cx="8610600" cy="9207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>
              <a:tabLst>
                <a:tab pos="457200" algn="l"/>
                <a:tab pos="1485900" algn="l"/>
                <a:tab pos="4572000" algn="l"/>
              </a:tabLst>
            </a:pPr>
            <a:r>
              <a:rPr lang="en-US" b="1" dirty="0">
                <a:latin typeface="Courier New" pitchFamily="-96" charset="0"/>
              </a:rPr>
              <a:t>	</a:t>
            </a:r>
            <a:r>
              <a:rPr lang="en-US" b="1" dirty="0" err="1">
                <a:solidFill>
                  <a:srgbClr val="000000"/>
                </a:solidFill>
                <a:latin typeface="Courier New" pitchFamily="-96" charset="0"/>
              </a:rPr>
              <a:t>movq</a:t>
            </a:r>
            <a:r>
              <a:rPr lang="en-US" b="1" dirty="0">
                <a:solidFill>
                  <a:srgbClr val="000000"/>
                </a:solidFill>
                <a:latin typeface="Courier New" pitchFamily="-96" charset="0"/>
              </a:rPr>
              <a:t>	(%</a:t>
            </a:r>
            <a:r>
              <a:rPr lang="en-US" b="1" dirty="0" err="1">
                <a:solidFill>
                  <a:srgbClr val="000000"/>
                </a:solidFill>
                <a:latin typeface="Courier New" pitchFamily="-96" charset="0"/>
              </a:rPr>
              <a:t>rsp</a:t>
            </a:r>
            <a:r>
              <a:rPr lang="en-US" b="1" dirty="0">
                <a:solidFill>
                  <a:srgbClr val="000000"/>
                </a:solidFill>
                <a:latin typeface="Courier New" pitchFamily="-96" charset="0"/>
              </a:rPr>
              <a:t>), %</a:t>
            </a:r>
            <a:r>
              <a:rPr lang="en-US" b="1" dirty="0" err="1">
                <a:solidFill>
                  <a:srgbClr val="000000"/>
                </a:solidFill>
                <a:latin typeface="Courier New" pitchFamily="-96" charset="0"/>
              </a:rPr>
              <a:t>rbx</a:t>
            </a:r>
            <a:r>
              <a:rPr lang="en-US" b="1" dirty="0">
                <a:solidFill>
                  <a:srgbClr val="000000"/>
                </a:solidFill>
                <a:latin typeface="Courier New" pitchFamily="-96" charset="0"/>
              </a:rPr>
              <a:t>	# Restore %</a:t>
            </a:r>
            <a:r>
              <a:rPr lang="en-US" b="1" dirty="0" err="1">
                <a:solidFill>
                  <a:srgbClr val="000000"/>
                </a:solidFill>
                <a:latin typeface="Courier New" pitchFamily="-96" charset="0"/>
              </a:rPr>
              <a:t>rbx</a:t>
            </a:r>
            <a:endParaRPr lang="en-US" b="1" dirty="0">
              <a:solidFill>
                <a:srgbClr val="000000"/>
              </a:solidFill>
              <a:latin typeface="Courier New" pitchFamily="-96" charset="0"/>
            </a:endParaRPr>
          </a:p>
          <a:p>
            <a:pPr eaLnBrk="0" hangingPunct="0">
              <a:tabLst>
                <a:tab pos="457200" algn="l"/>
                <a:tab pos="1485900" algn="l"/>
                <a:tab pos="4572000" algn="l"/>
              </a:tabLst>
            </a:pPr>
            <a:r>
              <a:rPr lang="en-US" b="1" dirty="0">
                <a:solidFill>
                  <a:srgbClr val="000000"/>
                </a:solidFill>
                <a:latin typeface="Courier New" pitchFamily="-96" charset="0"/>
              </a:rPr>
              <a:t>	</a:t>
            </a:r>
            <a:r>
              <a:rPr lang="en-US" b="1" dirty="0" err="1">
                <a:solidFill>
                  <a:srgbClr val="000000"/>
                </a:solidFill>
                <a:latin typeface="Courier New" pitchFamily="-96" charset="0"/>
              </a:rPr>
              <a:t>movq</a:t>
            </a:r>
            <a:r>
              <a:rPr lang="en-US" b="1" dirty="0">
                <a:solidFill>
                  <a:srgbClr val="000000"/>
                </a:solidFill>
                <a:latin typeface="Courier New" pitchFamily="-96" charset="0"/>
              </a:rPr>
              <a:t>	8(%</a:t>
            </a:r>
            <a:r>
              <a:rPr lang="en-US" b="1" dirty="0" err="1">
                <a:solidFill>
                  <a:srgbClr val="000000"/>
                </a:solidFill>
                <a:latin typeface="Courier New" pitchFamily="-96" charset="0"/>
              </a:rPr>
              <a:t>rsp</a:t>
            </a:r>
            <a:r>
              <a:rPr lang="en-US" b="1" dirty="0">
                <a:solidFill>
                  <a:srgbClr val="000000"/>
                </a:solidFill>
                <a:latin typeface="Courier New" pitchFamily="-96" charset="0"/>
              </a:rPr>
              <a:t>), %</a:t>
            </a:r>
            <a:r>
              <a:rPr lang="en-US" b="1" dirty="0" err="1">
                <a:solidFill>
                  <a:srgbClr val="000000"/>
                </a:solidFill>
                <a:latin typeface="Courier New" pitchFamily="-96" charset="0"/>
              </a:rPr>
              <a:t>rbp</a:t>
            </a:r>
            <a:r>
              <a:rPr lang="en-US" b="1" dirty="0">
                <a:solidFill>
                  <a:srgbClr val="000000"/>
                </a:solidFill>
                <a:latin typeface="Courier New" pitchFamily="-96" charset="0"/>
              </a:rPr>
              <a:t>	# Restore %</a:t>
            </a:r>
            <a:r>
              <a:rPr lang="en-US" b="1" dirty="0" err="1">
                <a:solidFill>
                  <a:srgbClr val="000000"/>
                </a:solidFill>
                <a:latin typeface="Courier New" pitchFamily="-96" charset="0"/>
              </a:rPr>
              <a:t>rbp</a:t>
            </a:r>
            <a:endParaRPr lang="en-US" b="1" dirty="0">
              <a:solidFill>
                <a:srgbClr val="000000"/>
              </a:solidFill>
              <a:latin typeface="Courier New" pitchFamily="-96" charset="0"/>
            </a:endParaRPr>
          </a:p>
          <a:p>
            <a:pPr eaLnBrk="0" hangingPunct="0">
              <a:tabLst>
                <a:tab pos="457200" algn="l"/>
                <a:tab pos="1485900" algn="l"/>
                <a:tab pos="4572000" algn="l"/>
              </a:tabLst>
            </a:pPr>
            <a:r>
              <a:rPr lang="en-US" b="1" dirty="0">
                <a:solidFill>
                  <a:srgbClr val="000000"/>
                </a:solidFill>
                <a:latin typeface="Courier New" pitchFamily="-96" charset="0"/>
              </a:rPr>
              <a:t>	</a:t>
            </a:r>
            <a:r>
              <a:rPr lang="en-US" b="1" dirty="0" err="1">
                <a:solidFill>
                  <a:srgbClr val="000000"/>
                </a:solidFill>
                <a:latin typeface="Courier New" pitchFamily="-96" charset="0"/>
              </a:rPr>
              <a:t>addq</a:t>
            </a:r>
            <a:r>
              <a:rPr lang="en-US" b="1" dirty="0">
                <a:solidFill>
                  <a:srgbClr val="000000"/>
                </a:solidFill>
                <a:latin typeface="Courier New" pitchFamily="-96" charset="0"/>
              </a:rPr>
              <a:t>	$16, %</a:t>
            </a:r>
            <a:r>
              <a:rPr lang="en-US" b="1" dirty="0" err="1">
                <a:solidFill>
                  <a:srgbClr val="000000"/>
                </a:solidFill>
                <a:latin typeface="Courier New" pitchFamily="-96" charset="0"/>
              </a:rPr>
              <a:t>rsp</a:t>
            </a:r>
            <a:r>
              <a:rPr lang="en-US" b="1" dirty="0">
                <a:latin typeface="Courier New" pitchFamily="-96" charset="0"/>
              </a:rPr>
              <a:t>	# </a:t>
            </a:r>
            <a:r>
              <a:rPr lang="en-US" b="1" dirty="0" err="1">
                <a:latin typeface="Courier New" pitchFamily="-96" charset="0"/>
              </a:rPr>
              <a:t>Deallocate</a:t>
            </a:r>
            <a:r>
              <a:rPr lang="en-US" b="1" dirty="0">
                <a:latin typeface="Courier New" pitchFamily="-96" charset="0"/>
              </a:rPr>
              <a:t> frame</a:t>
            </a:r>
          </a:p>
        </p:txBody>
      </p:sp>
      <p:cxnSp>
        <p:nvCxnSpPr>
          <p:cNvPr id="16" name="Straight Arrow Connector 15"/>
          <p:cNvCxnSpPr/>
          <p:nvPr/>
        </p:nvCxnSpPr>
        <p:spPr bwMode="auto">
          <a:xfrm>
            <a:off x="1676400" y="1447800"/>
            <a:ext cx="685800" cy="0"/>
          </a:xfrm>
          <a:prstGeom prst="straightConnector1">
            <a:avLst/>
          </a:prstGeom>
          <a:solidFill>
            <a:schemeClr val="accent1"/>
          </a:solidFill>
          <a:ln w="63500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99FC1A13-1C20-4808-8A05-68B9AC5BB8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100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9844263"/>
      </p:ext>
    </p:extLst>
  </p:cSld>
  <p:clrMapOvr>
    <a:masterClrMapping/>
  </p:clrMapOvr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Rectangle 2"/>
          <p:cNvSpPr>
            <a:spLocks noGrp="1" noChangeArrowheads="1"/>
          </p:cNvSpPr>
          <p:nvPr>
            <p:ph type="title"/>
          </p:nvPr>
        </p:nvSpPr>
        <p:spPr>
          <a:xfrm>
            <a:off x="1881189" y="188640"/>
            <a:ext cx="7591425" cy="762000"/>
          </a:xfrm>
        </p:spPr>
        <p:txBody>
          <a:bodyPr/>
          <a:lstStyle/>
          <a:p>
            <a:r>
              <a:rPr lang="en-US" dirty="0">
                <a:latin typeface="Calibri" pitchFamily="-96" charset="0"/>
              </a:rPr>
              <a:t>Understanding x86-64 Stack Frame</a:t>
            </a:r>
          </a:p>
        </p:txBody>
      </p:sp>
      <p:sp>
        <p:nvSpPr>
          <p:cNvPr id="12" name="Rectangle 11"/>
          <p:cNvSpPr/>
          <p:nvPr/>
        </p:nvSpPr>
        <p:spPr bwMode="auto">
          <a:xfrm>
            <a:off x="8175656" y="1295400"/>
            <a:ext cx="2278062" cy="12192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anchor="ctr" anchorCtr="1">
            <a:prstTxWarp prst="textNoShape">
              <a:avLst/>
            </a:prstTxWarp>
          </a:bodyPr>
          <a:lstStyle/>
          <a:p>
            <a:pPr algn="ctr" eaLnBrk="0" hangingPunct="0">
              <a:defRPr/>
            </a:pPr>
            <a:endParaRPr lang="en-US" sz="1600" b="1" dirty="0">
              <a:latin typeface="Calibri" pitchFamily="34" charset="0"/>
            </a:endParaRPr>
          </a:p>
        </p:txBody>
      </p:sp>
      <p:grpSp>
        <p:nvGrpSpPr>
          <p:cNvPr id="46084" name="Group 4"/>
          <p:cNvGrpSpPr>
            <a:grpSpLocks/>
          </p:cNvGrpSpPr>
          <p:nvPr/>
        </p:nvGrpSpPr>
        <p:grpSpPr bwMode="auto">
          <a:xfrm>
            <a:off x="8179625" y="1436689"/>
            <a:ext cx="2049462" cy="979487"/>
            <a:chOff x="917" y="3344"/>
            <a:chExt cx="1291" cy="617"/>
          </a:xfrm>
        </p:grpSpPr>
        <p:sp>
          <p:nvSpPr>
            <p:cNvPr id="46093" name="Rectangle 5"/>
            <p:cNvSpPr>
              <a:spLocks noChangeArrowheads="1"/>
            </p:cNvSpPr>
            <p:nvPr/>
          </p:nvSpPr>
          <p:spPr bwMode="auto">
            <a:xfrm>
              <a:off x="1632" y="3351"/>
              <a:ext cx="576" cy="206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sz="1600" b="1" dirty="0" err="1">
                  <a:latin typeface="Calibri" pitchFamily="-96" charset="0"/>
                </a:rPr>
                <a:t>rtn</a:t>
              </a:r>
              <a:r>
                <a:rPr lang="en-US" sz="1600" b="1" dirty="0">
                  <a:latin typeface="Calibri" pitchFamily="-96" charset="0"/>
                </a:rPr>
                <a:t> </a:t>
              </a:r>
              <a:r>
                <a:rPr lang="en-US" sz="1600" b="1" dirty="0" err="1">
                  <a:latin typeface="Calibri" pitchFamily="-96" charset="0"/>
                </a:rPr>
                <a:t>addr</a:t>
              </a:r>
              <a:endParaRPr lang="en-US" sz="1600" b="1" dirty="0">
                <a:latin typeface="Calibri" pitchFamily="-96" charset="0"/>
              </a:endParaRPr>
            </a:p>
          </p:txBody>
        </p:sp>
        <p:sp>
          <p:nvSpPr>
            <p:cNvPr id="6" name="Rectangle 6"/>
            <p:cNvSpPr>
              <a:spLocks noChangeArrowheads="1"/>
            </p:cNvSpPr>
            <p:nvPr/>
          </p:nvSpPr>
          <p:spPr bwMode="auto">
            <a:xfrm>
              <a:off x="1632" y="3543"/>
              <a:ext cx="576" cy="206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>
                <a:defRPr/>
              </a:pPr>
              <a:r>
                <a:rPr lang="en-US" sz="1600" b="1" dirty="0">
                  <a:latin typeface="Courier New" pitchFamily="49" charset="0"/>
                </a:rPr>
                <a:t>%</a:t>
              </a:r>
              <a:r>
                <a:rPr lang="en-US" sz="1600" b="1" dirty="0" err="1">
                  <a:latin typeface="Courier New" pitchFamily="49" charset="0"/>
                </a:rPr>
                <a:t>rbp</a:t>
              </a:r>
              <a:endParaRPr lang="en-US" sz="1600" b="1" dirty="0">
                <a:latin typeface="Courier New" pitchFamily="49" charset="0"/>
              </a:endParaRPr>
            </a:p>
          </p:txBody>
        </p:sp>
        <p:sp>
          <p:nvSpPr>
            <p:cNvPr id="46095" name="Line 7"/>
            <p:cNvSpPr>
              <a:spLocks noChangeShapeType="1"/>
            </p:cNvSpPr>
            <p:nvPr/>
          </p:nvSpPr>
          <p:spPr bwMode="auto">
            <a:xfrm>
              <a:off x="1344" y="3450"/>
              <a:ext cx="288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b="1"/>
            </a:p>
          </p:txBody>
        </p:sp>
        <p:sp>
          <p:nvSpPr>
            <p:cNvPr id="46096" name="Text Box 8"/>
            <p:cNvSpPr txBox="1">
              <a:spLocks noChangeArrowheads="1"/>
            </p:cNvSpPr>
            <p:nvPr/>
          </p:nvSpPr>
          <p:spPr bwMode="auto">
            <a:xfrm>
              <a:off x="917" y="3344"/>
              <a:ext cx="427" cy="213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600" b="1">
                  <a:latin typeface="Courier New" pitchFamily="-96" charset="0"/>
                </a:rPr>
                <a:t>%rsp</a:t>
              </a:r>
            </a:p>
          </p:txBody>
        </p:sp>
        <p:sp>
          <p:nvSpPr>
            <p:cNvPr id="46097" name="Text Box 9"/>
            <p:cNvSpPr txBox="1">
              <a:spLocks noChangeArrowheads="1"/>
            </p:cNvSpPr>
            <p:nvPr/>
          </p:nvSpPr>
          <p:spPr bwMode="auto">
            <a:xfrm>
              <a:off x="1152" y="3547"/>
              <a:ext cx="461" cy="21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</p:spPr>
          <p:txBody>
            <a:bodyPr lIns="45720" rIns="45720">
              <a:prstTxWarp prst="textNoShape">
                <a:avLst/>
              </a:prstTxWarp>
              <a:spAutoFit/>
            </a:bodyPr>
            <a:lstStyle/>
            <a:p>
              <a:pPr algn="r" eaLnBrk="0" hangingPunct="0"/>
              <a:r>
                <a:rPr lang="en-US" sz="1600" b="1">
                  <a:latin typeface="Arial" pitchFamily="-96" charset="0"/>
                  <a:ea typeface="Arial" pitchFamily="-96" charset="0"/>
                  <a:cs typeface="Arial" pitchFamily="-96" charset="0"/>
                </a:rPr>
                <a:t>−</a:t>
              </a:r>
              <a:r>
                <a:rPr lang="en-US" sz="1600" b="1">
                  <a:latin typeface="Calibri" pitchFamily="-96" charset="0"/>
                </a:rPr>
                <a:t>8</a:t>
              </a:r>
            </a:p>
          </p:txBody>
        </p:sp>
        <p:sp>
          <p:nvSpPr>
            <p:cNvPr id="10" name="Rectangle 10"/>
            <p:cNvSpPr>
              <a:spLocks noChangeArrowheads="1"/>
            </p:cNvSpPr>
            <p:nvPr/>
          </p:nvSpPr>
          <p:spPr bwMode="auto">
            <a:xfrm>
              <a:off x="1632" y="3730"/>
              <a:ext cx="576" cy="206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>
                <a:defRPr/>
              </a:pPr>
              <a:r>
                <a:rPr lang="en-US" sz="1600" b="1">
                  <a:latin typeface="Courier New" pitchFamily="49" charset="0"/>
                </a:rPr>
                <a:t>%rbx</a:t>
              </a:r>
            </a:p>
          </p:txBody>
        </p:sp>
        <p:sp>
          <p:nvSpPr>
            <p:cNvPr id="46099" name="Text Box 11"/>
            <p:cNvSpPr txBox="1">
              <a:spLocks noChangeArrowheads="1"/>
            </p:cNvSpPr>
            <p:nvPr/>
          </p:nvSpPr>
          <p:spPr bwMode="auto">
            <a:xfrm>
              <a:off x="1152" y="3749"/>
              <a:ext cx="461" cy="21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</p:spPr>
          <p:txBody>
            <a:bodyPr lIns="45720" rIns="45720">
              <a:prstTxWarp prst="textNoShape">
                <a:avLst/>
              </a:prstTxWarp>
              <a:spAutoFit/>
            </a:bodyPr>
            <a:lstStyle/>
            <a:p>
              <a:pPr algn="r" eaLnBrk="0" hangingPunct="0"/>
              <a:r>
                <a:rPr lang="en-US" sz="1600" b="1">
                  <a:latin typeface="Arial" pitchFamily="-96" charset="0"/>
                  <a:ea typeface="Arial" pitchFamily="-96" charset="0"/>
                  <a:cs typeface="Arial" pitchFamily="-96" charset="0"/>
                </a:rPr>
                <a:t>−</a:t>
              </a:r>
              <a:r>
                <a:rPr lang="en-US" sz="1600" b="1">
                  <a:latin typeface="Calibri" pitchFamily="-96" charset="0"/>
                </a:rPr>
                <a:t>16</a:t>
              </a:r>
            </a:p>
          </p:txBody>
        </p:sp>
      </p:grpSp>
      <p:sp>
        <p:nvSpPr>
          <p:cNvPr id="23" name="Rectangle 3"/>
          <p:cNvSpPr>
            <a:spLocks noChangeArrowheads="1"/>
          </p:cNvSpPr>
          <p:nvPr/>
        </p:nvSpPr>
        <p:spPr bwMode="auto">
          <a:xfrm>
            <a:off x="1905000" y="1295400"/>
            <a:ext cx="8610600" cy="17517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>
              <a:tabLst>
                <a:tab pos="457200" algn="l"/>
                <a:tab pos="1485900" algn="l"/>
                <a:tab pos="4572000" algn="l"/>
              </a:tabLst>
            </a:pPr>
            <a:r>
              <a:rPr lang="en-US" b="1" dirty="0">
                <a:latin typeface="Courier New" pitchFamily="-96" charset="0"/>
              </a:rPr>
              <a:t>	</a:t>
            </a:r>
            <a:r>
              <a:rPr lang="en-US" b="1" dirty="0" err="1">
                <a:latin typeface="Courier New" pitchFamily="-96" charset="0"/>
              </a:rPr>
              <a:t>movq</a:t>
            </a:r>
            <a:r>
              <a:rPr lang="en-US" b="1" dirty="0">
                <a:latin typeface="Courier New" pitchFamily="-96" charset="0"/>
              </a:rPr>
              <a:t>	%</a:t>
            </a:r>
            <a:r>
              <a:rPr lang="en-US" b="1" dirty="0" err="1">
                <a:latin typeface="Courier New" pitchFamily="-96" charset="0"/>
              </a:rPr>
              <a:t>rbx</a:t>
            </a:r>
            <a:r>
              <a:rPr lang="en-US" b="1" dirty="0">
                <a:latin typeface="Courier New" pitchFamily="-96" charset="0"/>
              </a:rPr>
              <a:t>, -16(%</a:t>
            </a:r>
            <a:r>
              <a:rPr lang="en-US" b="1" dirty="0" err="1">
                <a:latin typeface="Courier New" pitchFamily="-96" charset="0"/>
              </a:rPr>
              <a:t>rsp</a:t>
            </a:r>
            <a:r>
              <a:rPr lang="en-US" b="1" dirty="0">
                <a:latin typeface="Courier New" pitchFamily="-96" charset="0"/>
              </a:rPr>
              <a:t>)	# Save %</a:t>
            </a:r>
            <a:r>
              <a:rPr lang="en-US" b="1" dirty="0" err="1">
                <a:latin typeface="Courier New" pitchFamily="-96" charset="0"/>
              </a:rPr>
              <a:t>rbx</a:t>
            </a:r>
            <a:endParaRPr lang="en-US" b="1" dirty="0">
              <a:latin typeface="Courier New" pitchFamily="-96" charset="0"/>
            </a:endParaRPr>
          </a:p>
          <a:p>
            <a:pPr eaLnBrk="0" hangingPunct="0">
              <a:tabLst>
                <a:tab pos="457200" algn="l"/>
                <a:tab pos="1485900" algn="l"/>
                <a:tab pos="4572000" algn="l"/>
              </a:tabLst>
            </a:pPr>
            <a:r>
              <a:rPr lang="en-US" b="1" dirty="0">
                <a:latin typeface="Courier New" pitchFamily="-96" charset="0"/>
              </a:rPr>
              <a:t>	</a:t>
            </a:r>
            <a:r>
              <a:rPr lang="en-US" b="1" dirty="0" err="1">
                <a:solidFill>
                  <a:srgbClr val="C00000"/>
                </a:solidFill>
                <a:latin typeface="Courier New" pitchFamily="-96" charset="0"/>
              </a:rPr>
              <a:t>movq</a:t>
            </a:r>
            <a:r>
              <a:rPr lang="en-US" b="1" dirty="0">
                <a:solidFill>
                  <a:srgbClr val="C00000"/>
                </a:solidFill>
                <a:latin typeface="Courier New" pitchFamily="-96" charset="0"/>
              </a:rPr>
              <a:t>	%</a:t>
            </a:r>
            <a:r>
              <a:rPr lang="en-US" b="1" dirty="0" err="1">
                <a:solidFill>
                  <a:srgbClr val="C00000"/>
                </a:solidFill>
                <a:latin typeface="Courier New" pitchFamily="-96" charset="0"/>
              </a:rPr>
              <a:t>rbp</a:t>
            </a:r>
            <a:r>
              <a:rPr lang="en-US" b="1" dirty="0">
                <a:solidFill>
                  <a:srgbClr val="C00000"/>
                </a:solidFill>
                <a:latin typeface="Courier New" pitchFamily="-96" charset="0"/>
              </a:rPr>
              <a:t>, -8(%</a:t>
            </a:r>
            <a:r>
              <a:rPr lang="en-US" b="1" dirty="0" err="1">
                <a:solidFill>
                  <a:srgbClr val="C00000"/>
                </a:solidFill>
                <a:latin typeface="Courier New" pitchFamily="-96" charset="0"/>
              </a:rPr>
              <a:t>rsp</a:t>
            </a:r>
            <a:r>
              <a:rPr lang="en-US" b="1" dirty="0">
                <a:solidFill>
                  <a:srgbClr val="C00000"/>
                </a:solidFill>
                <a:latin typeface="Courier New" pitchFamily="-96" charset="0"/>
              </a:rPr>
              <a:t>)</a:t>
            </a:r>
            <a:r>
              <a:rPr lang="en-US" b="1" dirty="0">
                <a:latin typeface="Courier New" pitchFamily="-96" charset="0"/>
              </a:rPr>
              <a:t>	# Save %</a:t>
            </a:r>
            <a:r>
              <a:rPr lang="en-US" b="1" dirty="0" err="1">
                <a:latin typeface="Courier New" pitchFamily="-96" charset="0"/>
              </a:rPr>
              <a:t>rbp</a:t>
            </a:r>
            <a:endParaRPr lang="en-US" b="1" dirty="0">
              <a:latin typeface="Courier New" pitchFamily="-96" charset="0"/>
            </a:endParaRPr>
          </a:p>
          <a:p>
            <a:pPr eaLnBrk="0" hangingPunct="0">
              <a:tabLst>
                <a:tab pos="457200" algn="l"/>
                <a:tab pos="1485900" algn="l"/>
                <a:tab pos="4572000" algn="l"/>
              </a:tabLst>
            </a:pPr>
            <a:r>
              <a:rPr lang="en-US" b="1" dirty="0">
                <a:latin typeface="Courier New" pitchFamily="-96" charset="0"/>
              </a:rPr>
              <a:t>	</a:t>
            </a:r>
          </a:p>
          <a:p>
            <a:pPr eaLnBrk="0" hangingPunct="0">
              <a:tabLst>
                <a:tab pos="457200" algn="l"/>
                <a:tab pos="1485900" algn="l"/>
                <a:tab pos="4572000" algn="l"/>
              </a:tabLst>
            </a:pPr>
            <a:r>
              <a:rPr lang="en-US" b="1" dirty="0">
                <a:solidFill>
                  <a:srgbClr val="C00000"/>
                </a:solidFill>
                <a:latin typeface="Courier New" pitchFamily="-96" charset="0"/>
              </a:rPr>
              <a:t>	</a:t>
            </a:r>
            <a:endParaRPr lang="en-US" b="1" dirty="0">
              <a:latin typeface="Courier New" pitchFamily="-96" charset="0"/>
            </a:endParaRPr>
          </a:p>
          <a:p>
            <a:pPr eaLnBrk="0" hangingPunct="0">
              <a:tabLst>
                <a:tab pos="457200" algn="l"/>
                <a:tab pos="1485900" algn="l"/>
                <a:tab pos="4572000" algn="l"/>
              </a:tabLst>
            </a:pPr>
            <a:endParaRPr lang="en-US" b="1" dirty="0">
              <a:solidFill>
                <a:srgbClr val="C00000"/>
              </a:solidFill>
              <a:latin typeface="Courier New" pitchFamily="-96" charset="0"/>
            </a:endParaRPr>
          </a:p>
          <a:p>
            <a:pPr eaLnBrk="0" hangingPunct="0">
              <a:tabLst>
                <a:tab pos="457200" algn="l"/>
                <a:tab pos="1485900" algn="l"/>
                <a:tab pos="4572000" algn="l"/>
              </a:tabLst>
            </a:pPr>
            <a:r>
              <a:rPr lang="en-US" b="1" dirty="0">
                <a:solidFill>
                  <a:srgbClr val="C00000"/>
                </a:solidFill>
                <a:latin typeface="Courier New" pitchFamily="-96" charset="0"/>
              </a:rPr>
              <a:t>	</a:t>
            </a:r>
            <a:r>
              <a:rPr lang="en-US" b="1" dirty="0" err="1">
                <a:solidFill>
                  <a:srgbClr val="000000"/>
                </a:solidFill>
                <a:latin typeface="Courier New" pitchFamily="-96" charset="0"/>
              </a:rPr>
              <a:t>subq</a:t>
            </a:r>
            <a:r>
              <a:rPr lang="en-US" b="1" dirty="0">
                <a:solidFill>
                  <a:srgbClr val="000000"/>
                </a:solidFill>
                <a:latin typeface="Courier New" pitchFamily="-96" charset="0"/>
              </a:rPr>
              <a:t>	$16, %</a:t>
            </a:r>
            <a:r>
              <a:rPr lang="en-US" b="1" dirty="0" err="1">
                <a:solidFill>
                  <a:srgbClr val="000000"/>
                </a:solidFill>
                <a:latin typeface="Courier New" pitchFamily="-96" charset="0"/>
              </a:rPr>
              <a:t>rsp</a:t>
            </a:r>
            <a:r>
              <a:rPr lang="en-US" b="1" dirty="0">
                <a:latin typeface="Courier New" pitchFamily="-96" charset="0"/>
              </a:rPr>
              <a:t>	# Allocate stack frame</a:t>
            </a:r>
          </a:p>
        </p:txBody>
      </p:sp>
      <p:sp>
        <p:nvSpPr>
          <p:cNvPr id="26" name="Rectangle 25"/>
          <p:cNvSpPr/>
          <p:nvPr/>
        </p:nvSpPr>
        <p:spPr>
          <a:xfrm>
            <a:off x="2452663" y="3500735"/>
            <a:ext cx="97975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ourier New" pitchFamily="-96" charset="0"/>
                <a:sym typeface="Wingdings"/>
              </a:rPr>
              <a:t>  </a:t>
            </a:r>
            <a:endParaRPr lang="en-US" dirty="0"/>
          </a:p>
        </p:txBody>
      </p:sp>
      <p:sp>
        <p:nvSpPr>
          <p:cNvPr id="27" name="Rectangle 3"/>
          <p:cNvSpPr>
            <a:spLocks noChangeArrowheads="1"/>
          </p:cNvSpPr>
          <p:nvPr/>
        </p:nvSpPr>
        <p:spPr bwMode="auto">
          <a:xfrm>
            <a:off x="1881188" y="5013177"/>
            <a:ext cx="8610600" cy="9207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>
              <a:tabLst>
                <a:tab pos="457200" algn="l"/>
                <a:tab pos="1485900" algn="l"/>
                <a:tab pos="4572000" algn="l"/>
              </a:tabLst>
            </a:pPr>
            <a:r>
              <a:rPr lang="en-US" b="1" dirty="0">
                <a:latin typeface="Courier New" pitchFamily="-96" charset="0"/>
              </a:rPr>
              <a:t>	</a:t>
            </a:r>
            <a:r>
              <a:rPr lang="en-US" b="1" dirty="0" err="1">
                <a:solidFill>
                  <a:srgbClr val="000000"/>
                </a:solidFill>
                <a:latin typeface="Courier New" pitchFamily="-96" charset="0"/>
              </a:rPr>
              <a:t>movq</a:t>
            </a:r>
            <a:r>
              <a:rPr lang="en-US" b="1" dirty="0">
                <a:solidFill>
                  <a:srgbClr val="000000"/>
                </a:solidFill>
                <a:latin typeface="Courier New" pitchFamily="-96" charset="0"/>
              </a:rPr>
              <a:t>	(%</a:t>
            </a:r>
            <a:r>
              <a:rPr lang="en-US" b="1" dirty="0" err="1">
                <a:solidFill>
                  <a:srgbClr val="000000"/>
                </a:solidFill>
                <a:latin typeface="Courier New" pitchFamily="-96" charset="0"/>
              </a:rPr>
              <a:t>rsp</a:t>
            </a:r>
            <a:r>
              <a:rPr lang="en-US" b="1" dirty="0">
                <a:solidFill>
                  <a:srgbClr val="000000"/>
                </a:solidFill>
                <a:latin typeface="Courier New" pitchFamily="-96" charset="0"/>
              </a:rPr>
              <a:t>), %</a:t>
            </a:r>
            <a:r>
              <a:rPr lang="en-US" b="1" dirty="0" err="1">
                <a:solidFill>
                  <a:srgbClr val="000000"/>
                </a:solidFill>
                <a:latin typeface="Courier New" pitchFamily="-96" charset="0"/>
              </a:rPr>
              <a:t>rbx</a:t>
            </a:r>
            <a:r>
              <a:rPr lang="en-US" b="1" dirty="0">
                <a:solidFill>
                  <a:srgbClr val="000000"/>
                </a:solidFill>
                <a:latin typeface="Courier New" pitchFamily="-96" charset="0"/>
              </a:rPr>
              <a:t>	# Restore %</a:t>
            </a:r>
            <a:r>
              <a:rPr lang="en-US" b="1" dirty="0" err="1">
                <a:solidFill>
                  <a:srgbClr val="000000"/>
                </a:solidFill>
                <a:latin typeface="Courier New" pitchFamily="-96" charset="0"/>
              </a:rPr>
              <a:t>rbx</a:t>
            </a:r>
            <a:endParaRPr lang="en-US" b="1" dirty="0">
              <a:solidFill>
                <a:srgbClr val="000000"/>
              </a:solidFill>
              <a:latin typeface="Courier New" pitchFamily="-96" charset="0"/>
            </a:endParaRPr>
          </a:p>
          <a:p>
            <a:pPr eaLnBrk="0" hangingPunct="0">
              <a:tabLst>
                <a:tab pos="457200" algn="l"/>
                <a:tab pos="1485900" algn="l"/>
                <a:tab pos="4572000" algn="l"/>
              </a:tabLst>
            </a:pPr>
            <a:r>
              <a:rPr lang="en-US" b="1" dirty="0">
                <a:solidFill>
                  <a:srgbClr val="000000"/>
                </a:solidFill>
                <a:latin typeface="Courier New" pitchFamily="-96" charset="0"/>
              </a:rPr>
              <a:t>	</a:t>
            </a:r>
            <a:r>
              <a:rPr lang="en-US" b="1" dirty="0" err="1">
                <a:solidFill>
                  <a:srgbClr val="000000"/>
                </a:solidFill>
                <a:latin typeface="Courier New" pitchFamily="-96" charset="0"/>
              </a:rPr>
              <a:t>movq</a:t>
            </a:r>
            <a:r>
              <a:rPr lang="en-US" b="1" dirty="0">
                <a:solidFill>
                  <a:srgbClr val="000000"/>
                </a:solidFill>
                <a:latin typeface="Courier New" pitchFamily="-96" charset="0"/>
              </a:rPr>
              <a:t>	8(%</a:t>
            </a:r>
            <a:r>
              <a:rPr lang="en-US" b="1" dirty="0" err="1">
                <a:solidFill>
                  <a:srgbClr val="000000"/>
                </a:solidFill>
                <a:latin typeface="Courier New" pitchFamily="-96" charset="0"/>
              </a:rPr>
              <a:t>rsp</a:t>
            </a:r>
            <a:r>
              <a:rPr lang="en-US" b="1" dirty="0">
                <a:solidFill>
                  <a:srgbClr val="000000"/>
                </a:solidFill>
                <a:latin typeface="Courier New" pitchFamily="-96" charset="0"/>
              </a:rPr>
              <a:t>), %</a:t>
            </a:r>
            <a:r>
              <a:rPr lang="en-US" b="1" dirty="0" err="1">
                <a:solidFill>
                  <a:srgbClr val="000000"/>
                </a:solidFill>
                <a:latin typeface="Courier New" pitchFamily="-96" charset="0"/>
              </a:rPr>
              <a:t>rbp</a:t>
            </a:r>
            <a:r>
              <a:rPr lang="en-US" b="1" dirty="0">
                <a:solidFill>
                  <a:srgbClr val="000000"/>
                </a:solidFill>
                <a:latin typeface="Courier New" pitchFamily="-96" charset="0"/>
              </a:rPr>
              <a:t>	# Restore %</a:t>
            </a:r>
            <a:r>
              <a:rPr lang="en-US" b="1" dirty="0" err="1">
                <a:solidFill>
                  <a:srgbClr val="000000"/>
                </a:solidFill>
                <a:latin typeface="Courier New" pitchFamily="-96" charset="0"/>
              </a:rPr>
              <a:t>rbp</a:t>
            </a:r>
            <a:endParaRPr lang="en-US" b="1" dirty="0">
              <a:solidFill>
                <a:srgbClr val="000000"/>
              </a:solidFill>
              <a:latin typeface="Courier New" pitchFamily="-96" charset="0"/>
            </a:endParaRPr>
          </a:p>
          <a:p>
            <a:pPr eaLnBrk="0" hangingPunct="0">
              <a:tabLst>
                <a:tab pos="457200" algn="l"/>
                <a:tab pos="1485900" algn="l"/>
                <a:tab pos="4572000" algn="l"/>
              </a:tabLst>
            </a:pPr>
            <a:r>
              <a:rPr lang="en-US" b="1" dirty="0">
                <a:solidFill>
                  <a:srgbClr val="000000"/>
                </a:solidFill>
                <a:latin typeface="Courier New" pitchFamily="-96" charset="0"/>
              </a:rPr>
              <a:t>	</a:t>
            </a:r>
            <a:r>
              <a:rPr lang="en-US" b="1" dirty="0" err="1">
                <a:solidFill>
                  <a:srgbClr val="000000"/>
                </a:solidFill>
                <a:latin typeface="Courier New" pitchFamily="-96" charset="0"/>
              </a:rPr>
              <a:t>addq</a:t>
            </a:r>
            <a:r>
              <a:rPr lang="en-US" b="1" dirty="0">
                <a:solidFill>
                  <a:srgbClr val="000000"/>
                </a:solidFill>
                <a:latin typeface="Courier New" pitchFamily="-96" charset="0"/>
              </a:rPr>
              <a:t>	$16, %</a:t>
            </a:r>
            <a:r>
              <a:rPr lang="en-US" b="1" dirty="0" err="1">
                <a:solidFill>
                  <a:srgbClr val="000000"/>
                </a:solidFill>
                <a:latin typeface="Courier New" pitchFamily="-96" charset="0"/>
              </a:rPr>
              <a:t>rsp</a:t>
            </a:r>
            <a:r>
              <a:rPr lang="en-US" b="1" dirty="0">
                <a:latin typeface="Courier New" pitchFamily="-96" charset="0"/>
              </a:rPr>
              <a:t>	# </a:t>
            </a:r>
            <a:r>
              <a:rPr lang="en-US" b="1" dirty="0" err="1">
                <a:latin typeface="Courier New" pitchFamily="-96" charset="0"/>
              </a:rPr>
              <a:t>Deallocate</a:t>
            </a:r>
            <a:r>
              <a:rPr lang="en-US" b="1" dirty="0">
                <a:latin typeface="Courier New" pitchFamily="-96" charset="0"/>
              </a:rPr>
              <a:t> frame</a:t>
            </a:r>
          </a:p>
        </p:txBody>
      </p:sp>
      <p:cxnSp>
        <p:nvCxnSpPr>
          <p:cNvPr id="15" name="Straight Arrow Connector 14"/>
          <p:cNvCxnSpPr/>
          <p:nvPr/>
        </p:nvCxnSpPr>
        <p:spPr bwMode="auto">
          <a:xfrm>
            <a:off x="1676400" y="1752600"/>
            <a:ext cx="685800" cy="0"/>
          </a:xfrm>
          <a:prstGeom prst="straightConnector1">
            <a:avLst/>
          </a:prstGeom>
          <a:solidFill>
            <a:schemeClr val="accent1"/>
          </a:solidFill>
          <a:ln w="63500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D08934A-4930-4A22-A9F8-B79EA66590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101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7548755"/>
      </p:ext>
    </p:extLst>
  </p:cSld>
  <p:clrMapOvr>
    <a:masterClrMapping/>
  </p:clrMapOvr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3"/>
          <p:cNvSpPr>
            <a:spLocks noChangeArrowheads="1"/>
          </p:cNvSpPr>
          <p:nvPr/>
        </p:nvSpPr>
        <p:spPr bwMode="auto">
          <a:xfrm>
            <a:off x="1905000" y="1295400"/>
            <a:ext cx="8610600" cy="17517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>
              <a:tabLst>
                <a:tab pos="457200" algn="l"/>
                <a:tab pos="1485900" algn="l"/>
                <a:tab pos="4572000" algn="l"/>
              </a:tabLst>
            </a:pPr>
            <a:r>
              <a:rPr lang="en-US" b="1" dirty="0">
                <a:latin typeface="Courier New" pitchFamily="-96" charset="0"/>
              </a:rPr>
              <a:t>	</a:t>
            </a:r>
            <a:r>
              <a:rPr lang="en-US" b="1" dirty="0" err="1">
                <a:latin typeface="Courier New" pitchFamily="-96" charset="0"/>
              </a:rPr>
              <a:t>movq</a:t>
            </a:r>
            <a:r>
              <a:rPr lang="en-US" b="1" dirty="0">
                <a:latin typeface="Courier New" pitchFamily="-96" charset="0"/>
              </a:rPr>
              <a:t>	%</a:t>
            </a:r>
            <a:r>
              <a:rPr lang="en-US" b="1" dirty="0" err="1">
                <a:latin typeface="Courier New" pitchFamily="-96" charset="0"/>
              </a:rPr>
              <a:t>rbx</a:t>
            </a:r>
            <a:r>
              <a:rPr lang="en-US" b="1" dirty="0">
                <a:latin typeface="Courier New" pitchFamily="-96" charset="0"/>
              </a:rPr>
              <a:t>, -16(%</a:t>
            </a:r>
            <a:r>
              <a:rPr lang="en-US" b="1" dirty="0" err="1">
                <a:latin typeface="Courier New" pitchFamily="-96" charset="0"/>
              </a:rPr>
              <a:t>rsp</a:t>
            </a:r>
            <a:r>
              <a:rPr lang="en-US" b="1" dirty="0">
                <a:latin typeface="Courier New" pitchFamily="-96" charset="0"/>
              </a:rPr>
              <a:t>)	# Save %</a:t>
            </a:r>
            <a:r>
              <a:rPr lang="en-US" b="1" dirty="0" err="1">
                <a:latin typeface="Courier New" pitchFamily="-96" charset="0"/>
              </a:rPr>
              <a:t>rbx</a:t>
            </a:r>
            <a:endParaRPr lang="en-US" b="1" dirty="0">
              <a:latin typeface="Courier New" pitchFamily="-96" charset="0"/>
            </a:endParaRPr>
          </a:p>
          <a:p>
            <a:pPr eaLnBrk="0" hangingPunct="0">
              <a:tabLst>
                <a:tab pos="457200" algn="l"/>
                <a:tab pos="1485900" algn="l"/>
                <a:tab pos="4572000" algn="l"/>
              </a:tabLst>
            </a:pPr>
            <a:r>
              <a:rPr lang="en-US" b="1" dirty="0">
                <a:latin typeface="Courier New" pitchFamily="-96" charset="0"/>
              </a:rPr>
              <a:t>	</a:t>
            </a:r>
            <a:r>
              <a:rPr lang="en-US" b="1" dirty="0" err="1">
                <a:latin typeface="Courier New" pitchFamily="-96" charset="0"/>
              </a:rPr>
              <a:t>movq</a:t>
            </a:r>
            <a:r>
              <a:rPr lang="en-US" b="1" dirty="0">
                <a:latin typeface="Courier New" pitchFamily="-96" charset="0"/>
              </a:rPr>
              <a:t>	%</a:t>
            </a:r>
            <a:r>
              <a:rPr lang="en-US" b="1" dirty="0" err="1">
                <a:latin typeface="Courier New" pitchFamily="-96" charset="0"/>
              </a:rPr>
              <a:t>rbp</a:t>
            </a:r>
            <a:r>
              <a:rPr lang="en-US" b="1" dirty="0">
                <a:latin typeface="Courier New" pitchFamily="-96" charset="0"/>
              </a:rPr>
              <a:t>, -8(%</a:t>
            </a:r>
            <a:r>
              <a:rPr lang="en-US" b="1" dirty="0" err="1">
                <a:latin typeface="Courier New" pitchFamily="-96" charset="0"/>
              </a:rPr>
              <a:t>rsp</a:t>
            </a:r>
            <a:r>
              <a:rPr lang="en-US" b="1" dirty="0">
                <a:latin typeface="Courier New" pitchFamily="-96" charset="0"/>
              </a:rPr>
              <a:t>)	# Save %</a:t>
            </a:r>
            <a:r>
              <a:rPr lang="en-US" b="1" dirty="0" err="1">
                <a:latin typeface="Courier New" pitchFamily="-96" charset="0"/>
              </a:rPr>
              <a:t>rbp</a:t>
            </a:r>
            <a:endParaRPr lang="en-US" b="1" dirty="0">
              <a:latin typeface="Courier New" pitchFamily="-96" charset="0"/>
            </a:endParaRPr>
          </a:p>
          <a:p>
            <a:pPr eaLnBrk="0" hangingPunct="0">
              <a:tabLst>
                <a:tab pos="457200" algn="l"/>
                <a:tab pos="1485900" algn="l"/>
                <a:tab pos="4572000" algn="l"/>
              </a:tabLst>
            </a:pPr>
            <a:r>
              <a:rPr lang="en-US" b="1" dirty="0">
                <a:latin typeface="Courier New" pitchFamily="-96" charset="0"/>
              </a:rPr>
              <a:t>	</a:t>
            </a:r>
          </a:p>
          <a:p>
            <a:pPr eaLnBrk="0" hangingPunct="0">
              <a:tabLst>
                <a:tab pos="457200" algn="l"/>
                <a:tab pos="1485900" algn="l"/>
                <a:tab pos="4572000" algn="l"/>
              </a:tabLst>
            </a:pPr>
            <a:r>
              <a:rPr lang="en-US" b="1" dirty="0">
                <a:solidFill>
                  <a:srgbClr val="C00000"/>
                </a:solidFill>
                <a:latin typeface="Courier New" pitchFamily="-96" charset="0"/>
              </a:rPr>
              <a:t>	</a:t>
            </a:r>
            <a:endParaRPr lang="en-US" b="1" dirty="0">
              <a:latin typeface="Courier New" pitchFamily="-96" charset="0"/>
            </a:endParaRPr>
          </a:p>
          <a:p>
            <a:pPr eaLnBrk="0" hangingPunct="0">
              <a:tabLst>
                <a:tab pos="457200" algn="l"/>
                <a:tab pos="1485900" algn="l"/>
                <a:tab pos="4572000" algn="l"/>
              </a:tabLst>
            </a:pPr>
            <a:endParaRPr lang="en-US" b="1" dirty="0">
              <a:solidFill>
                <a:srgbClr val="C00000"/>
              </a:solidFill>
              <a:latin typeface="Courier New" pitchFamily="-96" charset="0"/>
            </a:endParaRPr>
          </a:p>
          <a:p>
            <a:pPr eaLnBrk="0" hangingPunct="0">
              <a:tabLst>
                <a:tab pos="457200" algn="l"/>
                <a:tab pos="1485900" algn="l"/>
                <a:tab pos="4572000" algn="l"/>
              </a:tabLst>
            </a:pPr>
            <a:r>
              <a:rPr lang="en-US" b="1" dirty="0">
                <a:solidFill>
                  <a:srgbClr val="C00000"/>
                </a:solidFill>
                <a:latin typeface="Courier New" pitchFamily="-96" charset="0"/>
              </a:rPr>
              <a:t>	</a:t>
            </a:r>
            <a:r>
              <a:rPr lang="en-US" b="1" dirty="0" err="1">
                <a:solidFill>
                  <a:srgbClr val="C00000"/>
                </a:solidFill>
                <a:latin typeface="Courier New" pitchFamily="-96" charset="0"/>
              </a:rPr>
              <a:t>subq</a:t>
            </a:r>
            <a:r>
              <a:rPr lang="en-US" b="1" dirty="0">
                <a:solidFill>
                  <a:srgbClr val="C00000"/>
                </a:solidFill>
                <a:latin typeface="Courier New" pitchFamily="-96" charset="0"/>
              </a:rPr>
              <a:t>	$16, %</a:t>
            </a:r>
            <a:r>
              <a:rPr lang="en-US" b="1" dirty="0" err="1">
                <a:solidFill>
                  <a:srgbClr val="C00000"/>
                </a:solidFill>
                <a:latin typeface="Courier New" pitchFamily="-96" charset="0"/>
              </a:rPr>
              <a:t>rsp</a:t>
            </a:r>
            <a:r>
              <a:rPr lang="en-US" b="1" dirty="0">
                <a:latin typeface="Courier New" pitchFamily="-96" charset="0"/>
              </a:rPr>
              <a:t>	# Allocate stack frame</a:t>
            </a:r>
          </a:p>
        </p:txBody>
      </p:sp>
      <p:sp>
        <p:nvSpPr>
          <p:cNvPr id="46081" name="Rectangle 2"/>
          <p:cNvSpPr>
            <a:spLocks noGrp="1" noChangeArrowheads="1"/>
          </p:cNvSpPr>
          <p:nvPr>
            <p:ph type="title"/>
          </p:nvPr>
        </p:nvSpPr>
        <p:spPr>
          <a:xfrm>
            <a:off x="1881189" y="188640"/>
            <a:ext cx="7591425" cy="762000"/>
          </a:xfrm>
        </p:spPr>
        <p:txBody>
          <a:bodyPr/>
          <a:lstStyle/>
          <a:p>
            <a:r>
              <a:rPr lang="en-US" dirty="0">
                <a:latin typeface="Calibri" pitchFamily="-96" charset="0"/>
              </a:rPr>
              <a:t>Understanding x86-64 Stack Frame</a:t>
            </a:r>
          </a:p>
        </p:txBody>
      </p:sp>
      <p:sp>
        <p:nvSpPr>
          <p:cNvPr id="26" name="Rectangle 25"/>
          <p:cNvSpPr/>
          <p:nvPr/>
        </p:nvSpPr>
        <p:spPr>
          <a:xfrm>
            <a:off x="2054461" y="3500735"/>
            <a:ext cx="97975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latin typeface="Courier New" pitchFamily="-96" charset="0"/>
                <a:sym typeface="Wingdings"/>
              </a:rPr>
              <a:t>  </a:t>
            </a:r>
            <a:endParaRPr lang="en-US" b="1" dirty="0"/>
          </a:p>
        </p:txBody>
      </p:sp>
      <p:sp>
        <p:nvSpPr>
          <p:cNvPr id="27" name="Rectangle 26"/>
          <p:cNvSpPr/>
          <p:nvPr/>
        </p:nvSpPr>
        <p:spPr bwMode="auto">
          <a:xfrm>
            <a:off x="8229601" y="3429000"/>
            <a:ext cx="2278063" cy="12192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anchor="ctr" anchorCtr="1">
            <a:prstTxWarp prst="textNoShape">
              <a:avLst/>
            </a:prstTxWarp>
          </a:bodyPr>
          <a:lstStyle/>
          <a:p>
            <a:pPr algn="ctr" eaLnBrk="0" hangingPunct="0">
              <a:defRPr/>
            </a:pPr>
            <a:endParaRPr lang="en-US" sz="1600" b="1" dirty="0">
              <a:latin typeface="Calibri" pitchFamily="34" charset="0"/>
            </a:endParaRPr>
          </a:p>
        </p:txBody>
      </p:sp>
      <p:grpSp>
        <p:nvGrpSpPr>
          <p:cNvPr id="28" name="Group 4"/>
          <p:cNvGrpSpPr>
            <a:grpSpLocks/>
          </p:cNvGrpSpPr>
          <p:nvPr/>
        </p:nvGrpSpPr>
        <p:grpSpPr bwMode="auto">
          <a:xfrm>
            <a:off x="8229601" y="3635378"/>
            <a:ext cx="2049463" cy="936626"/>
            <a:chOff x="917" y="3351"/>
            <a:chExt cx="1291" cy="590"/>
          </a:xfrm>
        </p:grpSpPr>
        <p:sp>
          <p:nvSpPr>
            <p:cNvPr id="30" name="Rectangle 5"/>
            <p:cNvSpPr>
              <a:spLocks noChangeArrowheads="1"/>
            </p:cNvSpPr>
            <p:nvPr/>
          </p:nvSpPr>
          <p:spPr bwMode="auto">
            <a:xfrm>
              <a:off x="1632" y="3351"/>
              <a:ext cx="576" cy="206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sz="1600" b="1" dirty="0" err="1">
                  <a:latin typeface="Calibri" pitchFamily="-96" charset="0"/>
                </a:rPr>
                <a:t>rtn</a:t>
              </a:r>
              <a:r>
                <a:rPr lang="en-US" sz="1600" b="1" dirty="0">
                  <a:latin typeface="Calibri" pitchFamily="-96" charset="0"/>
                </a:rPr>
                <a:t> </a:t>
              </a:r>
              <a:r>
                <a:rPr lang="en-US" sz="1600" b="1" dirty="0" err="1">
                  <a:latin typeface="Calibri" pitchFamily="-96" charset="0"/>
                </a:rPr>
                <a:t>addr</a:t>
              </a:r>
              <a:endParaRPr lang="en-US" sz="1600" b="1" dirty="0">
                <a:latin typeface="Calibri" pitchFamily="-96" charset="0"/>
              </a:endParaRPr>
            </a:p>
          </p:txBody>
        </p:sp>
        <p:sp>
          <p:nvSpPr>
            <p:cNvPr id="31" name="Rectangle 6"/>
            <p:cNvSpPr>
              <a:spLocks noChangeArrowheads="1"/>
            </p:cNvSpPr>
            <p:nvPr/>
          </p:nvSpPr>
          <p:spPr bwMode="auto">
            <a:xfrm>
              <a:off x="1632" y="3543"/>
              <a:ext cx="576" cy="206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>
                <a:defRPr/>
              </a:pPr>
              <a:r>
                <a:rPr lang="en-US" sz="1600" b="1" dirty="0">
                  <a:latin typeface="Courier New" pitchFamily="49" charset="0"/>
                </a:rPr>
                <a:t>%</a:t>
              </a:r>
              <a:r>
                <a:rPr lang="en-US" sz="1600" b="1" dirty="0" err="1">
                  <a:latin typeface="Courier New" pitchFamily="49" charset="0"/>
                </a:rPr>
                <a:t>rbp</a:t>
              </a:r>
              <a:endParaRPr lang="en-US" sz="1600" b="1" dirty="0">
                <a:latin typeface="Courier New" pitchFamily="49" charset="0"/>
              </a:endParaRPr>
            </a:p>
          </p:txBody>
        </p:sp>
        <p:sp>
          <p:nvSpPr>
            <p:cNvPr id="32" name="Line 7"/>
            <p:cNvSpPr>
              <a:spLocks noChangeShapeType="1"/>
            </p:cNvSpPr>
            <p:nvPr/>
          </p:nvSpPr>
          <p:spPr bwMode="auto">
            <a:xfrm>
              <a:off x="1344" y="3834"/>
              <a:ext cx="288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b="1"/>
            </a:p>
          </p:txBody>
        </p:sp>
        <p:sp>
          <p:nvSpPr>
            <p:cNvPr id="33" name="Text Box 8"/>
            <p:cNvSpPr txBox="1">
              <a:spLocks noChangeArrowheads="1"/>
            </p:cNvSpPr>
            <p:nvPr/>
          </p:nvSpPr>
          <p:spPr bwMode="auto">
            <a:xfrm>
              <a:off x="917" y="3728"/>
              <a:ext cx="427" cy="213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600" b="1">
                  <a:latin typeface="Courier New" pitchFamily="-96" charset="0"/>
                </a:rPr>
                <a:t>%rsp</a:t>
              </a:r>
            </a:p>
          </p:txBody>
        </p:sp>
        <p:sp>
          <p:nvSpPr>
            <p:cNvPr id="34" name="Text Box 9"/>
            <p:cNvSpPr txBox="1">
              <a:spLocks noChangeArrowheads="1"/>
            </p:cNvSpPr>
            <p:nvPr/>
          </p:nvSpPr>
          <p:spPr bwMode="auto">
            <a:xfrm>
              <a:off x="1152" y="3536"/>
              <a:ext cx="461" cy="21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</p:spPr>
          <p:txBody>
            <a:bodyPr lIns="45720" rIns="45720">
              <a:prstTxWarp prst="textNoShape">
                <a:avLst/>
              </a:prstTxWarp>
              <a:spAutoFit/>
            </a:bodyPr>
            <a:lstStyle/>
            <a:p>
              <a:pPr algn="r" eaLnBrk="0" hangingPunct="0"/>
              <a:r>
                <a:rPr lang="en-US" sz="1600" b="1">
                  <a:latin typeface="Arial" pitchFamily="-96" charset="0"/>
                  <a:ea typeface="Arial" pitchFamily="-96" charset="0"/>
                  <a:cs typeface="Arial" pitchFamily="-96" charset="0"/>
                </a:rPr>
                <a:t>+</a:t>
              </a:r>
              <a:r>
                <a:rPr lang="en-US" sz="1600" b="1">
                  <a:latin typeface="Calibri" pitchFamily="-96" charset="0"/>
                </a:rPr>
                <a:t>8</a:t>
              </a:r>
            </a:p>
          </p:txBody>
        </p:sp>
        <p:sp>
          <p:nvSpPr>
            <p:cNvPr id="35" name="Rectangle 10"/>
            <p:cNvSpPr>
              <a:spLocks noChangeArrowheads="1"/>
            </p:cNvSpPr>
            <p:nvPr/>
          </p:nvSpPr>
          <p:spPr bwMode="auto">
            <a:xfrm>
              <a:off x="1632" y="3730"/>
              <a:ext cx="576" cy="206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>
                <a:defRPr/>
              </a:pPr>
              <a:r>
                <a:rPr lang="en-US" sz="1600" b="1">
                  <a:latin typeface="Courier New" pitchFamily="49" charset="0"/>
                </a:rPr>
                <a:t>%rbx</a:t>
              </a:r>
            </a:p>
          </p:txBody>
        </p:sp>
      </p:grpSp>
      <p:sp>
        <p:nvSpPr>
          <p:cNvPr id="36" name="Rectangle 35"/>
          <p:cNvSpPr/>
          <p:nvPr/>
        </p:nvSpPr>
        <p:spPr bwMode="auto">
          <a:xfrm>
            <a:off x="8175656" y="1295400"/>
            <a:ext cx="2278062" cy="12192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anchor="ctr" anchorCtr="1">
            <a:prstTxWarp prst="textNoShape">
              <a:avLst/>
            </a:prstTxWarp>
          </a:bodyPr>
          <a:lstStyle/>
          <a:p>
            <a:pPr algn="ctr" eaLnBrk="0" hangingPunct="0">
              <a:defRPr/>
            </a:pPr>
            <a:endParaRPr lang="en-US" sz="1600" b="1" dirty="0">
              <a:latin typeface="Calibri" pitchFamily="34" charset="0"/>
            </a:endParaRPr>
          </a:p>
        </p:txBody>
      </p:sp>
      <p:grpSp>
        <p:nvGrpSpPr>
          <p:cNvPr id="37" name="Group 4"/>
          <p:cNvGrpSpPr>
            <a:grpSpLocks/>
          </p:cNvGrpSpPr>
          <p:nvPr/>
        </p:nvGrpSpPr>
        <p:grpSpPr bwMode="auto">
          <a:xfrm>
            <a:off x="8179625" y="1436689"/>
            <a:ext cx="2049462" cy="979487"/>
            <a:chOff x="917" y="3344"/>
            <a:chExt cx="1291" cy="617"/>
          </a:xfrm>
        </p:grpSpPr>
        <p:sp>
          <p:nvSpPr>
            <p:cNvPr id="38" name="Rectangle 5"/>
            <p:cNvSpPr>
              <a:spLocks noChangeArrowheads="1"/>
            </p:cNvSpPr>
            <p:nvPr/>
          </p:nvSpPr>
          <p:spPr bwMode="auto">
            <a:xfrm>
              <a:off x="1632" y="3351"/>
              <a:ext cx="576" cy="206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rgbClr val="7F7F7F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sz="1600" b="1" dirty="0" err="1">
                  <a:solidFill>
                    <a:srgbClr val="7F7F7F"/>
                  </a:solidFill>
                  <a:latin typeface="Calibri" pitchFamily="-96" charset="0"/>
                </a:rPr>
                <a:t>rtn</a:t>
              </a:r>
              <a:r>
                <a:rPr lang="en-US" sz="1600" b="1" dirty="0">
                  <a:solidFill>
                    <a:srgbClr val="7F7F7F"/>
                  </a:solidFill>
                  <a:latin typeface="Calibri" pitchFamily="-96" charset="0"/>
                </a:rPr>
                <a:t> </a:t>
              </a:r>
              <a:r>
                <a:rPr lang="en-US" sz="1600" b="1" dirty="0" err="1">
                  <a:solidFill>
                    <a:srgbClr val="7F7F7F"/>
                  </a:solidFill>
                  <a:latin typeface="Calibri" pitchFamily="-96" charset="0"/>
                </a:rPr>
                <a:t>addr</a:t>
              </a:r>
              <a:endParaRPr lang="en-US" sz="1600" b="1" dirty="0">
                <a:solidFill>
                  <a:srgbClr val="7F7F7F"/>
                </a:solidFill>
                <a:latin typeface="Calibri" pitchFamily="-96" charset="0"/>
              </a:endParaRPr>
            </a:p>
          </p:txBody>
        </p:sp>
        <p:sp>
          <p:nvSpPr>
            <p:cNvPr id="39" name="Rectangle 6"/>
            <p:cNvSpPr>
              <a:spLocks noChangeArrowheads="1"/>
            </p:cNvSpPr>
            <p:nvPr/>
          </p:nvSpPr>
          <p:spPr bwMode="auto">
            <a:xfrm>
              <a:off x="1632" y="3543"/>
              <a:ext cx="576" cy="206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rgbClr val="7F7F7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>
                <a:defRPr/>
              </a:pPr>
              <a:r>
                <a:rPr lang="en-US" sz="1600" b="1" dirty="0">
                  <a:solidFill>
                    <a:srgbClr val="7F7F7F"/>
                  </a:solidFill>
                  <a:latin typeface="Courier New" pitchFamily="49" charset="0"/>
                </a:rPr>
                <a:t>%</a:t>
              </a:r>
              <a:r>
                <a:rPr lang="en-US" sz="1600" b="1" dirty="0" err="1">
                  <a:solidFill>
                    <a:srgbClr val="7F7F7F"/>
                  </a:solidFill>
                  <a:latin typeface="Courier New" pitchFamily="49" charset="0"/>
                </a:rPr>
                <a:t>rbp</a:t>
              </a:r>
              <a:endParaRPr lang="en-US" sz="1600" b="1" dirty="0">
                <a:solidFill>
                  <a:srgbClr val="7F7F7F"/>
                </a:solidFill>
                <a:latin typeface="Courier New" pitchFamily="49" charset="0"/>
              </a:endParaRPr>
            </a:p>
          </p:txBody>
        </p:sp>
        <p:sp>
          <p:nvSpPr>
            <p:cNvPr id="40" name="Line 7"/>
            <p:cNvSpPr>
              <a:spLocks noChangeShapeType="1"/>
            </p:cNvSpPr>
            <p:nvPr/>
          </p:nvSpPr>
          <p:spPr bwMode="auto">
            <a:xfrm>
              <a:off x="1344" y="3450"/>
              <a:ext cx="288" cy="0"/>
            </a:xfrm>
            <a:prstGeom prst="line">
              <a:avLst/>
            </a:prstGeom>
            <a:noFill/>
            <a:ln w="25400">
              <a:solidFill>
                <a:schemeClr val="bg1">
                  <a:lumMod val="50000"/>
                </a:schemeClr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b="1">
                <a:solidFill>
                  <a:schemeClr val="bg1">
                    <a:lumMod val="50000"/>
                  </a:schemeClr>
                </a:solidFill>
              </a:endParaRPr>
            </a:p>
          </p:txBody>
        </p:sp>
        <p:sp>
          <p:nvSpPr>
            <p:cNvPr id="41" name="Text Box 8"/>
            <p:cNvSpPr txBox="1">
              <a:spLocks noChangeArrowheads="1"/>
            </p:cNvSpPr>
            <p:nvPr/>
          </p:nvSpPr>
          <p:spPr bwMode="auto">
            <a:xfrm>
              <a:off x="917" y="3344"/>
              <a:ext cx="427" cy="213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600" b="1" dirty="0">
                  <a:solidFill>
                    <a:schemeClr val="bg1">
                      <a:lumMod val="50000"/>
                    </a:schemeClr>
                  </a:solidFill>
                  <a:latin typeface="Courier New" pitchFamily="-96" charset="0"/>
                </a:rPr>
                <a:t>%</a:t>
              </a:r>
              <a:r>
                <a:rPr lang="en-US" sz="1600" b="1" dirty="0" err="1">
                  <a:solidFill>
                    <a:schemeClr val="bg1">
                      <a:lumMod val="50000"/>
                    </a:schemeClr>
                  </a:solidFill>
                  <a:latin typeface="Courier New" pitchFamily="-96" charset="0"/>
                </a:rPr>
                <a:t>rsp</a:t>
              </a:r>
              <a:endParaRPr lang="en-US" sz="1600" b="1" dirty="0">
                <a:solidFill>
                  <a:schemeClr val="bg1">
                    <a:lumMod val="50000"/>
                  </a:schemeClr>
                </a:solidFill>
                <a:latin typeface="Courier New" pitchFamily="-96" charset="0"/>
              </a:endParaRPr>
            </a:p>
          </p:txBody>
        </p:sp>
        <p:sp>
          <p:nvSpPr>
            <p:cNvPr id="42" name="Text Box 9"/>
            <p:cNvSpPr txBox="1">
              <a:spLocks noChangeArrowheads="1"/>
            </p:cNvSpPr>
            <p:nvPr/>
          </p:nvSpPr>
          <p:spPr bwMode="auto">
            <a:xfrm>
              <a:off x="1152" y="3547"/>
              <a:ext cx="461" cy="21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</p:spPr>
          <p:txBody>
            <a:bodyPr lIns="45720" rIns="45720">
              <a:prstTxWarp prst="textNoShape">
                <a:avLst/>
              </a:prstTxWarp>
              <a:spAutoFit/>
            </a:bodyPr>
            <a:lstStyle/>
            <a:p>
              <a:pPr algn="r" eaLnBrk="0" hangingPunct="0"/>
              <a:r>
                <a:rPr lang="en-US" sz="1600" b="1">
                  <a:solidFill>
                    <a:schemeClr val="bg1">
                      <a:lumMod val="50000"/>
                    </a:schemeClr>
                  </a:solidFill>
                  <a:latin typeface="Arial" pitchFamily="-96" charset="0"/>
                  <a:ea typeface="Arial" pitchFamily="-96" charset="0"/>
                  <a:cs typeface="Arial" pitchFamily="-96" charset="0"/>
                </a:rPr>
                <a:t>−</a:t>
              </a:r>
              <a:r>
                <a:rPr lang="en-US" sz="1600" b="1">
                  <a:solidFill>
                    <a:schemeClr val="bg1">
                      <a:lumMod val="50000"/>
                    </a:schemeClr>
                  </a:solidFill>
                  <a:latin typeface="Calibri" pitchFamily="-96" charset="0"/>
                </a:rPr>
                <a:t>8</a:t>
              </a:r>
            </a:p>
          </p:txBody>
        </p:sp>
        <p:sp>
          <p:nvSpPr>
            <p:cNvPr id="43" name="Rectangle 10"/>
            <p:cNvSpPr>
              <a:spLocks noChangeArrowheads="1"/>
            </p:cNvSpPr>
            <p:nvPr/>
          </p:nvSpPr>
          <p:spPr bwMode="auto">
            <a:xfrm>
              <a:off x="1632" y="3730"/>
              <a:ext cx="576" cy="206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rgbClr val="7F7F7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>
                <a:defRPr/>
              </a:pPr>
              <a:r>
                <a:rPr lang="en-US" sz="1600" b="1">
                  <a:solidFill>
                    <a:srgbClr val="7F7F7F"/>
                  </a:solidFill>
                  <a:latin typeface="Courier New" pitchFamily="49" charset="0"/>
                </a:rPr>
                <a:t>%rbx</a:t>
              </a:r>
            </a:p>
          </p:txBody>
        </p:sp>
        <p:sp>
          <p:nvSpPr>
            <p:cNvPr id="44" name="Text Box 11"/>
            <p:cNvSpPr txBox="1">
              <a:spLocks noChangeArrowheads="1"/>
            </p:cNvSpPr>
            <p:nvPr/>
          </p:nvSpPr>
          <p:spPr bwMode="auto">
            <a:xfrm>
              <a:off x="1152" y="3749"/>
              <a:ext cx="461" cy="21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</p:spPr>
          <p:txBody>
            <a:bodyPr lIns="45720" rIns="45720">
              <a:prstTxWarp prst="textNoShape">
                <a:avLst/>
              </a:prstTxWarp>
              <a:spAutoFit/>
            </a:bodyPr>
            <a:lstStyle/>
            <a:p>
              <a:pPr algn="r" eaLnBrk="0" hangingPunct="0"/>
              <a:r>
                <a:rPr lang="en-US" sz="1600" b="1">
                  <a:solidFill>
                    <a:schemeClr val="bg1">
                      <a:lumMod val="50000"/>
                    </a:schemeClr>
                  </a:solidFill>
                  <a:latin typeface="Arial" pitchFamily="-96" charset="0"/>
                  <a:ea typeface="Arial" pitchFamily="-96" charset="0"/>
                  <a:cs typeface="Arial" pitchFamily="-96" charset="0"/>
                </a:rPr>
                <a:t>−</a:t>
              </a:r>
              <a:r>
                <a:rPr lang="en-US" sz="1600" b="1">
                  <a:solidFill>
                    <a:schemeClr val="bg1">
                      <a:lumMod val="50000"/>
                    </a:schemeClr>
                  </a:solidFill>
                  <a:latin typeface="Calibri" pitchFamily="-96" charset="0"/>
                </a:rPr>
                <a:t>16</a:t>
              </a:r>
            </a:p>
          </p:txBody>
        </p:sp>
      </p:grpSp>
      <p:sp>
        <p:nvSpPr>
          <p:cNvPr id="4" name="Down Arrow 3"/>
          <p:cNvSpPr/>
          <p:nvPr/>
        </p:nvSpPr>
        <p:spPr bwMode="auto">
          <a:xfrm>
            <a:off x="9912424" y="2564904"/>
            <a:ext cx="541294" cy="864096"/>
          </a:xfrm>
          <a:prstGeom prst="downArrow">
            <a:avLst/>
          </a:prstGeom>
          <a:gradFill flip="none" rotWithShape="1">
            <a:gsLst>
              <a:gs pos="30000">
                <a:srgbClr val="000000"/>
              </a:gs>
              <a:gs pos="100000">
                <a:srgbClr val="FFFFFF"/>
              </a:gs>
            </a:gsLst>
            <a:lin ang="16200000" scaled="0"/>
            <a:tileRect/>
          </a:gra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 dirty="0">
              <a:latin typeface="Calibri" pitchFamily="34" charset="0"/>
            </a:endParaRPr>
          </a:p>
        </p:txBody>
      </p:sp>
      <p:sp>
        <p:nvSpPr>
          <p:cNvPr id="45" name="Rectangle 3"/>
          <p:cNvSpPr>
            <a:spLocks noChangeArrowheads="1"/>
          </p:cNvSpPr>
          <p:nvPr/>
        </p:nvSpPr>
        <p:spPr bwMode="auto">
          <a:xfrm>
            <a:off x="1881188" y="5013177"/>
            <a:ext cx="8610600" cy="9207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>
              <a:tabLst>
                <a:tab pos="457200" algn="l"/>
                <a:tab pos="1485900" algn="l"/>
                <a:tab pos="4572000" algn="l"/>
              </a:tabLst>
            </a:pPr>
            <a:r>
              <a:rPr lang="en-US" b="1" dirty="0">
                <a:latin typeface="Courier New" pitchFamily="-96" charset="0"/>
              </a:rPr>
              <a:t>	</a:t>
            </a:r>
            <a:r>
              <a:rPr lang="en-US" b="1" dirty="0" err="1">
                <a:solidFill>
                  <a:srgbClr val="000000"/>
                </a:solidFill>
                <a:latin typeface="Courier New" pitchFamily="-96" charset="0"/>
              </a:rPr>
              <a:t>movq</a:t>
            </a:r>
            <a:r>
              <a:rPr lang="en-US" b="1" dirty="0">
                <a:solidFill>
                  <a:srgbClr val="000000"/>
                </a:solidFill>
                <a:latin typeface="Courier New" pitchFamily="-96" charset="0"/>
              </a:rPr>
              <a:t>	(%</a:t>
            </a:r>
            <a:r>
              <a:rPr lang="en-US" b="1" dirty="0" err="1">
                <a:solidFill>
                  <a:srgbClr val="000000"/>
                </a:solidFill>
                <a:latin typeface="Courier New" pitchFamily="-96" charset="0"/>
              </a:rPr>
              <a:t>rsp</a:t>
            </a:r>
            <a:r>
              <a:rPr lang="en-US" b="1" dirty="0">
                <a:solidFill>
                  <a:srgbClr val="000000"/>
                </a:solidFill>
                <a:latin typeface="Courier New" pitchFamily="-96" charset="0"/>
              </a:rPr>
              <a:t>), %</a:t>
            </a:r>
            <a:r>
              <a:rPr lang="en-US" b="1" dirty="0" err="1">
                <a:solidFill>
                  <a:srgbClr val="000000"/>
                </a:solidFill>
                <a:latin typeface="Courier New" pitchFamily="-96" charset="0"/>
              </a:rPr>
              <a:t>rbx</a:t>
            </a:r>
            <a:r>
              <a:rPr lang="en-US" b="1" dirty="0">
                <a:solidFill>
                  <a:srgbClr val="000000"/>
                </a:solidFill>
                <a:latin typeface="Courier New" pitchFamily="-96" charset="0"/>
              </a:rPr>
              <a:t>	# Restore %</a:t>
            </a:r>
            <a:r>
              <a:rPr lang="en-US" b="1" dirty="0" err="1">
                <a:solidFill>
                  <a:srgbClr val="000000"/>
                </a:solidFill>
                <a:latin typeface="Courier New" pitchFamily="-96" charset="0"/>
              </a:rPr>
              <a:t>rbx</a:t>
            </a:r>
            <a:endParaRPr lang="en-US" b="1" dirty="0">
              <a:solidFill>
                <a:srgbClr val="000000"/>
              </a:solidFill>
              <a:latin typeface="Courier New" pitchFamily="-96" charset="0"/>
            </a:endParaRPr>
          </a:p>
          <a:p>
            <a:pPr eaLnBrk="0" hangingPunct="0">
              <a:tabLst>
                <a:tab pos="457200" algn="l"/>
                <a:tab pos="1485900" algn="l"/>
                <a:tab pos="4572000" algn="l"/>
              </a:tabLst>
            </a:pPr>
            <a:r>
              <a:rPr lang="en-US" b="1" dirty="0">
                <a:solidFill>
                  <a:srgbClr val="000000"/>
                </a:solidFill>
                <a:latin typeface="Courier New" pitchFamily="-96" charset="0"/>
              </a:rPr>
              <a:t>	</a:t>
            </a:r>
            <a:r>
              <a:rPr lang="en-US" b="1" dirty="0" err="1">
                <a:solidFill>
                  <a:srgbClr val="000000"/>
                </a:solidFill>
                <a:latin typeface="Courier New" pitchFamily="-96" charset="0"/>
              </a:rPr>
              <a:t>movq</a:t>
            </a:r>
            <a:r>
              <a:rPr lang="en-US" b="1" dirty="0">
                <a:solidFill>
                  <a:srgbClr val="000000"/>
                </a:solidFill>
                <a:latin typeface="Courier New" pitchFamily="-96" charset="0"/>
              </a:rPr>
              <a:t>	8(%</a:t>
            </a:r>
            <a:r>
              <a:rPr lang="en-US" b="1" dirty="0" err="1">
                <a:solidFill>
                  <a:srgbClr val="000000"/>
                </a:solidFill>
                <a:latin typeface="Courier New" pitchFamily="-96" charset="0"/>
              </a:rPr>
              <a:t>rsp</a:t>
            </a:r>
            <a:r>
              <a:rPr lang="en-US" b="1" dirty="0">
                <a:solidFill>
                  <a:srgbClr val="000000"/>
                </a:solidFill>
                <a:latin typeface="Courier New" pitchFamily="-96" charset="0"/>
              </a:rPr>
              <a:t>), %</a:t>
            </a:r>
            <a:r>
              <a:rPr lang="en-US" b="1" dirty="0" err="1">
                <a:solidFill>
                  <a:srgbClr val="000000"/>
                </a:solidFill>
                <a:latin typeface="Courier New" pitchFamily="-96" charset="0"/>
              </a:rPr>
              <a:t>rbp</a:t>
            </a:r>
            <a:r>
              <a:rPr lang="en-US" b="1" dirty="0">
                <a:solidFill>
                  <a:srgbClr val="000000"/>
                </a:solidFill>
                <a:latin typeface="Courier New" pitchFamily="-96" charset="0"/>
              </a:rPr>
              <a:t>	# Restore %</a:t>
            </a:r>
            <a:r>
              <a:rPr lang="en-US" b="1" dirty="0" err="1">
                <a:solidFill>
                  <a:srgbClr val="000000"/>
                </a:solidFill>
                <a:latin typeface="Courier New" pitchFamily="-96" charset="0"/>
              </a:rPr>
              <a:t>rbp</a:t>
            </a:r>
            <a:endParaRPr lang="en-US" b="1" dirty="0">
              <a:solidFill>
                <a:srgbClr val="000000"/>
              </a:solidFill>
              <a:latin typeface="Courier New" pitchFamily="-96" charset="0"/>
            </a:endParaRPr>
          </a:p>
          <a:p>
            <a:pPr eaLnBrk="0" hangingPunct="0">
              <a:tabLst>
                <a:tab pos="457200" algn="l"/>
                <a:tab pos="1485900" algn="l"/>
                <a:tab pos="4572000" algn="l"/>
              </a:tabLst>
            </a:pPr>
            <a:r>
              <a:rPr lang="en-US" b="1" dirty="0">
                <a:solidFill>
                  <a:srgbClr val="000000"/>
                </a:solidFill>
                <a:latin typeface="Courier New" pitchFamily="-96" charset="0"/>
              </a:rPr>
              <a:t>	</a:t>
            </a:r>
            <a:r>
              <a:rPr lang="en-US" b="1" dirty="0" err="1">
                <a:solidFill>
                  <a:srgbClr val="000000"/>
                </a:solidFill>
                <a:latin typeface="Courier New" pitchFamily="-96" charset="0"/>
              </a:rPr>
              <a:t>addq</a:t>
            </a:r>
            <a:r>
              <a:rPr lang="en-US" b="1" dirty="0">
                <a:solidFill>
                  <a:srgbClr val="000000"/>
                </a:solidFill>
                <a:latin typeface="Courier New" pitchFamily="-96" charset="0"/>
              </a:rPr>
              <a:t>	$16, %</a:t>
            </a:r>
            <a:r>
              <a:rPr lang="en-US" b="1" dirty="0" err="1">
                <a:solidFill>
                  <a:srgbClr val="000000"/>
                </a:solidFill>
                <a:latin typeface="Courier New" pitchFamily="-96" charset="0"/>
              </a:rPr>
              <a:t>rsp</a:t>
            </a:r>
            <a:r>
              <a:rPr lang="en-US" b="1" dirty="0">
                <a:latin typeface="Courier New" pitchFamily="-96" charset="0"/>
              </a:rPr>
              <a:t>	# </a:t>
            </a:r>
            <a:r>
              <a:rPr lang="en-US" b="1" dirty="0" err="1">
                <a:latin typeface="Courier New" pitchFamily="-96" charset="0"/>
              </a:rPr>
              <a:t>Deallocate</a:t>
            </a:r>
            <a:r>
              <a:rPr lang="en-US" b="1" dirty="0">
                <a:latin typeface="Courier New" pitchFamily="-96" charset="0"/>
              </a:rPr>
              <a:t> frame</a:t>
            </a:r>
          </a:p>
        </p:txBody>
      </p:sp>
      <p:cxnSp>
        <p:nvCxnSpPr>
          <p:cNvPr id="24" name="Straight Arrow Connector 23"/>
          <p:cNvCxnSpPr/>
          <p:nvPr/>
        </p:nvCxnSpPr>
        <p:spPr bwMode="auto">
          <a:xfrm>
            <a:off x="1676400" y="2895600"/>
            <a:ext cx="685800" cy="0"/>
          </a:xfrm>
          <a:prstGeom prst="straightConnector1">
            <a:avLst/>
          </a:prstGeom>
          <a:solidFill>
            <a:schemeClr val="accent1"/>
          </a:solidFill>
          <a:ln w="63500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B2CED07-BA14-499C-A5ED-4DF66E6FD1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102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3497161"/>
      </p:ext>
    </p:extLst>
  </p:cSld>
  <p:clrMapOvr>
    <a:masterClrMapping/>
  </p:clrMapOvr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3"/>
          <p:cNvSpPr>
            <a:spLocks noChangeArrowheads="1"/>
          </p:cNvSpPr>
          <p:nvPr/>
        </p:nvSpPr>
        <p:spPr bwMode="auto">
          <a:xfrm>
            <a:off x="1905000" y="1295400"/>
            <a:ext cx="8610600" cy="17517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>
              <a:tabLst>
                <a:tab pos="457200" algn="l"/>
                <a:tab pos="1485900" algn="l"/>
                <a:tab pos="4572000" algn="l"/>
              </a:tabLst>
            </a:pPr>
            <a:r>
              <a:rPr lang="en-US" b="1" dirty="0">
                <a:latin typeface="Courier New" pitchFamily="-96" charset="0"/>
              </a:rPr>
              <a:t>	</a:t>
            </a:r>
            <a:r>
              <a:rPr lang="en-US" b="1" dirty="0" err="1">
                <a:latin typeface="Courier New" pitchFamily="-96" charset="0"/>
              </a:rPr>
              <a:t>movq</a:t>
            </a:r>
            <a:r>
              <a:rPr lang="en-US" b="1" dirty="0">
                <a:latin typeface="Courier New" pitchFamily="-96" charset="0"/>
              </a:rPr>
              <a:t>	%</a:t>
            </a:r>
            <a:r>
              <a:rPr lang="en-US" b="1" dirty="0" err="1">
                <a:latin typeface="Courier New" pitchFamily="-96" charset="0"/>
              </a:rPr>
              <a:t>rbx</a:t>
            </a:r>
            <a:r>
              <a:rPr lang="en-US" b="1" dirty="0">
                <a:latin typeface="Courier New" pitchFamily="-96" charset="0"/>
              </a:rPr>
              <a:t>, -16(%</a:t>
            </a:r>
            <a:r>
              <a:rPr lang="en-US" b="1" dirty="0" err="1">
                <a:latin typeface="Courier New" pitchFamily="-96" charset="0"/>
              </a:rPr>
              <a:t>rsp</a:t>
            </a:r>
            <a:r>
              <a:rPr lang="en-US" b="1" dirty="0">
                <a:latin typeface="Courier New" pitchFamily="-96" charset="0"/>
              </a:rPr>
              <a:t>)	# Save %</a:t>
            </a:r>
            <a:r>
              <a:rPr lang="en-US" b="1" dirty="0" err="1">
                <a:latin typeface="Courier New" pitchFamily="-96" charset="0"/>
              </a:rPr>
              <a:t>rbx</a:t>
            </a:r>
            <a:endParaRPr lang="en-US" b="1" dirty="0">
              <a:latin typeface="Courier New" pitchFamily="-96" charset="0"/>
            </a:endParaRPr>
          </a:p>
          <a:p>
            <a:pPr eaLnBrk="0" hangingPunct="0">
              <a:tabLst>
                <a:tab pos="457200" algn="l"/>
                <a:tab pos="1485900" algn="l"/>
                <a:tab pos="4572000" algn="l"/>
              </a:tabLst>
            </a:pPr>
            <a:r>
              <a:rPr lang="en-US" b="1" dirty="0">
                <a:latin typeface="Courier New" pitchFamily="-96" charset="0"/>
              </a:rPr>
              <a:t>	</a:t>
            </a:r>
            <a:r>
              <a:rPr lang="en-US" b="1" dirty="0" err="1">
                <a:latin typeface="Courier New" pitchFamily="-96" charset="0"/>
              </a:rPr>
              <a:t>movq</a:t>
            </a:r>
            <a:r>
              <a:rPr lang="en-US" b="1" dirty="0">
                <a:latin typeface="Courier New" pitchFamily="-96" charset="0"/>
              </a:rPr>
              <a:t>	%</a:t>
            </a:r>
            <a:r>
              <a:rPr lang="en-US" b="1" dirty="0" err="1">
                <a:latin typeface="Courier New" pitchFamily="-96" charset="0"/>
              </a:rPr>
              <a:t>rbp</a:t>
            </a:r>
            <a:r>
              <a:rPr lang="en-US" b="1" dirty="0">
                <a:latin typeface="Courier New" pitchFamily="-96" charset="0"/>
              </a:rPr>
              <a:t>, -8(%</a:t>
            </a:r>
            <a:r>
              <a:rPr lang="en-US" b="1" dirty="0" err="1">
                <a:latin typeface="Courier New" pitchFamily="-96" charset="0"/>
              </a:rPr>
              <a:t>rsp</a:t>
            </a:r>
            <a:r>
              <a:rPr lang="en-US" b="1" dirty="0">
                <a:latin typeface="Courier New" pitchFamily="-96" charset="0"/>
              </a:rPr>
              <a:t>)	# Save %</a:t>
            </a:r>
            <a:r>
              <a:rPr lang="en-US" b="1" dirty="0" err="1">
                <a:latin typeface="Courier New" pitchFamily="-96" charset="0"/>
              </a:rPr>
              <a:t>rbp</a:t>
            </a:r>
            <a:endParaRPr lang="en-US" b="1" dirty="0">
              <a:latin typeface="Courier New" pitchFamily="-96" charset="0"/>
            </a:endParaRPr>
          </a:p>
          <a:p>
            <a:pPr eaLnBrk="0" hangingPunct="0">
              <a:tabLst>
                <a:tab pos="457200" algn="l"/>
                <a:tab pos="1485900" algn="l"/>
                <a:tab pos="4572000" algn="l"/>
              </a:tabLst>
            </a:pPr>
            <a:r>
              <a:rPr lang="en-US" b="1" dirty="0">
                <a:latin typeface="Courier New" pitchFamily="-96" charset="0"/>
              </a:rPr>
              <a:t>	</a:t>
            </a:r>
          </a:p>
          <a:p>
            <a:pPr eaLnBrk="0" hangingPunct="0">
              <a:tabLst>
                <a:tab pos="457200" algn="l"/>
                <a:tab pos="1485900" algn="l"/>
                <a:tab pos="4572000" algn="l"/>
              </a:tabLst>
            </a:pPr>
            <a:r>
              <a:rPr lang="en-US" b="1" dirty="0">
                <a:latin typeface="Courier New" pitchFamily="-96" charset="0"/>
              </a:rPr>
              <a:t>	</a:t>
            </a:r>
          </a:p>
          <a:p>
            <a:pPr eaLnBrk="0" hangingPunct="0">
              <a:tabLst>
                <a:tab pos="457200" algn="l"/>
                <a:tab pos="1485900" algn="l"/>
                <a:tab pos="4572000" algn="l"/>
              </a:tabLst>
            </a:pPr>
            <a:endParaRPr lang="en-US" b="1" dirty="0">
              <a:latin typeface="Courier New" pitchFamily="-96" charset="0"/>
            </a:endParaRPr>
          </a:p>
          <a:p>
            <a:pPr eaLnBrk="0" hangingPunct="0">
              <a:tabLst>
                <a:tab pos="457200" algn="l"/>
                <a:tab pos="1485900" algn="l"/>
                <a:tab pos="4572000" algn="l"/>
              </a:tabLst>
            </a:pPr>
            <a:r>
              <a:rPr lang="en-US" b="1" dirty="0">
                <a:latin typeface="Courier New" pitchFamily="-96" charset="0"/>
              </a:rPr>
              <a:t>	</a:t>
            </a:r>
            <a:r>
              <a:rPr lang="en-US" b="1" dirty="0" err="1">
                <a:latin typeface="Courier New" pitchFamily="-96" charset="0"/>
              </a:rPr>
              <a:t>subq</a:t>
            </a:r>
            <a:r>
              <a:rPr lang="en-US" b="1" dirty="0">
                <a:latin typeface="Courier New" pitchFamily="-96" charset="0"/>
              </a:rPr>
              <a:t>	$16, %</a:t>
            </a:r>
            <a:r>
              <a:rPr lang="en-US" b="1" dirty="0" err="1">
                <a:latin typeface="Courier New" pitchFamily="-96" charset="0"/>
              </a:rPr>
              <a:t>rsp</a:t>
            </a:r>
            <a:r>
              <a:rPr lang="en-US" b="1" dirty="0">
                <a:latin typeface="Courier New" pitchFamily="-96" charset="0"/>
              </a:rPr>
              <a:t>	# Allocate stack frame</a:t>
            </a:r>
          </a:p>
        </p:txBody>
      </p:sp>
      <p:sp>
        <p:nvSpPr>
          <p:cNvPr id="46081" name="Rectangle 2"/>
          <p:cNvSpPr>
            <a:spLocks noGrp="1" noChangeArrowheads="1"/>
          </p:cNvSpPr>
          <p:nvPr>
            <p:ph type="title"/>
          </p:nvPr>
        </p:nvSpPr>
        <p:spPr>
          <a:xfrm>
            <a:off x="1881189" y="188640"/>
            <a:ext cx="7591425" cy="762000"/>
          </a:xfrm>
        </p:spPr>
        <p:txBody>
          <a:bodyPr/>
          <a:lstStyle/>
          <a:p>
            <a:r>
              <a:rPr lang="en-US" dirty="0">
                <a:latin typeface="Calibri" pitchFamily="-96" charset="0"/>
              </a:rPr>
              <a:t>Understanding x86-64 Stack Frame</a:t>
            </a:r>
          </a:p>
        </p:txBody>
      </p:sp>
      <p:sp>
        <p:nvSpPr>
          <p:cNvPr id="24" name="Rectangle 3"/>
          <p:cNvSpPr>
            <a:spLocks noChangeArrowheads="1"/>
          </p:cNvSpPr>
          <p:nvPr/>
        </p:nvSpPr>
        <p:spPr bwMode="auto">
          <a:xfrm>
            <a:off x="1881188" y="5013177"/>
            <a:ext cx="8610600" cy="9207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>
              <a:tabLst>
                <a:tab pos="457200" algn="l"/>
                <a:tab pos="1485900" algn="l"/>
                <a:tab pos="4572000" algn="l"/>
              </a:tabLst>
            </a:pPr>
            <a:r>
              <a:rPr lang="en-US" b="1" dirty="0">
                <a:latin typeface="Courier New" pitchFamily="-96" charset="0"/>
              </a:rPr>
              <a:t>	</a:t>
            </a:r>
            <a:r>
              <a:rPr lang="en-US" b="1" dirty="0" err="1">
                <a:solidFill>
                  <a:srgbClr val="C00000"/>
                </a:solidFill>
                <a:latin typeface="Courier New" pitchFamily="-96" charset="0"/>
              </a:rPr>
              <a:t>movq</a:t>
            </a:r>
            <a:r>
              <a:rPr lang="en-US" b="1" dirty="0">
                <a:solidFill>
                  <a:srgbClr val="C00000"/>
                </a:solidFill>
                <a:latin typeface="Courier New" pitchFamily="-96" charset="0"/>
              </a:rPr>
              <a:t>	(%</a:t>
            </a:r>
            <a:r>
              <a:rPr lang="en-US" b="1" dirty="0" err="1">
                <a:solidFill>
                  <a:srgbClr val="C00000"/>
                </a:solidFill>
                <a:latin typeface="Courier New" pitchFamily="-96" charset="0"/>
              </a:rPr>
              <a:t>rsp</a:t>
            </a:r>
            <a:r>
              <a:rPr lang="en-US" b="1" dirty="0">
                <a:solidFill>
                  <a:srgbClr val="C00000"/>
                </a:solidFill>
                <a:latin typeface="Courier New" pitchFamily="-96" charset="0"/>
              </a:rPr>
              <a:t>), %</a:t>
            </a:r>
            <a:r>
              <a:rPr lang="en-US" b="1" dirty="0" err="1">
                <a:solidFill>
                  <a:srgbClr val="C00000"/>
                </a:solidFill>
                <a:latin typeface="Courier New" pitchFamily="-96" charset="0"/>
              </a:rPr>
              <a:t>rbx</a:t>
            </a:r>
            <a:r>
              <a:rPr lang="en-US" b="1" dirty="0">
                <a:solidFill>
                  <a:srgbClr val="000000"/>
                </a:solidFill>
                <a:latin typeface="Courier New" pitchFamily="-96" charset="0"/>
              </a:rPr>
              <a:t>	# Restore %</a:t>
            </a:r>
            <a:r>
              <a:rPr lang="en-US" b="1" dirty="0" err="1">
                <a:solidFill>
                  <a:srgbClr val="000000"/>
                </a:solidFill>
                <a:latin typeface="Courier New" pitchFamily="-96" charset="0"/>
              </a:rPr>
              <a:t>rbx</a:t>
            </a:r>
            <a:endParaRPr lang="en-US" b="1" dirty="0">
              <a:solidFill>
                <a:srgbClr val="000000"/>
              </a:solidFill>
              <a:latin typeface="Courier New" pitchFamily="-96" charset="0"/>
            </a:endParaRPr>
          </a:p>
          <a:p>
            <a:pPr eaLnBrk="0" hangingPunct="0">
              <a:tabLst>
                <a:tab pos="457200" algn="l"/>
                <a:tab pos="1485900" algn="l"/>
                <a:tab pos="4572000" algn="l"/>
              </a:tabLst>
            </a:pPr>
            <a:r>
              <a:rPr lang="en-US" b="1" dirty="0">
                <a:solidFill>
                  <a:srgbClr val="000000"/>
                </a:solidFill>
                <a:latin typeface="Courier New" pitchFamily="-96" charset="0"/>
              </a:rPr>
              <a:t>	</a:t>
            </a:r>
            <a:r>
              <a:rPr lang="en-US" b="1" dirty="0" err="1">
                <a:solidFill>
                  <a:srgbClr val="C00000"/>
                </a:solidFill>
                <a:latin typeface="Courier New" pitchFamily="-96" charset="0"/>
              </a:rPr>
              <a:t>movq</a:t>
            </a:r>
            <a:r>
              <a:rPr lang="en-US" b="1" dirty="0">
                <a:solidFill>
                  <a:srgbClr val="C00000"/>
                </a:solidFill>
                <a:latin typeface="Courier New" pitchFamily="-96" charset="0"/>
              </a:rPr>
              <a:t>	8(%</a:t>
            </a:r>
            <a:r>
              <a:rPr lang="en-US" b="1" dirty="0" err="1">
                <a:solidFill>
                  <a:srgbClr val="C00000"/>
                </a:solidFill>
                <a:latin typeface="Courier New" pitchFamily="-96" charset="0"/>
              </a:rPr>
              <a:t>rsp</a:t>
            </a:r>
            <a:r>
              <a:rPr lang="en-US" b="1" dirty="0">
                <a:solidFill>
                  <a:srgbClr val="C00000"/>
                </a:solidFill>
                <a:latin typeface="Courier New" pitchFamily="-96" charset="0"/>
              </a:rPr>
              <a:t>), %</a:t>
            </a:r>
            <a:r>
              <a:rPr lang="en-US" b="1" dirty="0" err="1">
                <a:solidFill>
                  <a:srgbClr val="C00000"/>
                </a:solidFill>
                <a:latin typeface="Courier New" pitchFamily="-96" charset="0"/>
              </a:rPr>
              <a:t>rbp</a:t>
            </a:r>
            <a:r>
              <a:rPr lang="en-US" b="1" dirty="0">
                <a:solidFill>
                  <a:srgbClr val="000000"/>
                </a:solidFill>
                <a:latin typeface="Courier New" pitchFamily="-96" charset="0"/>
              </a:rPr>
              <a:t>	# Restore %</a:t>
            </a:r>
            <a:r>
              <a:rPr lang="en-US" b="1" dirty="0" err="1">
                <a:solidFill>
                  <a:srgbClr val="000000"/>
                </a:solidFill>
                <a:latin typeface="Courier New" pitchFamily="-96" charset="0"/>
              </a:rPr>
              <a:t>rbp</a:t>
            </a:r>
            <a:endParaRPr lang="en-US" b="1" dirty="0">
              <a:solidFill>
                <a:srgbClr val="000000"/>
              </a:solidFill>
              <a:latin typeface="Courier New" pitchFamily="-96" charset="0"/>
            </a:endParaRPr>
          </a:p>
          <a:p>
            <a:pPr eaLnBrk="0" hangingPunct="0">
              <a:tabLst>
                <a:tab pos="457200" algn="l"/>
                <a:tab pos="1485900" algn="l"/>
                <a:tab pos="4572000" algn="l"/>
              </a:tabLst>
            </a:pPr>
            <a:r>
              <a:rPr lang="en-US" b="1" dirty="0">
                <a:solidFill>
                  <a:srgbClr val="000000"/>
                </a:solidFill>
                <a:latin typeface="Courier New" pitchFamily="-96" charset="0"/>
              </a:rPr>
              <a:t>	</a:t>
            </a:r>
            <a:r>
              <a:rPr lang="en-US" b="1" dirty="0" err="1">
                <a:solidFill>
                  <a:srgbClr val="C00000"/>
                </a:solidFill>
                <a:latin typeface="Courier New" pitchFamily="-96" charset="0"/>
              </a:rPr>
              <a:t>addq</a:t>
            </a:r>
            <a:r>
              <a:rPr lang="en-US" b="1" dirty="0">
                <a:solidFill>
                  <a:srgbClr val="C00000"/>
                </a:solidFill>
                <a:latin typeface="Courier New" pitchFamily="-96" charset="0"/>
              </a:rPr>
              <a:t>	$16, %</a:t>
            </a:r>
            <a:r>
              <a:rPr lang="en-US" b="1" dirty="0" err="1">
                <a:solidFill>
                  <a:srgbClr val="C00000"/>
                </a:solidFill>
                <a:latin typeface="Courier New" pitchFamily="-96" charset="0"/>
              </a:rPr>
              <a:t>rsp</a:t>
            </a:r>
            <a:r>
              <a:rPr lang="en-US" b="1" dirty="0">
                <a:latin typeface="Courier New" pitchFamily="-96" charset="0"/>
              </a:rPr>
              <a:t>	# </a:t>
            </a:r>
            <a:r>
              <a:rPr lang="en-US" b="1" dirty="0" err="1">
                <a:latin typeface="Courier New" pitchFamily="-96" charset="0"/>
              </a:rPr>
              <a:t>Deallocate</a:t>
            </a:r>
            <a:r>
              <a:rPr lang="en-US" b="1" dirty="0">
                <a:latin typeface="Courier New" pitchFamily="-96" charset="0"/>
              </a:rPr>
              <a:t> frame</a:t>
            </a:r>
          </a:p>
        </p:txBody>
      </p:sp>
      <p:sp>
        <p:nvSpPr>
          <p:cNvPr id="26" name="Rectangle 25"/>
          <p:cNvSpPr/>
          <p:nvPr/>
        </p:nvSpPr>
        <p:spPr>
          <a:xfrm>
            <a:off x="2054461" y="3500735"/>
            <a:ext cx="97975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latin typeface="Courier New" pitchFamily="-96" charset="0"/>
                <a:sym typeface="Wingdings"/>
              </a:rPr>
              <a:t>  </a:t>
            </a:r>
            <a:endParaRPr lang="en-US" b="1" dirty="0"/>
          </a:p>
        </p:txBody>
      </p:sp>
      <p:sp>
        <p:nvSpPr>
          <p:cNvPr id="27" name="Rectangle 26"/>
          <p:cNvSpPr/>
          <p:nvPr/>
        </p:nvSpPr>
        <p:spPr bwMode="auto">
          <a:xfrm>
            <a:off x="8229601" y="3429000"/>
            <a:ext cx="2278063" cy="12192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anchor="ctr" anchorCtr="1">
            <a:prstTxWarp prst="textNoShape">
              <a:avLst/>
            </a:prstTxWarp>
          </a:bodyPr>
          <a:lstStyle/>
          <a:p>
            <a:pPr algn="ctr" eaLnBrk="0" hangingPunct="0">
              <a:defRPr/>
            </a:pPr>
            <a:endParaRPr lang="en-US" sz="1600" b="1" dirty="0">
              <a:latin typeface="Calibri" pitchFamily="34" charset="0"/>
            </a:endParaRPr>
          </a:p>
        </p:txBody>
      </p:sp>
      <p:grpSp>
        <p:nvGrpSpPr>
          <p:cNvPr id="28" name="Group 4"/>
          <p:cNvGrpSpPr>
            <a:grpSpLocks/>
          </p:cNvGrpSpPr>
          <p:nvPr/>
        </p:nvGrpSpPr>
        <p:grpSpPr bwMode="auto">
          <a:xfrm>
            <a:off x="8229601" y="3635378"/>
            <a:ext cx="2049463" cy="936626"/>
            <a:chOff x="917" y="3351"/>
            <a:chExt cx="1291" cy="590"/>
          </a:xfrm>
        </p:grpSpPr>
        <p:sp>
          <p:nvSpPr>
            <p:cNvPr id="30" name="Rectangle 5"/>
            <p:cNvSpPr>
              <a:spLocks noChangeArrowheads="1"/>
            </p:cNvSpPr>
            <p:nvPr/>
          </p:nvSpPr>
          <p:spPr bwMode="auto">
            <a:xfrm>
              <a:off x="1632" y="3351"/>
              <a:ext cx="576" cy="206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sz="1600" b="1" dirty="0" err="1">
                  <a:latin typeface="Calibri" pitchFamily="-96" charset="0"/>
                </a:rPr>
                <a:t>rtn</a:t>
              </a:r>
              <a:r>
                <a:rPr lang="en-US" sz="1600" b="1" dirty="0">
                  <a:latin typeface="Calibri" pitchFamily="-96" charset="0"/>
                </a:rPr>
                <a:t> </a:t>
              </a:r>
              <a:r>
                <a:rPr lang="en-US" sz="1600" b="1" dirty="0" err="1">
                  <a:latin typeface="Calibri" pitchFamily="-96" charset="0"/>
                </a:rPr>
                <a:t>addr</a:t>
              </a:r>
              <a:endParaRPr lang="en-US" sz="1600" b="1" dirty="0">
                <a:latin typeface="Calibri" pitchFamily="-96" charset="0"/>
              </a:endParaRPr>
            </a:p>
          </p:txBody>
        </p:sp>
        <p:sp>
          <p:nvSpPr>
            <p:cNvPr id="31" name="Rectangle 6"/>
            <p:cNvSpPr>
              <a:spLocks noChangeArrowheads="1"/>
            </p:cNvSpPr>
            <p:nvPr/>
          </p:nvSpPr>
          <p:spPr bwMode="auto">
            <a:xfrm>
              <a:off x="1632" y="3543"/>
              <a:ext cx="576" cy="206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>
                <a:defRPr/>
              </a:pPr>
              <a:r>
                <a:rPr lang="en-US" sz="1600" b="1" dirty="0">
                  <a:latin typeface="Courier New" pitchFamily="49" charset="0"/>
                </a:rPr>
                <a:t>%</a:t>
              </a:r>
              <a:r>
                <a:rPr lang="en-US" sz="1600" b="1" dirty="0" err="1">
                  <a:latin typeface="Courier New" pitchFamily="49" charset="0"/>
                </a:rPr>
                <a:t>rbp</a:t>
              </a:r>
              <a:endParaRPr lang="en-US" sz="1600" b="1" dirty="0">
                <a:latin typeface="Courier New" pitchFamily="49" charset="0"/>
              </a:endParaRPr>
            </a:p>
          </p:txBody>
        </p:sp>
        <p:sp>
          <p:nvSpPr>
            <p:cNvPr id="32" name="Line 7"/>
            <p:cNvSpPr>
              <a:spLocks noChangeShapeType="1"/>
            </p:cNvSpPr>
            <p:nvPr/>
          </p:nvSpPr>
          <p:spPr bwMode="auto">
            <a:xfrm>
              <a:off x="1344" y="3834"/>
              <a:ext cx="288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b="1"/>
            </a:p>
          </p:txBody>
        </p:sp>
        <p:sp>
          <p:nvSpPr>
            <p:cNvPr id="33" name="Text Box 8"/>
            <p:cNvSpPr txBox="1">
              <a:spLocks noChangeArrowheads="1"/>
            </p:cNvSpPr>
            <p:nvPr/>
          </p:nvSpPr>
          <p:spPr bwMode="auto">
            <a:xfrm>
              <a:off x="917" y="3728"/>
              <a:ext cx="427" cy="213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600" b="1">
                  <a:latin typeface="Courier New" pitchFamily="-96" charset="0"/>
                </a:rPr>
                <a:t>%rsp</a:t>
              </a:r>
            </a:p>
          </p:txBody>
        </p:sp>
        <p:sp>
          <p:nvSpPr>
            <p:cNvPr id="34" name="Text Box 9"/>
            <p:cNvSpPr txBox="1">
              <a:spLocks noChangeArrowheads="1"/>
            </p:cNvSpPr>
            <p:nvPr/>
          </p:nvSpPr>
          <p:spPr bwMode="auto">
            <a:xfrm>
              <a:off x="1152" y="3536"/>
              <a:ext cx="461" cy="21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</p:spPr>
          <p:txBody>
            <a:bodyPr lIns="45720" rIns="45720">
              <a:prstTxWarp prst="textNoShape">
                <a:avLst/>
              </a:prstTxWarp>
              <a:spAutoFit/>
            </a:bodyPr>
            <a:lstStyle/>
            <a:p>
              <a:pPr algn="r" eaLnBrk="0" hangingPunct="0"/>
              <a:r>
                <a:rPr lang="en-US" sz="1600" b="1">
                  <a:latin typeface="Arial" pitchFamily="-96" charset="0"/>
                  <a:ea typeface="Arial" pitchFamily="-96" charset="0"/>
                  <a:cs typeface="Arial" pitchFamily="-96" charset="0"/>
                </a:rPr>
                <a:t>+</a:t>
              </a:r>
              <a:r>
                <a:rPr lang="en-US" sz="1600" b="1">
                  <a:latin typeface="Calibri" pitchFamily="-96" charset="0"/>
                </a:rPr>
                <a:t>8</a:t>
              </a:r>
            </a:p>
          </p:txBody>
        </p:sp>
        <p:sp>
          <p:nvSpPr>
            <p:cNvPr id="35" name="Rectangle 10"/>
            <p:cNvSpPr>
              <a:spLocks noChangeArrowheads="1"/>
            </p:cNvSpPr>
            <p:nvPr/>
          </p:nvSpPr>
          <p:spPr bwMode="auto">
            <a:xfrm>
              <a:off x="1632" y="3730"/>
              <a:ext cx="576" cy="206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>
                <a:defRPr/>
              </a:pPr>
              <a:r>
                <a:rPr lang="en-US" sz="1600" b="1">
                  <a:latin typeface="Courier New" pitchFamily="49" charset="0"/>
                </a:rPr>
                <a:t>%rbx</a:t>
              </a:r>
            </a:p>
          </p:txBody>
        </p:sp>
      </p:grpSp>
      <p:sp>
        <p:nvSpPr>
          <p:cNvPr id="36" name="Rectangle 35"/>
          <p:cNvSpPr/>
          <p:nvPr/>
        </p:nvSpPr>
        <p:spPr bwMode="auto">
          <a:xfrm>
            <a:off x="8175656" y="1295400"/>
            <a:ext cx="2278062" cy="12192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anchor="ctr" anchorCtr="1">
            <a:prstTxWarp prst="textNoShape">
              <a:avLst/>
            </a:prstTxWarp>
          </a:bodyPr>
          <a:lstStyle/>
          <a:p>
            <a:pPr algn="ctr" eaLnBrk="0" hangingPunct="0">
              <a:defRPr/>
            </a:pPr>
            <a:endParaRPr lang="en-US" sz="1600" b="1" dirty="0">
              <a:latin typeface="Calibri" pitchFamily="34" charset="0"/>
            </a:endParaRPr>
          </a:p>
        </p:txBody>
      </p:sp>
      <p:grpSp>
        <p:nvGrpSpPr>
          <p:cNvPr id="37" name="Group 4"/>
          <p:cNvGrpSpPr>
            <a:grpSpLocks/>
          </p:cNvGrpSpPr>
          <p:nvPr/>
        </p:nvGrpSpPr>
        <p:grpSpPr bwMode="auto">
          <a:xfrm>
            <a:off x="8179625" y="1436689"/>
            <a:ext cx="2049462" cy="979487"/>
            <a:chOff x="917" y="3344"/>
            <a:chExt cx="1291" cy="617"/>
          </a:xfrm>
        </p:grpSpPr>
        <p:sp>
          <p:nvSpPr>
            <p:cNvPr id="38" name="Rectangle 5"/>
            <p:cNvSpPr>
              <a:spLocks noChangeArrowheads="1"/>
            </p:cNvSpPr>
            <p:nvPr/>
          </p:nvSpPr>
          <p:spPr bwMode="auto">
            <a:xfrm>
              <a:off x="1632" y="3351"/>
              <a:ext cx="576" cy="206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rgbClr val="7F7F7F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sz="1600" b="1" dirty="0" err="1">
                  <a:solidFill>
                    <a:srgbClr val="7F7F7F"/>
                  </a:solidFill>
                  <a:latin typeface="Calibri" pitchFamily="-96" charset="0"/>
                </a:rPr>
                <a:t>rtn</a:t>
              </a:r>
              <a:r>
                <a:rPr lang="en-US" sz="1600" b="1" dirty="0">
                  <a:solidFill>
                    <a:srgbClr val="7F7F7F"/>
                  </a:solidFill>
                  <a:latin typeface="Calibri" pitchFamily="-96" charset="0"/>
                </a:rPr>
                <a:t> </a:t>
              </a:r>
              <a:r>
                <a:rPr lang="en-US" sz="1600" b="1" dirty="0" err="1">
                  <a:solidFill>
                    <a:srgbClr val="7F7F7F"/>
                  </a:solidFill>
                  <a:latin typeface="Calibri" pitchFamily="-96" charset="0"/>
                </a:rPr>
                <a:t>addr</a:t>
              </a:r>
              <a:endParaRPr lang="en-US" sz="1600" b="1" dirty="0">
                <a:solidFill>
                  <a:srgbClr val="7F7F7F"/>
                </a:solidFill>
                <a:latin typeface="Calibri" pitchFamily="-96" charset="0"/>
              </a:endParaRPr>
            </a:p>
          </p:txBody>
        </p:sp>
        <p:sp>
          <p:nvSpPr>
            <p:cNvPr id="39" name="Rectangle 6"/>
            <p:cNvSpPr>
              <a:spLocks noChangeArrowheads="1"/>
            </p:cNvSpPr>
            <p:nvPr/>
          </p:nvSpPr>
          <p:spPr bwMode="auto">
            <a:xfrm>
              <a:off x="1632" y="3543"/>
              <a:ext cx="576" cy="206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rgbClr val="7F7F7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>
                <a:defRPr/>
              </a:pPr>
              <a:r>
                <a:rPr lang="en-US" sz="1600" b="1" dirty="0">
                  <a:solidFill>
                    <a:srgbClr val="7F7F7F"/>
                  </a:solidFill>
                  <a:latin typeface="Courier New" pitchFamily="49" charset="0"/>
                </a:rPr>
                <a:t>%</a:t>
              </a:r>
              <a:r>
                <a:rPr lang="en-US" sz="1600" b="1" dirty="0" err="1">
                  <a:solidFill>
                    <a:srgbClr val="7F7F7F"/>
                  </a:solidFill>
                  <a:latin typeface="Courier New" pitchFamily="49" charset="0"/>
                </a:rPr>
                <a:t>rbp</a:t>
              </a:r>
              <a:endParaRPr lang="en-US" sz="1600" b="1" dirty="0">
                <a:solidFill>
                  <a:srgbClr val="7F7F7F"/>
                </a:solidFill>
                <a:latin typeface="Courier New" pitchFamily="49" charset="0"/>
              </a:endParaRPr>
            </a:p>
          </p:txBody>
        </p:sp>
        <p:sp>
          <p:nvSpPr>
            <p:cNvPr id="40" name="Line 7"/>
            <p:cNvSpPr>
              <a:spLocks noChangeShapeType="1"/>
            </p:cNvSpPr>
            <p:nvPr/>
          </p:nvSpPr>
          <p:spPr bwMode="auto">
            <a:xfrm>
              <a:off x="1344" y="3450"/>
              <a:ext cx="288" cy="0"/>
            </a:xfrm>
            <a:prstGeom prst="line">
              <a:avLst/>
            </a:prstGeom>
            <a:noFill/>
            <a:ln w="25400">
              <a:solidFill>
                <a:schemeClr val="bg1">
                  <a:lumMod val="50000"/>
                </a:schemeClr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b="1">
                <a:solidFill>
                  <a:schemeClr val="bg1">
                    <a:lumMod val="50000"/>
                  </a:schemeClr>
                </a:solidFill>
              </a:endParaRPr>
            </a:p>
          </p:txBody>
        </p:sp>
        <p:sp>
          <p:nvSpPr>
            <p:cNvPr id="41" name="Text Box 8"/>
            <p:cNvSpPr txBox="1">
              <a:spLocks noChangeArrowheads="1"/>
            </p:cNvSpPr>
            <p:nvPr/>
          </p:nvSpPr>
          <p:spPr bwMode="auto">
            <a:xfrm>
              <a:off x="917" y="3344"/>
              <a:ext cx="427" cy="213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600" b="1" dirty="0">
                  <a:solidFill>
                    <a:schemeClr val="bg1">
                      <a:lumMod val="50000"/>
                    </a:schemeClr>
                  </a:solidFill>
                  <a:latin typeface="Courier New" pitchFamily="-96" charset="0"/>
                </a:rPr>
                <a:t>%</a:t>
              </a:r>
              <a:r>
                <a:rPr lang="en-US" sz="1600" b="1" dirty="0" err="1">
                  <a:solidFill>
                    <a:schemeClr val="bg1">
                      <a:lumMod val="50000"/>
                    </a:schemeClr>
                  </a:solidFill>
                  <a:latin typeface="Courier New" pitchFamily="-96" charset="0"/>
                </a:rPr>
                <a:t>rsp</a:t>
              </a:r>
              <a:endParaRPr lang="en-US" sz="1600" b="1" dirty="0">
                <a:solidFill>
                  <a:schemeClr val="bg1">
                    <a:lumMod val="50000"/>
                  </a:schemeClr>
                </a:solidFill>
                <a:latin typeface="Courier New" pitchFamily="-96" charset="0"/>
              </a:endParaRPr>
            </a:p>
          </p:txBody>
        </p:sp>
        <p:sp>
          <p:nvSpPr>
            <p:cNvPr id="42" name="Text Box 9"/>
            <p:cNvSpPr txBox="1">
              <a:spLocks noChangeArrowheads="1"/>
            </p:cNvSpPr>
            <p:nvPr/>
          </p:nvSpPr>
          <p:spPr bwMode="auto">
            <a:xfrm>
              <a:off x="1152" y="3547"/>
              <a:ext cx="461" cy="21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</p:spPr>
          <p:txBody>
            <a:bodyPr lIns="45720" rIns="45720">
              <a:prstTxWarp prst="textNoShape">
                <a:avLst/>
              </a:prstTxWarp>
              <a:spAutoFit/>
            </a:bodyPr>
            <a:lstStyle/>
            <a:p>
              <a:pPr algn="r" eaLnBrk="0" hangingPunct="0"/>
              <a:r>
                <a:rPr lang="en-US" sz="1600" b="1">
                  <a:solidFill>
                    <a:schemeClr val="bg1">
                      <a:lumMod val="50000"/>
                    </a:schemeClr>
                  </a:solidFill>
                  <a:latin typeface="Arial" pitchFamily="-96" charset="0"/>
                  <a:ea typeface="Arial" pitchFamily="-96" charset="0"/>
                  <a:cs typeface="Arial" pitchFamily="-96" charset="0"/>
                </a:rPr>
                <a:t>−</a:t>
              </a:r>
              <a:r>
                <a:rPr lang="en-US" sz="1600" b="1">
                  <a:solidFill>
                    <a:schemeClr val="bg1">
                      <a:lumMod val="50000"/>
                    </a:schemeClr>
                  </a:solidFill>
                  <a:latin typeface="Calibri" pitchFamily="-96" charset="0"/>
                </a:rPr>
                <a:t>8</a:t>
              </a:r>
            </a:p>
          </p:txBody>
        </p:sp>
        <p:sp>
          <p:nvSpPr>
            <p:cNvPr id="43" name="Rectangle 10"/>
            <p:cNvSpPr>
              <a:spLocks noChangeArrowheads="1"/>
            </p:cNvSpPr>
            <p:nvPr/>
          </p:nvSpPr>
          <p:spPr bwMode="auto">
            <a:xfrm>
              <a:off x="1632" y="3730"/>
              <a:ext cx="576" cy="206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rgbClr val="7F7F7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>
                <a:defRPr/>
              </a:pPr>
              <a:r>
                <a:rPr lang="en-US" sz="1600" b="1">
                  <a:solidFill>
                    <a:srgbClr val="7F7F7F"/>
                  </a:solidFill>
                  <a:latin typeface="Courier New" pitchFamily="49" charset="0"/>
                </a:rPr>
                <a:t>%rbx</a:t>
              </a:r>
            </a:p>
          </p:txBody>
        </p:sp>
        <p:sp>
          <p:nvSpPr>
            <p:cNvPr id="44" name="Text Box 11"/>
            <p:cNvSpPr txBox="1">
              <a:spLocks noChangeArrowheads="1"/>
            </p:cNvSpPr>
            <p:nvPr/>
          </p:nvSpPr>
          <p:spPr bwMode="auto">
            <a:xfrm>
              <a:off x="1152" y="3749"/>
              <a:ext cx="461" cy="21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</p:spPr>
          <p:txBody>
            <a:bodyPr lIns="45720" rIns="45720">
              <a:prstTxWarp prst="textNoShape">
                <a:avLst/>
              </a:prstTxWarp>
              <a:spAutoFit/>
            </a:bodyPr>
            <a:lstStyle/>
            <a:p>
              <a:pPr algn="r" eaLnBrk="0" hangingPunct="0"/>
              <a:r>
                <a:rPr lang="en-US" sz="1600" b="1">
                  <a:solidFill>
                    <a:schemeClr val="bg1">
                      <a:lumMod val="50000"/>
                    </a:schemeClr>
                  </a:solidFill>
                  <a:latin typeface="Arial" pitchFamily="-96" charset="0"/>
                  <a:ea typeface="Arial" pitchFamily="-96" charset="0"/>
                  <a:cs typeface="Arial" pitchFamily="-96" charset="0"/>
                </a:rPr>
                <a:t>−</a:t>
              </a:r>
              <a:r>
                <a:rPr lang="en-US" sz="1600" b="1">
                  <a:solidFill>
                    <a:schemeClr val="bg1">
                      <a:lumMod val="50000"/>
                    </a:schemeClr>
                  </a:solidFill>
                  <a:latin typeface="Calibri" pitchFamily="-96" charset="0"/>
                </a:rPr>
                <a:t>16</a:t>
              </a:r>
            </a:p>
          </p:txBody>
        </p:sp>
      </p:grpSp>
      <p:sp>
        <p:nvSpPr>
          <p:cNvPr id="4" name="Down Arrow 3"/>
          <p:cNvSpPr/>
          <p:nvPr/>
        </p:nvSpPr>
        <p:spPr bwMode="auto">
          <a:xfrm>
            <a:off x="9912424" y="2564904"/>
            <a:ext cx="541294" cy="864096"/>
          </a:xfrm>
          <a:prstGeom prst="downArrow">
            <a:avLst/>
          </a:prstGeom>
          <a:gradFill flip="none" rotWithShape="1">
            <a:gsLst>
              <a:gs pos="30000">
                <a:srgbClr val="000000"/>
              </a:gs>
              <a:gs pos="100000">
                <a:srgbClr val="FFFFFF"/>
              </a:gs>
            </a:gsLst>
            <a:lin ang="16200000" scaled="0"/>
            <a:tileRect/>
          </a:gra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 dirty="0">
              <a:latin typeface="Calibri" pitchFamily="34" charset="0"/>
            </a:endParaRPr>
          </a:p>
        </p:txBody>
      </p:sp>
      <p:sp>
        <p:nvSpPr>
          <p:cNvPr id="25" name="Rectangle 24"/>
          <p:cNvSpPr/>
          <p:nvPr/>
        </p:nvSpPr>
        <p:spPr bwMode="auto">
          <a:xfrm>
            <a:off x="8210426" y="5877272"/>
            <a:ext cx="2278063" cy="72008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anchor="ctr" anchorCtr="1">
            <a:prstTxWarp prst="textNoShape">
              <a:avLst/>
            </a:prstTxWarp>
          </a:bodyPr>
          <a:lstStyle/>
          <a:p>
            <a:pPr algn="ctr" eaLnBrk="0" hangingPunct="0">
              <a:defRPr/>
            </a:pPr>
            <a:endParaRPr lang="en-US" sz="1600" b="1" dirty="0">
              <a:latin typeface="Calibri" pitchFamily="34" charset="0"/>
            </a:endParaRPr>
          </a:p>
        </p:txBody>
      </p:sp>
      <p:grpSp>
        <p:nvGrpSpPr>
          <p:cNvPr id="29" name="Group 4"/>
          <p:cNvGrpSpPr>
            <a:grpSpLocks/>
          </p:cNvGrpSpPr>
          <p:nvPr/>
        </p:nvGrpSpPr>
        <p:grpSpPr bwMode="auto">
          <a:xfrm>
            <a:off x="8210426" y="6107788"/>
            <a:ext cx="2049463" cy="347663"/>
            <a:chOff x="917" y="3593"/>
            <a:chExt cx="1291" cy="219"/>
          </a:xfrm>
        </p:grpSpPr>
        <p:sp>
          <p:nvSpPr>
            <p:cNvPr id="45" name="Rectangle 5"/>
            <p:cNvSpPr>
              <a:spLocks noChangeArrowheads="1"/>
            </p:cNvSpPr>
            <p:nvPr/>
          </p:nvSpPr>
          <p:spPr bwMode="auto">
            <a:xfrm>
              <a:off x="1632" y="3593"/>
              <a:ext cx="576" cy="206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sz="1600" b="1" dirty="0" err="1">
                  <a:latin typeface="Calibri" pitchFamily="-96" charset="0"/>
                </a:rPr>
                <a:t>rtn</a:t>
              </a:r>
              <a:r>
                <a:rPr lang="en-US" sz="1600" b="1" dirty="0">
                  <a:latin typeface="Calibri" pitchFamily="-96" charset="0"/>
                </a:rPr>
                <a:t> </a:t>
              </a:r>
              <a:r>
                <a:rPr lang="en-US" sz="1600" b="1" dirty="0" err="1">
                  <a:latin typeface="Calibri" pitchFamily="-96" charset="0"/>
                </a:rPr>
                <a:t>addr</a:t>
              </a:r>
              <a:endParaRPr lang="en-US" sz="1600" b="1" dirty="0">
                <a:latin typeface="Calibri" pitchFamily="-96" charset="0"/>
              </a:endParaRPr>
            </a:p>
          </p:txBody>
        </p:sp>
        <p:sp>
          <p:nvSpPr>
            <p:cNvPr id="47" name="Line 7"/>
            <p:cNvSpPr>
              <a:spLocks noChangeShapeType="1"/>
            </p:cNvSpPr>
            <p:nvPr/>
          </p:nvSpPr>
          <p:spPr bwMode="auto">
            <a:xfrm>
              <a:off x="1344" y="3705"/>
              <a:ext cx="288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b="1"/>
            </a:p>
          </p:txBody>
        </p:sp>
        <p:sp>
          <p:nvSpPr>
            <p:cNvPr id="48" name="Text Box 8"/>
            <p:cNvSpPr txBox="1">
              <a:spLocks noChangeArrowheads="1"/>
            </p:cNvSpPr>
            <p:nvPr/>
          </p:nvSpPr>
          <p:spPr bwMode="auto">
            <a:xfrm>
              <a:off x="917" y="3599"/>
              <a:ext cx="427" cy="213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600" b="1" dirty="0">
                  <a:latin typeface="Courier New" pitchFamily="-96" charset="0"/>
                </a:rPr>
                <a:t>%</a:t>
              </a:r>
              <a:r>
                <a:rPr lang="en-US" sz="1600" b="1" dirty="0" err="1">
                  <a:latin typeface="Courier New" pitchFamily="-96" charset="0"/>
                </a:rPr>
                <a:t>rsp</a:t>
              </a:r>
              <a:endParaRPr lang="en-US" sz="1600" b="1" dirty="0">
                <a:latin typeface="Courier New" pitchFamily="-96" charset="0"/>
              </a:endParaRPr>
            </a:p>
          </p:txBody>
        </p:sp>
      </p:grpSp>
      <p:sp>
        <p:nvSpPr>
          <p:cNvPr id="51" name="Down Arrow 50"/>
          <p:cNvSpPr/>
          <p:nvPr/>
        </p:nvSpPr>
        <p:spPr bwMode="auto">
          <a:xfrm>
            <a:off x="9893249" y="4653136"/>
            <a:ext cx="541294" cy="1224136"/>
          </a:xfrm>
          <a:prstGeom prst="downArrow">
            <a:avLst/>
          </a:prstGeom>
          <a:gradFill flip="none" rotWithShape="1">
            <a:gsLst>
              <a:gs pos="30000">
                <a:srgbClr val="000000"/>
              </a:gs>
              <a:gs pos="100000">
                <a:srgbClr val="FFFFFF"/>
              </a:gs>
            </a:gsLst>
            <a:lin ang="16200000" scaled="0"/>
            <a:tileRect/>
          </a:gra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 dirty="0">
              <a:latin typeface="Calibri" pitchFamily="34" charset="0"/>
            </a:endParaRPr>
          </a:p>
        </p:txBody>
      </p:sp>
      <p:sp>
        <p:nvSpPr>
          <p:cNvPr id="52" name="Rectangle 51"/>
          <p:cNvSpPr/>
          <p:nvPr/>
        </p:nvSpPr>
        <p:spPr bwMode="auto">
          <a:xfrm>
            <a:off x="2209800" y="5074920"/>
            <a:ext cx="3200400" cy="868680"/>
          </a:xfrm>
          <a:prstGeom prst="rect">
            <a:avLst/>
          </a:prstGeom>
          <a:noFill/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4200">
              <a:solidFill>
                <a:srgbClr val="000000"/>
              </a:solidFill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CD0CA1D2-B148-4B3D-B43B-2657210FF9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103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68895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CC8AE-C498-4811-8E91-6876E4E11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 memory layout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748590-1808-4AA5-B592-C13E71EF38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5" y="1143000"/>
            <a:ext cx="5894092" cy="5029200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Stack Section</a:t>
            </a:r>
          </a:p>
          <a:p>
            <a:pPr lvl="1"/>
            <a:r>
              <a:rPr lang="en-US" dirty="0"/>
              <a:t>Local variables</a:t>
            </a:r>
          </a:p>
          <a:p>
            <a:pPr lvl="1"/>
            <a:r>
              <a:rPr lang="en-US" dirty="0"/>
              <a:t>Function arguments</a:t>
            </a:r>
          </a:p>
          <a:p>
            <a:pPr lvl="1"/>
            <a:endParaRPr lang="en-US" dirty="0"/>
          </a:p>
          <a:p>
            <a:r>
              <a:rPr lang="en-US" dirty="0"/>
              <a:t>Heap Section</a:t>
            </a:r>
          </a:p>
          <a:p>
            <a:pPr lvl="1"/>
            <a:r>
              <a:rPr lang="en-US" dirty="0"/>
              <a:t>Memory granted through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malloc()</a:t>
            </a:r>
          </a:p>
          <a:p>
            <a:pPr lvl="1"/>
            <a:endParaRPr lang="en-US" dirty="0"/>
          </a:p>
          <a:p>
            <a:r>
              <a:rPr lang="en-US" dirty="0"/>
              <a:t>Static Section (a.k.a. Data Section)</a:t>
            </a:r>
          </a:p>
          <a:p>
            <a:pPr lvl="1"/>
            <a:r>
              <a:rPr lang="en-US" dirty="0"/>
              <a:t>Global variables</a:t>
            </a:r>
          </a:p>
          <a:p>
            <a:pPr lvl="1"/>
            <a:r>
              <a:rPr lang="en-US" dirty="0"/>
              <a:t>Static function variables</a:t>
            </a:r>
          </a:p>
          <a:p>
            <a:pPr lvl="1"/>
            <a:endParaRPr lang="en-US" dirty="0"/>
          </a:p>
          <a:p>
            <a:r>
              <a:rPr lang="en-US" dirty="0"/>
              <a:t>Text Section (</a:t>
            </a:r>
            <a:r>
              <a:rPr lang="en-US" dirty="0" err="1"/>
              <a:t>a.k.a</a:t>
            </a:r>
            <a:r>
              <a:rPr lang="en-US" dirty="0"/>
              <a:t> Code Section)</a:t>
            </a:r>
          </a:p>
          <a:p>
            <a:pPr lvl="1"/>
            <a:r>
              <a:rPr lang="en-US" dirty="0"/>
              <a:t>Program code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9BE0B-CB7E-4DEE-8347-C97B54375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11</a:t>
            </a:fld>
            <a:endParaRPr lang="en-US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DE34BD14-55A9-479B-8FE6-6837852EA1A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0498194"/>
              </p:ext>
            </p:extLst>
          </p:nvPr>
        </p:nvGraphicFramePr>
        <p:xfrm>
          <a:off x="9736428" y="1285922"/>
          <a:ext cx="1676400" cy="441313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7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455269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Stack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36298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Heap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0785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Static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0785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Text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pSp>
        <p:nvGrpSpPr>
          <p:cNvPr id="6" name="Group 5">
            <a:extLst>
              <a:ext uri="{FF2B5EF4-FFF2-40B4-BE49-F238E27FC236}">
                <a16:creationId xmlns:a16="http://schemas.microsoft.com/office/drawing/2014/main" id="{75B67052-7485-4B3B-BB69-93D7CAC6E0AD}"/>
              </a:ext>
            </a:extLst>
          </p:cNvPr>
          <p:cNvGrpSpPr/>
          <p:nvPr/>
        </p:nvGrpSpPr>
        <p:grpSpPr>
          <a:xfrm flipH="1">
            <a:off x="6606862" y="5237408"/>
            <a:ext cx="3024391" cy="923330"/>
            <a:chOff x="4425822" y="1676400"/>
            <a:chExt cx="1632079" cy="923330"/>
          </a:xfrm>
        </p:grpSpPr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C1C02433-B46B-49C3-943B-98103A881319}"/>
                </a:ext>
              </a:extLst>
            </p:cNvPr>
            <p:cNvSpPr txBox="1"/>
            <p:nvPr/>
          </p:nvSpPr>
          <p:spPr>
            <a:xfrm>
              <a:off x="4724402" y="1676400"/>
              <a:ext cx="1333499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Address  0x0000000000000000</a:t>
              </a:r>
            </a:p>
          </p:txBody>
        </p:sp>
        <p:cxnSp>
          <p:nvCxnSpPr>
            <p:cNvPr id="8" name="Straight Arrow Connector 7">
              <a:extLst>
                <a:ext uri="{FF2B5EF4-FFF2-40B4-BE49-F238E27FC236}">
                  <a16:creationId xmlns:a16="http://schemas.microsoft.com/office/drawing/2014/main" id="{200BCCB9-2731-43D5-BB8D-4080FD42FCE0}"/>
                </a:ext>
              </a:extLst>
            </p:cNvPr>
            <p:cNvCxnSpPr>
              <a:cxnSpLocks/>
              <a:stCxn id="7" idx="1"/>
            </p:cNvCxnSpPr>
            <p:nvPr/>
          </p:nvCxnSpPr>
          <p:spPr>
            <a:xfrm flipH="1">
              <a:off x="4425822" y="2138065"/>
              <a:ext cx="298580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138E90FE-BFDE-4457-94B4-885FC31F5658}"/>
              </a:ext>
            </a:extLst>
          </p:cNvPr>
          <p:cNvGrpSpPr/>
          <p:nvPr/>
        </p:nvGrpSpPr>
        <p:grpSpPr>
          <a:xfrm flipH="1">
            <a:off x="6735651" y="836175"/>
            <a:ext cx="2917913" cy="923330"/>
            <a:chOff x="4396892" y="1676400"/>
            <a:chExt cx="1661008" cy="923330"/>
          </a:xfrm>
        </p:grpSpPr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BE50ADC5-BEBB-4866-8DFC-E8D31EE6E6FE}"/>
                </a:ext>
              </a:extLst>
            </p:cNvPr>
            <p:cNvSpPr txBox="1"/>
            <p:nvPr/>
          </p:nvSpPr>
          <p:spPr>
            <a:xfrm>
              <a:off x="4724400" y="1676400"/>
              <a:ext cx="1333500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Address  0xFFFFFFFFFFFFFFFF</a:t>
              </a:r>
            </a:p>
          </p:txBody>
        </p:sp>
        <p:cxnSp>
          <p:nvCxnSpPr>
            <p:cNvPr id="11" name="Straight Arrow Connector 10">
              <a:extLst>
                <a:ext uri="{FF2B5EF4-FFF2-40B4-BE49-F238E27FC236}">
                  <a16:creationId xmlns:a16="http://schemas.microsoft.com/office/drawing/2014/main" id="{723E1476-CCE7-4302-B744-B5C968EDA1AB}"/>
                </a:ext>
              </a:extLst>
            </p:cNvPr>
            <p:cNvCxnSpPr>
              <a:cxnSpLocks/>
              <a:stCxn id="10" idx="1"/>
            </p:cNvCxnSpPr>
            <p:nvPr/>
          </p:nvCxnSpPr>
          <p:spPr>
            <a:xfrm flipH="1">
              <a:off x="4396892" y="2138065"/>
              <a:ext cx="327508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6689281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CC8AE-C498-4811-8E91-6876E4E11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 memory layout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748590-1808-4AA5-B592-C13E71EF38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4" y="1143000"/>
            <a:ext cx="6440906" cy="5029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char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glob_str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[80] = {0};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func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(short b, int* f) {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static int c = 3;</a:t>
            </a:r>
          </a:p>
          <a:p>
            <a:pPr marL="0" indent="0">
              <a:buNone/>
            </a:pP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char* d = “Test”;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int* e = malloc(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sizeof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(int));</a:t>
            </a:r>
          </a:p>
          <a:p>
            <a:pPr marL="0" indent="0">
              <a:buNone/>
            </a:pP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(“Hello CS213\n”);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9BE0B-CB7E-4DEE-8347-C97B54375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12</a:t>
            </a:fld>
            <a:endParaRPr lang="en-US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75B67052-7485-4B3B-BB69-93D7CAC6E0AD}"/>
              </a:ext>
            </a:extLst>
          </p:cNvPr>
          <p:cNvGrpSpPr/>
          <p:nvPr/>
        </p:nvGrpSpPr>
        <p:grpSpPr>
          <a:xfrm flipH="1">
            <a:off x="6606862" y="5237408"/>
            <a:ext cx="3024391" cy="923330"/>
            <a:chOff x="4425822" y="1676400"/>
            <a:chExt cx="1632079" cy="923330"/>
          </a:xfrm>
        </p:grpSpPr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C1C02433-B46B-49C3-943B-98103A881319}"/>
                </a:ext>
              </a:extLst>
            </p:cNvPr>
            <p:cNvSpPr txBox="1"/>
            <p:nvPr/>
          </p:nvSpPr>
          <p:spPr>
            <a:xfrm>
              <a:off x="4724402" y="1676400"/>
              <a:ext cx="1333499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Address  0x0000000000000000</a:t>
              </a:r>
            </a:p>
          </p:txBody>
        </p:sp>
        <p:cxnSp>
          <p:nvCxnSpPr>
            <p:cNvPr id="8" name="Straight Arrow Connector 7">
              <a:extLst>
                <a:ext uri="{FF2B5EF4-FFF2-40B4-BE49-F238E27FC236}">
                  <a16:creationId xmlns:a16="http://schemas.microsoft.com/office/drawing/2014/main" id="{200BCCB9-2731-43D5-BB8D-4080FD42FCE0}"/>
                </a:ext>
              </a:extLst>
            </p:cNvPr>
            <p:cNvCxnSpPr>
              <a:cxnSpLocks/>
              <a:stCxn id="7" idx="1"/>
            </p:cNvCxnSpPr>
            <p:nvPr/>
          </p:nvCxnSpPr>
          <p:spPr>
            <a:xfrm flipH="1">
              <a:off x="4425822" y="2138065"/>
              <a:ext cx="298580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138E90FE-BFDE-4457-94B4-885FC31F5658}"/>
              </a:ext>
            </a:extLst>
          </p:cNvPr>
          <p:cNvGrpSpPr/>
          <p:nvPr/>
        </p:nvGrpSpPr>
        <p:grpSpPr>
          <a:xfrm flipH="1">
            <a:off x="6735651" y="836175"/>
            <a:ext cx="2917913" cy="923330"/>
            <a:chOff x="4396892" y="1676400"/>
            <a:chExt cx="1661008" cy="923330"/>
          </a:xfrm>
        </p:grpSpPr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BE50ADC5-BEBB-4866-8DFC-E8D31EE6E6FE}"/>
                </a:ext>
              </a:extLst>
            </p:cNvPr>
            <p:cNvSpPr txBox="1"/>
            <p:nvPr/>
          </p:nvSpPr>
          <p:spPr>
            <a:xfrm>
              <a:off x="4724400" y="1676400"/>
              <a:ext cx="1333500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Address  0xFFFFFFFFFFFFFFFF</a:t>
              </a:r>
            </a:p>
          </p:txBody>
        </p:sp>
        <p:cxnSp>
          <p:nvCxnSpPr>
            <p:cNvPr id="11" name="Straight Arrow Connector 10">
              <a:extLst>
                <a:ext uri="{FF2B5EF4-FFF2-40B4-BE49-F238E27FC236}">
                  <a16:creationId xmlns:a16="http://schemas.microsoft.com/office/drawing/2014/main" id="{723E1476-CCE7-4302-B744-B5C968EDA1AB}"/>
                </a:ext>
              </a:extLst>
            </p:cNvPr>
            <p:cNvCxnSpPr>
              <a:cxnSpLocks/>
              <a:stCxn id="10" idx="1"/>
            </p:cNvCxnSpPr>
            <p:nvPr/>
          </p:nvCxnSpPr>
          <p:spPr>
            <a:xfrm flipH="1">
              <a:off x="4396892" y="2138065"/>
              <a:ext cx="327508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C32F9C86-8E5A-4E0F-A910-6D86438257AD}"/>
              </a:ext>
            </a:extLst>
          </p:cNvPr>
          <p:cNvGraphicFramePr>
            <a:graphicFrameLocks noGrp="1"/>
          </p:cNvGraphicFramePr>
          <p:nvPr/>
        </p:nvGraphicFramePr>
        <p:xfrm>
          <a:off x="9736428" y="1285922"/>
          <a:ext cx="1676400" cy="441313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7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455269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Stack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36298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Heap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0785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Static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0785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Text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45950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CC8AE-C498-4811-8E91-6876E4E11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 memory layout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748590-1808-4AA5-B592-C13E71EF38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4" y="1143000"/>
            <a:ext cx="6580606" cy="5029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char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glob_str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[80] = {0};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func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(short b, int* f) {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static int c = 3;</a:t>
            </a:r>
          </a:p>
          <a:p>
            <a:pPr marL="0" indent="0">
              <a:buNone/>
            </a:pP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char* d = “Test”;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int* e = malloc(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sizeof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(int));</a:t>
            </a:r>
          </a:p>
          <a:p>
            <a:pPr marL="0" indent="0">
              <a:buNone/>
            </a:pP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(“Hello CS213\n”);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9BE0B-CB7E-4DEE-8347-C97B54375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13</a:t>
            </a:fld>
            <a:endParaRPr lang="en-US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75B67052-7485-4B3B-BB69-93D7CAC6E0AD}"/>
              </a:ext>
            </a:extLst>
          </p:cNvPr>
          <p:cNvGrpSpPr/>
          <p:nvPr/>
        </p:nvGrpSpPr>
        <p:grpSpPr>
          <a:xfrm flipH="1">
            <a:off x="6606862" y="5237408"/>
            <a:ext cx="3024391" cy="923330"/>
            <a:chOff x="4425822" y="1676400"/>
            <a:chExt cx="1632079" cy="923330"/>
          </a:xfrm>
        </p:grpSpPr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C1C02433-B46B-49C3-943B-98103A881319}"/>
                </a:ext>
              </a:extLst>
            </p:cNvPr>
            <p:cNvSpPr txBox="1"/>
            <p:nvPr/>
          </p:nvSpPr>
          <p:spPr>
            <a:xfrm>
              <a:off x="4724402" y="1676400"/>
              <a:ext cx="1333499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Address  0x0000000000000000</a:t>
              </a:r>
            </a:p>
          </p:txBody>
        </p:sp>
        <p:cxnSp>
          <p:nvCxnSpPr>
            <p:cNvPr id="8" name="Straight Arrow Connector 7">
              <a:extLst>
                <a:ext uri="{FF2B5EF4-FFF2-40B4-BE49-F238E27FC236}">
                  <a16:creationId xmlns:a16="http://schemas.microsoft.com/office/drawing/2014/main" id="{200BCCB9-2731-43D5-BB8D-4080FD42FCE0}"/>
                </a:ext>
              </a:extLst>
            </p:cNvPr>
            <p:cNvCxnSpPr>
              <a:cxnSpLocks/>
              <a:stCxn id="7" idx="1"/>
            </p:cNvCxnSpPr>
            <p:nvPr/>
          </p:nvCxnSpPr>
          <p:spPr>
            <a:xfrm flipH="1">
              <a:off x="4425822" y="2138065"/>
              <a:ext cx="298580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138E90FE-BFDE-4457-94B4-885FC31F5658}"/>
              </a:ext>
            </a:extLst>
          </p:cNvPr>
          <p:cNvGrpSpPr/>
          <p:nvPr/>
        </p:nvGrpSpPr>
        <p:grpSpPr>
          <a:xfrm flipH="1">
            <a:off x="6735651" y="836175"/>
            <a:ext cx="2917913" cy="923330"/>
            <a:chOff x="4396892" y="1676400"/>
            <a:chExt cx="1661008" cy="923330"/>
          </a:xfrm>
        </p:grpSpPr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BE50ADC5-BEBB-4866-8DFC-E8D31EE6E6FE}"/>
                </a:ext>
              </a:extLst>
            </p:cNvPr>
            <p:cNvSpPr txBox="1"/>
            <p:nvPr/>
          </p:nvSpPr>
          <p:spPr>
            <a:xfrm>
              <a:off x="4724400" y="1676400"/>
              <a:ext cx="1333500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Address  0xFFFFFFFFFFFFFFFF</a:t>
              </a:r>
            </a:p>
          </p:txBody>
        </p:sp>
        <p:cxnSp>
          <p:nvCxnSpPr>
            <p:cNvPr id="11" name="Straight Arrow Connector 10">
              <a:extLst>
                <a:ext uri="{FF2B5EF4-FFF2-40B4-BE49-F238E27FC236}">
                  <a16:creationId xmlns:a16="http://schemas.microsoft.com/office/drawing/2014/main" id="{723E1476-CCE7-4302-B744-B5C968EDA1AB}"/>
                </a:ext>
              </a:extLst>
            </p:cNvPr>
            <p:cNvCxnSpPr>
              <a:cxnSpLocks/>
              <a:stCxn id="10" idx="1"/>
            </p:cNvCxnSpPr>
            <p:nvPr/>
          </p:nvCxnSpPr>
          <p:spPr>
            <a:xfrm flipH="1">
              <a:off x="4396892" y="2138065"/>
              <a:ext cx="327508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C32F9C86-8E5A-4E0F-A910-6D86438257AD}"/>
              </a:ext>
            </a:extLst>
          </p:cNvPr>
          <p:cNvGraphicFramePr>
            <a:graphicFrameLocks noGrp="1"/>
          </p:cNvGraphicFramePr>
          <p:nvPr/>
        </p:nvGraphicFramePr>
        <p:xfrm>
          <a:off x="9736428" y="1285922"/>
          <a:ext cx="1676400" cy="441313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7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455269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Stack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36298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Heap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0785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Static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0785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Text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3" name="Rectangle 12">
            <a:extLst>
              <a:ext uri="{FF2B5EF4-FFF2-40B4-BE49-F238E27FC236}">
                <a16:creationId xmlns:a16="http://schemas.microsoft.com/office/drawing/2014/main" id="{28A79DBB-576B-4554-B3B1-D15064D826D8}"/>
              </a:ext>
            </a:extLst>
          </p:cNvPr>
          <p:cNvSpPr/>
          <p:nvPr/>
        </p:nvSpPr>
        <p:spPr>
          <a:xfrm>
            <a:off x="607594" y="1030310"/>
            <a:ext cx="4650205" cy="592428"/>
          </a:xfrm>
          <a:prstGeom prst="rect">
            <a:avLst/>
          </a:pr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80149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CC8AE-C498-4811-8E91-6876E4E11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 memory layout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748590-1808-4AA5-B592-C13E71EF38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4" y="1143000"/>
            <a:ext cx="6580606" cy="5029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char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glob_str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[80] = {0};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func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(short b, int* f) {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static int c = 3;</a:t>
            </a:r>
          </a:p>
          <a:p>
            <a:pPr marL="0" indent="0">
              <a:buNone/>
            </a:pP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char* d = “Test”;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int* e = malloc(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sizeof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(int));</a:t>
            </a:r>
          </a:p>
          <a:p>
            <a:pPr marL="0" indent="0">
              <a:buNone/>
            </a:pP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(“Hello CS213\n”);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9BE0B-CB7E-4DEE-8347-C97B54375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14</a:t>
            </a:fld>
            <a:endParaRPr lang="en-US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75B67052-7485-4B3B-BB69-93D7CAC6E0AD}"/>
              </a:ext>
            </a:extLst>
          </p:cNvPr>
          <p:cNvGrpSpPr/>
          <p:nvPr/>
        </p:nvGrpSpPr>
        <p:grpSpPr>
          <a:xfrm flipH="1">
            <a:off x="6606862" y="5237408"/>
            <a:ext cx="3024391" cy="923330"/>
            <a:chOff x="4425822" y="1676400"/>
            <a:chExt cx="1632079" cy="923330"/>
          </a:xfrm>
        </p:grpSpPr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C1C02433-B46B-49C3-943B-98103A881319}"/>
                </a:ext>
              </a:extLst>
            </p:cNvPr>
            <p:cNvSpPr txBox="1"/>
            <p:nvPr/>
          </p:nvSpPr>
          <p:spPr>
            <a:xfrm>
              <a:off x="4724402" y="1676400"/>
              <a:ext cx="1333499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Address  0x0000000000000000</a:t>
              </a:r>
            </a:p>
          </p:txBody>
        </p:sp>
        <p:cxnSp>
          <p:nvCxnSpPr>
            <p:cNvPr id="8" name="Straight Arrow Connector 7">
              <a:extLst>
                <a:ext uri="{FF2B5EF4-FFF2-40B4-BE49-F238E27FC236}">
                  <a16:creationId xmlns:a16="http://schemas.microsoft.com/office/drawing/2014/main" id="{200BCCB9-2731-43D5-BB8D-4080FD42FCE0}"/>
                </a:ext>
              </a:extLst>
            </p:cNvPr>
            <p:cNvCxnSpPr>
              <a:cxnSpLocks/>
              <a:stCxn id="7" idx="1"/>
            </p:cNvCxnSpPr>
            <p:nvPr/>
          </p:nvCxnSpPr>
          <p:spPr>
            <a:xfrm flipH="1">
              <a:off x="4425822" y="2138065"/>
              <a:ext cx="298580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138E90FE-BFDE-4457-94B4-885FC31F5658}"/>
              </a:ext>
            </a:extLst>
          </p:cNvPr>
          <p:cNvGrpSpPr/>
          <p:nvPr/>
        </p:nvGrpSpPr>
        <p:grpSpPr>
          <a:xfrm flipH="1">
            <a:off x="6735651" y="836175"/>
            <a:ext cx="2917913" cy="923330"/>
            <a:chOff x="4396892" y="1676400"/>
            <a:chExt cx="1661008" cy="923330"/>
          </a:xfrm>
        </p:grpSpPr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BE50ADC5-BEBB-4866-8DFC-E8D31EE6E6FE}"/>
                </a:ext>
              </a:extLst>
            </p:cNvPr>
            <p:cNvSpPr txBox="1"/>
            <p:nvPr/>
          </p:nvSpPr>
          <p:spPr>
            <a:xfrm>
              <a:off x="4724400" y="1676400"/>
              <a:ext cx="1333500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Address  0xFFFFFFFFFFFFFFFF</a:t>
              </a:r>
            </a:p>
          </p:txBody>
        </p:sp>
        <p:cxnSp>
          <p:nvCxnSpPr>
            <p:cNvPr id="11" name="Straight Arrow Connector 10">
              <a:extLst>
                <a:ext uri="{FF2B5EF4-FFF2-40B4-BE49-F238E27FC236}">
                  <a16:creationId xmlns:a16="http://schemas.microsoft.com/office/drawing/2014/main" id="{723E1476-CCE7-4302-B744-B5C968EDA1AB}"/>
                </a:ext>
              </a:extLst>
            </p:cNvPr>
            <p:cNvCxnSpPr>
              <a:cxnSpLocks/>
              <a:stCxn id="10" idx="1"/>
            </p:cNvCxnSpPr>
            <p:nvPr/>
          </p:nvCxnSpPr>
          <p:spPr>
            <a:xfrm flipH="1">
              <a:off x="4396892" y="2138065"/>
              <a:ext cx="327508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C32F9C86-8E5A-4E0F-A910-6D86438257AD}"/>
              </a:ext>
            </a:extLst>
          </p:cNvPr>
          <p:cNvGraphicFramePr>
            <a:graphicFrameLocks noGrp="1"/>
          </p:cNvGraphicFramePr>
          <p:nvPr/>
        </p:nvGraphicFramePr>
        <p:xfrm>
          <a:off x="9736428" y="1285922"/>
          <a:ext cx="1676400" cy="441313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7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455269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Stack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36298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Heap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0785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Static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0785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Text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3" name="Rectangle 12">
            <a:extLst>
              <a:ext uri="{FF2B5EF4-FFF2-40B4-BE49-F238E27FC236}">
                <a16:creationId xmlns:a16="http://schemas.microsoft.com/office/drawing/2014/main" id="{28A79DBB-576B-4554-B3B1-D15064D826D8}"/>
              </a:ext>
            </a:extLst>
          </p:cNvPr>
          <p:cNvSpPr/>
          <p:nvPr/>
        </p:nvSpPr>
        <p:spPr>
          <a:xfrm>
            <a:off x="607594" y="1104900"/>
            <a:ext cx="4650205" cy="482600"/>
          </a:xfrm>
          <a:prstGeom prst="rect">
            <a:avLst/>
          </a:prstGeom>
          <a:noFill/>
          <a:ln w="76200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67BE7E3D-384D-4344-9EF3-76481755238D}"/>
              </a:ext>
            </a:extLst>
          </p:cNvPr>
          <p:cNvSpPr/>
          <p:nvPr/>
        </p:nvSpPr>
        <p:spPr>
          <a:xfrm>
            <a:off x="2453368" y="1607176"/>
            <a:ext cx="3002982" cy="475624"/>
          </a:xfrm>
          <a:prstGeom prst="rect">
            <a:avLst/>
          </a:pr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329651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CC8AE-C498-4811-8E91-6876E4E11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 memory layout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748590-1808-4AA5-B592-C13E71EF38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4" y="1143000"/>
            <a:ext cx="6733006" cy="5029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char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glob_str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[80] = {0};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func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(short b, int* f) {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static int c = 3;</a:t>
            </a:r>
          </a:p>
          <a:p>
            <a:pPr marL="0" indent="0">
              <a:buNone/>
            </a:pP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char* d = “Test”;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int* e = malloc(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sizeof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(int));</a:t>
            </a:r>
          </a:p>
          <a:p>
            <a:pPr marL="0" indent="0">
              <a:buNone/>
            </a:pP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(“Hello CS213\n”);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9BE0B-CB7E-4DEE-8347-C97B54375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15</a:t>
            </a:fld>
            <a:endParaRPr lang="en-US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75B67052-7485-4B3B-BB69-93D7CAC6E0AD}"/>
              </a:ext>
            </a:extLst>
          </p:cNvPr>
          <p:cNvGrpSpPr/>
          <p:nvPr/>
        </p:nvGrpSpPr>
        <p:grpSpPr>
          <a:xfrm flipH="1">
            <a:off x="6606862" y="5237408"/>
            <a:ext cx="3024391" cy="923330"/>
            <a:chOff x="4425822" y="1676400"/>
            <a:chExt cx="1632079" cy="923330"/>
          </a:xfrm>
        </p:grpSpPr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C1C02433-B46B-49C3-943B-98103A881319}"/>
                </a:ext>
              </a:extLst>
            </p:cNvPr>
            <p:cNvSpPr txBox="1"/>
            <p:nvPr/>
          </p:nvSpPr>
          <p:spPr>
            <a:xfrm>
              <a:off x="4724402" y="1676400"/>
              <a:ext cx="1333499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Address  0x0000000000000000</a:t>
              </a:r>
            </a:p>
          </p:txBody>
        </p:sp>
        <p:cxnSp>
          <p:nvCxnSpPr>
            <p:cNvPr id="8" name="Straight Arrow Connector 7">
              <a:extLst>
                <a:ext uri="{FF2B5EF4-FFF2-40B4-BE49-F238E27FC236}">
                  <a16:creationId xmlns:a16="http://schemas.microsoft.com/office/drawing/2014/main" id="{200BCCB9-2731-43D5-BB8D-4080FD42FCE0}"/>
                </a:ext>
              </a:extLst>
            </p:cNvPr>
            <p:cNvCxnSpPr>
              <a:cxnSpLocks/>
              <a:stCxn id="7" idx="1"/>
            </p:cNvCxnSpPr>
            <p:nvPr/>
          </p:nvCxnSpPr>
          <p:spPr>
            <a:xfrm flipH="1">
              <a:off x="4425822" y="2138065"/>
              <a:ext cx="298580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138E90FE-BFDE-4457-94B4-885FC31F5658}"/>
              </a:ext>
            </a:extLst>
          </p:cNvPr>
          <p:cNvGrpSpPr/>
          <p:nvPr/>
        </p:nvGrpSpPr>
        <p:grpSpPr>
          <a:xfrm flipH="1">
            <a:off x="6735651" y="836175"/>
            <a:ext cx="2917913" cy="923330"/>
            <a:chOff x="4396892" y="1676400"/>
            <a:chExt cx="1661008" cy="923330"/>
          </a:xfrm>
        </p:grpSpPr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BE50ADC5-BEBB-4866-8DFC-E8D31EE6E6FE}"/>
                </a:ext>
              </a:extLst>
            </p:cNvPr>
            <p:cNvSpPr txBox="1"/>
            <p:nvPr/>
          </p:nvSpPr>
          <p:spPr>
            <a:xfrm>
              <a:off x="4724400" y="1676400"/>
              <a:ext cx="1333500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Address  0xFFFFFFFFFFFFFFFF</a:t>
              </a:r>
            </a:p>
          </p:txBody>
        </p:sp>
        <p:cxnSp>
          <p:nvCxnSpPr>
            <p:cNvPr id="11" name="Straight Arrow Connector 10">
              <a:extLst>
                <a:ext uri="{FF2B5EF4-FFF2-40B4-BE49-F238E27FC236}">
                  <a16:creationId xmlns:a16="http://schemas.microsoft.com/office/drawing/2014/main" id="{723E1476-CCE7-4302-B744-B5C968EDA1AB}"/>
                </a:ext>
              </a:extLst>
            </p:cNvPr>
            <p:cNvCxnSpPr>
              <a:cxnSpLocks/>
              <a:stCxn id="10" idx="1"/>
            </p:cNvCxnSpPr>
            <p:nvPr/>
          </p:nvCxnSpPr>
          <p:spPr>
            <a:xfrm flipH="1">
              <a:off x="4396892" y="2138065"/>
              <a:ext cx="327508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C32F9C86-8E5A-4E0F-A910-6D86438257AD}"/>
              </a:ext>
            </a:extLst>
          </p:cNvPr>
          <p:cNvGraphicFramePr>
            <a:graphicFrameLocks noGrp="1"/>
          </p:cNvGraphicFramePr>
          <p:nvPr/>
        </p:nvGraphicFramePr>
        <p:xfrm>
          <a:off x="9736428" y="1285922"/>
          <a:ext cx="1676400" cy="441313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7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455269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Stack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36298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Heap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0785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Static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0785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Text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3" name="Rectangle 12">
            <a:extLst>
              <a:ext uri="{FF2B5EF4-FFF2-40B4-BE49-F238E27FC236}">
                <a16:creationId xmlns:a16="http://schemas.microsoft.com/office/drawing/2014/main" id="{28A79DBB-576B-4554-B3B1-D15064D826D8}"/>
              </a:ext>
            </a:extLst>
          </p:cNvPr>
          <p:cNvSpPr/>
          <p:nvPr/>
        </p:nvSpPr>
        <p:spPr>
          <a:xfrm>
            <a:off x="607594" y="1104900"/>
            <a:ext cx="4650205" cy="482600"/>
          </a:xfrm>
          <a:prstGeom prst="rect">
            <a:avLst/>
          </a:prstGeom>
          <a:noFill/>
          <a:ln w="76200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67BE7E3D-384D-4344-9EF3-76481755238D}"/>
              </a:ext>
            </a:extLst>
          </p:cNvPr>
          <p:cNvSpPr/>
          <p:nvPr/>
        </p:nvSpPr>
        <p:spPr>
          <a:xfrm>
            <a:off x="2453368" y="1607176"/>
            <a:ext cx="3002982" cy="475624"/>
          </a:xfrm>
          <a:prstGeom prst="rect">
            <a:avLst/>
          </a:prstGeom>
          <a:noFill/>
          <a:ln w="762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6015B969-516B-4EBE-A0C4-A1C6CDC194B3}"/>
              </a:ext>
            </a:extLst>
          </p:cNvPr>
          <p:cNvSpPr/>
          <p:nvPr/>
        </p:nvSpPr>
        <p:spPr>
          <a:xfrm>
            <a:off x="1551668" y="2120900"/>
            <a:ext cx="3274332" cy="475624"/>
          </a:xfrm>
          <a:prstGeom prst="rect">
            <a:avLst/>
          </a:pr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275760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CC8AE-C498-4811-8E91-6876E4E11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 memory layout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748590-1808-4AA5-B592-C13E71EF38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4" y="1143000"/>
            <a:ext cx="6593306" cy="5029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char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glob_str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[80] = {0};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func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(short b, int* f) {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static int c = 3;</a:t>
            </a:r>
          </a:p>
          <a:p>
            <a:pPr marL="0" indent="0">
              <a:buNone/>
            </a:pP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char* d = “Test”;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int* e = malloc(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sizeof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(int));</a:t>
            </a:r>
          </a:p>
          <a:p>
            <a:pPr marL="0" indent="0">
              <a:buNone/>
            </a:pP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(“Hello CS213\n”);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9BE0B-CB7E-4DEE-8347-C97B54375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16</a:t>
            </a:fld>
            <a:endParaRPr lang="en-US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75B67052-7485-4B3B-BB69-93D7CAC6E0AD}"/>
              </a:ext>
            </a:extLst>
          </p:cNvPr>
          <p:cNvGrpSpPr/>
          <p:nvPr/>
        </p:nvGrpSpPr>
        <p:grpSpPr>
          <a:xfrm flipH="1">
            <a:off x="6606862" y="5237408"/>
            <a:ext cx="3024391" cy="923330"/>
            <a:chOff x="4425822" y="1676400"/>
            <a:chExt cx="1632079" cy="923330"/>
          </a:xfrm>
        </p:grpSpPr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C1C02433-B46B-49C3-943B-98103A881319}"/>
                </a:ext>
              </a:extLst>
            </p:cNvPr>
            <p:cNvSpPr txBox="1"/>
            <p:nvPr/>
          </p:nvSpPr>
          <p:spPr>
            <a:xfrm>
              <a:off x="4724402" y="1676400"/>
              <a:ext cx="1333499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Address  0x0000000000000000</a:t>
              </a:r>
            </a:p>
          </p:txBody>
        </p:sp>
        <p:cxnSp>
          <p:nvCxnSpPr>
            <p:cNvPr id="8" name="Straight Arrow Connector 7">
              <a:extLst>
                <a:ext uri="{FF2B5EF4-FFF2-40B4-BE49-F238E27FC236}">
                  <a16:creationId xmlns:a16="http://schemas.microsoft.com/office/drawing/2014/main" id="{200BCCB9-2731-43D5-BB8D-4080FD42FCE0}"/>
                </a:ext>
              </a:extLst>
            </p:cNvPr>
            <p:cNvCxnSpPr>
              <a:cxnSpLocks/>
              <a:stCxn id="7" idx="1"/>
            </p:cNvCxnSpPr>
            <p:nvPr/>
          </p:nvCxnSpPr>
          <p:spPr>
            <a:xfrm flipH="1">
              <a:off x="4425822" y="2138065"/>
              <a:ext cx="298580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138E90FE-BFDE-4457-94B4-885FC31F5658}"/>
              </a:ext>
            </a:extLst>
          </p:cNvPr>
          <p:cNvGrpSpPr/>
          <p:nvPr/>
        </p:nvGrpSpPr>
        <p:grpSpPr>
          <a:xfrm flipH="1">
            <a:off x="6735651" y="836175"/>
            <a:ext cx="2917913" cy="923330"/>
            <a:chOff x="4396892" y="1676400"/>
            <a:chExt cx="1661008" cy="923330"/>
          </a:xfrm>
        </p:grpSpPr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BE50ADC5-BEBB-4866-8DFC-E8D31EE6E6FE}"/>
                </a:ext>
              </a:extLst>
            </p:cNvPr>
            <p:cNvSpPr txBox="1"/>
            <p:nvPr/>
          </p:nvSpPr>
          <p:spPr>
            <a:xfrm>
              <a:off x="4724400" y="1676400"/>
              <a:ext cx="1333500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Address  0xFFFFFFFFFFFFFFFF</a:t>
              </a:r>
            </a:p>
          </p:txBody>
        </p:sp>
        <p:cxnSp>
          <p:nvCxnSpPr>
            <p:cNvPr id="11" name="Straight Arrow Connector 10">
              <a:extLst>
                <a:ext uri="{FF2B5EF4-FFF2-40B4-BE49-F238E27FC236}">
                  <a16:creationId xmlns:a16="http://schemas.microsoft.com/office/drawing/2014/main" id="{723E1476-CCE7-4302-B744-B5C968EDA1AB}"/>
                </a:ext>
              </a:extLst>
            </p:cNvPr>
            <p:cNvCxnSpPr>
              <a:cxnSpLocks/>
              <a:stCxn id="10" idx="1"/>
            </p:cNvCxnSpPr>
            <p:nvPr/>
          </p:nvCxnSpPr>
          <p:spPr>
            <a:xfrm flipH="1">
              <a:off x="4396892" y="2138065"/>
              <a:ext cx="327508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C32F9C86-8E5A-4E0F-A910-6D86438257AD}"/>
              </a:ext>
            </a:extLst>
          </p:cNvPr>
          <p:cNvGraphicFramePr>
            <a:graphicFrameLocks noGrp="1"/>
          </p:cNvGraphicFramePr>
          <p:nvPr/>
        </p:nvGraphicFramePr>
        <p:xfrm>
          <a:off x="9736428" y="1285922"/>
          <a:ext cx="1676400" cy="441313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7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455269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Stack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36298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Heap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0785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Static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0785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Text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3" name="Rectangle 12">
            <a:extLst>
              <a:ext uri="{FF2B5EF4-FFF2-40B4-BE49-F238E27FC236}">
                <a16:creationId xmlns:a16="http://schemas.microsoft.com/office/drawing/2014/main" id="{28A79DBB-576B-4554-B3B1-D15064D826D8}"/>
              </a:ext>
            </a:extLst>
          </p:cNvPr>
          <p:cNvSpPr/>
          <p:nvPr/>
        </p:nvSpPr>
        <p:spPr>
          <a:xfrm>
            <a:off x="607594" y="1104900"/>
            <a:ext cx="4650205" cy="482600"/>
          </a:xfrm>
          <a:prstGeom prst="rect">
            <a:avLst/>
          </a:prstGeom>
          <a:noFill/>
          <a:ln w="76200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67BE7E3D-384D-4344-9EF3-76481755238D}"/>
              </a:ext>
            </a:extLst>
          </p:cNvPr>
          <p:cNvSpPr/>
          <p:nvPr/>
        </p:nvSpPr>
        <p:spPr>
          <a:xfrm>
            <a:off x="2453368" y="1607176"/>
            <a:ext cx="3002982" cy="475624"/>
          </a:xfrm>
          <a:prstGeom prst="rect">
            <a:avLst/>
          </a:prstGeom>
          <a:noFill/>
          <a:ln w="762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6015B969-516B-4EBE-A0C4-A1C6CDC194B3}"/>
              </a:ext>
            </a:extLst>
          </p:cNvPr>
          <p:cNvSpPr/>
          <p:nvPr/>
        </p:nvSpPr>
        <p:spPr>
          <a:xfrm>
            <a:off x="1551668" y="2120900"/>
            <a:ext cx="3274332" cy="475624"/>
          </a:xfrm>
          <a:prstGeom prst="rect">
            <a:avLst/>
          </a:prstGeom>
          <a:noFill/>
          <a:ln w="762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B506B7F9-AC74-4B74-8874-3398FA950687}"/>
              </a:ext>
            </a:extLst>
          </p:cNvPr>
          <p:cNvSpPr/>
          <p:nvPr/>
        </p:nvSpPr>
        <p:spPr>
          <a:xfrm>
            <a:off x="1551668" y="3137526"/>
            <a:ext cx="3274332" cy="475624"/>
          </a:xfrm>
          <a:prstGeom prst="rect">
            <a:avLst/>
          </a:pr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625691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CC8AE-C498-4811-8E91-6876E4E11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 memory layout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748590-1808-4AA5-B592-C13E71EF38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4" y="1143000"/>
            <a:ext cx="6618706" cy="5029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char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glob_str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[80] = {0};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func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(short b, int* f) {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static int c = 3;</a:t>
            </a:r>
          </a:p>
          <a:p>
            <a:pPr marL="0" indent="0">
              <a:buNone/>
            </a:pP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char* d = “Test”;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int* e = malloc(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sizeof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(int));</a:t>
            </a:r>
          </a:p>
          <a:p>
            <a:pPr marL="0" indent="0">
              <a:buNone/>
            </a:pP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(“Hello CS213\n”);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9BE0B-CB7E-4DEE-8347-C97B54375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17</a:t>
            </a:fld>
            <a:endParaRPr lang="en-US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75B67052-7485-4B3B-BB69-93D7CAC6E0AD}"/>
              </a:ext>
            </a:extLst>
          </p:cNvPr>
          <p:cNvGrpSpPr/>
          <p:nvPr/>
        </p:nvGrpSpPr>
        <p:grpSpPr>
          <a:xfrm flipH="1">
            <a:off x="6606862" y="5237408"/>
            <a:ext cx="3024391" cy="923330"/>
            <a:chOff x="4425822" y="1676400"/>
            <a:chExt cx="1632079" cy="923330"/>
          </a:xfrm>
        </p:grpSpPr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C1C02433-B46B-49C3-943B-98103A881319}"/>
                </a:ext>
              </a:extLst>
            </p:cNvPr>
            <p:cNvSpPr txBox="1"/>
            <p:nvPr/>
          </p:nvSpPr>
          <p:spPr>
            <a:xfrm>
              <a:off x="4724402" y="1676400"/>
              <a:ext cx="1333499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Address  0x0000000000000000</a:t>
              </a:r>
            </a:p>
          </p:txBody>
        </p:sp>
        <p:cxnSp>
          <p:nvCxnSpPr>
            <p:cNvPr id="8" name="Straight Arrow Connector 7">
              <a:extLst>
                <a:ext uri="{FF2B5EF4-FFF2-40B4-BE49-F238E27FC236}">
                  <a16:creationId xmlns:a16="http://schemas.microsoft.com/office/drawing/2014/main" id="{200BCCB9-2731-43D5-BB8D-4080FD42FCE0}"/>
                </a:ext>
              </a:extLst>
            </p:cNvPr>
            <p:cNvCxnSpPr>
              <a:cxnSpLocks/>
              <a:stCxn id="7" idx="1"/>
            </p:cNvCxnSpPr>
            <p:nvPr/>
          </p:nvCxnSpPr>
          <p:spPr>
            <a:xfrm flipH="1">
              <a:off x="4425822" y="2138065"/>
              <a:ext cx="298580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138E90FE-BFDE-4457-94B4-885FC31F5658}"/>
              </a:ext>
            </a:extLst>
          </p:cNvPr>
          <p:cNvGrpSpPr/>
          <p:nvPr/>
        </p:nvGrpSpPr>
        <p:grpSpPr>
          <a:xfrm flipH="1">
            <a:off x="6735651" y="836175"/>
            <a:ext cx="2917913" cy="923330"/>
            <a:chOff x="4396892" y="1676400"/>
            <a:chExt cx="1661008" cy="923330"/>
          </a:xfrm>
        </p:grpSpPr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BE50ADC5-BEBB-4866-8DFC-E8D31EE6E6FE}"/>
                </a:ext>
              </a:extLst>
            </p:cNvPr>
            <p:cNvSpPr txBox="1"/>
            <p:nvPr/>
          </p:nvSpPr>
          <p:spPr>
            <a:xfrm>
              <a:off x="4724400" y="1676400"/>
              <a:ext cx="1333500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Address  0xFFFFFFFFFFFFFFFF</a:t>
              </a:r>
            </a:p>
          </p:txBody>
        </p:sp>
        <p:cxnSp>
          <p:nvCxnSpPr>
            <p:cNvPr id="11" name="Straight Arrow Connector 10">
              <a:extLst>
                <a:ext uri="{FF2B5EF4-FFF2-40B4-BE49-F238E27FC236}">
                  <a16:creationId xmlns:a16="http://schemas.microsoft.com/office/drawing/2014/main" id="{723E1476-CCE7-4302-B744-B5C968EDA1AB}"/>
                </a:ext>
              </a:extLst>
            </p:cNvPr>
            <p:cNvCxnSpPr>
              <a:cxnSpLocks/>
              <a:stCxn id="10" idx="1"/>
            </p:cNvCxnSpPr>
            <p:nvPr/>
          </p:nvCxnSpPr>
          <p:spPr>
            <a:xfrm flipH="1">
              <a:off x="4396892" y="2138065"/>
              <a:ext cx="327508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C32F9C86-8E5A-4E0F-A910-6D86438257AD}"/>
              </a:ext>
            </a:extLst>
          </p:cNvPr>
          <p:cNvGraphicFramePr>
            <a:graphicFrameLocks noGrp="1"/>
          </p:cNvGraphicFramePr>
          <p:nvPr/>
        </p:nvGraphicFramePr>
        <p:xfrm>
          <a:off x="9736428" y="1285922"/>
          <a:ext cx="1676400" cy="441313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7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455269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Stack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36298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Heap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0785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Static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0785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Text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3" name="Rectangle 12">
            <a:extLst>
              <a:ext uri="{FF2B5EF4-FFF2-40B4-BE49-F238E27FC236}">
                <a16:creationId xmlns:a16="http://schemas.microsoft.com/office/drawing/2014/main" id="{28A79DBB-576B-4554-B3B1-D15064D826D8}"/>
              </a:ext>
            </a:extLst>
          </p:cNvPr>
          <p:cNvSpPr/>
          <p:nvPr/>
        </p:nvSpPr>
        <p:spPr>
          <a:xfrm>
            <a:off x="607594" y="1104900"/>
            <a:ext cx="4650205" cy="482600"/>
          </a:xfrm>
          <a:prstGeom prst="rect">
            <a:avLst/>
          </a:prstGeom>
          <a:noFill/>
          <a:ln w="76200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67BE7E3D-384D-4344-9EF3-76481755238D}"/>
              </a:ext>
            </a:extLst>
          </p:cNvPr>
          <p:cNvSpPr/>
          <p:nvPr/>
        </p:nvSpPr>
        <p:spPr>
          <a:xfrm>
            <a:off x="2453368" y="1607176"/>
            <a:ext cx="3002982" cy="475624"/>
          </a:xfrm>
          <a:prstGeom prst="rect">
            <a:avLst/>
          </a:prstGeom>
          <a:noFill/>
          <a:ln w="762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6015B969-516B-4EBE-A0C4-A1C6CDC194B3}"/>
              </a:ext>
            </a:extLst>
          </p:cNvPr>
          <p:cNvSpPr/>
          <p:nvPr/>
        </p:nvSpPr>
        <p:spPr>
          <a:xfrm>
            <a:off x="1551668" y="2120900"/>
            <a:ext cx="3274332" cy="475624"/>
          </a:xfrm>
          <a:prstGeom prst="rect">
            <a:avLst/>
          </a:prstGeom>
          <a:noFill/>
          <a:ln w="762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B506B7F9-AC74-4B74-8874-3398FA950687}"/>
              </a:ext>
            </a:extLst>
          </p:cNvPr>
          <p:cNvSpPr/>
          <p:nvPr/>
        </p:nvSpPr>
        <p:spPr>
          <a:xfrm>
            <a:off x="1551668" y="3137526"/>
            <a:ext cx="1447800" cy="475624"/>
          </a:xfrm>
          <a:prstGeom prst="rect">
            <a:avLst/>
          </a:pr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68A7041C-29FE-4354-B45C-E497F9EC2C7E}"/>
              </a:ext>
            </a:extLst>
          </p:cNvPr>
          <p:cNvSpPr/>
          <p:nvPr/>
        </p:nvSpPr>
        <p:spPr>
          <a:xfrm>
            <a:off x="3378200" y="3156576"/>
            <a:ext cx="1447800" cy="475624"/>
          </a:xfrm>
          <a:prstGeom prst="rect">
            <a:avLst/>
          </a:pr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562050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CC8AE-C498-4811-8E91-6876E4E11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 memory layout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748590-1808-4AA5-B592-C13E71EF38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4" y="1143000"/>
            <a:ext cx="6656806" cy="5029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char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glob_str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[80] = {0};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func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(short b, int* f) {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static int c = 3;</a:t>
            </a:r>
          </a:p>
          <a:p>
            <a:pPr marL="0" indent="0">
              <a:buNone/>
            </a:pP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char* d = “Test”;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int* e = malloc(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sizeof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(int));</a:t>
            </a:r>
          </a:p>
          <a:p>
            <a:pPr marL="0" indent="0">
              <a:buNone/>
            </a:pP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(“Hello CS213\n”);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9BE0B-CB7E-4DEE-8347-C97B54375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18</a:t>
            </a:fld>
            <a:endParaRPr lang="en-US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75B67052-7485-4B3B-BB69-93D7CAC6E0AD}"/>
              </a:ext>
            </a:extLst>
          </p:cNvPr>
          <p:cNvGrpSpPr/>
          <p:nvPr/>
        </p:nvGrpSpPr>
        <p:grpSpPr>
          <a:xfrm flipH="1">
            <a:off x="6606862" y="5237408"/>
            <a:ext cx="3024391" cy="923330"/>
            <a:chOff x="4425822" y="1676400"/>
            <a:chExt cx="1632079" cy="923330"/>
          </a:xfrm>
        </p:grpSpPr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C1C02433-B46B-49C3-943B-98103A881319}"/>
                </a:ext>
              </a:extLst>
            </p:cNvPr>
            <p:cNvSpPr txBox="1"/>
            <p:nvPr/>
          </p:nvSpPr>
          <p:spPr>
            <a:xfrm>
              <a:off x="4724402" y="1676400"/>
              <a:ext cx="1333499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Address  0x0000000000000000</a:t>
              </a:r>
            </a:p>
          </p:txBody>
        </p:sp>
        <p:cxnSp>
          <p:nvCxnSpPr>
            <p:cNvPr id="8" name="Straight Arrow Connector 7">
              <a:extLst>
                <a:ext uri="{FF2B5EF4-FFF2-40B4-BE49-F238E27FC236}">
                  <a16:creationId xmlns:a16="http://schemas.microsoft.com/office/drawing/2014/main" id="{200BCCB9-2731-43D5-BB8D-4080FD42FCE0}"/>
                </a:ext>
              </a:extLst>
            </p:cNvPr>
            <p:cNvCxnSpPr>
              <a:cxnSpLocks/>
              <a:stCxn id="7" idx="1"/>
            </p:cNvCxnSpPr>
            <p:nvPr/>
          </p:nvCxnSpPr>
          <p:spPr>
            <a:xfrm flipH="1">
              <a:off x="4425822" y="2138065"/>
              <a:ext cx="298580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138E90FE-BFDE-4457-94B4-885FC31F5658}"/>
              </a:ext>
            </a:extLst>
          </p:cNvPr>
          <p:cNvGrpSpPr/>
          <p:nvPr/>
        </p:nvGrpSpPr>
        <p:grpSpPr>
          <a:xfrm flipH="1">
            <a:off x="6735651" y="836175"/>
            <a:ext cx="2917913" cy="923330"/>
            <a:chOff x="4396892" y="1676400"/>
            <a:chExt cx="1661008" cy="923330"/>
          </a:xfrm>
        </p:grpSpPr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BE50ADC5-BEBB-4866-8DFC-E8D31EE6E6FE}"/>
                </a:ext>
              </a:extLst>
            </p:cNvPr>
            <p:cNvSpPr txBox="1"/>
            <p:nvPr/>
          </p:nvSpPr>
          <p:spPr>
            <a:xfrm>
              <a:off x="4724400" y="1676400"/>
              <a:ext cx="1333500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Address  0xFFFFFFFFFFFFFFFF</a:t>
              </a:r>
            </a:p>
          </p:txBody>
        </p:sp>
        <p:cxnSp>
          <p:nvCxnSpPr>
            <p:cNvPr id="11" name="Straight Arrow Connector 10">
              <a:extLst>
                <a:ext uri="{FF2B5EF4-FFF2-40B4-BE49-F238E27FC236}">
                  <a16:creationId xmlns:a16="http://schemas.microsoft.com/office/drawing/2014/main" id="{723E1476-CCE7-4302-B744-B5C968EDA1AB}"/>
                </a:ext>
              </a:extLst>
            </p:cNvPr>
            <p:cNvCxnSpPr>
              <a:cxnSpLocks/>
              <a:stCxn id="10" idx="1"/>
            </p:cNvCxnSpPr>
            <p:nvPr/>
          </p:nvCxnSpPr>
          <p:spPr>
            <a:xfrm flipH="1">
              <a:off x="4396892" y="2138065"/>
              <a:ext cx="327508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C32F9C86-8E5A-4E0F-A910-6D86438257AD}"/>
              </a:ext>
            </a:extLst>
          </p:cNvPr>
          <p:cNvGraphicFramePr>
            <a:graphicFrameLocks noGrp="1"/>
          </p:cNvGraphicFramePr>
          <p:nvPr/>
        </p:nvGraphicFramePr>
        <p:xfrm>
          <a:off x="9736428" y="1285922"/>
          <a:ext cx="1676400" cy="441313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7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455269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Stack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36298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Heap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0785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Static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0785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Text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3" name="Rectangle 12">
            <a:extLst>
              <a:ext uri="{FF2B5EF4-FFF2-40B4-BE49-F238E27FC236}">
                <a16:creationId xmlns:a16="http://schemas.microsoft.com/office/drawing/2014/main" id="{28A79DBB-576B-4554-B3B1-D15064D826D8}"/>
              </a:ext>
            </a:extLst>
          </p:cNvPr>
          <p:cNvSpPr/>
          <p:nvPr/>
        </p:nvSpPr>
        <p:spPr>
          <a:xfrm>
            <a:off x="607594" y="1104900"/>
            <a:ext cx="4650205" cy="482600"/>
          </a:xfrm>
          <a:prstGeom prst="rect">
            <a:avLst/>
          </a:prstGeom>
          <a:noFill/>
          <a:ln w="76200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67BE7E3D-384D-4344-9EF3-76481755238D}"/>
              </a:ext>
            </a:extLst>
          </p:cNvPr>
          <p:cNvSpPr/>
          <p:nvPr/>
        </p:nvSpPr>
        <p:spPr>
          <a:xfrm>
            <a:off x="2453368" y="1607176"/>
            <a:ext cx="3002982" cy="475624"/>
          </a:xfrm>
          <a:prstGeom prst="rect">
            <a:avLst/>
          </a:prstGeom>
          <a:noFill/>
          <a:ln w="762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6015B969-516B-4EBE-A0C4-A1C6CDC194B3}"/>
              </a:ext>
            </a:extLst>
          </p:cNvPr>
          <p:cNvSpPr/>
          <p:nvPr/>
        </p:nvSpPr>
        <p:spPr>
          <a:xfrm>
            <a:off x="1551668" y="2120900"/>
            <a:ext cx="3274332" cy="475624"/>
          </a:xfrm>
          <a:prstGeom prst="rect">
            <a:avLst/>
          </a:prstGeom>
          <a:noFill/>
          <a:ln w="762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B506B7F9-AC74-4B74-8874-3398FA950687}"/>
              </a:ext>
            </a:extLst>
          </p:cNvPr>
          <p:cNvSpPr/>
          <p:nvPr/>
        </p:nvSpPr>
        <p:spPr>
          <a:xfrm>
            <a:off x="1551668" y="3137526"/>
            <a:ext cx="1447800" cy="475624"/>
          </a:xfrm>
          <a:prstGeom prst="rect">
            <a:avLst/>
          </a:prstGeom>
          <a:noFill/>
          <a:ln w="762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68A7041C-29FE-4354-B45C-E497F9EC2C7E}"/>
              </a:ext>
            </a:extLst>
          </p:cNvPr>
          <p:cNvSpPr/>
          <p:nvPr/>
        </p:nvSpPr>
        <p:spPr>
          <a:xfrm>
            <a:off x="3378200" y="3156576"/>
            <a:ext cx="1447800" cy="475624"/>
          </a:xfrm>
          <a:prstGeom prst="rect">
            <a:avLst/>
          </a:prstGeom>
          <a:noFill/>
          <a:ln w="762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24AA7A6B-044A-4FAE-8565-F22F5508F0C8}"/>
              </a:ext>
            </a:extLst>
          </p:cNvPr>
          <p:cNvSpPr/>
          <p:nvPr/>
        </p:nvSpPr>
        <p:spPr>
          <a:xfrm>
            <a:off x="3188834" y="3651250"/>
            <a:ext cx="3736183" cy="475624"/>
          </a:xfrm>
          <a:prstGeom prst="rect">
            <a:avLst/>
          </a:pr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AD194620-BA11-4BB0-A3C3-1C2733A138BC}"/>
              </a:ext>
            </a:extLst>
          </p:cNvPr>
          <p:cNvSpPr/>
          <p:nvPr/>
        </p:nvSpPr>
        <p:spPr>
          <a:xfrm>
            <a:off x="1551668" y="3651250"/>
            <a:ext cx="1297783" cy="475624"/>
          </a:xfrm>
          <a:prstGeom prst="rect">
            <a:avLst/>
          </a:pr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390275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CC8AE-C498-4811-8E91-6876E4E11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 memory layout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748590-1808-4AA5-B592-C13E71EF38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4" y="1143000"/>
            <a:ext cx="6479006" cy="5029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char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glob_str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[80] = {0};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func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(short b, int* f) {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static int c = 3;</a:t>
            </a:r>
          </a:p>
          <a:p>
            <a:pPr marL="0" indent="0">
              <a:buNone/>
            </a:pP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char* d = “Test”;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int* e = malloc(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sizeof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(int));</a:t>
            </a:r>
          </a:p>
          <a:p>
            <a:pPr marL="0" indent="0">
              <a:buNone/>
            </a:pP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(“Hello CS213\n”);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9BE0B-CB7E-4DEE-8347-C97B54375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19</a:t>
            </a:fld>
            <a:endParaRPr lang="en-US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75B67052-7485-4B3B-BB69-93D7CAC6E0AD}"/>
              </a:ext>
            </a:extLst>
          </p:cNvPr>
          <p:cNvGrpSpPr/>
          <p:nvPr/>
        </p:nvGrpSpPr>
        <p:grpSpPr>
          <a:xfrm flipH="1">
            <a:off x="6606862" y="5237408"/>
            <a:ext cx="3024391" cy="923330"/>
            <a:chOff x="4425822" y="1676400"/>
            <a:chExt cx="1632079" cy="923330"/>
          </a:xfrm>
        </p:grpSpPr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C1C02433-B46B-49C3-943B-98103A881319}"/>
                </a:ext>
              </a:extLst>
            </p:cNvPr>
            <p:cNvSpPr txBox="1"/>
            <p:nvPr/>
          </p:nvSpPr>
          <p:spPr>
            <a:xfrm>
              <a:off x="4724402" y="1676400"/>
              <a:ext cx="1333499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Address  0x0000000000000000</a:t>
              </a:r>
            </a:p>
          </p:txBody>
        </p:sp>
        <p:cxnSp>
          <p:nvCxnSpPr>
            <p:cNvPr id="8" name="Straight Arrow Connector 7">
              <a:extLst>
                <a:ext uri="{FF2B5EF4-FFF2-40B4-BE49-F238E27FC236}">
                  <a16:creationId xmlns:a16="http://schemas.microsoft.com/office/drawing/2014/main" id="{200BCCB9-2731-43D5-BB8D-4080FD42FCE0}"/>
                </a:ext>
              </a:extLst>
            </p:cNvPr>
            <p:cNvCxnSpPr>
              <a:cxnSpLocks/>
              <a:stCxn id="7" idx="1"/>
            </p:cNvCxnSpPr>
            <p:nvPr/>
          </p:nvCxnSpPr>
          <p:spPr>
            <a:xfrm flipH="1">
              <a:off x="4425822" y="2138065"/>
              <a:ext cx="298580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138E90FE-BFDE-4457-94B4-885FC31F5658}"/>
              </a:ext>
            </a:extLst>
          </p:cNvPr>
          <p:cNvGrpSpPr/>
          <p:nvPr/>
        </p:nvGrpSpPr>
        <p:grpSpPr>
          <a:xfrm flipH="1">
            <a:off x="6735651" y="836175"/>
            <a:ext cx="2917913" cy="923330"/>
            <a:chOff x="4396892" y="1676400"/>
            <a:chExt cx="1661008" cy="923330"/>
          </a:xfrm>
        </p:grpSpPr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BE50ADC5-BEBB-4866-8DFC-E8D31EE6E6FE}"/>
                </a:ext>
              </a:extLst>
            </p:cNvPr>
            <p:cNvSpPr txBox="1"/>
            <p:nvPr/>
          </p:nvSpPr>
          <p:spPr>
            <a:xfrm>
              <a:off x="4724400" y="1676400"/>
              <a:ext cx="1333500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Address  0xFFFFFFFFFFFFFFFF</a:t>
              </a:r>
            </a:p>
          </p:txBody>
        </p:sp>
        <p:cxnSp>
          <p:nvCxnSpPr>
            <p:cNvPr id="11" name="Straight Arrow Connector 10">
              <a:extLst>
                <a:ext uri="{FF2B5EF4-FFF2-40B4-BE49-F238E27FC236}">
                  <a16:creationId xmlns:a16="http://schemas.microsoft.com/office/drawing/2014/main" id="{723E1476-CCE7-4302-B744-B5C968EDA1AB}"/>
                </a:ext>
              </a:extLst>
            </p:cNvPr>
            <p:cNvCxnSpPr>
              <a:cxnSpLocks/>
              <a:stCxn id="10" idx="1"/>
            </p:cNvCxnSpPr>
            <p:nvPr/>
          </p:nvCxnSpPr>
          <p:spPr>
            <a:xfrm flipH="1">
              <a:off x="4396892" y="2138065"/>
              <a:ext cx="327508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C32F9C86-8E5A-4E0F-A910-6D86438257AD}"/>
              </a:ext>
            </a:extLst>
          </p:cNvPr>
          <p:cNvGraphicFramePr>
            <a:graphicFrameLocks noGrp="1"/>
          </p:cNvGraphicFramePr>
          <p:nvPr/>
        </p:nvGraphicFramePr>
        <p:xfrm>
          <a:off x="9736428" y="1285922"/>
          <a:ext cx="1676400" cy="441313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7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455269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Stack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36298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Heap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0785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Static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0785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Text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3" name="Rectangle 12">
            <a:extLst>
              <a:ext uri="{FF2B5EF4-FFF2-40B4-BE49-F238E27FC236}">
                <a16:creationId xmlns:a16="http://schemas.microsoft.com/office/drawing/2014/main" id="{28A79DBB-576B-4554-B3B1-D15064D826D8}"/>
              </a:ext>
            </a:extLst>
          </p:cNvPr>
          <p:cNvSpPr/>
          <p:nvPr/>
        </p:nvSpPr>
        <p:spPr>
          <a:xfrm>
            <a:off x="607594" y="1104900"/>
            <a:ext cx="4650205" cy="482600"/>
          </a:xfrm>
          <a:prstGeom prst="rect">
            <a:avLst/>
          </a:prstGeom>
          <a:noFill/>
          <a:ln w="76200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67BE7E3D-384D-4344-9EF3-76481755238D}"/>
              </a:ext>
            </a:extLst>
          </p:cNvPr>
          <p:cNvSpPr/>
          <p:nvPr/>
        </p:nvSpPr>
        <p:spPr>
          <a:xfrm>
            <a:off x="2453368" y="1607176"/>
            <a:ext cx="3002982" cy="475624"/>
          </a:xfrm>
          <a:prstGeom prst="rect">
            <a:avLst/>
          </a:prstGeom>
          <a:noFill/>
          <a:ln w="762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6015B969-516B-4EBE-A0C4-A1C6CDC194B3}"/>
              </a:ext>
            </a:extLst>
          </p:cNvPr>
          <p:cNvSpPr/>
          <p:nvPr/>
        </p:nvSpPr>
        <p:spPr>
          <a:xfrm>
            <a:off x="1551668" y="2120900"/>
            <a:ext cx="3274332" cy="475624"/>
          </a:xfrm>
          <a:prstGeom prst="rect">
            <a:avLst/>
          </a:prstGeom>
          <a:noFill/>
          <a:ln w="762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B506B7F9-AC74-4B74-8874-3398FA950687}"/>
              </a:ext>
            </a:extLst>
          </p:cNvPr>
          <p:cNvSpPr/>
          <p:nvPr/>
        </p:nvSpPr>
        <p:spPr>
          <a:xfrm>
            <a:off x="1551668" y="3137526"/>
            <a:ext cx="1447800" cy="475624"/>
          </a:xfrm>
          <a:prstGeom prst="rect">
            <a:avLst/>
          </a:prstGeom>
          <a:noFill/>
          <a:ln w="762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68A7041C-29FE-4354-B45C-E497F9EC2C7E}"/>
              </a:ext>
            </a:extLst>
          </p:cNvPr>
          <p:cNvSpPr/>
          <p:nvPr/>
        </p:nvSpPr>
        <p:spPr>
          <a:xfrm>
            <a:off x="3378200" y="3156576"/>
            <a:ext cx="1447800" cy="475624"/>
          </a:xfrm>
          <a:prstGeom prst="rect">
            <a:avLst/>
          </a:prstGeom>
          <a:noFill/>
          <a:ln w="762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24AA7A6B-044A-4FAE-8565-F22F5508F0C8}"/>
              </a:ext>
            </a:extLst>
          </p:cNvPr>
          <p:cNvSpPr/>
          <p:nvPr/>
        </p:nvSpPr>
        <p:spPr>
          <a:xfrm>
            <a:off x="3188834" y="3670926"/>
            <a:ext cx="3736183" cy="475624"/>
          </a:xfrm>
          <a:prstGeom prst="rect">
            <a:avLst/>
          </a:prstGeom>
          <a:noFill/>
          <a:ln w="76200"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A8081547-508D-4D59-ADFE-8C47B8A719D5}"/>
              </a:ext>
            </a:extLst>
          </p:cNvPr>
          <p:cNvSpPr/>
          <p:nvPr/>
        </p:nvSpPr>
        <p:spPr>
          <a:xfrm>
            <a:off x="1551668" y="3678528"/>
            <a:ext cx="1229632" cy="475624"/>
          </a:xfrm>
          <a:prstGeom prst="rect">
            <a:avLst/>
          </a:prstGeom>
          <a:noFill/>
          <a:ln w="762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CA464EC7-10E8-4679-99D7-1E9FA6ADA3AB}"/>
              </a:ext>
            </a:extLst>
          </p:cNvPr>
          <p:cNvSpPr/>
          <p:nvPr/>
        </p:nvSpPr>
        <p:spPr>
          <a:xfrm>
            <a:off x="2870679" y="4647484"/>
            <a:ext cx="2857021" cy="475624"/>
          </a:xfrm>
          <a:prstGeom prst="rect">
            <a:avLst/>
          </a:pr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04881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EBCDD7-C8C6-4A32-AEF4-A4C45446C2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Administrivia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868962-C88D-48C6-845B-28FC3C2426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Homework 2 due today</a:t>
            </a:r>
          </a:p>
          <a:p>
            <a:pPr lvl="1"/>
            <a:r>
              <a:rPr lang="en-US" dirty="0"/>
              <a:t>Good practice for the exam</a:t>
            </a:r>
          </a:p>
          <a:p>
            <a:pPr lvl="1"/>
            <a:r>
              <a:rPr lang="en-US" dirty="0"/>
              <a:t>With slip days, not sure when I can post solutions 😢</a:t>
            </a:r>
          </a:p>
          <a:p>
            <a:endParaRPr lang="en-US" dirty="0"/>
          </a:p>
          <a:p>
            <a:r>
              <a:rPr lang="en-US" dirty="0"/>
              <a:t>Midterm Exam 1: Thursday, during class time in class room</a:t>
            </a:r>
          </a:p>
          <a:p>
            <a:pPr lvl="1"/>
            <a:r>
              <a:rPr lang="en-US" dirty="0"/>
              <a:t>I have already contacted you if you’re at a different time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Covers material including last week Thursday (Control Flow in Assembly)</a:t>
            </a:r>
          </a:p>
          <a:p>
            <a:pPr lvl="2"/>
            <a:r>
              <a:rPr lang="en-US" dirty="0"/>
              <a:t>Not today’s material</a:t>
            </a:r>
          </a:p>
          <a:p>
            <a:pPr lvl="2"/>
            <a:endParaRPr lang="en-US" dirty="0"/>
          </a:p>
          <a:p>
            <a:pPr lvl="1"/>
            <a:r>
              <a:rPr lang="en-US" dirty="0"/>
              <a:t>80 minutes to complete (starts at 12:30pm sharp)</a:t>
            </a:r>
          </a:p>
          <a:p>
            <a:pPr lvl="2"/>
            <a:r>
              <a:rPr lang="en-US" dirty="0"/>
              <a:t>Bring a pencil!</a:t>
            </a:r>
          </a:p>
          <a:p>
            <a:pPr lvl="2"/>
            <a:r>
              <a:rPr lang="en-US" dirty="0"/>
              <a:t>Bring one 8.5x11 inch sheet of paper with notes on front and back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8AC33F4-A459-4ACA-AFFB-0A337831D9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418465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CC8AE-C498-4811-8E91-6876E4E11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 memory layout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748590-1808-4AA5-B592-C13E71EF38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4" y="1143000"/>
            <a:ext cx="6479006" cy="5029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char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glob_str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[80] = {0};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func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(short b, int* f) {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static int c = 3;</a:t>
            </a:r>
          </a:p>
          <a:p>
            <a:pPr marL="0" indent="0">
              <a:buNone/>
            </a:pP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char* d = “Test”;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int* e = malloc(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sizeof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(int));</a:t>
            </a:r>
          </a:p>
          <a:p>
            <a:pPr marL="0" indent="0">
              <a:buNone/>
            </a:pP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(“Hello CS213\n”);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9BE0B-CB7E-4DEE-8347-C97B54375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20</a:t>
            </a:fld>
            <a:endParaRPr lang="en-US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75B67052-7485-4B3B-BB69-93D7CAC6E0AD}"/>
              </a:ext>
            </a:extLst>
          </p:cNvPr>
          <p:cNvGrpSpPr/>
          <p:nvPr/>
        </p:nvGrpSpPr>
        <p:grpSpPr>
          <a:xfrm flipH="1">
            <a:off x="6606862" y="5237408"/>
            <a:ext cx="3024391" cy="923330"/>
            <a:chOff x="4425822" y="1676400"/>
            <a:chExt cx="1632079" cy="923330"/>
          </a:xfrm>
        </p:grpSpPr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C1C02433-B46B-49C3-943B-98103A881319}"/>
                </a:ext>
              </a:extLst>
            </p:cNvPr>
            <p:cNvSpPr txBox="1"/>
            <p:nvPr/>
          </p:nvSpPr>
          <p:spPr>
            <a:xfrm>
              <a:off x="4724402" y="1676400"/>
              <a:ext cx="1333499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Address  0x0000000000000000</a:t>
              </a:r>
            </a:p>
          </p:txBody>
        </p:sp>
        <p:cxnSp>
          <p:nvCxnSpPr>
            <p:cNvPr id="8" name="Straight Arrow Connector 7">
              <a:extLst>
                <a:ext uri="{FF2B5EF4-FFF2-40B4-BE49-F238E27FC236}">
                  <a16:creationId xmlns:a16="http://schemas.microsoft.com/office/drawing/2014/main" id="{200BCCB9-2731-43D5-BB8D-4080FD42FCE0}"/>
                </a:ext>
              </a:extLst>
            </p:cNvPr>
            <p:cNvCxnSpPr>
              <a:cxnSpLocks/>
              <a:stCxn id="7" idx="1"/>
            </p:cNvCxnSpPr>
            <p:nvPr/>
          </p:nvCxnSpPr>
          <p:spPr>
            <a:xfrm flipH="1">
              <a:off x="4425822" y="2138065"/>
              <a:ext cx="298580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138E90FE-BFDE-4457-94B4-885FC31F5658}"/>
              </a:ext>
            </a:extLst>
          </p:cNvPr>
          <p:cNvGrpSpPr/>
          <p:nvPr/>
        </p:nvGrpSpPr>
        <p:grpSpPr>
          <a:xfrm flipH="1">
            <a:off x="6735651" y="836175"/>
            <a:ext cx="2917913" cy="923330"/>
            <a:chOff x="4396892" y="1676400"/>
            <a:chExt cx="1661008" cy="923330"/>
          </a:xfrm>
        </p:grpSpPr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BE50ADC5-BEBB-4866-8DFC-E8D31EE6E6FE}"/>
                </a:ext>
              </a:extLst>
            </p:cNvPr>
            <p:cNvSpPr txBox="1"/>
            <p:nvPr/>
          </p:nvSpPr>
          <p:spPr>
            <a:xfrm>
              <a:off x="4724400" y="1676400"/>
              <a:ext cx="1333500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Address  0xFFFFFFFFFFFFFFFF</a:t>
              </a:r>
            </a:p>
          </p:txBody>
        </p:sp>
        <p:cxnSp>
          <p:nvCxnSpPr>
            <p:cNvPr id="11" name="Straight Arrow Connector 10">
              <a:extLst>
                <a:ext uri="{FF2B5EF4-FFF2-40B4-BE49-F238E27FC236}">
                  <a16:creationId xmlns:a16="http://schemas.microsoft.com/office/drawing/2014/main" id="{723E1476-CCE7-4302-B744-B5C968EDA1AB}"/>
                </a:ext>
              </a:extLst>
            </p:cNvPr>
            <p:cNvCxnSpPr>
              <a:cxnSpLocks/>
              <a:stCxn id="10" idx="1"/>
            </p:cNvCxnSpPr>
            <p:nvPr/>
          </p:nvCxnSpPr>
          <p:spPr>
            <a:xfrm flipH="1">
              <a:off x="4396892" y="2138065"/>
              <a:ext cx="327508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C32F9C86-8E5A-4E0F-A910-6D86438257AD}"/>
              </a:ext>
            </a:extLst>
          </p:cNvPr>
          <p:cNvGraphicFramePr>
            <a:graphicFrameLocks noGrp="1"/>
          </p:cNvGraphicFramePr>
          <p:nvPr/>
        </p:nvGraphicFramePr>
        <p:xfrm>
          <a:off x="9736428" y="1285922"/>
          <a:ext cx="1676400" cy="441313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7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455269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Stack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36298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Heap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0785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Static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0785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Text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3" name="Rectangle 12">
            <a:extLst>
              <a:ext uri="{FF2B5EF4-FFF2-40B4-BE49-F238E27FC236}">
                <a16:creationId xmlns:a16="http://schemas.microsoft.com/office/drawing/2014/main" id="{28A79DBB-576B-4554-B3B1-D15064D826D8}"/>
              </a:ext>
            </a:extLst>
          </p:cNvPr>
          <p:cNvSpPr/>
          <p:nvPr/>
        </p:nvSpPr>
        <p:spPr>
          <a:xfrm>
            <a:off x="607594" y="1104900"/>
            <a:ext cx="4650205" cy="482600"/>
          </a:xfrm>
          <a:prstGeom prst="rect">
            <a:avLst/>
          </a:prstGeom>
          <a:noFill/>
          <a:ln w="76200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67BE7E3D-384D-4344-9EF3-76481755238D}"/>
              </a:ext>
            </a:extLst>
          </p:cNvPr>
          <p:cNvSpPr/>
          <p:nvPr/>
        </p:nvSpPr>
        <p:spPr>
          <a:xfrm>
            <a:off x="2453368" y="1607176"/>
            <a:ext cx="3002982" cy="475624"/>
          </a:xfrm>
          <a:prstGeom prst="rect">
            <a:avLst/>
          </a:prstGeom>
          <a:noFill/>
          <a:ln w="762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6015B969-516B-4EBE-A0C4-A1C6CDC194B3}"/>
              </a:ext>
            </a:extLst>
          </p:cNvPr>
          <p:cNvSpPr/>
          <p:nvPr/>
        </p:nvSpPr>
        <p:spPr>
          <a:xfrm>
            <a:off x="1551668" y="2120900"/>
            <a:ext cx="3274332" cy="475624"/>
          </a:xfrm>
          <a:prstGeom prst="rect">
            <a:avLst/>
          </a:prstGeom>
          <a:noFill/>
          <a:ln w="762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B506B7F9-AC74-4B74-8874-3398FA950687}"/>
              </a:ext>
            </a:extLst>
          </p:cNvPr>
          <p:cNvSpPr/>
          <p:nvPr/>
        </p:nvSpPr>
        <p:spPr>
          <a:xfrm>
            <a:off x="1551668" y="3137526"/>
            <a:ext cx="1447800" cy="475624"/>
          </a:xfrm>
          <a:prstGeom prst="rect">
            <a:avLst/>
          </a:prstGeom>
          <a:noFill/>
          <a:ln w="762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68A7041C-29FE-4354-B45C-E497F9EC2C7E}"/>
              </a:ext>
            </a:extLst>
          </p:cNvPr>
          <p:cNvSpPr/>
          <p:nvPr/>
        </p:nvSpPr>
        <p:spPr>
          <a:xfrm>
            <a:off x="3378200" y="3156576"/>
            <a:ext cx="1447800" cy="475624"/>
          </a:xfrm>
          <a:prstGeom prst="rect">
            <a:avLst/>
          </a:prstGeom>
          <a:noFill/>
          <a:ln w="762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24AA7A6B-044A-4FAE-8565-F22F5508F0C8}"/>
              </a:ext>
            </a:extLst>
          </p:cNvPr>
          <p:cNvSpPr/>
          <p:nvPr/>
        </p:nvSpPr>
        <p:spPr>
          <a:xfrm>
            <a:off x="3188834" y="3670926"/>
            <a:ext cx="3736183" cy="475624"/>
          </a:xfrm>
          <a:prstGeom prst="rect">
            <a:avLst/>
          </a:prstGeom>
          <a:noFill/>
          <a:ln w="76200"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A8081547-508D-4D59-ADFE-8C47B8A719D5}"/>
              </a:ext>
            </a:extLst>
          </p:cNvPr>
          <p:cNvSpPr/>
          <p:nvPr/>
        </p:nvSpPr>
        <p:spPr>
          <a:xfrm>
            <a:off x="1551668" y="3678528"/>
            <a:ext cx="1229632" cy="475624"/>
          </a:xfrm>
          <a:prstGeom prst="rect">
            <a:avLst/>
          </a:prstGeom>
          <a:noFill/>
          <a:ln w="762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CA464EC7-10E8-4679-99D7-1E9FA6ADA3AB}"/>
              </a:ext>
            </a:extLst>
          </p:cNvPr>
          <p:cNvSpPr/>
          <p:nvPr/>
        </p:nvSpPr>
        <p:spPr>
          <a:xfrm>
            <a:off x="2870679" y="4647484"/>
            <a:ext cx="2857021" cy="475624"/>
          </a:xfrm>
          <a:prstGeom prst="rect">
            <a:avLst/>
          </a:prstGeom>
          <a:noFill/>
          <a:ln w="762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198D6A6E-00A7-4DD3-BAED-36C95C82B2AD}"/>
              </a:ext>
            </a:extLst>
          </p:cNvPr>
          <p:cNvSpPr/>
          <p:nvPr/>
        </p:nvSpPr>
        <p:spPr>
          <a:xfrm>
            <a:off x="1551669" y="4642476"/>
            <a:ext cx="1229632" cy="475624"/>
          </a:xfrm>
          <a:prstGeom prst="rect">
            <a:avLst/>
          </a:pr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452768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CC8AE-C498-4811-8E91-6876E4E11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 memory layout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748590-1808-4AA5-B592-C13E71EF38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4" y="1143000"/>
            <a:ext cx="6479006" cy="5029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char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glob_str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[80] = {0};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func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(short b, int* f) {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static int c = 3;</a:t>
            </a:r>
          </a:p>
          <a:p>
            <a:pPr marL="0" indent="0">
              <a:buNone/>
            </a:pP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char* d = “Test”;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int* e = malloc(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sizeof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(int));</a:t>
            </a:r>
          </a:p>
          <a:p>
            <a:pPr marL="0" indent="0">
              <a:buNone/>
            </a:pP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(“Hello CS213\n”);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9BE0B-CB7E-4DEE-8347-C97B54375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21</a:t>
            </a:fld>
            <a:endParaRPr lang="en-US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75B67052-7485-4B3B-BB69-93D7CAC6E0AD}"/>
              </a:ext>
            </a:extLst>
          </p:cNvPr>
          <p:cNvGrpSpPr/>
          <p:nvPr/>
        </p:nvGrpSpPr>
        <p:grpSpPr>
          <a:xfrm flipH="1">
            <a:off x="6606862" y="5237408"/>
            <a:ext cx="3024391" cy="923330"/>
            <a:chOff x="4425822" y="1676400"/>
            <a:chExt cx="1632079" cy="923330"/>
          </a:xfrm>
        </p:grpSpPr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C1C02433-B46B-49C3-943B-98103A881319}"/>
                </a:ext>
              </a:extLst>
            </p:cNvPr>
            <p:cNvSpPr txBox="1"/>
            <p:nvPr/>
          </p:nvSpPr>
          <p:spPr>
            <a:xfrm>
              <a:off x="4724402" y="1676400"/>
              <a:ext cx="1333499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Address  0x0000000000000000</a:t>
              </a:r>
            </a:p>
          </p:txBody>
        </p:sp>
        <p:cxnSp>
          <p:nvCxnSpPr>
            <p:cNvPr id="8" name="Straight Arrow Connector 7">
              <a:extLst>
                <a:ext uri="{FF2B5EF4-FFF2-40B4-BE49-F238E27FC236}">
                  <a16:creationId xmlns:a16="http://schemas.microsoft.com/office/drawing/2014/main" id="{200BCCB9-2731-43D5-BB8D-4080FD42FCE0}"/>
                </a:ext>
              </a:extLst>
            </p:cNvPr>
            <p:cNvCxnSpPr>
              <a:cxnSpLocks/>
              <a:stCxn id="7" idx="1"/>
            </p:cNvCxnSpPr>
            <p:nvPr/>
          </p:nvCxnSpPr>
          <p:spPr>
            <a:xfrm flipH="1">
              <a:off x="4425822" y="2138065"/>
              <a:ext cx="298580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138E90FE-BFDE-4457-94B4-885FC31F5658}"/>
              </a:ext>
            </a:extLst>
          </p:cNvPr>
          <p:cNvGrpSpPr/>
          <p:nvPr/>
        </p:nvGrpSpPr>
        <p:grpSpPr>
          <a:xfrm flipH="1">
            <a:off x="6735651" y="836175"/>
            <a:ext cx="2917913" cy="923330"/>
            <a:chOff x="4396892" y="1676400"/>
            <a:chExt cx="1661008" cy="923330"/>
          </a:xfrm>
        </p:grpSpPr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BE50ADC5-BEBB-4866-8DFC-E8D31EE6E6FE}"/>
                </a:ext>
              </a:extLst>
            </p:cNvPr>
            <p:cNvSpPr txBox="1"/>
            <p:nvPr/>
          </p:nvSpPr>
          <p:spPr>
            <a:xfrm>
              <a:off x="4724400" y="1676400"/>
              <a:ext cx="1333500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Address  0xFFFFFFFFFFFFFFFF</a:t>
              </a:r>
            </a:p>
          </p:txBody>
        </p:sp>
        <p:cxnSp>
          <p:nvCxnSpPr>
            <p:cNvPr id="11" name="Straight Arrow Connector 10">
              <a:extLst>
                <a:ext uri="{FF2B5EF4-FFF2-40B4-BE49-F238E27FC236}">
                  <a16:creationId xmlns:a16="http://schemas.microsoft.com/office/drawing/2014/main" id="{723E1476-CCE7-4302-B744-B5C968EDA1AB}"/>
                </a:ext>
              </a:extLst>
            </p:cNvPr>
            <p:cNvCxnSpPr>
              <a:cxnSpLocks/>
              <a:stCxn id="10" idx="1"/>
            </p:cNvCxnSpPr>
            <p:nvPr/>
          </p:nvCxnSpPr>
          <p:spPr>
            <a:xfrm flipH="1">
              <a:off x="4396892" y="2138065"/>
              <a:ext cx="327508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C32F9C86-8E5A-4E0F-A910-6D86438257AD}"/>
              </a:ext>
            </a:extLst>
          </p:cNvPr>
          <p:cNvGraphicFramePr>
            <a:graphicFrameLocks noGrp="1"/>
          </p:cNvGraphicFramePr>
          <p:nvPr/>
        </p:nvGraphicFramePr>
        <p:xfrm>
          <a:off x="9736428" y="1285922"/>
          <a:ext cx="1676400" cy="441313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7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455269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Stack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36298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Heap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0785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Static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0785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Text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3" name="Rectangle 12">
            <a:extLst>
              <a:ext uri="{FF2B5EF4-FFF2-40B4-BE49-F238E27FC236}">
                <a16:creationId xmlns:a16="http://schemas.microsoft.com/office/drawing/2014/main" id="{28A79DBB-576B-4554-B3B1-D15064D826D8}"/>
              </a:ext>
            </a:extLst>
          </p:cNvPr>
          <p:cNvSpPr/>
          <p:nvPr/>
        </p:nvSpPr>
        <p:spPr>
          <a:xfrm>
            <a:off x="607594" y="1104900"/>
            <a:ext cx="4650205" cy="482600"/>
          </a:xfrm>
          <a:prstGeom prst="rect">
            <a:avLst/>
          </a:prstGeom>
          <a:noFill/>
          <a:ln w="76200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67BE7E3D-384D-4344-9EF3-76481755238D}"/>
              </a:ext>
            </a:extLst>
          </p:cNvPr>
          <p:cNvSpPr/>
          <p:nvPr/>
        </p:nvSpPr>
        <p:spPr>
          <a:xfrm>
            <a:off x="2453368" y="1607176"/>
            <a:ext cx="3002982" cy="475624"/>
          </a:xfrm>
          <a:prstGeom prst="rect">
            <a:avLst/>
          </a:prstGeom>
          <a:noFill/>
          <a:ln w="762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6015B969-516B-4EBE-A0C4-A1C6CDC194B3}"/>
              </a:ext>
            </a:extLst>
          </p:cNvPr>
          <p:cNvSpPr/>
          <p:nvPr/>
        </p:nvSpPr>
        <p:spPr>
          <a:xfrm>
            <a:off x="1551668" y="2120900"/>
            <a:ext cx="3274332" cy="475624"/>
          </a:xfrm>
          <a:prstGeom prst="rect">
            <a:avLst/>
          </a:prstGeom>
          <a:noFill/>
          <a:ln w="762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B506B7F9-AC74-4B74-8874-3398FA950687}"/>
              </a:ext>
            </a:extLst>
          </p:cNvPr>
          <p:cNvSpPr/>
          <p:nvPr/>
        </p:nvSpPr>
        <p:spPr>
          <a:xfrm>
            <a:off x="1551668" y="3137526"/>
            <a:ext cx="1447800" cy="475624"/>
          </a:xfrm>
          <a:prstGeom prst="rect">
            <a:avLst/>
          </a:prstGeom>
          <a:noFill/>
          <a:ln w="762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68A7041C-29FE-4354-B45C-E497F9EC2C7E}"/>
              </a:ext>
            </a:extLst>
          </p:cNvPr>
          <p:cNvSpPr/>
          <p:nvPr/>
        </p:nvSpPr>
        <p:spPr>
          <a:xfrm>
            <a:off x="3378200" y="3156576"/>
            <a:ext cx="1447800" cy="475624"/>
          </a:xfrm>
          <a:prstGeom prst="rect">
            <a:avLst/>
          </a:prstGeom>
          <a:noFill/>
          <a:ln w="762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24AA7A6B-044A-4FAE-8565-F22F5508F0C8}"/>
              </a:ext>
            </a:extLst>
          </p:cNvPr>
          <p:cNvSpPr/>
          <p:nvPr/>
        </p:nvSpPr>
        <p:spPr>
          <a:xfrm>
            <a:off x="3188834" y="3670926"/>
            <a:ext cx="3736183" cy="475624"/>
          </a:xfrm>
          <a:prstGeom prst="rect">
            <a:avLst/>
          </a:prstGeom>
          <a:noFill/>
          <a:ln w="76200"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A8081547-508D-4D59-ADFE-8C47B8A719D5}"/>
              </a:ext>
            </a:extLst>
          </p:cNvPr>
          <p:cNvSpPr/>
          <p:nvPr/>
        </p:nvSpPr>
        <p:spPr>
          <a:xfrm>
            <a:off x="1551668" y="3678528"/>
            <a:ext cx="1229632" cy="475624"/>
          </a:xfrm>
          <a:prstGeom prst="rect">
            <a:avLst/>
          </a:prstGeom>
          <a:noFill/>
          <a:ln w="762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CA464EC7-10E8-4679-99D7-1E9FA6ADA3AB}"/>
              </a:ext>
            </a:extLst>
          </p:cNvPr>
          <p:cNvSpPr/>
          <p:nvPr/>
        </p:nvSpPr>
        <p:spPr>
          <a:xfrm>
            <a:off x="2870679" y="4647484"/>
            <a:ext cx="2857021" cy="475624"/>
          </a:xfrm>
          <a:prstGeom prst="rect">
            <a:avLst/>
          </a:prstGeom>
          <a:noFill/>
          <a:ln w="762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198D6A6E-00A7-4DD3-BAED-36C95C82B2AD}"/>
              </a:ext>
            </a:extLst>
          </p:cNvPr>
          <p:cNvSpPr/>
          <p:nvPr/>
        </p:nvSpPr>
        <p:spPr>
          <a:xfrm>
            <a:off x="1551669" y="4642476"/>
            <a:ext cx="1229632" cy="475624"/>
          </a:xfrm>
          <a:prstGeom prst="rect">
            <a:avLst/>
          </a:prstGeom>
          <a:noFill/>
          <a:ln w="762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410139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AAECD43A-76E1-45C5-B15D-632883AC90BA}"/>
              </a:ext>
            </a:extLst>
          </p:cNvPr>
          <p:cNvSpPr/>
          <p:nvPr/>
        </p:nvSpPr>
        <p:spPr>
          <a:xfrm>
            <a:off x="607594" y="1619875"/>
            <a:ext cx="6326606" cy="4079183"/>
          </a:xfrm>
          <a:prstGeom prst="rect">
            <a:avLst/>
          </a:prstGeom>
          <a:noFill/>
          <a:ln w="762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8FCC8AE-C498-4811-8E91-6876E4E11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 memory layout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748590-1808-4AA5-B592-C13E71EF38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4" y="1143000"/>
            <a:ext cx="6440906" cy="5029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char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glob_str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[80] = {0};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func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(short b, int* f) {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static int c = 3;</a:t>
            </a:r>
          </a:p>
          <a:p>
            <a:pPr marL="0" indent="0">
              <a:buNone/>
            </a:pP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char* d = “Test”;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int* e = malloc(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sizeof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(int));</a:t>
            </a:r>
          </a:p>
          <a:p>
            <a:pPr marL="0" indent="0">
              <a:buNone/>
            </a:pP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(“Hello CS213\n”);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9BE0B-CB7E-4DEE-8347-C97B54375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22</a:t>
            </a:fld>
            <a:endParaRPr lang="en-US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75B67052-7485-4B3B-BB69-93D7CAC6E0AD}"/>
              </a:ext>
            </a:extLst>
          </p:cNvPr>
          <p:cNvGrpSpPr/>
          <p:nvPr/>
        </p:nvGrpSpPr>
        <p:grpSpPr>
          <a:xfrm flipH="1">
            <a:off x="6606862" y="5237408"/>
            <a:ext cx="3024391" cy="923330"/>
            <a:chOff x="4425822" y="1676400"/>
            <a:chExt cx="1632079" cy="923330"/>
          </a:xfrm>
        </p:grpSpPr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C1C02433-B46B-49C3-943B-98103A881319}"/>
                </a:ext>
              </a:extLst>
            </p:cNvPr>
            <p:cNvSpPr txBox="1"/>
            <p:nvPr/>
          </p:nvSpPr>
          <p:spPr>
            <a:xfrm>
              <a:off x="4724402" y="1676400"/>
              <a:ext cx="1333499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Address  0x0000000000000000</a:t>
              </a:r>
            </a:p>
          </p:txBody>
        </p:sp>
        <p:cxnSp>
          <p:nvCxnSpPr>
            <p:cNvPr id="8" name="Straight Arrow Connector 7">
              <a:extLst>
                <a:ext uri="{FF2B5EF4-FFF2-40B4-BE49-F238E27FC236}">
                  <a16:creationId xmlns:a16="http://schemas.microsoft.com/office/drawing/2014/main" id="{200BCCB9-2731-43D5-BB8D-4080FD42FCE0}"/>
                </a:ext>
              </a:extLst>
            </p:cNvPr>
            <p:cNvCxnSpPr>
              <a:cxnSpLocks/>
              <a:stCxn id="7" idx="1"/>
            </p:cNvCxnSpPr>
            <p:nvPr/>
          </p:nvCxnSpPr>
          <p:spPr>
            <a:xfrm flipH="1">
              <a:off x="4425822" y="2138065"/>
              <a:ext cx="298580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138E90FE-BFDE-4457-94B4-885FC31F5658}"/>
              </a:ext>
            </a:extLst>
          </p:cNvPr>
          <p:cNvGrpSpPr/>
          <p:nvPr/>
        </p:nvGrpSpPr>
        <p:grpSpPr>
          <a:xfrm flipH="1">
            <a:off x="6735651" y="836175"/>
            <a:ext cx="2917913" cy="923330"/>
            <a:chOff x="4396892" y="1676400"/>
            <a:chExt cx="1661008" cy="923330"/>
          </a:xfrm>
        </p:grpSpPr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BE50ADC5-BEBB-4866-8DFC-E8D31EE6E6FE}"/>
                </a:ext>
              </a:extLst>
            </p:cNvPr>
            <p:cNvSpPr txBox="1"/>
            <p:nvPr/>
          </p:nvSpPr>
          <p:spPr>
            <a:xfrm>
              <a:off x="4724400" y="1676400"/>
              <a:ext cx="1333500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Address  0xFFFFFFFFFFFFFFFF</a:t>
              </a:r>
            </a:p>
          </p:txBody>
        </p:sp>
        <p:cxnSp>
          <p:nvCxnSpPr>
            <p:cNvPr id="11" name="Straight Arrow Connector 10">
              <a:extLst>
                <a:ext uri="{FF2B5EF4-FFF2-40B4-BE49-F238E27FC236}">
                  <a16:creationId xmlns:a16="http://schemas.microsoft.com/office/drawing/2014/main" id="{723E1476-CCE7-4302-B744-B5C968EDA1AB}"/>
                </a:ext>
              </a:extLst>
            </p:cNvPr>
            <p:cNvCxnSpPr>
              <a:cxnSpLocks/>
              <a:stCxn id="10" idx="1"/>
            </p:cNvCxnSpPr>
            <p:nvPr/>
          </p:nvCxnSpPr>
          <p:spPr>
            <a:xfrm flipH="1">
              <a:off x="4396892" y="2138065"/>
              <a:ext cx="327508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C32F9C86-8E5A-4E0F-A910-6D86438257AD}"/>
              </a:ext>
            </a:extLst>
          </p:cNvPr>
          <p:cNvGraphicFramePr>
            <a:graphicFrameLocks noGrp="1"/>
          </p:cNvGraphicFramePr>
          <p:nvPr/>
        </p:nvGraphicFramePr>
        <p:xfrm>
          <a:off x="9736428" y="1285922"/>
          <a:ext cx="1676400" cy="441313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7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455269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Stack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36298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Heap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0785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Static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0785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Text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4" name="TextBox 13">
            <a:extLst>
              <a:ext uri="{FF2B5EF4-FFF2-40B4-BE49-F238E27FC236}">
                <a16:creationId xmlns:a16="http://schemas.microsoft.com/office/drawing/2014/main" id="{9319EDA1-5399-46E0-BF4E-3AFD83ABC444}"/>
              </a:ext>
            </a:extLst>
          </p:cNvPr>
          <p:cNvSpPr txBox="1"/>
          <p:nvPr/>
        </p:nvSpPr>
        <p:spPr>
          <a:xfrm>
            <a:off x="883096" y="5756701"/>
            <a:ext cx="57237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Assembly code goes in the Text section</a:t>
            </a:r>
          </a:p>
        </p:txBody>
      </p:sp>
    </p:spTree>
    <p:extLst>
      <p:ext uri="{BB962C8B-B14F-4D97-AF65-F5344CB8AC3E}">
        <p14:creationId xmlns:p14="http://schemas.microsoft.com/office/powerpoint/2010/main" val="109692085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CC8AE-C498-4811-8E91-6876E4E11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Interacting with data sections in assembly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748590-1808-4AA5-B592-C13E71EF38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Stack</a:t>
            </a:r>
          </a:p>
          <a:p>
            <a:pPr lvl="1"/>
            <a:r>
              <a:rPr lang="en-US" dirty="0"/>
              <a:t>Stack pointer is saved in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%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rsp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/>
              <a:t>and can be moved as needed</a:t>
            </a:r>
          </a:p>
          <a:p>
            <a:pPr lvl="1"/>
            <a:r>
              <a:rPr lang="en-US" dirty="0"/>
              <a:t>We’ll discuss this today</a:t>
            </a:r>
          </a:p>
          <a:p>
            <a:pPr lvl="1"/>
            <a:endParaRPr lang="en-US" dirty="0"/>
          </a:p>
          <a:p>
            <a:r>
              <a:rPr lang="en-US" dirty="0"/>
              <a:t>Heap</a:t>
            </a:r>
          </a:p>
          <a:p>
            <a:pPr lvl="1"/>
            <a:r>
              <a:rPr lang="en-US" dirty="0"/>
              <a:t>C library (malloc) handles this above the machine level</a:t>
            </a:r>
          </a:p>
          <a:p>
            <a:pPr lvl="1"/>
            <a:r>
              <a:rPr lang="en-US" dirty="0"/>
              <a:t>i.e. from the machine point of view, there is no heap</a:t>
            </a:r>
          </a:p>
          <a:p>
            <a:pPr lvl="1"/>
            <a:endParaRPr lang="en-US" dirty="0"/>
          </a:p>
          <a:p>
            <a:r>
              <a:rPr lang="en-US" dirty="0"/>
              <a:t>Static</a:t>
            </a:r>
          </a:p>
          <a:p>
            <a:pPr lvl="1"/>
            <a:r>
              <a:rPr lang="en-US" dirty="0"/>
              <a:t>Arbitrary pointers to memory can be created and used</a:t>
            </a:r>
          </a:p>
          <a:p>
            <a:pPr lvl="2"/>
            <a:r>
              <a:rPr lang="en-US" dirty="0"/>
              <a:t>With memory addressing instructions</a:t>
            </a:r>
          </a:p>
          <a:p>
            <a:pPr lvl="1"/>
            <a:r>
              <a:rPr lang="en-US" dirty="0"/>
              <a:t>Assembly directive can place values into Static section</a:t>
            </a:r>
          </a:p>
          <a:p>
            <a:pPr lvl="1"/>
            <a:endParaRPr lang="en-US" dirty="0"/>
          </a:p>
          <a:p>
            <a:r>
              <a:rPr lang="en-US" dirty="0"/>
              <a:t>Text</a:t>
            </a:r>
          </a:p>
          <a:p>
            <a:pPr lvl="1"/>
            <a:r>
              <a:rPr lang="en-US" dirty="0"/>
              <a:t>Assembly code is placed here automatically</a:t>
            </a:r>
          </a:p>
          <a:p>
            <a:pPr lvl="1"/>
            <a:r>
              <a:rPr lang="en-US" dirty="0"/>
              <a:t>Labels are just addresses within the Text section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9BE0B-CB7E-4DEE-8347-C97B54375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50669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2A6F9D-E9DA-9344-AF12-7DA6D9B093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Break + Open Question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3DDEE9-9E25-7F6B-37F2-002CEE7B92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Which sections are absolutely required, and which aren’t?</a:t>
            </a:r>
          </a:p>
          <a:p>
            <a:endParaRPr lang="en-US" dirty="0"/>
          </a:p>
          <a:p>
            <a:r>
              <a:rPr lang="en-US" dirty="0"/>
              <a:t>Text</a:t>
            </a:r>
          </a:p>
          <a:p>
            <a:pPr lvl="1"/>
            <a:endParaRPr lang="en-US" dirty="0"/>
          </a:p>
          <a:p>
            <a:r>
              <a:rPr lang="en-US" dirty="0"/>
              <a:t>Static</a:t>
            </a:r>
          </a:p>
          <a:p>
            <a:pPr lvl="1"/>
            <a:endParaRPr lang="en-US" dirty="0"/>
          </a:p>
          <a:p>
            <a:r>
              <a:rPr lang="en-US" dirty="0"/>
              <a:t>Heap</a:t>
            </a:r>
          </a:p>
          <a:p>
            <a:pPr lvl="1"/>
            <a:endParaRPr lang="en-US" dirty="0"/>
          </a:p>
          <a:p>
            <a:r>
              <a:rPr lang="en-US" dirty="0"/>
              <a:t>Stack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0E1ECC7-8C3B-FB65-952A-82B3AF828D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216332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2A6F9D-E9DA-9344-AF12-7DA6D9B093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Break + Open Question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3DDEE9-9E25-7F6B-37F2-002CEE7B92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Which sections are absolutely required, and which aren’t?</a:t>
            </a:r>
          </a:p>
          <a:p>
            <a:endParaRPr lang="en-US" dirty="0"/>
          </a:p>
          <a:p>
            <a:r>
              <a:rPr lang="en-US" dirty="0"/>
              <a:t>Text: necessary since it holds the code</a:t>
            </a:r>
          </a:p>
          <a:p>
            <a:pPr lvl="1"/>
            <a:endParaRPr lang="en-US" dirty="0"/>
          </a:p>
          <a:p>
            <a:r>
              <a:rPr lang="en-US" dirty="0"/>
              <a:t>Static: only necessary if you use </a:t>
            </a:r>
            <a:r>
              <a:rPr lang="en-US" dirty="0" err="1"/>
              <a:t>globals</a:t>
            </a:r>
            <a:r>
              <a:rPr lang="en-US" dirty="0"/>
              <a:t> or strings</a:t>
            </a:r>
          </a:p>
          <a:p>
            <a:pPr lvl="1"/>
            <a:endParaRPr lang="en-US" dirty="0"/>
          </a:p>
          <a:p>
            <a:r>
              <a:rPr lang="en-US" dirty="0"/>
              <a:t>Heap: only necessary if you heap-allocate</a:t>
            </a:r>
            <a:br>
              <a:rPr lang="en-US" dirty="0"/>
            </a:br>
            <a:r>
              <a:rPr lang="en-US" dirty="0"/>
              <a:t>	(with malloc or automatically in other languages)</a:t>
            </a:r>
          </a:p>
          <a:p>
            <a:r>
              <a:rPr lang="en-US" dirty="0"/>
              <a:t>Stack: necessary if you use variables or call functions</a:t>
            </a:r>
            <a:br>
              <a:rPr lang="en-US" dirty="0"/>
            </a:br>
            <a:r>
              <a:rPr lang="en-US" dirty="0"/>
              <a:t>	(so probably always necessary unless you write in assembly)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0E1ECC7-8C3B-FB65-952A-82B3AF828D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392943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FE4CC8D-826F-4242-A164-B180748AA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pPr/>
              <a:t>26</a:t>
            </a:fld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B973E2CD-F5CF-4EB2-8FFE-BEF643D0303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C Code Layout</a:t>
            </a:r>
          </a:p>
          <a:p>
            <a:pPr lvl="1"/>
            <a:endParaRPr lang="en-US" dirty="0"/>
          </a:p>
          <a:p>
            <a:r>
              <a:rPr lang="en-US" b="1" dirty="0"/>
              <a:t>x86-64 Calling Convention</a:t>
            </a:r>
          </a:p>
          <a:p>
            <a:pPr lvl="1"/>
            <a:endParaRPr lang="en-US" dirty="0"/>
          </a:p>
          <a:p>
            <a:r>
              <a:rPr lang="en-US" dirty="0"/>
              <a:t>Managing Local Data</a:t>
            </a:r>
          </a:p>
          <a:p>
            <a:pPr lvl="1"/>
            <a:endParaRPr lang="en-US" dirty="0"/>
          </a:p>
          <a:p>
            <a:r>
              <a:rPr lang="en-US" dirty="0"/>
              <a:t>Register Saving</a:t>
            </a:r>
          </a:p>
          <a:p>
            <a:pPr lvl="1"/>
            <a:r>
              <a:rPr lang="en-US" dirty="0"/>
              <a:t>Recursion Example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FF4148B5-F7F1-4E4C-AFA8-582DA01BEC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</p:spTree>
    <p:extLst>
      <p:ext uri="{BB962C8B-B14F-4D97-AF65-F5344CB8AC3E}">
        <p14:creationId xmlns:p14="http://schemas.microsoft.com/office/powerpoint/2010/main" val="14147847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Mechanisms in Procedures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Passing control</a:t>
            </a:r>
          </a:p>
          <a:p>
            <a:pPr lvl="1"/>
            <a:r>
              <a:rPr lang="en-US" dirty="0"/>
              <a:t>To beginning of procedure code</a:t>
            </a:r>
          </a:p>
          <a:p>
            <a:pPr lvl="1"/>
            <a:r>
              <a:rPr lang="en-US" dirty="0"/>
              <a:t>Back to return point</a:t>
            </a:r>
          </a:p>
          <a:p>
            <a:r>
              <a:rPr lang="en-US" dirty="0"/>
              <a:t>Passing data</a:t>
            </a:r>
          </a:p>
          <a:p>
            <a:pPr lvl="1"/>
            <a:r>
              <a:rPr lang="en-US" dirty="0"/>
              <a:t>Procedure arguments</a:t>
            </a:r>
          </a:p>
          <a:p>
            <a:pPr lvl="1"/>
            <a:r>
              <a:rPr lang="en-US" dirty="0"/>
              <a:t>Return value</a:t>
            </a:r>
          </a:p>
          <a:p>
            <a:r>
              <a:rPr lang="en-US" dirty="0"/>
              <a:t>Local memory management</a:t>
            </a:r>
          </a:p>
          <a:p>
            <a:pPr lvl="1"/>
            <a:r>
              <a:rPr lang="en-US" dirty="0"/>
              <a:t>Allocate during procedure execution</a:t>
            </a:r>
          </a:p>
          <a:p>
            <a:pPr lvl="1"/>
            <a:r>
              <a:rPr lang="en-US" dirty="0"/>
              <a:t>Deallocate upon return</a:t>
            </a:r>
          </a:p>
          <a:p>
            <a:pPr lvl="1"/>
            <a:endParaRPr lang="en-US" dirty="0"/>
          </a:p>
          <a:p>
            <a:r>
              <a:rPr lang="en-US" dirty="0"/>
              <a:t>No one instruction does all that</a:t>
            </a:r>
          </a:p>
          <a:p>
            <a:pPr lvl="1"/>
            <a:r>
              <a:rPr lang="en-US" dirty="0"/>
              <a:t>Need instructions for each</a:t>
            </a:r>
          </a:p>
          <a:p>
            <a:r>
              <a:rPr lang="en-US" dirty="0"/>
              <a:t>The stack is the key to all 3 of these!</a:t>
            </a:r>
          </a:p>
        </p:txBody>
      </p:sp>
      <p:sp>
        <p:nvSpPr>
          <p:cNvPr id="8" name="Rectangle 4"/>
          <p:cNvSpPr>
            <a:spLocks/>
          </p:cNvSpPr>
          <p:nvPr/>
        </p:nvSpPr>
        <p:spPr bwMode="auto">
          <a:xfrm>
            <a:off x="8422783" y="1066800"/>
            <a:ext cx="2133600" cy="2362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P(…) {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y = foo(x);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z = y+1;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}  </a:t>
            </a:r>
          </a:p>
        </p:txBody>
      </p:sp>
      <p:sp>
        <p:nvSpPr>
          <p:cNvPr id="9" name="Rectangle 5"/>
          <p:cNvSpPr>
            <a:spLocks/>
          </p:cNvSpPr>
          <p:nvPr/>
        </p:nvSpPr>
        <p:spPr bwMode="auto">
          <a:xfrm>
            <a:off x="8422783" y="3657600"/>
            <a:ext cx="2133600" cy="2362200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foo(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t = 3*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;  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v[10];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return v[t];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grpSp>
        <p:nvGrpSpPr>
          <p:cNvPr id="21" name="Group 20"/>
          <p:cNvGrpSpPr/>
          <p:nvPr/>
        </p:nvGrpSpPr>
        <p:grpSpPr>
          <a:xfrm>
            <a:off x="7766659" y="2133600"/>
            <a:ext cx="3551724" cy="3352799"/>
            <a:chOff x="5135076" y="2057400"/>
            <a:chExt cx="3551724" cy="3352799"/>
          </a:xfrm>
        </p:grpSpPr>
        <p:sp>
          <p:nvSpPr>
            <p:cNvPr id="10" name="Arc 9"/>
            <p:cNvSpPr/>
            <p:nvPr/>
          </p:nvSpPr>
          <p:spPr bwMode="auto">
            <a:xfrm>
              <a:off x="6477000" y="2057400"/>
              <a:ext cx="2209800" cy="2286000"/>
            </a:xfrm>
            <a:prstGeom prst="arc">
              <a:avLst>
                <a:gd name="adj1" fmla="val 16200000"/>
                <a:gd name="adj2" fmla="val 4768750"/>
              </a:avLst>
            </a:prstGeom>
            <a:noFill/>
            <a:ln w="254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endParaRPr>
            </a:p>
          </p:txBody>
        </p:sp>
        <p:sp>
          <p:nvSpPr>
            <p:cNvPr id="11" name="Arc 10"/>
            <p:cNvSpPr/>
            <p:nvPr/>
          </p:nvSpPr>
          <p:spPr bwMode="auto">
            <a:xfrm rot="10800000">
              <a:off x="5135076" y="2275034"/>
              <a:ext cx="2065824" cy="3135165"/>
            </a:xfrm>
            <a:prstGeom prst="arc">
              <a:avLst>
                <a:gd name="adj1" fmla="val 16378838"/>
                <a:gd name="adj2" fmla="val 5221169"/>
              </a:avLst>
            </a:prstGeom>
            <a:noFill/>
            <a:ln w="254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endParaRPr>
            </a:p>
          </p:txBody>
        </p:sp>
      </p:grpSp>
      <p:grpSp>
        <p:nvGrpSpPr>
          <p:cNvPr id="22" name="Group 21"/>
          <p:cNvGrpSpPr/>
          <p:nvPr/>
        </p:nvGrpSpPr>
        <p:grpSpPr>
          <a:xfrm>
            <a:off x="8803783" y="2209800"/>
            <a:ext cx="1066800" cy="3200400"/>
            <a:chOff x="6248400" y="2133600"/>
            <a:chExt cx="1066800" cy="3200400"/>
          </a:xfrm>
        </p:grpSpPr>
        <p:cxnSp>
          <p:nvCxnSpPr>
            <p:cNvPr id="13" name="Straight Arrow Connector 12"/>
            <p:cNvCxnSpPr/>
            <p:nvPr/>
          </p:nvCxnSpPr>
          <p:spPr bwMode="auto">
            <a:xfrm flipH="1">
              <a:off x="7239000" y="2133600"/>
              <a:ext cx="76200" cy="1524000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4" name="Straight Arrow Connector 13"/>
            <p:cNvCxnSpPr/>
            <p:nvPr/>
          </p:nvCxnSpPr>
          <p:spPr bwMode="auto">
            <a:xfrm flipH="1" flipV="1">
              <a:off x="6248400" y="2133600"/>
              <a:ext cx="914400" cy="3200400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sp>
        <p:nvSpPr>
          <p:cNvPr id="20" name="Rectangle 19"/>
          <p:cNvSpPr/>
          <p:nvPr/>
        </p:nvSpPr>
        <p:spPr bwMode="auto">
          <a:xfrm>
            <a:off x="8651383" y="4495800"/>
            <a:ext cx="1447800" cy="304800"/>
          </a:xfrm>
          <a:prstGeom prst="rect">
            <a:avLst/>
          </a:prstGeom>
          <a:solidFill>
            <a:schemeClr val="accent1">
              <a:alpha val="23000"/>
            </a:schemeClr>
          </a:solidFill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4200">
              <a:solidFill>
                <a:srgbClr val="000000"/>
              </a:solidFill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95B2CE7-EEC5-4E0B-88E9-E9A7369C4D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41615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7655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Procedure control flow</a:t>
            </a:r>
          </a:p>
        </p:txBody>
      </p:sp>
      <p:sp>
        <p:nvSpPr>
          <p:cNvPr id="667651" name="Rectangle 3"/>
          <p:cNvSpPr>
            <a:spLocks noGrp="1" noChangeArrowheads="1"/>
          </p:cNvSpPr>
          <p:nvPr>
            <p:ph idx="1"/>
          </p:nvPr>
        </p:nvSpPr>
        <p:spPr>
          <a:noFill/>
          <a:ln/>
        </p:spPr>
        <p:txBody>
          <a:bodyPr vert="horz" lIns="90487" tIns="44450" rIns="90487" bIns="44450" rtlCol="0">
            <a:normAutofit lnSpcReduction="10000"/>
          </a:bodyPr>
          <a:lstStyle/>
          <a:p>
            <a:pPr marL="223838" indent="-223838">
              <a:tabLst>
                <a:tab pos="977900" algn="l"/>
                <a:tab pos="1892300" algn="l"/>
                <a:tab pos="2286000" algn="l"/>
                <a:tab pos="4064000" algn="l"/>
              </a:tabLst>
            </a:pPr>
            <a:r>
              <a:rPr lang="en-US" sz="2400" dirty="0"/>
              <a:t>Use stack to support procedure call and return!</a:t>
            </a:r>
          </a:p>
          <a:p>
            <a:pPr marL="223838" indent="-223838">
              <a:tabLst>
                <a:tab pos="977900" algn="l"/>
                <a:tab pos="1892300" algn="l"/>
                <a:tab pos="2286000" algn="l"/>
                <a:tab pos="4064000" algn="l"/>
              </a:tabLst>
            </a:pPr>
            <a:r>
              <a:rPr lang="en-US" sz="2400" dirty="0"/>
              <a:t>Procedure call</a:t>
            </a:r>
          </a:p>
          <a:p>
            <a:pPr marL="560388" lvl="1" indent="-222250">
              <a:buNone/>
              <a:tabLst>
                <a:tab pos="977900" algn="l"/>
                <a:tab pos="1892300" algn="l"/>
                <a:tab pos="2286000" algn="l"/>
                <a:tab pos="4064000" algn="l"/>
              </a:tabLst>
            </a:pPr>
            <a:r>
              <a:rPr lang="en-US" sz="2000" b="1" dirty="0" err="1">
                <a:latin typeface="Courier New" pitchFamily="49" charset="0"/>
              </a:rPr>
              <a:t>callq</a:t>
            </a:r>
            <a:r>
              <a:rPr lang="en-US" sz="2000" b="1" dirty="0">
                <a:latin typeface="Courier New" pitchFamily="49" charset="0"/>
              </a:rPr>
              <a:t> </a:t>
            </a:r>
            <a:r>
              <a:rPr lang="en-US" sz="2000" b="1" i="1" dirty="0">
                <a:latin typeface="Courier New" pitchFamily="49" charset="0"/>
              </a:rPr>
              <a:t>label</a:t>
            </a:r>
            <a:r>
              <a:rPr lang="en-US" sz="2000" i="1" dirty="0">
                <a:latin typeface="Courier New" pitchFamily="49" charset="0"/>
              </a:rPr>
              <a:t>	    </a:t>
            </a:r>
            <a:r>
              <a:rPr lang="en-US" sz="2000" dirty="0"/>
              <a:t>Push return address on stack; jump to </a:t>
            </a:r>
            <a:r>
              <a:rPr lang="en-US" sz="2000" b="1" i="1" dirty="0">
                <a:latin typeface="Courier New" pitchFamily="49" charset="0"/>
              </a:rPr>
              <a:t>label</a:t>
            </a:r>
            <a:endParaRPr lang="en-US" sz="2000" dirty="0">
              <a:solidFill>
                <a:schemeClr val="bg1">
                  <a:lumMod val="65000"/>
                </a:schemeClr>
              </a:solidFill>
            </a:endParaRPr>
          </a:p>
          <a:p>
            <a:pPr marL="223838" indent="-223838">
              <a:tabLst>
                <a:tab pos="977900" algn="l"/>
                <a:tab pos="1892300" algn="l"/>
                <a:tab pos="2286000" algn="l"/>
                <a:tab pos="4064000" algn="l"/>
              </a:tabLst>
            </a:pPr>
            <a:r>
              <a:rPr lang="en-US" sz="2400" dirty="0"/>
              <a:t>Procedure return</a:t>
            </a:r>
            <a:br>
              <a:rPr lang="en-US" sz="2400" dirty="0"/>
            </a:br>
            <a:r>
              <a:rPr lang="en-US" sz="2400" dirty="0"/>
              <a:t>  </a:t>
            </a:r>
            <a:r>
              <a:rPr lang="en-US" sz="2000" b="1" dirty="0" err="1">
                <a:latin typeface="Courier New" pitchFamily="49" charset="0"/>
              </a:rPr>
              <a:t>retq</a:t>
            </a:r>
            <a:r>
              <a:rPr lang="en-US" sz="2000" dirty="0">
                <a:latin typeface="Courier New" pitchFamily="49" charset="0"/>
              </a:rPr>
              <a:t>   </a:t>
            </a:r>
            <a:r>
              <a:rPr lang="en-US" sz="2000" dirty="0">
                <a:latin typeface="Calibri" charset="0"/>
                <a:ea typeface="Calibri" charset="0"/>
                <a:cs typeface="Calibri" charset="0"/>
              </a:rPr>
              <a:t>Pop address from stack; jump there </a:t>
            </a:r>
            <a:br>
              <a:rPr lang="en-US" sz="2000" dirty="0">
                <a:latin typeface="Calibri" charset="0"/>
                <a:ea typeface="Calibri" charset="0"/>
                <a:cs typeface="Calibri" charset="0"/>
              </a:rPr>
            </a:br>
            <a:r>
              <a:rPr lang="en-US" sz="2000" dirty="0">
                <a:latin typeface="Calibri" charset="0"/>
                <a:ea typeface="Calibri" charset="0"/>
                <a:cs typeface="Calibri" charset="0"/>
              </a:rPr>
              <a:t>                     (stack should be as it was when the call began)</a:t>
            </a:r>
          </a:p>
          <a:p>
            <a:pPr marL="681038" lvl="1" indent="-223838">
              <a:tabLst>
                <a:tab pos="977900" algn="l"/>
                <a:tab pos="1892300" algn="l"/>
                <a:tab pos="2286000" algn="l"/>
                <a:tab pos="4064000" algn="l"/>
              </a:tabLst>
            </a:pPr>
            <a:r>
              <a:rPr lang="en-US" sz="2000" dirty="0">
                <a:latin typeface="Calibri" charset="0"/>
                <a:ea typeface="Calibri" charset="0"/>
                <a:cs typeface="Calibri" charset="0"/>
              </a:rPr>
              <a:t>Return value is in </a:t>
            </a:r>
            <a:r>
              <a:rPr lang="en-US" sz="2000" dirty="0">
                <a:latin typeface="Courier New" panose="02070309020205020404" pitchFamily="49" charset="0"/>
                <a:ea typeface="Calibri" charset="0"/>
                <a:cs typeface="Courier New" panose="02070309020205020404" pitchFamily="49" charset="0"/>
              </a:rPr>
              <a:t>%</a:t>
            </a:r>
            <a:r>
              <a:rPr lang="en-US" sz="2000" dirty="0" err="1">
                <a:latin typeface="Courier New" panose="02070309020205020404" pitchFamily="49" charset="0"/>
                <a:ea typeface="Calibri" charset="0"/>
                <a:cs typeface="Courier New" panose="02070309020205020404" pitchFamily="49" charset="0"/>
              </a:rPr>
              <a:t>rax</a:t>
            </a:r>
            <a:endParaRPr lang="en-US" sz="2000" dirty="0">
              <a:latin typeface="Courier New" panose="02070309020205020404" pitchFamily="49" charset="0"/>
              <a:ea typeface="Calibri" charset="0"/>
              <a:cs typeface="Courier New" panose="02070309020205020404" pitchFamily="49" charset="0"/>
            </a:endParaRPr>
          </a:p>
          <a:p>
            <a:pPr marL="560388" lvl="1" indent="-222250">
              <a:tabLst>
                <a:tab pos="977900" algn="l"/>
                <a:tab pos="1892300" algn="l"/>
                <a:tab pos="2286000" algn="l"/>
                <a:tab pos="4064000" algn="l"/>
              </a:tabLst>
            </a:pPr>
            <a:endParaRPr lang="en-US" dirty="0"/>
          </a:p>
          <a:p>
            <a:pPr marL="223838" indent="-223838">
              <a:tabLst>
                <a:tab pos="977900" algn="l"/>
                <a:tab pos="1892300" algn="l"/>
                <a:tab pos="2286000" algn="l"/>
                <a:tab pos="4064000" algn="l"/>
              </a:tabLst>
            </a:pPr>
            <a:r>
              <a:rPr lang="en-US" sz="2400" dirty="0"/>
              <a:t>Return address value</a:t>
            </a:r>
          </a:p>
          <a:p>
            <a:pPr marL="560388" lvl="1" indent="-222250">
              <a:tabLst>
                <a:tab pos="977900" algn="l"/>
                <a:tab pos="1892300" algn="l"/>
                <a:tab pos="2286000" algn="l"/>
                <a:tab pos="4064000" algn="l"/>
              </a:tabLst>
            </a:pPr>
            <a:r>
              <a:rPr lang="en-US" sz="2000" dirty="0"/>
              <a:t>Address of instruction immediately following  </a:t>
            </a:r>
            <a:r>
              <a:rPr lang="en-US" sz="2000" b="1" dirty="0" err="1">
                <a:latin typeface="Courier New" pitchFamily="49" charset="0"/>
              </a:rPr>
              <a:t>callq</a:t>
            </a:r>
            <a:endParaRPr lang="en-US" sz="2000" b="1" dirty="0"/>
          </a:p>
          <a:p>
            <a:pPr marL="560388" lvl="1" indent="-222250">
              <a:tabLst>
                <a:tab pos="977900" algn="l"/>
                <a:tab pos="1892300" algn="l"/>
                <a:tab pos="2286000" algn="l"/>
                <a:tab pos="4064000" algn="l"/>
              </a:tabLst>
            </a:pPr>
            <a:r>
              <a:rPr lang="en-US" sz="2000" dirty="0"/>
              <a:t>Example from disassembly</a:t>
            </a:r>
          </a:p>
          <a:p>
            <a:pPr marL="560388" lvl="1" indent="-222250">
              <a:tabLst>
                <a:tab pos="977900" algn="l"/>
                <a:tab pos="1892300" algn="l"/>
                <a:tab pos="2286000" algn="l"/>
                <a:tab pos="4064000" algn="l"/>
              </a:tabLst>
            </a:pPr>
            <a:endParaRPr lang="en-US" sz="2000" dirty="0"/>
          </a:p>
          <a:p>
            <a:pPr marL="839788" lvl="2" indent="-165100">
              <a:buNone/>
              <a:tabLst>
                <a:tab pos="977900" algn="l"/>
                <a:tab pos="1892300" algn="l"/>
                <a:tab pos="2286000" algn="l"/>
                <a:tab pos="4064000" algn="l"/>
              </a:tabLst>
            </a:pPr>
            <a:br>
              <a:rPr lang="en-US" sz="2000" dirty="0"/>
            </a:br>
            <a:r>
              <a:rPr lang="en-US" sz="2000" dirty="0"/>
              <a:t>                        </a:t>
            </a:r>
            <a:endParaRPr lang="en-US" sz="2000" dirty="0">
              <a:latin typeface="Courier New" pitchFamily="49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149440" y="5264258"/>
            <a:ext cx="5105400" cy="584776"/>
          </a:xfrm>
          <a:prstGeom prst="rect">
            <a:avLst/>
          </a:prstGeom>
          <a:solidFill>
            <a:srgbClr val="F7F5BE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 wrap="square">
            <a:spAutoFit/>
          </a:bodyPr>
          <a:lstStyle/>
          <a:p>
            <a:pPr marL="560388" lvl="1" indent="-222250">
              <a:tabLst>
                <a:tab pos="977900" algn="l"/>
                <a:tab pos="1892300" algn="l"/>
                <a:tab pos="2286000" algn="l"/>
                <a:tab pos="4064000" algn="l"/>
              </a:tabLst>
            </a:pPr>
            <a:r>
              <a:rPr lang="en-US" sz="1600" b="1" dirty="0">
                <a:latin typeface="Courier New" pitchFamily="49" charset="0"/>
              </a:rPr>
              <a:t>	400544: call  400550 &lt;mult2&gt;	</a:t>
            </a:r>
          </a:p>
          <a:p>
            <a:pPr marL="560388" lvl="1" indent="-222250">
              <a:tabLst>
                <a:tab pos="977900" algn="l"/>
                <a:tab pos="1892300" algn="l"/>
                <a:tab pos="2286000" algn="l"/>
                <a:tab pos="4064000" algn="l"/>
              </a:tabLst>
            </a:pPr>
            <a:r>
              <a:rPr lang="en-US" sz="1600" b="1" dirty="0">
                <a:latin typeface="Courier New" pitchFamily="49" charset="0"/>
              </a:rPr>
              <a:t>	400549: </a:t>
            </a:r>
            <a:r>
              <a:rPr lang="en-US" sz="1600" b="1" dirty="0" err="1">
                <a:latin typeface="Courier New" pitchFamily="49" charset="0"/>
              </a:rPr>
              <a:t>mov</a:t>
            </a:r>
            <a:r>
              <a:rPr lang="en-US" sz="1600" b="1" dirty="0">
                <a:latin typeface="Courier New" pitchFamily="49" charset="0"/>
              </a:rPr>
              <a:t>    %</a:t>
            </a:r>
            <a:r>
              <a:rPr lang="en-US" sz="1600" b="1" dirty="0" err="1">
                <a:latin typeface="Courier New" pitchFamily="49" charset="0"/>
              </a:rPr>
              <a:t>rax</a:t>
            </a:r>
            <a:r>
              <a:rPr lang="en-US" sz="1600" b="1" dirty="0">
                <a:latin typeface="Courier New" pitchFamily="49" charset="0"/>
              </a:rPr>
              <a:t>,(%</a:t>
            </a:r>
            <a:r>
              <a:rPr lang="en-US" sz="1600" b="1" dirty="0" err="1">
                <a:latin typeface="Courier New" pitchFamily="49" charset="0"/>
              </a:rPr>
              <a:t>rbx</a:t>
            </a:r>
            <a:r>
              <a:rPr lang="en-US" sz="1600" b="1" dirty="0">
                <a:latin typeface="Courier New" pitchFamily="49" charset="0"/>
              </a:rPr>
              <a:t>)		</a:t>
            </a:r>
          </a:p>
        </p:txBody>
      </p:sp>
      <p:sp>
        <p:nvSpPr>
          <p:cNvPr id="7" name="Line Callout 1 6"/>
          <p:cNvSpPr/>
          <p:nvPr/>
        </p:nvSpPr>
        <p:spPr bwMode="auto">
          <a:xfrm>
            <a:off x="2825840" y="6026258"/>
            <a:ext cx="3505200" cy="457200"/>
          </a:xfrm>
          <a:prstGeom prst="borderCallout1">
            <a:avLst>
              <a:gd name="adj1" fmla="val 45207"/>
              <a:gd name="adj2" fmla="val -1924"/>
              <a:gd name="adj3" fmla="val -54707"/>
              <a:gd name="adj4" fmla="val -14273"/>
            </a:avLst>
          </a:prstGeom>
          <a:solidFill>
            <a:srgbClr val="CCECFF"/>
          </a:solidFill>
          <a:ln w="38100">
            <a:solidFill>
              <a:schemeClr val="accent2"/>
            </a:solidFill>
            <a:headEnd type="none" w="sm" len="sm"/>
            <a:tailEnd type="triangle" w="lg" len="lg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Return address: </a:t>
            </a:r>
            <a:r>
              <a:rPr lang="en-US" sz="2000" b="1" dirty="0">
                <a:latin typeface="Courier New" pitchFamily="49" charset="0"/>
              </a:rPr>
              <a:t>0x400549</a:t>
            </a:r>
            <a:endParaRPr lang="en-US" sz="2000" b="1" dirty="0">
              <a:solidFill>
                <a:schemeClr val="tx1"/>
              </a:solidFill>
            </a:endParaRPr>
          </a:p>
        </p:txBody>
      </p:sp>
      <p:pic>
        <p:nvPicPr>
          <p:cNvPr id="8" name="Picture 2" descr="https://upload.wikimedia.org/wikipedia/commons/thumb/6/6b/Yogi_Berra_1956.png/220px-Yogi_Berra_1956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42304" y="1608123"/>
            <a:ext cx="1665027" cy="19299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9145074" y="3620037"/>
            <a:ext cx="277780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dirty="0">
                <a:latin typeface="Calibri" charset="0"/>
                <a:ea typeface="Calibri" charset="0"/>
                <a:cs typeface="Calibri" charset="0"/>
              </a:rPr>
              <a:t>If you don’t know where</a:t>
            </a:r>
          </a:p>
          <a:p>
            <a:pPr algn="l"/>
            <a:r>
              <a:rPr lang="en-US" dirty="0">
                <a:latin typeface="Calibri" charset="0"/>
                <a:ea typeface="Calibri" charset="0"/>
                <a:cs typeface="Calibri" charset="0"/>
              </a:rPr>
              <a:t>you’re going, you may</a:t>
            </a:r>
          </a:p>
          <a:p>
            <a:pPr algn="l"/>
            <a:r>
              <a:rPr lang="en-US" dirty="0">
                <a:latin typeface="Calibri" charset="0"/>
                <a:ea typeface="Calibri" charset="0"/>
                <a:cs typeface="Calibri" charset="0"/>
              </a:rPr>
              <a:t>not get there. </a:t>
            </a:r>
          </a:p>
          <a:p>
            <a:pPr algn="l"/>
            <a:r>
              <a:rPr lang="en-US" dirty="0">
                <a:latin typeface="Calibri" charset="0"/>
                <a:ea typeface="Calibri" charset="0"/>
                <a:cs typeface="Calibri" charset="0"/>
              </a:rPr>
              <a:t>— Yogi Berra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026F4C8-EB35-41F3-BD55-E3757DEB5C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28</a:t>
            </a:fld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76A5EBE-9F4D-42EE-915F-C8000676B964}"/>
              </a:ext>
            </a:extLst>
          </p:cNvPr>
          <p:cNvSpPr txBox="1"/>
          <p:nvPr/>
        </p:nvSpPr>
        <p:spPr>
          <a:xfrm>
            <a:off x="6585054" y="5525868"/>
            <a:ext cx="46222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Just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call</a:t>
            </a:r>
            <a:r>
              <a:rPr lang="en-US" dirty="0"/>
              <a:t> and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ret</a:t>
            </a:r>
            <a:r>
              <a:rPr lang="en-US" dirty="0"/>
              <a:t> are fine,</a:t>
            </a:r>
            <a:br>
              <a:rPr lang="en-US" dirty="0"/>
            </a:br>
            <a:r>
              <a:rPr lang="en-US" dirty="0"/>
              <a:t>the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q</a:t>
            </a:r>
            <a:r>
              <a:rPr lang="en-US" dirty="0"/>
              <a:t> is assumed (there is no other option)</a:t>
            </a:r>
          </a:p>
        </p:txBody>
      </p:sp>
    </p:spTree>
    <p:extLst>
      <p:ext uri="{BB962C8B-B14F-4D97-AF65-F5344CB8AC3E}">
        <p14:creationId xmlns:p14="http://schemas.microsoft.com/office/powerpoint/2010/main" val="361247301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Code Examples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0B88F99-4724-491C-A6F2-A5CD5759B8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29</a:t>
            </a:fld>
            <a:endParaRPr lang="en-US"/>
          </a:p>
        </p:txBody>
      </p:sp>
      <p:sp>
        <p:nvSpPr>
          <p:cNvPr id="4" name="Rectangle 4"/>
          <p:cNvSpPr>
            <a:spLocks/>
          </p:cNvSpPr>
          <p:nvPr/>
        </p:nvSpPr>
        <p:spPr bwMode="auto">
          <a:xfrm>
            <a:off x="798490" y="4800600"/>
            <a:ext cx="4005330" cy="1284026"/>
          </a:xfrm>
          <a:prstGeom prst="rect">
            <a:avLst/>
          </a:prstGeom>
          <a:solidFill>
            <a:srgbClr val="CCFFCC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long mult2 (long a, long b){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long s = a * b;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return s;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5" name="Rectangle 4"/>
          <p:cNvSpPr>
            <a:spLocks/>
          </p:cNvSpPr>
          <p:nvPr/>
        </p:nvSpPr>
        <p:spPr bwMode="auto">
          <a:xfrm>
            <a:off x="798490" y="971061"/>
            <a:ext cx="6180786" cy="1214475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void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multstore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(long x, long y, long *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dest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) {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long t = mult2(x, y);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*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dest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= t;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6" name="Rectangle 4"/>
          <p:cNvSpPr>
            <a:spLocks/>
          </p:cNvSpPr>
          <p:nvPr/>
        </p:nvSpPr>
        <p:spPr bwMode="auto">
          <a:xfrm>
            <a:off x="5075349" y="4800600"/>
            <a:ext cx="5867400" cy="1284026"/>
          </a:xfrm>
          <a:prstGeom prst="rect">
            <a:avLst/>
          </a:prstGeom>
          <a:solidFill>
            <a:srgbClr val="CCFFCC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ro-RO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0000000000400550 &lt;mult2&gt;:</a:t>
            </a:r>
          </a:p>
          <a:p>
            <a:pPr algn="l"/>
            <a:r>
              <a:rPr lang="ro-RO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400550:  mov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q</a:t>
            </a:r>
            <a:r>
              <a:rPr lang="ro-RO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%rdi,%rax	# a </a:t>
            </a:r>
          </a:p>
          <a:p>
            <a:pPr algn="l"/>
            <a:r>
              <a:rPr lang="ro-RO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400553:  imul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q</a:t>
            </a:r>
            <a:r>
              <a:rPr lang="ro-RO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%rsi,%rax	# a * b</a:t>
            </a:r>
          </a:p>
          <a:p>
            <a:pPr algn="l"/>
            <a:r>
              <a:rPr lang="ro-RO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400557:  retq			# Return</a:t>
            </a:r>
          </a:p>
        </p:txBody>
      </p:sp>
      <p:sp>
        <p:nvSpPr>
          <p:cNvPr id="8" name="Rectangle 7"/>
          <p:cNvSpPr>
            <a:spLocks/>
          </p:cNvSpPr>
          <p:nvPr/>
        </p:nvSpPr>
        <p:spPr bwMode="auto">
          <a:xfrm>
            <a:off x="798490" y="2464368"/>
            <a:ext cx="8724900" cy="2057400"/>
          </a:xfrm>
          <a:prstGeom prst="rect">
            <a:avLst/>
          </a:prstGeom>
          <a:solidFill>
            <a:srgbClr val="F7F5BE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sk-SK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0000000000400540 &lt;multstore&gt;:</a:t>
            </a:r>
          </a:p>
          <a:p>
            <a:pPr algn="l"/>
            <a:r>
              <a:rPr lang="sk-SK" b="1" dirty="0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... (we’ll fill the start in soon)</a:t>
            </a:r>
            <a:endParaRPr lang="sk-SK" b="1" dirty="0">
              <a:solidFill>
                <a:schemeClr val="bg1">
                  <a:lumMod val="50000"/>
                </a:schemeClr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sk-SK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400541: mov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q</a:t>
            </a:r>
            <a:r>
              <a:rPr lang="sk-SK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%rdx,%rbx		# Save dest</a:t>
            </a:r>
          </a:p>
          <a:p>
            <a:pPr algn="l"/>
            <a:r>
              <a:rPr lang="sk-SK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400544: callq  400550 &lt;mult2&gt;	# mult2(x,y)</a:t>
            </a:r>
          </a:p>
          <a:p>
            <a:pPr algn="l"/>
            <a:r>
              <a:rPr lang="sk-SK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400549: mov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q</a:t>
            </a:r>
            <a:r>
              <a:rPr lang="sk-SK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%rax,(%rbx)	# Store at address dest</a:t>
            </a:r>
          </a:p>
          <a:p>
            <a:pPr algn="l"/>
            <a:r>
              <a:rPr lang="en-US" b="1" dirty="0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... (we’ll fill the end in soon too)</a:t>
            </a:r>
            <a:endParaRPr lang="sk-SK" b="1" dirty="0">
              <a:solidFill>
                <a:schemeClr val="bg1">
                  <a:lumMod val="50000"/>
                </a:schemeClr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sk-SK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40054d: retq			# Return</a:t>
            </a:r>
          </a:p>
        </p:txBody>
      </p:sp>
    </p:spTree>
    <p:extLst>
      <p:ext uri="{BB962C8B-B14F-4D97-AF65-F5344CB8AC3E}">
        <p14:creationId xmlns:p14="http://schemas.microsoft.com/office/powerpoint/2010/main" val="13205208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0EF959-C62E-4F8A-8D4C-BEF087A77F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Today’s Goals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EDBE37-7B8E-47BF-A4AD-CD288F601E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Describe C memory layout</a:t>
            </a:r>
          </a:p>
          <a:p>
            <a:endParaRPr lang="en-US" dirty="0"/>
          </a:p>
          <a:p>
            <a:r>
              <a:rPr lang="en-US" dirty="0"/>
              <a:t>Explore functions in assembly</a:t>
            </a:r>
          </a:p>
          <a:p>
            <a:pPr lvl="1"/>
            <a:r>
              <a:rPr lang="en-US" dirty="0"/>
              <a:t>How do we call them and return from them?</a:t>
            </a:r>
          </a:p>
          <a:p>
            <a:pPr lvl="1"/>
            <a:r>
              <a:rPr lang="en-US" dirty="0"/>
              <a:t>How do we create local variables?</a:t>
            </a:r>
          </a:p>
          <a:p>
            <a:pPr lvl="1"/>
            <a:endParaRPr lang="en-US" dirty="0"/>
          </a:p>
          <a:p>
            <a:r>
              <a:rPr lang="en-US" dirty="0"/>
              <a:t>Understand how we manage register use between functions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B366CAC-B34E-4A3F-AB6B-24F84A0572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971958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Control Flow Example</a:t>
            </a:r>
            <a:br>
              <a:rPr lang="en-US" dirty="0"/>
            </a:br>
            <a:r>
              <a:rPr lang="en-US" dirty="0"/>
              <a:t>about to execute </a:t>
            </a:r>
            <a:r>
              <a:rPr lang="en-US" dirty="0" err="1">
                <a:latin typeface="Courier New"/>
                <a:cs typeface="Courier New"/>
              </a:rPr>
              <a:t>callq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6074058-9060-4813-BC29-3831456C56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30</a:t>
            </a:fld>
            <a:endParaRPr lang="en-US"/>
          </a:p>
        </p:txBody>
      </p:sp>
      <p:sp>
        <p:nvSpPr>
          <p:cNvPr id="6" name="Rectangle 4"/>
          <p:cNvSpPr>
            <a:spLocks/>
          </p:cNvSpPr>
          <p:nvPr/>
        </p:nvSpPr>
        <p:spPr bwMode="auto">
          <a:xfrm>
            <a:off x="1752600" y="3962400"/>
            <a:ext cx="4495800" cy="1524000"/>
          </a:xfrm>
          <a:prstGeom prst="rect">
            <a:avLst/>
          </a:prstGeom>
          <a:solidFill>
            <a:srgbClr val="CCFFCC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ro-RO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0000000000400550 &lt;mult2&gt;:</a:t>
            </a:r>
          </a:p>
          <a:p>
            <a:pPr algn="l"/>
            <a:r>
              <a:rPr lang="ro-RO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400550:  mov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q</a:t>
            </a:r>
            <a:r>
              <a:rPr lang="ro-RO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%rdi,%rax</a:t>
            </a:r>
          </a:p>
          <a:p>
            <a:pPr algn="l"/>
            <a:r>
              <a:rPr lang="ro-RO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ro-RO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ro-RO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400557:  retq</a:t>
            </a:r>
          </a:p>
        </p:txBody>
      </p:sp>
      <p:sp>
        <p:nvSpPr>
          <p:cNvPr id="8" name="Rectangle 7"/>
          <p:cNvSpPr>
            <a:spLocks/>
          </p:cNvSpPr>
          <p:nvPr/>
        </p:nvSpPr>
        <p:spPr bwMode="auto">
          <a:xfrm>
            <a:off x="1752600" y="1295400"/>
            <a:ext cx="4495800" cy="20574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sk-SK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0000000000400540 &lt;multstore&gt;:</a:t>
            </a:r>
          </a:p>
          <a:p>
            <a:pPr algn="l"/>
            <a:r>
              <a:rPr lang="sk-SK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sk-SK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400544: callq  400550 &lt;mult2&gt;</a:t>
            </a:r>
          </a:p>
          <a:p>
            <a:pPr algn="l"/>
            <a:r>
              <a:rPr lang="sk-SK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400549: mov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q</a:t>
            </a:r>
            <a:r>
              <a:rPr lang="sk-SK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%rax,(%rbx)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</p:txBody>
      </p:sp>
      <p:sp>
        <p:nvSpPr>
          <p:cNvPr id="11" name="Rectangle 8"/>
          <p:cNvSpPr>
            <a:spLocks/>
          </p:cNvSpPr>
          <p:nvPr/>
        </p:nvSpPr>
        <p:spPr bwMode="auto">
          <a:xfrm>
            <a:off x="7772400" y="3505200"/>
            <a:ext cx="1346200" cy="381000"/>
          </a:xfrm>
          <a:prstGeom prst="rect">
            <a:avLst/>
          </a:prstGeom>
          <a:solidFill>
            <a:srgbClr val="FFCCCC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0x400544</a:t>
            </a:r>
          </a:p>
        </p:txBody>
      </p:sp>
      <p:sp>
        <p:nvSpPr>
          <p:cNvPr id="12" name="Rectangle 9"/>
          <p:cNvSpPr>
            <a:spLocks/>
          </p:cNvSpPr>
          <p:nvPr/>
        </p:nvSpPr>
        <p:spPr bwMode="auto">
          <a:xfrm>
            <a:off x="7772400" y="2895600"/>
            <a:ext cx="13462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0x120</a:t>
            </a:r>
          </a:p>
        </p:txBody>
      </p:sp>
      <p:sp>
        <p:nvSpPr>
          <p:cNvPr id="18" name="Rectangle 15"/>
          <p:cNvSpPr>
            <a:spLocks/>
          </p:cNvSpPr>
          <p:nvPr/>
        </p:nvSpPr>
        <p:spPr bwMode="auto">
          <a:xfrm>
            <a:off x="7772400" y="381000"/>
            <a:ext cx="1346200" cy="1905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2400" dirty="0"/>
              <a:t>•</a:t>
            </a:r>
          </a:p>
          <a:p>
            <a:r>
              <a:rPr lang="en-US" sz="2400" dirty="0"/>
              <a:t>•</a:t>
            </a:r>
          </a:p>
          <a:p>
            <a:r>
              <a:rPr lang="en-US" sz="2400" dirty="0"/>
              <a:t>•</a:t>
            </a:r>
          </a:p>
        </p:txBody>
      </p:sp>
      <p:sp>
        <p:nvSpPr>
          <p:cNvPr id="20" name="Arc 19"/>
          <p:cNvSpPr/>
          <p:nvPr/>
        </p:nvSpPr>
        <p:spPr bwMode="auto">
          <a:xfrm flipV="1">
            <a:off x="8153400" y="2133600"/>
            <a:ext cx="1676400" cy="990600"/>
          </a:xfrm>
          <a:prstGeom prst="arc">
            <a:avLst>
              <a:gd name="adj1" fmla="val 17108922"/>
              <a:gd name="adj2" fmla="val 4768750"/>
            </a:avLst>
          </a:prstGeom>
          <a:noFill/>
          <a:ln w="25400" cap="flat" cmpd="sng" algn="ctr">
            <a:solidFill>
              <a:srgbClr val="0070C0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4200">
              <a:solidFill>
                <a:srgbClr val="000000"/>
              </a:solidFill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sp>
        <p:nvSpPr>
          <p:cNvPr id="24" name="Rectangle 3"/>
          <p:cNvSpPr>
            <a:spLocks/>
          </p:cNvSpPr>
          <p:nvPr/>
        </p:nvSpPr>
        <p:spPr bwMode="auto">
          <a:xfrm>
            <a:off x="6996113" y="2895600"/>
            <a:ext cx="638175" cy="381000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 anchor="ctr"/>
          <a:lstStyle/>
          <a:p>
            <a:pPr algn="r"/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5" name="Rectangle 10"/>
          <p:cNvSpPr>
            <a:spLocks/>
          </p:cNvSpPr>
          <p:nvPr/>
        </p:nvSpPr>
        <p:spPr bwMode="auto">
          <a:xfrm>
            <a:off x="6858001" y="1905000"/>
            <a:ext cx="776287" cy="381000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 anchor="ctr"/>
          <a:lstStyle/>
          <a:p>
            <a:pPr algn="r"/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0x120</a:t>
            </a:r>
          </a:p>
        </p:txBody>
      </p:sp>
      <p:sp>
        <p:nvSpPr>
          <p:cNvPr id="26" name="Rectangle 11"/>
          <p:cNvSpPr>
            <a:spLocks/>
          </p:cNvSpPr>
          <p:nvPr/>
        </p:nvSpPr>
        <p:spPr bwMode="auto">
          <a:xfrm>
            <a:off x="6858001" y="1524000"/>
            <a:ext cx="776287" cy="381000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 anchor="ctr"/>
          <a:lstStyle/>
          <a:p>
            <a:pPr algn="r"/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0x128</a:t>
            </a:r>
          </a:p>
        </p:txBody>
      </p:sp>
      <p:sp>
        <p:nvSpPr>
          <p:cNvPr id="27" name="Rectangle 12"/>
          <p:cNvSpPr>
            <a:spLocks/>
          </p:cNvSpPr>
          <p:nvPr/>
        </p:nvSpPr>
        <p:spPr bwMode="auto">
          <a:xfrm>
            <a:off x="6858001" y="1143000"/>
            <a:ext cx="776287" cy="381000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 anchor="ctr"/>
          <a:lstStyle/>
          <a:p>
            <a:pPr algn="r"/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0x130</a:t>
            </a:r>
          </a:p>
        </p:txBody>
      </p:sp>
      <p:sp>
        <p:nvSpPr>
          <p:cNvPr id="29" name="Rectangle 4"/>
          <p:cNvSpPr>
            <a:spLocks/>
          </p:cNvSpPr>
          <p:nvPr/>
        </p:nvSpPr>
        <p:spPr bwMode="auto">
          <a:xfrm>
            <a:off x="6996113" y="3505200"/>
            <a:ext cx="638175" cy="381000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 anchor="ctr"/>
          <a:lstStyle/>
          <a:p>
            <a:pPr algn="r"/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%rip</a:t>
            </a:r>
          </a:p>
        </p:txBody>
      </p:sp>
      <p:cxnSp>
        <p:nvCxnSpPr>
          <p:cNvPr id="22" name="Straight Arrow Connector 21"/>
          <p:cNvCxnSpPr>
            <a:stCxn id="11" idx="1"/>
          </p:cNvCxnSpPr>
          <p:nvPr/>
        </p:nvCxnSpPr>
        <p:spPr bwMode="auto">
          <a:xfrm flipH="1" flipV="1">
            <a:off x="6096000" y="2362200"/>
            <a:ext cx="1676400" cy="133350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" name="TextBox 2"/>
          <p:cNvSpPr txBox="1"/>
          <p:nvPr/>
        </p:nvSpPr>
        <p:spPr>
          <a:xfrm>
            <a:off x="7500144" y="4370457"/>
            <a:ext cx="189071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Calibri" charset="0"/>
                <a:ea typeface="Calibri" charset="0"/>
                <a:cs typeface="Calibri" charset="0"/>
              </a:rPr>
              <a:t>Next instruction</a:t>
            </a:r>
          </a:p>
          <a:p>
            <a:r>
              <a:rPr lang="en-US" sz="2000" dirty="0">
                <a:latin typeface="Calibri" charset="0"/>
                <a:ea typeface="Calibri" charset="0"/>
                <a:cs typeface="Calibri" charset="0"/>
              </a:rPr>
              <a:t>to execute</a:t>
            </a:r>
          </a:p>
        </p:txBody>
      </p:sp>
      <p:cxnSp>
        <p:nvCxnSpPr>
          <p:cNvPr id="5" name="Straight Arrow Connector 4"/>
          <p:cNvCxnSpPr>
            <a:stCxn id="3" idx="0"/>
          </p:cNvCxnSpPr>
          <p:nvPr/>
        </p:nvCxnSpPr>
        <p:spPr bwMode="auto">
          <a:xfrm flipH="1" flipV="1">
            <a:off x="8445500" y="3962401"/>
            <a:ext cx="1" cy="408057"/>
          </a:xfrm>
          <a:prstGeom prst="straightConnector1">
            <a:avLst/>
          </a:prstGeom>
          <a:solidFill>
            <a:schemeClr val="accent1"/>
          </a:solidFill>
          <a:ln w="76200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6DBF9D1A-2252-8DE5-61CE-9AC8B1128979}"/>
              </a:ext>
            </a:extLst>
          </p:cNvPr>
          <p:cNvSpPr txBox="1"/>
          <p:nvPr/>
        </p:nvSpPr>
        <p:spPr>
          <a:xfrm>
            <a:off x="9829800" y="3447393"/>
            <a:ext cx="2018288" cy="147732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%rip</a:t>
            </a:r>
            <a:r>
              <a:rPr lang="en-US" dirty="0"/>
              <a:t>: instruction pointer</a:t>
            </a:r>
          </a:p>
          <a:p>
            <a:endParaRPr lang="en-US" dirty="0"/>
          </a:p>
          <a:p>
            <a:r>
              <a:rPr lang="en-US" dirty="0"/>
              <a:t>Can’t be directly modified</a:t>
            </a:r>
          </a:p>
        </p:txBody>
      </p:sp>
    </p:spTree>
    <p:extLst>
      <p:ext uri="{BB962C8B-B14F-4D97-AF65-F5344CB8AC3E}">
        <p14:creationId xmlns:p14="http://schemas.microsoft.com/office/powerpoint/2010/main" val="191833545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4"/>
          <p:cNvSpPr>
            <a:spLocks/>
          </p:cNvSpPr>
          <p:nvPr/>
        </p:nvSpPr>
        <p:spPr bwMode="auto">
          <a:xfrm>
            <a:off x="1752600" y="3962400"/>
            <a:ext cx="4495800" cy="1524000"/>
          </a:xfrm>
          <a:prstGeom prst="rect">
            <a:avLst/>
          </a:prstGeom>
          <a:solidFill>
            <a:srgbClr val="CCFFCC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ro-RO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0000000000400550 &lt;mult2&gt;:</a:t>
            </a:r>
          </a:p>
          <a:p>
            <a:pPr algn="l"/>
            <a:r>
              <a:rPr lang="ro-RO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400550:  mov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q</a:t>
            </a:r>
            <a:r>
              <a:rPr lang="ro-RO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%rdi,%rax</a:t>
            </a:r>
          </a:p>
          <a:p>
            <a:pPr algn="l"/>
            <a:r>
              <a:rPr lang="ro-RO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ro-RO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ro-RO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400557:  retq		</a:t>
            </a:r>
          </a:p>
        </p:txBody>
      </p:sp>
      <p:sp>
        <p:nvSpPr>
          <p:cNvPr id="8" name="Rectangle 7"/>
          <p:cNvSpPr>
            <a:spLocks/>
          </p:cNvSpPr>
          <p:nvPr/>
        </p:nvSpPr>
        <p:spPr bwMode="auto">
          <a:xfrm>
            <a:off x="1752600" y="1295400"/>
            <a:ext cx="4495800" cy="20574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sk-SK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0000000000400540 &lt;multstore&gt;:</a:t>
            </a:r>
          </a:p>
          <a:p>
            <a:pPr algn="l"/>
            <a:r>
              <a:rPr lang="sk-SK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sk-SK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400544: callq  400550 &lt;mult2&gt;</a:t>
            </a:r>
          </a:p>
          <a:p>
            <a:pPr algn="l"/>
            <a:r>
              <a:rPr lang="sk-SK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400549: mov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q</a:t>
            </a:r>
            <a:r>
              <a:rPr lang="sk-SK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%rax,(%rbx)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</p:txBody>
      </p:sp>
      <p:sp>
        <p:nvSpPr>
          <p:cNvPr id="12" name="Rectangle 9"/>
          <p:cNvSpPr>
            <a:spLocks/>
          </p:cNvSpPr>
          <p:nvPr/>
        </p:nvSpPr>
        <p:spPr bwMode="auto">
          <a:xfrm>
            <a:off x="7772400" y="2895600"/>
            <a:ext cx="13462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0x118</a:t>
            </a:r>
          </a:p>
        </p:txBody>
      </p:sp>
      <p:sp>
        <p:nvSpPr>
          <p:cNvPr id="17" name="Rectangle 14"/>
          <p:cNvSpPr>
            <a:spLocks/>
          </p:cNvSpPr>
          <p:nvPr/>
        </p:nvSpPr>
        <p:spPr bwMode="auto">
          <a:xfrm>
            <a:off x="7772400" y="2286000"/>
            <a:ext cx="13462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0x400549</a:t>
            </a:r>
          </a:p>
        </p:txBody>
      </p:sp>
      <p:sp>
        <p:nvSpPr>
          <p:cNvPr id="18" name="Rectangle 15"/>
          <p:cNvSpPr>
            <a:spLocks/>
          </p:cNvSpPr>
          <p:nvPr/>
        </p:nvSpPr>
        <p:spPr bwMode="auto">
          <a:xfrm>
            <a:off x="7772400" y="381000"/>
            <a:ext cx="1346200" cy="1905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2400" dirty="0"/>
              <a:t>•</a:t>
            </a:r>
          </a:p>
          <a:p>
            <a:r>
              <a:rPr lang="en-US" sz="2400" dirty="0"/>
              <a:t>•</a:t>
            </a:r>
          </a:p>
          <a:p>
            <a:r>
              <a:rPr lang="en-US" sz="2400" dirty="0"/>
              <a:t>•</a:t>
            </a:r>
          </a:p>
        </p:txBody>
      </p:sp>
      <p:sp>
        <p:nvSpPr>
          <p:cNvPr id="20" name="Arc 19"/>
          <p:cNvSpPr/>
          <p:nvPr/>
        </p:nvSpPr>
        <p:spPr bwMode="auto">
          <a:xfrm flipV="1">
            <a:off x="8153400" y="2438400"/>
            <a:ext cx="1676400" cy="685800"/>
          </a:xfrm>
          <a:prstGeom prst="arc">
            <a:avLst>
              <a:gd name="adj1" fmla="val 17108922"/>
              <a:gd name="adj2" fmla="val 4394693"/>
            </a:avLst>
          </a:prstGeom>
          <a:noFill/>
          <a:ln w="25400" cap="flat" cmpd="sng" algn="ctr">
            <a:solidFill>
              <a:srgbClr val="0070C0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4200">
              <a:solidFill>
                <a:srgbClr val="000000"/>
              </a:solidFill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6858001" y="1143000"/>
            <a:ext cx="776287" cy="2743200"/>
            <a:chOff x="5334000" y="1143000"/>
            <a:chExt cx="776287" cy="2743200"/>
          </a:xfrm>
        </p:grpSpPr>
        <p:sp>
          <p:nvSpPr>
            <p:cNvPr id="7" name="Rectangle 3"/>
            <p:cNvSpPr>
              <a:spLocks/>
            </p:cNvSpPr>
            <p:nvPr/>
          </p:nvSpPr>
          <p:spPr bwMode="auto">
            <a:xfrm>
              <a:off x="5472112" y="2895600"/>
              <a:ext cx="638175" cy="381000"/>
            </a:xfrm>
            <a:prstGeom prst="rect">
              <a:avLst/>
            </a:prstGeom>
            <a:solidFill>
              <a:srgbClr val="FFFFFF"/>
            </a:solidFill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 anchor="ctr"/>
            <a:lstStyle/>
            <a:p>
              <a:pPr algn="r"/>
              <a:r>
                <a:rPr lang="en-US" dirty="0">
                  <a:latin typeface="Courier New Bold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dirty="0" err="1">
                  <a:latin typeface="Courier New Bold" charset="0"/>
                  <a:cs typeface="Courier New Bold" charset="0"/>
                  <a:sym typeface="Courier New Bold" charset="0"/>
                </a:rPr>
                <a:t>rsp</a:t>
              </a:r>
              <a:endParaRPr lang="en-US" dirty="0"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  <p:sp>
          <p:nvSpPr>
            <p:cNvPr id="13" name="Rectangle 10"/>
            <p:cNvSpPr>
              <a:spLocks/>
            </p:cNvSpPr>
            <p:nvPr/>
          </p:nvSpPr>
          <p:spPr bwMode="auto">
            <a:xfrm>
              <a:off x="5334000" y="1905000"/>
              <a:ext cx="776287" cy="381000"/>
            </a:xfrm>
            <a:prstGeom prst="rect">
              <a:avLst/>
            </a:prstGeom>
            <a:solidFill>
              <a:srgbClr val="FFFFFF"/>
            </a:solidFill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 anchor="ctr"/>
            <a:lstStyle/>
            <a:p>
              <a:pPr algn="r"/>
              <a:r>
                <a:rPr lang="en-US" dirty="0">
                  <a:latin typeface="Courier New Bold" charset="0"/>
                  <a:cs typeface="Courier New Bold" charset="0"/>
                  <a:sym typeface="Courier New Bold" charset="0"/>
                </a:rPr>
                <a:t>0x120</a:t>
              </a:r>
            </a:p>
          </p:txBody>
        </p:sp>
        <p:sp>
          <p:nvSpPr>
            <p:cNvPr id="14" name="Rectangle 11"/>
            <p:cNvSpPr>
              <a:spLocks/>
            </p:cNvSpPr>
            <p:nvPr/>
          </p:nvSpPr>
          <p:spPr bwMode="auto">
            <a:xfrm>
              <a:off x="5334000" y="1524000"/>
              <a:ext cx="776287" cy="381000"/>
            </a:xfrm>
            <a:prstGeom prst="rect">
              <a:avLst/>
            </a:prstGeom>
            <a:solidFill>
              <a:srgbClr val="FFFFFF"/>
            </a:solidFill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 anchor="ctr"/>
            <a:lstStyle/>
            <a:p>
              <a:pPr algn="r"/>
              <a:r>
                <a:rPr lang="en-US" dirty="0">
                  <a:latin typeface="Courier New Bold" charset="0"/>
                  <a:cs typeface="Courier New Bold" charset="0"/>
                  <a:sym typeface="Courier New Bold" charset="0"/>
                </a:rPr>
                <a:t>0x128</a:t>
              </a:r>
            </a:p>
          </p:txBody>
        </p:sp>
        <p:sp>
          <p:nvSpPr>
            <p:cNvPr id="15" name="Rectangle 12"/>
            <p:cNvSpPr>
              <a:spLocks/>
            </p:cNvSpPr>
            <p:nvPr/>
          </p:nvSpPr>
          <p:spPr bwMode="auto">
            <a:xfrm>
              <a:off x="5334000" y="1143000"/>
              <a:ext cx="776287" cy="381000"/>
            </a:xfrm>
            <a:prstGeom prst="rect">
              <a:avLst/>
            </a:prstGeom>
            <a:solidFill>
              <a:srgbClr val="FFFFFF"/>
            </a:solidFill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 anchor="ctr"/>
            <a:lstStyle/>
            <a:p>
              <a:pPr algn="r"/>
              <a:r>
                <a:rPr lang="en-US" dirty="0">
                  <a:latin typeface="Courier New Bold" charset="0"/>
                  <a:cs typeface="Courier New Bold" charset="0"/>
                  <a:sym typeface="Courier New Bold" charset="0"/>
                </a:rPr>
                <a:t>0x130</a:t>
              </a:r>
            </a:p>
          </p:txBody>
        </p:sp>
        <p:sp>
          <p:nvSpPr>
            <p:cNvPr id="21" name="Rectangle 11"/>
            <p:cNvSpPr>
              <a:spLocks/>
            </p:cNvSpPr>
            <p:nvPr/>
          </p:nvSpPr>
          <p:spPr bwMode="auto">
            <a:xfrm>
              <a:off x="5334000" y="2286000"/>
              <a:ext cx="776287" cy="381000"/>
            </a:xfrm>
            <a:prstGeom prst="rect">
              <a:avLst/>
            </a:prstGeom>
            <a:solidFill>
              <a:srgbClr val="FFFFFF"/>
            </a:solidFill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 anchor="ctr"/>
            <a:lstStyle/>
            <a:p>
              <a:pPr algn="r"/>
              <a:r>
                <a:rPr lang="en-US" dirty="0">
                  <a:latin typeface="Courier New Bold" charset="0"/>
                  <a:cs typeface="Courier New Bold" charset="0"/>
                  <a:sym typeface="Courier New Bold" charset="0"/>
                </a:rPr>
                <a:t>0x118</a:t>
              </a:r>
            </a:p>
          </p:txBody>
        </p:sp>
        <p:sp>
          <p:nvSpPr>
            <p:cNvPr id="9" name="Rectangle 4"/>
            <p:cNvSpPr>
              <a:spLocks/>
            </p:cNvSpPr>
            <p:nvPr/>
          </p:nvSpPr>
          <p:spPr bwMode="auto">
            <a:xfrm>
              <a:off x="5472112" y="3505200"/>
              <a:ext cx="638175" cy="381000"/>
            </a:xfrm>
            <a:prstGeom prst="rect">
              <a:avLst/>
            </a:prstGeom>
            <a:solidFill>
              <a:srgbClr val="FFFFFF"/>
            </a:solidFill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 anchor="ctr"/>
            <a:lstStyle/>
            <a:p>
              <a:pPr algn="r"/>
              <a:r>
                <a:rPr lang="en-US" dirty="0">
                  <a:latin typeface="Courier New Bold" charset="0"/>
                  <a:cs typeface="Courier New Bold" charset="0"/>
                  <a:sym typeface="Courier New Bold" charset="0"/>
                </a:rPr>
                <a:t>%rip</a:t>
              </a:r>
            </a:p>
          </p:txBody>
        </p:sp>
      </p:grpSp>
      <p:sp>
        <p:nvSpPr>
          <p:cNvPr id="23" name="Rectangle 8"/>
          <p:cNvSpPr>
            <a:spLocks/>
          </p:cNvSpPr>
          <p:nvPr/>
        </p:nvSpPr>
        <p:spPr bwMode="auto">
          <a:xfrm>
            <a:off x="7772400" y="3505200"/>
            <a:ext cx="1346200" cy="381000"/>
          </a:xfrm>
          <a:prstGeom prst="rect">
            <a:avLst/>
          </a:prstGeom>
          <a:solidFill>
            <a:srgbClr val="FFCCCC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0x400544</a:t>
            </a:r>
          </a:p>
        </p:txBody>
      </p:sp>
      <p:cxnSp>
        <p:nvCxnSpPr>
          <p:cNvPr id="24" name="Straight Arrow Connector 23"/>
          <p:cNvCxnSpPr>
            <a:stCxn id="23" idx="1"/>
          </p:cNvCxnSpPr>
          <p:nvPr/>
        </p:nvCxnSpPr>
        <p:spPr bwMode="auto">
          <a:xfrm flipH="1" flipV="1">
            <a:off x="6096000" y="2362200"/>
            <a:ext cx="1676400" cy="133350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5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Control Flow Example</a:t>
            </a:r>
            <a:br>
              <a:rPr lang="en-US" dirty="0"/>
            </a:br>
            <a:r>
              <a:rPr lang="en-US" dirty="0" err="1">
                <a:latin typeface="Courier New"/>
                <a:cs typeface="Courier New"/>
              </a:rPr>
              <a:t>callq</a:t>
            </a: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/>
              <a:t>step 1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C3869D0-B98E-4429-972F-30C0386FEF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31</a:t>
            </a:fld>
            <a:endParaRPr lang="en-US"/>
          </a:p>
        </p:txBody>
      </p:sp>
      <p:sp>
        <p:nvSpPr>
          <p:cNvPr id="2" name="Freeform 1"/>
          <p:cNvSpPr/>
          <p:nvPr/>
        </p:nvSpPr>
        <p:spPr>
          <a:xfrm>
            <a:off x="2775260" y="2577002"/>
            <a:ext cx="5397224" cy="486432"/>
          </a:xfrm>
          <a:custGeom>
            <a:avLst/>
            <a:gdLst>
              <a:gd name="connsiteX0" fmla="*/ 5397224 w 5397224"/>
              <a:gd name="connsiteY0" fmla="*/ 0 h 486432"/>
              <a:gd name="connsiteX1" fmla="*/ 2353115 w 5397224"/>
              <a:gd name="connsiteY1" fmla="*/ 485522 h 486432"/>
              <a:gd name="connsiteX2" fmla="*/ 0 w 5397224"/>
              <a:gd name="connsiteY2" fmla="*/ 130718 h 486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397224" h="486432">
                <a:moveTo>
                  <a:pt x="5397224" y="0"/>
                </a:moveTo>
                <a:cubicBezTo>
                  <a:pt x="4324938" y="231868"/>
                  <a:pt x="3252652" y="463736"/>
                  <a:pt x="2353115" y="485522"/>
                </a:cubicBezTo>
                <a:cubicBezTo>
                  <a:pt x="1453578" y="507308"/>
                  <a:pt x="0" y="130718"/>
                  <a:pt x="0" y="130718"/>
                </a:cubicBezTo>
              </a:path>
            </a:pathLst>
          </a:custGeom>
          <a:noFill/>
          <a:ln w="25400">
            <a:solidFill>
              <a:srgbClr val="FF0000"/>
            </a:solidFill>
            <a:tailEnd type="arrow"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4200" dirty="0">
              <a:solidFill>
                <a:srgbClr val="000000"/>
              </a:solidFill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7500144" y="4370457"/>
            <a:ext cx="189071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Calibri" charset="0"/>
                <a:ea typeface="Calibri" charset="0"/>
                <a:cs typeface="Calibri" charset="0"/>
              </a:rPr>
              <a:t>Next instruction</a:t>
            </a:r>
          </a:p>
          <a:p>
            <a:r>
              <a:rPr lang="en-US" sz="2000" dirty="0">
                <a:latin typeface="Calibri" charset="0"/>
                <a:ea typeface="Calibri" charset="0"/>
                <a:cs typeface="Calibri" charset="0"/>
              </a:rPr>
              <a:t>to execute</a:t>
            </a:r>
          </a:p>
        </p:txBody>
      </p:sp>
      <p:cxnSp>
        <p:nvCxnSpPr>
          <p:cNvPr id="22" name="Straight Arrow Connector 21"/>
          <p:cNvCxnSpPr>
            <a:stCxn id="22" idx="0"/>
          </p:cNvCxnSpPr>
          <p:nvPr/>
        </p:nvCxnSpPr>
        <p:spPr bwMode="auto">
          <a:xfrm flipH="1" flipV="1">
            <a:off x="8445500" y="3962401"/>
            <a:ext cx="1" cy="408057"/>
          </a:xfrm>
          <a:prstGeom prst="straightConnector1">
            <a:avLst/>
          </a:prstGeom>
          <a:solidFill>
            <a:schemeClr val="accent1"/>
          </a:solidFill>
          <a:ln w="76200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191969126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4"/>
          <p:cNvSpPr>
            <a:spLocks/>
          </p:cNvSpPr>
          <p:nvPr/>
        </p:nvSpPr>
        <p:spPr bwMode="auto">
          <a:xfrm>
            <a:off x="1752600" y="3962400"/>
            <a:ext cx="4495800" cy="1524000"/>
          </a:xfrm>
          <a:prstGeom prst="rect">
            <a:avLst/>
          </a:prstGeom>
          <a:solidFill>
            <a:srgbClr val="CCFFCC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ro-RO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0000000000400550 &lt;mult2&gt;:</a:t>
            </a:r>
          </a:p>
          <a:p>
            <a:pPr algn="l"/>
            <a:r>
              <a:rPr lang="ro-RO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400550:  mov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q</a:t>
            </a:r>
            <a:r>
              <a:rPr lang="ro-RO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%rdi,%rax</a:t>
            </a:r>
          </a:p>
          <a:p>
            <a:pPr algn="l"/>
            <a:r>
              <a:rPr lang="ro-RO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ro-RO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ro-RO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400557:  retq		</a:t>
            </a:r>
          </a:p>
        </p:txBody>
      </p:sp>
      <p:sp>
        <p:nvSpPr>
          <p:cNvPr id="8" name="Rectangle 7"/>
          <p:cNvSpPr>
            <a:spLocks/>
          </p:cNvSpPr>
          <p:nvPr/>
        </p:nvSpPr>
        <p:spPr bwMode="auto">
          <a:xfrm>
            <a:off x="1752600" y="1295400"/>
            <a:ext cx="4495800" cy="20574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sk-SK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0000000000400540 &lt;multstore&gt;:</a:t>
            </a:r>
          </a:p>
          <a:p>
            <a:pPr algn="l"/>
            <a:r>
              <a:rPr lang="sk-SK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sk-SK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400544: callq  400550 &lt;mult2&gt;</a:t>
            </a:r>
          </a:p>
          <a:p>
            <a:pPr algn="l"/>
            <a:r>
              <a:rPr lang="sk-SK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400549: mov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q</a:t>
            </a:r>
            <a:r>
              <a:rPr lang="sk-SK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%rax,(%rbx)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</p:txBody>
      </p:sp>
      <p:sp>
        <p:nvSpPr>
          <p:cNvPr id="11" name="Rectangle 8"/>
          <p:cNvSpPr>
            <a:spLocks/>
          </p:cNvSpPr>
          <p:nvPr/>
        </p:nvSpPr>
        <p:spPr bwMode="auto">
          <a:xfrm>
            <a:off x="7772400" y="3505200"/>
            <a:ext cx="1346200" cy="381000"/>
          </a:xfrm>
          <a:prstGeom prst="rect">
            <a:avLst/>
          </a:prstGeom>
          <a:solidFill>
            <a:srgbClr val="FFCCCC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0x400550</a:t>
            </a:r>
          </a:p>
        </p:txBody>
      </p:sp>
      <p:sp>
        <p:nvSpPr>
          <p:cNvPr id="12" name="Rectangle 9"/>
          <p:cNvSpPr>
            <a:spLocks/>
          </p:cNvSpPr>
          <p:nvPr/>
        </p:nvSpPr>
        <p:spPr bwMode="auto">
          <a:xfrm>
            <a:off x="7772400" y="2895600"/>
            <a:ext cx="13462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0x118</a:t>
            </a:r>
          </a:p>
        </p:txBody>
      </p:sp>
      <p:sp>
        <p:nvSpPr>
          <p:cNvPr id="17" name="Rectangle 14"/>
          <p:cNvSpPr>
            <a:spLocks/>
          </p:cNvSpPr>
          <p:nvPr/>
        </p:nvSpPr>
        <p:spPr bwMode="auto">
          <a:xfrm>
            <a:off x="7772400" y="2286000"/>
            <a:ext cx="13462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0x400549</a:t>
            </a:r>
          </a:p>
        </p:txBody>
      </p:sp>
      <p:sp>
        <p:nvSpPr>
          <p:cNvPr id="18" name="Rectangle 15"/>
          <p:cNvSpPr>
            <a:spLocks/>
          </p:cNvSpPr>
          <p:nvPr/>
        </p:nvSpPr>
        <p:spPr bwMode="auto">
          <a:xfrm>
            <a:off x="7772400" y="381000"/>
            <a:ext cx="1346200" cy="1905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2400" dirty="0"/>
              <a:t>•</a:t>
            </a:r>
          </a:p>
          <a:p>
            <a:r>
              <a:rPr lang="en-US" sz="2400" dirty="0"/>
              <a:t>•</a:t>
            </a:r>
          </a:p>
          <a:p>
            <a:r>
              <a:rPr lang="en-US" sz="2400" dirty="0"/>
              <a:t>•</a:t>
            </a:r>
          </a:p>
        </p:txBody>
      </p:sp>
      <p:sp>
        <p:nvSpPr>
          <p:cNvPr id="20" name="Arc 19"/>
          <p:cNvSpPr/>
          <p:nvPr/>
        </p:nvSpPr>
        <p:spPr bwMode="auto">
          <a:xfrm flipV="1">
            <a:off x="8153400" y="2438400"/>
            <a:ext cx="1676400" cy="685800"/>
          </a:xfrm>
          <a:prstGeom prst="arc">
            <a:avLst>
              <a:gd name="adj1" fmla="val 17108922"/>
              <a:gd name="adj2" fmla="val 4394693"/>
            </a:avLst>
          </a:prstGeom>
          <a:noFill/>
          <a:ln w="25400" cap="flat" cmpd="sng" algn="ctr">
            <a:solidFill>
              <a:srgbClr val="0070C0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4200">
              <a:solidFill>
                <a:srgbClr val="000000"/>
              </a:solidFill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6858001" y="1143000"/>
            <a:ext cx="776287" cy="2743200"/>
            <a:chOff x="5334000" y="1143000"/>
            <a:chExt cx="776287" cy="2743200"/>
          </a:xfrm>
        </p:grpSpPr>
        <p:sp>
          <p:nvSpPr>
            <p:cNvPr id="9" name="Rectangle 4"/>
            <p:cNvSpPr>
              <a:spLocks/>
            </p:cNvSpPr>
            <p:nvPr/>
          </p:nvSpPr>
          <p:spPr bwMode="auto">
            <a:xfrm>
              <a:off x="5472112" y="3505200"/>
              <a:ext cx="638175" cy="381000"/>
            </a:xfrm>
            <a:prstGeom prst="rect">
              <a:avLst/>
            </a:prstGeom>
            <a:solidFill>
              <a:srgbClr val="FFFFFF"/>
            </a:solidFill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 anchor="ctr"/>
            <a:lstStyle/>
            <a:p>
              <a:pPr algn="r"/>
              <a:r>
                <a:rPr lang="en-US" dirty="0">
                  <a:latin typeface="Courier New Bold" charset="0"/>
                  <a:cs typeface="Courier New Bold" charset="0"/>
                  <a:sym typeface="Courier New Bold" charset="0"/>
                </a:rPr>
                <a:t>%rip</a:t>
              </a:r>
            </a:p>
          </p:txBody>
        </p:sp>
        <p:sp>
          <p:nvSpPr>
            <p:cNvPr id="7" name="Rectangle 3"/>
            <p:cNvSpPr>
              <a:spLocks/>
            </p:cNvSpPr>
            <p:nvPr/>
          </p:nvSpPr>
          <p:spPr bwMode="auto">
            <a:xfrm>
              <a:off x="5472112" y="2895600"/>
              <a:ext cx="638175" cy="381000"/>
            </a:xfrm>
            <a:prstGeom prst="rect">
              <a:avLst/>
            </a:prstGeom>
            <a:solidFill>
              <a:srgbClr val="FFFFFF"/>
            </a:solidFill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 anchor="ctr"/>
            <a:lstStyle/>
            <a:p>
              <a:pPr algn="r"/>
              <a:r>
                <a:rPr lang="en-US" dirty="0">
                  <a:latin typeface="Courier New Bold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dirty="0" err="1">
                  <a:latin typeface="Courier New Bold" charset="0"/>
                  <a:cs typeface="Courier New Bold" charset="0"/>
                  <a:sym typeface="Courier New Bold" charset="0"/>
                </a:rPr>
                <a:t>rsp</a:t>
              </a:r>
              <a:endParaRPr lang="en-US" dirty="0"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  <p:sp>
          <p:nvSpPr>
            <p:cNvPr id="13" name="Rectangle 10"/>
            <p:cNvSpPr>
              <a:spLocks/>
            </p:cNvSpPr>
            <p:nvPr/>
          </p:nvSpPr>
          <p:spPr bwMode="auto">
            <a:xfrm>
              <a:off x="5334000" y="1905000"/>
              <a:ext cx="776287" cy="381000"/>
            </a:xfrm>
            <a:prstGeom prst="rect">
              <a:avLst/>
            </a:prstGeom>
            <a:solidFill>
              <a:srgbClr val="FFFFFF"/>
            </a:solidFill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 anchor="ctr"/>
            <a:lstStyle/>
            <a:p>
              <a:pPr algn="r"/>
              <a:r>
                <a:rPr lang="en-US" dirty="0">
                  <a:latin typeface="Courier New Bold" charset="0"/>
                  <a:cs typeface="Courier New Bold" charset="0"/>
                  <a:sym typeface="Courier New Bold" charset="0"/>
                </a:rPr>
                <a:t>0x120</a:t>
              </a:r>
            </a:p>
          </p:txBody>
        </p:sp>
        <p:sp>
          <p:nvSpPr>
            <p:cNvPr id="14" name="Rectangle 11"/>
            <p:cNvSpPr>
              <a:spLocks/>
            </p:cNvSpPr>
            <p:nvPr/>
          </p:nvSpPr>
          <p:spPr bwMode="auto">
            <a:xfrm>
              <a:off x="5334000" y="1524000"/>
              <a:ext cx="776287" cy="381000"/>
            </a:xfrm>
            <a:prstGeom prst="rect">
              <a:avLst/>
            </a:prstGeom>
            <a:solidFill>
              <a:srgbClr val="FFFFFF"/>
            </a:solidFill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 anchor="ctr"/>
            <a:lstStyle/>
            <a:p>
              <a:pPr algn="r"/>
              <a:r>
                <a:rPr lang="en-US" dirty="0">
                  <a:latin typeface="Courier New Bold" charset="0"/>
                  <a:cs typeface="Courier New Bold" charset="0"/>
                  <a:sym typeface="Courier New Bold" charset="0"/>
                </a:rPr>
                <a:t>0x128</a:t>
              </a:r>
            </a:p>
          </p:txBody>
        </p:sp>
        <p:sp>
          <p:nvSpPr>
            <p:cNvPr id="15" name="Rectangle 12"/>
            <p:cNvSpPr>
              <a:spLocks/>
            </p:cNvSpPr>
            <p:nvPr/>
          </p:nvSpPr>
          <p:spPr bwMode="auto">
            <a:xfrm>
              <a:off x="5334000" y="1143000"/>
              <a:ext cx="776287" cy="381000"/>
            </a:xfrm>
            <a:prstGeom prst="rect">
              <a:avLst/>
            </a:prstGeom>
            <a:solidFill>
              <a:srgbClr val="FFFFFF"/>
            </a:solidFill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 anchor="ctr"/>
            <a:lstStyle/>
            <a:p>
              <a:pPr algn="r"/>
              <a:r>
                <a:rPr lang="en-US" dirty="0">
                  <a:latin typeface="Courier New Bold" charset="0"/>
                  <a:cs typeface="Courier New Bold" charset="0"/>
                  <a:sym typeface="Courier New Bold" charset="0"/>
                </a:rPr>
                <a:t>0x130</a:t>
              </a:r>
            </a:p>
          </p:txBody>
        </p:sp>
        <p:sp>
          <p:nvSpPr>
            <p:cNvPr id="21" name="Rectangle 11"/>
            <p:cNvSpPr>
              <a:spLocks/>
            </p:cNvSpPr>
            <p:nvPr/>
          </p:nvSpPr>
          <p:spPr bwMode="auto">
            <a:xfrm>
              <a:off x="5334000" y="2286000"/>
              <a:ext cx="776287" cy="381000"/>
            </a:xfrm>
            <a:prstGeom prst="rect">
              <a:avLst/>
            </a:prstGeom>
            <a:solidFill>
              <a:srgbClr val="FFFFFF"/>
            </a:solidFill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 anchor="ctr"/>
            <a:lstStyle/>
            <a:p>
              <a:pPr algn="r"/>
              <a:r>
                <a:rPr lang="en-US" dirty="0">
                  <a:latin typeface="Courier New Bold" charset="0"/>
                  <a:cs typeface="Courier New Bold" charset="0"/>
                  <a:sym typeface="Courier New Bold" charset="0"/>
                </a:rPr>
                <a:t>0x118</a:t>
              </a:r>
            </a:p>
          </p:txBody>
        </p:sp>
      </p:grpSp>
      <p:sp>
        <p:nvSpPr>
          <p:cNvPr id="23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Control Flow Example</a:t>
            </a:r>
            <a:br>
              <a:rPr lang="en-US" dirty="0"/>
            </a:br>
            <a:r>
              <a:rPr lang="en-US" dirty="0" err="1">
                <a:latin typeface="Courier New"/>
                <a:cs typeface="Courier New"/>
              </a:rPr>
              <a:t>callq</a:t>
            </a: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/>
              <a:t>step 2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59C48AC-2025-4631-8B81-5859BE1DDC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32</a:t>
            </a:fld>
            <a:endParaRPr lang="en-US"/>
          </a:p>
        </p:txBody>
      </p:sp>
      <p:sp>
        <p:nvSpPr>
          <p:cNvPr id="24" name="Freeform 23"/>
          <p:cNvSpPr/>
          <p:nvPr/>
        </p:nvSpPr>
        <p:spPr>
          <a:xfrm>
            <a:off x="2775260" y="2577002"/>
            <a:ext cx="5397224" cy="486432"/>
          </a:xfrm>
          <a:custGeom>
            <a:avLst/>
            <a:gdLst>
              <a:gd name="connsiteX0" fmla="*/ 5397224 w 5397224"/>
              <a:gd name="connsiteY0" fmla="*/ 0 h 486432"/>
              <a:gd name="connsiteX1" fmla="*/ 2353115 w 5397224"/>
              <a:gd name="connsiteY1" fmla="*/ 485522 h 486432"/>
              <a:gd name="connsiteX2" fmla="*/ 0 w 5397224"/>
              <a:gd name="connsiteY2" fmla="*/ 130718 h 486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397224" h="486432">
                <a:moveTo>
                  <a:pt x="5397224" y="0"/>
                </a:moveTo>
                <a:cubicBezTo>
                  <a:pt x="4324938" y="231868"/>
                  <a:pt x="3252652" y="463736"/>
                  <a:pt x="2353115" y="485522"/>
                </a:cubicBezTo>
                <a:cubicBezTo>
                  <a:pt x="1453578" y="507308"/>
                  <a:pt x="0" y="130718"/>
                  <a:pt x="0" y="130718"/>
                </a:cubicBezTo>
              </a:path>
            </a:pathLst>
          </a:custGeom>
          <a:noFill/>
          <a:ln w="25400">
            <a:solidFill>
              <a:srgbClr val="FF0000"/>
            </a:solidFill>
            <a:tailEnd type="arrow"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4200" dirty="0">
              <a:solidFill>
                <a:srgbClr val="000000"/>
              </a:solidFill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cxnSp>
        <p:nvCxnSpPr>
          <p:cNvPr id="22" name="Straight Arrow Connector 21"/>
          <p:cNvCxnSpPr>
            <a:stCxn id="11" idx="1"/>
          </p:cNvCxnSpPr>
          <p:nvPr/>
        </p:nvCxnSpPr>
        <p:spPr bwMode="auto">
          <a:xfrm flipH="1">
            <a:off x="5562600" y="3695700"/>
            <a:ext cx="2209800" cy="72390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9" name="TextBox 18"/>
          <p:cNvSpPr txBox="1"/>
          <p:nvPr/>
        </p:nvSpPr>
        <p:spPr>
          <a:xfrm>
            <a:off x="7500144" y="4370457"/>
            <a:ext cx="189071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Calibri" charset="0"/>
                <a:ea typeface="Calibri" charset="0"/>
                <a:cs typeface="Calibri" charset="0"/>
              </a:rPr>
              <a:t>Next instruction</a:t>
            </a:r>
          </a:p>
          <a:p>
            <a:r>
              <a:rPr lang="en-US" sz="2000" dirty="0">
                <a:latin typeface="Calibri" charset="0"/>
                <a:ea typeface="Calibri" charset="0"/>
                <a:cs typeface="Calibri" charset="0"/>
              </a:rPr>
              <a:t>to execute</a:t>
            </a:r>
          </a:p>
        </p:txBody>
      </p:sp>
      <p:cxnSp>
        <p:nvCxnSpPr>
          <p:cNvPr id="25" name="Straight Arrow Connector 24"/>
          <p:cNvCxnSpPr>
            <a:stCxn id="25" idx="0"/>
          </p:cNvCxnSpPr>
          <p:nvPr/>
        </p:nvCxnSpPr>
        <p:spPr bwMode="auto">
          <a:xfrm flipH="1" flipV="1">
            <a:off x="8445500" y="3962401"/>
            <a:ext cx="1" cy="408057"/>
          </a:xfrm>
          <a:prstGeom prst="straightConnector1">
            <a:avLst/>
          </a:prstGeom>
          <a:solidFill>
            <a:schemeClr val="accent1"/>
          </a:solidFill>
          <a:ln w="76200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269548639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4"/>
          <p:cNvSpPr>
            <a:spLocks/>
          </p:cNvSpPr>
          <p:nvPr/>
        </p:nvSpPr>
        <p:spPr bwMode="auto">
          <a:xfrm>
            <a:off x="1752600" y="3962400"/>
            <a:ext cx="4495800" cy="1524000"/>
          </a:xfrm>
          <a:prstGeom prst="rect">
            <a:avLst/>
          </a:prstGeom>
          <a:solidFill>
            <a:srgbClr val="CCFFCC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ro-RO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0000000000400550 &lt;mult2&gt;:</a:t>
            </a:r>
          </a:p>
          <a:p>
            <a:pPr algn="l"/>
            <a:r>
              <a:rPr lang="ro-RO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400550:  mov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q</a:t>
            </a:r>
            <a:r>
              <a:rPr lang="ro-RO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%rdi,%rax</a:t>
            </a:r>
          </a:p>
          <a:p>
            <a:pPr algn="l"/>
            <a:r>
              <a:rPr lang="ro-RO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ro-RO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ro-RO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400557:  retq		</a:t>
            </a:r>
          </a:p>
        </p:txBody>
      </p:sp>
      <p:sp>
        <p:nvSpPr>
          <p:cNvPr id="8" name="Rectangle 7"/>
          <p:cNvSpPr>
            <a:spLocks/>
          </p:cNvSpPr>
          <p:nvPr/>
        </p:nvSpPr>
        <p:spPr bwMode="auto">
          <a:xfrm>
            <a:off x="1752600" y="1295400"/>
            <a:ext cx="4495800" cy="20574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sk-SK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0000000000400540 &lt;multstore&gt;:</a:t>
            </a:r>
          </a:p>
          <a:p>
            <a:pPr algn="l"/>
            <a:r>
              <a:rPr lang="sk-SK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sk-SK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400544: callq  400550 &lt;mult2&gt;</a:t>
            </a:r>
          </a:p>
          <a:p>
            <a:pPr algn="l"/>
            <a:r>
              <a:rPr lang="sk-SK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400549: mov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q</a:t>
            </a:r>
            <a:r>
              <a:rPr lang="sk-SK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%rax,(%rbx)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</p:txBody>
      </p:sp>
      <p:sp>
        <p:nvSpPr>
          <p:cNvPr id="11" name="Rectangle 8"/>
          <p:cNvSpPr>
            <a:spLocks/>
          </p:cNvSpPr>
          <p:nvPr/>
        </p:nvSpPr>
        <p:spPr bwMode="auto">
          <a:xfrm>
            <a:off x="7772400" y="3505200"/>
            <a:ext cx="1346200" cy="381000"/>
          </a:xfrm>
          <a:prstGeom prst="rect">
            <a:avLst/>
          </a:prstGeom>
          <a:solidFill>
            <a:srgbClr val="FFCCCC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0x400557</a:t>
            </a:r>
          </a:p>
        </p:txBody>
      </p:sp>
      <p:sp>
        <p:nvSpPr>
          <p:cNvPr id="12" name="Rectangle 9"/>
          <p:cNvSpPr>
            <a:spLocks/>
          </p:cNvSpPr>
          <p:nvPr/>
        </p:nvSpPr>
        <p:spPr bwMode="auto">
          <a:xfrm>
            <a:off x="7772400" y="2895600"/>
            <a:ext cx="13462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0x118</a:t>
            </a:r>
          </a:p>
        </p:txBody>
      </p:sp>
      <p:sp>
        <p:nvSpPr>
          <p:cNvPr id="17" name="Rectangle 14"/>
          <p:cNvSpPr>
            <a:spLocks/>
          </p:cNvSpPr>
          <p:nvPr/>
        </p:nvSpPr>
        <p:spPr bwMode="auto">
          <a:xfrm>
            <a:off x="7772400" y="2286000"/>
            <a:ext cx="13462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0x400549</a:t>
            </a:r>
          </a:p>
        </p:txBody>
      </p:sp>
      <p:sp>
        <p:nvSpPr>
          <p:cNvPr id="18" name="Rectangle 15"/>
          <p:cNvSpPr>
            <a:spLocks/>
          </p:cNvSpPr>
          <p:nvPr/>
        </p:nvSpPr>
        <p:spPr bwMode="auto">
          <a:xfrm>
            <a:off x="7772400" y="381000"/>
            <a:ext cx="1346200" cy="1905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2400" dirty="0"/>
              <a:t>•</a:t>
            </a:r>
          </a:p>
          <a:p>
            <a:r>
              <a:rPr lang="en-US" sz="2400" dirty="0"/>
              <a:t>•</a:t>
            </a:r>
          </a:p>
          <a:p>
            <a:r>
              <a:rPr lang="en-US" sz="2400" dirty="0"/>
              <a:t>•</a:t>
            </a:r>
          </a:p>
        </p:txBody>
      </p:sp>
      <p:sp>
        <p:nvSpPr>
          <p:cNvPr id="20" name="Arc 19"/>
          <p:cNvSpPr/>
          <p:nvPr/>
        </p:nvSpPr>
        <p:spPr bwMode="auto">
          <a:xfrm flipV="1">
            <a:off x="8153400" y="2438400"/>
            <a:ext cx="1676400" cy="685800"/>
          </a:xfrm>
          <a:prstGeom prst="arc">
            <a:avLst>
              <a:gd name="adj1" fmla="val 17108922"/>
              <a:gd name="adj2" fmla="val 4394693"/>
            </a:avLst>
          </a:prstGeom>
          <a:noFill/>
          <a:ln w="25400" cap="flat" cmpd="sng" algn="ctr">
            <a:solidFill>
              <a:srgbClr val="0070C0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4200">
              <a:solidFill>
                <a:srgbClr val="000000"/>
              </a:solidFill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grpSp>
        <p:nvGrpSpPr>
          <p:cNvPr id="21" name="Group 20"/>
          <p:cNvGrpSpPr/>
          <p:nvPr/>
        </p:nvGrpSpPr>
        <p:grpSpPr>
          <a:xfrm>
            <a:off x="6858001" y="1143000"/>
            <a:ext cx="776287" cy="2743200"/>
            <a:chOff x="5334000" y="1143000"/>
            <a:chExt cx="776287" cy="2743200"/>
          </a:xfrm>
        </p:grpSpPr>
        <p:sp>
          <p:nvSpPr>
            <p:cNvPr id="23" name="Rectangle 3"/>
            <p:cNvSpPr>
              <a:spLocks/>
            </p:cNvSpPr>
            <p:nvPr/>
          </p:nvSpPr>
          <p:spPr bwMode="auto">
            <a:xfrm>
              <a:off x="5472112" y="2895600"/>
              <a:ext cx="638175" cy="381000"/>
            </a:xfrm>
            <a:prstGeom prst="rect">
              <a:avLst/>
            </a:prstGeom>
            <a:solidFill>
              <a:srgbClr val="FFFFFF"/>
            </a:solidFill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 anchor="ctr"/>
            <a:lstStyle/>
            <a:p>
              <a:pPr algn="r"/>
              <a:r>
                <a:rPr lang="en-US" dirty="0">
                  <a:latin typeface="Courier New Bold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dirty="0" err="1">
                  <a:latin typeface="Courier New Bold" charset="0"/>
                  <a:cs typeface="Courier New Bold" charset="0"/>
                  <a:sym typeface="Courier New Bold" charset="0"/>
                </a:rPr>
                <a:t>rsp</a:t>
              </a:r>
              <a:endParaRPr lang="en-US" dirty="0"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  <p:sp>
          <p:nvSpPr>
            <p:cNvPr id="24" name="Rectangle 10"/>
            <p:cNvSpPr>
              <a:spLocks/>
            </p:cNvSpPr>
            <p:nvPr/>
          </p:nvSpPr>
          <p:spPr bwMode="auto">
            <a:xfrm>
              <a:off x="5334000" y="1905000"/>
              <a:ext cx="776287" cy="381000"/>
            </a:xfrm>
            <a:prstGeom prst="rect">
              <a:avLst/>
            </a:prstGeom>
            <a:solidFill>
              <a:srgbClr val="FFFFFF"/>
            </a:solidFill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 anchor="ctr"/>
            <a:lstStyle/>
            <a:p>
              <a:pPr algn="r"/>
              <a:r>
                <a:rPr lang="en-US" dirty="0">
                  <a:latin typeface="Courier New Bold" charset="0"/>
                  <a:cs typeface="Courier New Bold" charset="0"/>
                  <a:sym typeface="Courier New Bold" charset="0"/>
                </a:rPr>
                <a:t>0x120</a:t>
              </a:r>
            </a:p>
          </p:txBody>
        </p:sp>
        <p:sp>
          <p:nvSpPr>
            <p:cNvPr id="25" name="Rectangle 11"/>
            <p:cNvSpPr>
              <a:spLocks/>
            </p:cNvSpPr>
            <p:nvPr/>
          </p:nvSpPr>
          <p:spPr bwMode="auto">
            <a:xfrm>
              <a:off x="5334000" y="1524000"/>
              <a:ext cx="776287" cy="381000"/>
            </a:xfrm>
            <a:prstGeom prst="rect">
              <a:avLst/>
            </a:prstGeom>
            <a:solidFill>
              <a:srgbClr val="FFFFFF"/>
            </a:solidFill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 anchor="ctr"/>
            <a:lstStyle/>
            <a:p>
              <a:pPr algn="r"/>
              <a:r>
                <a:rPr lang="en-US" dirty="0">
                  <a:latin typeface="Courier New Bold" charset="0"/>
                  <a:cs typeface="Courier New Bold" charset="0"/>
                  <a:sym typeface="Courier New Bold" charset="0"/>
                </a:rPr>
                <a:t>0x128</a:t>
              </a:r>
            </a:p>
          </p:txBody>
        </p:sp>
        <p:sp>
          <p:nvSpPr>
            <p:cNvPr id="26" name="Rectangle 12"/>
            <p:cNvSpPr>
              <a:spLocks/>
            </p:cNvSpPr>
            <p:nvPr/>
          </p:nvSpPr>
          <p:spPr bwMode="auto">
            <a:xfrm>
              <a:off x="5334000" y="1143000"/>
              <a:ext cx="776287" cy="381000"/>
            </a:xfrm>
            <a:prstGeom prst="rect">
              <a:avLst/>
            </a:prstGeom>
            <a:solidFill>
              <a:srgbClr val="FFFFFF"/>
            </a:solidFill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 anchor="ctr"/>
            <a:lstStyle/>
            <a:p>
              <a:pPr algn="r"/>
              <a:r>
                <a:rPr lang="en-US" dirty="0">
                  <a:latin typeface="Courier New Bold" charset="0"/>
                  <a:cs typeface="Courier New Bold" charset="0"/>
                  <a:sym typeface="Courier New Bold" charset="0"/>
                </a:rPr>
                <a:t>0x130</a:t>
              </a:r>
            </a:p>
          </p:txBody>
        </p:sp>
        <p:sp>
          <p:nvSpPr>
            <p:cNvPr id="27" name="Rectangle 11"/>
            <p:cNvSpPr>
              <a:spLocks/>
            </p:cNvSpPr>
            <p:nvPr/>
          </p:nvSpPr>
          <p:spPr bwMode="auto">
            <a:xfrm>
              <a:off x="5334000" y="2286000"/>
              <a:ext cx="776287" cy="381000"/>
            </a:xfrm>
            <a:prstGeom prst="rect">
              <a:avLst/>
            </a:prstGeom>
            <a:solidFill>
              <a:srgbClr val="FFFFFF"/>
            </a:solidFill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 anchor="ctr"/>
            <a:lstStyle/>
            <a:p>
              <a:pPr algn="r"/>
              <a:r>
                <a:rPr lang="en-US" dirty="0">
                  <a:latin typeface="Courier New Bold" charset="0"/>
                  <a:cs typeface="Courier New Bold" charset="0"/>
                  <a:sym typeface="Courier New Bold" charset="0"/>
                </a:rPr>
                <a:t>0x118</a:t>
              </a:r>
            </a:p>
          </p:txBody>
        </p:sp>
        <p:sp>
          <p:nvSpPr>
            <p:cNvPr id="28" name="Rectangle 4"/>
            <p:cNvSpPr>
              <a:spLocks/>
            </p:cNvSpPr>
            <p:nvPr/>
          </p:nvSpPr>
          <p:spPr bwMode="auto">
            <a:xfrm>
              <a:off x="5472112" y="3505200"/>
              <a:ext cx="638175" cy="381000"/>
            </a:xfrm>
            <a:prstGeom prst="rect">
              <a:avLst/>
            </a:prstGeom>
            <a:solidFill>
              <a:srgbClr val="FFFFFF"/>
            </a:solidFill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 anchor="ctr"/>
            <a:lstStyle/>
            <a:p>
              <a:pPr algn="r"/>
              <a:r>
                <a:rPr lang="en-US" dirty="0">
                  <a:latin typeface="Courier New Bold" charset="0"/>
                  <a:cs typeface="Courier New Bold" charset="0"/>
                  <a:sym typeface="Courier New Bold" charset="0"/>
                </a:rPr>
                <a:t>%rip</a:t>
              </a:r>
            </a:p>
          </p:txBody>
        </p:sp>
      </p:grpSp>
      <p:sp>
        <p:nvSpPr>
          <p:cNvPr id="29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Control Flow Example</a:t>
            </a:r>
            <a:br>
              <a:rPr lang="en-US" dirty="0"/>
            </a:br>
            <a:r>
              <a:rPr lang="en-US" dirty="0"/>
              <a:t>about to execute </a:t>
            </a:r>
            <a:r>
              <a:rPr lang="en-US" dirty="0" err="1">
                <a:latin typeface="Courier New"/>
                <a:cs typeface="Courier New"/>
              </a:rPr>
              <a:t>retq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46877E4-1DA2-4F62-880F-7C9CAACDE0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33</a:t>
            </a:fld>
            <a:endParaRPr lang="en-US"/>
          </a:p>
        </p:txBody>
      </p:sp>
      <p:sp>
        <p:nvSpPr>
          <p:cNvPr id="30" name="Freeform 29"/>
          <p:cNvSpPr/>
          <p:nvPr/>
        </p:nvSpPr>
        <p:spPr>
          <a:xfrm>
            <a:off x="2775260" y="2577002"/>
            <a:ext cx="5397224" cy="486432"/>
          </a:xfrm>
          <a:custGeom>
            <a:avLst/>
            <a:gdLst>
              <a:gd name="connsiteX0" fmla="*/ 5397224 w 5397224"/>
              <a:gd name="connsiteY0" fmla="*/ 0 h 486432"/>
              <a:gd name="connsiteX1" fmla="*/ 2353115 w 5397224"/>
              <a:gd name="connsiteY1" fmla="*/ 485522 h 486432"/>
              <a:gd name="connsiteX2" fmla="*/ 0 w 5397224"/>
              <a:gd name="connsiteY2" fmla="*/ 130718 h 486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397224" h="486432">
                <a:moveTo>
                  <a:pt x="5397224" y="0"/>
                </a:moveTo>
                <a:cubicBezTo>
                  <a:pt x="4324938" y="231868"/>
                  <a:pt x="3252652" y="463736"/>
                  <a:pt x="2353115" y="485522"/>
                </a:cubicBezTo>
                <a:cubicBezTo>
                  <a:pt x="1453578" y="507308"/>
                  <a:pt x="0" y="130718"/>
                  <a:pt x="0" y="130718"/>
                </a:cubicBezTo>
              </a:path>
            </a:pathLst>
          </a:custGeom>
          <a:noFill/>
          <a:ln w="25400">
            <a:solidFill>
              <a:srgbClr val="FF0000"/>
            </a:solidFill>
            <a:tailEnd type="arrow"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4200" dirty="0">
              <a:solidFill>
                <a:srgbClr val="000000"/>
              </a:solidFill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cxnSp>
        <p:nvCxnSpPr>
          <p:cNvPr id="22" name="Straight Arrow Connector 21"/>
          <p:cNvCxnSpPr>
            <a:stCxn id="11" idx="1"/>
          </p:cNvCxnSpPr>
          <p:nvPr/>
        </p:nvCxnSpPr>
        <p:spPr bwMode="auto">
          <a:xfrm flipH="1">
            <a:off x="3886200" y="3695700"/>
            <a:ext cx="3886200" cy="156210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9" name="TextBox 18"/>
          <p:cNvSpPr txBox="1"/>
          <p:nvPr/>
        </p:nvSpPr>
        <p:spPr>
          <a:xfrm>
            <a:off x="7500144" y="4370457"/>
            <a:ext cx="189071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Calibri" charset="0"/>
                <a:ea typeface="Calibri" charset="0"/>
                <a:cs typeface="Calibri" charset="0"/>
              </a:rPr>
              <a:t>Next instruction</a:t>
            </a:r>
          </a:p>
          <a:p>
            <a:r>
              <a:rPr lang="en-US" sz="2000" dirty="0">
                <a:latin typeface="Calibri" charset="0"/>
                <a:ea typeface="Calibri" charset="0"/>
                <a:cs typeface="Calibri" charset="0"/>
              </a:rPr>
              <a:t>to execute</a:t>
            </a:r>
          </a:p>
        </p:txBody>
      </p:sp>
      <p:cxnSp>
        <p:nvCxnSpPr>
          <p:cNvPr id="31" name="Straight Arrow Connector 30"/>
          <p:cNvCxnSpPr>
            <a:stCxn id="31" idx="0"/>
          </p:cNvCxnSpPr>
          <p:nvPr/>
        </p:nvCxnSpPr>
        <p:spPr bwMode="auto">
          <a:xfrm flipH="1" flipV="1">
            <a:off x="8445500" y="3962401"/>
            <a:ext cx="1" cy="408057"/>
          </a:xfrm>
          <a:prstGeom prst="straightConnector1">
            <a:avLst/>
          </a:prstGeom>
          <a:solidFill>
            <a:schemeClr val="accent1"/>
          </a:solidFill>
          <a:ln w="76200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2" name="TextBox 31">
            <a:extLst>
              <a:ext uri="{FF2B5EF4-FFF2-40B4-BE49-F238E27FC236}">
                <a16:creationId xmlns:a16="http://schemas.microsoft.com/office/drawing/2014/main" id="{4B2F8A10-E863-154A-AED3-E560C37CAA32}"/>
              </a:ext>
            </a:extLst>
          </p:cNvPr>
          <p:cNvSpPr txBox="1"/>
          <p:nvPr/>
        </p:nvSpPr>
        <p:spPr>
          <a:xfrm>
            <a:off x="7009150" y="5424726"/>
            <a:ext cx="331726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latin typeface="Calibri" charset="0"/>
                <a:ea typeface="Calibri" charset="0"/>
                <a:cs typeface="Calibri" charset="0"/>
              </a:rPr>
              <a:t>QUIZ</a:t>
            </a:r>
            <a:r>
              <a:rPr lang="en-US" sz="2000" dirty="0">
                <a:latin typeface="Calibri" charset="0"/>
                <a:ea typeface="Calibri" charset="0"/>
                <a:cs typeface="Calibri" charset="0"/>
              </a:rPr>
              <a:t>: What is the address of the instruction we execute after </a:t>
            </a:r>
            <a:r>
              <a:rPr lang="en-US" sz="2000" b="1" dirty="0" err="1">
                <a:latin typeface="Courier New" panose="02070309020205020404" pitchFamily="49" charset="0"/>
                <a:ea typeface="Calibri" charset="0"/>
                <a:cs typeface="Courier New" panose="02070309020205020404" pitchFamily="49" charset="0"/>
              </a:rPr>
              <a:t>retq</a:t>
            </a:r>
            <a:r>
              <a:rPr lang="en-US" sz="2000" dirty="0">
                <a:latin typeface="Calibri" charset="0"/>
                <a:ea typeface="Calibri" charset="0"/>
                <a:cs typeface="Calibri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63154372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4"/>
          <p:cNvSpPr>
            <a:spLocks/>
          </p:cNvSpPr>
          <p:nvPr/>
        </p:nvSpPr>
        <p:spPr bwMode="auto">
          <a:xfrm>
            <a:off x="1752600" y="3962400"/>
            <a:ext cx="4495800" cy="1524000"/>
          </a:xfrm>
          <a:prstGeom prst="rect">
            <a:avLst/>
          </a:prstGeom>
          <a:solidFill>
            <a:srgbClr val="CCFFCC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ro-RO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0000000000400550 &lt;mult2&gt;:</a:t>
            </a:r>
          </a:p>
          <a:p>
            <a:pPr algn="l"/>
            <a:r>
              <a:rPr lang="ro-RO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400550:  mov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q</a:t>
            </a:r>
            <a:r>
              <a:rPr lang="ro-RO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%rdi,%rax</a:t>
            </a:r>
          </a:p>
          <a:p>
            <a:pPr algn="l"/>
            <a:r>
              <a:rPr lang="ro-RO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ro-RO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ro-RO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400557:  retq		</a:t>
            </a:r>
          </a:p>
        </p:txBody>
      </p:sp>
      <p:sp>
        <p:nvSpPr>
          <p:cNvPr id="8" name="Rectangle 7"/>
          <p:cNvSpPr>
            <a:spLocks/>
          </p:cNvSpPr>
          <p:nvPr/>
        </p:nvSpPr>
        <p:spPr bwMode="auto">
          <a:xfrm>
            <a:off x="1752600" y="1295400"/>
            <a:ext cx="4495800" cy="20574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sk-SK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0000000000400540 &lt;multstore&gt;:</a:t>
            </a:r>
          </a:p>
          <a:p>
            <a:pPr algn="l"/>
            <a:r>
              <a:rPr lang="sk-SK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sk-SK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400544: callq  400550 &lt;mult2&gt;</a:t>
            </a:r>
          </a:p>
          <a:p>
            <a:pPr algn="l"/>
            <a:r>
              <a:rPr lang="sk-SK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400549: mov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q</a:t>
            </a:r>
            <a:r>
              <a:rPr lang="sk-SK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%rax,(%rbx)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</p:txBody>
      </p:sp>
      <p:sp>
        <p:nvSpPr>
          <p:cNvPr id="11" name="Rectangle 8"/>
          <p:cNvSpPr>
            <a:spLocks/>
          </p:cNvSpPr>
          <p:nvPr/>
        </p:nvSpPr>
        <p:spPr bwMode="auto">
          <a:xfrm>
            <a:off x="7772400" y="3505200"/>
            <a:ext cx="1346200" cy="381000"/>
          </a:xfrm>
          <a:prstGeom prst="rect">
            <a:avLst/>
          </a:prstGeom>
          <a:solidFill>
            <a:srgbClr val="FFCCCC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0x400549</a:t>
            </a:r>
          </a:p>
        </p:txBody>
      </p:sp>
      <p:sp>
        <p:nvSpPr>
          <p:cNvPr id="12" name="Rectangle 9"/>
          <p:cNvSpPr>
            <a:spLocks/>
          </p:cNvSpPr>
          <p:nvPr/>
        </p:nvSpPr>
        <p:spPr bwMode="auto">
          <a:xfrm>
            <a:off x="7772400" y="2895600"/>
            <a:ext cx="13462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0x118</a:t>
            </a:r>
          </a:p>
        </p:txBody>
      </p:sp>
      <p:sp>
        <p:nvSpPr>
          <p:cNvPr id="17" name="Rectangle 14"/>
          <p:cNvSpPr>
            <a:spLocks/>
          </p:cNvSpPr>
          <p:nvPr/>
        </p:nvSpPr>
        <p:spPr bwMode="auto">
          <a:xfrm>
            <a:off x="7772400" y="2286000"/>
            <a:ext cx="13462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0x400549</a:t>
            </a:r>
          </a:p>
        </p:txBody>
      </p:sp>
      <p:sp>
        <p:nvSpPr>
          <p:cNvPr id="18" name="Rectangle 15"/>
          <p:cNvSpPr>
            <a:spLocks/>
          </p:cNvSpPr>
          <p:nvPr/>
        </p:nvSpPr>
        <p:spPr bwMode="auto">
          <a:xfrm>
            <a:off x="7772400" y="381000"/>
            <a:ext cx="1346200" cy="1905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2400" dirty="0"/>
              <a:t>•</a:t>
            </a:r>
          </a:p>
          <a:p>
            <a:r>
              <a:rPr lang="en-US" sz="2400" dirty="0"/>
              <a:t>•</a:t>
            </a:r>
          </a:p>
          <a:p>
            <a:r>
              <a:rPr lang="en-US" sz="2400" dirty="0"/>
              <a:t>•</a:t>
            </a:r>
          </a:p>
        </p:txBody>
      </p:sp>
      <p:sp>
        <p:nvSpPr>
          <p:cNvPr id="20" name="Arc 19"/>
          <p:cNvSpPr/>
          <p:nvPr/>
        </p:nvSpPr>
        <p:spPr bwMode="auto">
          <a:xfrm flipV="1">
            <a:off x="8153400" y="2438400"/>
            <a:ext cx="1676400" cy="685800"/>
          </a:xfrm>
          <a:prstGeom prst="arc">
            <a:avLst>
              <a:gd name="adj1" fmla="val 17108922"/>
              <a:gd name="adj2" fmla="val 4394693"/>
            </a:avLst>
          </a:prstGeom>
          <a:noFill/>
          <a:ln w="25400" cap="flat" cmpd="sng" algn="ctr">
            <a:solidFill>
              <a:srgbClr val="0070C0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4200">
              <a:solidFill>
                <a:srgbClr val="000000"/>
              </a:solidFill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grpSp>
        <p:nvGrpSpPr>
          <p:cNvPr id="21" name="Group 20"/>
          <p:cNvGrpSpPr/>
          <p:nvPr/>
        </p:nvGrpSpPr>
        <p:grpSpPr>
          <a:xfrm>
            <a:off x="6858001" y="1143000"/>
            <a:ext cx="776287" cy="2743200"/>
            <a:chOff x="5334000" y="1143000"/>
            <a:chExt cx="776287" cy="2743200"/>
          </a:xfrm>
        </p:grpSpPr>
        <p:sp>
          <p:nvSpPr>
            <p:cNvPr id="23" name="Rectangle 3"/>
            <p:cNvSpPr>
              <a:spLocks/>
            </p:cNvSpPr>
            <p:nvPr/>
          </p:nvSpPr>
          <p:spPr bwMode="auto">
            <a:xfrm>
              <a:off x="5472112" y="2895600"/>
              <a:ext cx="638175" cy="381000"/>
            </a:xfrm>
            <a:prstGeom prst="rect">
              <a:avLst/>
            </a:prstGeom>
            <a:solidFill>
              <a:srgbClr val="FFFFFF"/>
            </a:solidFill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 anchor="ctr"/>
            <a:lstStyle/>
            <a:p>
              <a:pPr algn="r"/>
              <a:r>
                <a:rPr lang="en-US" dirty="0">
                  <a:latin typeface="Courier New Bold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dirty="0" err="1">
                  <a:latin typeface="Courier New Bold" charset="0"/>
                  <a:cs typeface="Courier New Bold" charset="0"/>
                  <a:sym typeface="Courier New Bold" charset="0"/>
                </a:rPr>
                <a:t>rsp</a:t>
              </a:r>
              <a:endParaRPr lang="en-US" dirty="0"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  <p:sp>
          <p:nvSpPr>
            <p:cNvPr id="24" name="Rectangle 10"/>
            <p:cNvSpPr>
              <a:spLocks/>
            </p:cNvSpPr>
            <p:nvPr/>
          </p:nvSpPr>
          <p:spPr bwMode="auto">
            <a:xfrm>
              <a:off x="5334000" y="1905000"/>
              <a:ext cx="776287" cy="381000"/>
            </a:xfrm>
            <a:prstGeom prst="rect">
              <a:avLst/>
            </a:prstGeom>
            <a:solidFill>
              <a:srgbClr val="FFFFFF"/>
            </a:solidFill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 anchor="ctr"/>
            <a:lstStyle/>
            <a:p>
              <a:pPr algn="r"/>
              <a:r>
                <a:rPr lang="en-US" dirty="0">
                  <a:latin typeface="Courier New Bold" charset="0"/>
                  <a:cs typeface="Courier New Bold" charset="0"/>
                  <a:sym typeface="Courier New Bold" charset="0"/>
                </a:rPr>
                <a:t>0x120</a:t>
              </a:r>
            </a:p>
          </p:txBody>
        </p:sp>
        <p:sp>
          <p:nvSpPr>
            <p:cNvPr id="25" name="Rectangle 11"/>
            <p:cNvSpPr>
              <a:spLocks/>
            </p:cNvSpPr>
            <p:nvPr/>
          </p:nvSpPr>
          <p:spPr bwMode="auto">
            <a:xfrm>
              <a:off x="5334000" y="1524000"/>
              <a:ext cx="776287" cy="381000"/>
            </a:xfrm>
            <a:prstGeom prst="rect">
              <a:avLst/>
            </a:prstGeom>
            <a:solidFill>
              <a:srgbClr val="FFFFFF"/>
            </a:solidFill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 anchor="ctr"/>
            <a:lstStyle/>
            <a:p>
              <a:pPr algn="r"/>
              <a:r>
                <a:rPr lang="en-US" dirty="0">
                  <a:latin typeface="Courier New Bold" charset="0"/>
                  <a:cs typeface="Courier New Bold" charset="0"/>
                  <a:sym typeface="Courier New Bold" charset="0"/>
                </a:rPr>
                <a:t>0x128</a:t>
              </a:r>
            </a:p>
          </p:txBody>
        </p:sp>
        <p:sp>
          <p:nvSpPr>
            <p:cNvPr id="26" name="Rectangle 12"/>
            <p:cNvSpPr>
              <a:spLocks/>
            </p:cNvSpPr>
            <p:nvPr/>
          </p:nvSpPr>
          <p:spPr bwMode="auto">
            <a:xfrm>
              <a:off x="5334000" y="1143000"/>
              <a:ext cx="776287" cy="381000"/>
            </a:xfrm>
            <a:prstGeom prst="rect">
              <a:avLst/>
            </a:prstGeom>
            <a:solidFill>
              <a:srgbClr val="FFFFFF"/>
            </a:solidFill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 anchor="ctr"/>
            <a:lstStyle/>
            <a:p>
              <a:pPr algn="r"/>
              <a:r>
                <a:rPr lang="en-US" dirty="0">
                  <a:latin typeface="Courier New Bold" charset="0"/>
                  <a:cs typeface="Courier New Bold" charset="0"/>
                  <a:sym typeface="Courier New Bold" charset="0"/>
                </a:rPr>
                <a:t>0x130</a:t>
              </a:r>
            </a:p>
          </p:txBody>
        </p:sp>
        <p:sp>
          <p:nvSpPr>
            <p:cNvPr id="27" name="Rectangle 11"/>
            <p:cNvSpPr>
              <a:spLocks/>
            </p:cNvSpPr>
            <p:nvPr/>
          </p:nvSpPr>
          <p:spPr bwMode="auto">
            <a:xfrm>
              <a:off x="5334000" y="2286000"/>
              <a:ext cx="776287" cy="381000"/>
            </a:xfrm>
            <a:prstGeom prst="rect">
              <a:avLst/>
            </a:prstGeom>
            <a:solidFill>
              <a:srgbClr val="FFFFFF"/>
            </a:solidFill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 anchor="ctr"/>
            <a:lstStyle/>
            <a:p>
              <a:pPr algn="r"/>
              <a:r>
                <a:rPr lang="en-US" dirty="0">
                  <a:latin typeface="Courier New Bold" charset="0"/>
                  <a:cs typeface="Courier New Bold" charset="0"/>
                  <a:sym typeface="Courier New Bold" charset="0"/>
                </a:rPr>
                <a:t>0x118</a:t>
              </a:r>
            </a:p>
          </p:txBody>
        </p:sp>
        <p:sp>
          <p:nvSpPr>
            <p:cNvPr id="28" name="Rectangle 4"/>
            <p:cNvSpPr>
              <a:spLocks/>
            </p:cNvSpPr>
            <p:nvPr/>
          </p:nvSpPr>
          <p:spPr bwMode="auto">
            <a:xfrm>
              <a:off x="5472112" y="3505200"/>
              <a:ext cx="638175" cy="381000"/>
            </a:xfrm>
            <a:prstGeom prst="rect">
              <a:avLst/>
            </a:prstGeom>
            <a:solidFill>
              <a:srgbClr val="FFFFFF"/>
            </a:solidFill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 anchor="ctr"/>
            <a:lstStyle/>
            <a:p>
              <a:pPr algn="r"/>
              <a:r>
                <a:rPr lang="en-US" dirty="0">
                  <a:latin typeface="Courier New Bold" charset="0"/>
                  <a:cs typeface="Courier New Bold" charset="0"/>
                  <a:sym typeface="Courier New Bold" charset="0"/>
                </a:rPr>
                <a:t>%rip</a:t>
              </a:r>
            </a:p>
          </p:txBody>
        </p:sp>
      </p:grpSp>
      <p:sp>
        <p:nvSpPr>
          <p:cNvPr id="29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Control Flow Example</a:t>
            </a:r>
            <a:br>
              <a:rPr lang="en-US" dirty="0"/>
            </a:br>
            <a:r>
              <a:rPr lang="en-US" dirty="0" err="1">
                <a:latin typeface="Courier New"/>
                <a:cs typeface="Courier New"/>
              </a:rPr>
              <a:t>retq</a:t>
            </a: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/>
              <a:t>step 1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926CF8D-4A9D-478E-BE15-ECCC929DC0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34</a:t>
            </a:fld>
            <a:endParaRPr lang="en-US"/>
          </a:p>
        </p:txBody>
      </p:sp>
      <p:sp>
        <p:nvSpPr>
          <p:cNvPr id="30" name="Freeform 29"/>
          <p:cNvSpPr/>
          <p:nvPr/>
        </p:nvSpPr>
        <p:spPr>
          <a:xfrm>
            <a:off x="2775260" y="2577002"/>
            <a:ext cx="5397224" cy="486432"/>
          </a:xfrm>
          <a:custGeom>
            <a:avLst/>
            <a:gdLst>
              <a:gd name="connsiteX0" fmla="*/ 5397224 w 5397224"/>
              <a:gd name="connsiteY0" fmla="*/ 0 h 486432"/>
              <a:gd name="connsiteX1" fmla="*/ 2353115 w 5397224"/>
              <a:gd name="connsiteY1" fmla="*/ 485522 h 486432"/>
              <a:gd name="connsiteX2" fmla="*/ 0 w 5397224"/>
              <a:gd name="connsiteY2" fmla="*/ 130718 h 486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397224" h="486432">
                <a:moveTo>
                  <a:pt x="5397224" y="0"/>
                </a:moveTo>
                <a:cubicBezTo>
                  <a:pt x="4324938" y="231868"/>
                  <a:pt x="3252652" y="463736"/>
                  <a:pt x="2353115" y="485522"/>
                </a:cubicBezTo>
                <a:cubicBezTo>
                  <a:pt x="1453578" y="507308"/>
                  <a:pt x="0" y="130718"/>
                  <a:pt x="0" y="130718"/>
                </a:cubicBezTo>
              </a:path>
            </a:pathLst>
          </a:custGeom>
          <a:noFill/>
          <a:ln w="25400">
            <a:solidFill>
              <a:srgbClr val="FF0000"/>
            </a:solidFill>
            <a:tailEnd type="arrow"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4200" dirty="0">
              <a:solidFill>
                <a:srgbClr val="000000"/>
              </a:solidFill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cxnSp>
        <p:nvCxnSpPr>
          <p:cNvPr id="19" name="Straight Arrow Connector 18"/>
          <p:cNvCxnSpPr/>
          <p:nvPr/>
        </p:nvCxnSpPr>
        <p:spPr bwMode="auto">
          <a:xfrm flipH="1" flipV="1">
            <a:off x="5638800" y="2590800"/>
            <a:ext cx="2133600" cy="110490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2" name="TextBox 21"/>
          <p:cNvSpPr txBox="1"/>
          <p:nvPr/>
        </p:nvSpPr>
        <p:spPr>
          <a:xfrm>
            <a:off x="7500144" y="4370457"/>
            <a:ext cx="189071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Calibri" charset="0"/>
                <a:ea typeface="Calibri" charset="0"/>
                <a:cs typeface="Calibri" charset="0"/>
              </a:rPr>
              <a:t>Next instruction</a:t>
            </a:r>
          </a:p>
          <a:p>
            <a:r>
              <a:rPr lang="en-US" sz="2000" dirty="0">
                <a:latin typeface="Calibri" charset="0"/>
                <a:ea typeface="Calibri" charset="0"/>
                <a:cs typeface="Calibri" charset="0"/>
              </a:rPr>
              <a:t>to execute</a:t>
            </a:r>
          </a:p>
        </p:txBody>
      </p:sp>
      <p:cxnSp>
        <p:nvCxnSpPr>
          <p:cNvPr id="32" name="Straight Arrow Connector 31"/>
          <p:cNvCxnSpPr>
            <a:stCxn id="32" idx="0"/>
          </p:cNvCxnSpPr>
          <p:nvPr/>
        </p:nvCxnSpPr>
        <p:spPr bwMode="auto">
          <a:xfrm flipH="1" flipV="1">
            <a:off x="8445500" y="3962401"/>
            <a:ext cx="1" cy="408057"/>
          </a:xfrm>
          <a:prstGeom prst="straightConnector1">
            <a:avLst/>
          </a:prstGeom>
          <a:solidFill>
            <a:schemeClr val="accent1"/>
          </a:solidFill>
          <a:ln w="76200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125533373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4"/>
          <p:cNvSpPr>
            <a:spLocks/>
          </p:cNvSpPr>
          <p:nvPr/>
        </p:nvSpPr>
        <p:spPr bwMode="auto">
          <a:xfrm>
            <a:off x="1752600" y="3962400"/>
            <a:ext cx="4495800" cy="1524000"/>
          </a:xfrm>
          <a:prstGeom prst="rect">
            <a:avLst/>
          </a:prstGeom>
          <a:solidFill>
            <a:srgbClr val="CCFFCC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ro-RO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0000000000400550 &lt;mult2&gt;:</a:t>
            </a:r>
          </a:p>
          <a:p>
            <a:pPr algn="l"/>
            <a:r>
              <a:rPr lang="ro-RO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400550:  mov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q</a:t>
            </a:r>
            <a:r>
              <a:rPr lang="ro-RO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%rdi,%rax</a:t>
            </a:r>
          </a:p>
          <a:p>
            <a:pPr algn="l"/>
            <a:r>
              <a:rPr lang="ro-RO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ro-RO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ro-RO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400557:  retq		</a:t>
            </a:r>
          </a:p>
        </p:txBody>
      </p:sp>
      <p:sp>
        <p:nvSpPr>
          <p:cNvPr id="8" name="Rectangle 7"/>
          <p:cNvSpPr>
            <a:spLocks/>
          </p:cNvSpPr>
          <p:nvPr/>
        </p:nvSpPr>
        <p:spPr bwMode="auto">
          <a:xfrm>
            <a:off x="1752600" y="1295400"/>
            <a:ext cx="4495800" cy="20574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sk-SK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0000000000400540 &lt;multstore&gt;:</a:t>
            </a:r>
          </a:p>
          <a:p>
            <a:pPr algn="l"/>
            <a:r>
              <a:rPr lang="sk-SK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sk-SK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400544: callq  400550 &lt;mult2&gt;</a:t>
            </a:r>
          </a:p>
          <a:p>
            <a:pPr algn="l"/>
            <a:r>
              <a:rPr lang="sk-SK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400549: mov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q</a:t>
            </a:r>
            <a:r>
              <a:rPr lang="sk-SK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%rax,(%rbx)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</p:txBody>
      </p:sp>
      <p:sp>
        <p:nvSpPr>
          <p:cNvPr id="11" name="Rectangle 8"/>
          <p:cNvSpPr>
            <a:spLocks/>
          </p:cNvSpPr>
          <p:nvPr/>
        </p:nvSpPr>
        <p:spPr bwMode="auto">
          <a:xfrm>
            <a:off x="7772400" y="3505200"/>
            <a:ext cx="1346200" cy="381000"/>
          </a:xfrm>
          <a:prstGeom prst="rect">
            <a:avLst/>
          </a:prstGeom>
          <a:solidFill>
            <a:srgbClr val="FFCCCC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0x400549</a:t>
            </a:r>
          </a:p>
        </p:txBody>
      </p:sp>
      <p:sp>
        <p:nvSpPr>
          <p:cNvPr id="12" name="Rectangle 9"/>
          <p:cNvSpPr>
            <a:spLocks/>
          </p:cNvSpPr>
          <p:nvPr/>
        </p:nvSpPr>
        <p:spPr bwMode="auto">
          <a:xfrm>
            <a:off x="7772400" y="2895600"/>
            <a:ext cx="13462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0x120</a:t>
            </a:r>
          </a:p>
        </p:txBody>
      </p:sp>
      <p:sp>
        <p:nvSpPr>
          <p:cNvPr id="18" name="Rectangle 15"/>
          <p:cNvSpPr>
            <a:spLocks/>
          </p:cNvSpPr>
          <p:nvPr/>
        </p:nvSpPr>
        <p:spPr bwMode="auto">
          <a:xfrm>
            <a:off x="7772400" y="381000"/>
            <a:ext cx="1346200" cy="1905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2400" dirty="0"/>
              <a:t>•</a:t>
            </a:r>
          </a:p>
          <a:p>
            <a:r>
              <a:rPr lang="en-US" sz="2400" dirty="0"/>
              <a:t>•</a:t>
            </a:r>
          </a:p>
          <a:p>
            <a:r>
              <a:rPr lang="en-US" sz="2400" dirty="0"/>
              <a:t>•</a:t>
            </a:r>
          </a:p>
        </p:txBody>
      </p:sp>
      <p:sp>
        <p:nvSpPr>
          <p:cNvPr id="20" name="Arc 19"/>
          <p:cNvSpPr/>
          <p:nvPr/>
        </p:nvSpPr>
        <p:spPr bwMode="auto">
          <a:xfrm flipV="1">
            <a:off x="8153400" y="2133600"/>
            <a:ext cx="1676400" cy="990600"/>
          </a:xfrm>
          <a:prstGeom prst="arc">
            <a:avLst>
              <a:gd name="adj1" fmla="val 17108922"/>
              <a:gd name="adj2" fmla="val 4768750"/>
            </a:avLst>
          </a:prstGeom>
          <a:noFill/>
          <a:ln w="25400" cap="flat" cmpd="sng" algn="ctr">
            <a:solidFill>
              <a:srgbClr val="0070C0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4200">
              <a:solidFill>
                <a:srgbClr val="000000"/>
              </a:solidFill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sp>
        <p:nvSpPr>
          <p:cNvPr id="21" name="Rectangle 3"/>
          <p:cNvSpPr>
            <a:spLocks/>
          </p:cNvSpPr>
          <p:nvPr/>
        </p:nvSpPr>
        <p:spPr bwMode="auto">
          <a:xfrm>
            <a:off x="6996113" y="2895600"/>
            <a:ext cx="638175" cy="381000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 anchor="ctr"/>
          <a:lstStyle/>
          <a:p>
            <a:pPr algn="r"/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3" name="Rectangle 10"/>
          <p:cNvSpPr>
            <a:spLocks/>
          </p:cNvSpPr>
          <p:nvPr/>
        </p:nvSpPr>
        <p:spPr bwMode="auto">
          <a:xfrm>
            <a:off x="6858001" y="1905000"/>
            <a:ext cx="776287" cy="381000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 anchor="ctr"/>
          <a:lstStyle/>
          <a:p>
            <a:pPr algn="r"/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0x120</a:t>
            </a:r>
          </a:p>
        </p:txBody>
      </p:sp>
      <p:sp>
        <p:nvSpPr>
          <p:cNvPr id="24" name="Rectangle 11"/>
          <p:cNvSpPr>
            <a:spLocks/>
          </p:cNvSpPr>
          <p:nvPr/>
        </p:nvSpPr>
        <p:spPr bwMode="auto">
          <a:xfrm>
            <a:off x="6858001" y="1524000"/>
            <a:ext cx="776287" cy="381000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 anchor="ctr"/>
          <a:lstStyle/>
          <a:p>
            <a:pPr algn="r"/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0x128</a:t>
            </a:r>
          </a:p>
        </p:txBody>
      </p:sp>
      <p:sp>
        <p:nvSpPr>
          <p:cNvPr id="25" name="Rectangle 12"/>
          <p:cNvSpPr>
            <a:spLocks/>
          </p:cNvSpPr>
          <p:nvPr/>
        </p:nvSpPr>
        <p:spPr bwMode="auto">
          <a:xfrm>
            <a:off x="6858001" y="1143000"/>
            <a:ext cx="776287" cy="381000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 anchor="ctr"/>
          <a:lstStyle/>
          <a:p>
            <a:pPr algn="r"/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0x130</a:t>
            </a:r>
          </a:p>
        </p:txBody>
      </p:sp>
      <p:sp>
        <p:nvSpPr>
          <p:cNvPr id="27" name="Rectangle 4"/>
          <p:cNvSpPr>
            <a:spLocks/>
          </p:cNvSpPr>
          <p:nvPr/>
        </p:nvSpPr>
        <p:spPr bwMode="auto">
          <a:xfrm>
            <a:off x="6996113" y="3505200"/>
            <a:ext cx="638175" cy="381000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 anchor="ctr"/>
          <a:lstStyle/>
          <a:p>
            <a:pPr algn="r"/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%rip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Control Flow Example</a:t>
            </a:r>
            <a:br>
              <a:rPr lang="en-US" dirty="0"/>
            </a:br>
            <a:r>
              <a:rPr lang="en-US" dirty="0" err="1">
                <a:latin typeface="Courier New"/>
                <a:cs typeface="Courier New"/>
              </a:rPr>
              <a:t>retq</a:t>
            </a: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/>
              <a:t>step 2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242C0C3-0CCF-4B2B-A693-B674C09E2A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35</a:t>
            </a:fld>
            <a:endParaRPr lang="en-US"/>
          </a:p>
        </p:txBody>
      </p:sp>
      <p:cxnSp>
        <p:nvCxnSpPr>
          <p:cNvPr id="22" name="Straight Arrow Connector 21"/>
          <p:cNvCxnSpPr>
            <a:stCxn id="11" idx="1"/>
          </p:cNvCxnSpPr>
          <p:nvPr/>
        </p:nvCxnSpPr>
        <p:spPr bwMode="auto">
          <a:xfrm flipH="1" flipV="1">
            <a:off x="5638800" y="2590800"/>
            <a:ext cx="2133600" cy="110490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5" name="TextBox 14"/>
          <p:cNvSpPr txBox="1"/>
          <p:nvPr/>
        </p:nvSpPr>
        <p:spPr>
          <a:xfrm>
            <a:off x="7500144" y="4370457"/>
            <a:ext cx="189071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Calibri" charset="0"/>
                <a:ea typeface="Calibri" charset="0"/>
                <a:cs typeface="Calibri" charset="0"/>
              </a:rPr>
              <a:t>Next instruction</a:t>
            </a:r>
          </a:p>
          <a:p>
            <a:r>
              <a:rPr lang="en-US" sz="2000" dirty="0">
                <a:latin typeface="Calibri" charset="0"/>
                <a:ea typeface="Calibri" charset="0"/>
                <a:cs typeface="Calibri" charset="0"/>
              </a:rPr>
              <a:t>to execute</a:t>
            </a:r>
          </a:p>
        </p:txBody>
      </p:sp>
      <p:cxnSp>
        <p:nvCxnSpPr>
          <p:cNvPr id="17" name="Straight Arrow Connector 16"/>
          <p:cNvCxnSpPr>
            <a:stCxn id="17" idx="0"/>
          </p:cNvCxnSpPr>
          <p:nvPr/>
        </p:nvCxnSpPr>
        <p:spPr bwMode="auto">
          <a:xfrm flipH="1" flipV="1">
            <a:off x="8445500" y="3962401"/>
            <a:ext cx="1" cy="408057"/>
          </a:xfrm>
          <a:prstGeom prst="straightConnector1">
            <a:avLst/>
          </a:prstGeom>
          <a:solidFill>
            <a:schemeClr val="accent1"/>
          </a:solidFill>
          <a:ln w="76200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411250481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60" name="Rectangle 4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Function data flow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7594" y="1143000"/>
            <a:ext cx="4175543" cy="5029200"/>
          </a:xfrm>
        </p:spPr>
        <p:txBody>
          <a:bodyPr>
            <a:normAutofit/>
          </a:bodyPr>
          <a:lstStyle/>
          <a:p>
            <a:r>
              <a:rPr lang="en-US" dirty="0"/>
              <a:t>First 6 arguments are in registers</a:t>
            </a:r>
          </a:p>
          <a:p>
            <a:pPr lvl="1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%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rdi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/>
              <a:t>is first argument</a:t>
            </a:r>
          </a:p>
          <a:p>
            <a:endParaRPr lang="en-US" dirty="0"/>
          </a:p>
          <a:p>
            <a:r>
              <a:rPr lang="en-US" dirty="0"/>
              <a:t>Next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n</a:t>
            </a:r>
            <a:r>
              <a:rPr lang="en-US" dirty="0"/>
              <a:t> arguments are on the stack</a:t>
            </a:r>
          </a:p>
          <a:p>
            <a:pPr lvl="1"/>
            <a:r>
              <a:rPr lang="en-US" dirty="0"/>
              <a:t>This means more arguments is slower</a:t>
            </a:r>
          </a:p>
          <a:p>
            <a:endParaRPr lang="en-US" dirty="0"/>
          </a:p>
          <a:p>
            <a:r>
              <a:rPr lang="en-US" dirty="0"/>
              <a:t>Return value is in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%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rax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5061" name="Rectangle 5"/>
          <p:cNvSpPr>
            <a:spLocks noGrp="1" noChangeArrowheads="1"/>
          </p:cNvSpPr>
          <p:nvPr>
            <p:ph type="body" idx="4294967295"/>
          </p:nvPr>
        </p:nvSpPr>
        <p:spPr>
          <a:xfrm>
            <a:off x="5731650" y="1173512"/>
            <a:ext cx="4040188" cy="639763"/>
          </a:xfrm>
          <a:ln/>
        </p:spPr>
        <p:txBody>
          <a:bodyPr/>
          <a:lstStyle/>
          <a:p>
            <a:pPr marL="0" indent="0">
              <a:buNone/>
            </a:pPr>
            <a:r>
              <a:rPr lang="en-US" dirty="0"/>
              <a:t>Registers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4294967295"/>
          </p:nvPr>
        </p:nvSpPr>
        <p:spPr>
          <a:xfrm>
            <a:off x="8662913" y="1181389"/>
            <a:ext cx="1601550" cy="639763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Stack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4294967295"/>
          </p:nvPr>
        </p:nvSpPr>
        <p:spPr>
          <a:xfrm>
            <a:off x="8647111" y="5209323"/>
            <a:ext cx="2338567" cy="76199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800" dirty="0"/>
              <a:t>(Only allocate stack space when needed)</a:t>
            </a:r>
          </a:p>
        </p:txBody>
      </p:sp>
      <p:sp>
        <p:nvSpPr>
          <p:cNvPr id="9" name="Rectangle 9"/>
          <p:cNvSpPr>
            <a:spLocks/>
          </p:cNvSpPr>
          <p:nvPr/>
        </p:nvSpPr>
        <p:spPr bwMode="auto">
          <a:xfrm>
            <a:off x="5731650" y="1782764"/>
            <a:ext cx="13462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2400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2400" dirty="0" err="1">
                <a:latin typeface="Courier New Bold" charset="0"/>
                <a:cs typeface="Courier New Bold" charset="0"/>
                <a:sym typeface="Courier New Bold" charset="0"/>
              </a:rPr>
              <a:t>rdi</a:t>
            </a:r>
            <a:endParaRPr lang="en-US" sz="2400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10" name="Rectangle 9"/>
          <p:cNvSpPr>
            <a:spLocks/>
          </p:cNvSpPr>
          <p:nvPr/>
        </p:nvSpPr>
        <p:spPr bwMode="auto">
          <a:xfrm>
            <a:off x="5731650" y="2163764"/>
            <a:ext cx="13462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2400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2400" dirty="0" err="1">
                <a:latin typeface="Courier New Bold" charset="0"/>
                <a:cs typeface="Courier New Bold" charset="0"/>
                <a:sym typeface="Courier New Bold" charset="0"/>
              </a:rPr>
              <a:t>rsi</a:t>
            </a:r>
            <a:endParaRPr lang="en-US" sz="2400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11" name="Rectangle 10"/>
          <p:cNvSpPr>
            <a:spLocks/>
          </p:cNvSpPr>
          <p:nvPr/>
        </p:nvSpPr>
        <p:spPr bwMode="auto">
          <a:xfrm>
            <a:off x="5731650" y="2544764"/>
            <a:ext cx="13462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2400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2400" dirty="0" err="1">
                <a:latin typeface="Courier New Bold" charset="0"/>
                <a:cs typeface="Courier New Bold" charset="0"/>
                <a:sym typeface="Courier New Bold" charset="0"/>
              </a:rPr>
              <a:t>rdx</a:t>
            </a:r>
            <a:endParaRPr lang="en-US" sz="2400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12" name="Rectangle 11"/>
          <p:cNvSpPr>
            <a:spLocks/>
          </p:cNvSpPr>
          <p:nvPr/>
        </p:nvSpPr>
        <p:spPr bwMode="auto">
          <a:xfrm>
            <a:off x="5731650" y="2925764"/>
            <a:ext cx="13462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2400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2400" dirty="0" err="1">
                <a:latin typeface="Courier New Bold" charset="0"/>
                <a:cs typeface="Courier New Bold" charset="0"/>
                <a:sym typeface="Courier New Bold" charset="0"/>
              </a:rPr>
              <a:t>rcx</a:t>
            </a:r>
            <a:endParaRPr lang="en-US" sz="2400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13" name="Rectangle 12"/>
          <p:cNvSpPr>
            <a:spLocks/>
          </p:cNvSpPr>
          <p:nvPr/>
        </p:nvSpPr>
        <p:spPr bwMode="auto">
          <a:xfrm>
            <a:off x="5731650" y="3306764"/>
            <a:ext cx="13462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2400" dirty="0">
                <a:latin typeface="Courier New Bold" charset="0"/>
                <a:cs typeface="Courier New Bold" charset="0"/>
                <a:sym typeface="Courier New Bold" charset="0"/>
              </a:rPr>
              <a:t>%r8</a:t>
            </a:r>
          </a:p>
        </p:txBody>
      </p:sp>
      <p:sp>
        <p:nvSpPr>
          <p:cNvPr id="14" name="Rectangle 13"/>
          <p:cNvSpPr>
            <a:spLocks/>
          </p:cNvSpPr>
          <p:nvPr/>
        </p:nvSpPr>
        <p:spPr bwMode="auto">
          <a:xfrm>
            <a:off x="5731650" y="3687764"/>
            <a:ext cx="13462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2400" dirty="0">
                <a:latin typeface="Courier New Bold" charset="0"/>
                <a:cs typeface="Courier New Bold" charset="0"/>
                <a:sym typeface="Courier New Bold" charset="0"/>
              </a:rPr>
              <a:t>%r9</a:t>
            </a:r>
          </a:p>
        </p:txBody>
      </p:sp>
      <p:sp>
        <p:nvSpPr>
          <p:cNvPr id="15" name="Rectangle 14"/>
          <p:cNvSpPr>
            <a:spLocks/>
          </p:cNvSpPr>
          <p:nvPr/>
        </p:nvSpPr>
        <p:spPr bwMode="auto">
          <a:xfrm>
            <a:off x="5731650" y="4754564"/>
            <a:ext cx="13462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2400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2400" dirty="0" err="1">
                <a:latin typeface="Courier New Bold" charset="0"/>
                <a:cs typeface="Courier New Bold" charset="0"/>
                <a:sym typeface="Courier New Bold" charset="0"/>
              </a:rPr>
              <a:t>rax</a:t>
            </a:r>
            <a:endParaRPr lang="en-US" sz="2400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8701050" y="1782764"/>
            <a:ext cx="1346200" cy="2667000"/>
            <a:chOff x="5943600" y="2057400"/>
            <a:chExt cx="1346200" cy="2667000"/>
          </a:xfrm>
        </p:grpSpPr>
        <p:sp>
          <p:nvSpPr>
            <p:cNvPr id="16" name="Rectangle 14"/>
            <p:cNvSpPr>
              <a:spLocks/>
            </p:cNvSpPr>
            <p:nvPr/>
          </p:nvSpPr>
          <p:spPr bwMode="auto">
            <a:xfrm>
              <a:off x="5943600" y="4343400"/>
              <a:ext cx="1346200" cy="381000"/>
            </a:xfrm>
            <a:prstGeom prst="rect">
              <a:avLst/>
            </a:prstGeom>
            <a:solidFill>
              <a:srgbClr val="D6D6F4"/>
            </a:solidFill>
            <a:ln w="25400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 anchor="ctr"/>
            <a:lstStyle/>
            <a:p>
              <a:r>
                <a:rPr lang="en-US" sz="2400" dirty="0" err="1">
                  <a:cs typeface="Courier New Bold" charset="0"/>
                  <a:sym typeface="Courier New Bold" charset="0"/>
                </a:rPr>
                <a:t>Arg</a:t>
              </a:r>
              <a:r>
                <a:rPr lang="en-US" sz="2400" dirty="0">
                  <a:cs typeface="Courier New Bold" charset="0"/>
                  <a:sym typeface="Courier New Bold" charset="0"/>
                </a:rPr>
                <a:t> </a:t>
              </a:r>
              <a:r>
                <a:rPr lang="en-US" sz="2400" dirty="0">
                  <a:latin typeface="Courier New Bold" charset="0"/>
                  <a:cs typeface="Courier New Bold" charset="0"/>
                  <a:sym typeface="Courier New Bold" charset="0"/>
                </a:rPr>
                <a:t>7</a:t>
              </a:r>
            </a:p>
          </p:txBody>
        </p:sp>
        <p:sp>
          <p:nvSpPr>
            <p:cNvPr id="17" name="Rectangle 15"/>
            <p:cNvSpPr>
              <a:spLocks/>
            </p:cNvSpPr>
            <p:nvPr/>
          </p:nvSpPr>
          <p:spPr bwMode="auto">
            <a:xfrm>
              <a:off x="5943600" y="3200400"/>
              <a:ext cx="1346200" cy="762000"/>
            </a:xfrm>
            <a:prstGeom prst="rect">
              <a:avLst/>
            </a:prstGeom>
            <a:solidFill>
              <a:srgbClr val="D6D6F4"/>
            </a:solidFill>
            <a:ln w="25400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0" tIns="0" rIns="0" bIns="0" anchor="ctr"/>
            <a:lstStyle/>
            <a:p>
              <a:r>
                <a:rPr lang="en-US" sz="2400" dirty="0"/>
                <a:t>• • •</a:t>
              </a:r>
            </a:p>
          </p:txBody>
        </p:sp>
        <p:sp>
          <p:nvSpPr>
            <p:cNvPr id="18" name="Rectangle 14"/>
            <p:cNvSpPr>
              <a:spLocks/>
            </p:cNvSpPr>
            <p:nvPr/>
          </p:nvSpPr>
          <p:spPr bwMode="auto">
            <a:xfrm>
              <a:off x="5943600" y="3962400"/>
              <a:ext cx="1346200" cy="381000"/>
            </a:xfrm>
            <a:prstGeom prst="rect">
              <a:avLst/>
            </a:prstGeom>
            <a:solidFill>
              <a:srgbClr val="D6D6F4"/>
            </a:solidFill>
            <a:ln w="25400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 anchor="ctr"/>
            <a:lstStyle/>
            <a:p>
              <a:r>
                <a:rPr lang="en-US" sz="2400" dirty="0" err="1">
                  <a:cs typeface="Courier New Bold" charset="0"/>
                  <a:sym typeface="Courier New Bold" charset="0"/>
                </a:rPr>
                <a:t>Arg</a:t>
              </a:r>
              <a:r>
                <a:rPr lang="en-US" sz="2400" dirty="0">
                  <a:cs typeface="Courier New Bold" charset="0"/>
                  <a:sym typeface="Courier New Bold" charset="0"/>
                </a:rPr>
                <a:t> </a:t>
              </a:r>
              <a:r>
                <a:rPr lang="en-US" sz="2400" dirty="0">
                  <a:latin typeface="Courier New Bold" charset="0"/>
                  <a:cs typeface="Courier New Bold" charset="0"/>
                  <a:sym typeface="Courier New Bold" charset="0"/>
                </a:rPr>
                <a:t>8</a:t>
              </a:r>
            </a:p>
          </p:txBody>
        </p:sp>
        <p:sp>
          <p:nvSpPr>
            <p:cNvPr id="19" name="Rectangle 14"/>
            <p:cNvSpPr>
              <a:spLocks/>
            </p:cNvSpPr>
            <p:nvPr/>
          </p:nvSpPr>
          <p:spPr bwMode="auto">
            <a:xfrm>
              <a:off x="5943600" y="2819400"/>
              <a:ext cx="1346200" cy="381000"/>
            </a:xfrm>
            <a:prstGeom prst="rect">
              <a:avLst/>
            </a:prstGeom>
            <a:solidFill>
              <a:srgbClr val="D6D6F4"/>
            </a:solidFill>
            <a:ln w="25400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 anchor="ctr"/>
            <a:lstStyle/>
            <a:p>
              <a:r>
                <a:rPr lang="en-US" sz="2400" dirty="0" err="1">
                  <a:cs typeface="Courier New Bold" charset="0"/>
                  <a:sym typeface="Courier New Bold" charset="0"/>
                </a:rPr>
                <a:t>Arg</a:t>
              </a:r>
              <a:r>
                <a:rPr lang="en-US" sz="2400" dirty="0">
                  <a:cs typeface="Courier New Bold" charset="0"/>
                  <a:sym typeface="Courier New Bold" charset="0"/>
                </a:rPr>
                <a:t> </a:t>
              </a:r>
              <a:r>
                <a:rPr lang="en-US" sz="2400" i="1" dirty="0">
                  <a:cs typeface="Courier New Bold" charset="0"/>
                  <a:sym typeface="Courier New Bold" charset="0"/>
                </a:rPr>
                <a:t>n</a:t>
              </a:r>
            </a:p>
          </p:txBody>
        </p:sp>
        <p:sp>
          <p:nvSpPr>
            <p:cNvPr id="20" name="Rectangle 15"/>
            <p:cNvSpPr>
              <a:spLocks/>
            </p:cNvSpPr>
            <p:nvPr/>
          </p:nvSpPr>
          <p:spPr bwMode="auto">
            <a:xfrm>
              <a:off x="5943600" y="2057400"/>
              <a:ext cx="1346200" cy="762000"/>
            </a:xfrm>
            <a:prstGeom prst="rect">
              <a:avLst/>
            </a:prstGeom>
            <a:solidFill>
              <a:srgbClr val="D6D6F4"/>
            </a:solidFill>
            <a:ln w="25400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0" tIns="0" rIns="0" bIns="0" anchor="ctr"/>
            <a:lstStyle/>
            <a:p>
              <a:r>
                <a:rPr lang="en-US" sz="2400" dirty="0"/>
                <a:t>• • •</a:t>
              </a:r>
            </a:p>
          </p:txBody>
        </p:sp>
      </p:grpSp>
      <p:sp>
        <p:nvSpPr>
          <p:cNvPr id="6" name="TextBox 5">
            <a:extLst>
              <a:ext uri="{FF2B5EF4-FFF2-40B4-BE49-F238E27FC236}">
                <a16:creationId xmlns:a16="http://schemas.microsoft.com/office/drawing/2014/main" id="{6F717628-4593-4747-9FE4-9A7863BD3443}"/>
              </a:ext>
            </a:extLst>
          </p:cNvPr>
          <p:cNvSpPr txBox="1"/>
          <p:nvPr/>
        </p:nvSpPr>
        <p:spPr>
          <a:xfrm>
            <a:off x="9374150" y="4558655"/>
            <a:ext cx="60805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top</a:t>
            </a: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165461AE-6301-2940-AC97-850E264D3B5C}"/>
              </a:ext>
            </a:extLst>
          </p:cNvPr>
          <p:cNvCxnSpPr>
            <a:cxnSpLocks/>
          </p:cNvCxnSpPr>
          <p:nvPr/>
        </p:nvCxnSpPr>
        <p:spPr bwMode="auto">
          <a:xfrm flipH="1">
            <a:off x="10047251" y="4449764"/>
            <a:ext cx="636549" cy="0"/>
          </a:xfrm>
          <a:prstGeom prst="straightConnector1">
            <a:avLst/>
          </a:prstGeom>
          <a:solidFill>
            <a:schemeClr val="accent1"/>
          </a:solidFill>
          <a:ln w="635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43C1C14-707E-4F7B-98B0-43A9978598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247488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Flow Examples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5A1AFAF-68FB-4E16-B210-46B74F849C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37</a:t>
            </a:fld>
            <a:endParaRPr lang="en-US"/>
          </a:p>
        </p:txBody>
      </p:sp>
      <p:sp>
        <p:nvSpPr>
          <p:cNvPr id="4" name="Rectangle 4"/>
          <p:cNvSpPr>
            <a:spLocks/>
          </p:cNvSpPr>
          <p:nvPr/>
        </p:nvSpPr>
        <p:spPr bwMode="auto">
          <a:xfrm>
            <a:off x="1008993" y="4800600"/>
            <a:ext cx="3846786" cy="1133341"/>
          </a:xfrm>
          <a:prstGeom prst="rect">
            <a:avLst/>
          </a:prstGeom>
          <a:solidFill>
            <a:srgbClr val="CCFFCC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long mult2(long a, long b){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long s = a * b;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return s;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5" name="Rectangle 4"/>
          <p:cNvSpPr>
            <a:spLocks/>
          </p:cNvSpPr>
          <p:nvPr/>
        </p:nvSpPr>
        <p:spPr bwMode="auto">
          <a:xfrm>
            <a:off x="2590800" y="924059"/>
            <a:ext cx="6781800" cy="1188076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void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multstore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(long x, long y, long *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dest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){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long t = mult2(x, y);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*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dest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= t;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6" name="Rectangle 4"/>
          <p:cNvSpPr>
            <a:spLocks/>
          </p:cNvSpPr>
          <p:nvPr/>
        </p:nvSpPr>
        <p:spPr bwMode="auto">
          <a:xfrm>
            <a:off x="5142190" y="4800600"/>
            <a:ext cx="5867400" cy="1828800"/>
          </a:xfrm>
          <a:prstGeom prst="rect">
            <a:avLst/>
          </a:prstGeom>
          <a:solidFill>
            <a:srgbClr val="CCFFCC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ro-RO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0000000000400550 &lt;mult2&gt;:</a:t>
            </a:r>
          </a:p>
          <a:p>
            <a:pPr algn="l"/>
            <a:r>
              <a:rPr lang="sk-SK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# a in %rdi, b in %rsi</a:t>
            </a:r>
          </a:p>
          <a:p>
            <a:pPr algn="l"/>
            <a:r>
              <a:rPr lang="ro-RO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400550:  mov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q</a:t>
            </a:r>
            <a:r>
              <a:rPr lang="ro-RO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%rdi,%rax	# a </a:t>
            </a:r>
          </a:p>
          <a:p>
            <a:pPr algn="l"/>
            <a:r>
              <a:rPr lang="ro-RO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400553:  imul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q</a:t>
            </a:r>
            <a:r>
              <a:rPr lang="ro-RO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%rsi,%rax	# a * b</a:t>
            </a:r>
          </a:p>
          <a:p>
            <a:pPr algn="l"/>
            <a:r>
              <a:rPr lang="sk-SK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# s in %rax</a:t>
            </a:r>
            <a:endParaRPr lang="ro-RO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ro-RO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400557:  retq			# Return</a:t>
            </a:r>
          </a:p>
        </p:txBody>
      </p:sp>
      <p:sp>
        <p:nvSpPr>
          <p:cNvPr id="8" name="Rectangle 7"/>
          <p:cNvSpPr>
            <a:spLocks/>
          </p:cNvSpPr>
          <p:nvPr/>
        </p:nvSpPr>
        <p:spPr bwMode="auto">
          <a:xfrm>
            <a:off x="2590800" y="2209800"/>
            <a:ext cx="6781800" cy="22860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sk-SK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0000000000400540 &lt;multstore&gt;:</a:t>
            </a:r>
          </a:p>
          <a:p>
            <a:pPr algn="l"/>
            <a:r>
              <a:rPr lang="sk-SK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# x in %rdi, y in %rsi, dest in %rdx</a:t>
            </a:r>
          </a:p>
          <a:p>
            <a:pPr algn="l"/>
            <a:r>
              <a:rPr lang="sk-SK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/>
              <a:t>• • •</a:t>
            </a:r>
            <a:endParaRPr lang="sk-SK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sk-SK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400541: mov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q</a:t>
            </a:r>
            <a:r>
              <a:rPr lang="sk-SK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%rdx,%rbx		# Save dest</a:t>
            </a:r>
          </a:p>
          <a:p>
            <a:pPr algn="l"/>
            <a:r>
              <a:rPr lang="sk-SK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400544: callq  400550 &lt;mult2&gt;	# mult2(x,y)</a:t>
            </a:r>
          </a:p>
          <a:p>
            <a:pPr algn="l"/>
            <a:r>
              <a:rPr lang="sk-SK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sk-SK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# t in %rax</a:t>
            </a:r>
            <a:endParaRPr lang="sk-SK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sk-SK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400549: mov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q</a:t>
            </a:r>
            <a:r>
              <a:rPr lang="sk-SK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%rax,(%rbx)	# *dest = t</a:t>
            </a:r>
          </a:p>
          <a:p>
            <a:pPr algn="l"/>
            <a:r>
              <a:rPr lang="sk-SK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/>
              <a:t>• • •</a:t>
            </a:r>
            <a:endParaRPr lang="sk-SK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cxnSp>
        <p:nvCxnSpPr>
          <p:cNvPr id="9" name="Straight Arrow Connector 8"/>
          <p:cNvCxnSpPr/>
          <p:nvPr/>
        </p:nvCxnSpPr>
        <p:spPr bwMode="auto">
          <a:xfrm>
            <a:off x="2133600" y="2667000"/>
            <a:ext cx="685800" cy="0"/>
          </a:xfrm>
          <a:prstGeom prst="straightConnector1">
            <a:avLst/>
          </a:prstGeom>
          <a:solidFill>
            <a:schemeClr val="accent1"/>
          </a:solidFill>
          <a:ln w="63500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0" name="Straight Arrow Connector 9"/>
          <p:cNvCxnSpPr/>
          <p:nvPr/>
        </p:nvCxnSpPr>
        <p:spPr bwMode="auto">
          <a:xfrm>
            <a:off x="2133600" y="3733800"/>
            <a:ext cx="685800" cy="0"/>
          </a:xfrm>
          <a:prstGeom prst="straightConnector1">
            <a:avLst/>
          </a:prstGeom>
          <a:solidFill>
            <a:schemeClr val="accent1"/>
          </a:solidFill>
          <a:ln w="63500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1" name="Straight Arrow Connector 10"/>
          <p:cNvCxnSpPr/>
          <p:nvPr/>
        </p:nvCxnSpPr>
        <p:spPr bwMode="auto">
          <a:xfrm flipH="1">
            <a:off x="8634245" y="5257800"/>
            <a:ext cx="762000" cy="0"/>
          </a:xfrm>
          <a:prstGeom prst="straightConnector1">
            <a:avLst/>
          </a:prstGeom>
          <a:solidFill>
            <a:schemeClr val="accent1"/>
          </a:solidFill>
          <a:ln w="63500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3" name="Straight Arrow Connector 12"/>
          <p:cNvCxnSpPr/>
          <p:nvPr/>
        </p:nvCxnSpPr>
        <p:spPr bwMode="auto">
          <a:xfrm flipH="1">
            <a:off x="7262645" y="6096000"/>
            <a:ext cx="762000" cy="0"/>
          </a:xfrm>
          <a:prstGeom prst="straightConnector1">
            <a:avLst/>
          </a:prstGeom>
          <a:solidFill>
            <a:schemeClr val="accent1"/>
          </a:solidFill>
          <a:ln w="63500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101484125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33B12C-057F-462B-8B68-ED8FF77860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Break + Open Question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11CE5E-0CD6-40F8-A46A-12A2E93BCB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5" y="1143000"/>
            <a:ext cx="7956856" cy="5029200"/>
          </a:xfrm>
        </p:spPr>
        <p:txBody>
          <a:bodyPr>
            <a:noAutofit/>
          </a:bodyPr>
          <a:lstStyle/>
          <a:p>
            <a:r>
              <a:rPr lang="en-US" sz="2400" dirty="0"/>
              <a:t>How did we decide how many registers to use for arguments and return values?</a:t>
            </a:r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r>
              <a:rPr lang="en-US" sz="2400" dirty="0"/>
              <a:t>Do all functions have to use this same convention?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98428D5-09EE-4A2E-91D7-F1B0406349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38</a:t>
            </a:fld>
            <a:endParaRPr lang="en-US"/>
          </a:p>
        </p:txBody>
      </p:sp>
      <p:sp>
        <p:nvSpPr>
          <p:cNvPr id="6" name="Rectangle 9">
            <a:extLst>
              <a:ext uri="{FF2B5EF4-FFF2-40B4-BE49-F238E27FC236}">
                <a16:creationId xmlns:a16="http://schemas.microsoft.com/office/drawing/2014/main" id="{064FAA4C-A062-4ECF-9998-50283493135A}"/>
              </a:ext>
            </a:extLst>
          </p:cNvPr>
          <p:cNvSpPr>
            <a:spLocks/>
          </p:cNvSpPr>
          <p:nvPr/>
        </p:nvSpPr>
        <p:spPr bwMode="auto">
          <a:xfrm>
            <a:off x="9533205" y="1847158"/>
            <a:ext cx="13462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rdi</a:t>
            </a:r>
            <a:endParaRPr lang="en-US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05C17E1-275E-412E-A832-92C1D13B8DCC}"/>
              </a:ext>
            </a:extLst>
          </p:cNvPr>
          <p:cNvSpPr>
            <a:spLocks/>
          </p:cNvSpPr>
          <p:nvPr/>
        </p:nvSpPr>
        <p:spPr bwMode="auto">
          <a:xfrm>
            <a:off x="9533205" y="2228158"/>
            <a:ext cx="13462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rsi</a:t>
            </a:r>
            <a:endParaRPr lang="en-US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CCE8A6F5-A26D-4592-B128-EC10966E84D2}"/>
              </a:ext>
            </a:extLst>
          </p:cNvPr>
          <p:cNvSpPr>
            <a:spLocks/>
          </p:cNvSpPr>
          <p:nvPr/>
        </p:nvSpPr>
        <p:spPr bwMode="auto">
          <a:xfrm>
            <a:off x="9533205" y="2609158"/>
            <a:ext cx="13462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rdx</a:t>
            </a:r>
            <a:endParaRPr lang="en-US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A232F36-52BF-4E47-9564-8A3B174EFB10}"/>
              </a:ext>
            </a:extLst>
          </p:cNvPr>
          <p:cNvSpPr>
            <a:spLocks/>
          </p:cNvSpPr>
          <p:nvPr/>
        </p:nvSpPr>
        <p:spPr bwMode="auto">
          <a:xfrm>
            <a:off x="9533205" y="2990158"/>
            <a:ext cx="13462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rcx</a:t>
            </a:r>
            <a:endParaRPr lang="en-US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CE68ED1-652B-46D0-ADAE-64E2A67B8DB2}"/>
              </a:ext>
            </a:extLst>
          </p:cNvPr>
          <p:cNvSpPr>
            <a:spLocks/>
          </p:cNvSpPr>
          <p:nvPr/>
        </p:nvSpPr>
        <p:spPr bwMode="auto">
          <a:xfrm>
            <a:off x="9533205" y="3371158"/>
            <a:ext cx="13462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%r8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14FE512-9A20-459C-975D-4854867A9BF4}"/>
              </a:ext>
            </a:extLst>
          </p:cNvPr>
          <p:cNvSpPr>
            <a:spLocks/>
          </p:cNvSpPr>
          <p:nvPr/>
        </p:nvSpPr>
        <p:spPr bwMode="auto">
          <a:xfrm>
            <a:off x="9533205" y="3752158"/>
            <a:ext cx="13462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%r9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1C5592F-F079-4FB3-BF99-C1F49E1F31C2}"/>
              </a:ext>
            </a:extLst>
          </p:cNvPr>
          <p:cNvSpPr>
            <a:spLocks/>
          </p:cNvSpPr>
          <p:nvPr/>
        </p:nvSpPr>
        <p:spPr bwMode="auto">
          <a:xfrm>
            <a:off x="9533205" y="4818958"/>
            <a:ext cx="13462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rax</a:t>
            </a:r>
            <a:endParaRPr lang="en-US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7564687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33B12C-057F-462B-8B68-ED8FF77860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Break + Open Question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11CE5E-0CD6-40F8-A46A-12A2E93BCB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5" y="1143000"/>
            <a:ext cx="7956856" cy="5029200"/>
          </a:xfrm>
        </p:spPr>
        <p:txBody>
          <a:bodyPr>
            <a:noAutofit/>
          </a:bodyPr>
          <a:lstStyle/>
          <a:p>
            <a:r>
              <a:rPr lang="en-US" sz="2400" dirty="0"/>
              <a:t>How did we decide how many registers to use for arguments and return values?</a:t>
            </a:r>
          </a:p>
          <a:p>
            <a:pPr lvl="1"/>
            <a:r>
              <a:rPr lang="en-US" sz="2000" dirty="0"/>
              <a:t>Testing lots of real-world programs</a:t>
            </a:r>
          </a:p>
          <a:p>
            <a:pPr lvl="1"/>
            <a:r>
              <a:rPr lang="en-US" sz="2000" dirty="0"/>
              <a:t>Many style guides suggest you use four or less arguments</a:t>
            </a:r>
          </a:p>
          <a:p>
            <a:pPr lvl="1"/>
            <a:endParaRPr lang="en-US" sz="2000" dirty="0"/>
          </a:p>
          <a:p>
            <a:pPr lvl="1"/>
            <a:r>
              <a:rPr lang="en-US" sz="2000" dirty="0"/>
              <a:t>x86 (32-bit) only had four arguments</a:t>
            </a:r>
          </a:p>
          <a:p>
            <a:pPr lvl="2"/>
            <a:r>
              <a:rPr lang="en-US" sz="2000" dirty="0"/>
              <a:t>x86-64 added two more</a:t>
            </a:r>
          </a:p>
          <a:p>
            <a:pPr lvl="1"/>
            <a:endParaRPr lang="en-US" sz="2000" dirty="0"/>
          </a:p>
          <a:p>
            <a:pPr lvl="1"/>
            <a:r>
              <a:rPr lang="en-US" sz="2000" dirty="0"/>
              <a:t>C only has one return result, so one register is fine</a:t>
            </a:r>
          </a:p>
          <a:p>
            <a:pPr lvl="1"/>
            <a:endParaRPr lang="en-US" sz="2000" dirty="0"/>
          </a:p>
          <a:p>
            <a:r>
              <a:rPr lang="en-US" sz="2400" dirty="0"/>
              <a:t>Do all functions have to use this same convention?</a:t>
            </a:r>
          </a:p>
          <a:p>
            <a:pPr lvl="1"/>
            <a:r>
              <a:rPr lang="en-US" sz="2000" dirty="0"/>
              <a:t>All functions within a program must, or they won’t work</a:t>
            </a:r>
          </a:p>
          <a:p>
            <a:pPr lvl="1"/>
            <a:r>
              <a:rPr lang="en-US" sz="2000" dirty="0"/>
              <a:t>Different programs, or different OSes, could choose different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98428D5-09EE-4A2E-91D7-F1B0406349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39</a:t>
            </a:fld>
            <a:endParaRPr lang="en-US"/>
          </a:p>
        </p:txBody>
      </p:sp>
      <p:sp>
        <p:nvSpPr>
          <p:cNvPr id="6" name="Rectangle 9">
            <a:extLst>
              <a:ext uri="{FF2B5EF4-FFF2-40B4-BE49-F238E27FC236}">
                <a16:creationId xmlns:a16="http://schemas.microsoft.com/office/drawing/2014/main" id="{064FAA4C-A062-4ECF-9998-50283493135A}"/>
              </a:ext>
            </a:extLst>
          </p:cNvPr>
          <p:cNvSpPr>
            <a:spLocks/>
          </p:cNvSpPr>
          <p:nvPr/>
        </p:nvSpPr>
        <p:spPr bwMode="auto">
          <a:xfrm>
            <a:off x="9533205" y="1847158"/>
            <a:ext cx="13462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rdi</a:t>
            </a:r>
            <a:endParaRPr lang="en-US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05C17E1-275E-412E-A832-92C1D13B8DCC}"/>
              </a:ext>
            </a:extLst>
          </p:cNvPr>
          <p:cNvSpPr>
            <a:spLocks/>
          </p:cNvSpPr>
          <p:nvPr/>
        </p:nvSpPr>
        <p:spPr bwMode="auto">
          <a:xfrm>
            <a:off x="9533205" y="2228158"/>
            <a:ext cx="13462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rsi</a:t>
            </a:r>
            <a:endParaRPr lang="en-US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CCE8A6F5-A26D-4592-B128-EC10966E84D2}"/>
              </a:ext>
            </a:extLst>
          </p:cNvPr>
          <p:cNvSpPr>
            <a:spLocks/>
          </p:cNvSpPr>
          <p:nvPr/>
        </p:nvSpPr>
        <p:spPr bwMode="auto">
          <a:xfrm>
            <a:off x="9533205" y="2609158"/>
            <a:ext cx="13462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rdx</a:t>
            </a:r>
            <a:endParaRPr lang="en-US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A232F36-52BF-4E47-9564-8A3B174EFB10}"/>
              </a:ext>
            </a:extLst>
          </p:cNvPr>
          <p:cNvSpPr>
            <a:spLocks/>
          </p:cNvSpPr>
          <p:nvPr/>
        </p:nvSpPr>
        <p:spPr bwMode="auto">
          <a:xfrm>
            <a:off x="9533205" y="2990158"/>
            <a:ext cx="13462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rcx</a:t>
            </a:r>
            <a:endParaRPr lang="en-US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CE68ED1-652B-46D0-ADAE-64E2A67B8DB2}"/>
              </a:ext>
            </a:extLst>
          </p:cNvPr>
          <p:cNvSpPr>
            <a:spLocks/>
          </p:cNvSpPr>
          <p:nvPr/>
        </p:nvSpPr>
        <p:spPr bwMode="auto">
          <a:xfrm>
            <a:off x="9533205" y="3371158"/>
            <a:ext cx="13462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%r8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14FE512-9A20-459C-975D-4854867A9BF4}"/>
              </a:ext>
            </a:extLst>
          </p:cNvPr>
          <p:cNvSpPr>
            <a:spLocks/>
          </p:cNvSpPr>
          <p:nvPr/>
        </p:nvSpPr>
        <p:spPr bwMode="auto">
          <a:xfrm>
            <a:off x="9533205" y="3752158"/>
            <a:ext cx="13462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%r9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1C5592F-F079-4FB3-BF99-C1F49E1F31C2}"/>
              </a:ext>
            </a:extLst>
          </p:cNvPr>
          <p:cNvSpPr>
            <a:spLocks/>
          </p:cNvSpPr>
          <p:nvPr/>
        </p:nvSpPr>
        <p:spPr bwMode="auto">
          <a:xfrm>
            <a:off x="9533205" y="4818958"/>
            <a:ext cx="13462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rax</a:t>
            </a:r>
            <a:endParaRPr lang="en-US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69625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FE4CC8D-826F-4242-A164-B180748AA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B973E2CD-F5CF-4EB2-8FFE-BEF643D0303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Finish from last time:</a:t>
            </a:r>
          </a:p>
          <a:p>
            <a:pPr lvl="1"/>
            <a:r>
              <a:rPr lang="en-US" sz="2800" b="1" dirty="0"/>
              <a:t>Conditional Move</a:t>
            </a:r>
          </a:p>
          <a:p>
            <a:endParaRPr lang="en-US" b="1" dirty="0"/>
          </a:p>
          <a:p>
            <a:pPr lvl="1"/>
            <a:endParaRPr lang="en-US" dirty="0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FF4148B5-F7F1-4E4C-AFA8-582DA01BEC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</p:spTree>
    <p:extLst>
      <p:ext uri="{BB962C8B-B14F-4D97-AF65-F5344CB8AC3E}">
        <p14:creationId xmlns:p14="http://schemas.microsoft.com/office/powerpoint/2010/main" val="1606653856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FE4CC8D-826F-4242-A164-B180748AA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pPr/>
              <a:t>40</a:t>
            </a:fld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B973E2CD-F5CF-4EB2-8FFE-BEF643D0303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C Code Layout</a:t>
            </a:r>
          </a:p>
          <a:p>
            <a:pPr lvl="1"/>
            <a:endParaRPr lang="en-US" dirty="0"/>
          </a:p>
          <a:p>
            <a:r>
              <a:rPr lang="en-US" dirty="0"/>
              <a:t>x86-64 Calling Convention</a:t>
            </a:r>
          </a:p>
          <a:p>
            <a:pPr lvl="1"/>
            <a:endParaRPr lang="en-US" dirty="0"/>
          </a:p>
          <a:p>
            <a:r>
              <a:rPr lang="en-US" b="1" dirty="0"/>
              <a:t>Managing Local Data</a:t>
            </a:r>
          </a:p>
          <a:p>
            <a:pPr lvl="1"/>
            <a:endParaRPr lang="en-US" dirty="0"/>
          </a:p>
          <a:p>
            <a:r>
              <a:rPr lang="en-US" dirty="0"/>
              <a:t>Register Saving</a:t>
            </a:r>
          </a:p>
          <a:p>
            <a:pPr lvl="1"/>
            <a:r>
              <a:rPr lang="en-US" dirty="0"/>
              <a:t>Recursion Example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FF4148B5-F7F1-4E4C-AFA8-582DA01BEC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</p:spTree>
    <p:extLst>
      <p:ext uri="{BB962C8B-B14F-4D97-AF65-F5344CB8AC3E}">
        <p14:creationId xmlns:p14="http://schemas.microsoft.com/office/powerpoint/2010/main" val="2331802068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Call-Local State</a:t>
            </a:r>
          </a:p>
        </p:txBody>
      </p:sp>
      <p:sp>
        <p:nvSpPr>
          <p:cNvPr id="48132" name="Rectangle 4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>
            <a:normAutofit/>
          </a:bodyPr>
          <a:lstStyle/>
          <a:p>
            <a:r>
              <a:rPr lang="en-US" dirty="0"/>
              <a:t>Need some place to store state for each call</a:t>
            </a:r>
          </a:p>
          <a:p>
            <a:pPr marL="552450" lvl="1"/>
            <a:r>
              <a:rPr lang="en-US" dirty="0"/>
              <a:t>Return address</a:t>
            </a:r>
          </a:p>
          <a:p>
            <a:pPr marL="552450" lvl="1"/>
            <a:r>
              <a:rPr lang="en-US" dirty="0"/>
              <a:t>Arguments</a:t>
            </a:r>
          </a:p>
          <a:p>
            <a:pPr marL="552450" lvl="1"/>
            <a:r>
              <a:rPr lang="en-US" dirty="0"/>
              <a:t>Local variables</a:t>
            </a:r>
          </a:p>
          <a:p>
            <a:pPr marL="552450" lvl="1"/>
            <a:r>
              <a:rPr lang="en-US" dirty="0"/>
              <a:t>Temporary space (if needed)</a:t>
            </a:r>
          </a:p>
          <a:p>
            <a:pPr marL="552450" lvl="1"/>
            <a:endParaRPr lang="en-US" dirty="0"/>
          </a:p>
          <a:p>
            <a:pPr marL="95250"/>
            <a:r>
              <a:rPr lang="en-US" dirty="0"/>
              <a:t>Note: these are separate for each call, not each function</a:t>
            </a:r>
          </a:p>
          <a:p>
            <a:pPr marL="552450" lvl="1"/>
            <a:r>
              <a:rPr lang="en-US" dirty="0"/>
              <a:t>Function could be called recursively, but each call needs its own local variables</a:t>
            </a:r>
          </a:p>
          <a:p>
            <a:pPr marL="552450" lvl="1"/>
            <a:endParaRPr lang="en-US" dirty="0"/>
          </a:p>
          <a:p>
            <a:pPr marL="95250"/>
            <a:r>
              <a:rPr lang="en-US" dirty="0"/>
              <a:t>State only needs to exist until the function returns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BF4E680-B078-4DB4-82A4-0E8916B88C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41</a:t>
            </a:fld>
            <a:endParaRPr lang="en-US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Using the Stack for Call-Local State</a:t>
            </a:r>
          </a:p>
        </p:txBody>
      </p:sp>
      <p:sp>
        <p:nvSpPr>
          <p:cNvPr id="48132" name="Rectangle 4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>
            <a:normAutofit fontScale="92500" lnSpcReduction="10000"/>
          </a:bodyPr>
          <a:lstStyle/>
          <a:p>
            <a:r>
              <a:rPr lang="en-US" dirty="0"/>
              <a:t>Place local state on the stack</a:t>
            </a:r>
          </a:p>
          <a:p>
            <a:pPr lvl="1"/>
            <a:endParaRPr lang="en-US" dirty="0"/>
          </a:p>
          <a:p>
            <a:r>
              <a:rPr lang="en-US" dirty="0"/>
              <a:t>Stack discipline</a:t>
            </a:r>
          </a:p>
          <a:p>
            <a:pPr marL="552450" lvl="1"/>
            <a:r>
              <a:rPr lang="en-US" dirty="0"/>
              <a:t>That state is only needed for limited time</a:t>
            </a:r>
          </a:p>
          <a:p>
            <a:pPr marL="838200" lvl="2"/>
            <a:r>
              <a:rPr lang="en-US" dirty="0"/>
              <a:t>Starts when function is called; ends when it returns</a:t>
            </a:r>
          </a:p>
          <a:p>
            <a:pPr marL="552450" lvl="1"/>
            <a:r>
              <a:rPr lang="en-US" b="1" i="1" dirty="0" err="1"/>
              <a:t>Callee</a:t>
            </a:r>
            <a:r>
              <a:rPr lang="en-US" dirty="0"/>
              <a:t> returns before </a:t>
            </a:r>
            <a:r>
              <a:rPr lang="en-US" b="1" i="1" dirty="0"/>
              <a:t>caller</a:t>
            </a:r>
            <a:r>
              <a:rPr lang="en-US" dirty="0"/>
              <a:t> does</a:t>
            </a:r>
          </a:p>
          <a:p>
            <a:pPr marL="838200" lvl="2"/>
            <a:r>
              <a:rPr lang="en-US" b="1" i="1" dirty="0"/>
              <a:t>Callee</a:t>
            </a:r>
            <a:r>
              <a:rPr lang="en-US" dirty="0"/>
              <a:t>: </a:t>
            </a:r>
            <a:r>
              <a:rPr lang="en-US" u="sng" dirty="0"/>
              <a:t>for a specific call</a:t>
            </a:r>
            <a:r>
              <a:rPr lang="en-US" dirty="0"/>
              <a:t>, the function being called</a:t>
            </a:r>
          </a:p>
          <a:p>
            <a:pPr marL="838200" lvl="2"/>
            <a:r>
              <a:rPr lang="en-US" b="1" i="1" dirty="0"/>
              <a:t>Caller</a:t>
            </a:r>
            <a:r>
              <a:rPr lang="en-US" dirty="0"/>
              <a:t>: </a:t>
            </a:r>
            <a:r>
              <a:rPr lang="en-US" u="sng" dirty="0"/>
              <a:t>for a specific call</a:t>
            </a:r>
            <a:r>
              <a:rPr lang="en-US" dirty="0"/>
              <a:t>, the function calling the other</a:t>
            </a:r>
          </a:p>
          <a:p>
            <a:pPr marL="838200" lvl="2"/>
            <a:endParaRPr lang="en-US" dirty="0"/>
          </a:p>
          <a:p>
            <a:r>
              <a:rPr lang="en-US" dirty="0"/>
              <a:t>Stack allocated in </a:t>
            </a:r>
            <a:r>
              <a:rPr lang="en-US" b="1" dirty="0">
                <a:ea typeface="Calibri Bold Italic" charset="0"/>
                <a:cs typeface="Calibri Bold Italic" charset="0"/>
                <a:sym typeface="Calibri Bold Italic" charset="0"/>
              </a:rPr>
              <a:t>Frames</a:t>
            </a:r>
            <a:endParaRPr lang="en-US" b="1" dirty="0"/>
          </a:p>
          <a:p>
            <a:pPr marL="552450" lvl="1"/>
            <a:r>
              <a:rPr lang="en-US" dirty="0"/>
              <a:t>Frame = State for a single procedure invocation</a:t>
            </a:r>
          </a:p>
          <a:p>
            <a:pPr marL="552450" lvl="1"/>
            <a:r>
              <a:rPr lang="en-US" dirty="0"/>
              <a:t>Allocated by “setup” code at the start of function</a:t>
            </a:r>
          </a:p>
          <a:p>
            <a:pPr marL="552450" lvl="1"/>
            <a:r>
              <a:rPr lang="en-US" dirty="0"/>
              <a:t>Deallocated by “teardown” code before returning</a:t>
            </a:r>
          </a:p>
        </p:txBody>
      </p:sp>
      <p:sp>
        <p:nvSpPr>
          <p:cNvPr id="5" name="Line 7">
            <a:extLst>
              <a:ext uri="{FF2B5EF4-FFF2-40B4-BE49-F238E27FC236}">
                <a16:creationId xmlns:a16="http://schemas.microsoft.com/office/drawing/2014/main" id="{60C84ED8-A308-5F45-87DD-E0F3819A28A9}"/>
              </a:ext>
            </a:extLst>
          </p:cNvPr>
          <p:cNvSpPr>
            <a:spLocks noChangeShapeType="1"/>
          </p:cNvSpPr>
          <p:nvPr/>
        </p:nvSpPr>
        <p:spPr bwMode="auto">
          <a:xfrm>
            <a:off x="9555163" y="4632325"/>
            <a:ext cx="404812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" name="Rectangle 8">
            <a:extLst>
              <a:ext uri="{FF2B5EF4-FFF2-40B4-BE49-F238E27FC236}">
                <a16:creationId xmlns:a16="http://schemas.microsoft.com/office/drawing/2014/main" id="{8EA7BDAF-650C-9948-9C52-5485A9EAF0A7}"/>
              </a:ext>
            </a:extLst>
          </p:cNvPr>
          <p:cNvSpPr>
            <a:spLocks/>
          </p:cNvSpPr>
          <p:nvPr/>
        </p:nvSpPr>
        <p:spPr bwMode="auto">
          <a:xfrm>
            <a:off x="7116763" y="4443414"/>
            <a:ext cx="2438400" cy="221669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r"/>
            <a:r>
              <a:rPr lang="en-US" b="1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 Pointer</a:t>
            </a:r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: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7" name="Rectangle 9">
            <a:extLst>
              <a:ext uri="{FF2B5EF4-FFF2-40B4-BE49-F238E27FC236}">
                <a16:creationId xmlns:a16="http://schemas.microsoft.com/office/drawing/2014/main" id="{939CEE0C-838F-AC4D-84DD-61235C244494}"/>
              </a:ext>
            </a:extLst>
          </p:cNvPr>
          <p:cNvSpPr>
            <a:spLocks/>
          </p:cNvSpPr>
          <p:nvPr/>
        </p:nvSpPr>
        <p:spPr bwMode="auto">
          <a:xfrm>
            <a:off x="9902825" y="5270500"/>
            <a:ext cx="1557338" cy="4445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 dirty="0">
                <a:solidFill>
                  <a:srgbClr val="262699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 “Top”</a:t>
            </a:r>
          </a:p>
        </p:txBody>
      </p:sp>
      <p:sp>
        <p:nvSpPr>
          <p:cNvPr id="8" name="AutoShape 10">
            <a:extLst>
              <a:ext uri="{FF2B5EF4-FFF2-40B4-BE49-F238E27FC236}">
                <a16:creationId xmlns:a16="http://schemas.microsoft.com/office/drawing/2014/main" id="{BF7A6B35-638C-BD40-93F3-F1E225CD9BF2}"/>
              </a:ext>
            </a:extLst>
          </p:cNvPr>
          <p:cNvSpPr>
            <a:spLocks/>
          </p:cNvSpPr>
          <p:nvPr/>
        </p:nvSpPr>
        <p:spPr bwMode="auto">
          <a:xfrm rot="10800000" flipH="1">
            <a:off x="10369550" y="4892675"/>
            <a:ext cx="609600" cy="230306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0" y="10800"/>
                </a:moveTo>
                <a:lnTo>
                  <a:pt x="5400" y="10800"/>
                </a:lnTo>
                <a:lnTo>
                  <a:pt x="5400" y="0"/>
                </a:lnTo>
                <a:lnTo>
                  <a:pt x="16200" y="0"/>
                </a:lnTo>
                <a:lnTo>
                  <a:pt x="16200" y="10800"/>
                </a:lnTo>
                <a:lnTo>
                  <a:pt x="21600" y="10800"/>
                </a:lnTo>
                <a:lnTo>
                  <a:pt x="10800" y="21600"/>
                </a:lnTo>
                <a:close/>
                <a:moveTo>
                  <a:pt x="0" y="10800"/>
                </a:moveTo>
              </a:path>
            </a:pathLst>
          </a:custGeom>
          <a:solidFill>
            <a:srgbClr val="980002"/>
          </a:solidFill>
          <a:ln w="25400" cap="flat">
            <a:noFill/>
            <a:round/>
            <a:headEnd type="none" w="med" len="med"/>
            <a:tailEnd type="triangle" w="med" len="med"/>
          </a:ln>
          <a:effectLst/>
        </p:spPr>
        <p:txBody>
          <a:bodyPr lIns="0" tIns="0" rIns="0" bIns="0"/>
          <a:lstStyle/>
          <a:p>
            <a:endParaRPr lang="en-US"/>
          </a:p>
        </p:txBody>
      </p:sp>
      <p:graphicFrame>
        <p:nvGraphicFramePr>
          <p:cNvPr id="9" name="Group 11">
            <a:extLst>
              <a:ext uri="{FF2B5EF4-FFF2-40B4-BE49-F238E27FC236}">
                <a16:creationId xmlns:a16="http://schemas.microsoft.com/office/drawing/2014/main" id="{E14CBE3C-3C49-A64E-AAA4-5F36543B2AF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15011"/>
              </p:ext>
            </p:extLst>
          </p:nvPr>
        </p:nvGraphicFramePr>
        <p:xfrm>
          <a:off x="10007600" y="2538413"/>
          <a:ext cx="1320800" cy="2057400"/>
        </p:xfrm>
        <a:graphic>
          <a:graphicData uri="http://schemas.openxmlformats.org/drawingml/2006/table">
            <a:tbl>
              <a:tblPr/>
              <a:tblGrid>
                <a:gridCol w="1320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028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Previous Frame</a:t>
                      </a:r>
                    </a:p>
                  </a:txBody>
                  <a:tcPr marL="50800" marR="50800" marT="50800" marB="50800" anchor="ctr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28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Current Frame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 Bold" panose="020F0702030404030204" pitchFamily="34" charset="0"/>
                        <a:cs typeface="Calibri Bold" panose="020F0702030404030204" pitchFamily="34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BF4E680-B078-4DB4-82A4-0E8916B88C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1332020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5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Call Chain Example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21B04AB-4F9E-474D-B7F5-B41492CBB3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43</a:t>
            </a:fld>
            <a:endParaRPr lang="en-US"/>
          </a:p>
        </p:txBody>
      </p:sp>
      <p:sp>
        <p:nvSpPr>
          <p:cNvPr id="49156" name="Rectangle 4"/>
          <p:cNvSpPr>
            <a:spLocks/>
          </p:cNvSpPr>
          <p:nvPr/>
        </p:nvSpPr>
        <p:spPr bwMode="auto">
          <a:xfrm>
            <a:off x="1981200" y="1447800"/>
            <a:ext cx="1536700" cy="22860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yo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who();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}  </a:t>
            </a:r>
          </a:p>
        </p:txBody>
      </p:sp>
      <p:sp>
        <p:nvSpPr>
          <p:cNvPr id="49157" name="Rectangle 5"/>
          <p:cNvSpPr>
            <a:spLocks/>
          </p:cNvSpPr>
          <p:nvPr/>
        </p:nvSpPr>
        <p:spPr bwMode="auto">
          <a:xfrm>
            <a:off x="3810000" y="2362200"/>
            <a:ext cx="1612900" cy="2286000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who(…)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 •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(2);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 •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(0);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 •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49158" name="Rectangle 6"/>
          <p:cNvSpPr>
            <a:spLocks/>
          </p:cNvSpPr>
          <p:nvPr/>
        </p:nvSpPr>
        <p:spPr bwMode="auto">
          <a:xfrm>
            <a:off x="5715000" y="3276600"/>
            <a:ext cx="1662114" cy="2590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(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x)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if(x) 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(x-1);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49159" name="Rectangle 7"/>
          <p:cNvSpPr>
            <a:spLocks/>
          </p:cNvSpPr>
          <p:nvPr/>
        </p:nvSpPr>
        <p:spPr bwMode="auto">
          <a:xfrm>
            <a:off x="8407400" y="1676400"/>
            <a:ext cx="2260600" cy="3581400"/>
          </a:xfrm>
          <a:prstGeom prst="rect">
            <a:avLst/>
          </a:prstGeom>
          <a:solidFill>
            <a:srgbClr val="D8D8D8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9160" name="Rectangle 8"/>
          <p:cNvSpPr>
            <a:spLocks/>
          </p:cNvSpPr>
          <p:nvPr/>
        </p:nvSpPr>
        <p:spPr bwMode="auto">
          <a:xfrm>
            <a:off x="8620125" y="19050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yo</a:t>
            </a:r>
            <a:endParaRPr lang="en-US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49161" name="Rectangle 9"/>
          <p:cNvSpPr>
            <a:spLocks/>
          </p:cNvSpPr>
          <p:nvPr/>
        </p:nvSpPr>
        <p:spPr bwMode="auto">
          <a:xfrm>
            <a:off x="8620125" y="25908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>
                <a:latin typeface="Courier New Bold" charset="0"/>
                <a:cs typeface="Courier New Bold" charset="0"/>
                <a:sym typeface="Courier New Bold" charset="0"/>
              </a:rPr>
              <a:t>who</a:t>
            </a:r>
          </a:p>
        </p:txBody>
      </p:sp>
      <p:sp>
        <p:nvSpPr>
          <p:cNvPr id="49162" name="Rectangle 10"/>
          <p:cNvSpPr>
            <a:spLocks/>
          </p:cNvSpPr>
          <p:nvPr/>
        </p:nvSpPr>
        <p:spPr bwMode="auto">
          <a:xfrm>
            <a:off x="8609013" y="3265488"/>
            <a:ext cx="9779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amI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(2)</a:t>
            </a:r>
          </a:p>
        </p:txBody>
      </p:sp>
      <p:sp>
        <p:nvSpPr>
          <p:cNvPr id="49163" name="Rectangle 11"/>
          <p:cNvSpPr>
            <a:spLocks/>
          </p:cNvSpPr>
          <p:nvPr/>
        </p:nvSpPr>
        <p:spPr bwMode="auto">
          <a:xfrm>
            <a:off x="8620124" y="3962400"/>
            <a:ext cx="9779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amI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(1)</a:t>
            </a:r>
          </a:p>
        </p:txBody>
      </p:sp>
      <p:sp>
        <p:nvSpPr>
          <p:cNvPr id="49164" name="Rectangle 12"/>
          <p:cNvSpPr>
            <a:spLocks/>
          </p:cNvSpPr>
          <p:nvPr/>
        </p:nvSpPr>
        <p:spPr bwMode="auto">
          <a:xfrm>
            <a:off x="8620124" y="4724400"/>
            <a:ext cx="966787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amI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(0)</a:t>
            </a:r>
          </a:p>
        </p:txBody>
      </p:sp>
      <p:sp>
        <p:nvSpPr>
          <p:cNvPr id="49165" name="Line 13"/>
          <p:cNvSpPr>
            <a:spLocks noChangeShapeType="1"/>
          </p:cNvSpPr>
          <p:nvPr/>
        </p:nvSpPr>
        <p:spPr bwMode="auto">
          <a:xfrm>
            <a:off x="8926513" y="22098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9166" name="Line 14"/>
          <p:cNvSpPr>
            <a:spLocks noChangeShapeType="1"/>
          </p:cNvSpPr>
          <p:nvPr/>
        </p:nvSpPr>
        <p:spPr bwMode="auto">
          <a:xfrm>
            <a:off x="8926513" y="28956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9167" name="Line 15"/>
          <p:cNvSpPr>
            <a:spLocks noChangeShapeType="1"/>
          </p:cNvSpPr>
          <p:nvPr/>
        </p:nvSpPr>
        <p:spPr bwMode="auto">
          <a:xfrm>
            <a:off x="8926513" y="35814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9168" name="Line 16"/>
          <p:cNvSpPr>
            <a:spLocks noChangeShapeType="1"/>
          </p:cNvSpPr>
          <p:nvPr/>
        </p:nvSpPr>
        <p:spPr bwMode="auto">
          <a:xfrm>
            <a:off x="8926513" y="43434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9169" name="Rectangle 17"/>
          <p:cNvSpPr>
            <a:spLocks/>
          </p:cNvSpPr>
          <p:nvPr/>
        </p:nvSpPr>
        <p:spPr bwMode="auto">
          <a:xfrm>
            <a:off x="8372476" y="1066800"/>
            <a:ext cx="1020763" cy="6350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Example</a:t>
            </a:r>
            <a:endParaRPr lang="en-US" dirty="0"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pPr algn="l"/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Call Chain</a:t>
            </a:r>
          </a:p>
        </p:txBody>
      </p:sp>
      <p:sp>
        <p:nvSpPr>
          <p:cNvPr id="49170" name="Rectangle 18"/>
          <p:cNvSpPr>
            <a:spLocks/>
          </p:cNvSpPr>
          <p:nvPr/>
        </p:nvSpPr>
        <p:spPr bwMode="auto">
          <a:xfrm>
            <a:off x="9691687" y="3251200"/>
            <a:ext cx="976313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amI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(0)</a:t>
            </a:r>
          </a:p>
        </p:txBody>
      </p:sp>
      <p:sp>
        <p:nvSpPr>
          <p:cNvPr id="49171" name="Line 19"/>
          <p:cNvSpPr>
            <a:spLocks noChangeShapeType="1"/>
          </p:cNvSpPr>
          <p:nvPr/>
        </p:nvSpPr>
        <p:spPr bwMode="auto">
          <a:xfrm>
            <a:off x="9067801" y="2895600"/>
            <a:ext cx="622288" cy="4064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9172" name="Rectangle 20"/>
          <p:cNvSpPr>
            <a:spLocks/>
          </p:cNvSpPr>
          <p:nvPr/>
        </p:nvSpPr>
        <p:spPr bwMode="auto">
          <a:xfrm>
            <a:off x="5091907" y="6019801"/>
            <a:ext cx="2914196" cy="353943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Procedure 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amI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()</a:t>
            </a:r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is recursive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3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Example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C334BBE-2815-417C-924A-1BBDCF58FA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44</a:t>
            </a:fld>
            <a:endParaRPr lang="en-US"/>
          </a:p>
        </p:txBody>
      </p:sp>
      <p:sp>
        <p:nvSpPr>
          <p:cNvPr id="51204" name="Rectangle 4"/>
          <p:cNvSpPr>
            <a:spLocks/>
          </p:cNvSpPr>
          <p:nvPr/>
        </p:nvSpPr>
        <p:spPr bwMode="auto">
          <a:xfrm>
            <a:off x="5038725" y="1446214"/>
            <a:ext cx="622300" cy="331787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yo</a:t>
            </a:r>
            <a:endParaRPr lang="en-US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51205" name="Rectangle 5"/>
          <p:cNvSpPr>
            <a:spLocks/>
          </p:cNvSpPr>
          <p:nvPr/>
        </p:nvSpPr>
        <p:spPr bwMode="auto">
          <a:xfrm>
            <a:off x="5038725" y="21336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who</a:t>
            </a:r>
          </a:p>
        </p:txBody>
      </p:sp>
      <p:sp>
        <p:nvSpPr>
          <p:cNvPr id="51206" name="Rectangle 6"/>
          <p:cNvSpPr>
            <a:spLocks/>
          </p:cNvSpPr>
          <p:nvPr/>
        </p:nvSpPr>
        <p:spPr bwMode="auto">
          <a:xfrm>
            <a:off x="5027613" y="28082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1207" name="Rectangle 7"/>
          <p:cNvSpPr>
            <a:spLocks/>
          </p:cNvSpPr>
          <p:nvPr/>
        </p:nvSpPr>
        <p:spPr bwMode="auto">
          <a:xfrm>
            <a:off x="5038725" y="3505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1208" name="Rectangle 8"/>
          <p:cNvSpPr>
            <a:spLocks/>
          </p:cNvSpPr>
          <p:nvPr/>
        </p:nvSpPr>
        <p:spPr bwMode="auto">
          <a:xfrm>
            <a:off x="5038725" y="4267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1209" name="Line 9"/>
          <p:cNvSpPr>
            <a:spLocks noChangeShapeType="1"/>
          </p:cNvSpPr>
          <p:nvPr/>
        </p:nvSpPr>
        <p:spPr bwMode="auto">
          <a:xfrm>
            <a:off x="5345113" y="17526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1210" name="Line 10"/>
          <p:cNvSpPr>
            <a:spLocks noChangeShapeType="1"/>
          </p:cNvSpPr>
          <p:nvPr/>
        </p:nvSpPr>
        <p:spPr bwMode="auto">
          <a:xfrm>
            <a:off x="5345113" y="24384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1211" name="Line 11"/>
          <p:cNvSpPr>
            <a:spLocks noChangeShapeType="1"/>
          </p:cNvSpPr>
          <p:nvPr/>
        </p:nvSpPr>
        <p:spPr bwMode="auto">
          <a:xfrm>
            <a:off x="5345113" y="31242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1212" name="Line 12"/>
          <p:cNvSpPr>
            <a:spLocks noChangeShapeType="1"/>
          </p:cNvSpPr>
          <p:nvPr/>
        </p:nvSpPr>
        <p:spPr bwMode="auto">
          <a:xfrm>
            <a:off x="5345113" y="38862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1213" name="Rectangle 13"/>
          <p:cNvSpPr>
            <a:spLocks/>
          </p:cNvSpPr>
          <p:nvPr/>
        </p:nvSpPr>
        <p:spPr bwMode="auto">
          <a:xfrm>
            <a:off x="5705475" y="27955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1214" name="Line 14"/>
          <p:cNvSpPr>
            <a:spLocks noChangeShapeType="1"/>
          </p:cNvSpPr>
          <p:nvPr/>
        </p:nvSpPr>
        <p:spPr bwMode="auto">
          <a:xfrm>
            <a:off x="5486401" y="2438400"/>
            <a:ext cx="536575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1215" name="Rectangle 15"/>
          <p:cNvSpPr>
            <a:spLocks/>
          </p:cNvSpPr>
          <p:nvPr/>
        </p:nvSpPr>
        <p:spPr bwMode="auto">
          <a:xfrm>
            <a:off x="8456613" y="1641475"/>
            <a:ext cx="1308100" cy="609600"/>
          </a:xfrm>
          <a:prstGeom prst="rect">
            <a:avLst/>
          </a:prstGeom>
          <a:solidFill>
            <a:srgbClr val="F6F5BD"/>
          </a:solidFill>
          <a:ln w="1905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endParaRPr lang="en-US" dirty="0">
              <a:latin typeface="Courier New Bold" charset="0"/>
              <a:ea typeface="Monaco" charset="0"/>
              <a:cs typeface="Monaco" charset="0"/>
              <a:sym typeface="Courier New Bold" charset="0"/>
            </a:endParaRPr>
          </a:p>
          <a:p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yoo</a:t>
            </a:r>
            <a:endParaRPr lang="en-US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grpSp>
        <p:nvGrpSpPr>
          <p:cNvPr id="51216" name="Group 16"/>
          <p:cNvGrpSpPr>
            <a:grpSpLocks/>
          </p:cNvGrpSpPr>
          <p:nvPr/>
        </p:nvGrpSpPr>
        <p:grpSpPr bwMode="auto">
          <a:xfrm>
            <a:off x="6921500" y="2190751"/>
            <a:ext cx="1492250" cy="330200"/>
            <a:chOff x="0" y="377"/>
            <a:chExt cx="940" cy="208"/>
          </a:xfrm>
        </p:grpSpPr>
        <p:sp>
          <p:nvSpPr>
            <p:cNvPr id="51219" name="Line 19"/>
            <p:cNvSpPr>
              <a:spLocks noChangeShapeType="1"/>
            </p:cNvSpPr>
            <p:nvPr/>
          </p:nvSpPr>
          <p:spPr bwMode="auto">
            <a:xfrm>
              <a:off x="488" y="499"/>
              <a:ext cx="452" cy="0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1220" name="Rectangle 20"/>
            <p:cNvSpPr>
              <a:spLocks/>
            </p:cNvSpPr>
            <p:nvPr/>
          </p:nvSpPr>
          <p:spPr bwMode="auto">
            <a:xfrm>
              <a:off x="0" y="377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dirty="0">
                  <a:latin typeface="Courier New Bold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dirty="0" err="1">
                  <a:latin typeface="Courier New Bold" charset="0"/>
                  <a:cs typeface="Courier New Bold" charset="0"/>
                  <a:sym typeface="Courier New Bold" charset="0"/>
                </a:rPr>
                <a:t>rsp</a:t>
              </a:r>
              <a:endParaRPr lang="en-US" dirty="0"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</p:grpSp>
      <p:sp>
        <p:nvSpPr>
          <p:cNvPr id="51221" name="Rectangle 21"/>
          <p:cNvSpPr>
            <a:spLocks/>
          </p:cNvSpPr>
          <p:nvPr/>
        </p:nvSpPr>
        <p:spPr bwMode="auto">
          <a:xfrm>
            <a:off x="8456613" y="1022350"/>
            <a:ext cx="1308100" cy="444500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1222" name="Rectangle 22"/>
          <p:cNvSpPr>
            <a:spLocks/>
          </p:cNvSpPr>
          <p:nvPr/>
        </p:nvSpPr>
        <p:spPr bwMode="auto">
          <a:xfrm>
            <a:off x="8718551" y="381000"/>
            <a:ext cx="760413" cy="444500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</a:t>
            </a:r>
          </a:p>
        </p:txBody>
      </p:sp>
      <p:graphicFrame>
        <p:nvGraphicFramePr>
          <p:cNvPr id="51223" name="Group 23"/>
          <p:cNvGraphicFramePr>
            <a:graphicFrameLocks noGrp="1"/>
          </p:cNvGraphicFramePr>
          <p:nvPr/>
        </p:nvGraphicFramePr>
        <p:xfrm>
          <a:off x="8458200" y="838200"/>
          <a:ext cx="1397000" cy="5778500"/>
        </p:xfrm>
        <a:graphic>
          <a:graphicData uri="http://schemas.openxmlformats.org/drawingml/2006/table">
            <a:tbl>
              <a:tblPr/>
              <a:tblGrid>
                <a:gridCol w="1397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yo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cs typeface="Courier New Bold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32" name="Rectangle 12"/>
          <p:cNvSpPr>
            <a:spLocks noChangeArrowheads="1"/>
          </p:cNvSpPr>
          <p:nvPr/>
        </p:nvSpPr>
        <p:spPr bwMode="auto">
          <a:xfrm>
            <a:off x="4643532" y="914400"/>
            <a:ext cx="1724831" cy="4591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spAutoFit/>
          </a:bodyPr>
          <a:lstStyle/>
          <a:p>
            <a:pPr algn="ctr" eaLnBrk="0" hangingPunct="0"/>
            <a:r>
              <a:rPr lang="en-US" sz="2400" b="1" dirty="0"/>
              <a:t>Call Chain</a:t>
            </a:r>
          </a:p>
        </p:txBody>
      </p:sp>
      <p:sp>
        <p:nvSpPr>
          <p:cNvPr id="33" name="Rectangle 4"/>
          <p:cNvSpPr>
            <a:spLocks/>
          </p:cNvSpPr>
          <p:nvPr/>
        </p:nvSpPr>
        <p:spPr bwMode="auto">
          <a:xfrm>
            <a:off x="1816100" y="1447800"/>
            <a:ext cx="1536700" cy="22860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yo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who();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}  </a:t>
            </a:r>
          </a:p>
        </p:txBody>
      </p:sp>
      <p:sp>
        <p:nvSpPr>
          <p:cNvPr id="51254" name="AutoShape 54"/>
          <p:cNvSpPr>
            <a:spLocks/>
          </p:cNvSpPr>
          <p:nvPr/>
        </p:nvSpPr>
        <p:spPr bwMode="auto">
          <a:xfrm>
            <a:off x="1600200" y="2032000"/>
            <a:ext cx="533400" cy="431800"/>
          </a:xfrm>
          <a:prstGeom prst="rightArrow">
            <a:avLst>
              <a:gd name="adj1" fmla="val 41185"/>
              <a:gd name="adj2" fmla="val 76471"/>
            </a:avLst>
          </a:prstGeom>
          <a:solidFill>
            <a:srgbClr val="C00000"/>
          </a:solidFill>
          <a:ln w="25400" cap="flat">
            <a:noFill/>
            <a:miter lim="800000"/>
            <a:headEnd type="none" w="med" len="med"/>
            <a:tailEnd type="none" w="med" len="med"/>
          </a:ln>
          <a:effectLst/>
        </p:spPr>
        <p:txBody>
          <a:bodyPr lIns="0" tIns="0" rIns="0" bIns="0"/>
          <a:lstStyle/>
          <a:p>
            <a:endParaRPr lang="en-US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7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Example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B1B27D2-4D61-4E83-9327-3252046F5A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45</a:t>
            </a:fld>
            <a:endParaRPr lang="en-US"/>
          </a:p>
        </p:txBody>
      </p:sp>
      <p:sp>
        <p:nvSpPr>
          <p:cNvPr id="52228" name="Rectangle 4"/>
          <p:cNvSpPr>
            <a:spLocks/>
          </p:cNvSpPr>
          <p:nvPr/>
        </p:nvSpPr>
        <p:spPr bwMode="auto">
          <a:xfrm>
            <a:off x="5038725" y="1446214"/>
            <a:ext cx="622300" cy="331787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yo</a:t>
            </a:r>
            <a:endParaRPr lang="en-US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52229" name="Rectangle 5"/>
          <p:cNvSpPr>
            <a:spLocks/>
          </p:cNvSpPr>
          <p:nvPr/>
        </p:nvSpPr>
        <p:spPr bwMode="auto">
          <a:xfrm>
            <a:off x="5038725" y="21336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>
                <a:latin typeface="Courier New Bold" charset="0"/>
                <a:cs typeface="Courier New Bold" charset="0"/>
                <a:sym typeface="Courier New Bold" charset="0"/>
              </a:rPr>
              <a:t>who</a:t>
            </a:r>
          </a:p>
        </p:txBody>
      </p:sp>
      <p:sp>
        <p:nvSpPr>
          <p:cNvPr id="52230" name="Rectangle 6"/>
          <p:cNvSpPr>
            <a:spLocks/>
          </p:cNvSpPr>
          <p:nvPr/>
        </p:nvSpPr>
        <p:spPr bwMode="auto">
          <a:xfrm>
            <a:off x="5027613" y="28082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2231" name="Rectangle 7"/>
          <p:cNvSpPr>
            <a:spLocks/>
          </p:cNvSpPr>
          <p:nvPr/>
        </p:nvSpPr>
        <p:spPr bwMode="auto">
          <a:xfrm>
            <a:off x="5038725" y="3505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2232" name="Rectangle 8"/>
          <p:cNvSpPr>
            <a:spLocks/>
          </p:cNvSpPr>
          <p:nvPr/>
        </p:nvSpPr>
        <p:spPr bwMode="auto">
          <a:xfrm>
            <a:off x="5038725" y="4267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2233" name="Line 9"/>
          <p:cNvSpPr>
            <a:spLocks noChangeShapeType="1"/>
          </p:cNvSpPr>
          <p:nvPr/>
        </p:nvSpPr>
        <p:spPr bwMode="auto">
          <a:xfrm>
            <a:off x="5345113" y="17526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2234" name="Line 10"/>
          <p:cNvSpPr>
            <a:spLocks noChangeShapeType="1"/>
          </p:cNvSpPr>
          <p:nvPr/>
        </p:nvSpPr>
        <p:spPr bwMode="auto">
          <a:xfrm>
            <a:off x="5345113" y="24384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2235" name="Line 11"/>
          <p:cNvSpPr>
            <a:spLocks noChangeShapeType="1"/>
          </p:cNvSpPr>
          <p:nvPr/>
        </p:nvSpPr>
        <p:spPr bwMode="auto">
          <a:xfrm>
            <a:off x="5345113" y="31242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2236" name="Line 12"/>
          <p:cNvSpPr>
            <a:spLocks noChangeShapeType="1"/>
          </p:cNvSpPr>
          <p:nvPr/>
        </p:nvSpPr>
        <p:spPr bwMode="auto">
          <a:xfrm>
            <a:off x="5345113" y="38862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2237" name="Rectangle 13"/>
          <p:cNvSpPr>
            <a:spLocks/>
          </p:cNvSpPr>
          <p:nvPr/>
        </p:nvSpPr>
        <p:spPr bwMode="auto">
          <a:xfrm>
            <a:off x="5705475" y="27955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2238" name="Line 14"/>
          <p:cNvSpPr>
            <a:spLocks noChangeShapeType="1"/>
          </p:cNvSpPr>
          <p:nvPr/>
        </p:nvSpPr>
        <p:spPr bwMode="auto">
          <a:xfrm>
            <a:off x="5486401" y="2438400"/>
            <a:ext cx="536575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2239" name="Rectangle 15"/>
          <p:cNvSpPr>
            <a:spLocks/>
          </p:cNvSpPr>
          <p:nvPr/>
        </p:nvSpPr>
        <p:spPr bwMode="auto">
          <a:xfrm>
            <a:off x="8456613" y="1641475"/>
            <a:ext cx="1308100" cy="609600"/>
          </a:xfrm>
          <a:prstGeom prst="rect">
            <a:avLst/>
          </a:prstGeom>
          <a:solidFill>
            <a:srgbClr val="F6F5BD"/>
          </a:solidFill>
          <a:ln w="1905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endParaRPr lang="en-US" dirty="0">
              <a:latin typeface="Courier New Bold" charset="0"/>
              <a:ea typeface="Monaco" charset="0"/>
              <a:cs typeface="Monaco" charset="0"/>
              <a:sym typeface="Courier New Bold" charset="0"/>
            </a:endParaRPr>
          </a:p>
          <a:p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yoo</a:t>
            </a:r>
            <a:endParaRPr lang="en-US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grpSp>
        <p:nvGrpSpPr>
          <p:cNvPr id="52240" name="Group 16"/>
          <p:cNvGrpSpPr>
            <a:grpSpLocks/>
          </p:cNvGrpSpPr>
          <p:nvPr/>
        </p:nvGrpSpPr>
        <p:grpSpPr bwMode="auto">
          <a:xfrm>
            <a:off x="6915150" y="2978151"/>
            <a:ext cx="1493836" cy="330200"/>
            <a:chOff x="0" y="377"/>
            <a:chExt cx="940" cy="208"/>
          </a:xfrm>
        </p:grpSpPr>
        <p:sp>
          <p:nvSpPr>
            <p:cNvPr id="52243" name="Line 19"/>
            <p:cNvSpPr>
              <a:spLocks noChangeShapeType="1"/>
            </p:cNvSpPr>
            <p:nvPr/>
          </p:nvSpPr>
          <p:spPr bwMode="auto">
            <a:xfrm>
              <a:off x="488" y="499"/>
              <a:ext cx="452" cy="0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2244" name="Rectangle 20"/>
            <p:cNvSpPr>
              <a:spLocks/>
            </p:cNvSpPr>
            <p:nvPr/>
          </p:nvSpPr>
          <p:spPr bwMode="auto">
            <a:xfrm>
              <a:off x="0" y="377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dirty="0">
                  <a:latin typeface="Courier New Bold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dirty="0" err="1">
                  <a:latin typeface="Courier New Bold" charset="0"/>
                  <a:cs typeface="Courier New Bold" charset="0"/>
                  <a:sym typeface="Courier New Bold" charset="0"/>
                </a:rPr>
                <a:t>rsp</a:t>
              </a:r>
              <a:endParaRPr lang="en-US" dirty="0"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</p:grpSp>
      <p:sp>
        <p:nvSpPr>
          <p:cNvPr id="52245" name="Rectangle 21"/>
          <p:cNvSpPr>
            <a:spLocks/>
          </p:cNvSpPr>
          <p:nvPr/>
        </p:nvSpPr>
        <p:spPr bwMode="auto">
          <a:xfrm>
            <a:off x="8456613" y="1022350"/>
            <a:ext cx="1308100" cy="444500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2246" name="Rectangle 22"/>
          <p:cNvSpPr>
            <a:spLocks/>
          </p:cNvSpPr>
          <p:nvPr/>
        </p:nvSpPr>
        <p:spPr bwMode="auto">
          <a:xfrm>
            <a:off x="8718551" y="381000"/>
            <a:ext cx="760413" cy="444500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</a:t>
            </a:r>
          </a:p>
        </p:txBody>
      </p:sp>
      <p:graphicFrame>
        <p:nvGraphicFramePr>
          <p:cNvPr id="52247" name="Group 23"/>
          <p:cNvGraphicFramePr>
            <a:graphicFrameLocks noGrp="1"/>
          </p:cNvGraphicFramePr>
          <p:nvPr/>
        </p:nvGraphicFramePr>
        <p:xfrm>
          <a:off x="8458200" y="838200"/>
          <a:ext cx="1397000" cy="5778500"/>
        </p:xfrm>
        <a:graphic>
          <a:graphicData uri="http://schemas.openxmlformats.org/drawingml/2006/table">
            <a:tbl>
              <a:tblPr/>
              <a:tblGrid>
                <a:gridCol w="1397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yo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cs typeface="Courier New Bold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who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31" name="Rectangle 4"/>
          <p:cNvSpPr>
            <a:spLocks/>
          </p:cNvSpPr>
          <p:nvPr/>
        </p:nvSpPr>
        <p:spPr bwMode="auto">
          <a:xfrm>
            <a:off x="1816100" y="1447800"/>
            <a:ext cx="1536700" cy="22860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yo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who();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}  </a:t>
            </a:r>
          </a:p>
        </p:txBody>
      </p:sp>
      <p:sp>
        <p:nvSpPr>
          <p:cNvPr id="32" name="Rectangle 5"/>
          <p:cNvSpPr>
            <a:spLocks/>
          </p:cNvSpPr>
          <p:nvPr/>
        </p:nvSpPr>
        <p:spPr bwMode="auto">
          <a:xfrm>
            <a:off x="2133600" y="1676400"/>
            <a:ext cx="1612900" cy="2438400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who(…)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 •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(2);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 •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(0);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 •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52279" name="AutoShape 55"/>
          <p:cNvSpPr>
            <a:spLocks/>
          </p:cNvSpPr>
          <p:nvPr/>
        </p:nvSpPr>
        <p:spPr bwMode="auto">
          <a:xfrm>
            <a:off x="1676400" y="2209800"/>
            <a:ext cx="762000" cy="431800"/>
          </a:xfrm>
          <a:prstGeom prst="rightArrow">
            <a:avLst>
              <a:gd name="adj1" fmla="val 41185"/>
              <a:gd name="adj2" fmla="val 76471"/>
            </a:avLst>
          </a:prstGeom>
          <a:solidFill>
            <a:srgbClr val="C00000"/>
          </a:solidFill>
          <a:ln w="25400" cap="flat">
            <a:noFill/>
            <a:miter lim="800000"/>
            <a:headEnd type="none" w="med" len="med"/>
            <a:tailEnd type="none" w="med" len="med"/>
          </a:ln>
          <a:effectLst/>
        </p:spPr>
        <p:txBody>
          <a:bodyPr lIns="0" tIns="0" rIns="0" bIns="0"/>
          <a:lstStyle/>
          <a:p>
            <a:endParaRPr lang="en-US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Example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4045AEC-4468-408A-B47E-E13AE46183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46</a:t>
            </a:fld>
            <a:endParaRPr lang="en-US"/>
          </a:p>
        </p:txBody>
      </p:sp>
      <p:sp>
        <p:nvSpPr>
          <p:cNvPr id="53252" name="Rectangle 4"/>
          <p:cNvSpPr>
            <a:spLocks/>
          </p:cNvSpPr>
          <p:nvPr/>
        </p:nvSpPr>
        <p:spPr bwMode="auto">
          <a:xfrm>
            <a:off x="5038725" y="1446214"/>
            <a:ext cx="622300" cy="331787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yo</a:t>
            </a:r>
            <a:endParaRPr lang="en-US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53253" name="Rectangle 5"/>
          <p:cNvSpPr>
            <a:spLocks/>
          </p:cNvSpPr>
          <p:nvPr/>
        </p:nvSpPr>
        <p:spPr bwMode="auto">
          <a:xfrm>
            <a:off x="5038725" y="21336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>
                <a:latin typeface="Courier New Bold" charset="0"/>
                <a:cs typeface="Courier New Bold" charset="0"/>
                <a:sym typeface="Courier New Bold" charset="0"/>
              </a:rPr>
              <a:t>who</a:t>
            </a:r>
          </a:p>
        </p:txBody>
      </p:sp>
      <p:sp>
        <p:nvSpPr>
          <p:cNvPr id="53254" name="Rectangle 6"/>
          <p:cNvSpPr>
            <a:spLocks/>
          </p:cNvSpPr>
          <p:nvPr/>
        </p:nvSpPr>
        <p:spPr bwMode="auto">
          <a:xfrm>
            <a:off x="5027613" y="28082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3255" name="Rectangle 7"/>
          <p:cNvSpPr>
            <a:spLocks/>
          </p:cNvSpPr>
          <p:nvPr/>
        </p:nvSpPr>
        <p:spPr bwMode="auto">
          <a:xfrm>
            <a:off x="5038725" y="3505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3256" name="Rectangle 8"/>
          <p:cNvSpPr>
            <a:spLocks/>
          </p:cNvSpPr>
          <p:nvPr/>
        </p:nvSpPr>
        <p:spPr bwMode="auto">
          <a:xfrm>
            <a:off x="5038725" y="4267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3257" name="Line 9"/>
          <p:cNvSpPr>
            <a:spLocks noChangeShapeType="1"/>
          </p:cNvSpPr>
          <p:nvPr/>
        </p:nvSpPr>
        <p:spPr bwMode="auto">
          <a:xfrm>
            <a:off x="5345113" y="17526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3258" name="Line 10"/>
          <p:cNvSpPr>
            <a:spLocks noChangeShapeType="1"/>
          </p:cNvSpPr>
          <p:nvPr/>
        </p:nvSpPr>
        <p:spPr bwMode="auto">
          <a:xfrm>
            <a:off x="5345113" y="24384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3259" name="Line 11"/>
          <p:cNvSpPr>
            <a:spLocks noChangeShapeType="1"/>
          </p:cNvSpPr>
          <p:nvPr/>
        </p:nvSpPr>
        <p:spPr bwMode="auto">
          <a:xfrm>
            <a:off x="5345113" y="31242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3260" name="Line 12"/>
          <p:cNvSpPr>
            <a:spLocks noChangeShapeType="1"/>
          </p:cNvSpPr>
          <p:nvPr/>
        </p:nvSpPr>
        <p:spPr bwMode="auto">
          <a:xfrm>
            <a:off x="5345113" y="38862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3261" name="Rectangle 13"/>
          <p:cNvSpPr>
            <a:spLocks/>
          </p:cNvSpPr>
          <p:nvPr/>
        </p:nvSpPr>
        <p:spPr bwMode="auto">
          <a:xfrm>
            <a:off x="5705475" y="27955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3262" name="Line 14"/>
          <p:cNvSpPr>
            <a:spLocks noChangeShapeType="1"/>
          </p:cNvSpPr>
          <p:nvPr/>
        </p:nvSpPr>
        <p:spPr bwMode="auto">
          <a:xfrm>
            <a:off x="5486401" y="2438400"/>
            <a:ext cx="536575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3263" name="Rectangle 15"/>
          <p:cNvSpPr>
            <a:spLocks/>
          </p:cNvSpPr>
          <p:nvPr/>
        </p:nvSpPr>
        <p:spPr bwMode="auto">
          <a:xfrm>
            <a:off x="8456613" y="1641475"/>
            <a:ext cx="1308100" cy="609600"/>
          </a:xfrm>
          <a:prstGeom prst="rect">
            <a:avLst/>
          </a:prstGeom>
          <a:solidFill>
            <a:srgbClr val="F6F5BD"/>
          </a:solidFill>
          <a:ln w="1905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endParaRPr lang="en-US" dirty="0">
              <a:latin typeface="Courier New Bold" charset="0"/>
              <a:ea typeface="Monaco" charset="0"/>
              <a:cs typeface="Monaco" charset="0"/>
              <a:sym typeface="Courier New Bold" charset="0"/>
            </a:endParaRPr>
          </a:p>
          <a:p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yoo</a:t>
            </a:r>
            <a:endParaRPr lang="en-US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53269" name="Rectangle 21"/>
          <p:cNvSpPr>
            <a:spLocks/>
          </p:cNvSpPr>
          <p:nvPr/>
        </p:nvSpPr>
        <p:spPr bwMode="auto">
          <a:xfrm>
            <a:off x="8456613" y="1022350"/>
            <a:ext cx="1308100" cy="444500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3270" name="Rectangle 22"/>
          <p:cNvSpPr>
            <a:spLocks/>
          </p:cNvSpPr>
          <p:nvPr/>
        </p:nvSpPr>
        <p:spPr bwMode="auto">
          <a:xfrm>
            <a:off x="8718551" y="381000"/>
            <a:ext cx="760413" cy="444500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</a:t>
            </a:r>
          </a:p>
        </p:txBody>
      </p:sp>
      <p:graphicFrame>
        <p:nvGraphicFramePr>
          <p:cNvPr id="53271" name="Group 23"/>
          <p:cNvGraphicFramePr>
            <a:graphicFrameLocks noGrp="1"/>
          </p:cNvGraphicFramePr>
          <p:nvPr/>
        </p:nvGraphicFramePr>
        <p:xfrm>
          <a:off x="8458200" y="838200"/>
          <a:ext cx="1397000" cy="5778500"/>
        </p:xfrm>
        <a:graphic>
          <a:graphicData uri="http://schemas.openxmlformats.org/drawingml/2006/table">
            <a:tbl>
              <a:tblPr/>
              <a:tblGrid>
                <a:gridCol w="1397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yo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cs typeface="Courier New Bold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who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amI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cs typeface="Courier New Bold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28" name="Rectangle 4"/>
          <p:cNvSpPr>
            <a:spLocks/>
          </p:cNvSpPr>
          <p:nvPr/>
        </p:nvSpPr>
        <p:spPr bwMode="auto">
          <a:xfrm>
            <a:off x="1816100" y="1447800"/>
            <a:ext cx="1536700" cy="22860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yo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who();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}  </a:t>
            </a:r>
          </a:p>
        </p:txBody>
      </p:sp>
      <p:sp>
        <p:nvSpPr>
          <p:cNvPr id="29" name="Rectangle 5"/>
          <p:cNvSpPr>
            <a:spLocks/>
          </p:cNvSpPr>
          <p:nvPr/>
        </p:nvSpPr>
        <p:spPr bwMode="auto">
          <a:xfrm>
            <a:off x="2133600" y="1676400"/>
            <a:ext cx="1612900" cy="2438400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who(…)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 •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 •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 •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30" name="Rectangle 6"/>
          <p:cNvSpPr>
            <a:spLocks/>
          </p:cNvSpPr>
          <p:nvPr/>
        </p:nvSpPr>
        <p:spPr bwMode="auto">
          <a:xfrm>
            <a:off x="2438400" y="2133600"/>
            <a:ext cx="1804986" cy="2286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if(x)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(x-1);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53304" name="AutoShape 56"/>
          <p:cNvSpPr>
            <a:spLocks/>
          </p:cNvSpPr>
          <p:nvPr/>
        </p:nvSpPr>
        <p:spPr bwMode="auto">
          <a:xfrm>
            <a:off x="1600200" y="2667000"/>
            <a:ext cx="1066800" cy="431800"/>
          </a:xfrm>
          <a:prstGeom prst="rightArrow">
            <a:avLst>
              <a:gd name="adj1" fmla="val 41185"/>
              <a:gd name="adj2" fmla="val 76471"/>
            </a:avLst>
          </a:prstGeom>
          <a:solidFill>
            <a:srgbClr val="C00000"/>
          </a:solidFill>
          <a:ln w="25400" cap="flat">
            <a:noFill/>
            <a:miter lim="800000"/>
            <a:headEnd type="none" w="med" len="med"/>
            <a:tailEnd type="none" w="med" len="med"/>
          </a:ln>
          <a:effectLst/>
        </p:spPr>
        <p:txBody>
          <a:bodyPr lIns="0" tIns="0" rIns="0" bIns="0"/>
          <a:lstStyle/>
          <a:p>
            <a:endParaRPr lang="en-US"/>
          </a:p>
        </p:txBody>
      </p:sp>
      <p:grpSp>
        <p:nvGrpSpPr>
          <p:cNvPr id="31" name="Group 16"/>
          <p:cNvGrpSpPr>
            <a:grpSpLocks/>
          </p:cNvGrpSpPr>
          <p:nvPr/>
        </p:nvGrpSpPr>
        <p:grpSpPr bwMode="auto">
          <a:xfrm>
            <a:off x="6915150" y="3810000"/>
            <a:ext cx="1493836" cy="330200"/>
            <a:chOff x="0" y="377"/>
            <a:chExt cx="940" cy="208"/>
          </a:xfrm>
        </p:grpSpPr>
        <p:sp>
          <p:nvSpPr>
            <p:cNvPr id="32" name="Line 19"/>
            <p:cNvSpPr>
              <a:spLocks noChangeShapeType="1"/>
            </p:cNvSpPr>
            <p:nvPr/>
          </p:nvSpPr>
          <p:spPr bwMode="auto">
            <a:xfrm>
              <a:off x="488" y="499"/>
              <a:ext cx="452" cy="0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33" name="Rectangle 20"/>
            <p:cNvSpPr>
              <a:spLocks/>
            </p:cNvSpPr>
            <p:nvPr/>
          </p:nvSpPr>
          <p:spPr bwMode="auto">
            <a:xfrm>
              <a:off x="0" y="377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dirty="0">
                  <a:latin typeface="Courier New Bold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dirty="0" err="1">
                  <a:latin typeface="Courier New Bold" charset="0"/>
                  <a:cs typeface="Courier New Bold" charset="0"/>
                  <a:sym typeface="Courier New Bold" charset="0"/>
                </a:rPr>
                <a:t>rsp</a:t>
              </a:r>
              <a:endParaRPr lang="en-US" dirty="0"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</p:grp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5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Example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2289CF0-9ED4-4C85-9935-FF9AFCDCF9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47</a:t>
            </a:fld>
            <a:endParaRPr lang="en-US"/>
          </a:p>
        </p:txBody>
      </p:sp>
      <p:sp>
        <p:nvSpPr>
          <p:cNvPr id="54276" name="Rectangle 4"/>
          <p:cNvSpPr>
            <a:spLocks/>
          </p:cNvSpPr>
          <p:nvPr/>
        </p:nvSpPr>
        <p:spPr bwMode="auto">
          <a:xfrm>
            <a:off x="5038725" y="1446214"/>
            <a:ext cx="622300" cy="331787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yo</a:t>
            </a:r>
            <a:endParaRPr lang="en-US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54277" name="Rectangle 5"/>
          <p:cNvSpPr>
            <a:spLocks/>
          </p:cNvSpPr>
          <p:nvPr/>
        </p:nvSpPr>
        <p:spPr bwMode="auto">
          <a:xfrm>
            <a:off x="5038725" y="21336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>
                <a:latin typeface="Courier New Bold" charset="0"/>
                <a:cs typeface="Courier New Bold" charset="0"/>
                <a:sym typeface="Courier New Bold" charset="0"/>
              </a:rPr>
              <a:t>who</a:t>
            </a:r>
          </a:p>
        </p:txBody>
      </p:sp>
      <p:sp>
        <p:nvSpPr>
          <p:cNvPr id="54278" name="Rectangle 6"/>
          <p:cNvSpPr>
            <a:spLocks/>
          </p:cNvSpPr>
          <p:nvPr/>
        </p:nvSpPr>
        <p:spPr bwMode="auto">
          <a:xfrm>
            <a:off x="5027613" y="28082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4279" name="Rectangle 7"/>
          <p:cNvSpPr>
            <a:spLocks/>
          </p:cNvSpPr>
          <p:nvPr/>
        </p:nvSpPr>
        <p:spPr bwMode="auto">
          <a:xfrm>
            <a:off x="5038725" y="3505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4280" name="Rectangle 8"/>
          <p:cNvSpPr>
            <a:spLocks/>
          </p:cNvSpPr>
          <p:nvPr/>
        </p:nvSpPr>
        <p:spPr bwMode="auto">
          <a:xfrm>
            <a:off x="5038725" y="4267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4281" name="Line 9"/>
          <p:cNvSpPr>
            <a:spLocks noChangeShapeType="1"/>
          </p:cNvSpPr>
          <p:nvPr/>
        </p:nvSpPr>
        <p:spPr bwMode="auto">
          <a:xfrm>
            <a:off x="5345113" y="17526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4282" name="Line 10"/>
          <p:cNvSpPr>
            <a:spLocks noChangeShapeType="1"/>
          </p:cNvSpPr>
          <p:nvPr/>
        </p:nvSpPr>
        <p:spPr bwMode="auto">
          <a:xfrm>
            <a:off x="5345113" y="24384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4283" name="Line 11"/>
          <p:cNvSpPr>
            <a:spLocks noChangeShapeType="1"/>
          </p:cNvSpPr>
          <p:nvPr/>
        </p:nvSpPr>
        <p:spPr bwMode="auto">
          <a:xfrm>
            <a:off x="5345113" y="31242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4284" name="Line 12"/>
          <p:cNvSpPr>
            <a:spLocks noChangeShapeType="1"/>
          </p:cNvSpPr>
          <p:nvPr/>
        </p:nvSpPr>
        <p:spPr bwMode="auto">
          <a:xfrm>
            <a:off x="5345113" y="38862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4285" name="Rectangle 13"/>
          <p:cNvSpPr>
            <a:spLocks/>
          </p:cNvSpPr>
          <p:nvPr/>
        </p:nvSpPr>
        <p:spPr bwMode="auto">
          <a:xfrm>
            <a:off x="5705475" y="27955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4286" name="Line 14"/>
          <p:cNvSpPr>
            <a:spLocks noChangeShapeType="1"/>
          </p:cNvSpPr>
          <p:nvPr/>
        </p:nvSpPr>
        <p:spPr bwMode="auto">
          <a:xfrm>
            <a:off x="5486401" y="2438400"/>
            <a:ext cx="536575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4287" name="Rectangle 15"/>
          <p:cNvSpPr>
            <a:spLocks/>
          </p:cNvSpPr>
          <p:nvPr/>
        </p:nvSpPr>
        <p:spPr bwMode="auto">
          <a:xfrm>
            <a:off x="8456613" y="1641475"/>
            <a:ext cx="1308100" cy="609600"/>
          </a:xfrm>
          <a:prstGeom prst="rect">
            <a:avLst/>
          </a:prstGeom>
          <a:solidFill>
            <a:srgbClr val="F6F5BD"/>
          </a:solidFill>
          <a:ln w="1905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endParaRPr lang="en-US" dirty="0">
              <a:latin typeface="Courier New Bold" charset="0"/>
              <a:ea typeface="Monaco" charset="0"/>
              <a:cs typeface="Monaco" charset="0"/>
              <a:sym typeface="Courier New Bold" charset="0"/>
            </a:endParaRPr>
          </a:p>
          <a:p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yoo</a:t>
            </a:r>
            <a:endParaRPr lang="en-US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grpSp>
        <p:nvGrpSpPr>
          <p:cNvPr id="54288" name="Group 16"/>
          <p:cNvGrpSpPr>
            <a:grpSpLocks/>
          </p:cNvGrpSpPr>
          <p:nvPr/>
        </p:nvGrpSpPr>
        <p:grpSpPr bwMode="auto">
          <a:xfrm>
            <a:off x="6915150" y="4654551"/>
            <a:ext cx="1493836" cy="330200"/>
            <a:chOff x="0" y="377"/>
            <a:chExt cx="940" cy="208"/>
          </a:xfrm>
        </p:grpSpPr>
        <p:sp>
          <p:nvSpPr>
            <p:cNvPr id="54291" name="Line 19"/>
            <p:cNvSpPr>
              <a:spLocks noChangeShapeType="1"/>
            </p:cNvSpPr>
            <p:nvPr/>
          </p:nvSpPr>
          <p:spPr bwMode="auto">
            <a:xfrm>
              <a:off x="488" y="499"/>
              <a:ext cx="452" cy="0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4292" name="Rectangle 20"/>
            <p:cNvSpPr>
              <a:spLocks/>
            </p:cNvSpPr>
            <p:nvPr/>
          </p:nvSpPr>
          <p:spPr bwMode="auto">
            <a:xfrm>
              <a:off x="0" y="377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dirty="0">
                  <a:latin typeface="Courier New Bold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dirty="0" err="1">
                  <a:latin typeface="Courier New Bold" charset="0"/>
                  <a:cs typeface="Courier New Bold" charset="0"/>
                  <a:sym typeface="Courier New Bold" charset="0"/>
                </a:rPr>
                <a:t>rsp</a:t>
              </a:r>
              <a:endParaRPr lang="en-US" dirty="0"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</p:grpSp>
      <p:sp>
        <p:nvSpPr>
          <p:cNvPr id="54293" name="Rectangle 21"/>
          <p:cNvSpPr>
            <a:spLocks/>
          </p:cNvSpPr>
          <p:nvPr/>
        </p:nvSpPr>
        <p:spPr bwMode="auto">
          <a:xfrm>
            <a:off x="8456613" y="1022350"/>
            <a:ext cx="1308100" cy="444500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4294" name="Rectangle 22"/>
          <p:cNvSpPr>
            <a:spLocks/>
          </p:cNvSpPr>
          <p:nvPr/>
        </p:nvSpPr>
        <p:spPr bwMode="auto">
          <a:xfrm>
            <a:off x="8718551" y="381000"/>
            <a:ext cx="760413" cy="444500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</a:t>
            </a:r>
          </a:p>
        </p:txBody>
      </p:sp>
      <p:graphicFrame>
        <p:nvGraphicFramePr>
          <p:cNvPr id="54295" name="Group 23"/>
          <p:cNvGraphicFramePr>
            <a:graphicFrameLocks noGrp="1"/>
          </p:cNvGraphicFramePr>
          <p:nvPr/>
        </p:nvGraphicFramePr>
        <p:xfrm>
          <a:off x="8458200" y="838200"/>
          <a:ext cx="1397000" cy="5778500"/>
        </p:xfrm>
        <a:graphic>
          <a:graphicData uri="http://schemas.openxmlformats.org/drawingml/2006/table">
            <a:tbl>
              <a:tblPr/>
              <a:tblGrid>
                <a:gridCol w="1397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yo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cs typeface="Courier New Bold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who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amI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cs typeface="Courier New Bold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amI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cs typeface="Courier New Bold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59" name="Rectangle 4"/>
          <p:cNvSpPr>
            <a:spLocks/>
          </p:cNvSpPr>
          <p:nvPr/>
        </p:nvSpPr>
        <p:spPr bwMode="auto">
          <a:xfrm>
            <a:off x="1816100" y="1447800"/>
            <a:ext cx="1536700" cy="22860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yo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who();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}  </a:t>
            </a:r>
          </a:p>
        </p:txBody>
      </p:sp>
      <p:sp>
        <p:nvSpPr>
          <p:cNvPr id="60" name="Rectangle 5"/>
          <p:cNvSpPr>
            <a:spLocks/>
          </p:cNvSpPr>
          <p:nvPr/>
        </p:nvSpPr>
        <p:spPr bwMode="auto">
          <a:xfrm>
            <a:off x="2133600" y="1676400"/>
            <a:ext cx="1612900" cy="2286000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who(…)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 •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 •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 •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62" name="Rectangle 6"/>
          <p:cNvSpPr>
            <a:spLocks/>
          </p:cNvSpPr>
          <p:nvPr/>
        </p:nvSpPr>
        <p:spPr bwMode="auto">
          <a:xfrm>
            <a:off x="2438400" y="2133600"/>
            <a:ext cx="1536700" cy="2286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63" name="Rectangle 6"/>
          <p:cNvSpPr>
            <a:spLocks/>
          </p:cNvSpPr>
          <p:nvPr/>
        </p:nvSpPr>
        <p:spPr bwMode="auto">
          <a:xfrm>
            <a:off x="2882900" y="2590800"/>
            <a:ext cx="1616824" cy="2286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if(x)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(x-1);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29" name="AutoShape 56"/>
          <p:cNvSpPr>
            <a:spLocks/>
          </p:cNvSpPr>
          <p:nvPr/>
        </p:nvSpPr>
        <p:spPr bwMode="auto">
          <a:xfrm>
            <a:off x="1600200" y="3124200"/>
            <a:ext cx="1600200" cy="431800"/>
          </a:xfrm>
          <a:prstGeom prst="rightArrow">
            <a:avLst>
              <a:gd name="adj1" fmla="val 41185"/>
              <a:gd name="adj2" fmla="val 76471"/>
            </a:avLst>
          </a:prstGeom>
          <a:solidFill>
            <a:srgbClr val="C00000"/>
          </a:solidFill>
          <a:ln w="25400" cap="flat">
            <a:noFill/>
            <a:miter lim="800000"/>
            <a:headEnd type="none" w="med" len="med"/>
            <a:tailEnd type="none" w="med" len="med"/>
          </a:ln>
          <a:effectLst/>
        </p:spPr>
        <p:txBody>
          <a:bodyPr lIns="0" tIns="0" rIns="0" bIns="0"/>
          <a:lstStyle/>
          <a:p>
            <a:endParaRPr lang="en-US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300" name="Rectangle 4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Example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0F65725-91C3-4601-8353-B5AC5CA013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48</a:t>
            </a:fld>
            <a:endParaRPr lang="en-US"/>
          </a:p>
        </p:txBody>
      </p:sp>
      <p:sp>
        <p:nvSpPr>
          <p:cNvPr id="55301" name="Rectangle 5"/>
          <p:cNvSpPr>
            <a:spLocks/>
          </p:cNvSpPr>
          <p:nvPr/>
        </p:nvSpPr>
        <p:spPr bwMode="auto">
          <a:xfrm>
            <a:off x="5038725" y="1446214"/>
            <a:ext cx="622300" cy="331787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yo</a:t>
            </a:r>
            <a:endParaRPr lang="en-US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55302" name="Rectangle 6"/>
          <p:cNvSpPr>
            <a:spLocks/>
          </p:cNvSpPr>
          <p:nvPr/>
        </p:nvSpPr>
        <p:spPr bwMode="auto">
          <a:xfrm>
            <a:off x="5038725" y="21336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>
                <a:latin typeface="Courier New Bold" charset="0"/>
                <a:cs typeface="Courier New Bold" charset="0"/>
                <a:sym typeface="Courier New Bold" charset="0"/>
              </a:rPr>
              <a:t>who</a:t>
            </a:r>
          </a:p>
        </p:txBody>
      </p:sp>
      <p:sp>
        <p:nvSpPr>
          <p:cNvPr id="55303" name="Rectangle 7"/>
          <p:cNvSpPr>
            <a:spLocks/>
          </p:cNvSpPr>
          <p:nvPr/>
        </p:nvSpPr>
        <p:spPr bwMode="auto">
          <a:xfrm>
            <a:off x="5027613" y="28082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5304" name="Rectangle 8"/>
          <p:cNvSpPr>
            <a:spLocks/>
          </p:cNvSpPr>
          <p:nvPr/>
        </p:nvSpPr>
        <p:spPr bwMode="auto">
          <a:xfrm>
            <a:off x="5038725" y="3505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5305" name="Rectangle 9"/>
          <p:cNvSpPr>
            <a:spLocks/>
          </p:cNvSpPr>
          <p:nvPr/>
        </p:nvSpPr>
        <p:spPr bwMode="auto">
          <a:xfrm>
            <a:off x="5038725" y="4267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5306" name="Line 10"/>
          <p:cNvSpPr>
            <a:spLocks noChangeShapeType="1"/>
          </p:cNvSpPr>
          <p:nvPr/>
        </p:nvSpPr>
        <p:spPr bwMode="auto">
          <a:xfrm>
            <a:off x="5345113" y="17526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5307" name="Line 11"/>
          <p:cNvSpPr>
            <a:spLocks noChangeShapeType="1"/>
          </p:cNvSpPr>
          <p:nvPr/>
        </p:nvSpPr>
        <p:spPr bwMode="auto">
          <a:xfrm>
            <a:off x="5345113" y="24384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5308" name="Line 12"/>
          <p:cNvSpPr>
            <a:spLocks noChangeShapeType="1"/>
          </p:cNvSpPr>
          <p:nvPr/>
        </p:nvSpPr>
        <p:spPr bwMode="auto">
          <a:xfrm>
            <a:off x="5345113" y="31242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5309" name="Line 13"/>
          <p:cNvSpPr>
            <a:spLocks noChangeShapeType="1"/>
          </p:cNvSpPr>
          <p:nvPr/>
        </p:nvSpPr>
        <p:spPr bwMode="auto">
          <a:xfrm>
            <a:off x="5345113" y="38862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5310" name="Rectangle 14"/>
          <p:cNvSpPr>
            <a:spLocks/>
          </p:cNvSpPr>
          <p:nvPr/>
        </p:nvSpPr>
        <p:spPr bwMode="auto">
          <a:xfrm>
            <a:off x="5705475" y="27955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5311" name="Line 15"/>
          <p:cNvSpPr>
            <a:spLocks noChangeShapeType="1"/>
          </p:cNvSpPr>
          <p:nvPr/>
        </p:nvSpPr>
        <p:spPr bwMode="auto">
          <a:xfrm>
            <a:off x="5486401" y="2438400"/>
            <a:ext cx="536575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5312" name="Rectangle 16"/>
          <p:cNvSpPr>
            <a:spLocks/>
          </p:cNvSpPr>
          <p:nvPr/>
        </p:nvSpPr>
        <p:spPr bwMode="auto">
          <a:xfrm>
            <a:off x="8456613" y="1641475"/>
            <a:ext cx="1308100" cy="609600"/>
          </a:xfrm>
          <a:prstGeom prst="rect">
            <a:avLst/>
          </a:prstGeom>
          <a:solidFill>
            <a:srgbClr val="F6F5BD"/>
          </a:solidFill>
          <a:ln w="1905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endParaRPr lang="en-US" dirty="0">
              <a:latin typeface="Courier New Bold" charset="0"/>
              <a:ea typeface="Monaco" charset="0"/>
              <a:cs typeface="Monaco" charset="0"/>
              <a:sym typeface="Courier New Bold" charset="0"/>
            </a:endParaRPr>
          </a:p>
          <a:p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yoo</a:t>
            </a:r>
            <a:endParaRPr lang="en-US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grpSp>
        <p:nvGrpSpPr>
          <p:cNvPr id="55313" name="Group 17"/>
          <p:cNvGrpSpPr>
            <a:grpSpLocks/>
          </p:cNvGrpSpPr>
          <p:nvPr/>
        </p:nvGrpSpPr>
        <p:grpSpPr bwMode="auto">
          <a:xfrm>
            <a:off x="6915150" y="5518151"/>
            <a:ext cx="1493836" cy="330200"/>
            <a:chOff x="0" y="377"/>
            <a:chExt cx="940" cy="208"/>
          </a:xfrm>
        </p:grpSpPr>
        <p:sp>
          <p:nvSpPr>
            <p:cNvPr id="55316" name="Line 20"/>
            <p:cNvSpPr>
              <a:spLocks noChangeShapeType="1"/>
            </p:cNvSpPr>
            <p:nvPr/>
          </p:nvSpPr>
          <p:spPr bwMode="auto">
            <a:xfrm>
              <a:off x="488" y="499"/>
              <a:ext cx="452" cy="0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5317" name="Rectangle 21"/>
            <p:cNvSpPr>
              <a:spLocks/>
            </p:cNvSpPr>
            <p:nvPr/>
          </p:nvSpPr>
          <p:spPr bwMode="auto">
            <a:xfrm>
              <a:off x="0" y="377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dirty="0">
                  <a:latin typeface="Courier New Bold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dirty="0" err="1">
                  <a:latin typeface="Courier New Bold" charset="0"/>
                  <a:cs typeface="Courier New Bold" charset="0"/>
                  <a:sym typeface="Courier New Bold" charset="0"/>
                </a:rPr>
                <a:t>rsp</a:t>
              </a:r>
              <a:endParaRPr lang="en-US" dirty="0"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</p:grpSp>
      <p:sp>
        <p:nvSpPr>
          <p:cNvPr id="55318" name="Rectangle 22"/>
          <p:cNvSpPr>
            <a:spLocks/>
          </p:cNvSpPr>
          <p:nvPr/>
        </p:nvSpPr>
        <p:spPr bwMode="auto">
          <a:xfrm>
            <a:off x="8456613" y="1022350"/>
            <a:ext cx="1308100" cy="444500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5319" name="Rectangle 23"/>
          <p:cNvSpPr>
            <a:spLocks/>
          </p:cNvSpPr>
          <p:nvPr/>
        </p:nvSpPr>
        <p:spPr bwMode="auto">
          <a:xfrm>
            <a:off x="8718551" y="381000"/>
            <a:ext cx="760413" cy="444500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</a:t>
            </a:r>
          </a:p>
        </p:txBody>
      </p:sp>
      <p:graphicFrame>
        <p:nvGraphicFramePr>
          <p:cNvPr id="55320" name="Group 24"/>
          <p:cNvGraphicFramePr>
            <a:graphicFrameLocks noGrp="1"/>
          </p:cNvGraphicFramePr>
          <p:nvPr/>
        </p:nvGraphicFramePr>
        <p:xfrm>
          <a:off x="8458200" y="838200"/>
          <a:ext cx="1397000" cy="5778500"/>
        </p:xfrm>
        <a:graphic>
          <a:graphicData uri="http://schemas.openxmlformats.org/drawingml/2006/table">
            <a:tbl>
              <a:tblPr/>
              <a:tblGrid>
                <a:gridCol w="1397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yo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cs typeface="Courier New Bold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who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amI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cs typeface="Courier New Bold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amI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cs typeface="Courier New Bold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amI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cs typeface="Courier New Bold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60" name="Rectangle 4"/>
          <p:cNvSpPr>
            <a:spLocks/>
          </p:cNvSpPr>
          <p:nvPr/>
        </p:nvSpPr>
        <p:spPr bwMode="auto">
          <a:xfrm>
            <a:off x="1816100" y="1447800"/>
            <a:ext cx="1536700" cy="22860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yo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who();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}  </a:t>
            </a:r>
          </a:p>
        </p:txBody>
      </p:sp>
      <p:sp>
        <p:nvSpPr>
          <p:cNvPr id="61" name="Rectangle 5"/>
          <p:cNvSpPr>
            <a:spLocks/>
          </p:cNvSpPr>
          <p:nvPr/>
        </p:nvSpPr>
        <p:spPr bwMode="auto">
          <a:xfrm>
            <a:off x="2133600" y="1676400"/>
            <a:ext cx="1612900" cy="2438400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who(…)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 •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 •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 •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62" name="Rectangle 6"/>
          <p:cNvSpPr>
            <a:spLocks/>
          </p:cNvSpPr>
          <p:nvPr/>
        </p:nvSpPr>
        <p:spPr bwMode="auto">
          <a:xfrm>
            <a:off x="2438400" y="2133600"/>
            <a:ext cx="1536700" cy="2286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63" name="Rectangle 6"/>
          <p:cNvSpPr>
            <a:spLocks/>
          </p:cNvSpPr>
          <p:nvPr/>
        </p:nvSpPr>
        <p:spPr bwMode="auto">
          <a:xfrm>
            <a:off x="2882900" y="2590800"/>
            <a:ext cx="1536700" cy="2286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65" name="Rectangle 6"/>
          <p:cNvSpPr>
            <a:spLocks/>
          </p:cNvSpPr>
          <p:nvPr/>
        </p:nvSpPr>
        <p:spPr bwMode="auto">
          <a:xfrm>
            <a:off x="3340100" y="3048000"/>
            <a:ext cx="1612151" cy="2286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if(x)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(x-1);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30" name="AutoShape 56"/>
          <p:cNvSpPr>
            <a:spLocks/>
          </p:cNvSpPr>
          <p:nvPr/>
        </p:nvSpPr>
        <p:spPr bwMode="auto">
          <a:xfrm>
            <a:off x="1905000" y="3657600"/>
            <a:ext cx="1752600" cy="431800"/>
          </a:xfrm>
          <a:prstGeom prst="rightArrow">
            <a:avLst>
              <a:gd name="adj1" fmla="val 41185"/>
              <a:gd name="adj2" fmla="val 76471"/>
            </a:avLst>
          </a:prstGeom>
          <a:solidFill>
            <a:srgbClr val="C00000"/>
          </a:solidFill>
          <a:ln w="25400" cap="flat">
            <a:noFill/>
            <a:miter lim="800000"/>
            <a:headEnd type="none" w="med" len="med"/>
            <a:tailEnd type="none" w="med" len="med"/>
          </a:ln>
          <a:effectLst/>
        </p:spPr>
        <p:txBody>
          <a:bodyPr lIns="0" tIns="0" rIns="0" bIns="0"/>
          <a:lstStyle/>
          <a:p>
            <a:endParaRPr lang="en-US"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3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Example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1E25891-C364-40D7-896F-75975259BF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49</a:t>
            </a:fld>
            <a:endParaRPr lang="en-US"/>
          </a:p>
        </p:txBody>
      </p:sp>
      <p:sp>
        <p:nvSpPr>
          <p:cNvPr id="56324" name="Rectangle 4"/>
          <p:cNvSpPr>
            <a:spLocks/>
          </p:cNvSpPr>
          <p:nvPr/>
        </p:nvSpPr>
        <p:spPr bwMode="auto">
          <a:xfrm>
            <a:off x="5038725" y="1446214"/>
            <a:ext cx="622300" cy="331787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yo</a:t>
            </a:r>
            <a:endParaRPr lang="en-US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56325" name="Rectangle 5"/>
          <p:cNvSpPr>
            <a:spLocks/>
          </p:cNvSpPr>
          <p:nvPr/>
        </p:nvSpPr>
        <p:spPr bwMode="auto">
          <a:xfrm>
            <a:off x="5038725" y="21336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>
                <a:latin typeface="Courier New Bold" charset="0"/>
                <a:cs typeface="Courier New Bold" charset="0"/>
                <a:sym typeface="Courier New Bold" charset="0"/>
              </a:rPr>
              <a:t>who</a:t>
            </a:r>
          </a:p>
        </p:txBody>
      </p:sp>
      <p:sp>
        <p:nvSpPr>
          <p:cNvPr id="56326" name="Rectangle 6"/>
          <p:cNvSpPr>
            <a:spLocks/>
          </p:cNvSpPr>
          <p:nvPr/>
        </p:nvSpPr>
        <p:spPr bwMode="auto">
          <a:xfrm>
            <a:off x="5027613" y="28082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6327" name="Rectangle 7"/>
          <p:cNvSpPr>
            <a:spLocks/>
          </p:cNvSpPr>
          <p:nvPr/>
        </p:nvSpPr>
        <p:spPr bwMode="auto">
          <a:xfrm>
            <a:off x="5038725" y="3505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6328" name="Rectangle 8"/>
          <p:cNvSpPr>
            <a:spLocks/>
          </p:cNvSpPr>
          <p:nvPr/>
        </p:nvSpPr>
        <p:spPr bwMode="auto">
          <a:xfrm>
            <a:off x="5038725" y="4267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6329" name="Line 9"/>
          <p:cNvSpPr>
            <a:spLocks noChangeShapeType="1"/>
          </p:cNvSpPr>
          <p:nvPr/>
        </p:nvSpPr>
        <p:spPr bwMode="auto">
          <a:xfrm>
            <a:off x="5345113" y="17526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6330" name="Line 10"/>
          <p:cNvSpPr>
            <a:spLocks noChangeShapeType="1"/>
          </p:cNvSpPr>
          <p:nvPr/>
        </p:nvSpPr>
        <p:spPr bwMode="auto">
          <a:xfrm>
            <a:off x="5345113" y="24384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6331" name="Line 11"/>
          <p:cNvSpPr>
            <a:spLocks noChangeShapeType="1"/>
          </p:cNvSpPr>
          <p:nvPr/>
        </p:nvSpPr>
        <p:spPr bwMode="auto">
          <a:xfrm>
            <a:off x="5345113" y="31242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6332" name="Line 12"/>
          <p:cNvSpPr>
            <a:spLocks noChangeShapeType="1"/>
          </p:cNvSpPr>
          <p:nvPr/>
        </p:nvSpPr>
        <p:spPr bwMode="auto">
          <a:xfrm>
            <a:off x="5345113" y="38862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6333" name="Rectangle 13"/>
          <p:cNvSpPr>
            <a:spLocks/>
          </p:cNvSpPr>
          <p:nvPr/>
        </p:nvSpPr>
        <p:spPr bwMode="auto">
          <a:xfrm>
            <a:off x="5705475" y="27955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6334" name="Line 14"/>
          <p:cNvSpPr>
            <a:spLocks noChangeShapeType="1"/>
          </p:cNvSpPr>
          <p:nvPr/>
        </p:nvSpPr>
        <p:spPr bwMode="auto">
          <a:xfrm>
            <a:off x="5486401" y="2438400"/>
            <a:ext cx="536575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6335" name="Rectangle 15"/>
          <p:cNvSpPr>
            <a:spLocks/>
          </p:cNvSpPr>
          <p:nvPr/>
        </p:nvSpPr>
        <p:spPr bwMode="auto">
          <a:xfrm>
            <a:off x="8456613" y="1641475"/>
            <a:ext cx="1308100" cy="609600"/>
          </a:xfrm>
          <a:prstGeom prst="rect">
            <a:avLst/>
          </a:prstGeom>
          <a:solidFill>
            <a:srgbClr val="F6F5BD"/>
          </a:solidFill>
          <a:ln w="1905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endParaRPr lang="en-US" dirty="0">
              <a:latin typeface="Courier New Bold" charset="0"/>
              <a:ea typeface="Monaco" charset="0"/>
              <a:cs typeface="Monaco" charset="0"/>
              <a:sym typeface="Courier New Bold" charset="0"/>
            </a:endParaRPr>
          </a:p>
          <a:p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yoo</a:t>
            </a:r>
            <a:endParaRPr lang="en-US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grpSp>
        <p:nvGrpSpPr>
          <p:cNvPr id="56336" name="Group 16"/>
          <p:cNvGrpSpPr>
            <a:grpSpLocks/>
          </p:cNvGrpSpPr>
          <p:nvPr/>
        </p:nvGrpSpPr>
        <p:grpSpPr bwMode="auto">
          <a:xfrm>
            <a:off x="6915150" y="4654551"/>
            <a:ext cx="1493836" cy="330200"/>
            <a:chOff x="0" y="377"/>
            <a:chExt cx="940" cy="208"/>
          </a:xfrm>
        </p:grpSpPr>
        <p:sp>
          <p:nvSpPr>
            <p:cNvPr id="56339" name="Line 19"/>
            <p:cNvSpPr>
              <a:spLocks noChangeShapeType="1"/>
            </p:cNvSpPr>
            <p:nvPr/>
          </p:nvSpPr>
          <p:spPr bwMode="auto">
            <a:xfrm>
              <a:off x="488" y="499"/>
              <a:ext cx="452" cy="0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6340" name="Rectangle 20"/>
            <p:cNvSpPr>
              <a:spLocks/>
            </p:cNvSpPr>
            <p:nvPr/>
          </p:nvSpPr>
          <p:spPr bwMode="auto">
            <a:xfrm>
              <a:off x="0" y="377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dirty="0">
                  <a:latin typeface="Courier New Bold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dirty="0" err="1">
                  <a:latin typeface="Courier New Bold" charset="0"/>
                  <a:cs typeface="Courier New Bold" charset="0"/>
                  <a:sym typeface="Courier New Bold" charset="0"/>
                </a:rPr>
                <a:t>rsp</a:t>
              </a:r>
              <a:endParaRPr lang="en-US" dirty="0"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</p:grpSp>
      <p:sp>
        <p:nvSpPr>
          <p:cNvPr id="56341" name="Rectangle 21"/>
          <p:cNvSpPr>
            <a:spLocks/>
          </p:cNvSpPr>
          <p:nvPr/>
        </p:nvSpPr>
        <p:spPr bwMode="auto">
          <a:xfrm>
            <a:off x="8456613" y="1022350"/>
            <a:ext cx="1308100" cy="444500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6342" name="Rectangle 22"/>
          <p:cNvSpPr>
            <a:spLocks/>
          </p:cNvSpPr>
          <p:nvPr/>
        </p:nvSpPr>
        <p:spPr bwMode="auto">
          <a:xfrm>
            <a:off x="8718551" y="381000"/>
            <a:ext cx="760413" cy="444500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</a:t>
            </a:r>
          </a:p>
        </p:txBody>
      </p:sp>
      <p:graphicFrame>
        <p:nvGraphicFramePr>
          <p:cNvPr id="56343" name="Group 23"/>
          <p:cNvGraphicFramePr>
            <a:graphicFrameLocks noGrp="1"/>
          </p:cNvGraphicFramePr>
          <p:nvPr/>
        </p:nvGraphicFramePr>
        <p:xfrm>
          <a:off x="8458200" y="838200"/>
          <a:ext cx="1397000" cy="5778500"/>
        </p:xfrm>
        <a:graphic>
          <a:graphicData uri="http://schemas.openxmlformats.org/drawingml/2006/table">
            <a:tbl>
              <a:tblPr/>
              <a:tblGrid>
                <a:gridCol w="1397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yo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cs typeface="Courier New Bold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who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amI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cs typeface="Courier New Bold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amI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cs typeface="Courier New Bold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59" name="Rectangle 4"/>
          <p:cNvSpPr>
            <a:spLocks/>
          </p:cNvSpPr>
          <p:nvPr/>
        </p:nvSpPr>
        <p:spPr bwMode="auto">
          <a:xfrm>
            <a:off x="1816100" y="1447800"/>
            <a:ext cx="1536700" cy="22860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yo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who();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}  </a:t>
            </a:r>
          </a:p>
        </p:txBody>
      </p:sp>
      <p:sp>
        <p:nvSpPr>
          <p:cNvPr id="60" name="Rectangle 5"/>
          <p:cNvSpPr>
            <a:spLocks/>
          </p:cNvSpPr>
          <p:nvPr/>
        </p:nvSpPr>
        <p:spPr bwMode="auto">
          <a:xfrm>
            <a:off x="2133600" y="1676400"/>
            <a:ext cx="1612900" cy="2286000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who(…)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 •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 •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 •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61" name="Rectangle 6"/>
          <p:cNvSpPr>
            <a:spLocks/>
          </p:cNvSpPr>
          <p:nvPr/>
        </p:nvSpPr>
        <p:spPr bwMode="auto">
          <a:xfrm>
            <a:off x="2438400" y="2133600"/>
            <a:ext cx="1536700" cy="2286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62" name="Rectangle 6"/>
          <p:cNvSpPr>
            <a:spLocks/>
          </p:cNvSpPr>
          <p:nvPr/>
        </p:nvSpPr>
        <p:spPr bwMode="auto">
          <a:xfrm>
            <a:off x="2882900" y="2590800"/>
            <a:ext cx="1616824" cy="2286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if (x)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(x-1);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29" name="AutoShape 56"/>
          <p:cNvSpPr>
            <a:spLocks/>
          </p:cNvSpPr>
          <p:nvPr/>
        </p:nvSpPr>
        <p:spPr bwMode="auto">
          <a:xfrm>
            <a:off x="1600200" y="3962400"/>
            <a:ext cx="1600200" cy="431800"/>
          </a:xfrm>
          <a:prstGeom prst="rightArrow">
            <a:avLst>
              <a:gd name="adj1" fmla="val 41185"/>
              <a:gd name="adj2" fmla="val 76471"/>
            </a:avLst>
          </a:prstGeom>
          <a:solidFill>
            <a:srgbClr val="C00000"/>
          </a:solidFill>
          <a:ln w="25400" cap="flat">
            <a:noFill/>
            <a:miter lim="800000"/>
            <a:headEnd type="none" w="med" len="med"/>
            <a:tailEnd type="none" w="med" len="med"/>
          </a:ln>
          <a:effectLst/>
        </p:spPr>
        <p:txBody>
          <a:bodyPr lIns="0" tIns="0" rIns="0" bIns="0"/>
          <a:lstStyle/>
          <a:p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Problem with Conditional Jumps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Conditional jumps = conditional </a:t>
            </a:r>
            <a:r>
              <a:rPr lang="en-US" i="1" dirty="0"/>
              <a:t>transfer of control</a:t>
            </a:r>
          </a:p>
          <a:p>
            <a:pPr lvl="1"/>
            <a:r>
              <a:rPr lang="en-US" dirty="0"/>
              <a:t>i.e., forget what you thought you were going to do, do this other thing instead</a:t>
            </a:r>
          </a:p>
          <a:p>
            <a:pPr lvl="1"/>
            <a:endParaRPr lang="en-US" dirty="0"/>
          </a:p>
          <a:p>
            <a:r>
              <a:rPr lang="en-US" dirty="0"/>
              <a:t>Modern processors like to do work “ahead of time”</a:t>
            </a:r>
          </a:p>
          <a:p>
            <a:pPr lvl="1"/>
            <a:r>
              <a:rPr lang="en-US" dirty="0"/>
              <a:t>Keywords: </a:t>
            </a:r>
            <a:r>
              <a:rPr lang="en-US" b="1" i="1" dirty="0"/>
              <a:t>pipelining, branch prediction, speculative execution</a:t>
            </a:r>
          </a:p>
          <a:p>
            <a:pPr lvl="1"/>
            <a:r>
              <a:rPr lang="en-US" dirty="0"/>
              <a:t>Transfer of control may mean throwing that work away</a:t>
            </a:r>
          </a:p>
          <a:p>
            <a:pPr lvl="2"/>
            <a:r>
              <a:rPr lang="en-US" dirty="0"/>
              <a:t>That’s inefficient</a:t>
            </a:r>
          </a:p>
          <a:p>
            <a:pPr lvl="1"/>
            <a:endParaRPr lang="en-US" dirty="0"/>
          </a:p>
          <a:p>
            <a:r>
              <a:rPr lang="en-US" dirty="0"/>
              <a:t>Solution: conditional </a:t>
            </a:r>
            <a:r>
              <a:rPr lang="en-US" i="1" dirty="0"/>
              <a:t>moves</a:t>
            </a:r>
          </a:p>
          <a:p>
            <a:pPr lvl="1"/>
            <a:r>
              <a:rPr lang="en-US" dirty="0"/>
              <a:t>We still get to do something conditionally</a:t>
            </a:r>
          </a:p>
          <a:p>
            <a:pPr lvl="1"/>
            <a:r>
              <a:rPr lang="en-US" dirty="0"/>
              <a:t>But no transfer of control necessary</a:t>
            </a:r>
          </a:p>
          <a:p>
            <a:pPr lvl="1"/>
            <a:r>
              <a:rPr lang="en-US" dirty="0"/>
              <a:t>“Ahead of time” work can always be kept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8820C28-F225-4C76-A254-548C328412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072048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7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Example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AA4A16E-2C48-4D6D-9F7D-CAD8002AA2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50</a:t>
            </a:fld>
            <a:endParaRPr lang="en-US"/>
          </a:p>
        </p:txBody>
      </p:sp>
      <p:sp>
        <p:nvSpPr>
          <p:cNvPr id="57348" name="Rectangle 4"/>
          <p:cNvSpPr>
            <a:spLocks/>
          </p:cNvSpPr>
          <p:nvPr/>
        </p:nvSpPr>
        <p:spPr bwMode="auto">
          <a:xfrm>
            <a:off x="5038725" y="1446214"/>
            <a:ext cx="622300" cy="331787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yo</a:t>
            </a:r>
            <a:endParaRPr lang="en-US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57349" name="Rectangle 5"/>
          <p:cNvSpPr>
            <a:spLocks/>
          </p:cNvSpPr>
          <p:nvPr/>
        </p:nvSpPr>
        <p:spPr bwMode="auto">
          <a:xfrm>
            <a:off x="5038725" y="21336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>
                <a:latin typeface="Courier New Bold" charset="0"/>
                <a:cs typeface="Courier New Bold" charset="0"/>
                <a:sym typeface="Courier New Bold" charset="0"/>
              </a:rPr>
              <a:t>who</a:t>
            </a:r>
          </a:p>
        </p:txBody>
      </p:sp>
      <p:sp>
        <p:nvSpPr>
          <p:cNvPr id="57350" name="Rectangle 6"/>
          <p:cNvSpPr>
            <a:spLocks/>
          </p:cNvSpPr>
          <p:nvPr/>
        </p:nvSpPr>
        <p:spPr bwMode="auto">
          <a:xfrm>
            <a:off x="5027613" y="28082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7351" name="Rectangle 7"/>
          <p:cNvSpPr>
            <a:spLocks/>
          </p:cNvSpPr>
          <p:nvPr/>
        </p:nvSpPr>
        <p:spPr bwMode="auto">
          <a:xfrm>
            <a:off x="5038725" y="3505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7352" name="Rectangle 8"/>
          <p:cNvSpPr>
            <a:spLocks/>
          </p:cNvSpPr>
          <p:nvPr/>
        </p:nvSpPr>
        <p:spPr bwMode="auto">
          <a:xfrm>
            <a:off x="5038725" y="4267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7353" name="Line 9"/>
          <p:cNvSpPr>
            <a:spLocks noChangeShapeType="1"/>
          </p:cNvSpPr>
          <p:nvPr/>
        </p:nvSpPr>
        <p:spPr bwMode="auto">
          <a:xfrm>
            <a:off x="5345113" y="17526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7354" name="Line 10"/>
          <p:cNvSpPr>
            <a:spLocks noChangeShapeType="1"/>
          </p:cNvSpPr>
          <p:nvPr/>
        </p:nvSpPr>
        <p:spPr bwMode="auto">
          <a:xfrm>
            <a:off x="5345113" y="24384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7355" name="Line 11"/>
          <p:cNvSpPr>
            <a:spLocks noChangeShapeType="1"/>
          </p:cNvSpPr>
          <p:nvPr/>
        </p:nvSpPr>
        <p:spPr bwMode="auto">
          <a:xfrm>
            <a:off x="5345113" y="31242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7356" name="Line 12"/>
          <p:cNvSpPr>
            <a:spLocks noChangeShapeType="1"/>
          </p:cNvSpPr>
          <p:nvPr/>
        </p:nvSpPr>
        <p:spPr bwMode="auto">
          <a:xfrm>
            <a:off x="5345113" y="38862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7357" name="Rectangle 13"/>
          <p:cNvSpPr>
            <a:spLocks/>
          </p:cNvSpPr>
          <p:nvPr/>
        </p:nvSpPr>
        <p:spPr bwMode="auto">
          <a:xfrm>
            <a:off x="5705475" y="27955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7358" name="Line 14"/>
          <p:cNvSpPr>
            <a:spLocks noChangeShapeType="1"/>
          </p:cNvSpPr>
          <p:nvPr/>
        </p:nvSpPr>
        <p:spPr bwMode="auto">
          <a:xfrm>
            <a:off x="5486401" y="2438400"/>
            <a:ext cx="536575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7359" name="Rectangle 15"/>
          <p:cNvSpPr>
            <a:spLocks/>
          </p:cNvSpPr>
          <p:nvPr/>
        </p:nvSpPr>
        <p:spPr bwMode="auto">
          <a:xfrm>
            <a:off x="8456613" y="1641475"/>
            <a:ext cx="1308100" cy="609600"/>
          </a:xfrm>
          <a:prstGeom prst="rect">
            <a:avLst/>
          </a:prstGeom>
          <a:solidFill>
            <a:srgbClr val="F6F5BD"/>
          </a:solidFill>
          <a:ln w="1905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endParaRPr lang="en-US" dirty="0">
              <a:latin typeface="Courier New Bold" charset="0"/>
              <a:ea typeface="Monaco" charset="0"/>
              <a:cs typeface="Monaco" charset="0"/>
              <a:sym typeface="Courier New Bold" charset="0"/>
            </a:endParaRPr>
          </a:p>
          <a:p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yoo</a:t>
            </a:r>
            <a:endParaRPr lang="en-US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grpSp>
        <p:nvGrpSpPr>
          <p:cNvPr id="57360" name="Group 16"/>
          <p:cNvGrpSpPr>
            <a:grpSpLocks/>
          </p:cNvGrpSpPr>
          <p:nvPr/>
        </p:nvGrpSpPr>
        <p:grpSpPr bwMode="auto">
          <a:xfrm>
            <a:off x="6921500" y="3824287"/>
            <a:ext cx="1492250" cy="330200"/>
            <a:chOff x="0" y="377"/>
            <a:chExt cx="940" cy="208"/>
          </a:xfrm>
        </p:grpSpPr>
        <p:sp>
          <p:nvSpPr>
            <p:cNvPr id="57363" name="Line 19"/>
            <p:cNvSpPr>
              <a:spLocks noChangeShapeType="1"/>
            </p:cNvSpPr>
            <p:nvPr/>
          </p:nvSpPr>
          <p:spPr bwMode="auto">
            <a:xfrm>
              <a:off x="488" y="499"/>
              <a:ext cx="452" cy="0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7364" name="Rectangle 20"/>
            <p:cNvSpPr>
              <a:spLocks/>
            </p:cNvSpPr>
            <p:nvPr/>
          </p:nvSpPr>
          <p:spPr bwMode="auto">
            <a:xfrm>
              <a:off x="0" y="377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dirty="0">
                  <a:latin typeface="Courier New Bold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dirty="0" err="1">
                  <a:latin typeface="Courier New Bold" charset="0"/>
                  <a:cs typeface="Courier New Bold" charset="0"/>
                  <a:sym typeface="Courier New Bold" charset="0"/>
                </a:rPr>
                <a:t>rsp</a:t>
              </a:r>
              <a:endParaRPr lang="en-US" dirty="0"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</p:grpSp>
      <p:sp>
        <p:nvSpPr>
          <p:cNvPr id="57365" name="Rectangle 21"/>
          <p:cNvSpPr>
            <a:spLocks/>
          </p:cNvSpPr>
          <p:nvPr/>
        </p:nvSpPr>
        <p:spPr bwMode="auto">
          <a:xfrm>
            <a:off x="8456613" y="1022350"/>
            <a:ext cx="1308100" cy="444500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7366" name="Rectangle 22"/>
          <p:cNvSpPr>
            <a:spLocks/>
          </p:cNvSpPr>
          <p:nvPr/>
        </p:nvSpPr>
        <p:spPr bwMode="auto">
          <a:xfrm>
            <a:off x="8718551" y="381000"/>
            <a:ext cx="760413" cy="444500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</a:t>
            </a:r>
          </a:p>
        </p:txBody>
      </p:sp>
      <p:graphicFrame>
        <p:nvGraphicFramePr>
          <p:cNvPr id="57367" name="Group 23"/>
          <p:cNvGraphicFramePr>
            <a:graphicFrameLocks noGrp="1"/>
          </p:cNvGraphicFramePr>
          <p:nvPr/>
        </p:nvGraphicFramePr>
        <p:xfrm>
          <a:off x="8458200" y="838200"/>
          <a:ext cx="1397000" cy="5778500"/>
        </p:xfrm>
        <a:graphic>
          <a:graphicData uri="http://schemas.openxmlformats.org/drawingml/2006/table">
            <a:tbl>
              <a:tblPr/>
              <a:tblGrid>
                <a:gridCol w="1397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yo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cs typeface="Courier New Bold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who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amI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cs typeface="Courier New Bold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58" name="Rectangle 4"/>
          <p:cNvSpPr>
            <a:spLocks/>
          </p:cNvSpPr>
          <p:nvPr/>
        </p:nvSpPr>
        <p:spPr bwMode="auto">
          <a:xfrm>
            <a:off x="1816100" y="1447800"/>
            <a:ext cx="1536700" cy="22860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yo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who();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}  </a:t>
            </a:r>
          </a:p>
        </p:txBody>
      </p:sp>
      <p:sp>
        <p:nvSpPr>
          <p:cNvPr id="59" name="Rectangle 5"/>
          <p:cNvSpPr>
            <a:spLocks/>
          </p:cNvSpPr>
          <p:nvPr/>
        </p:nvSpPr>
        <p:spPr bwMode="auto">
          <a:xfrm>
            <a:off x="2133600" y="1676400"/>
            <a:ext cx="1612900" cy="2286000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who(…)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 •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 •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 •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60" name="Rectangle 6"/>
          <p:cNvSpPr>
            <a:spLocks/>
          </p:cNvSpPr>
          <p:nvPr/>
        </p:nvSpPr>
        <p:spPr bwMode="auto">
          <a:xfrm>
            <a:off x="2438400" y="2133600"/>
            <a:ext cx="1614488" cy="2286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if(x)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(x-1);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28" name="AutoShape 56"/>
          <p:cNvSpPr>
            <a:spLocks/>
          </p:cNvSpPr>
          <p:nvPr/>
        </p:nvSpPr>
        <p:spPr bwMode="auto">
          <a:xfrm>
            <a:off x="1676400" y="3454400"/>
            <a:ext cx="1007330" cy="431800"/>
          </a:xfrm>
          <a:prstGeom prst="rightArrow">
            <a:avLst>
              <a:gd name="adj1" fmla="val 41185"/>
              <a:gd name="adj2" fmla="val 76471"/>
            </a:avLst>
          </a:prstGeom>
          <a:solidFill>
            <a:srgbClr val="C00000"/>
          </a:solidFill>
          <a:ln w="25400" cap="flat">
            <a:noFill/>
            <a:miter lim="800000"/>
            <a:headEnd type="none" w="med" len="med"/>
            <a:tailEnd type="none" w="med" len="med"/>
          </a:ln>
          <a:effectLst/>
        </p:spPr>
        <p:txBody>
          <a:bodyPr lIns="0" tIns="0" rIns="0" bIns="0"/>
          <a:lstStyle/>
          <a:p>
            <a:endParaRPr lang="en-US"/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Example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88844D0-DBA9-48FD-AD5F-7E07317353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51</a:t>
            </a:fld>
            <a:endParaRPr lang="en-US"/>
          </a:p>
        </p:txBody>
      </p:sp>
      <p:sp>
        <p:nvSpPr>
          <p:cNvPr id="58372" name="Rectangle 4"/>
          <p:cNvSpPr>
            <a:spLocks/>
          </p:cNvSpPr>
          <p:nvPr/>
        </p:nvSpPr>
        <p:spPr bwMode="auto">
          <a:xfrm>
            <a:off x="5038725" y="1446214"/>
            <a:ext cx="622300" cy="331787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yo</a:t>
            </a:r>
            <a:endParaRPr lang="en-US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58373" name="Rectangle 5"/>
          <p:cNvSpPr>
            <a:spLocks/>
          </p:cNvSpPr>
          <p:nvPr/>
        </p:nvSpPr>
        <p:spPr bwMode="auto">
          <a:xfrm>
            <a:off x="5038725" y="21336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>
                <a:latin typeface="Courier New Bold" charset="0"/>
                <a:cs typeface="Courier New Bold" charset="0"/>
                <a:sym typeface="Courier New Bold" charset="0"/>
              </a:rPr>
              <a:t>who</a:t>
            </a:r>
          </a:p>
        </p:txBody>
      </p:sp>
      <p:sp>
        <p:nvSpPr>
          <p:cNvPr id="58374" name="Rectangle 6"/>
          <p:cNvSpPr>
            <a:spLocks/>
          </p:cNvSpPr>
          <p:nvPr/>
        </p:nvSpPr>
        <p:spPr bwMode="auto">
          <a:xfrm>
            <a:off x="5027613" y="28082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8375" name="Rectangle 7"/>
          <p:cNvSpPr>
            <a:spLocks/>
          </p:cNvSpPr>
          <p:nvPr/>
        </p:nvSpPr>
        <p:spPr bwMode="auto">
          <a:xfrm>
            <a:off x="5038725" y="3505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8376" name="Rectangle 8"/>
          <p:cNvSpPr>
            <a:spLocks/>
          </p:cNvSpPr>
          <p:nvPr/>
        </p:nvSpPr>
        <p:spPr bwMode="auto">
          <a:xfrm>
            <a:off x="5038725" y="4267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8377" name="Line 9"/>
          <p:cNvSpPr>
            <a:spLocks noChangeShapeType="1"/>
          </p:cNvSpPr>
          <p:nvPr/>
        </p:nvSpPr>
        <p:spPr bwMode="auto">
          <a:xfrm>
            <a:off x="5345113" y="17526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8378" name="Line 10"/>
          <p:cNvSpPr>
            <a:spLocks noChangeShapeType="1"/>
          </p:cNvSpPr>
          <p:nvPr/>
        </p:nvSpPr>
        <p:spPr bwMode="auto">
          <a:xfrm>
            <a:off x="5345113" y="24384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8379" name="Line 11"/>
          <p:cNvSpPr>
            <a:spLocks noChangeShapeType="1"/>
          </p:cNvSpPr>
          <p:nvPr/>
        </p:nvSpPr>
        <p:spPr bwMode="auto">
          <a:xfrm>
            <a:off x="5345113" y="31242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8380" name="Line 12"/>
          <p:cNvSpPr>
            <a:spLocks noChangeShapeType="1"/>
          </p:cNvSpPr>
          <p:nvPr/>
        </p:nvSpPr>
        <p:spPr bwMode="auto">
          <a:xfrm>
            <a:off x="5345113" y="38862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8381" name="Rectangle 13"/>
          <p:cNvSpPr>
            <a:spLocks/>
          </p:cNvSpPr>
          <p:nvPr/>
        </p:nvSpPr>
        <p:spPr bwMode="auto">
          <a:xfrm>
            <a:off x="5705475" y="27955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8382" name="Line 14"/>
          <p:cNvSpPr>
            <a:spLocks noChangeShapeType="1"/>
          </p:cNvSpPr>
          <p:nvPr/>
        </p:nvSpPr>
        <p:spPr bwMode="auto">
          <a:xfrm>
            <a:off x="5486401" y="2438400"/>
            <a:ext cx="536575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8383" name="Rectangle 15"/>
          <p:cNvSpPr>
            <a:spLocks/>
          </p:cNvSpPr>
          <p:nvPr/>
        </p:nvSpPr>
        <p:spPr bwMode="auto">
          <a:xfrm>
            <a:off x="8456613" y="1641475"/>
            <a:ext cx="1308100" cy="609600"/>
          </a:xfrm>
          <a:prstGeom prst="rect">
            <a:avLst/>
          </a:prstGeom>
          <a:solidFill>
            <a:srgbClr val="F6F5BD"/>
          </a:solidFill>
          <a:ln w="1905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endParaRPr lang="en-US" dirty="0">
              <a:latin typeface="Courier New Bold" charset="0"/>
              <a:ea typeface="Monaco" charset="0"/>
              <a:cs typeface="Monaco" charset="0"/>
              <a:sym typeface="Courier New Bold" charset="0"/>
            </a:endParaRPr>
          </a:p>
          <a:p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yoo</a:t>
            </a:r>
            <a:endParaRPr lang="en-US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grpSp>
        <p:nvGrpSpPr>
          <p:cNvPr id="58384" name="Group 16"/>
          <p:cNvGrpSpPr>
            <a:grpSpLocks/>
          </p:cNvGrpSpPr>
          <p:nvPr/>
        </p:nvGrpSpPr>
        <p:grpSpPr bwMode="auto">
          <a:xfrm>
            <a:off x="6915150" y="2978151"/>
            <a:ext cx="1493836" cy="330200"/>
            <a:chOff x="0" y="377"/>
            <a:chExt cx="940" cy="208"/>
          </a:xfrm>
        </p:grpSpPr>
        <p:sp>
          <p:nvSpPr>
            <p:cNvPr id="58387" name="Line 19"/>
            <p:cNvSpPr>
              <a:spLocks noChangeShapeType="1"/>
            </p:cNvSpPr>
            <p:nvPr/>
          </p:nvSpPr>
          <p:spPr bwMode="auto">
            <a:xfrm>
              <a:off x="488" y="499"/>
              <a:ext cx="452" cy="0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8388" name="Rectangle 20"/>
            <p:cNvSpPr>
              <a:spLocks/>
            </p:cNvSpPr>
            <p:nvPr/>
          </p:nvSpPr>
          <p:spPr bwMode="auto">
            <a:xfrm>
              <a:off x="0" y="377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dirty="0">
                  <a:latin typeface="Courier New Bold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dirty="0" err="1">
                  <a:latin typeface="Courier New Bold" charset="0"/>
                  <a:cs typeface="Courier New Bold" charset="0"/>
                  <a:sym typeface="Courier New Bold" charset="0"/>
                </a:rPr>
                <a:t>rsp</a:t>
              </a:r>
              <a:endParaRPr lang="en-US" dirty="0"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</p:grpSp>
      <p:sp>
        <p:nvSpPr>
          <p:cNvPr id="58389" name="Rectangle 21"/>
          <p:cNvSpPr>
            <a:spLocks/>
          </p:cNvSpPr>
          <p:nvPr/>
        </p:nvSpPr>
        <p:spPr bwMode="auto">
          <a:xfrm>
            <a:off x="8456613" y="1022350"/>
            <a:ext cx="1308100" cy="444500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8390" name="Rectangle 22"/>
          <p:cNvSpPr>
            <a:spLocks/>
          </p:cNvSpPr>
          <p:nvPr/>
        </p:nvSpPr>
        <p:spPr bwMode="auto">
          <a:xfrm>
            <a:off x="8718551" y="381000"/>
            <a:ext cx="760413" cy="444500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</a:t>
            </a:r>
          </a:p>
        </p:txBody>
      </p:sp>
      <p:graphicFrame>
        <p:nvGraphicFramePr>
          <p:cNvPr id="58391" name="Group 23"/>
          <p:cNvGraphicFramePr>
            <a:graphicFrameLocks noGrp="1"/>
          </p:cNvGraphicFramePr>
          <p:nvPr/>
        </p:nvGraphicFramePr>
        <p:xfrm>
          <a:off x="8458200" y="838200"/>
          <a:ext cx="1397000" cy="5778500"/>
        </p:xfrm>
        <a:graphic>
          <a:graphicData uri="http://schemas.openxmlformats.org/drawingml/2006/table">
            <a:tbl>
              <a:tblPr/>
              <a:tblGrid>
                <a:gridCol w="1397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yo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cs typeface="Courier New Bold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who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57" name="Rectangle 4"/>
          <p:cNvSpPr>
            <a:spLocks/>
          </p:cNvSpPr>
          <p:nvPr/>
        </p:nvSpPr>
        <p:spPr bwMode="auto">
          <a:xfrm>
            <a:off x="1816100" y="1447800"/>
            <a:ext cx="1536700" cy="22860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yo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who();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}  </a:t>
            </a:r>
          </a:p>
        </p:txBody>
      </p:sp>
      <p:sp>
        <p:nvSpPr>
          <p:cNvPr id="58" name="Rectangle 5"/>
          <p:cNvSpPr>
            <a:spLocks/>
          </p:cNvSpPr>
          <p:nvPr/>
        </p:nvSpPr>
        <p:spPr bwMode="auto">
          <a:xfrm>
            <a:off x="2133600" y="1676400"/>
            <a:ext cx="1612900" cy="2286000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who(…)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 •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(2);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 •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(0);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 •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27" name="AutoShape 56"/>
          <p:cNvSpPr>
            <a:spLocks/>
          </p:cNvSpPr>
          <p:nvPr/>
        </p:nvSpPr>
        <p:spPr bwMode="auto">
          <a:xfrm>
            <a:off x="1676400" y="2743200"/>
            <a:ext cx="762000" cy="431800"/>
          </a:xfrm>
          <a:prstGeom prst="rightArrow">
            <a:avLst>
              <a:gd name="adj1" fmla="val 41185"/>
              <a:gd name="adj2" fmla="val 76471"/>
            </a:avLst>
          </a:prstGeom>
          <a:solidFill>
            <a:srgbClr val="C00000"/>
          </a:solidFill>
          <a:ln w="25400" cap="flat">
            <a:noFill/>
            <a:miter lim="800000"/>
            <a:headEnd type="none" w="med" len="med"/>
            <a:tailEnd type="none" w="med" len="med"/>
          </a:ln>
          <a:effectLst/>
        </p:spPr>
        <p:txBody>
          <a:bodyPr lIns="0" tIns="0" rIns="0" bIns="0"/>
          <a:lstStyle/>
          <a:p>
            <a:endParaRPr lang="en-US"/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5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Example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EB925D5-D385-4F61-98BF-45C2E37992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52</a:t>
            </a:fld>
            <a:endParaRPr lang="en-US"/>
          </a:p>
        </p:txBody>
      </p:sp>
      <p:sp>
        <p:nvSpPr>
          <p:cNvPr id="59396" name="Rectangle 4"/>
          <p:cNvSpPr>
            <a:spLocks/>
          </p:cNvSpPr>
          <p:nvPr/>
        </p:nvSpPr>
        <p:spPr bwMode="auto">
          <a:xfrm>
            <a:off x="5038725" y="1446214"/>
            <a:ext cx="622300" cy="331787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yo</a:t>
            </a:r>
            <a:endParaRPr lang="en-US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59397" name="Rectangle 5"/>
          <p:cNvSpPr>
            <a:spLocks/>
          </p:cNvSpPr>
          <p:nvPr/>
        </p:nvSpPr>
        <p:spPr bwMode="auto">
          <a:xfrm>
            <a:off x="5038725" y="21336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>
                <a:latin typeface="Courier New Bold" charset="0"/>
                <a:cs typeface="Courier New Bold" charset="0"/>
                <a:sym typeface="Courier New Bold" charset="0"/>
              </a:rPr>
              <a:t>who</a:t>
            </a:r>
          </a:p>
        </p:txBody>
      </p:sp>
      <p:sp>
        <p:nvSpPr>
          <p:cNvPr id="59398" name="Rectangle 6"/>
          <p:cNvSpPr>
            <a:spLocks/>
          </p:cNvSpPr>
          <p:nvPr/>
        </p:nvSpPr>
        <p:spPr bwMode="auto">
          <a:xfrm>
            <a:off x="5027613" y="28082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>
                <a:solidFill>
                  <a:srgbClr val="A6A6A6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9399" name="Rectangle 7"/>
          <p:cNvSpPr>
            <a:spLocks/>
          </p:cNvSpPr>
          <p:nvPr/>
        </p:nvSpPr>
        <p:spPr bwMode="auto">
          <a:xfrm>
            <a:off x="5038725" y="3505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9400" name="Rectangle 8"/>
          <p:cNvSpPr>
            <a:spLocks/>
          </p:cNvSpPr>
          <p:nvPr/>
        </p:nvSpPr>
        <p:spPr bwMode="auto">
          <a:xfrm>
            <a:off x="5038725" y="4267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9401" name="Line 9"/>
          <p:cNvSpPr>
            <a:spLocks noChangeShapeType="1"/>
          </p:cNvSpPr>
          <p:nvPr/>
        </p:nvSpPr>
        <p:spPr bwMode="auto">
          <a:xfrm>
            <a:off x="5345113" y="17526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9402" name="Line 10"/>
          <p:cNvSpPr>
            <a:spLocks noChangeShapeType="1"/>
          </p:cNvSpPr>
          <p:nvPr/>
        </p:nvSpPr>
        <p:spPr bwMode="auto">
          <a:xfrm>
            <a:off x="5345113" y="2438400"/>
            <a:ext cx="0" cy="431800"/>
          </a:xfrm>
          <a:prstGeom prst="line">
            <a:avLst/>
          </a:prstGeom>
          <a:noFill/>
          <a:ln w="25400" cap="flat">
            <a:solidFill>
              <a:srgbClr val="A6A6A6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9403" name="Line 11"/>
          <p:cNvSpPr>
            <a:spLocks noChangeShapeType="1"/>
          </p:cNvSpPr>
          <p:nvPr/>
        </p:nvSpPr>
        <p:spPr bwMode="auto">
          <a:xfrm>
            <a:off x="5345113" y="31242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9404" name="Line 12"/>
          <p:cNvSpPr>
            <a:spLocks noChangeShapeType="1"/>
          </p:cNvSpPr>
          <p:nvPr/>
        </p:nvSpPr>
        <p:spPr bwMode="auto">
          <a:xfrm>
            <a:off x="5345113" y="38862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9405" name="Rectangle 13"/>
          <p:cNvSpPr>
            <a:spLocks/>
          </p:cNvSpPr>
          <p:nvPr/>
        </p:nvSpPr>
        <p:spPr bwMode="auto">
          <a:xfrm>
            <a:off x="5705475" y="27955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9406" name="Line 14"/>
          <p:cNvSpPr>
            <a:spLocks noChangeShapeType="1"/>
          </p:cNvSpPr>
          <p:nvPr/>
        </p:nvSpPr>
        <p:spPr bwMode="auto">
          <a:xfrm>
            <a:off x="5486401" y="2438400"/>
            <a:ext cx="536575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9407" name="Rectangle 15"/>
          <p:cNvSpPr>
            <a:spLocks/>
          </p:cNvSpPr>
          <p:nvPr/>
        </p:nvSpPr>
        <p:spPr bwMode="auto">
          <a:xfrm>
            <a:off x="8456613" y="1641475"/>
            <a:ext cx="1308100" cy="609600"/>
          </a:xfrm>
          <a:prstGeom prst="rect">
            <a:avLst/>
          </a:prstGeom>
          <a:solidFill>
            <a:srgbClr val="F6F5BD"/>
          </a:solidFill>
          <a:ln w="1905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endParaRPr lang="en-US" dirty="0">
              <a:latin typeface="Courier New Bold" charset="0"/>
              <a:ea typeface="Monaco" charset="0"/>
              <a:cs typeface="Monaco" charset="0"/>
              <a:sym typeface="Courier New Bold" charset="0"/>
            </a:endParaRPr>
          </a:p>
          <a:p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yoo</a:t>
            </a:r>
            <a:endParaRPr lang="en-US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grpSp>
        <p:nvGrpSpPr>
          <p:cNvPr id="59408" name="Group 16"/>
          <p:cNvGrpSpPr>
            <a:grpSpLocks/>
          </p:cNvGrpSpPr>
          <p:nvPr/>
        </p:nvGrpSpPr>
        <p:grpSpPr bwMode="auto">
          <a:xfrm>
            <a:off x="6921500" y="3824287"/>
            <a:ext cx="1492250" cy="330200"/>
            <a:chOff x="0" y="377"/>
            <a:chExt cx="940" cy="208"/>
          </a:xfrm>
        </p:grpSpPr>
        <p:sp>
          <p:nvSpPr>
            <p:cNvPr id="59411" name="Line 19"/>
            <p:cNvSpPr>
              <a:spLocks noChangeShapeType="1"/>
            </p:cNvSpPr>
            <p:nvPr/>
          </p:nvSpPr>
          <p:spPr bwMode="auto">
            <a:xfrm>
              <a:off x="488" y="499"/>
              <a:ext cx="452" cy="0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9412" name="Rectangle 20"/>
            <p:cNvSpPr>
              <a:spLocks/>
            </p:cNvSpPr>
            <p:nvPr/>
          </p:nvSpPr>
          <p:spPr bwMode="auto">
            <a:xfrm>
              <a:off x="0" y="377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dirty="0">
                  <a:latin typeface="Courier New Bold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dirty="0" err="1">
                  <a:latin typeface="Courier New Bold" charset="0"/>
                  <a:cs typeface="Courier New Bold" charset="0"/>
                  <a:sym typeface="Courier New Bold" charset="0"/>
                </a:rPr>
                <a:t>rsp</a:t>
              </a:r>
              <a:endParaRPr lang="en-US" dirty="0"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</p:grpSp>
      <p:sp>
        <p:nvSpPr>
          <p:cNvPr id="59413" name="Rectangle 21"/>
          <p:cNvSpPr>
            <a:spLocks/>
          </p:cNvSpPr>
          <p:nvPr/>
        </p:nvSpPr>
        <p:spPr bwMode="auto">
          <a:xfrm>
            <a:off x="8456613" y="1022350"/>
            <a:ext cx="1308100" cy="444500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9414" name="Rectangle 22"/>
          <p:cNvSpPr>
            <a:spLocks/>
          </p:cNvSpPr>
          <p:nvPr/>
        </p:nvSpPr>
        <p:spPr bwMode="auto">
          <a:xfrm>
            <a:off x="8718551" y="381000"/>
            <a:ext cx="760413" cy="444500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</a:t>
            </a:r>
          </a:p>
        </p:txBody>
      </p:sp>
      <p:graphicFrame>
        <p:nvGraphicFramePr>
          <p:cNvPr id="59415" name="Group 23"/>
          <p:cNvGraphicFramePr>
            <a:graphicFrameLocks noGrp="1"/>
          </p:cNvGraphicFramePr>
          <p:nvPr/>
        </p:nvGraphicFramePr>
        <p:xfrm>
          <a:off x="8458200" y="838200"/>
          <a:ext cx="1397000" cy="5778500"/>
        </p:xfrm>
        <a:graphic>
          <a:graphicData uri="http://schemas.openxmlformats.org/drawingml/2006/table">
            <a:tbl>
              <a:tblPr/>
              <a:tblGrid>
                <a:gridCol w="1397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yo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cs typeface="Courier New Bold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who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amI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cs typeface="Courier New Bold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58" name="Rectangle 4"/>
          <p:cNvSpPr>
            <a:spLocks/>
          </p:cNvSpPr>
          <p:nvPr/>
        </p:nvSpPr>
        <p:spPr bwMode="auto">
          <a:xfrm>
            <a:off x="1816100" y="1447800"/>
            <a:ext cx="1536700" cy="22860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yo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who();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}  </a:t>
            </a:r>
          </a:p>
        </p:txBody>
      </p:sp>
      <p:sp>
        <p:nvSpPr>
          <p:cNvPr id="59" name="Rectangle 5"/>
          <p:cNvSpPr>
            <a:spLocks/>
          </p:cNvSpPr>
          <p:nvPr/>
        </p:nvSpPr>
        <p:spPr bwMode="auto">
          <a:xfrm>
            <a:off x="2133600" y="1676400"/>
            <a:ext cx="1612900" cy="2286000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who(…)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 •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 •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 •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60" name="Rectangle 6"/>
          <p:cNvSpPr>
            <a:spLocks/>
          </p:cNvSpPr>
          <p:nvPr/>
        </p:nvSpPr>
        <p:spPr bwMode="auto">
          <a:xfrm>
            <a:off x="2438400" y="2133600"/>
            <a:ext cx="1662112" cy="2286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if(x)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(x-1);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28" name="AutoShape 56"/>
          <p:cNvSpPr>
            <a:spLocks/>
          </p:cNvSpPr>
          <p:nvPr/>
        </p:nvSpPr>
        <p:spPr bwMode="auto">
          <a:xfrm>
            <a:off x="1600200" y="3581400"/>
            <a:ext cx="1143000" cy="431800"/>
          </a:xfrm>
          <a:prstGeom prst="rightArrow">
            <a:avLst>
              <a:gd name="adj1" fmla="val 41185"/>
              <a:gd name="adj2" fmla="val 76471"/>
            </a:avLst>
          </a:prstGeom>
          <a:solidFill>
            <a:srgbClr val="C00000"/>
          </a:solidFill>
          <a:ln w="25400" cap="flat">
            <a:noFill/>
            <a:miter lim="800000"/>
            <a:headEnd type="none" w="med" len="med"/>
            <a:tailEnd type="none" w="med" len="med"/>
          </a:ln>
          <a:effectLst/>
        </p:spPr>
        <p:txBody>
          <a:bodyPr lIns="0" tIns="0" rIns="0" bIns="0"/>
          <a:lstStyle/>
          <a:p>
            <a:endParaRPr lang="en-US"/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9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Example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2222ADC-A4BB-43B6-BB61-3051D1986E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53</a:t>
            </a:fld>
            <a:endParaRPr lang="en-US"/>
          </a:p>
        </p:txBody>
      </p:sp>
      <p:sp>
        <p:nvSpPr>
          <p:cNvPr id="60420" name="Rectangle 4"/>
          <p:cNvSpPr>
            <a:spLocks/>
          </p:cNvSpPr>
          <p:nvPr/>
        </p:nvSpPr>
        <p:spPr bwMode="auto">
          <a:xfrm>
            <a:off x="5038725" y="1446214"/>
            <a:ext cx="622300" cy="331787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yo</a:t>
            </a:r>
            <a:endParaRPr lang="en-US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60421" name="Rectangle 5"/>
          <p:cNvSpPr>
            <a:spLocks/>
          </p:cNvSpPr>
          <p:nvPr/>
        </p:nvSpPr>
        <p:spPr bwMode="auto">
          <a:xfrm>
            <a:off x="5038725" y="21336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>
                <a:latin typeface="Courier New Bold" charset="0"/>
                <a:cs typeface="Courier New Bold" charset="0"/>
                <a:sym typeface="Courier New Bold" charset="0"/>
              </a:rPr>
              <a:t>who</a:t>
            </a:r>
          </a:p>
        </p:txBody>
      </p:sp>
      <p:sp>
        <p:nvSpPr>
          <p:cNvPr id="60422" name="Rectangle 6"/>
          <p:cNvSpPr>
            <a:spLocks/>
          </p:cNvSpPr>
          <p:nvPr/>
        </p:nvSpPr>
        <p:spPr bwMode="auto">
          <a:xfrm>
            <a:off x="5027613" y="28082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60423" name="Rectangle 7"/>
          <p:cNvSpPr>
            <a:spLocks/>
          </p:cNvSpPr>
          <p:nvPr/>
        </p:nvSpPr>
        <p:spPr bwMode="auto">
          <a:xfrm>
            <a:off x="5038725" y="3505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60424" name="Rectangle 8"/>
          <p:cNvSpPr>
            <a:spLocks/>
          </p:cNvSpPr>
          <p:nvPr/>
        </p:nvSpPr>
        <p:spPr bwMode="auto">
          <a:xfrm>
            <a:off x="5038725" y="4267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60425" name="Line 9"/>
          <p:cNvSpPr>
            <a:spLocks noChangeShapeType="1"/>
          </p:cNvSpPr>
          <p:nvPr/>
        </p:nvSpPr>
        <p:spPr bwMode="auto">
          <a:xfrm>
            <a:off x="5345113" y="17526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0426" name="Line 10"/>
          <p:cNvSpPr>
            <a:spLocks noChangeShapeType="1"/>
          </p:cNvSpPr>
          <p:nvPr/>
        </p:nvSpPr>
        <p:spPr bwMode="auto">
          <a:xfrm>
            <a:off x="5345113" y="24384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0427" name="Line 11"/>
          <p:cNvSpPr>
            <a:spLocks noChangeShapeType="1"/>
          </p:cNvSpPr>
          <p:nvPr/>
        </p:nvSpPr>
        <p:spPr bwMode="auto">
          <a:xfrm>
            <a:off x="5345113" y="31242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0428" name="Line 12"/>
          <p:cNvSpPr>
            <a:spLocks noChangeShapeType="1"/>
          </p:cNvSpPr>
          <p:nvPr/>
        </p:nvSpPr>
        <p:spPr bwMode="auto">
          <a:xfrm>
            <a:off x="5345113" y="38862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0429" name="Rectangle 13"/>
          <p:cNvSpPr>
            <a:spLocks/>
          </p:cNvSpPr>
          <p:nvPr/>
        </p:nvSpPr>
        <p:spPr bwMode="auto">
          <a:xfrm>
            <a:off x="5705475" y="27955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60430" name="Line 14"/>
          <p:cNvSpPr>
            <a:spLocks noChangeShapeType="1"/>
          </p:cNvSpPr>
          <p:nvPr/>
        </p:nvSpPr>
        <p:spPr bwMode="auto">
          <a:xfrm>
            <a:off x="5486401" y="2438400"/>
            <a:ext cx="536575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0431" name="Rectangle 15"/>
          <p:cNvSpPr>
            <a:spLocks/>
          </p:cNvSpPr>
          <p:nvPr/>
        </p:nvSpPr>
        <p:spPr bwMode="auto">
          <a:xfrm>
            <a:off x="8456613" y="1641475"/>
            <a:ext cx="1308100" cy="609600"/>
          </a:xfrm>
          <a:prstGeom prst="rect">
            <a:avLst/>
          </a:prstGeom>
          <a:solidFill>
            <a:srgbClr val="F6F5BD"/>
          </a:solidFill>
          <a:ln w="1905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endParaRPr lang="en-US" dirty="0">
              <a:latin typeface="Courier New Bold" charset="0"/>
              <a:ea typeface="Monaco" charset="0"/>
              <a:cs typeface="Monaco" charset="0"/>
              <a:sym typeface="Courier New Bold" charset="0"/>
            </a:endParaRPr>
          </a:p>
          <a:p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yoo</a:t>
            </a:r>
            <a:endParaRPr lang="en-US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grpSp>
        <p:nvGrpSpPr>
          <p:cNvPr id="60432" name="Group 16"/>
          <p:cNvGrpSpPr>
            <a:grpSpLocks/>
          </p:cNvGrpSpPr>
          <p:nvPr/>
        </p:nvGrpSpPr>
        <p:grpSpPr bwMode="auto">
          <a:xfrm>
            <a:off x="6915150" y="2978151"/>
            <a:ext cx="1493836" cy="330200"/>
            <a:chOff x="0" y="377"/>
            <a:chExt cx="940" cy="208"/>
          </a:xfrm>
        </p:grpSpPr>
        <p:sp>
          <p:nvSpPr>
            <p:cNvPr id="60435" name="Line 19"/>
            <p:cNvSpPr>
              <a:spLocks noChangeShapeType="1"/>
            </p:cNvSpPr>
            <p:nvPr/>
          </p:nvSpPr>
          <p:spPr bwMode="auto">
            <a:xfrm>
              <a:off x="488" y="499"/>
              <a:ext cx="452" cy="0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60436" name="Rectangle 20"/>
            <p:cNvSpPr>
              <a:spLocks/>
            </p:cNvSpPr>
            <p:nvPr/>
          </p:nvSpPr>
          <p:spPr bwMode="auto">
            <a:xfrm>
              <a:off x="0" y="377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dirty="0">
                  <a:latin typeface="Courier New Bold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dirty="0" err="1">
                  <a:latin typeface="Courier New Bold" charset="0"/>
                  <a:cs typeface="Courier New Bold" charset="0"/>
                  <a:sym typeface="Courier New Bold" charset="0"/>
                </a:rPr>
                <a:t>rsp</a:t>
              </a:r>
              <a:endParaRPr lang="en-US" dirty="0"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</p:grpSp>
      <p:sp>
        <p:nvSpPr>
          <p:cNvPr id="60437" name="Rectangle 21"/>
          <p:cNvSpPr>
            <a:spLocks/>
          </p:cNvSpPr>
          <p:nvPr/>
        </p:nvSpPr>
        <p:spPr bwMode="auto">
          <a:xfrm>
            <a:off x="8456613" y="1022350"/>
            <a:ext cx="1308100" cy="444500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0438" name="Rectangle 22"/>
          <p:cNvSpPr>
            <a:spLocks/>
          </p:cNvSpPr>
          <p:nvPr/>
        </p:nvSpPr>
        <p:spPr bwMode="auto">
          <a:xfrm>
            <a:off x="8718551" y="381000"/>
            <a:ext cx="760413" cy="444500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</a:t>
            </a:r>
          </a:p>
        </p:txBody>
      </p:sp>
      <p:graphicFrame>
        <p:nvGraphicFramePr>
          <p:cNvPr id="60439" name="Group 23"/>
          <p:cNvGraphicFramePr>
            <a:graphicFrameLocks noGrp="1"/>
          </p:cNvGraphicFramePr>
          <p:nvPr/>
        </p:nvGraphicFramePr>
        <p:xfrm>
          <a:off x="8458200" y="838200"/>
          <a:ext cx="1397000" cy="5778500"/>
        </p:xfrm>
        <a:graphic>
          <a:graphicData uri="http://schemas.openxmlformats.org/drawingml/2006/table">
            <a:tbl>
              <a:tblPr/>
              <a:tblGrid>
                <a:gridCol w="1397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yo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cs typeface="Courier New Bold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who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27" name="Rectangle 4"/>
          <p:cNvSpPr>
            <a:spLocks/>
          </p:cNvSpPr>
          <p:nvPr/>
        </p:nvSpPr>
        <p:spPr bwMode="auto">
          <a:xfrm>
            <a:off x="1816100" y="1447800"/>
            <a:ext cx="1536700" cy="22860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yo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who();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}  </a:t>
            </a:r>
          </a:p>
        </p:txBody>
      </p:sp>
      <p:sp>
        <p:nvSpPr>
          <p:cNvPr id="28" name="Rectangle 5"/>
          <p:cNvSpPr>
            <a:spLocks/>
          </p:cNvSpPr>
          <p:nvPr/>
        </p:nvSpPr>
        <p:spPr bwMode="auto">
          <a:xfrm>
            <a:off x="2133600" y="1676400"/>
            <a:ext cx="1612900" cy="2438400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who(…)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 •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(2);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 •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(0);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 •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60" name="AutoShape 56"/>
          <p:cNvSpPr>
            <a:spLocks/>
          </p:cNvSpPr>
          <p:nvPr/>
        </p:nvSpPr>
        <p:spPr bwMode="auto">
          <a:xfrm>
            <a:off x="1600200" y="3276600"/>
            <a:ext cx="914400" cy="431800"/>
          </a:xfrm>
          <a:prstGeom prst="rightArrow">
            <a:avLst>
              <a:gd name="adj1" fmla="val 41185"/>
              <a:gd name="adj2" fmla="val 76471"/>
            </a:avLst>
          </a:prstGeom>
          <a:solidFill>
            <a:srgbClr val="C00000"/>
          </a:solidFill>
          <a:ln w="25400" cap="flat">
            <a:noFill/>
            <a:miter lim="800000"/>
            <a:headEnd type="none" w="med" len="med"/>
            <a:tailEnd type="none" w="med" len="med"/>
          </a:ln>
          <a:effectLst/>
        </p:spPr>
        <p:txBody>
          <a:bodyPr lIns="0" tIns="0" rIns="0" bIns="0"/>
          <a:lstStyle/>
          <a:p>
            <a:endParaRPr lang="en-US"/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4" name="Rectangle 4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Example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241F0F5-A911-42FD-AC58-DC09AEB5C2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54</a:t>
            </a:fld>
            <a:endParaRPr lang="en-US"/>
          </a:p>
        </p:txBody>
      </p:sp>
      <p:sp>
        <p:nvSpPr>
          <p:cNvPr id="61445" name="Rectangle 5"/>
          <p:cNvSpPr>
            <a:spLocks/>
          </p:cNvSpPr>
          <p:nvPr/>
        </p:nvSpPr>
        <p:spPr bwMode="auto">
          <a:xfrm>
            <a:off x="5038725" y="1446214"/>
            <a:ext cx="622300" cy="331787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yo</a:t>
            </a:r>
            <a:endParaRPr lang="en-US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61446" name="Rectangle 6"/>
          <p:cNvSpPr>
            <a:spLocks/>
          </p:cNvSpPr>
          <p:nvPr/>
        </p:nvSpPr>
        <p:spPr bwMode="auto">
          <a:xfrm>
            <a:off x="5038725" y="21336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who</a:t>
            </a:r>
          </a:p>
        </p:txBody>
      </p:sp>
      <p:sp>
        <p:nvSpPr>
          <p:cNvPr id="61447" name="Rectangle 7"/>
          <p:cNvSpPr>
            <a:spLocks/>
          </p:cNvSpPr>
          <p:nvPr/>
        </p:nvSpPr>
        <p:spPr bwMode="auto">
          <a:xfrm>
            <a:off x="5027613" y="28082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61448" name="Rectangle 8"/>
          <p:cNvSpPr>
            <a:spLocks/>
          </p:cNvSpPr>
          <p:nvPr/>
        </p:nvSpPr>
        <p:spPr bwMode="auto">
          <a:xfrm>
            <a:off x="5038725" y="3505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61449" name="Rectangle 9"/>
          <p:cNvSpPr>
            <a:spLocks/>
          </p:cNvSpPr>
          <p:nvPr/>
        </p:nvSpPr>
        <p:spPr bwMode="auto">
          <a:xfrm>
            <a:off x="5038725" y="4267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61450" name="Line 10"/>
          <p:cNvSpPr>
            <a:spLocks noChangeShapeType="1"/>
          </p:cNvSpPr>
          <p:nvPr/>
        </p:nvSpPr>
        <p:spPr bwMode="auto">
          <a:xfrm>
            <a:off x="5345113" y="17526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1451" name="Line 11"/>
          <p:cNvSpPr>
            <a:spLocks noChangeShapeType="1"/>
          </p:cNvSpPr>
          <p:nvPr/>
        </p:nvSpPr>
        <p:spPr bwMode="auto">
          <a:xfrm>
            <a:off x="5345113" y="24384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1452" name="Line 12"/>
          <p:cNvSpPr>
            <a:spLocks noChangeShapeType="1"/>
          </p:cNvSpPr>
          <p:nvPr/>
        </p:nvSpPr>
        <p:spPr bwMode="auto">
          <a:xfrm>
            <a:off x="5345113" y="31242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1453" name="Line 13"/>
          <p:cNvSpPr>
            <a:spLocks noChangeShapeType="1"/>
          </p:cNvSpPr>
          <p:nvPr/>
        </p:nvSpPr>
        <p:spPr bwMode="auto">
          <a:xfrm>
            <a:off x="5345113" y="38862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1454" name="Rectangle 14"/>
          <p:cNvSpPr>
            <a:spLocks/>
          </p:cNvSpPr>
          <p:nvPr/>
        </p:nvSpPr>
        <p:spPr bwMode="auto">
          <a:xfrm>
            <a:off x="5705475" y="27955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61455" name="Line 15"/>
          <p:cNvSpPr>
            <a:spLocks noChangeShapeType="1"/>
          </p:cNvSpPr>
          <p:nvPr/>
        </p:nvSpPr>
        <p:spPr bwMode="auto">
          <a:xfrm>
            <a:off x="5486401" y="2438400"/>
            <a:ext cx="536575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1456" name="Rectangle 16"/>
          <p:cNvSpPr>
            <a:spLocks/>
          </p:cNvSpPr>
          <p:nvPr/>
        </p:nvSpPr>
        <p:spPr bwMode="auto">
          <a:xfrm>
            <a:off x="8456613" y="1641475"/>
            <a:ext cx="1308100" cy="609600"/>
          </a:xfrm>
          <a:prstGeom prst="rect">
            <a:avLst/>
          </a:prstGeom>
          <a:solidFill>
            <a:srgbClr val="F6F5BD"/>
          </a:solidFill>
          <a:ln w="1905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endParaRPr lang="en-US" dirty="0">
              <a:latin typeface="Courier New Bold" charset="0"/>
              <a:ea typeface="Monaco" charset="0"/>
              <a:cs typeface="Monaco" charset="0"/>
              <a:sym typeface="Courier New Bold" charset="0"/>
            </a:endParaRPr>
          </a:p>
          <a:p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yoo</a:t>
            </a:r>
            <a:endParaRPr lang="en-US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grpSp>
        <p:nvGrpSpPr>
          <p:cNvPr id="61457" name="Group 17"/>
          <p:cNvGrpSpPr>
            <a:grpSpLocks/>
          </p:cNvGrpSpPr>
          <p:nvPr/>
        </p:nvGrpSpPr>
        <p:grpSpPr bwMode="auto">
          <a:xfrm>
            <a:off x="6921500" y="2190751"/>
            <a:ext cx="1492250" cy="330200"/>
            <a:chOff x="0" y="377"/>
            <a:chExt cx="940" cy="208"/>
          </a:xfrm>
        </p:grpSpPr>
        <p:sp>
          <p:nvSpPr>
            <p:cNvPr id="61460" name="Line 20"/>
            <p:cNvSpPr>
              <a:spLocks noChangeShapeType="1"/>
            </p:cNvSpPr>
            <p:nvPr/>
          </p:nvSpPr>
          <p:spPr bwMode="auto">
            <a:xfrm>
              <a:off x="488" y="499"/>
              <a:ext cx="452" cy="0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61461" name="Rectangle 21"/>
            <p:cNvSpPr>
              <a:spLocks/>
            </p:cNvSpPr>
            <p:nvPr/>
          </p:nvSpPr>
          <p:spPr bwMode="auto">
            <a:xfrm>
              <a:off x="0" y="377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dirty="0">
                  <a:latin typeface="Courier New Bold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dirty="0" err="1">
                  <a:latin typeface="Courier New Bold" charset="0"/>
                  <a:cs typeface="Courier New Bold" charset="0"/>
                  <a:sym typeface="Courier New Bold" charset="0"/>
                </a:rPr>
                <a:t>rsp</a:t>
              </a:r>
              <a:endParaRPr lang="en-US" dirty="0"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</p:grpSp>
      <p:sp>
        <p:nvSpPr>
          <p:cNvPr id="61462" name="Rectangle 22"/>
          <p:cNvSpPr>
            <a:spLocks/>
          </p:cNvSpPr>
          <p:nvPr/>
        </p:nvSpPr>
        <p:spPr bwMode="auto">
          <a:xfrm>
            <a:off x="8456613" y="1022350"/>
            <a:ext cx="1308100" cy="444500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1463" name="Rectangle 23"/>
          <p:cNvSpPr>
            <a:spLocks/>
          </p:cNvSpPr>
          <p:nvPr/>
        </p:nvSpPr>
        <p:spPr bwMode="auto">
          <a:xfrm>
            <a:off x="8718551" y="381000"/>
            <a:ext cx="760413" cy="444500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</a:t>
            </a:r>
          </a:p>
        </p:txBody>
      </p:sp>
      <p:graphicFrame>
        <p:nvGraphicFramePr>
          <p:cNvPr id="61465" name="Group 25"/>
          <p:cNvGraphicFramePr>
            <a:graphicFrameLocks noGrp="1"/>
          </p:cNvGraphicFramePr>
          <p:nvPr/>
        </p:nvGraphicFramePr>
        <p:xfrm>
          <a:off x="8458200" y="838200"/>
          <a:ext cx="1397000" cy="5778500"/>
        </p:xfrm>
        <a:graphic>
          <a:graphicData uri="http://schemas.openxmlformats.org/drawingml/2006/table">
            <a:tbl>
              <a:tblPr/>
              <a:tblGrid>
                <a:gridCol w="1397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yo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cs typeface="Courier New Bold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26" name="Rectangle 4"/>
          <p:cNvSpPr>
            <a:spLocks/>
          </p:cNvSpPr>
          <p:nvPr/>
        </p:nvSpPr>
        <p:spPr bwMode="auto">
          <a:xfrm>
            <a:off x="1816100" y="1447800"/>
            <a:ext cx="1536700" cy="22860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yo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who();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}  </a:t>
            </a:r>
          </a:p>
        </p:txBody>
      </p:sp>
      <p:sp>
        <p:nvSpPr>
          <p:cNvPr id="58" name="AutoShape 56"/>
          <p:cNvSpPr>
            <a:spLocks/>
          </p:cNvSpPr>
          <p:nvPr/>
        </p:nvSpPr>
        <p:spPr bwMode="auto">
          <a:xfrm>
            <a:off x="1600200" y="3048000"/>
            <a:ext cx="533400" cy="431800"/>
          </a:xfrm>
          <a:prstGeom prst="rightArrow">
            <a:avLst>
              <a:gd name="adj1" fmla="val 41185"/>
              <a:gd name="adj2" fmla="val 76471"/>
            </a:avLst>
          </a:prstGeom>
          <a:solidFill>
            <a:srgbClr val="C00000"/>
          </a:solidFill>
          <a:ln w="25400" cap="flat">
            <a:noFill/>
            <a:miter lim="800000"/>
            <a:headEnd type="none" w="med" len="med"/>
            <a:tailEnd type="none" w="med" len="med"/>
          </a:ln>
          <a:effectLst/>
        </p:spPr>
        <p:txBody>
          <a:bodyPr lIns="0" tIns="0" rIns="0" bIns="0"/>
          <a:lstStyle/>
          <a:p>
            <a:endParaRPr lang="en-US"/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4" name="Rectangle 4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Returning to original stack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241F0F5-A911-42FD-AC58-DC09AEB5C2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55</a:t>
            </a:fld>
            <a:endParaRPr lang="en-US"/>
          </a:p>
        </p:txBody>
      </p:sp>
      <p:grpSp>
        <p:nvGrpSpPr>
          <p:cNvPr id="61457" name="Group 17"/>
          <p:cNvGrpSpPr>
            <a:grpSpLocks/>
          </p:cNvGrpSpPr>
          <p:nvPr/>
        </p:nvGrpSpPr>
        <p:grpSpPr bwMode="auto">
          <a:xfrm>
            <a:off x="6873876" y="1466850"/>
            <a:ext cx="1492250" cy="330200"/>
            <a:chOff x="0" y="377"/>
            <a:chExt cx="940" cy="208"/>
          </a:xfrm>
        </p:grpSpPr>
        <p:sp>
          <p:nvSpPr>
            <p:cNvPr id="61460" name="Line 20"/>
            <p:cNvSpPr>
              <a:spLocks noChangeShapeType="1"/>
            </p:cNvSpPr>
            <p:nvPr/>
          </p:nvSpPr>
          <p:spPr bwMode="auto">
            <a:xfrm>
              <a:off x="488" y="499"/>
              <a:ext cx="452" cy="0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61461" name="Rectangle 21"/>
            <p:cNvSpPr>
              <a:spLocks/>
            </p:cNvSpPr>
            <p:nvPr/>
          </p:nvSpPr>
          <p:spPr bwMode="auto">
            <a:xfrm>
              <a:off x="0" y="377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dirty="0">
                  <a:latin typeface="Courier New Bold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dirty="0" err="1">
                  <a:latin typeface="Courier New Bold" charset="0"/>
                  <a:cs typeface="Courier New Bold" charset="0"/>
                  <a:sym typeface="Courier New Bold" charset="0"/>
                </a:rPr>
                <a:t>rsp</a:t>
              </a:r>
              <a:endParaRPr lang="en-US" dirty="0"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</p:grpSp>
      <p:sp>
        <p:nvSpPr>
          <p:cNvPr id="61463" name="Rectangle 23"/>
          <p:cNvSpPr>
            <a:spLocks/>
          </p:cNvSpPr>
          <p:nvPr/>
        </p:nvSpPr>
        <p:spPr bwMode="auto">
          <a:xfrm>
            <a:off x="8718551" y="381000"/>
            <a:ext cx="760413" cy="444500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</a:t>
            </a:r>
          </a:p>
        </p:txBody>
      </p:sp>
      <p:graphicFrame>
        <p:nvGraphicFramePr>
          <p:cNvPr id="2" name="Group 25">
            <a:extLst>
              <a:ext uri="{FF2B5EF4-FFF2-40B4-BE49-F238E27FC236}">
                <a16:creationId xmlns:a16="http://schemas.microsoft.com/office/drawing/2014/main" id="{32004B5C-694E-299B-D755-CD85DC7ECBB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7229773"/>
              </p:ext>
            </p:extLst>
          </p:nvPr>
        </p:nvGraphicFramePr>
        <p:xfrm>
          <a:off x="8426668" y="838200"/>
          <a:ext cx="1397000" cy="5778500"/>
        </p:xfrm>
        <a:graphic>
          <a:graphicData uri="http://schemas.openxmlformats.org/drawingml/2006/table">
            <a:tbl>
              <a:tblPr/>
              <a:tblGrid>
                <a:gridCol w="1397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cs typeface="Courier New Bold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B0A5355-3EB0-E0B4-0D46-B8185F904C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5" y="2543174"/>
            <a:ext cx="10972800" cy="3629025"/>
          </a:xfrm>
        </p:spPr>
        <p:txBody>
          <a:bodyPr/>
          <a:lstStyle/>
          <a:p>
            <a:r>
              <a:rPr lang="en-US" dirty="0"/>
              <a:t>Stack always eventually returns to its default state</a:t>
            </a:r>
          </a:p>
          <a:p>
            <a:pPr lvl="1"/>
            <a:r>
              <a:rPr lang="en-US" dirty="0"/>
              <a:t>Happens automatically in higher-level languages like C</a:t>
            </a:r>
          </a:p>
          <a:p>
            <a:pPr lvl="1"/>
            <a:r>
              <a:rPr lang="en-US" dirty="0"/>
              <a:t>Need to manage that ourselves if writing assembly</a:t>
            </a:r>
          </a:p>
          <a:p>
            <a:endParaRPr lang="en-US" dirty="0"/>
          </a:p>
          <a:p>
            <a:r>
              <a:rPr lang="en-US" dirty="0"/>
              <a:t>Or the program can exit early from anywhere</a:t>
            </a:r>
          </a:p>
          <a:p>
            <a:pPr lvl="1"/>
            <a:r>
              <a:rPr lang="en-US" dirty="0"/>
              <a:t>Entire stack is deallocated when the program ends</a:t>
            </a:r>
          </a:p>
        </p:txBody>
      </p:sp>
    </p:spTree>
    <p:extLst>
      <p:ext uri="{BB962C8B-B14F-4D97-AF65-F5344CB8AC3E}">
        <p14:creationId xmlns:p14="http://schemas.microsoft.com/office/powerpoint/2010/main" val="238915171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7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x86-64/Linux Stack Frame</a:t>
            </a:r>
          </a:p>
        </p:txBody>
      </p:sp>
      <p:sp>
        <p:nvSpPr>
          <p:cNvPr id="62468" name="Rectangle 4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>
            <a:normAutofit fontScale="92500" lnSpcReduction="20000"/>
          </a:bodyPr>
          <a:lstStyle/>
          <a:p>
            <a:r>
              <a:rPr lang="en-US" dirty="0"/>
              <a:t>Current Stack Frame (“Top” to Bottom)</a:t>
            </a:r>
          </a:p>
          <a:p>
            <a:pPr marL="552450" lvl="1"/>
            <a:r>
              <a:rPr lang="en-US" dirty="0"/>
              <a:t>“Argument build”:</a:t>
            </a:r>
            <a:br>
              <a:rPr lang="en-US" dirty="0"/>
            </a:br>
            <a:r>
              <a:rPr lang="en-US" dirty="0"/>
              <a:t>Arguments for function we’re about to call</a:t>
            </a:r>
            <a:br>
              <a:rPr lang="en-US" dirty="0"/>
            </a:br>
            <a:r>
              <a:rPr lang="en-US" dirty="0"/>
              <a:t>if there are 7+ and they need to be on the stack</a:t>
            </a:r>
            <a:br>
              <a:rPr lang="en-US" dirty="0"/>
            </a:br>
            <a:endParaRPr lang="en-US" dirty="0"/>
          </a:p>
          <a:p>
            <a:pPr marL="552450" lvl="1"/>
            <a:r>
              <a:rPr lang="en-US" dirty="0"/>
              <a:t>Local variables</a:t>
            </a:r>
            <a:br>
              <a:rPr lang="en-US" dirty="0"/>
            </a:br>
            <a:r>
              <a:rPr lang="en-US" dirty="0"/>
              <a:t>If we can’t keep them in registers</a:t>
            </a:r>
            <a:br>
              <a:rPr lang="en-US" dirty="0"/>
            </a:br>
            <a:r>
              <a:rPr lang="en-US" dirty="0"/>
              <a:t>(too many, or if must be in memory)</a:t>
            </a:r>
            <a:br>
              <a:rPr lang="en-US" dirty="0"/>
            </a:br>
            <a:endParaRPr lang="en-US" dirty="0"/>
          </a:p>
          <a:p>
            <a:pPr marL="552450" lvl="1"/>
            <a:r>
              <a:rPr lang="en-US" dirty="0"/>
              <a:t>Saved register context</a:t>
            </a:r>
            <a:br>
              <a:rPr lang="en-US" dirty="0"/>
            </a:br>
            <a:r>
              <a:rPr lang="en-US" dirty="0"/>
              <a:t>(we’ll get to that soon)</a:t>
            </a:r>
          </a:p>
          <a:p>
            <a:endParaRPr lang="en-US" dirty="0"/>
          </a:p>
          <a:p>
            <a:r>
              <a:rPr lang="en-US" dirty="0"/>
              <a:t>Caller Stack Frame</a:t>
            </a:r>
          </a:p>
          <a:p>
            <a:pPr marL="552450" lvl="1"/>
            <a:r>
              <a:rPr lang="en-US" dirty="0"/>
              <a:t>Return address</a:t>
            </a:r>
          </a:p>
          <a:p>
            <a:pPr marL="838200" lvl="2"/>
            <a:r>
              <a:rPr lang="en-US" dirty="0"/>
              <a:t>Pushed by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call</a:t>
            </a:r>
            <a:r>
              <a:rPr lang="en-US" dirty="0"/>
              <a:t> instruction</a:t>
            </a:r>
            <a:br>
              <a:rPr lang="en-US" dirty="0"/>
            </a:br>
            <a:endParaRPr lang="en-US" dirty="0"/>
          </a:p>
          <a:p>
            <a:pPr marL="552450" lvl="1"/>
            <a:r>
              <a:rPr lang="en-US" dirty="0"/>
              <a:t>Arguments for this call</a:t>
            </a:r>
          </a:p>
        </p:txBody>
      </p:sp>
      <p:sp>
        <p:nvSpPr>
          <p:cNvPr id="62469" name="Rectangle 5"/>
          <p:cNvSpPr>
            <a:spLocks/>
          </p:cNvSpPr>
          <p:nvPr/>
        </p:nvSpPr>
        <p:spPr bwMode="auto">
          <a:xfrm>
            <a:off x="8890000" y="2949575"/>
            <a:ext cx="1778000" cy="304800"/>
          </a:xfrm>
          <a:prstGeom prst="rect">
            <a:avLst/>
          </a:prstGeom>
          <a:solidFill>
            <a:srgbClr val="FFB8B8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91440" tIns="0" rIns="91440" bIns="0" anchor="ctr"/>
          <a:lstStyle/>
          <a:p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Return </a:t>
            </a:r>
            <a:r>
              <a:rPr lang="en-US" dirty="0" err="1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Addr</a:t>
            </a:r>
            <a:endParaRPr lang="en-US" dirty="0">
              <a:latin typeface="Calibri Bold" charset="0"/>
              <a:ea typeface="Calibri Bold" charset="0"/>
              <a:cs typeface="Calibri Bold" charset="0"/>
              <a:sym typeface="Calibri Bold" charset="0"/>
            </a:endParaRPr>
          </a:p>
        </p:txBody>
      </p:sp>
      <p:sp>
        <p:nvSpPr>
          <p:cNvPr id="62470" name="Rectangle 6"/>
          <p:cNvSpPr>
            <a:spLocks/>
          </p:cNvSpPr>
          <p:nvPr/>
        </p:nvSpPr>
        <p:spPr bwMode="auto">
          <a:xfrm>
            <a:off x="8890000" y="3254375"/>
            <a:ext cx="1778000" cy="21209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91440" tIns="0" rIns="91440" bIns="0" anchor="ctr"/>
          <a:lstStyle/>
          <a:p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Saved</a:t>
            </a:r>
          </a:p>
          <a:p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Registers</a:t>
            </a:r>
          </a:p>
          <a:p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+</a:t>
            </a:r>
          </a:p>
          <a:p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Local</a:t>
            </a:r>
          </a:p>
          <a:p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Variables</a:t>
            </a:r>
          </a:p>
        </p:txBody>
      </p:sp>
      <p:sp>
        <p:nvSpPr>
          <p:cNvPr id="62471" name="Rectangle 7"/>
          <p:cNvSpPr>
            <a:spLocks/>
          </p:cNvSpPr>
          <p:nvPr/>
        </p:nvSpPr>
        <p:spPr bwMode="auto">
          <a:xfrm>
            <a:off x="8890000" y="5372100"/>
            <a:ext cx="1778000" cy="7366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91440" tIns="0" rIns="91440" bIns="0" anchor="ctr"/>
          <a:lstStyle/>
          <a:p>
            <a:r>
              <a:rPr lang="en-US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Argument</a:t>
            </a:r>
          </a:p>
          <a:p>
            <a:r>
              <a:rPr lang="en-US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Build</a:t>
            </a:r>
          </a:p>
        </p:txBody>
      </p:sp>
      <p:sp>
        <p:nvSpPr>
          <p:cNvPr id="62472" name="Rectangle 8"/>
          <p:cNvSpPr>
            <a:spLocks/>
          </p:cNvSpPr>
          <p:nvPr/>
        </p:nvSpPr>
        <p:spPr bwMode="auto">
          <a:xfrm>
            <a:off x="8890000" y="968375"/>
            <a:ext cx="1778000" cy="1371600"/>
          </a:xfrm>
          <a:prstGeom prst="rect">
            <a:avLst/>
          </a:prstGeom>
          <a:solidFill>
            <a:srgbClr val="FFB8B8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91440" tIns="0" rIns="91440" bIns="0"/>
          <a:lstStyle/>
          <a:p>
            <a:endParaRPr lang="en-US"/>
          </a:p>
        </p:txBody>
      </p:sp>
      <p:sp>
        <p:nvSpPr>
          <p:cNvPr id="62474" name="Rectangle 10"/>
          <p:cNvSpPr>
            <a:spLocks/>
          </p:cNvSpPr>
          <p:nvPr/>
        </p:nvSpPr>
        <p:spPr bwMode="auto">
          <a:xfrm>
            <a:off x="8890000" y="2339975"/>
            <a:ext cx="1778000" cy="609600"/>
          </a:xfrm>
          <a:prstGeom prst="rect">
            <a:avLst/>
          </a:prstGeom>
          <a:solidFill>
            <a:srgbClr val="FFB8B8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91440" tIns="0" rIns="91440" bIns="0" anchor="ctr"/>
          <a:lstStyle/>
          <a:p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Arguments 7+</a:t>
            </a:r>
          </a:p>
        </p:txBody>
      </p:sp>
      <p:sp>
        <p:nvSpPr>
          <p:cNvPr id="62475" name="Rectangle 11"/>
          <p:cNvSpPr>
            <a:spLocks/>
          </p:cNvSpPr>
          <p:nvPr/>
        </p:nvSpPr>
        <p:spPr bwMode="auto">
          <a:xfrm>
            <a:off x="7759701" y="1798638"/>
            <a:ext cx="684213" cy="6350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Caller</a:t>
            </a:r>
            <a:endParaRPr lang="en-US"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pPr algn="r"/>
            <a:r>
              <a:rPr lang="en-US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Frame</a:t>
            </a:r>
          </a:p>
        </p:txBody>
      </p:sp>
      <p:sp>
        <p:nvSpPr>
          <p:cNvPr id="62476" name="AutoShape 12"/>
          <p:cNvSpPr>
            <a:spLocks/>
          </p:cNvSpPr>
          <p:nvPr/>
        </p:nvSpPr>
        <p:spPr bwMode="auto">
          <a:xfrm>
            <a:off x="8505825" y="968375"/>
            <a:ext cx="228600" cy="2260600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21600" y="21600"/>
                </a:moveTo>
                <a:cubicBezTo>
                  <a:pt x="15635" y="21600"/>
                  <a:pt x="10800" y="20875"/>
                  <a:pt x="10800" y="19980"/>
                </a:cubicBezTo>
                <a:lnTo>
                  <a:pt x="10800" y="12420"/>
                </a:lnTo>
                <a:cubicBezTo>
                  <a:pt x="10800" y="11525"/>
                  <a:pt x="5965" y="10800"/>
                  <a:pt x="0" y="10800"/>
                </a:cubicBezTo>
                <a:cubicBezTo>
                  <a:pt x="5965" y="10800"/>
                  <a:pt x="10800" y="10075"/>
                  <a:pt x="10800" y="9180"/>
                </a:cubicBezTo>
                <a:lnTo>
                  <a:pt x="10800" y="1620"/>
                </a:lnTo>
                <a:cubicBezTo>
                  <a:pt x="10800" y="725"/>
                  <a:pt x="15635" y="0"/>
                  <a:pt x="21600" y="0"/>
                </a:cubicBezTo>
              </a:path>
            </a:pathLst>
          </a:cu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2479" name="Line 15"/>
          <p:cNvSpPr>
            <a:spLocks noChangeShapeType="1"/>
          </p:cNvSpPr>
          <p:nvPr/>
        </p:nvSpPr>
        <p:spPr bwMode="auto">
          <a:xfrm>
            <a:off x="8084345" y="6172200"/>
            <a:ext cx="719137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2480" name="Rectangle 16"/>
          <p:cNvSpPr>
            <a:spLocks/>
          </p:cNvSpPr>
          <p:nvPr/>
        </p:nvSpPr>
        <p:spPr bwMode="auto">
          <a:xfrm>
            <a:off x="6491705" y="5734050"/>
            <a:ext cx="1485900" cy="6096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r"/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 pointer</a:t>
            </a:r>
            <a:endParaRPr lang="en-US" dirty="0"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pPr algn="r"/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8BC7451-698B-43E0-BCCD-E7463B9723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56</a:t>
            </a:fld>
            <a:endParaRPr lang="en-US"/>
          </a:p>
        </p:txBody>
      </p:sp>
      <p:sp>
        <p:nvSpPr>
          <p:cNvPr id="14" name="Rectangle 11">
            <a:extLst>
              <a:ext uri="{FF2B5EF4-FFF2-40B4-BE49-F238E27FC236}">
                <a16:creationId xmlns:a16="http://schemas.microsoft.com/office/drawing/2014/main" id="{4C805065-A855-4A2B-B448-0E1B813D7E15}"/>
              </a:ext>
            </a:extLst>
          </p:cNvPr>
          <p:cNvSpPr>
            <a:spLocks/>
          </p:cNvSpPr>
          <p:nvPr/>
        </p:nvSpPr>
        <p:spPr bwMode="auto">
          <a:xfrm>
            <a:off x="7405353" y="4124326"/>
            <a:ext cx="1038562" cy="907941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square" lIns="38100" tIns="38100" rIns="38100" bIns="38100">
            <a:spAutoFit/>
          </a:bodyPr>
          <a:lstStyle/>
          <a:p>
            <a:pPr algn="r"/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Current</a:t>
            </a:r>
          </a:p>
          <a:p>
            <a:pPr algn="r"/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(Callee)</a:t>
            </a:r>
            <a:endParaRPr lang="en-US" dirty="0"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pPr algn="r"/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Frame</a:t>
            </a:r>
          </a:p>
        </p:txBody>
      </p:sp>
      <p:sp>
        <p:nvSpPr>
          <p:cNvPr id="15" name="AutoShape 12">
            <a:extLst>
              <a:ext uri="{FF2B5EF4-FFF2-40B4-BE49-F238E27FC236}">
                <a16:creationId xmlns:a16="http://schemas.microsoft.com/office/drawing/2014/main" id="{A5DB563C-D120-4F68-963F-5D979AD92FE7}"/>
              </a:ext>
            </a:extLst>
          </p:cNvPr>
          <p:cNvSpPr>
            <a:spLocks/>
          </p:cNvSpPr>
          <p:nvPr/>
        </p:nvSpPr>
        <p:spPr bwMode="auto">
          <a:xfrm>
            <a:off x="8505825" y="3294062"/>
            <a:ext cx="228600" cy="2814637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21600" y="21600"/>
                </a:moveTo>
                <a:cubicBezTo>
                  <a:pt x="15635" y="21600"/>
                  <a:pt x="10800" y="20875"/>
                  <a:pt x="10800" y="19980"/>
                </a:cubicBezTo>
                <a:lnTo>
                  <a:pt x="10800" y="12420"/>
                </a:lnTo>
                <a:cubicBezTo>
                  <a:pt x="10800" y="11525"/>
                  <a:pt x="5965" y="10800"/>
                  <a:pt x="0" y="10800"/>
                </a:cubicBezTo>
                <a:cubicBezTo>
                  <a:pt x="5965" y="10800"/>
                  <a:pt x="10800" y="10075"/>
                  <a:pt x="10800" y="9180"/>
                </a:cubicBezTo>
                <a:lnTo>
                  <a:pt x="10800" y="1620"/>
                </a:lnTo>
                <a:cubicBezTo>
                  <a:pt x="10800" y="725"/>
                  <a:pt x="15635" y="0"/>
                  <a:pt x="21600" y="0"/>
                </a:cubicBezTo>
              </a:path>
            </a:pathLst>
          </a:cu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Example: 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incr</a:t>
            </a:r>
            <a:endParaRPr lang="en-US" dirty="0">
              <a:latin typeface="Courier New Bold" charset="0"/>
              <a:sym typeface="Courier New Bold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9BE0383-6A5F-4308-BCA9-ABC70DF05E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57</a:t>
            </a:fld>
            <a:endParaRPr lang="en-US"/>
          </a:p>
        </p:txBody>
      </p:sp>
      <p:sp>
        <p:nvSpPr>
          <p:cNvPr id="63492" name="Rectangle 4"/>
          <p:cNvSpPr>
            <a:spLocks/>
          </p:cNvSpPr>
          <p:nvPr/>
        </p:nvSpPr>
        <p:spPr bwMode="auto">
          <a:xfrm>
            <a:off x="1905000" y="914400"/>
            <a:ext cx="4876800" cy="18288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incr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(long* p, long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val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) {</a:t>
            </a: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long x = *p;</a:t>
            </a: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long y = x +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val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*p = y;</a:t>
            </a: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return x;</a:t>
            </a: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63494" name="Rectangle 6"/>
          <p:cNvSpPr>
            <a:spLocks/>
          </p:cNvSpPr>
          <p:nvPr/>
        </p:nvSpPr>
        <p:spPr bwMode="auto">
          <a:xfrm>
            <a:off x="1905000" y="2971800"/>
            <a:ext cx="4876800" cy="1524000"/>
          </a:xfrm>
          <a:prstGeom prst="rect">
            <a:avLst/>
          </a:prstGeom>
          <a:solidFill>
            <a:srgbClr val="CDF1C5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>
              <a:tabLst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</a:tabLst>
            </a:pP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incr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:</a:t>
            </a:r>
          </a:p>
          <a:p>
            <a:pPr>
              <a:tabLst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(%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),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# x = *p</a:t>
            </a:r>
          </a:p>
          <a:p>
            <a:pPr>
              <a:tabLst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rsi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# y =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x+val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rsi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, (%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)  # *p = y</a:t>
            </a:r>
          </a:p>
          <a:p>
            <a:pPr>
              <a:tabLst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ret</a:t>
            </a:r>
          </a:p>
        </p:txBody>
      </p:sp>
      <p:graphicFrame>
        <p:nvGraphicFramePr>
          <p:cNvPr id="16" name="Tab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3129206"/>
              </p:ext>
            </p:extLst>
          </p:nvPr>
        </p:nvGraphicFramePr>
        <p:xfrm>
          <a:off x="7086599" y="2987040"/>
          <a:ext cx="3847563" cy="1508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991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4844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Register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Use(s)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rdi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Argument </a:t>
                      </a:r>
                      <a:r>
                        <a:rPr lang="en-US" b="1" i="0" dirty="0">
                          <a:latin typeface="Courier New"/>
                          <a:cs typeface="Courier New"/>
                        </a:rPr>
                        <a:t>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rsi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Argument 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val</a:t>
                      </a:r>
                      <a:r>
                        <a:rPr lang="en-US" dirty="0">
                          <a:latin typeface="Calibri"/>
                          <a:cs typeface="Calibri"/>
                        </a:rPr>
                        <a:t>, also </a:t>
                      </a:r>
                      <a:r>
                        <a:rPr lang="en-US" b="1" i="0" dirty="0">
                          <a:latin typeface="Courier New"/>
                          <a:cs typeface="Courier New"/>
                        </a:rPr>
                        <a:t>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rax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x</a:t>
                      </a:r>
                      <a:r>
                        <a:rPr lang="en-US" dirty="0">
                          <a:latin typeface="Calibri"/>
                          <a:cs typeface="Calibri"/>
                        </a:rPr>
                        <a:t>, Return value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8" name="Rectangle 7"/>
          <p:cNvSpPr>
            <a:spLocks/>
          </p:cNvSpPr>
          <p:nvPr/>
        </p:nvSpPr>
        <p:spPr bwMode="auto">
          <a:xfrm>
            <a:off x="3505200" y="56388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x</a:t>
            </a:r>
          </a:p>
        </p:txBody>
      </p:sp>
      <p:sp>
        <p:nvSpPr>
          <p:cNvPr id="9" name="Rectangle 9"/>
          <p:cNvSpPr>
            <a:spLocks/>
          </p:cNvSpPr>
          <p:nvPr/>
        </p:nvSpPr>
        <p:spPr bwMode="auto">
          <a:xfrm>
            <a:off x="3505200" y="60198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...</a:t>
            </a:r>
          </a:p>
        </p:txBody>
      </p:sp>
      <p:sp>
        <p:nvSpPr>
          <p:cNvPr id="12" name="Rectangle 12"/>
          <p:cNvSpPr>
            <a:spLocks/>
          </p:cNvSpPr>
          <p:nvPr/>
        </p:nvSpPr>
        <p:spPr bwMode="auto">
          <a:xfrm>
            <a:off x="2209800" y="5105401"/>
            <a:ext cx="991810" cy="384721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20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Memory</a:t>
            </a:r>
          </a:p>
        </p:txBody>
      </p:sp>
      <p:sp>
        <p:nvSpPr>
          <p:cNvPr id="14" name="Rectangle 9"/>
          <p:cNvSpPr>
            <a:spLocks/>
          </p:cNvSpPr>
          <p:nvPr/>
        </p:nvSpPr>
        <p:spPr bwMode="auto">
          <a:xfrm>
            <a:off x="3505200" y="52578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...</a:t>
            </a:r>
          </a:p>
        </p:txBody>
      </p:sp>
      <p:sp>
        <p:nvSpPr>
          <p:cNvPr id="15" name="Line 10"/>
          <p:cNvSpPr>
            <a:spLocks noChangeShapeType="1"/>
          </p:cNvSpPr>
          <p:nvPr/>
        </p:nvSpPr>
        <p:spPr bwMode="auto">
          <a:xfrm flipH="1">
            <a:off x="4800600" y="5410200"/>
            <a:ext cx="457200" cy="4572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7" name="Rectangle 11"/>
          <p:cNvSpPr>
            <a:spLocks/>
          </p:cNvSpPr>
          <p:nvPr/>
        </p:nvSpPr>
        <p:spPr bwMode="auto">
          <a:xfrm>
            <a:off x="5257800" y="5105401"/>
            <a:ext cx="631032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rdi</a:t>
            </a:r>
            <a:endParaRPr lang="en-US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18" name="Rectangle 17"/>
          <p:cNvSpPr>
            <a:spLocks/>
          </p:cNvSpPr>
          <p:nvPr/>
        </p:nvSpPr>
        <p:spPr bwMode="auto">
          <a:xfrm>
            <a:off x="6988968" y="56388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x+val</a:t>
            </a:r>
            <a:endParaRPr lang="en-US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19" name="Rectangle 9"/>
          <p:cNvSpPr>
            <a:spLocks/>
          </p:cNvSpPr>
          <p:nvPr/>
        </p:nvSpPr>
        <p:spPr bwMode="auto">
          <a:xfrm>
            <a:off x="6988968" y="60198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...</a:t>
            </a:r>
          </a:p>
        </p:txBody>
      </p:sp>
      <p:sp>
        <p:nvSpPr>
          <p:cNvPr id="20" name="Rectangle 9"/>
          <p:cNvSpPr>
            <a:spLocks/>
          </p:cNvSpPr>
          <p:nvPr/>
        </p:nvSpPr>
        <p:spPr bwMode="auto">
          <a:xfrm>
            <a:off x="6988968" y="52578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...</a:t>
            </a:r>
          </a:p>
        </p:txBody>
      </p:sp>
      <p:sp>
        <p:nvSpPr>
          <p:cNvPr id="21" name="Line 10"/>
          <p:cNvSpPr>
            <a:spLocks noChangeShapeType="1"/>
          </p:cNvSpPr>
          <p:nvPr/>
        </p:nvSpPr>
        <p:spPr bwMode="auto">
          <a:xfrm flipH="1">
            <a:off x="8284368" y="5410200"/>
            <a:ext cx="457200" cy="4572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2" name="Rectangle 11"/>
          <p:cNvSpPr>
            <a:spLocks/>
          </p:cNvSpPr>
          <p:nvPr/>
        </p:nvSpPr>
        <p:spPr bwMode="auto">
          <a:xfrm>
            <a:off x="8741568" y="5105401"/>
            <a:ext cx="631032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rdi</a:t>
            </a:r>
            <a:endParaRPr lang="en-US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" name="Right Arrow 1"/>
          <p:cNvSpPr/>
          <p:nvPr/>
        </p:nvSpPr>
        <p:spPr bwMode="auto">
          <a:xfrm>
            <a:off x="5562600" y="5715000"/>
            <a:ext cx="838200" cy="457200"/>
          </a:xfrm>
          <a:prstGeom prst="rightArrow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4200">
              <a:solidFill>
                <a:srgbClr val="000000"/>
              </a:solidFill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9821260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Example: Calling 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incr</a:t>
            </a:r>
            <a:r>
              <a:rPr lang="en-US" dirty="0"/>
              <a:t> #1 (local variables)</a:t>
            </a:r>
            <a:endParaRPr lang="en-US" dirty="0">
              <a:latin typeface="Courier New Bold" charset="0"/>
              <a:sym typeface="Courier New Bold" charset="0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1D03904-F5D3-454E-814B-46C244D6E8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58</a:t>
            </a:fld>
            <a:endParaRPr lang="en-US"/>
          </a:p>
        </p:txBody>
      </p:sp>
      <p:sp>
        <p:nvSpPr>
          <p:cNvPr id="63493" name="Rectangle 5"/>
          <p:cNvSpPr>
            <a:spLocks/>
          </p:cNvSpPr>
          <p:nvPr/>
        </p:nvSpPr>
        <p:spPr bwMode="auto">
          <a:xfrm>
            <a:off x="1905000" y="1371600"/>
            <a:ext cx="4343400" cy="1600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call_incr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() {</a:t>
            </a: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long v1 = 15213;</a:t>
            </a: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long v2 =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incr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(&amp;v1, 3000);</a:t>
            </a: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return v1+v2;</a:t>
            </a: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63498" name="Line 10"/>
          <p:cNvSpPr>
            <a:spLocks noChangeShapeType="1"/>
          </p:cNvSpPr>
          <p:nvPr/>
        </p:nvSpPr>
        <p:spPr bwMode="auto">
          <a:xfrm flipH="1">
            <a:off x="8382000" y="274320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3499" name="Rectangle 11"/>
          <p:cNvSpPr>
            <a:spLocks/>
          </p:cNvSpPr>
          <p:nvPr/>
        </p:nvSpPr>
        <p:spPr bwMode="auto">
          <a:xfrm>
            <a:off x="8888414" y="2584451"/>
            <a:ext cx="628377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63500" name="Rectangle 12"/>
          <p:cNvSpPr>
            <a:spLocks/>
          </p:cNvSpPr>
          <p:nvPr/>
        </p:nvSpPr>
        <p:spPr bwMode="auto">
          <a:xfrm>
            <a:off x="7848600" y="1066801"/>
            <a:ext cx="2357440" cy="384721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20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Initial Stack Structure</a:t>
            </a:r>
          </a:p>
        </p:txBody>
      </p:sp>
      <p:sp>
        <p:nvSpPr>
          <p:cNvPr id="63501" name="Rectangle 13"/>
          <p:cNvSpPr>
            <a:spLocks/>
          </p:cNvSpPr>
          <p:nvPr/>
        </p:nvSpPr>
        <p:spPr bwMode="auto">
          <a:xfrm>
            <a:off x="7086600" y="1600200"/>
            <a:ext cx="1295400" cy="9144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. . .</a:t>
            </a:r>
          </a:p>
        </p:txBody>
      </p:sp>
      <p:sp>
        <p:nvSpPr>
          <p:cNvPr id="16" name="Rectangle 9"/>
          <p:cNvSpPr>
            <a:spLocks/>
          </p:cNvSpPr>
          <p:nvPr/>
        </p:nvSpPr>
        <p:spPr bwMode="auto">
          <a:xfrm>
            <a:off x="7086600" y="25146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dirty="0" err="1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Rtn</a:t>
            </a:r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address</a:t>
            </a:r>
          </a:p>
        </p:txBody>
      </p:sp>
      <p:sp>
        <p:nvSpPr>
          <p:cNvPr id="19" name="Line 10"/>
          <p:cNvSpPr>
            <a:spLocks noChangeShapeType="1"/>
          </p:cNvSpPr>
          <p:nvPr/>
        </p:nvSpPr>
        <p:spPr bwMode="auto">
          <a:xfrm flipH="1">
            <a:off x="8447384" y="541020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0" name="Rectangle 11"/>
          <p:cNvSpPr>
            <a:spLocks/>
          </p:cNvSpPr>
          <p:nvPr/>
        </p:nvSpPr>
        <p:spPr bwMode="auto">
          <a:xfrm>
            <a:off x="8953798" y="5181601"/>
            <a:ext cx="628377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1" name="Rectangle 12"/>
          <p:cNvSpPr>
            <a:spLocks/>
          </p:cNvSpPr>
          <p:nvPr/>
        </p:nvSpPr>
        <p:spPr bwMode="auto">
          <a:xfrm>
            <a:off x="7913984" y="3581401"/>
            <a:ext cx="2731966" cy="384721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20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Resulting Stack Structure</a:t>
            </a:r>
          </a:p>
        </p:txBody>
      </p:sp>
      <p:sp>
        <p:nvSpPr>
          <p:cNvPr id="22" name="Rectangle 13"/>
          <p:cNvSpPr>
            <a:spLocks/>
          </p:cNvSpPr>
          <p:nvPr/>
        </p:nvSpPr>
        <p:spPr bwMode="auto">
          <a:xfrm>
            <a:off x="7151984" y="4114800"/>
            <a:ext cx="1295400" cy="9144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. . .</a:t>
            </a:r>
          </a:p>
        </p:txBody>
      </p:sp>
      <p:sp>
        <p:nvSpPr>
          <p:cNvPr id="23" name="Rectangle 9"/>
          <p:cNvSpPr>
            <a:spLocks/>
          </p:cNvSpPr>
          <p:nvPr/>
        </p:nvSpPr>
        <p:spPr bwMode="auto">
          <a:xfrm>
            <a:off x="7151984" y="50292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dirty="0" err="1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Rtn</a:t>
            </a:r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address</a:t>
            </a:r>
          </a:p>
        </p:txBody>
      </p:sp>
    </p:spTree>
    <p:extLst>
      <p:ext uri="{BB962C8B-B14F-4D97-AF65-F5344CB8AC3E}">
        <p14:creationId xmlns:p14="http://schemas.microsoft.com/office/powerpoint/2010/main" val="2967927798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Example: Calling 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incr</a:t>
            </a:r>
            <a:r>
              <a:rPr lang="en-US" dirty="0"/>
              <a:t> #1 (local variables)</a:t>
            </a:r>
            <a:endParaRPr lang="en-US" dirty="0">
              <a:latin typeface="Courier New Bold" charset="0"/>
              <a:sym typeface="Courier New Bold" charset="0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1D03904-F5D3-454E-814B-46C244D6E8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59</a:t>
            </a:fld>
            <a:endParaRPr lang="en-US"/>
          </a:p>
        </p:txBody>
      </p:sp>
      <p:sp>
        <p:nvSpPr>
          <p:cNvPr id="63492" name="Rectangle 4"/>
          <p:cNvSpPr>
            <a:spLocks/>
          </p:cNvSpPr>
          <p:nvPr/>
        </p:nvSpPr>
        <p:spPr bwMode="auto">
          <a:xfrm>
            <a:off x="1905000" y="3581400"/>
            <a:ext cx="4419600" cy="29718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call_incr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:</a:t>
            </a: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subq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$16, %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endParaRPr lang="en-US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$15213, 8(%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$3000,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rsi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leaq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8(%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),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call  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incr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8(%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),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$16,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ret</a:t>
            </a:r>
          </a:p>
        </p:txBody>
      </p:sp>
      <p:sp>
        <p:nvSpPr>
          <p:cNvPr id="63493" name="Rectangle 5"/>
          <p:cNvSpPr>
            <a:spLocks/>
          </p:cNvSpPr>
          <p:nvPr/>
        </p:nvSpPr>
        <p:spPr bwMode="auto">
          <a:xfrm>
            <a:off x="1905000" y="1371600"/>
            <a:ext cx="4343400" cy="1600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call_incr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() {</a:t>
            </a: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v1 = 15213;</a:t>
            </a: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long v2 =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incr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(&amp;v1, 3000);</a:t>
            </a: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return v1+v2;</a:t>
            </a: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63498" name="Line 10"/>
          <p:cNvSpPr>
            <a:spLocks noChangeShapeType="1"/>
          </p:cNvSpPr>
          <p:nvPr/>
        </p:nvSpPr>
        <p:spPr bwMode="auto">
          <a:xfrm flipH="1">
            <a:off x="8382000" y="274320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3499" name="Rectangle 11"/>
          <p:cNvSpPr>
            <a:spLocks/>
          </p:cNvSpPr>
          <p:nvPr/>
        </p:nvSpPr>
        <p:spPr bwMode="auto">
          <a:xfrm>
            <a:off x="8888414" y="2584451"/>
            <a:ext cx="628377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63500" name="Rectangle 12"/>
          <p:cNvSpPr>
            <a:spLocks/>
          </p:cNvSpPr>
          <p:nvPr/>
        </p:nvSpPr>
        <p:spPr bwMode="auto">
          <a:xfrm>
            <a:off x="7848600" y="1066801"/>
            <a:ext cx="2357440" cy="384721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20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Initial Stack Structure</a:t>
            </a:r>
          </a:p>
        </p:txBody>
      </p:sp>
      <p:sp>
        <p:nvSpPr>
          <p:cNvPr id="63501" name="Rectangle 13"/>
          <p:cNvSpPr>
            <a:spLocks/>
          </p:cNvSpPr>
          <p:nvPr/>
        </p:nvSpPr>
        <p:spPr bwMode="auto">
          <a:xfrm>
            <a:off x="7086600" y="1600200"/>
            <a:ext cx="1295400" cy="9144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. . .</a:t>
            </a:r>
          </a:p>
        </p:txBody>
      </p:sp>
      <p:sp>
        <p:nvSpPr>
          <p:cNvPr id="16" name="Rectangle 9"/>
          <p:cNvSpPr>
            <a:spLocks/>
          </p:cNvSpPr>
          <p:nvPr/>
        </p:nvSpPr>
        <p:spPr bwMode="auto">
          <a:xfrm>
            <a:off x="7086600" y="25146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dirty="0" err="1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Rtn</a:t>
            </a:r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address</a:t>
            </a:r>
          </a:p>
        </p:txBody>
      </p:sp>
      <p:sp>
        <p:nvSpPr>
          <p:cNvPr id="17" name="Rectangle 7"/>
          <p:cNvSpPr>
            <a:spLocks/>
          </p:cNvSpPr>
          <p:nvPr/>
        </p:nvSpPr>
        <p:spPr bwMode="auto">
          <a:xfrm>
            <a:off x="7151984" y="54102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15213</a:t>
            </a:r>
          </a:p>
        </p:txBody>
      </p:sp>
      <p:sp>
        <p:nvSpPr>
          <p:cNvPr id="18" name="Rectangle 9"/>
          <p:cNvSpPr>
            <a:spLocks/>
          </p:cNvSpPr>
          <p:nvPr/>
        </p:nvSpPr>
        <p:spPr bwMode="auto">
          <a:xfrm>
            <a:off x="7151984" y="57912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Unused</a:t>
            </a:r>
          </a:p>
        </p:txBody>
      </p:sp>
      <p:sp>
        <p:nvSpPr>
          <p:cNvPr id="19" name="Line 10"/>
          <p:cNvSpPr>
            <a:spLocks noChangeShapeType="1"/>
          </p:cNvSpPr>
          <p:nvPr/>
        </p:nvSpPr>
        <p:spPr bwMode="auto">
          <a:xfrm flipH="1">
            <a:off x="8474371" y="602615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0" name="Rectangle 11"/>
          <p:cNvSpPr>
            <a:spLocks/>
          </p:cNvSpPr>
          <p:nvPr/>
        </p:nvSpPr>
        <p:spPr bwMode="auto">
          <a:xfrm>
            <a:off x="8980785" y="5797551"/>
            <a:ext cx="628377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1" name="Rectangle 12"/>
          <p:cNvSpPr>
            <a:spLocks/>
          </p:cNvSpPr>
          <p:nvPr/>
        </p:nvSpPr>
        <p:spPr bwMode="auto">
          <a:xfrm>
            <a:off x="7913984" y="3581401"/>
            <a:ext cx="2731966" cy="384721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20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Resulting Stack Structure</a:t>
            </a:r>
          </a:p>
        </p:txBody>
      </p:sp>
      <p:sp>
        <p:nvSpPr>
          <p:cNvPr id="22" name="Rectangle 13"/>
          <p:cNvSpPr>
            <a:spLocks/>
          </p:cNvSpPr>
          <p:nvPr/>
        </p:nvSpPr>
        <p:spPr bwMode="auto">
          <a:xfrm>
            <a:off x="7151984" y="4114800"/>
            <a:ext cx="1295400" cy="9144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. . .</a:t>
            </a:r>
          </a:p>
        </p:txBody>
      </p:sp>
      <p:sp>
        <p:nvSpPr>
          <p:cNvPr id="23" name="Rectangle 9"/>
          <p:cNvSpPr>
            <a:spLocks/>
          </p:cNvSpPr>
          <p:nvPr/>
        </p:nvSpPr>
        <p:spPr bwMode="auto">
          <a:xfrm>
            <a:off x="7151984" y="50292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dirty="0" err="1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Rtn</a:t>
            </a:r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address</a:t>
            </a:r>
          </a:p>
        </p:txBody>
      </p:sp>
      <p:sp>
        <p:nvSpPr>
          <p:cNvPr id="26" name="Line 10"/>
          <p:cNvSpPr>
            <a:spLocks noChangeShapeType="1"/>
          </p:cNvSpPr>
          <p:nvPr/>
        </p:nvSpPr>
        <p:spPr bwMode="auto">
          <a:xfrm flipH="1">
            <a:off x="8447384" y="563880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7" name="Rectangle 11"/>
          <p:cNvSpPr>
            <a:spLocks/>
          </p:cNvSpPr>
          <p:nvPr/>
        </p:nvSpPr>
        <p:spPr bwMode="auto">
          <a:xfrm>
            <a:off x="8953797" y="5410201"/>
            <a:ext cx="908076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%rsp+8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057401" y="3076545"/>
            <a:ext cx="4272887" cy="40011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Calibri" charset="0"/>
                <a:ea typeface="Calibri" charset="0"/>
                <a:cs typeface="Calibri" charset="0"/>
              </a:rPr>
              <a:t>Stack pointer must be multiple of 16</a:t>
            </a:r>
          </a:p>
        </p:txBody>
      </p:sp>
      <p:cxnSp>
        <p:nvCxnSpPr>
          <p:cNvPr id="4" name="Straight Arrow Connector 3"/>
          <p:cNvCxnSpPr/>
          <p:nvPr/>
        </p:nvCxnSpPr>
        <p:spPr bwMode="auto">
          <a:xfrm flipH="1">
            <a:off x="3657600" y="3505200"/>
            <a:ext cx="609600" cy="381000"/>
          </a:xfrm>
          <a:prstGeom prst="straightConnector1">
            <a:avLst/>
          </a:prstGeom>
          <a:solidFill>
            <a:schemeClr val="accent1"/>
          </a:solidFill>
          <a:ln w="63500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4" name="TextBox 23"/>
          <p:cNvSpPr txBox="1"/>
          <p:nvPr/>
        </p:nvSpPr>
        <p:spPr>
          <a:xfrm>
            <a:off x="1905000" y="838200"/>
            <a:ext cx="4953000" cy="40011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Calibri" charset="0"/>
                <a:ea typeface="Calibri" charset="0"/>
                <a:cs typeface="Calibri" charset="0"/>
              </a:rPr>
              <a:t>We take </a:t>
            </a:r>
            <a:r>
              <a:rPr lang="en-US" sz="2000" b="1" dirty="0">
                <a:latin typeface="Courier New" charset="0"/>
                <a:ea typeface="Courier New" charset="0"/>
                <a:cs typeface="Courier New" charset="0"/>
              </a:rPr>
              <a:t>v1</a:t>
            </a:r>
            <a:r>
              <a:rPr lang="en-US" sz="2000" dirty="0">
                <a:latin typeface="Calibri" charset="0"/>
                <a:ea typeface="Calibri" charset="0"/>
                <a:cs typeface="Calibri" charset="0"/>
              </a:rPr>
              <a:t>’s address, so must be in memory</a:t>
            </a:r>
          </a:p>
        </p:txBody>
      </p:sp>
      <p:cxnSp>
        <p:nvCxnSpPr>
          <p:cNvPr id="25" name="Straight Arrow Connector 24"/>
          <p:cNvCxnSpPr>
            <a:cxnSpLocks/>
          </p:cNvCxnSpPr>
          <p:nvPr/>
        </p:nvCxnSpPr>
        <p:spPr bwMode="auto">
          <a:xfrm flipH="1">
            <a:off x="4724400" y="1259160"/>
            <a:ext cx="228600" cy="722040"/>
          </a:xfrm>
          <a:prstGeom prst="straightConnector1">
            <a:avLst/>
          </a:prstGeom>
          <a:solidFill>
            <a:schemeClr val="accent1"/>
          </a:solidFill>
          <a:ln w="63500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0" name="Straight Arrow Connector 9"/>
          <p:cNvCxnSpPr/>
          <p:nvPr/>
        </p:nvCxnSpPr>
        <p:spPr bwMode="auto">
          <a:xfrm>
            <a:off x="1676400" y="1828800"/>
            <a:ext cx="685800" cy="0"/>
          </a:xfrm>
          <a:prstGeom prst="straightConnector1">
            <a:avLst/>
          </a:prstGeom>
          <a:solidFill>
            <a:schemeClr val="accent1"/>
          </a:solidFill>
          <a:ln w="63500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1" name="Straight Arrow Connector 30"/>
          <p:cNvCxnSpPr/>
          <p:nvPr/>
        </p:nvCxnSpPr>
        <p:spPr bwMode="auto">
          <a:xfrm>
            <a:off x="1676400" y="4084320"/>
            <a:ext cx="457200" cy="0"/>
          </a:xfrm>
          <a:prstGeom prst="straightConnector1">
            <a:avLst/>
          </a:prstGeom>
          <a:solidFill>
            <a:schemeClr val="accent1"/>
          </a:solidFill>
          <a:ln w="63500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3" name="Straight Arrow Connector 32"/>
          <p:cNvCxnSpPr/>
          <p:nvPr/>
        </p:nvCxnSpPr>
        <p:spPr bwMode="auto">
          <a:xfrm>
            <a:off x="1676400" y="4343400"/>
            <a:ext cx="457200" cy="0"/>
          </a:xfrm>
          <a:prstGeom prst="straightConnector1">
            <a:avLst/>
          </a:prstGeom>
          <a:solidFill>
            <a:schemeClr val="accent1"/>
          </a:solidFill>
          <a:ln w="63500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28965203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9" name="Rectangle 7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Conditional Moves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1814513" y="1518622"/>
          <a:ext cx="6096000" cy="412017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668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291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1338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Courier New" charset="0"/>
                          <a:cs typeface="Courier New" charset="0"/>
                          <a:sym typeface="Calibri Bold" charset="0"/>
                        </a:rPr>
                        <a:t>cmov</a:t>
                      </a: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X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 Bold" charset="0"/>
                        <a:ea typeface="ヒラギノ角ゴ ProN W6" charset="0"/>
                        <a:cs typeface="ヒラギノ角ゴ ProN W6" charset="0"/>
                        <a:sym typeface="Calibri Bold" charset="0"/>
                      </a:endParaRPr>
                    </a:p>
                  </a:txBody>
                  <a:tcPr marL="38100" marR="38100" marT="38100" marB="38100" horzOverflow="overflow">
                    <a:solidFill>
                      <a:srgbClr val="D6E0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Description</a:t>
                      </a:r>
                    </a:p>
                  </a:txBody>
                  <a:tcPr marL="38100" marR="38100" marT="38100" marB="38100" horzOverflow="overflow">
                    <a:solidFill>
                      <a:srgbClr val="D6E0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3387">
                <a:tc>
                  <a:txBody>
                    <a:bodyPr/>
                    <a:lstStyle/>
                    <a:p>
                      <a:r>
                        <a:rPr lang="en-US" sz="1600" b="1" i="0" u="none" strike="noStrike" kern="1200" baseline="0" dirty="0" err="1">
                          <a:solidFill>
                            <a:schemeClr val="tx1"/>
                          </a:solidFill>
                          <a:latin typeface="Courier New"/>
                          <a:ea typeface="+mn-ea"/>
                          <a:cs typeface="Courier New"/>
                        </a:rPr>
                        <a:t>cmove</a:t>
                      </a:r>
                      <a:r>
                        <a:rPr lang="en-US" sz="1600" b="1" i="0" u="none" strike="noStrike" kern="1200" baseline="0" dirty="0">
                          <a:solidFill>
                            <a:schemeClr val="tx1"/>
                          </a:solidFill>
                          <a:latin typeface="Courier New"/>
                          <a:ea typeface="+mn-ea"/>
                          <a:cs typeface="Courier New"/>
                        </a:rPr>
                        <a:t>  S, D</a:t>
                      </a:r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r>
                        <a:rPr lang="en-US" sz="1600" b="0" i="0" u="none" strike="noStrike" kern="1200" baseline="0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Calibri"/>
                        </a:rPr>
                        <a:t>equal / Zero</a:t>
                      </a:r>
                      <a:endParaRPr lang="en-US" sz="1600" b="0" i="0" dirty="0">
                        <a:latin typeface="Calibri"/>
                        <a:cs typeface="Calibri"/>
                      </a:endParaRPr>
                    </a:p>
                  </a:txBody>
                  <a:tcPr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3387">
                <a:tc>
                  <a:txBody>
                    <a:bodyPr/>
                    <a:lstStyle/>
                    <a:p>
                      <a:r>
                        <a:rPr lang="en-US" sz="1600" b="1" i="0" u="none" strike="noStrike" kern="1200" baseline="0" dirty="0" err="1">
                          <a:solidFill>
                            <a:schemeClr val="tx1"/>
                          </a:solidFill>
                          <a:latin typeface="Courier New"/>
                          <a:ea typeface="+mn-ea"/>
                          <a:cs typeface="Courier New"/>
                        </a:rPr>
                        <a:t>cmovne</a:t>
                      </a:r>
                      <a:r>
                        <a:rPr lang="en-US" sz="1600" b="1" i="0" u="none" strike="noStrike" kern="1200" baseline="0" dirty="0">
                          <a:solidFill>
                            <a:schemeClr val="tx1"/>
                          </a:solidFill>
                          <a:latin typeface="Courier New"/>
                          <a:ea typeface="+mn-ea"/>
                          <a:cs typeface="Courier New"/>
                        </a:rPr>
                        <a:t> S, D</a:t>
                      </a:r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r>
                        <a:rPr lang="en-US" sz="1600" b="0" i="0" u="none" strike="noStrike" kern="1200" baseline="0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Calibri"/>
                        </a:rPr>
                        <a:t>not equal / Not zero</a:t>
                      </a:r>
                      <a:endParaRPr lang="en-US" sz="1600" b="0" i="0" dirty="0">
                        <a:latin typeface="Calibri"/>
                        <a:cs typeface="Calibri"/>
                      </a:endParaRPr>
                    </a:p>
                  </a:txBody>
                  <a:tcPr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9094">
                <a:tc>
                  <a:txBody>
                    <a:bodyPr/>
                    <a:lstStyle/>
                    <a:p>
                      <a:r>
                        <a:rPr lang="en-US" sz="1600" b="1" i="0" u="none" strike="noStrike" kern="1200" baseline="0" dirty="0" err="1">
                          <a:solidFill>
                            <a:schemeClr val="tx1"/>
                          </a:solidFill>
                          <a:latin typeface="Courier New"/>
                          <a:ea typeface="+mn-ea"/>
                          <a:cs typeface="Courier New"/>
                        </a:rPr>
                        <a:t>comvs</a:t>
                      </a:r>
                      <a:r>
                        <a:rPr lang="en-US" sz="1600" b="1" i="0" u="none" strike="noStrike" kern="1200" baseline="0" dirty="0">
                          <a:solidFill>
                            <a:schemeClr val="tx1"/>
                          </a:solidFill>
                          <a:latin typeface="Courier New"/>
                          <a:ea typeface="+mn-ea"/>
                          <a:cs typeface="Courier New"/>
                        </a:rPr>
                        <a:t>  S, D</a:t>
                      </a:r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r>
                        <a:rPr lang="en-US" sz="1600" b="0" i="0" u="none" strike="noStrike" kern="1200" baseline="0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Calibri"/>
                        </a:rPr>
                        <a:t>negative</a:t>
                      </a:r>
                      <a:endParaRPr lang="en-US" sz="1600" b="0" i="0" dirty="0">
                        <a:latin typeface="Calibri"/>
                        <a:cs typeface="Calibri"/>
                      </a:endParaRPr>
                    </a:p>
                  </a:txBody>
                  <a:tcPr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9094">
                <a:tc>
                  <a:txBody>
                    <a:bodyPr/>
                    <a:lstStyle/>
                    <a:p>
                      <a:r>
                        <a:rPr lang="en-US" sz="1600" b="1" i="0" u="none" strike="noStrike" kern="1200" baseline="0" dirty="0" err="1">
                          <a:solidFill>
                            <a:schemeClr val="tx1"/>
                          </a:solidFill>
                          <a:latin typeface="Courier New"/>
                          <a:ea typeface="+mn-ea"/>
                          <a:cs typeface="Courier New"/>
                        </a:rPr>
                        <a:t>cmovns</a:t>
                      </a:r>
                      <a:r>
                        <a:rPr lang="en-US" sz="1600" b="1" i="0" u="none" strike="noStrike" kern="1200" baseline="0" dirty="0">
                          <a:solidFill>
                            <a:schemeClr val="tx1"/>
                          </a:solidFill>
                          <a:latin typeface="Courier New"/>
                          <a:ea typeface="+mn-ea"/>
                          <a:cs typeface="Courier New"/>
                        </a:rPr>
                        <a:t> S, D</a:t>
                      </a:r>
                      <a:endParaRPr lang="en-US" sz="1600" b="1" dirty="0">
                        <a:latin typeface="Courier New"/>
                        <a:cs typeface="Courier New"/>
                      </a:endParaRPr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r>
                        <a:rPr lang="en-US" sz="1600" b="0" i="0" u="none" strike="noStrike" kern="1200" baseline="0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Calibri"/>
                        </a:rPr>
                        <a:t>nonnegative</a:t>
                      </a:r>
                      <a:endParaRPr lang="en-US" sz="1600" b="0" i="0" dirty="0">
                        <a:latin typeface="Calibri"/>
                        <a:cs typeface="Calibri"/>
                      </a:endParaRPr>
                    </a:p>
                  </a:txBody>
                  <a:tcPr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9094">
                <a:tc>
                  <a:txBody>
                    <a:bodyPr/>
                    <a:lstStyle/>
                    <a:p>
                      <a:r>
                        <a:rPr lang="en-US" sz="1600" b="1" i="0" u="none" strike="noStrike" kern="1200" baseline="0" dirty="0" err="1">
                          <a:solidFill>
                            <a:schemeClr val="tx1"/>
                          </a:solidFill>
                          <a:latin typeface="Courier New"/>
                          <a:ea typeface="+mn-ea"/>
                          <a:cs typeface="Courier New"/>
                        </a:rPr>
                        <a:t>comvg</a:t>
                      </a:r>
                      <a:r>
                        <a:rPr lang="en-US" sz="1600" b="1" i="0" u="none" strike="noStrike" kern="1200" baseline="0" dirty="0">
                          <a:solidFill>
                            <a:schemeClr val="tx1"/>
                          </a:solidFill>
                          <a:latin typeface="Courier New"/>
                          <a:ea typeface="+mn-ea"/>
                          <a:cs typeface="Courier New"/>
                        </a:rPr>
                        <a:t>  S, D</a:t>
                      </a:r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r>
                        <a:rPr lang="en-US" sz="1600" b="0" i="0" u="none" strike="noStrike" kern="1200" baseline="0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Calibri"/>
                        </a:rPr>
                        <a:t>greater (Signed)</a:t>
                      </a:r>
                      <a:endParaRPr lang="en-US" sz="1600" b="0" i="0" dirty="0">
                        <a:latin typeface="Calibri"/>
                        <a:cs typeface="Calibri"/>
                      </a:endParaRPr>
                    </a:p>
                  </a:txBody>
                  <a:tcPr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9094">
                <a:tc>
                  <a:txBody>
                    <a:bodyPr/>
                    <a:lstStyle/>
                    <a:p>
                      <a:r>
                        <a:rPr lang="en-US" sz="1600" b="1" i="0" u="none" strike="noStrike" kern="1200" baseline="0" dirty="0" err="1">
                          <a:solidFill>
                            <a:schemeClr val="tx1"/>
                          </a:solidFill>
                          <a:latin typeface="Courier New"/>
                          <a:ea typeface="+mn-ea"/>
                          <a:cs typeface="Courier New"/>
                        </a:rPr>
                        <a:t>cmovge</a:t>
                      </a:r>
                      <a:r>
                        <a:rPr lang="en-US" sz="1600" b="1" i="0" u="none" strike="noStrike" kern="1200" baseline="0" dirty="0">
                          <a:solidFill>
                            <a:schemeClr val="tx1"/>
                          </a:solidFill>
                          <a:latin typeface="Courier New"/>
                          <a:ea typeface="+mn-ea"/>
                          <a:cs typeface="Courier New"/>
                        </a:rPr>
                        <a:t> S, D</a:t>
                      </a:r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r>
                        <a:rPr lang="en-US" sz="1600" b="0" i="0" u="none" strike="noStrike" kern="1200" baseline="0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Calibri"/>
                        </a:rPr>
                        <a:t>greater or equal (Signed)</a:t>
                      </a:r>
                      <a:endParaRPr lang="en-US" sz="1600" b="0" i="0" dirty="0">
                        <a:latin typeface="Calibri"/>
                        <a:cs typeface="Calibri"/>
                      </a:endParaRPr>
                    </a:p>
                  </a:txBody>
                  <a:tcPr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09094">
                <a:tc>
                  <a:txBody>
                    <a:bodyPr/>
                    <a:lstStyle/>
                    <a:p>
                      <a:r>
                        <a:rPr lang="en-US" sz="1600" b="1" i="0" u="none" strike="noStrike" kern="1200" baseline="0" dirty="0" err="1">
                          <a:solidFill>
                            <a:schemeClr val="tx1"/>
                          </a:solidFill>
                          <a:latin typeface="Courier New"/>
                          <a:ea typeface="+mn-ea"/>
                          <a:cs typeface="Courier New"/>
                        </a:rPr>
                        <a:t>cmovl</a:t>
                      </a:r>
                      <a:r>
                        <a:rPr lang="en-US" sz="1600" b="1" i="0" u="none" strike="noStrike" kern="1200" baseline="0" dirty="0">
                          <a:solidFill>
                            <a:schemeClr val="tx1"/>
                          </a:solidFill>
                          <a:latin typeface="Courier New"/>
                          <a:ea typeface="+mn-ea"/>
                          <a:cs typeface="Courier New"/>
                        </a:rPr>
                        <a:t>  S, D</a:t>
                      </a:r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r>
                        <a:rPr lang="en-US" sz="1600" b="0" i="0" u="none" strike="noStrike" kern="1200" baseline="0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Calibri"/>
                        </a:rPr>
                        <a:t>less (Signed)</a:t>
                      </a:r>
                      <a:endParaRPr lang="en-US" sz="1600" b="0" i="0" dirty="0">
                        <a:latin typeface="Calibri"/>
                        <a:cs typeface="Calibri"/>
                      </a:endParaRPr>
                    </a:p>
                  </a:txBody>
                  <a:tcPr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13387">
                <a:tc>
                  <a:txBody>
                    <a:bodyPr/>
                    <a:lstStyle/>
                    <a:p>
                      <a:r>
                        <a:rPr lang="en-US" sz="1600" b="1" i="0" u="none" strike="noStrike" kern="1200" baseline="0" dirty="0" err="1">
                          <a:solidFill>
                            <a:schemeClr val="tx1"/>
                          </a:solidFill>
                          <a:latin typeface="Courier New"/>
                          <a:ea typeface="+mn-ea"/>
                          <a:cs typeface="Courier New"/>
                        </a:rPr>
                        <a:t>cmovle</a:t>
                      </a:r>
                      <a:r>
                        <a:rPr lang="en-US" sz="1600" b="1" i="0" u="none" strike="noStrike" kern="1200" baseline="0" dirty="0">
                          <a:solidFill>
                            <a:schemeClr val="tx1"/>
                          </a:solidFill>
                          <a:latin typeface="Courier New"/>
                          <a:ea typeface="+mn-ea"/>
                          <a:cs typeface="Courier New"/>
                        </a:rPr>
                        <a:t> S, D</a:t>
                      </a:r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r>
                        <a:rPr lang="en-US" sz="1600" b="0" i="0" u="none" strike="noStrike" kern="1200" baseline="0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Calibri"/>
                        </a:rPr>
                        <a:t>less or equal (Signed)</a:t>
                      </a:r>
                      <a:endParaRPr lang="en-US" sz="1600" b="0" i="0" dirty="0">
                        <a:latin typeface="Calibri"/>
                        <a:cs typeface="Calibri"/>
                      </a:endParaRPr>
                    </a:p>
                  </a:txBody>
                  <a:tcPr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13387">
                <a:tc>
                  <a:txBody>
                    <a:bodyPr/>
                    <a:lstStyle/>
                    <a:p>
                      <a:r>
                        <a:rPr lang="en-US" sz="1600" b="1" i="0" u="none" strike="noStrike" kern="1200" baseline="0" dirty="0" err="1">
                          <a:solidFill>
                            <a:schemeClr val="tx1"/>
                          </a:solidFill>
                          <a:latin typeface="Courier New"/>
                          <a:ea typeface="+mn-ea"/>
                          <a:cs typeface="Courier New"/>
                        </a:rPr>
                        <a:t>cmova</a:t>
                      </a:r>
                      <a:r>
                        <a:rPr lang="en-US" sz="1600" b="1" i="0" u="none" strike="noStrike" kern="1200" baseline="0" dirty="0">
                          <a:solidFill>
                            <a:schemeClr val="tx1"/>
                          </a:solidFill>
                          <a:latin typeface="Courier New"/>
                          <a:ea typeface="+mn-ea"/>
                          <a:cs typeface="Courier New"/>
                        </a:rPr>
                        <a:t>  S, D</a:t>
                      </a:r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r>
                        <a:rPr lang="en-US" sz="1600" b="0" i="0" u="none" strike="noStrike" kern="1200" baseline="0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Calibri"/>
                        </a:rPr>
                        <a:t>above (Unsigned)</a:t>
                      </a:r>
                      <a:endParaRPr lang="en-US" sz="1600" b="0" i="0" dirty="0">
                        <a:latin typeface="Calibri"/>
                        <a:cs typeface="Calibri"/>
                      </a:endParaRPr>
                    </a:p>
                  </a:txBody>
                  <a:tcPr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13387">
                <a:tc>
                  <a:txBody>
                    <a:bodyPr/>
                    <a:lstStyle/>
                    <a:p>
                      <a:r>
                        <a:rPr lang="en-US" sz="1600" b="1" i="0" u="none" strike="noStrike" kern="1200" baseline="0" dirty="0" err="1">
                          <a:solidFill>
                            <a:schemeClr val="tx1"/>
                          </a:solidFill>
                          <a:latin typeface="Courier New"/>
                          <a:ea typeface="+mn-ea"/>
                          <a:cs typeface="Courier New"/>
                        </a:rPr>
                        <a:t>cmovae</a:t>
                      </a:r>
                      <a:r>
                        <a:rPr lang="en-US" sz="1600" b="1" i="0" u="none" strike="noStrike" kern="1200" baseline="0" dirty="0">
                          <a:solidFill>
                            <a:schemeClr val="tx1"/>
                          </a:solidFill>
                          <a:latin typeface="Courier New"/>
                          <a:ea typeface="+mn-ea"/>
                          <a:cs typeface="Courier New"/>
                        </a:rPr>
                        <a:t> S, D</a:t>
                      </a:r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r>
                        <a:rPr lang="en-US" sz="1600" b="0" i="0" u="none" strike="noStrike" kern="1200" baseline="0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Calibri"/>
                        </a:rPr>
                        <a:t>above or equal (Unsigned)</a:t>
                      </a:r>
                      <a:endParaRPr lang="en-US" sz="1600" b="0" i="0" dirty="0">
                        <a:latin typeface="Calibri"/>
                        <a:cs typeface="Calibri"/>
                      </a:endParaRPr>
                    </a:p>
                  </a:txBody>
                  <a:tcPr marT="0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13387">
                <a:tc>
                  <a:txBody>
                    <a:bodyPr/>
                    <a:lstStyle/>
                    <a:p>
                      <a:r>
                        <a:rPr lang="en-US" sz="1600" b="1" i="0" u="none" strike="noStrike" kern="1200" baseline="0" dirty="0" err="1">
                          <a:solidFill>
                            <a:schemeClr val="tx1"/>
                          </a:solidFill>
                          <a:latin typeface="Courier New"/>
                          <a:ea typeface="+mn-ea"/>
                          <a:cs typeface="Courier New"/>
                        </a:rPr>
                        <a:t>cmovb</a:t>
                      </a:r>
                      <a:r>
                        <a:rPr lang="en-US" sz="1600" b="1" i="0" u="none" strike="noStrike" kern="1200" baseline="0" dirty="0">
                          <a:solidFill>
                            <a:schemeClr val="tx1"/>
                          </a:solidFill>
                          <a:latin typeface="Courier New"/>
                          <a:ea typeface="+mn-ea"/>
                          <a:cs typeface="Courier New"/>
                        </a:rPr>
                        <a:t>  S, D</a:t>
                      </a:r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r>
                        <a:rPr lang="en-US" sz="1600" b="0" i="0" u="none" strike="noStrike" kern="1200" baseline="0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Calibri"/>
                        </a:rPr>
                        <a:t>below (Unsigned)</a:t>
                      </a:r>
                      <a:endParaRPr lang="en-US" sz="1600" b="0" i="0" dirty="0">
                        <a:latin typeface="Calibri"/>
                        <a:cs typeface="Calibri"/>
                      </a:endParaRPr>
                    </a:p>
                  </a:txBody>
                  <a:tcPr marT="0" marB="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1338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kern="1200" baseline="0" dirty="0" err="1">
                          <a:solidFill>
                            <a:schemeClr val="tx1"/>
                          </a:solidFill>
                          <a:latin typeface="Courier New"/>
                          <a:ea typeface="+mn-ea"/>
                          <a:cs typeface="Courier New"/>
                        </a:rPr>
                        <a:t>cmovbe</a:t>
                      </a:r>
                      <a:r>
                        <a:rPr lang="en-US" sz="1600" b="1" i="0" u="none" strike="noStrike" kern="1200" baseline="0" dirty="0">
                          <a:solidFill>
                            <a:schemeClr val="tx1"/>
                          </a:solidFill>
                          <a:latin typeface="Courier New"/>
                          <a:ea typeface="+mn-ea"/>
                          <a:cs typeface="Courier New"/>
                        </a:rPr>
                        <a:t> S, D</a:t>
                      </a:r>
                      <a:endParaRPr lang="en-US" sz="1600" b="1" dirty="0">
                        <a:latin typeface="Courier New"/>
                        <a:cs typeface="Courier New"/>
                      </a:endParaRPr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r>
                        <a:rPr lang="en-US" sz="1600" b="0" i="0" u="none" strike="noStrike" kern="1200" baseline="0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Calibri"/>
                        </a:rPr>
                        <a:t>below or equal (Unsigned)</a:t>
                      </a:r>
                      <a:endParaRPr lang="en-US" sz="1600" b="0" i="0" dirty="0">
                        <a:latin typeface="Calibri"/>
                        <a:cs typeface="Calibri"/>
                      </a:endParaRPr>
                    </a:p>
                  </a:txBody>
                  <a:tcPr marT="0" marB="0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sp>
        <p:nvSpPr>
          <p:cNvPr id="14" name="Rectangle 8"/>
          <p:cNvSpPr txBox="1">
            <a:spLocks noChangeArrowheads="1"/>
          </p:cNvSpPr>
          <p:nvPr/>
        </p:nvSpPr>
        <p:spPr bwMode="auto">
          <a:xfrm>
            <a:off x="8001000" y="2356821"/>
            <a:ext cx="25908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pitchFamily="18" charset="2"/>
              <a:buChar char="¢"/>
              <a:defRPr sz="2400" b="1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11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indent="0" algn="ctr">
              <a:buNone/>
            </a:pPr>
            <a:r>
              <a:rPr lang="en-US" b="0" i="1" dirty="0"/>
              <a:t>D </a:t>
            </a:r>
            <a:r>
              <a:rPr lang="en-US" b="0" i="1" dirty="0">
                <a:sym typeface="Wingdings"/>
              </a:rPr>
              <a:t> S only if</a:t>
            </a:r>
            <a:br>
              <a:rPr lang="en-US" b="0" i="1" dirty="0">
                <a:sym typeface="Wingdings"/>
              </a:rPr>
            </a:br>
            <a:r>
              <a:rPr lang="en-US" b="0" i="1" dirty="0">
                <a:sym typeface="Wingdings"/>
              </a:rPr>
              <a:t>test condition</a:t>
            </a:r>
            <a:br>
              <a:rPr lang="en-US" b="0" i="1" dirty="0">
                <a:sym typeface="Wingdings"/>
              </a:rPr>
            </a:br>
            <a:r>
              <a:rPr lang="en-US" b="0" i="1" dirty="0">
                <a:sym typeface="Wingdings"/>
              </a:rPr>
              <a:t>is true</a:t>
            </a:r>
            <a:endParaRPr lang="en-US" b="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5B8FC6-21E4-4B79-B0A4-942C4BA154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5827882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Example: Calling 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incr</a:t>
            </a:r>
            <a:r>
              <a:rPr lang="en-US" dirty="0"/>
              <a:t> #2 (argument build)</a:t>
            </a:r>
            <a:endParaRPr lang="en-US" dirty="0">
              <a:latin typeface="Courier New Bold" charset="0"/>
              <a:sym typeface="Courier New Bold" charset="0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FD66C36-D424-4E8D-8A19-20AB3F1BE3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60</a:t>
            </a:fld>
            <a:endParaRPr lang="en-US"/>
          </a:p>
        </p:txBody>
      </p:sp>
      <p:sp>
        <p:nvSpPr>
          <p:cNvPr id="63492" name="Rectangle 4"/>
          <p:cNvSpPr>
            <a:spLocks/>
          </p:cNvSpPr>
          <p:nvPr/>
        </p:nvSpPr>
        <p:spPr bwMode="auto">
          <a:xfrm>
            <a:off x="1905000" y="3581400"/>
            <a:ext cx="4419600" cy="29718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call_incr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:</a:t>
            </a: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subq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$16,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$15213, 8(%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$3000, %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rsi</a:t>
            </a:r>
            <a:endParaRPr lang="en-US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leaq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8(%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), %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endParaRPr lang="en-US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call  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incr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8(%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),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$16,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ret</a:t>
            </a:r>
          </a:p>
        </p:txBody>
      </p:sp>
      <p:sp>
        <p:nvSpPr>
          <p:cNvPr id="63493" name="Rectangle 5"/>
          <p:cNvSpPr>
            <a:spLocks/>
          </p:cNvSpPr>
          <p:nvPr/>
        </p:nvSpPr>
        <p:spPr bwMode="auto">
          <a:xfrm>
            <a:off x="1905000" y="1371600"/>
            <a:ext cx="4343400" cy="1600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call_incr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() {</a:t>
            </a: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long v1 = 15213;</a:t>
            </a: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v2 =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incr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(&amp;v1, 3000);</a:t>
            </a: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return v1+v2;</a:t>
            </a: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17" name="Rectangle 7"/>
          <p:cNvSpPr>
            <a:spLocks/>
          </p:cNvSpPr>
          <p:nvPr/>
        </p:nvSpPr>
        <p:spPr bwMode="auto">
          <a:xfrm>
            <a:off x="7162800" y="54102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15213</a:t>
            </a:r>
          </a:p>
        </p:txBody>
      </p:sp>
      <p:sp>
        <p:nvSpPr>
          <p:cNvPr id="18" name="Rectangle 9"/>
          <p:cNvSpPr>
            <a:spLocks/>
          </p:cNvSpPr>
          <p:nvPr/>
        </p:nvSpPr>
        <p:spPr bwMode="auto">
          <a:xfrm>
            <a:off x="7162800" y="57912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Unused</a:t>
            </a:r>
          </a:p>
        </p:txBody>
      </p:sp>
      <p:sp>
        <p:nvSpPr>
          <p:cNvPr id="19" name="Line 10"/>
          <p:cNvSpPr>
            <a:spLocks noChangeShapeType="1"/>
          </p:cNvSpPr>
          <p:nvPr/>
        </p:nvSpPr>
        <p:spPr bwMode="auto">
          <a:xfrm flipH="1">
            <a:off x="8485187" y="602615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0" name="Rectangle 11"/>
          <p:cNvSpPr>
            <a:spLocks/>
          </p:cNvSpPr>
          <p:nvPr/>
        </p:nvSpPr>
        <p:spPr bwMode="auto">
          <a:xfrm>
            <a:off x="8991601" y="5797551"/>
            <a:ext cx="628377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1" name="Rectangle 12"/>
          <p:cNvSpPr>
            <a:spLocks/>
          </p:cNvSpPr>
          <p:nvPr/>
        </p:nvSpPr>
        <p:spPr bwMode="auto">
          <a:xfrm>
            <a:off x="7924801" y="3581401"/>
            <a:ext cx="1690591" cy="384721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20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 Structure</a:t>
            </a:r>
          </a:p>
        </p:txBody>
      </p:sp>
      <p:sp>
        <p:nvSpPr>
          <p:cNvPr id="22" name="Rectangle 13"/>
          <p:cNvSpPr>
            <a:spLocks/>
          </p:cNvSpPr>
          <p:nvPr/>
        </p:nvSpPr>
        <p:spPr bwMode="auto">
          <a:xfrm>
            <a:off x="7162800" y="4114800"/>
            <a:ext cx="1295400" cy="9144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. . .</a:t>
            </a:r>
          </a:p>
        </p:txBody>
      </p:sp>
      <p:sp>
        <p:nvSpPr>
          <p:cNvPr id="23" name="Rectangle 9"/>
          <p:cNvSpPr>
            <a:spLocks/>
          </p:cNvSpPr>
          <p:nvPr/>
        </p:nvSpPr>
        <p:spPr bwMode="auto">
          <a:xfrm>
            <a:off x="7162800" y="50292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dirty="0" err="1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Rtn</a:t>
            </a:r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address</a:t>
            </a:r>
          </a:p>
        </p:txBody>
      </p:sp>
      <p:sp>
        <p:nvSpPr>
          <p:cNvPr id="26" name="Line 10"/>
          <p:cNvSpPr>
            <a:spLocks noChangeShapeType="1"/>
          </p:cNvSpPr>
          <p:nvPr/>
        </p:nvSpPr>
        <p:spPr bwMode="auto">
          <a:xfrm flipH="1">
            <a:off x="8458200" y="563880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7" name="Rectangle 11"/>
          <p:cNvSpPr>
            <a:spLocks/>
          </p:cNvSpPr>
          <p:nvPr/>
        </p:nvSpPr>
        <p:spPr bwMode="auto">
          <a:xfrm>
            <a:off x="8964613" y="5410201"/>
            <a:ext cx="908076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%rsp+8</a:t>
            </a:r>
          </a:p>
        </p:txBody>
      </p:sp>
      <p:graphicFrame>
        <p:nvGraphicFramePr>
          <p:cNvPr id="16" name="Table 15"/>
          <p:cNvGraphicFramePr>
            <a:graphicFrameLocks noGrp="1"/>
          </p:cNvGraphicFramePr>
          <p:nvPr/>
        </p:nvGraphicFramePr>
        <p:xfrm>
          <a:off x="7086600" y="1828800"/>
          <a:ext cx="3352800" cy="1127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Register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Use(s)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rdi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&amp;v1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rsi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i="0" dirty="0">
                          <a:latin typeface="Courier New"/>
                          <a:cs typeface="Courier New"/>
                        </a:rPr>
                        <a:t>3000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cxnSp>
        <p:nvCxnSpPr>
          <p:cNvPr id="15" name="Straight Arrow Connector 14"/>
          <p:cNvCxnSpPr/>
          <p:nvPr/>
        </p:nvCxnSpPr>
        <p:spPr bwMode="auto">
          <a:xfrm>
            <a:off x="1676400" y="4572000"/>
            <a:ext cx="457200" cy="0"/>
          </a:xfrm>
          <a:prstGeom prst="straightConnector1">
            <a:avLst/>
          </a:prstGeom>
          <a:solidFill>
            <a:schemeClr val="accent1"/>
          </a:solidFill>
          <a:ln w="63500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4" name="Straight Arrow Connector 23"/>
          <p:cNvCxnSpPr/>
          <p:nvPr/>
        </p:nvCxnSpPr>
        <p:spPr bwMode="auto">
          <a:xfrm>
            <a:off x="1676400" y="4876800"/>
            <a:ext cx="457200" cy="0"/>
          </a:xfrm>
          <a:prstGeom prst="straightConnector1">
            <a:avLst/>
          </a:prstGeom>
          <a:solidFill>
            <a:schemeClr val="accent1"/>
          </a:solidFill>
          <a:ln w="63500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5" name="Straight Arrow Connector 24"/>
          <p:cNvCxnSpPr/>
          <p:nvPr/>
        </p:nvCxnSpPr>
        <p:spPr bwMode="auto">
          <a:xfrm>
            <a:off x="1676400" y="2133600"/>
            <a:ext cx="685800" cy="0"/>
          </a:xfrm>
          <a:prstGeom prst="straightConnector1">
            <a:avLst/>
          </a:prstGeom>
          <a:solidFill>
            <a:schemeClr val="accent1"/>
          </a:solidFill>
          <a:ln w="63500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1953598383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Example: Calling 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incr</a:t>
            </a:r>
            <a:r>
              <a:rPr lang="en-US" dirty="0"/>
              <a:t> #3 (control transfer)</a:t>
            </a:r>
            <a:endParaRPr lang="en-US" dirty="0">
              <a:latin typeface="Courier New Bold" charset="0"/>
              <a:sym typeface="Courier New Bold" charset="0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2CE15D4-07E5-4BD8-88CB-ABD89E388F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61</a:t>
            </a:fld>
            <a:endParaRPr lang="en-US"/>
          </a:p>
        </p:txBody>
      </p:sp>
      <p:sp>
        <p:nvSpPr>
          <p:cNvPr id="63492" name="Rectangle 4"/>
          <p:cNvSpPr>
            <a:spLocks/>
          </p:cNvSpPr>
          <p:nvPr/>
        </p:nvSpPr>
        <p:spPr bwMode="auto">
          <a:xfrm>
            <a:off x="1905000" y="3581400"/>
            <a:ext cx="4419600" cy="29718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call_incr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:</a:t>
            </a: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subq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$16,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$15213, 8(%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$3000,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rsi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leaq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8(%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),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call   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incr</a:t>
            </a:r>
            <a:endParaRPr lang="en-US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8(%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),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$16,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ret</a:t>
            </a:r>
          </a:p>
        </p:txBody>
      </p:sp>
      <p:sp>
        <p:nvSpPr>
          <p:cNvPr id="63493" name="Rectangle 5"/>
          <p:cNvSpPr>
            <a:spLocks/>
          </p:cNvSpPr>
          <p:nvPr/>
        </p:nvSpPr>
        <p:spPr bwMode="auto">
          <a:xfrm>
            <a:off x="1905000" y="1371600"/>
            <a:ext cx="4343400" cy="1600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call_incr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() {</a:t>
            </a: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long v1 = 15213;</a:t>
            </a: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v2 =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incr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(&amp;v1, 3000);</a:t>
            </a: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return v1+v2;</a:t>
            </a: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17" name="Rectangle 7"/>
          <p:cNvSpPr>
            <a:spLocks/>
          </p:cNvSpPr>
          <p:nvPr/>
        </p:nvSpPr>
        <p:spPr bwMode="auto">
          <a:xfrm>
            <a:off x="7162800" y="54102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15213</a:t>
            </a:r>
          </a:p>
        </p:txBody>
      </p:sp>
      <p:sp>
        <p:nvSpPr>
          <p:cNvPr id="18" name="Rectangle 9"/>
          <p:cNvSpPr>
            <a:spLocks/>
          </p:cNvSpPr>
          <p:nvPr/>
        </p:nvSpPr>
        <p:spPr bwMode="auto">
          <a:xfrm>
            <a:off x="7162800" y="57912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Unused</a:t>
            </a:r>
          </a:p>
        </p:txBody>
      </p:sp>
      <p:sp>
        <p:nvSpPr>
          <p:cNvPr id="19" name="Line 10"/>
          <p:cNvSpPr>
            <a:spLocks noChangeShapeType="1"/>
          </p:cNvSpPr>
          <p:nvPr/>
        </p:nvSpPr>
        <p:spPr bwMode="auto">
          <a:xfrm flipH="1">
            <a:off x="8458200" y="602615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0" name="Rectangle 11"/>
          <p:cNvSpPr>
            <a:spLocks/>
          </p:cNvSpPr>
          <p:nvPr/>
        </p:nvSpPr>
        <p:spPr bwMode="auto">
          <a:xfrm>
            <a:off x="8964613" y="5797551"/>
            <a:ext cx="908076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%rsp+8</a:t>
            </a:r>
          </a:p>
        </p:txBody>
      </p:sp>
      <p:sp>
        <p:nvSpPr>
          <p:cNvPr id="21" name="Rectangle 12"/>
          <p:cNvSpPr>
            <a:spLocks/>
          </p:cNvSpPr>
          <p:nvPr/>
        </p:nvSpPr>
        <p:spPr bwMode="auto">
          <a:xfrm>
            <a:off x="7924801" y="3581401"/>
            <a:ext cx="1690591" cy="384721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20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 Structure</a:t>
            </a:r>
          </a:p>
        </p:txBody>
      </p:sp>
      <p:sp>
        <p:nvSpPr>
          <p:cNvPr id="22" name="Rectangle 13"/>
          <p:cNvSpPr>
            <a:spLocks/>
          </p:cNvSpPr>
          <p:nvPr/>
        </p:nvSpPr>
        <p:spPr bwMode="auto">
          <a:xfrm>
            <a:off x="7162800" y="4114800"/>
            <a:ext cx="1295400" cy="9144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. . .</a:t>
            </a:r>
          </a:p>
        </p:txBody>
      </p:sp>
      <p:sp>
        <p:nvSpPr>
          <p:cNvPr id="23" name="Rectangle 9"/>
          <p:cNvSpPr>
            <a:spLocks/>
          </p:cNvSpPr>
          <p:nvPr/>
        </p:nvSpPr>
        <p:spPr bwMode="auto">
          <a:xfrm>
            <a:off x="7162800" y="50292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dirty="0" err="1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Rtn</a:t>
            </a:r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address</a:t>
            </a:r>
          </a:p>
        </p:txBody>
      </p:sp>
      <p:sp>
        <p:nvSpPr>
          <p:cNvPr id="26" name="Line 10"/>
          <p:cNvSpPr>
            <a:spLocks noChangeShapeType="1"/>
          </p:cNvSpPr>
          <p:nvPr/>
        </p:nvSpPr>
        <p:spPr bwMode="auto">
          <a:xfrm flipH="1">
            <a:off x="8458200" y="563880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7" name="Rectangle 11"/>
          <p:cNvSpPr>
            <a:spLocks/>
          </p:cNvSpPr>
          <p:nvPr/>
        </p:nvSpPr>
        <p:spPr bwMode="auto">
          <a:xfrm>
            <a:off x="8964613" y="5410201"/>
            <a:ext cx="1046598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%rsp+16</a:t>
            </a:r>
          </a:p>
        </p:txBody>
      </p:sp>
      <p:sp>
        <p:nvSpPr>
          <p:cNvPr id="15" name="Rectangle 9"/>
          <p:cNvSpPr>
            <a:spLocks/>
          </p:cNvSpPr>
          <p:nvPr/>
        </p:nvSpPr>
        <p:spPr bwMode="auto">
          <a:xfrm>
            <a:off x="7162800" y="61722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dirty="0" err="1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RetAddr</a:t>
            </a:r>
            <a:endParaRPr lang="en-US" dirty="0">
              <a:latin typeface="Calibri Bold" charset="0"/>
              <a:ea typeface="Calibri Bold" charset="0"/>
              <a:cs typeface="Calibri Bold" charset="0"/>
              <a:sym typeface="Calibri Bold" charset="0"/>
            </a:endParaRPr>
          </a:p>
        </p:txBody>
      </p:sp>
      <p:sp>
        <p:nvSpPr>
          <p:cNvPr id="16" name="Line 10"/>
          <p:cNvSpPr>
            <a:spLocks noChangeShapeType="1"/>
          </p:cNvSpPr>
          <p:nvPr/>
        </p:nvSpPr>
        <p:spPr bwMode="auto">
          <a:xfrm flipH="1">
            <a:off x="8458200" y="6351657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5" name="Rectangle 11"/>
          <p:cNvSpPr>
            <a:spLocks/>
          </p:cNvSpPr>
          <p:nvPr/>
        </p:nvSpPr>
        <p:spPr bwMode="auto">
          <a:xfrm>
            <a:off x="8964614" y="6123058"/>
            <a:ext cx="628377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graphicFrame>
        <p:nvGraphicFramePr>
          <p:cNvPr id="28" name="Table 27"/>
          <p:cNvGraphicFramePr>
            <a:graphicFrameLocks noGrp="1"/>
          </p:cNvGraphicFramePr>
          <p:nvPr/>
        </p:nvGraphicFramePr>
        <p:xfrm>
          <a:off x="7086600" y="1828800"/>
          <a:ext cx="3352800" cy="1127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Register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Use(s)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rdi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&amp;v1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rsi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i="0" dirty="0">
                          <a:latin typeface="Courier New"/>
                          <a:cs typeface="Courier New"/>
                        </a:rPr>
                        <a:t>3000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cxnSp>
        <p:nvCxnSpPr>
          <p:cNvPr id="24" name="Straight Arrow Connector 23"/>
          <p:cNvCxnSpPr/>
          <p:nvPr/>
        </p:nvCxnSpPr>
        <p:spPr bwMode="auto">
          <a:xfrm>
            <a:off x="1676400" y="2133600"/>
            <a:ext cx="685800" cy="0"/>
          </a:xfrm>
          <a:prstGeom prst="straightConnector1">
            <a:avLst/>
          </a:prstGeom>
          <a:solidFill>
            <a:schemeClr val="accent1"/>
          </a:solidFill>
          <a:ln w="63500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9" name="Straight Arrow Connector 28"/>
          <p:cNvCxnSpPr/>
          <p:nvPr/>
        </p:nvCxnSpPr>
        <p:spPr bwMode="auto">
          <a:xfrm>
            <a:off x="1676400" y="5105400"/>
            <a:ext cx="457200" cy="0"/>
          </a:xfrm>
          <a:prstGeom prst="straightConnector1">
            <a:avLst/>
          </a:prstGeom>
          <a:solidFill>
            <a:schemeClr val="accent1"/>
          </a:solidFill>
          <a:ln w="63500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1056100718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Example: executing 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incr</a:t>
            </a:r>
            <a:endParaRPr lang="en-US" dirty="0">
              <a:latin typeface="Courier New Bold" charset="0"/>
              <a:sym typeface="Courier New Bold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47BB827-9FBA-4328-9734-2187A1CAF4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62</a:t>
            </a:fld>
            <a:endParaRPr lang="en-US"/>
          </a:p>
        </p:txBody>
      </p:sp>
      <p:sp>
        <p:nvSpPr>
          <p:cNvPr id="63492" name="Rectangle 4"/>
          <p:cNvSpPr>
            <a:spLocks/>
          </p:cNvSpPr>
          <p:nvPr/>
        </p:nvSpPr>
        <p:spPr bwMode="auto">
          <a:xfrm>
            <a:off x="1905000" y="914400"/>
            <a:ext cx="4267200" cy="18288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incr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(long *p, long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val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) {</a:t>
            </a: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long x = *p;</a:t>
            </a: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long y = x +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val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*p = y;</a:t>
            </a: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return x;</a:t>
            </a: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63494" name="Rectangle 6"/>
          <p:cNvSpPr>
            <a:spLocks/>
          </p:cNvSpPr>
          <p:nvPr/>
        </p:nvSpPr>
        <p:spPr bwMode="auto">
          <a:xfrm>
            <a:off x="1905000" y="2971800"/>
            <a:ext cx="4279900" cy="1524000"/>
          </a:xfrm>
          <a:prstGeom prst="rect">
            <a:avLst/>
          </a:prstGeom>
          <a:solidFill>
            <a:srgbClr val="CDF1C5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>
              <a:tabLst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</a:tabLst>
            </a:pP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incr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:</a:t>
            </a:r>
          </a:p>
          <a:p>
            <a:pPr>
              <a:tabLst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(%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),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rsi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rsi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, (%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</a:p>
          <a:p>
            <a:pPr>
              <a:tabLst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ret</a:t>
            </a:r>
          </a:p>
        </p:txBody>
      </p:sp>
      <p:graphicFrame>
        <p:nvGraphicFramePr>
          <p:cNvPr id="16" name="Table 15"/>
          <p:cNvGraphicFramePr>
            <a:graphicFrameLocks noGrp="1"/>
          </p:cNvGraphicFramePr>
          <p:nvPr/>
        </p:nvGraphicFramePr>
        <p:xfrm>
          <a:off x="6477000" y="777240"/>
          <a:ext cx="3810000" cy="1508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854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2454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Register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Use(s)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rdi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Argument </a:t>
                      </a:r>
                      <a:r>
                        <a:rPr lang="en-US" b="1" i="0" dirty="0">
                          <a:latin typeface="Courier New"/>
                          <a:cs typeface="Courier New"/>
                        </a:rPr>
                        <a:t>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rsi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Argument 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val</a:t>
                      </a:r>
                      <a:r>
                        <a:rPr lang="en-US" b="0" i="0" baseline="0" dirty="0">
                          <a:latin typeface="Calibri"/>
                          <a:cs typeface="Calibri"/>
                        </a:rPr>
                        <a:t> (3000)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rax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...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8" name="Rectangle 7"/>
          <p:cNvSpPr>
            <a:spLocks/>
          </p:cNvSpPr>
          <p:nvPr/>
        </p:nvSpPr>
        <p:spPr bwMode="auto">
          <a:xfrm>
            <a:off x="3505200" y="56388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15213</a:t>
            </a:r>
          </a:p>
        </p:txBody>
      </p:sp>
      <p:sp>
        <p:nvSpPr>
          <p:cNvPr id="9" name="Rectangle 9"/>
          <p:cNvSpPr>
            <a:spLocks/>
          </p:cNvSpPr>
          <p:nvPr/>
        </p:nvSpPr>
        <p:spPr bwMode="auto">
          <a:xfrm>
            <a:off x="3505200" y="60198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...</a:t>
            </a:r>
          </a:p>
        </p:txBody>
      </p:sp>
      <p:sp>
        <p:nvSpPr>
          <p:cNvPr id="12" name="Rectangle 12"/>
          <p:cNvSpPr>
            <a:spLocks/>
          </p:cNvSpPr>
          <p:nvPr/>
        </p:nvSpPr>
        <p:spPr bwMode="auto">
          <a:xfrm>
            <a:off x="2209800" y="5105401"/>
            <a:ext cx="991810" cy="384721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20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Memory</a:t>
            </a:r>
          </a:p>
        </p:txBody>
      </p:sp>
      <p:sp>
        <p:nvSpPr>
          <p:cNvPr id="14" name="Rectangle 9"/>
          <p:cNvSpPr>
            <a:spLocks/>
          </p:cNvSpPr>
          <p:nvPr/>
        </p:nvSpPr>
        <p:spPr bwMode="auto">
          <a:xfrm>
            <a:off x="3505200" y="52578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...</a:t>
            </a:r>
          </a:p>
        </p:txBody>
      </p:sp>
      <p:sp>
        <p:nvSpPr>
          <p:cNvPr id="15" name="Line 10"/>
          <p:cNvSpPr>
            <a:spLocks noChangeShapeType="1"/>
          </p:cNvSpPr>
          <p:nvPr/>
        </p:nvSpPr>
        <p:spPr bwMode="auto">
          <a:xfrm flipH="1">
            <a:off x="4800600" y="5410200"/>
            <a:ext cx="457200" cy="4572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7" name="Rectangle 11"/>
          <p:cNvSpPr>
            <a:spLocks/>
          </p:cNvSpPr>
          <p:nvPr/>
        </p:nvSpPr>
        <p:spPr bwMode="auto">
          <a:xfrm>
            <a:off x="5257800" y="5105401"/>
            <a:ext cx="631032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rdi</a:t>
            </a:r>
            <a:endParaRPr lang="en-US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18" name="Rectangle 17"/>
          <p:cNvSpPr>
            <a:spLocks/>
          </p:cNvSpPr>
          <p:nvPr/>
        </p:nvSpPr>
        <p:spPr bwMode="auto">
          <a:xfrm>
            <a:off x="6988968" y="5638800"/>
            <a:ext cx="1926432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18213</a:t>
            </a:r>
          </a:p>
        </p:txBody>
      </p:sp>
      <p:sp>
        <p:nvSpPr>
          <p:cNvPr id="19" name="Rectangle 9"/>
          <p:cNvSpPr>
            <a:spLocks/>
          </p:cNvSpPr>
          <p:nvPr/>
        </p:nvSpPr>
        <p:spPr bwMode="auto">
          <a:xfrm>
            <a:off x="6988968" y="6019800"/>
            <a:ext cx="1926432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...</a:t>
            </a:r>
          </a:p>
        </p:txBody>
      </p:sp>
      <p:sp>
        <p:nvSpPr>
          <p:cNvPr id="20" name="Rectangle 9"/>
          <p:cNvSpPr>
            <a:spLocks/>
          </p:cNvSpPr>
          <p:nvPr/>
        </p:nvSpPr>
        <p:spPr bwMode="auto">
          <a:xfrm>
            <a:off x="6988968" y="5257800"/>
            <a:ext cx="1926432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...</a:t>
            </a:r>
          </a:p>
        </p:txBody>
      </p:sp>
      <p:sp>
        <p:nvSpPr>
          <p:cNvPr id="21" name="Line 10"/>
          <p:cNvSpPr>
            <a:spLocks noChangeShapeType="1"/>
          </p:cNvSpPr>
          <p:nvPr/>
        </p:nvSpPr>
        <p:spPr bwMode="auto">
          <a:xfrm flipH="1">
            <a:off x="9122568" y="5410200"/>
            <a:ext cx="457200" cy="4572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2" name="Rectangle 11"/>
          <p:cNvSpPr>
            <a:spLocks/>
          </p:cNvSpPr>
          <p:nvPr/>
        </p:nvSpPr>
        <p:spPr bwMode="auto">
          <a:xfrm>
            <a:off x="9579768" y="5105401"/>
            <a:ext cx="631032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rdi</a:t>
            </a:r>
            <a:endParaRPr lang="en-US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" name="Right Arrow 1"/>
          <p:cNvSpPr/>
          <p:nvPr/>
        </p:nvSpPr>
        <p:spPr bwMode="auto">
          <a:xfrm>
            <a:off x="5562600" y="5715000"/>
            <a:ext cx="838200" cy="457200"/>
          </a:xfrm>
          <a:prstGeom prst="rightArrow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4200">
              <a:solidFill>
                <a:srgbClr val="000000"/>
              </a:solidFill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graphicFrame>
        <p:nvGraphicFramePr>
          <p:cNvPr id="24" name="Table 23"/>
          <p:cNvGraphicFramePr>
            <a:graphicFrameLocks noGrp="1"/>
          </p:cNvGraphicFramePr>
          <p:nvPr/>
        </p:nvGraphicFramePr>
        <p:xfrm>
          <a:off x="6553200" y="3352800"/>
          <a:ext cx="3810000" cy="1508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854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2454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Register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Use(s)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rdi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Argument </a:t>
                      </a:r>
                      <a:r>
                        <a:rPr lang="en-US" b="1" i="0" dirty="0">
                          <a:latin typeface="Courier New"/>
                          <a:cs typeface="Courier New"/>
                        </a:rPr>
                        <a:t>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rsi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18213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rax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15213 (return value)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5" name="Right Arrow 24"/>
          <p:cNvSpPr/>
          <p:nvPr/>
        </p:nvSpPr>
        <p:spPr bwMode="auto">
          <a:xfrm rot="5400000">
            <a:off x="8077200" y="2552700"/>
            <a:ext cx="838200" cy="457200"/>
          </a:xfrm>
          <a:prstGeom prst="rightArrow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4200">
              <a:solidFill>
                <a:srgbClr val="000000"/>
              </a:solidFill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9204347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Example: right after executing 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incr</a:t>
            </a:r>
            <a:endParaRPr lang="en-US" dirty="0">
              <a:latin typeface="Courier New Bold" charset="0"/>
              <a:sym typeface="Courier New Bold" charset="0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6D1C127-AED3-4F25-AAD6-98D80C822C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63</a:t>
            </a:fld>
            <a:endParaRPr lang="en-US"/>
          </a:p>
        </p:txBody>
      </p:sp>
      <p:sp>
        <p:nvSpPr>
          <p:cNvPr id="63492" name="Rectangle 4"/>
          <p:cNvSpPr>
            <a:spLocks/>
          </p:cNvSpPr>
          <p:nvPr/>
        </p:nvSpPr>
        <p:spPr bwMode="auto">
          <a:xfrm>
            <a:off x="1905000" y="3581400"/>
            <a:ext cx="4419600" cy="29718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call_incr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:</a:t>
            </a: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subq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$16,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$15213, 8(%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$3000,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rsi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leaq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8(%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),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call  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incr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8(%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),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$16,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ret</a:t>
            </a:r>
          </a:p>
        </p:txBody>
      </p:sp>
      <p:sp>
        <p:nvSpPr>
          <p:cNvPr id="63493" name="Rectangle 5"/>
          <p:cNvSpPr>
            <a:spLocks/>
          </p:cNvSpPr>
          <p:nvPr/>
        </p:nvSpPr>
        <p:spPr bwMode="auto">
          <a:xfrm>
            <a:off x="1905000" y="1371600"/>
            <a:ext cx="4343400" cy="1600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call_incr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() {</a:t>
            </a: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long v1 = 15213;</a:t>
            </a: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long v2 =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incr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(&amp;v1, 3000);</a:t>
            </a: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return v1+v2;</a:t>
            </a: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17" name="Rectangle 7"/>
          <p:cNvSpPr>
            <a:spLocks/>
          </p:cNvSpPr>
          <p:nvPr/>
        </p:nvSpPr>
        <p:spPr bwMode="auto">
          <a:xfrm>
            <a:off x="6705600" y="25908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b="1" dirty="0">
                <a:solidFill>
                  <a:srgbClr val="FF0000"/>
                </a:solidFill>
                <a:latin typeface="Courier New Bold" charset="0"/>
                <a:cs typeface="Courier New Bold" charset="0"/>
                <a:sym typeface="Courier New Bold" charset="0"/>
              </a:rPr>
              <a:t>18213</a:t>
            </a:r>
          </a:p>
        </p:txBody>
      </p:sp>
      <p:sp>
        <p:nvSpPr>
          <p:cNvPr id="18" name="Rectangle 9"/>
          <p:cNvSpPr>
            <a:spLocks/>
          </p:cNvSpPr>
          <p:nvPr/>
        </p:nvSpPr>
        <p:spPr bwMode="auto">
          <a:xfrm>
            <a:off x="6705600" y="29718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Unused</a:t>
            </a:r>
          </a:p>
        </p:txBody>
      </p:sp>
      <p:sp>
        <p:nvSpPr>
          <p:cNvPr id="19" name="Line 10"/>
          <p:cNvSpPr>
            <a:spLocks noChangeShapeType="1"/>
          </p:cNvSpPr>
          <p:nvPr/>
        </p:nvSpPr>
        <p:spPr bwMode="auto">
          <a:xfrm flipH="1">
            <a:off x="8027987" y="320675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0" name="Rectangle 11"/>
          <p:cNvSpPr>
            <a:spLocks/>
          </p:cNvSpPr>
          <p:nvPr/>
        </p:nvSpPr>
        <p:spPr bwMode="auto">
          <a:xfrm>
            <a:off x="8534401" y="2978151"/>
            <a:ext cx="628377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1" name="Rectangle 12"/>
          <p:cNvSpPr>
            <a:spLocks/>
          </p:cNvSpPr>
          <p:nvPr/>
        </p:nvSpPr>
        <p:spPr bwMode="auto">
          <a:xfrm>
            <a:off x="7467601" y="762001"/>
            <a:ext cx="1690591" cy="384721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20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 Structure</a:t>
            </a:r>
          </a:p>
        </p:txBody>
      </p:sp>
      <p:sp>
        <p:nvSpPr>
          <p:cNvPr id="22" name="Rectangle 13"/>
          <p:cNvSpPr>
            <a:spLocks/>
          </p:cNvSpPr>
          <p:nvPr/>
        </p:nvSpPr>
        <p:spPr bwMode="auto">
          <a:xfrm>
            <a:off x="6705600" y="1295400"/>
            <a:ext cx="1295400" cy="9144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. . .</a:t>
            </a:r>
          </a:p>
        </p:txBody>
      </p:sp>
      <p:sp>
        <p:nvSpPr>
          <p:cNvPr id="23" name="Rectangle 9"/>
          <p:cNvSpPr>
            <a:spLocks/>
          </p:cNvSpPr>
          <p:nvPr/>
        </p:nvSpPr>
        <p:spPr bwMode="auto">
          <a:xfrm>
            <a:off x="6705600" y="22098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dirty="0" err="1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Rtn</a:t>
            </a:r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address</a:t>
            </a:r>
          </a:p>
        </p:txBody>
      </p:sp>
      <p:sp>
        <p:nvSpPr>
          <p:cNvPr id="26" name="Line 10"/>
          <p:cNvSpPr>
            <a:spLocks noChangeShapeType="1"/>
          </p:cNvSpPr>
          <p:nvPr/>
        </p:nvSpPr>
        <p:spPr bwMode="auto">
          <a:xfrm flipH="1">
            <a:off x="8001000" y="281940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7" name="Rectangle 11"/>
          <p:cNvSpPr>
            <a:spLocks/>
          </p:cNvSpPr>
          <p:nvPr/>
        </p:nvSpPr>
        <p:spPr bwMode="auto">
          <a:xfrm>
            <a:off x="8507413" y="2590801"/>
            <a:ext cx="908076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%rsp+8</a:t>
            </a:r>
          </a:p>
        </p:txBody>
      </p:sp>
      <p:graphicFrame>
        <p:nvGraphicFramePr>
          <p:cNvPr id="24" name="Table 23"/>
          <p:cNvGraphicFramePr>
            <a:graphicFrameLocks noGrp="1"/>
          </p:cNvGraphicFramePr>
          <p:nvPr/>
        </p:nvGraphicFramePr>
        <p:xfrm>
          <a:off x="6781800" y="3733800"/>
          <a:ext cx="3352800" cy="1508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Register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Use(s)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rdi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&amp;v1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rsi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i="0" dirty="0">
                          <a:latin typeface="Courier New"/>
                          <a:cs typeface="Courier New"/>
                        </a:rPr>
                        <a:t>18213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rax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i="0" dirty="0">
                          <a:latin typeface="Courier New"/>
                          <a:cs typeface="Courier New"/>
                        </a:rPr>
                        <a:t>15213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5" name="Rectangle 12">
            <a:extLst>
              <a:ext uri="{FF2B5EF4-FFF2-40B4-BE49-F238E27FC236}">
                <a16:creationId xmlns:a16="http://schemas.microsoft.com/office/drawing/2014/main" id="{E30BF391-87AA-B449-B4B9-DF7027379A7C}"/>
              </a:ext>
            </a:extLst>
          </p:cNvPr>
          <p:cNvSpPr>
            <a:spLocks/>
          </p:cNvSpPr>
          <p:nvPr/>
        </p:nvSpPr>
        <p:spPr bwMode="auto">
          <a:xfrm>
            <a:off x="7086600" y="5687944"/>
            <a:ext cx="2864182" cy="692497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2000" b="1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QUIZ</a:t>
            </a:r>
            <a:r>
              <a:rPr lang="en-US" sz="20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: where do we find</a:t>
            </a:r>
          </a:p>
          <a:p>
            <a:pPr algn="l"/>
            <a:r>
              <a:rPr lang="en-US" sz="20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the return value of </a:t>
            </a:r>
            <a:r>
              <a:rPr lang="en-US" sz="2000" b="1" dirty="0" err="1">
                <a:latin typeface="Courier New" panose="02070309020205020404" pitchFamily="49" charset="0"/>
                <a:ea typeface="Calibri Bold" charset="0"/>
                <a:cs typeface="Courier New" panose="02070309020205020404" pitchFamily="49" charset="0"/>
                <a:sym typeface="Calibri Bold" charset="0"/>
              </a:rPr>
              <a:t>incr</a:t>
            </a:r>
            <a:r>
              <a:rPr lang="en-US" sz="20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?</a:t>
            </a:r>
          </a:p>
        </p:txBody>
      </p:sp>
      <p:cxnSp>
        <p:nvCxnSpPr>
          <p:cNvPr id="2" name="Straight Arrow Connector 1">
            <a:extLst>
              <a:ext uri="{FF2B5EF4-FFF2-40B4-BE49-F238E27FC236}">
                <a16:creationId xmlns:a16="http://schemas.microsoft.com/office/drawing/2014/main" id="{607C0D05-12FD-D6BB-875E-067120A4ED97}"/>
              </a:ext>
            </a:extLst>
          </p:cNvPr>
          <p:cNvCxnSpPr/>
          <p:nvPr/>
        </p:nvCxnSpPr>
        <p:spPr bwMode="auto">
          <a:xfrm>
            <a:off x="1487216" y="5242560"/>
            <a:ext cx="685800" cy="0"/>
          </a:xfrm>
          <a:prstGeom prst="straightConnector1">
            <a:avLst/>
          </a:prstGeom>
          <a:solidFill>
            <a:schemeClr val="accent1"/>
          </a:solidFill>
          <a:ln w="63500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3765640334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Example: Calling 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incr</a:t>
            </a:r>
            <a:r>
              <a:rPr lang="en-US" dirty="0"/>
              <a:t> #4 (cleanup)</a:t>
            </a:r>
            <a:endParaRPr lang="en-US" dirty="0">
              <a:latin typeface="Courier New Bold" charset="0"/>
              <a:sym typeface="Courier New Bold" charset="0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F9E6213-B199-4172-979E-1FEF90702B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64</a:t>
            </a:fld>
            <a:endParaRPr lang="en-US"/>
          </a:p>
        </p:txBody>
      </p:sp>
      <p:sp>
        <p:nvSpPr>
          <p:cNvPr id="63492" name="Rectangle 4"/>
          <p:cNvSpPr>
            <a:spLocks/>
          </p:cNvSpPr>
          <p:nvPr/>
        </p:nvSpPr>
        <p:spPr bwMode="auto">
          <a:xfrm>
            <a:off x="1905000" y="3581400"/>
            <a:ext cx="4419600" cy="29718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call_incr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:</a:t>
            </a: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subq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$16,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$15213, 8(%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$3000,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rsi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leaq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8(%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),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call  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incr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8(%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), %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endParaRPr lang="en-US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$16, %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endParaRPr lang="en-US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ret</a:t>
            </a:r>
          </a:p>
        </p:txBody>
      </p:sp>
      <p:sp>
        <p:nvSpPr>
          <p:cNvPr id="63493" name="Rectangle 5"/>
          <p:cNvSpPr>
            <a:spLocks/>
          </p:cNvSpPr>
          <p:nvPr/>
        </p:nvSpPr>
        <p:spPr bwMode="auto">
          <a:xfrm>
            <a:off x="1905000" y="1371600"/>
            <a:ext cx="4343400" cy="1600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call_incr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() {</a:t>
            </a: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long v1 = 15213;</a:t>
            </a: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long v2 =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incr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(&amp;v1, 3000);</a:t>
            </a: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return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v1+v2;</a:t>
            </a: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17" name="Rectangle 7"/>
          <p:cNvSpPr>
            <a:spLocks/>
          </p:cNvSpPr>
          <p:nvPr/>
        </p:nvSpPr>
        <p:spPr bwMode="auto">
          <a:xfrm>
            <a:off x="6705600" y="25908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b="1" dirty="0">
                <a:latin typeface="Courier New Bold" charset="0"/>
                <a:cs typeface="Courier New Bold" charset="0"/>
                <a:sym typeface="Courier New Bold" charset="0"/>
              </a:rPr>
              <a:t>18213</a:t>
            </a:r>
          </a:p>
        </p:txBody>
      </p:sp>
      <p:sp>
        <p:nvSpPr>
          <p:cNvPr id="18" name="Rectangle 9"/>
          <p:cNvSpPr>
            <a:spLocks/>
          </p:cNvSpPr>
          <p:nvPr/>
        </p:nvSpPr>
        <p:spPr bwMode="auto">
          <a:xfrm>
            <a:off x="6705600" y="29718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Unused</a:t>
            </a:r>
          </a:p>
        </p:txBody>
      </p:sp>
      <p:sp>
        <p:nvSpPr>
          <p:cNvPr id="19" name="Line 10"/>
          <p:cNvSpPr>
            <a:spLocks noChangeShapeType="1"/>
          </p:cNvSpPr>
          <p:nvPr/>
        </p:nvSpPr>
        <p:spPr bwMode="auto">
          <a:xfrm flipH="1">
            <a:off x="8027987" y="320675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0" name="Rectangle 11"/>
          <p:cNvSpPr>
            <a:spLocks/>
          </p:cNvSpPr>
          <p:nvPr/>
        </p:nvSpPr>
        <p:spPr bwMode="auto">
          <a:xfrm>
            <a:off x="8534401" y="2978151"/>
            <a:ext cx="628377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1" name="Rectangle 12"/>
          <p:cNvSpPr>
            <a:spLocks/>
          </p:cNvSpPr>
          <p:nvPr/>
        </p:nvSpPr>
        <p:spPr bwMode="auto">
          <a:xfrm>
            <a:off x="7467600" y="762001"/>
            <a:ext cx="2642134" cy="384721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20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Previous stack Structure</a:t>
            </a:r>
          </a:p>
        </p:txBody>
      </p:sp>
      <p:sp>
        <p:nvSpPr>
          <p:cNvPr id="22" name="Rectangle 13"/>
          <p:cNvSpPr>
            <a:spLocks/>
          </p:cNvSpPr>
          <p:nvPr/>
        </p:nvSpPr>
        <p:spPr bwMode="auto">
          <a:xfrm>
            <a:off x="6705600" y="1295400"/>
            <a:ext cx="1295400" cy="9144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. . .</a:t>
            </a:r>
          </a:p>
        </p:txBody>
      </p:sp>
      <p:sp>
        <p:nvSpPr>
          <p:cNvPr id="23" name="Rectangle 9"/>
          <p:cNvSpPr>
            <a:spLocks/>
          </p:cNvSpPr>
          <p:nvPr/>
        </p:nvSpPr>
        <p:spPr bwMode="auto">
          <a:xfrm>
            <a:off x="6705600" y="22098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dirty="0" err="1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Rtn</a:t>
            </a:r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address</a:t>
            </a:r>
          </a:p>
        </p:txBody>
      </p:sp>
      <p:sp>
        <p:nvSpPr>
          <p:cNvPr id="26" name="Line 10"/>
          <p:cNvSpPr>
            <a:spLocks noChangeShapeType="1"/>
          </p:cNvSpPr>
          <p:nvPr/>
        </p:nvSpPr>
        <p:spPr bwMode="auto">
          <a:xfrm flipH="1">
            <a:off x="8001000" y="281940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7" name="Rectangle 11"/>
          <p:cNvSpPr>
            <a:spLocks/>
          </p:cNvSpPr>
          <p:nvPr/>
        </p:nvSpPr>
        <p:spPr bwMode="auto">
          <a:xfrm>
            <a:off x="8507413" y="2590801"/>
            <a:ext cx="908076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%rsp+8</a:t>
            </a:r>
          </a:p>
        </p:txBody>
      </p:sp>
      <p:graphicFrame>
        <p:nvGraphicFramePr>
          <p:cNvPr id="24" name="Table 23"/>
          <p:cNvGraphicFramePr>
            <a:graphicFrameLocks noGrp="1"/>
          </p:cNvGraphicFramePr>
          <p:nvPr/>
        </p:nvGraphicFramePr>
        <p:xfrm>
          <a:off x="6781800" y="3733800"/>
          <a:ext cx="3352800" cy="746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Register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Use(s)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rax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Return value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9" name="Line 10"/>
          <p:cNvSpPr>
            <a:spLocks noChangeShapeType="1"/>
          </p:cNvSpPr>
          <p:nvPr/>
        </p:nvSpPr>
        <p:spPr bwMode="auto">
          <a:xfrm flipH="1">
            <a:off x="8001000" y="632460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30" name="Rectangle 11"/>
          <p:cNvSpPr>
            <a:spLocks/>
          </p:cNvSpPr>
          <p:nvPr/>
        </p:nvSpPr>
        <p:spPr bwMode="auto">
          <a:xfrm>
            <a:off x="8507414" y="6096001"/>
            <a:ext cx="628377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31" name="Rectangle 12"/>
          <p:cNvSpPr>
            <a:spLocks/>
          </p:cNvSpPr>
          <p:nvPr/>
        </p:nvSpPr>
        <p:spPr bwMode="auto">
          <a:xfrm>
            <a:off x="7467600" y="4648201"/>
            <a:ext cx="2667718" cy="384721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20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Updated Stack Structure</a:t>
            </a:r>
          </a:p>
        </p:txBody>
      </p:sp>
      <p:sp>
        <p:nvSpPr>
          <p:cNvPr id="32" name="Rectangle 13"/>
          <p:cNvSpPr>
            <a:spLocks/>
          </p:cNvSpPr>
          <p:nvPr/>
        </p:nvSpPr>
        <p:spPr bwMode="auto">
          <a:xfrm>
            <a:off x="6705600" y="5181600"/>
            <a:ext cx="1295400" cy="9144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. . .</a:t>
            </a:r>
          </a:p>
        </p:txBody>
      </p:sp>
      <p:sp>
        <p:nvSpPr>
          <p:cNvPr id="36" name="Rectangle 9"/>
          <p:cNvSpPr>
            <a:spLocks/>
          </p:cNvSpPr>
          <p:nvPr/>
        </p:nvSpPr>
        <p:spPr bwMode="auto">
          <a:xfrm>
            <a:off x="6705600" y="60960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dirty="0" err="1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Rtn</a:t>
            </a:r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address</a:t>
            </a:r>
          </a:p>
        </p:txBody>
      </p:sp>
      <p:cxnSp>
        <p:nvCxnSpPr>
          <p:cNvPr id="25" name="Straight Arrow Connector 24"/>
          <p:cNvCxnSpPr/>
          <p:nvPr/>
        </p:nvCxnSpPr>
        <p:spPr bwMode="auto">
          <a:xfrm>
            <a:off x="1676400" y="5410200"/>
            <a:ext cx="457200" cy="0"/>
          </a:xfrm>
          <a:prstGeom prst="straightConnector1">
            <a:avLst/>
          </a:prstGeom>
          <a:solidFill>
            <a:schemeClr val="accent1"/>
          </a:solidFill>
          <a:ln w="63500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8" name="Straight Arrow Connector 27"/>
          <p:cNvCxnSpPr/>
          <p:nvPr/>
        </p:nvCxnSpPr>
        <p:spPr bwMode="auto">
          <a:xfrm>
            <a:off x="1676400" y="5715000"/>
            <a:ext cx="457200" cy="0"/>
          </a:xfrm>
          <a:prstGeom prst="straightConnector1">
            <a:avLst/>
          </a:prstGeom>
          <a:solidFill>
            <a:schemeClr val="accent1"/>
          </a:solidFill>
          <a:ln w="63500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3" name="Straight Arrow Connector 32"/>
          <p:cNvCxnSpPr/>
          <p:nvPr/>
        </p:nvCxnSpPr>
        <p:spPr bwMode="auto">
          <a:xfrm>
            <a:off x="1676400" y="2362200"/>
            <a:ext cx="685800" cy="0"/>
          </a:xfrm>
          <a:prstGeom prst="straightConnector1">
            <a:avLst/>
          </a:prstGeom>
          <a:solidFill>
            <a:schemeClr val="accent1"/>
          </a:solidFill>
          <a:ln w="63500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3372602189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Example: Calling 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incr</a:t>
            </a:r>
            <a:r>
              <a:rPr lang="en-US" dirty="0"/>
              <a:t> #5</a:t>
            </a:r>
            <a:endParaRPr lang="en-US" dirty="0">
              <a:latin typeface="Courier New Bold" charset="0"/>
              <a:sym typeface="Courier New Bold" charset="0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70D6815-FA3E-49BC-A60C-A141958B95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65</a:t>
            </a:fld>
            <a:endParaRPr lang="en-US"/>
          </a:p>
        </p:txBody>
      </p:sp>
      <p:sp>
        <p:nvSpPr>
          <p:cNvPr id="63492" name="Rectangle 4"/>
          <p:cNvSpPr>
            <a:spLocks/>
          </p:cNvSpPr>
          <p:nvPr/>
        </p:nvSpPr>
        <p:spPr bwMode="auto">
          <a:xfrm>
            <a:off x="1905000" y="3581400"/>
            <a:ext cx="4419600" cy="29718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call_incr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:</a:t>
            </a: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subq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$16,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$15213, 8(%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$3000,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rsi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leaq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8(%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),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call  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incr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8(%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),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$16,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ret</a:t>
            </a:r>
          </a:p>
        </p:txBody>
      </p:sp>
      <p:sp>
        <p:nvSpPr>
          <p:cNvPr id="63493" name="Rectangle 5"/>
          <p:cNvSpPr>
            <a:spLocks/>
          </p:cNvSpPr>
          <p:nvPr/>
        </p:nvSpPr>
        <p:spPr bwMode="auto">
          <a:xfrm>
            <a:off x="1905000" y="1371600"/>
            <a:ext cx="4343400" cy="1600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call_incr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() {</a:t>
            </a: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long v1 = 15213;</a:t>
            </a: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long v2 =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incr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(&amp;v1, 3000);</a:t>
            </a: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return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v1+v2;</a:t>
            </a: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graphicFrame>
        <p:nvGraphicFramePr>
          <p:cNvPr id="24" name="Table 23"/>
          <p:cNvGraphicFramePr>
            <a:graphicFrameLocks noGrp="1"/>
          </p:cNvGraphicFramePr>
          <p:nvPr/>
        </p:nvGraphicFramePr>
        <p:xfrm>
          <a:off x="6781800" y="3733800"/>
          <a:ext cx="3352800" cy="746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Register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Use(s)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rax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Return value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9" name="Line 10"/>
          <p:cNvSpPr>
            <a:spLocks noChangeShapeType="1"/>
          </p:cNvSpPr>
          <p:nvPr/>
        </p:nvSpPr>
        <p:spPr bwMode="auto">
          <a:xfrm flipH="1">
            <a:off x="8001000" y="243840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30" name="Rectangle 11"/>
          <p:cNvSpPr>
            <a:spLocks/>
          </p:cNvSpPr>
          <p:nvPr/>
        </p:nvSpPr>
        <p:spPr bwMode="auto">
          <a:xfrm>
            <a:off x="8507414" y="2209801"/>
            <a:ext cx="628377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31" name="Rectangle 12"/>
          <p:cNvSpPr>
            <a:spLocks/>
          </p:cNvSpPr>
          <p:nvPr/>
        </p:nvSpPr>
        <p:spPr bwMode="auto">
          <a:xfrm>
            <a:off x="7467600" y="762001"/>
            <a:ext cx="2667718" cy="384721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20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Updated Stack Structure</a:t>
            </a:r>
          </a:p>
        </p:txBody>
      </p:sp>
      <p:sp>
        <p:nvSpPr>
          <p:cNvPr id="32" name="Rectangle 13"/>
          <p:cNvSpPr>
            <a:spLocks/>
          </p:cNvSpPr>
          <p:nvPr/>
        </p:nvSpPr>
        <p:spPr bwMode="auto">
          <a:xfrm>
            <a:off x="6705600" y="1295400"/>
            <a:ext cx="1295400" cy="9144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. . .</a:t>
            </a:r>
          </a:p>
        </p:txBody>
      </p:sp>
      <p:sp>
        <p:nvSpPr>
          <p:cNvPr id="36" name="Rectangle 9"/>
          <p:cNvSpPr>
            <a:spLocks/>
          </p:cNvSpPr>
          <p:nvPr/>
        </p:nvSpPr>
        <p:spPr bwMode="auto">
          <a:xfrm>
            <a:off x="6705600" y="22098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dirty="0" err="1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Rtn</a:t>
            </a:r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address</a:t>
            </a:r>
          </a:p>
        </p:txBody>
      </p:sp>
      <p:sp>
        <p:nvSpPr>
          <p:cNvPr id="25" name="Line 10"/>
          <p:cNvSpPr>
            <a:spLocks noChangeShapeType="1"/>
          </p:cNvSpPr>
          <p:nvPr/>
        </p:nvSpPr>
        <p:spPr bwMode="auto">
          <a:xfrm flipH="1">
            <a:off x="8001000" y="594360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8" name="Rectangle 11"/>
          <p:cNvSpPr>
            <a:spLocks/>
          </p:cNvSpPr>
          <p:nvPr/>
        </p:nvSpPr>
        <p:spPr bwMode="auto">
          <a:xfrm>
            <a:off x="8507414" y="5715001"/>
            <a:ext cx="628377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33" name="Rectangle 12"/>
          <p:cNvSpPr>
            <a:spLocks/>
          </p:cNvSpPr>
          <p:nvPr/>
        </p:nvSpPr>
        <p:spPr bwMode="auto">
          <a:xfrm>
            <a:off x="7467600" y="4648201"/>
            <a:ext cx="2254848" cy="384721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20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Final Stack Structure</a:t>
            </a:r>
          </a:p>
        </p:txBody>
      </p:sp>
      <p:sp>
        <p:nvSpPr>
          <p:cNvPr id="34" name="Rectangle 13"/>
          <p:cNvSpPr>
            <a:spLocks/>
          </p:cNvSpPr>
          <p:nvPr/>
        </p:nvSpPr>
        <p:spPr bwMode="auto">
          <a:xfrm>
            <a:off x="6705600" y="5181600"/>
            <a:ext cx="1295400" cy="9144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. . .</a:t>
            </a:r>
          </a:p>
        </p:txBody>
      </p:sp>
      <p:cxnSp>
        <p:nvCxnSpPr>
          <p:cNvPr id="15" name="Straight Arrow Connector 14"/>
          <p:cNvCxnSpPr/>
          <p:nvPr/>
        </p:nvCxnSpPr>
        <p:spPr bwMode="auto">
          <a:xfrm>
            <a:off x="1676400" y="2362200"/>
            <a:ext cx="685800" cy="0"/>
          </a:xfrm>
          <a:prstGeom prst="straightConnector1">
            <a:avLst/>
          </a:prstGeom>
          <a:solidFill>
            <a:schemeClr val="accent1"/>
          </a:solidFill>
          <a:ln w="63500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6" name="Straight Arrow Connector 15"/>
          <p:cNvCxnSpPr/>
          <p:nvPr/>
        </p:nvCxnSpPr>
        <p:spPr bwMode="auto">
          <a:xfrm>
            <a:off x="1676400" y="5943600"/>
            <a:ext cx="457200" cy="0"/>
          </a:xfrm>
          <a:prstGeom prst="straightConnector1">
            <a:avLst/>
          </a:prstGeom>
          <a:solidFill>
            <a:schemeClr val="accent1"/>
          </a:solidFill>
          <a:ln w="63500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2841309061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33B12C-057F-462B-8B68-ED8FF77860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Break + Open Questions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11CE5E-0CD6-40F8-A46A-12A2E93BCB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5" y="1143000"/>
            <a:ext cx="7710152" cy="5029200"/>
          </a:xfrm>
        </p:spPr>
        <p:txBody>
          <a:bodyPr/>
          <a:lstStyle/>
          <a:p>
            <a:r>
              <a:rPr lang="en-US" dirty="0"/>
              <a:t>What are the initial values of variables created on the stack?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Is there a limit to how many local variables a function can have?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98428D5-09EE-4A2E-91D7-F1B0406349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66</a:t>
            </a:fld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9FB42F0-620E-41CD-A34D-DE4FBD4D6C68}"/>
              </a:ext>
            </a:extLst>
          </p:cNvPr>
          <p:cNvSpPr>
            <a:spLocks/>
          </p:cNvSpPr>
          <p:nvPr/>
        </p:nvSpPr>
        <p:spPr bwMode="auto">
          <a:xfrm>
            <a:off x="9802394" y="3079750"/>
            <a:ext cx="1778000" cy="304800"/>
          </a:xfrm>
          <a:prstGeom prst="rect">
            <a:avLst/>
          </a:prstGeom>
          <a:solidFill>
            <a:srgbClr val="FFB8B8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91440" tIns="0" rIns="91440" bIns="0" anchor="ctr"/>
          <a:lstStyle/>
          <a:p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Return </a:t>
            </a:r>
            <a:r>
              <a:rPr lang="en-US" dirty="0" err="1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Addr</a:t>
            </a:r>
            <a:endParaRPr lang="en-US" dirty="0">
              <a:latin typeface="Calibri Bold" charset="0"/>
              <a:ea typeface="Calibri Bold" charset="0"/>
              <a:cs typeface="Calibri Bold" charset="0"/>
              <a:sym typeface="Calibri Bold" charset="0"/>
            </a:endParaRP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32EA146-B015-406A-AE7D-56619E3E312F}"/>
              </a:ext>
            </a:extLst>
          </p:cNvPr>
          <p:cNvSpPr>
            <a:spLocks/>
          </p:cNvSpPr>
          <p:nvPr/>
        </p:nvSpPr>
        <p:spPr bwMode="auto">
          <a:xfrm>
            <a:off x="9802394" y="3384550"/>
            <a:ext cx="1778000" cy="21209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91440" tIns="0" rIns="91440" bIns="0" anchor="ctr"/>
          <a:lstStyle/>
          <a:p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Saved</a:t>
            </a:r>
          </a:p>
          <a:p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Registers</a:t>
            </a:r>
          </a:p>
          <a:p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+</a:t>
            </a:r>
          </a:p>
          <a:p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Local</a:t>
            </a:r>
          </a:p>
          <a:p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Variables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247D28A8-0F64-479A-9A51-1F66ED702EF7}"/>
              </a:ext>
            </a:extLst>
          </p:cNvPr>
          <p:cNvSpPr>
            <a:spLocks/>
          </p:cNvSpPr>
          <p:nvPr/>
        </p:nvSpPr>
        <p:spPr bwMode="auto">
          <a:xfrm>
            <a:off x="9802394" y="5502275"/>
            <a:ext cx="1778000" cy="7366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91440" tIns="0" rIns="91440" bIns="0" anchor="ctr"/>
          <a:lstStyle/>
          <a:p>
            <a:r>
              <a:rPr lang="en-US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Argument</a:t>
            </a:r>
          </a:p>
          <a:p>
            <a:r>
              <a:rPr lang="en-US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Build</a:t>
            </a:r>
          </a:p>
        </p:txBody>
      </p:sp>
      <p:sp>
        <p:nvSpPr>
          <p:cNvPr id="8" name="Rectangle 8">
            <a:extLst>
              <a:ext uri="{FF2B5EF4-FFF2-40B4-BE49-F238E27FC236}">
                <a16:creationId xmlns:a16="http://schemas.microsoft.com/office/drawing/2014/main" id="{891E5B34-D499-42FC-9AEF-E355E94BB4E8}"/>
              </a:ext>
            </a:extLst>
          </p:cNvPr>
          <p:cNvSpPr>
            <a:spLocks/>
          </p:cNvSpPr>
          <p:nvPr/>
        </p:nvSpPr>
        <p:spPr bwMode="auto">
          <a:xfrm>
            <a:off x="9802394" y="1098550"/>
            <a:ext cx="1778000" cy="1371600"/>
          </a:xfrm>
          <a:prstGeom prst="rect">
            <a:avLst/>
          </a:prstGeom>
          <a:solidFill>
            <a:srgbClr val="FFB8B8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91440" tIns="0" rIns="91440" bIns="0"/>
          <a:lstStyle/>
          <a:p>
            <a:endParaRPr lang="en-US"/>
          </a:p>
        </p:txBody>
      </p:sp>
      <p:sp>
        <p:nvSpPr>
          <p:cNvPr id="9" name="Rectangle 10">
            <a:extLst>
              <a:ext uri="{FF2B5EF4-FFF2-40B4-BE49-F238E27FC236}">
                <a16:creationId xmlns:a16="http://schemas.microsoft.com/office/drawing/2014/main" id="{2611743D-9A64-432D-8BF7-A0169860E826}"/>
              </a:ext>
            </a:extLst>
          </p:cNvPr>
          <p:cNvSpPr>
            <a:spLocks/>
          </p:cNvSpPr>
          <p:nvPr/>
        </p:nvSpPr>
        <p:spPr bwMode="auto">
          <a:xfrm>
            <a:off x="9802394" y="2470150"/>
            <a:ext cx="1778000" cy="609600"/>
          </a:xfrm>
          <a:prstGeom prst="rect">
            <a:avLst/>
          </a:prstGeom>
          <a:solidFill>
            <a:srgbClr val="FFB8B8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91440" tIns="0" rIns="91440" bIns="0" anchor="ctr"/>
          <a:lstStyle/>
          <a:p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Arguments 7+</a:t>
            </a:r>
          </a:p>
        </p:txBody>
      </p:sp>
      <p:sp>
        <p:nvSpPr>
          <p:cNvPr id="10" name="Rectangle 11">
            <a:extLst>
              <a:ext uri="{FF2B5EF4-FFF2-40B4-BE49-F238E27FC236}">
                <a16:creationId xmlns:a16="http://schemas.microsoft.com/office/drawing/2014/main" id="{8E3CDD97-42EA-4E6B-BD4E-C60939A22994}"/>
              </a:ext>
            </a:extLst>
          </p:cNvPr>
          <p:cNvSpPr>
            <a:spLocks/>
          </p:cNvSpPr>
          <p:nvPr/>
        </p:nvSpPr>
        <p:spPr bwMode="auto">
          <a:xfrm>
            <a:off x="8672095" y="1928813"/>
            <a:ext cx="684213" cy="6350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Caller</a:t>
            </a:r>
            <a:endParaRPr lang="en-US"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pPr algn="r"/>
            <a:r>
              <a:rPr lang="en-US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Frame</a:t>
            </a:r>
          </a:p>
        </p:txBody>
      </p:sp>
      <p:sp>
        <p:nvSpPr>
          <p:cNvPr id="11" name="AutoShape 12">
            <a:extLst>
              <a:ext uri="{FF2B5EF4-FFF2-40B4-BE49-F238E27FC236}">
                <a16:creationId xmlns:a16="http://schemas.microsoft.com/office/drawing/2014/main" id="{EF3A33FD-B2CD-4731-9B5A-1F59885E04C8}"/>
              </a:ext>
            </a:extLst>
          </p:cNvPr>
          <p:cNvSpPr>
            <a:spLocks/>
          </p:cNvSpPr>
          <p:nvPr/>
        </p:nvSpPr>
        <p:spPr bwMode="auto">
          <a:xfrm>
            <a:off x="9418219" y="1098550"/>
            <a:ext cx="228600" cy="2260600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21600" y="21600"/>
                </a:moveTo>
                <a:cubicBezTo>
                  <a:pt x="15635" y="21600"/>
                  <a:pt x="10800" y="20875"/>
                  <a:pt x="10800" y="19980"/>
                </a:cubicBezTo>
                <a:lnTo>
                  <a:pt x="10800" y="12420"/>
                </a:lnTo>
                <a:cubicBezTo>
                  <a:pt x="10800" y="11525"/>
                  <a:pt x="5965" y="10800"/>
                  <a:pt x="0" y="10800"/>
                </a:cubicBezTo>
                <a:cubicBezTo>
                  <a:pt x="5965" y="10800"/>
                  <a:pt x="10800" y="10075"/>
                  <a:pt x="10800" y="9180"/>
                </a:cubicBezTo>
                <a:lnTo>
                  <a:pt x="10800" y="1620"/>
                </a:lnTo>
                <a:cubicBezTo>
                  <a:pt x="10800" y="725"/>
                  <a:pt x="15635" y="0"/>
                  <a:pt x="21600" y="0"/>
                </a:cubicBezTo>
              </a:path>
            </a:pathLst>
          </a:cu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2" name="Line 15">
            <a:extLst>
              <a:ext uri="{FF2B5EF4-FFF2-40B4-BE49-F238E27FC236}">
                <a16:creationId xmlns:a16="http://schemas.microsoft.com/office/drawing/2014/main" id="{02CFF1B9-9354-48CD-8C42-02AD0EB93149}"/>
              </a:ext>
            </a:extLst>
          </p:cNvPr>
          <p:cNvSpPr>
            <a:spLocks noChangeShapeType="1"/>
          </p:cNvSpPr>
          <p:nvPr/>
        </p:nvSpPr>
        <p:spPr bwMode="auto">
          <a:xfrm>
            <a:off x="8996739" y="6302375"/>
            <a:ext cx="719137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3" name="Rectangle 16">
            <a:extLst>
              <a:ext uri="{FF2B5EF4-FFF2-40B4-BE49-F238E27FC236}">
                <a16:creationId xmlns:a16="http://schemas.microsoft.com/office/drawing/2014/main" id="{AAC6EF62-0A35-4E4E-A382-E73A1B916FC5}"/>
              </a:ext>
            </a:extLst>
          </p:cNvPr>
          <p:cNvSpPr>
            <a:spLocks/>
          </p:cNvSpPr>
          <p:nvPr/>
        </p:nvSpPr>
        <p:spPr bwMode="auto">
          <a:xfrm>
            <a:off x="7404099" y="5864225"/>
            <a:ext cx="1485900" cy="6096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r"/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 pointer</a:t>
            </a:r>
            <a:endParaRPr lang="en-US" dirty="0"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pPr algn="r"/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14" name="Rectangle 11">
            <a:extLst>
              <a:ext uri="{FF2B5EF4-FFF2-40B4-BE49-F238E27FC236}">
                <a16:creationId xmlns:a16="http://schemas.microsoft.com/office/drawing/2014/main" id="{2E47C2BB-6E9A-4B00-AF05-61E1CF5FAEEF}"/>
              </a:ext>
            </a:extLst>
          </p:cNvPr>
          <p:cNvSpPr>
            <a:spLocks/>
          </p:cNvSpPr>
          <p:nvPr/>
        </p:nvSpPr>
        <p:spPr bwMode="auto">
          <a:xfrm>
            <a:off x="8317747" y="4254501"/>
            <a:ext cx="1038562" cy="907941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square" lIns="38100" tIns="38100" rIns="38100" bIns="38100">
            <a:spAutoFit/>
          </a:bodyPr>
          <a:lstStyle/>
          <a:p>
            <a:pPr algn="r"/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Current</a:t>
            </a:r>
          </a:p>
          <a:p>
            <a:pPr algn="r"/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(Callee)</a:t>
            </a:r>
            <a:endParaRPr lang="en-US" dirty="0"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pPr algn="r"/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Frame</a:t>
            </a:r>
          </a:p>
        </p:txBody>
      </p:sp>
      <p:sp>
        <p:nvSpPr>
          <p:cNvPr id="15" name="AutoShape 12">
            <a:extLst>
              <a:ext uri="{FF2B5EF4-FFF2-40B4-BE49-F238E27FC236}">
                <a16:creationId xmlns:a16="http://schemas.microsoft.com/office/drawing/2014/main" id="{457E15F3-5B75-4005-A0E5-0F79352C5D1F}"/>
              </a:ext>
            </a:extLst>
          </p:cNvPr>
          <p:cNvSpPr>
            <a:spLocks/>
          </p:cNvSpPr>
          <p:nvPr/>
        </p:nvSpPr>
        <p:spPr bwMode="auto">
          <a:xfrm>
            <a:off x="9418219" y="3424237"/>
            <a:ext cx="228600" cy="2814637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21600" y="21600"/>
                </a:moveTo>
                <a:cubicBezTo>
                  <a:pt x="15635" y="21600"/>
                  <a:pt x="10800" y="20875"/>
                  <a:pt x="10800" y="19980"/>
                </a:cubicBezTo>
                <a:lnTo>
                  <a:pt x="10800" y="12420"/>
                </a:lnTo>
                <a:cubicBezTo>
                  <a:pt x="10800" y="11525"/>
                  <a:pt x="5965" y="10800"/>
                  <a:pt x="0" y="10800"/>
                </a:cubicBezTo>
                <a:cubicBezTo>
                  <a:pt x="5965" y="10800"/>
                  <a:pt x="10800" y="10075"/>
                  <a:pt x="10800" y="9180"/>
                </a:cubicBezTo>
                <a:lnTo>
                  <a:pt x="10800" y="1620"/>
                </a:lnTo>
                <a:cubicBezTo>
                  <a:pt x="10800" y="725"/>
                  <a:pt x="15635" y="0"/>
                  <a:pt x="21600" y="0"/>
                </a:cubicBezTo>
              </a:path>
            </a:pathLst>
          </a:cu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0875247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33B12C-057F-462B-8B68-ED8FF77860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Break + Open Questions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11CE5E-0CD6-40F8-A46A-12A2E93BCB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5" y="1143000"/>
            <a:ext cx="7710152" cy="5029200"/>
          </a:xfrm>
        </p:spPr>
        <p:txBody>
          <a:bodyPr/>
          <a:lstStyle/>
          <a:p>
            <a:r>
              <a:rPr lang="en-US" dirty="0"/>
              <a:t>What are the initial values of variables created on the stack?</a:t>
            </a:r>
          </a:p>
          <a:p>
            <a:pPr lvl="1"/>
            <a:r>
              <a:rPr lang="en-US" dirty="0"/>
              <a:t>Undefined behavior in C (compiler chooses)</a:t>
            </a:r>
          </a:p>
          <a:p>
            <a:pPr lvl="1"/>
            <a:r>
              <a:rPr lang="en-US" dirty="0"/>
              <a:t>Machine just creates a variable in the stack</a:t>
            </a:r>
          </a:p>
          <a:p>
            <a:pPr lvl="2"/>
            <a:r>
              <a:rPr lang="en-US" dirty="0"/>
              <a:t>Initial value is whatever was there before</a:t>
            </a:r>
          </a:p>
          <a:p>
            <a:pPr lvl="1"/>
            <a:endParaRPr lang="en-US" dirty="0"/>
          </a:p>
          <a:p>
            <a:r>
              <a:rPr lang="en-US" dirty="0"/>
              <a:t>Is there a limit to how many local variables a function can have?</a:t>
            </a:r>
          </a:p>
          <a:p>
            <a:pPr lvl="1"/>
            <a:r>
              <a:rPr lang="en-US" dirty="0"/>
              <a:t>Based on memory limit of the process</a:t>
            </a:r>
          </a:p>
          <a:p>
            <a:pPr lvl="1"/>
            <a:r>
              <a:rPr lang="en-US" dirty="0"/>
              <a:t>Stack keeps growing until it runs out of space</a:t>
            </a:r>
          </a:p>
          <a:p>
            <a:pPr lvl="2"/>
            <a:r>
              <a:rPr lang="en-US" dirty="0"/>
              <a:t>OS can do lots of tricks to give it more memory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98428D5-09EE-4A2E-91D7-F1B0406349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67</a:t>
            </a:fld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9FB42F0-620E-41CD-A34D-DE4FBD4D6C68}"/>
              </a:ext>
            </a:extLst>
          </p:cNvPr>
          <p:cNvSpPr>
            <a:spLocks/>
          </p:cNvSpPr>
          <p:nvPr/>
        </p:nvSpPr>
        <p:spPr bwMode="auto">
          <a:xfrm>
            <a:off x="9802394" y="3079750"/>
            <a:ext cx="1778000" cy="304800"/>
          </a:xfrm>
          <a:prstGeom prst="rect">
            <a:avLst/>
          </a:prstGeom>
          <a:solidFill>
            <a:srgbClr val="FFB8B8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91440" tIns="0" rIns="91440" bIns="0" anchor="ctr"/>
          <a:lstStyle/>
          <a:p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Return </a:t>
            </a:r>
            <a:r>
              <a:rPr lang="en-US" dirty="0" err="1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Addr</a:t>
            </a:r>
            <a:endParaRPr lang="en-US" dirty="0">
              <a:latin typeface="Calibri Bold" charset="0"/>
              <a:ea typeface="Calibri Bold" charset="0"/>
              <a:cs typeface="Calibri Bold" charset="0"/>
              <a:sym typeface="Calibri Bold" charset="0"/>
            </a:endParaRP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32EA146-B015-406A-AE7D-56619E3E312F}"/>
              </a:ext>
            </a:extLst>
          </p:cNvPr>
          <p:cNvSpPr>
            <a:spLocks/>
          </p:cNvSpPr>
          <p:nvPr/>
        </p:nvSpPr>
        <p:spPr bwMode="auto">
          <a:xfrm>
            <a:off x="9802394" y="3384550"/>
            <a:ext cx="1778000" cy="21209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91440" tIns="0" rIns="91440" bIns="0" anchor="ctr"/>
          <a:lstStyle/>
          <a:p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Saved</a:t>
            </a:r>
          </a:p>
          <a:p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Registers</a:t>
            </a:r>
          </a:p>
          <a:p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+</a:t>
            </a:r>
          </a:p>
          <a:p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Local</a:t>
            </a:r>
          </a:p>
          <a:p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Variables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247D28A8-0F64-479A-9A51-1F66ED702EF7}"/>
              </a:ext>
            </a:extLst>
          </p:cNvPr>
          <p:cNvSpPr>
            <a:spLocks/>
          </p:cNvSpPr>
          <p:nvPr/>
        </p:nvSpPr>
        <p:spPr bwMode="auto">
          <a:xfrm>
            <a:off x="9802394" y="5502275"/>
            <a:ext cx="1778000" cy="7366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91440" tIns="0" rIns="91440" bIns="0" anchor="ctr"/>
          <a:lstStyle/>
          <a:p>
            <a:r>
              <a:rPr lang="en-US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Argument</a:t>
            </a:r>
          </a:p>
          <a:p>
            <a:r>
              <a:rPr lang="en-US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Build</a:t>
            </a:r>
          </a:p>
        </p:txBody>
      </p:sp>
      <p:sp>
        <p:nvSpPr>
          <p:cNvPr id="8" name="Rectangle 8">
            <a:extLst>
              <a:ext uri="{FF2B5EF4-FFF2-40B4-BE49-F238E27FC236}">
                <a16:creationId xmlns:a16="http://schemas.microsoft.com/office/drawing/2014/main" id="{891E5B34-D499-42FC-9AEF-E355E94BB4E8}"/>
              </a:ext>
            </a:extLst>
          </p:cNvPr>
          <p:cNvSpPr>
            <a:spLocks/>
          </p:cNvSpPr>
          <p:nvPr/>
        </p:nvSpPr>
        <p:spPr bwMode="auto">
          <a:xfrm>
            <a:off x="9802394" y="1098550"/>
            <a:ext cx="1778000" cy="1371600"/>
          </a:xfrm>
          <a:prstGeom prst="rect">
            <a:avLst/>
          </a:prstGeom>
          <a:solidFill>
            <a:srgbClr val="FFB8B8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91440" tIns="0" rIns="91440" bIns="0"/>
          <a:lstStyle/>
          <a:p>
            <a:endParaRPr lang="en-US"/>
          </a:p>
        </p:txBody>
      </p:sp>
      <p:sp>
        <p:nvSpPr>
          <p:cNvPr id="9" name="Rectangle 10">
            <a:extLst>
              <a:ext uri="{FF2B5EF4-FFF2-40B4-BE49-F238E27FC236}">
                <a16:creationId xmlns:a16="http://schemas.microsoft.com/office/drawing/2014/main" id="{2611743D-9A64-432D-8BF7-A0169860E826}"/>
              </a:ext>
            </a:extLst>
          </p:cNvPr>
          <p:cNvSpPr>
            <a:spLocks/>
          </p:cNvSpPr>
          <p:nvPr/>
        </p:nvSpPr>
        <p:spPr bwMode="auto">
          <a:xfrm>
            <a:off x="9802394" y="2470150"/>
            <a:ext cx="1778000" cy="609600"/>
          </a:xfrm>
          <a:prstGeom prst="rect">
            <a:avLst/>
          </a:prstGeom>
          <a:solidFill>
            <a:srgbClr val="FFB8B8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91440" tIns="0" rIns="91440" bIns="0" anchor="ctr"/>
          <a:lstStyle/>
          <a:p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Arguments 7+</a:t>
            </a:r>
          </a:p>
        </p:txBody>
      </p:sp>
      <p:sp>
        <p:nvSpPr>
          <p:cNvPr id="10" name="Rectangle 11">
            <a:extLst>
              <a:ext uri="{FF2B5EF4-FFF2-40B4-BE49-F238E27FC236}">
                <a16:creationId xmlns:a16="http://schemas.microsoft.com/office/drawing/2014/main" id="{8E3CDD97-42EA-4E6B-BD4E-C60939A22994}"/>
              </a:ext>
            </a:extLst>
          </p:cNvPr>
          <p:cNvSpPr>
            <a:spLocks/>
          </p:cNvSpPr>
          <p:nvPr/>
        </p:nvSpPr>
        <p:spPr bwMode="auto">
          <a:xfrm>
            <a:off x="8672095" y="1928813"/>
            <a:ext cx="684213" cy="6350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Caller</a:t>
            </a:r>
            <a:endParaRPr lang="en-US"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pPr algn="r"/>
            <a:r>
              <a:rPr lang="en-US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Frame</a:t>
            </a:r>
          </a:p>
        </p:txBody>
      </p:sp>
      <p:sp>
        <p:nvSpPr>
          <p:cNvPr id="11" name="AutoShape 12">
            <a:extLst>
              <a:ext uri="{FF2B5EF4-FFF2-40B4-BE49-F238E27FC236}">
                <a16:creationId xmlns:a16="http://schemas.microsoft.com/office/drawing/2014/main" id="{EF3A33FD-B2CD-4731-9B5A-1F59885E04C8}"/>
              </a:ext>
            </a:extLst>
          </p:cNvPr>
          <p:cNvSpPr>
            <a:spLocks/>
          </p:cNvSpPr>
          <p:nvPr/>
        </p:nvSpPr>
        <p:spPr bwMode="auto">
          <a:xfrm>
            <a:off x="9418219" y="1098550"/>
            <a:ext cx="228600" cy="2260600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21600" y="21600"/>
                </a:moveTo>
                <a:cubicBezTo>
                  <a:pt x="15635" y="21600"/>
                  <a:pt x="10800" y="20875"/>
                  <a:pt x="10800" y="19980"/>
                </a:cubicBezTo>
                <a:lnTo>
                  <a:pt x="10800" y="12420"/>
                </a:lnTo>
                <a:cubicBezTo>
                  <a:pt x="10800" y="11525"/>
                  <a:pt x="5965" y="10800"/>
                  <a:pt x="0" y="10800"/>
                </a:cubicBezTo>
                <a:cubicBezTo>
                  <a:pt x="5965" y="10800"/>
                  <a:pt x="10800" y="10075"/>
                  <a:pt x="10800" y="9180"/>
                </a:cubicBezTo>
                <a:lnTo>
                  <a:pt x="10800" y="1620"/>
                </a:lnTo>
                <a:cubicBezTo>
                  <a:pt x="10800" y="725"/>
                  <a:pt x="15635" y="0"/>
                  <a:pt x="21600" y="0"/>
                </a:cubicBezTo>
              </a:path>
            </a:pathLst>
          </a:cu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2" name="Line 15">
            <a:extLst>
              <a:ext uri="{FF2B5EF4-FFF2-40B4-BE49-F238E27FC236}">
                <a16:creationId xmlns:a16="http://schemas.microsoft.com/office/drawing/2014/main" id="{02CFF1B9-9354-48CD-8C42-02AD0EB93149}"/>
              </a:ext>
            </a:extLst>
          </p:cNvPr>
          <p:cNvSpPr>
            <a:spLocks noChangeShapeType="1"/>
          </p:cNvSpPr>
          <p:nvPr/>
        </p:nvSpPr>
        <p:spPr bwMode="auto">
          <a:xfrm>
            <a:off x="8996739" y="6302375"/>
            <a:ext cx="719137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3" name="Rectangle 16">
            <a:extLst>
              <a:ext uri="{FF2B5EF4-FFF2-40B4-BE49-F238E27FC236}">
                <a16:creationId xmlns:a16="http://schemas.microsoft.com/office/drawing/2014/main" id="{AAC6EF62-0A35-4E4E-A382-E73A1B916FC5}"/>
              </a:ext>
            </a:extLst>
          </p:cNvPr>
          <p:cNvSpPr>
            <a:spLocks/>
          </p:cNvSpPr>
          <p:nvPr/>
        </p:nvSpPr>
        <p:spPr bwMode="auto">
          <a:xfrm>
            <a:off x="7404099" y="5864225"/>
            <a:ext cx="1485900" cy="6096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r"/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 pointer</a:t>
            </a:r>
            <a:endParaRPr lang="en-US" dirty="0"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pPr algn="r"/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14" name="Rectangle 11">
            <a:extLst>
              <a:ext uri="{FF2B5EF4-FFF2-40B4-BE49-F238E27FC236}">
                <a16:creationId xmlns:a16="http://schemas.microsoft.com/office/drawing/2014/main" id="{2E47C2BB-6E9A-4B00-AF05-61E1CF5FAEEF}"/>
              </a:ext>
            </a:extLst>
          </p:cNvPr>
          <p:cNvSpPr>
            <a:spLocks/>
          </p:cNvSpPr>
          <p:nvPr/>
        </p:nvSpPr>
        <p:spPr bwMode="auto">
          <a:xfrm>
            <a:off x="8317747" y="4254501"/>
            <a:ext cx="1038562" cy="907941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square" lIns="38100" tIns="38100" rIns="38100" bIns="38100">
            <a:spAutoFit/>
          </a:bodyPr>
          <a:lstStyle/>
          <a:p>
            <a:pPr algn="r"/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Current</a:t>
            </a:r>
          </a:p>
          <a:p>
            <a:pPr algn="r"/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(Callee)</a:t>
            </a:r>
            <a:endParaRPr lang="en-US" dirty="0"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pPr algn="r"/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Frame</a:t>
            </a:r>
          </a:p>
        </p:txBody>
      </p:sp>
      <p:sp>
        <p:nvSpPr>
          <p:cNvPr id="15" name="AutoShape 12">
            <a:extLst>
              <a:ext uri="{FF2B5EF4-FFF2-40B4-BE49-F238E27FC236}">
                <a16:creationId xmlns:a16="http://schemas.microsoft.com/office/drawing/2014/main" id="{457E15F3-5B75-4005-A0E5-0F79352C5D1F}"/>
              </a:ext>
            </a:extLst>
          </p:cNvPr>
          <p:cNvSpPr>
            <a:spLocks/>
          </p:cNvSpPr>
          <p:nvPr/>
        </p:nvSpPr>
        <p:spPr bwMode="auto">
          <a:xfrm>
            <a:off x="9418219" y="3424237"/>
            <a:ext cx="228600" cy="2814637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21600" y="21600"/>
                </a:moveTo>
                <a:cubicBezTo>
                  <a:pt x="15635" y="21600"/>
                  <a:pt x="10800" y="20875"/>
                  <a:pt x="10800" y="19980"/>
                </a:cubicBezTo>
                <a:lnTo>
                  <a:pt x="10800" y="12420"/>
                </a:lnTo>
                <a:cubicBezTo>
                  <a:pt x="10800" y="11525"/>
                  <a:pt x="5965" y="10800"/>
                  <a:pt x="0" y="10800"/>
                </a:cubicBezTo>
                <a:cubicBezTo>
                  <a:pt x="5965" y="10800"/>
                  <a:pt x="10800" y="10075"/>
                  <a:pt x="10800" y="9180"/>
                </a:cubicBezTo>
                <a:lnTo>
                  <a:pt x="10800" y="1620"/>
                </a:lnTo>
                <a:cubicBezTo>
                  <a:pt x="10800" y="725"/>
                  <a:pt x="15635" y="0"/>
                  <a:pt x="21600" y="0"/>
                </a:cubicBezTo>
              </a:path>
            </a:pathLst>
          </a:cu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3737507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FE4CC8D-826F-4242-A164-B180748AA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pPr/>
              <a:t>68</a:t>
            </a:fld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B973E2CD-F5CF-4EB2-8FFE-BEF643D0303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C Code Layout</a:t>
            </a:r>
          </a:p>
          <a:p>
            <a:pPr lvl="1"/>
            <a:endParaRPr lang="en-US" dirty="0"/>
          </a:p>
          <a:p>
            <a:r>
              <a:rPr lang="en-US" dirty="0"/>
              <a:t>x86-64 Calling Convention</a:t>
            </a:r>
          </a:p>
          <a:p>
            <a:pPr lvl="1"/>
            <a:endParaRPr lang="en-US" dirty="0"/>
          </a:p>
          <a:p>
            <a:r>
              <a:rPr lang="en-US" dirty="0"/>
              <a:t>Managing Local Data</a:t>
            </a:r>
          </a:p>
          <a:p>
            <a:pPr lvl="1"/>
            <a:endParaRPr lang="en-US" dirty="0"/>
          </a:p>
          <a:p>
            <a:r>
              <a:rPr lang="en-US" b="1" dirty="0"/>
              <a:t>Register Saving</a:t>
            </a:r>
          </a:p>
          <a:p>
            <a:pPr lvl="1"/>
            <a:r>
              <a:rPr lang="en-US" dirty="0"/>
              <a:t>Recursion Example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FF4148B5-F7F1-4E4C-AFA8-582DA01BEC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</p:spTree>
    <p:extLst>
      <p:ext uri="{BB962C8B-B14F-4D97-AF65-F5344CB8AC3E}">
        <p14:creationId xmlns:p14="http://schemas.microsoft.com/office/powerpoint/2010/main" val="1659270077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5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Register Saving</a:t>
            </a:r>
          </a:p>
        </p:txBody>
      </p:sp>
      <p:sp>
        <p:nvSpPr>
          <p:cNvPr id="74756" name="Rectangle 4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>
            <a:normAutofit/>
          </a:bodyPr>
          <a:lstStyle/>
          <a:p>
            <a:pPr>
              <a:spcBef>
                <a:spcPts val="1200"/>
              </a:spcBef>
            </a:pPr>
            <a:r>
              <a:rPr lang="en-US" dirty="0"/>
              <a:t>Can a function use </a:t>
            </a:r>
            <a:r>
              <a:rPr lang="en-US" dirty="0">
                <a:latin typeface="Courier New" charset="0"/>
                <a:ea typeface="Courier New" charset="0"/>
                <a:cs typeface="Courier New" charset="0"/>
              </a:rPr>
              <a:t>%</a:t>
            </a:r>
            <a:r>
              <a:rPr lang="en-US" dirty="0" err="1">
                <a:latin typeface="Courier New" charset="0"/>
                <a:ea typeface="Courier New" charset="0"/>
                <a:cs typeface="Courier New" charset="0"/>
              </a:rPr>
              <a:t>rdx</a:t>
            </a:r>
            <a:r>
              <a:rPr lang="en-US" dirty="0"/>
              <a:t> for temporary storage?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552450" lvl="1"/>
            <a:r>
              <a:rPr lang="en-US" dirty="0"/>
              <a:t>Contents of register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rdx</a:t>
            </a:r>
            <a:r>
              <a:rPr lang="en-US" dirty="0"/>
              <a:t> overwritten by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who</a:t>
            </a:r>
            <a:r>
              <a:rPr lang="en-US" b="1" dirty="0">
                <a:ea typeface="Calibri" charset="0"/>
                <a:cs typeface="Calibri" charset="0"/>
                <a:sym typeface="Courier New Bold" charset="0"/>
              </a:rPr>
              <a:t>!</a:t>
            </a:r>
          </a:p>
          <a:p>
            <a:pPr marL="552450" lvl="1"/>
            <a:r>
              <a:rPr lang="en-US" dirty="0">
                <a:ea typeface="Zapf Dingbats" charset="0"/>
                <a:cs typeface="Zapf Dingbats" charset="0"/>
              </a:rPr>
              <a:t>This could be trouble </a:t>
            </a:r>
            <a:r>
              <a:rPr lang="is-IS" dirty="0">
                <a:ea typeface="Zapf Dingbats" charset="0"/>
                <a:cs typeface="Zapf Dingbats" charset="0"/>
              </a:rPr>
              <a:t>→</a:t>
            </a:r>
            <a:r>
              <a:rPr lang="en-US" dirty="0">
                <a:ea typeface="Zapf Dingbats" charset="0"/>
                <a:cs typeface="Zapf Dingbats" charset="0"/>
              </a:rPr>
              <a:t> something should be done!</a:t>
            </a:r>
            <a:endParaRPr lang="en-US" sz="1800" dirty="0"/>
          </a:p>
          <a:p>
            <a:pPr marL="838200" lvl="2"/>
            <a:r>
              <a:rPr lang="en-US" dirty="0"/>
              <a:t>Need some coordination</a:t>
            </a:r>
          </a:p>
        </p:txBody>
      </p:sp>
      <p:sp>
        <p:nvSpPr>
          <p:cNvPr id="74757" name="Rectangle 5"/>
          <p:cNvSpPr>
            <a:spLocks/>
          </p:cNvSpPr>
          <p:nvPr/>
        </p:nvSpPr>
        <p:spPr bwMode="auto">
          <a:xfrm>
            <a:off x="1949562" y="2529625"/>
            <a:ext cx="3797300" cy="1976438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>
              <a:tabLst>
                <a:tab pos="457200" algn="l"/>
                <a:tab pos="457200" algn="l"/>
                <a:tab pos="457200" algn="l"/>
                <a:tab pos="457200" algn="l"/>
                <a:tab pos="457200" algn="l"/>
                <a:tab pos="457200" algn="l"/>
                <a:tab pos="457200" algn="l"/>
              </a:tabLst>
            </a:pP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yo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:</a:t>
            </a:r>
            <a:endParaRPr lang="en-US" sz="2400" b="1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>
              <a:tabLst>
                <a:tab pos="457200" algn="l"/>
                <a:tab pos="457200" algn="l"/>
                <a:tab pos="457200" algn="l"/>
                <a:tab pos="457200" algn="l"/>
                <a:tab pos="457200" algn="l"/>
                <a:tab pos="457200" algn="l"/>
                <a:tab pos="457200" algn="l"/>
              </a:tabLst>
            </a:pPr>
            <a:r>
              <a:rPr lang="en-US" b="1" dirty="0"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	• • •</a:t>
            </a:r>
            <a:endParaRPr lang="en-US" sz="2400" b="1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>
              <a:tabLst>
                <a:tab pos="457200" algn="l"/>
                <a:tab pos="457200" algn="l"/>
                <a:tab pos="457200" algn="l"/>
                <a:tab pos="457200" algn="l"/>
                <a:tab pos="457200" algn="l"/>
                <a:tab pos="457200" algn="l"/>
                <a:tab pos="4572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$15213, 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%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rdx</a:t>
            </a:r>
            <a:endParaRPr lang="en-US" sz="2400" b="1" dirty="0">
              <a:solidFill>
                <a:srgbClr val="C00000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>
              <a:tabLst>
                <a:tab pos="457200" algn="l"/>
                <a:tab pos="457200" algn="l"/>
                <a:tab pos="457200" algn="l"/>
                <a:tab pos="457200" algn="l"/>
                <a:tab pos="457200" algn="l"/>
                <a:tab pos="457200" algn="l"/>
                <a:tab pos="4572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call who</a:t>
            </a:r>
            <a:endParaRPr lang="en-US" sz="2400" b="1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>
              <a:tabLst>
                <a:tab pos="457200" algn="l"/>
                <a:tab pos="457200" algn="l"/>
                <a:tab pos="457200" algn="l"/>
                <a:tab pos="457200" algn="l"/>
                <a:tab pos="457200" algn="l"/>
                <a:tab pos="457200" algn="l"/>
                <a:tab pos="4572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%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rdx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endParaRPr lang="en-US" sz="2400" b="1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>
              <a:tabLst>
                <a:tab pos="457200" algn="l"/>
                <a:tab pos="457200" algn="l"/>
                <a:tab pos="457200" algn="l"/>
                <a:tab pos="457200" algn="l"/>
                <a:tab pos="457200" algn="l"/>
                <a:tab pos="457200" algn="l"/>
                <a:tab pos="457200" algn="l"/>
              </a:tabLst>
            </a:pPr>
            <a:r>
              <a:rPr lang="en-US" b="1" dirty="0"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	• • •</a:t>
            </a:r>
            <a:endParaRPr lang="en-US" sz="2400" b="1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>
              <a:tabLst>
                <a:tab pos="457200" algn="l"/>
                <a:tab pos="457200" algn="l"/>
                <a:tab pos="457200" algn="l"/>
                <a:tab pos="457200" algn="l"/>
                <a:tab pos="457200" algn="l"/>
                <a:tab pos="457200" algn="l"/>
                <a:tab pos="4572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ret</a:t>
            </a:r>
          </a:p>
        </p:txBody>
      </p:sp>
      <p:sp>
        <p:nvSpPr>
          <p:cNvPr id="74758" name="Rectangle 6"/>
          <p:cNvSpPr>
            <a:spLocks/>
          </p:cNvSpPr>
          <p:nvPr/>
        </p:nvSpPr>
        <p:spPr bwMode="auto">
          <a:xfrm>
            <a:off x="5940537" y="2529625"/>
            <a:ext cx="3797300" cy="1981200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>
              <a:tabLst>
                <a:tab pos="457200" algn="l"/>
                <a:tab pos="457200" algn="l"/>
                <a:tab pos="457200" algn="l"/>
                <a:tab pos="457200" algn="l"/>
                <a:tab pos="457200" algn="l"/>
                <a:tab pos="4572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who:</a:t>
            </a:r>
            <a:endParaRPr lang="en-US" sz="2400" b="1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>
              <a:tabLst>
                <a:tab pos="457200" algn="l"/>
                <a:tab pos="457200" algn="l"/>
                <a:tab pos="457200" algn="l"/>
                <a:tab pos="457200" algn="l"/>
                <a:tab pos="457200" algn="l"/>
                <a:tab pos="457200" algn="l"/>
              </a:tabLst>
            </a:pPr>
            <a:r>
              <a:rPr lang="en-US" b="1" dirty="0"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	• • •</a:t>
            </a:r>
            <a:endParaRPr lang="en-US" sz="2400" b="1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>
              <a:tabLst>
                <a:tab pos="457200" algn="l"/>
                <a:tab pos="457200" algn="l"/>
                <a:tab pos="457200" algn="l"/>
                <a:tab pos="457200" algn="l"/>
                <a:tab pos="457200" algn="l"/>
                <a:tab pos="4572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subq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$18213, 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%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rdx</a:t>
            </a:r>
            <a:endParaRPr lang="en-US" sz="2400" b="1" dirty="0">
              <a:solidFill>
                <a:srgbClr val="C00000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>
              <a:tabLst>
                <a:tab pos="457200" algn="l"/>
                <a:tab pos="457200" algn="l"/>
                <a:tab pos="457200" algn="l"/>
                <a:tab pos="457200" algn="l"/>
                <a:tab pos="457200" algn="l"/>
                <a:tab pos="457200" algn="l"/>
              </a:tabLst>
            </a:pPr>
            <a:r>
              <a:rPr lang="en-US" b="1" dirty="0"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	• • •</a:t>
            </a:r>
            <a:endParaRPr lang="en-US" sz="2400" b="1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>
              <a:tabLst>
                <a:tab pos="457200" algn="l"/>
                <a:tab pos="457200" algn="l"/>
                <a:tab pos="457200" algn="l"/>
                <a:tab pos="457200" algn="l"/>
                <a:tab pos="457200" algn="l"/>
                <a:tab pos="4572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ret</a:t>
            </a:r>
          </a:p>
        </p:txBody>
      </p:sp>
      <p:sp>
        <p:nvSpPr>
          <p:cNvPr id="2" name="Oval 1"/>
          <p:cNvSpPr/>
          <p:nvPr/>
        </p:nvSpPr>
        <p:spPr bwMode="auto">
          <a:xfrm>
            <a:off x="4237149" y="3063025"/>
            <a:ext cx="685800" cy="381000"/>
          </a:xfrm>
          <a:prstGeom prst="ellipse">
            <a:avLst/>
          </a:prstGeom>
          <a:noFill/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4200">
              <a:solidFill>
                <a:srgbClr val="000000"/>
              </a:solidFill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sp>
        <p:nvSpPr>
          <p:cNvPr id="8" name="Oval 7"/>
          <p:cNvSpPr/>
          <p:nvPr/>
        </p:nvSpPr>
        <p:spPr bwMode="auto">
          <a:xfrm>
            <a:off x="3209973" y="3626905"/>
            <a:ext cx="685800" cy="381000"/>
          </a:xfrm>
          <a:prstGeom prst="ellipse">
            <a:avLst/>
          </a:prstGeom>
          <a:noFill/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4200">
              <a:solidFill>
                <a:srgbClr val="000000"/>
              </a:solidFill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sp>
        <p:nvSpPr>
          <p:cNvPr id="9" name="Oval 8"/>
          <p:cNvSpPr/>
          <p:nvPr/>
        </p:nvSpPr>
        <p:spPr bwMode="auto">
          <a:xfrm>
            <a:off x="8275749" y="3063025"/>
            <a:ext cx="685800" cy="381000"/>
          </a:xfrm>
          <a:prstGeom prst="ellipse">
            <a:avLst/>
          </a:prstGeom>
          <a:noFill/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4200">
              <a:solidFill>
                <a:srgbClr val="000000"/>
              </a:solidFill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AF1EA5E-9916-4FFB-A019-B0608CFF8F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69</a:t>
            </a:fld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6E597AF-0F62-40D9-AB55-D316B228EA73}"/>
              </a:ext>
            </a:extLst>
          </p:cNvPr>
          <p:cNvSpPr txBox="1"/>
          <p:nvPr/>
        </p:nvSpPr>
        <p:spPr>
          <a:xfrm>
            <a:off x="1949562" y="2112135"/>
            <a:ext cx="3652748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Caller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B6B8C99-8195-4315-9075-DE88EB80B235}"/>
              </a:ext>
            </a:extLst>
          </p:cNvPr>
          <p:cNvSpPr txBox="1"/>
          <p:nvPr/>
        </p:nvSpPr>
        <p:spPr>
          <a:xfrm>
            <a:off x="5907110" y="2112135"/>
            <a:ext cx="3652748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Callee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83" name="Rectangle 7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Conditional Move Example</a:t>
            </a:r>
          </a:p>
        </p:txBody>
      </p:sp>
      <p:sp>
        <p:nvSpPr>
          <p:cNvPr id="50186" name="Rectangle 10"/>
          <p:cNvSpPr>
            <a:spLocks/>
          </p:cNvSpPr>
          <p:nvPr/>
        </p:nvSpPr>
        <p:spPr bwMode="auto">
          <a:xfrm>
            <a:off x="8140700" y="1752600"/>
            <a:ext cx="2286000" cy="1981200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2" name="Rectangle 8"/>
          <p:cNvSpPr>
            <a:spLocks/>
          </p:cNvSpPr>
          <p:nvPr/>
        </p:nvSpPr>
        <p:spPr bwMode="auto">
          <a:xfrm>
            <a:off x="1752600" y="4267200"/>
            <a:ext cx="6642100" cy="25908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>
              <a:tabLst>
                <a:tab pos="215900" algn="l"/>
                <a:tab pos="1195388" algn="l"/>
                <a:tab pos="215900" algn="l"/>
                <a:tab pos="2860675" algn="l"/>
                <a:tab pos="2959100" algn="l"/>
                <a:tab pos="2159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</a:tabLst>
            </a:pPr>
            <a:r>
              <a:rPr lang="en-US" b="1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absdiff</a:t>
            </a:r>
            <a:r>
              <a:rPr lang="en-US" b="1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:</a:t>
            </a:r>
          </a:p>
          <a:p>
            <a:pPr>
              <a:tabLst>
                <a:tab pos="215900" algn="l"/>
                <a:tab pos="1195388" algn="l"/>
                <a:tab pos="215900" algn="l"/>
                <a:tab pos="2860675" algn="l"/>
                <a:tab pos="2959100" algn="l"/>
                <a:tab pos="2159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</a:tabLst>
            </a:pPr>
            <a:r>
              <a:rPr lang="tr-TR" b="1" dirty="0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movq    %rdi, %rax  # </a:t>
            </a:r>
            <a:r>
              <a:rPr lang="en-US" b="1" dirty="0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res = </a:t>
            </a:r>
            <a:r>
              <a:rPr lang="tr-TR" b="1" dirty="0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x</a:t>
            </a:r>
          </a:p>
          <a:p>
            <a:pPr>
              <a:tabLst>
                <a:tab pos="215900" algn="l"/>
                <a:tab pos="1195388" algn="l"/>
                <a:tab pos="215900" algn="l"/>
                <a:tab pos="2860675" algn="l"/>
                <a:tab pos="2959100" algn="l"/>
                <a:tab pos="2159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</a:tabLst>
            </a:pPr>
            <a:r>
              <a:rPr lang="tr-TR" b="1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tr-TR" b="1" dirty="0" err="1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subq</a:t>
            </a:r>
            <a:r>
              <a:rPr lang="tr-TR" b="1" dirty="0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%</a:t>
            </a:r>
            <a:r>
              <a:rPr lang="tr-TR" b="1" dirty="0" err="1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rsi</a:t>
            </a:r>
            <a:r>
              <a:rPr lang="tr-TR" b="1" dirty="0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tr-TR" b="1" dirty="0" err="1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rax</a:t>
            </a:r>
            <a:r>
              <a:rPr lang="tr-TR" b="1" dirty="0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# </a:t>
            </a:r>
            <a:r>
              <a:rPr lang="tr-TR" b="1" dirty="0" err="1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res</a:t>
            </a:r>
            <a:r>
              <a:rPr lang="tr-TR" b="1" dirty="0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= x-y</a:t>
            </a:r>
          </a:p>
          <a:p>
            <a:pPr>
              <a:tabLst>
                <a:tab pos="215900" algn="l"/>
                <a:tab pos="1195388" algn="l"/>
                <a:tab pos="215900" algn="l"/>
                <a:tab pos="2860675" algn="l"/>
                <a:tab pos="2959100" algn="l"/>
                <a:tab pos="2159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</a:tabLst>
            </a:pPr>
            <a:r>
              <a:rPr lang="tr-TR" b="1" dirty="0">
                <a:solidFill>
                  <a:srgbClr val="008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tr-TR" b="1" dirty="0" err="1">
                <a:solidFill>
                  <a:srgbClr val="008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movq</a:t>
            </a:r>
            <a:r>
              <a:rPr lang="tr-TR" b="1" dirty="0">
                <a:solidFill>
                  <a:srgbClr val="008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%</a:t>
            </a:r>
            <a:r>
              <a:rPr lang="tr-TR" b="1" dirty="0" err="1">
                <a:solidFill>
                  <a:srgbClr val="008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rsi</a:t>
            </a:r>
            <a:r>
              <a:rPr lang="tr-TR" b="1" dirty="0">
                <a:solidFill>
                  <a:srgbClr val="008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tr-TR" b="1" dirty="0" err="1">
                <a:solidFill>
                  <a:srgbClr val="008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rdx</a:t>
            </a:r>
            <a:endParaRPr lang="tr-TR" b="1" dirty="0">
              <a:solidFill>
                <a:srgbClr val="008000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>
              <a:tabLst>
                <a:tab pos="215900" algn="l"/>
                <a:tab pos="1195388" algn="l"/>
                <a:tab pos="215900" algn="l"/>
                <a:tab pos="2860675" algn="l"/>
                <a:tab pos="2959100" algn="l"/>
                <a:tab pos="2159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</a:tabLst>
            </a:pPr>
            <a:r>
              <a:rPr lang="tr-TR" b="1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tr-TR" b="1" dirty="0" err="1">
                <a:solidFill>
                  <a:srgbClr val="008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subq</a:t>
            </a:r>
            <a:r>
              <a:rPr lang="tr-TR" b="1" dirty="0">
                <a:solidFill>
                  <a:srgbClr val="008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%</a:t>
            </a:r>
            <a:r>
              <a:rPr lang="tr-TR" b="1" dirty="0" err="1">
                <a:solidFill>
                  <a:srgbClr val="008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rdi</a:t>
            </a:r>
            <a:r>
              <a:rPr lang="tr-TR" b="1" dirty="0">
                <a:solidFill>
                  <a:srgbClr val="008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tr-TR" b="1" dirty="0" err="1">
                <a:solidFill>
                  <a:srgbClr val="008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rdx</a:t>
            </a:r>
            <a:r>
              <a:rPr lang="tr-TR" b="1" dirty="0">
                <a:solidFill>
                  <a:srgbClr val="008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# </a:t>
            </a:r>
            <a:r>
              <a:rPr lang="tr-TR" dirty="0">
                <a:solidFill>
                  <a:srgbClr val="008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alt</a:t>
            </a:r>
            <a:r>
              <a:rPr lang="tr-TR" b="1" dirty="0">
                <a:solidFill>
                  <a:srgbClr val="008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= y-x</a:t>
            </a:r>
          </a:p>
          <a:p>
            <a:pPr>
              <a:tabLst>
                <a:tab pos="215900" algn="l"/>
                <a:tab pos="1195388" algn="l"/>
                <a:tab pos="215900" algn="l"/>
                <a:tab pos="2860675" algn="l"/>
                <a:tab pos="2959100" algn="l"/>
                <a:tab pos="2159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</a:tabLst>
            </a:pPr>
            <a:r>
              <a:rPr lang="tr-TR" b="1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tr-TR" b="1" dirty="0">
                <a:solidFill>
                  <a:srgbClr val="FF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cmpq    %rsi, %rdi  #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cmp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</a:t>
            </a:r>
            <a:r>
              <a:rPr lang="tr-TR" b="1" dirty="0">
                <a:solidFill>
                  <a:srgbClr val="FF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x:y</a:t>
            </a:r>
          </a:p>
          <a:p>
            <a:pPr>
              <a:tabLst>
                <a:tab pos="215900" algn="l"/>
                <a:tab pos="1195388" algn="l"/>
                <a:tab pos="215900" algn="l"/>
                <a:tab pos="2860675" algn="l"/>
                <a:tab pos="2959100" algn="l"/>
                <a:tab pos="2159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</a:tabLst>
            </a:pPr>
            <a:r>
              <a:rPr lang="tr-TR" b="1" dirty="0">
                <a:solidFill>
                  <a:srgbClr val="FF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cmovle  %rdx, %rax  # if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x</a:t>
            </a:r>
            <a:r>
              <a:rPr lang="tr-TR" b="1" dirty="0">
                <a:solidFill>
                  <a:srgbClr val="FF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&lt;=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y</a:t>
            </a:r>
            <a:r>
              <a:rPr lang="tr-TR" b="1" dirty="0">
                <a:solidFill>
                  <a:srgbClr val="FF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res = </a:t>
            </a:r>
            <a:r>
              <a:rPr lang="tr-TR" dirty="0">
                <a:solidFill>
                  <a:srgbClr val="FF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alt</a:t>
            </a:r>
            <a:endParaRPr lang="tr-TR" b="1" dirty="0">
              <a:solidFill>
                <a:srgbClr val="FF0000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>
              <a:tabLst>
                <a:tab pos="215900" algn="l"/>
                <a:tab pos="1195388" algn="l"/>
                <a:tab pos="215900" algn="l"/>
                <a:tab pos="2860675" algn="l"/>
                <a:tab pos="2959100" algn="l"/>
                <a:tab pos="2159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</a:tabLst>
            </a:pPr>
            <a:r>
              <a:rPr lang="tr-TR" b="1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tr-TR" b="1" dirty="0">
                <a:solidFill>
                  <a:srgbClr val="7030A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ret</a:t>
            </a:r>
            <a:endParaRPr lang="en-US" b="1" dirty="0">
              <a:solidFill>
                <a:srgbClr val="7030A0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</p:txBody>
      </p:sp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6248400" y="1905000"/>
          <a:ext cx="3352800" cy="15240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67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r>
                        <a:rPr lang="en-US" dirty="0"/>
                        <a:t>Register</a:t>
                      </a:r>
                      <a:endParaRPr lang="en-US" dirty="0">
                        <a:latin typeface="Calibri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Use(s)</a:t>
                      </a:r>
                      <a:endParaRPr lang="en-US" dirty="0">
                        <a:latin typeface="Calibri"/>
                        <a:cs typeface="Calibri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%</a:t>
                      </a:r>
                      <a:r>
                        <a:rPr lang="en-US" b="1" dirty="0" err="1">
                          <a:latin typeface="Courier New" charset="0"/>
                          <a:ea typeface="Courier New" charset="0"/>
                          <a:cs typeface="Courier New" charset="0"/>
                        </a:rPr>
                        <a:t>rdi</a:t>
                      </a:r>
                      <a:endParaRPr lang="en-US" b="1" i="0" dirty="0">
                        <a:latin typeface="Courier New" charset="0"/>
                        <a:ea typeface="Courier New" charset="0"/>
                        <a:cs typeface="Courier New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Argument 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%</a:t>
                      </a:r>
                      <a:r>
                        <a:rPr lang="en-US" b="1" dirty="0" err="1">
                          <a:latin typeface="Courier New" charset="0"/>
                          <a:ea typeface="Courier New" charset="0"/>
                          <a:cs typeface="Courier New" charset="0"/>
                        </a:rPr>
                        <a:t>rsi</a:t>
                      </a:r>
                      <a:endParaRPr lang="en-US" b="1" i="0" dirty="0">
                        <a:latin typeface="Courier New" charset="0"/>
                        <a:ea typeface="Courier New" charset="0"/>
                        <a:cs typeface="Courier New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Argument y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%</a:t>
                      </a:r>
                      <a:r>
                        <a:rPr lang="en-US" b="1" dirty="0" err="1">
                          <a:latin typeface="Courier New" charset="0"/>
                          <a:ea typeface="Courier New" charset="0"/>
                          <a:cs typeface="Courier New" charset="0"/>
                        </a:rPr>
                        <a:t>rax</a:t>
                      </a:r>
                      <a:endParaRPr lang="en-US" b="1" i="0" dirty="0">
                        <a:latin typeface="Courier New" charset="0"/>
                        <a:ea typeface="Courier New" charset="0"/>
                        <a:cs typeface="Courier New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Return value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1" name="Rectangle 4"/>
          <p:cNvSpPr>
            <a:spLocks/>
          </p:cNvSpPr>
          <p:nvPr/>
        </p:nvSpPr>
        <p:spPr bwMode="auto">
          <a:xfrm>
            <a:off x="1881018" y="1143000"/>
            <a:ext cx="3962400" cy="2743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absdiff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(long x, long y)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res;</a:t>
            </a:r>
          </a:p>
          <a:p>
            <a:pPr algn="l"/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if (x &gt; y)</a:t>
            </a:r>
          </a:p>
          <a:p>
            <a:pPr algn="l"/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b="1" dirty="0">
                <a:solidFill>
                  <a:srgbClr val="3366FF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res = x-y;</a:t>
            </a:r>
          </a:p>
          <a:p>
            <a:pPr algn="l"/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else</a:t>
            </a:r>
          </a:p>
          <a:p>
            <a:pPr algn="l"/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b="1" dirty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res = y-x;</a:t>
            </a:r>
          </a:p>
          <a:p>
            <a:pPr algn="l"/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return res;</a:t>
            </a:r>
          </a:p>
          <a:p>
            <a:pPr algn="l"/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7816240" y="4298575"/>
            <a:ext cx="385801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Calibri" pitchFamily="34" charset="0"/>
              </a:rPr>
              <a:t>Look Ma, no branching!</a:t>
            </a:r>
          </a:p>
          <a:p>
            <a:endParaRPr lang="en-US" sz="2400" dirty="0">
              <a:latin typeface="Calibri" pitchFamily="34" charset="0"/>
            </a:endParaRPr>
          </a:p>
          <a:p>
            <a:r>
              <a:rPr lang="en-US" sz="2400" dirty="0">
                <a:latin typeface="Calibri" pitchFamily="34" charset="0"/>
              </a:rPr>
              <a:t>Must compute both results,</a:t>
            </a:r>
          </a:p>
          <a:p>
            <a:r>
              <a:rPr lang="en-US" sz="2400" dirty="0">
                <a:latin typeface="Calibri" pitchFamily="34" charset="0"/>
              </a:rPr>
              <a:t>though, which is not always</a:t>
            </a:r>
          </a:p>
          <a:p>
            <a:r>
              <a:rPr lang="en-US" sz="2400" dirty="0">
                <a:latin typeface="Calibri" pitchFamily="34" charset="0"/>
              </a:rPr>
              <a:t>possible or desirable</a:t>
            </a:r>
            <a:r>
              <a:rPr lang="is-IS" sz="2400" dirty="0">
                <a:latin typeface="Calibri" pitchFamily="34" charset="0"/>
              </a:rPr>
              <a:t>…</a:t>
            </a:r>
            <a:endParaRPr lang="en-US" sz="2400" dirty="0">
              <a:latin typeface="Calibri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7F45420-1BE0-4962-AA4C-648ACFEE95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92935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CC8AE-C498-4811-8E91-6876E4E11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Reusing registers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748590-1808-4AA5-B592-C13E71EF38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5" y="1143000"/>
            <a:ext cx="11202332" cy="502920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Problem: registers are shared between functions</a:t>
            </a:r>
          </a:p>
          <a:p>
            <a:pPr lvl="1"/>
            <a:r>
              <a:rPr lang="en-US" dirty="0"/>
              <a:t>Callee (function that’s run) could overwrite caller’s (code that’s calling the function) registers by accident</a:t>
            </a:r>
          </a:p>
          <a:p>
            <a:endParaRPr lang="en-US" dirty="0"/>
          </a:p>
          <a:p>
            <a:r>
              <a:rPr lang="en-US" dirty="0"/>
              <a:t>How does each function know which registers are safe to use?</a:t>
            </a:r>
          </a:p>
          <a:p>
            <a:endParaRPr lang="en-US" dirty="0"/>
          </a:p>
          <a:p>
            <a:r>
              <a:rPr lang="en-US" dirty="0"/>
              <a:t>Solution:</a:t>
            </a:r>
          </a:p>
          <a:p>
            <a:pPr lvl="1"/>
            <a:r>
              <a:rPr lang="en-US" dirty="0"/>
              <a:t>Save original register value to stack</a:t>
            </a:r>
          </a:p>
          <a:p>
            <a:pPr lvl="1"/>
            <a:r>
              <a:rPr lang="en-US" dirty="0"/>
              <a:t>Use register as needed</a:t>
            </a:r>
          </a:p>
          <a:p>
            <a:pPr lvl="1"/>
            <a:r>
              <a:rPr lang="en-US" dirty="0"/>
              <a:t>Restore original register value from stack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New question: when should the saving happen? In advance or on demand?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9BE0B-CB7E-4DEE-8347-C97B54375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70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9580105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57C84F-E85B-4EC2-ACDB-55F8DFBA1B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Saving registers in advance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BA5136-29AD-4AB7-8AD0-63B61F6E2C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New question: who should save the registers, Caller or Callee?</a:t>
            </a:r>
          </a:p>
          <a:p>
            <a:endParaRPr lang="en-US" dirty="0"/>
          </a:p>
          <a:p>
            <a:r>
              <a:rPr lang="en-US" dirty="0"/>
              <a:t>Attempt 1: Save everything in advance</a:t>
            </a:r>
          </a:p>
          <a:p>
            <a:pPr lvl="1"/>
            <a:r>
              <a:rPr lang="en-US" dirty="0"/>
              <a:t>Caller knows which registers it is using</a:t>
            </a:r>
          </a:p>
          <a:p>
            <a:pPr lvl="1"/>
            <a:r>
              <a:rPr lang="en-US" dirty="0"/>
              <a:t>Before calling a function, save all registers it is going to need after the call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Downside: Caller doesn’t know what Callee needs</a:t>
            </a:r>
          </a:p>
          <a:p>
            <a:pPr lvl="2"/>
            <a:r>
              <a:rPr lang="en-US" dirty="0"/>
              <a:t>Wasted stores to memory if Callee doesn’t need those registers</a:t>
            </a:r>
          </a:p>
          <a:p>
            <a:pPr lvl="2"/>
            <a:endParaRPr lang="en-US" dirty="0"/>
          </a:p>
          <a:p>
            <a:pPr lvl="1"/>
            <a:r>
              <a:rPr lang="en-US" dirty="0"/>
              <a:t>Example: which registers does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/>
              <a:t> need to use?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87F7D-ED47-4D93-BB18-99A2601EC0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71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6544590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57C84F-E85B-4EC2-ACDB-55F8DFBA1B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Saving registers on demand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BA5136-29AD-4AB7-8AD0-63B61F6E2C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New question: who should save the registers, Caller or Callee?</a:t>
            </a:r>
          </a:p>
          <a:p>
            <a:endParaRPr lang="en-US" dirty="0"/>
          </a:p>
          <a:p>
            <a:r>
              <a:rPr lang="en-US" dirty="0"/>
              <a:t>Attempt 2: Save everything on demand</a:t>
            </a:r>
          </a:p>
          <a:p>
            <a:pPr lvl="1"/>
            <a:r>
              <a:rPr lang="en-US" dirty="0"/>
              <a:t>Callee knows which registers it is using</a:t>
            </a:r>
          </a:p>
          <a:p>
            <a:pPr lvl="1"/>
            <a:r>
              <a:rPr lang="en-US" dirty="0"/>
              <a:t>At the start of a function, save all registers it is going to use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Downside: Callee doesn’t know what Caller was using</a:t>
            </a:r>
          </a:p>
          <a:p>
            <a:pPr lvl="2"/>
            <a:r>
              <a:rPr lang="en-US" dirty="0"/>
              <a:t>Wasted stores to memory if Caller wasn’t using those registers</a:t>
            </a:r>
          </a:p>
          <a:p>
            <a:pPr lvl="2"/>
            <a:endParaRPr lang="en-US" dirty="0"/>
          </a:p>
          <a:p>
            <a:pPr lvl="1"/>
            <a:r>
              <a:rPr lang="en-US" dirty="0"/>
              <a:t>Example: which registers does code that calls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/>
              <a:t> use?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87F7D-ED47-4D93-BB18-99A2601EC0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72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441078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5F247C-1549-4A73-8E0E-B07E5E7A77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Compromise: some registers in advance, some on demand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71BFFE-FB6F-484A-98BA-8882342F21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5" y="1143000"/>
            <a:ext cx="11240968" cy="5029200"/>
          </a:xfrm>
        </p:spPr>
        <p:txBody>
          <a:bodyPr/>
          <a:lstStyle/>
          <a:p>
            <a:r>
              <a:rPr lang="en-US" dirty="0"/>
              <a:t>Neither the Caller nor the Callee has perfect knowledge of</a:t>
            </a:r>
            <a:br>
              <a:rPr lang="en-US" dirty="0"/>
            </a:br>
            <a:r>
              <a:rPr lang="en-US" dirty="0"/>
              <a:t>register availability</a:t>
            </a:r>
          </a:p>
          <a:p>
            <a:endParaRPr lang="en-US" dirty="0"/>
          </a:p>
          <a:p>
            <a:r>
              <a:rPr lang="en-US" dirty="0"/>
              <a:t>Designate certain registers are saved in certain way</a:t>
            </a:r>
          </a:p>
          <a:p>
            <a:pPr lvl="1"/>
            <a:r>
              <a:rPr lang="en-US" dirty="0"/>
              <a:t>Some are saved in advance: Caller saved</a:t>
            </a:r>
          </a:p>
          <a:p>
            <a:pPr lvl="1"/>
            <a:r>
              <a:rPr lang="en-US" dirty="0"/>
              <a:t>Some are saved on demand: Callee saved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Remember: Caller and Callee are just designations for one call event</a:t>
            </a:r>
          </a:p>
          <a:p>
            <a:pPr lvl="1"/>
            <a:r>
              <a:rPr lang="en-US" dirty="0"/>
              <a:t>Functions can and do act as both at different times</a:t>
            </a:r>
          </a:p>
          <a:p>
            <a:pPr lvl="1"/>
            <a:r>
              <a:rPr lang="en-US" dirty="0"/>
              <a:t>If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A()</a:t>
            </a:r>
            <a:r>
              <a:rPr lang="en-US" dirty="0"/>
              <a:t> calls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B()</a:t>
            </a:r>
            <a:r>
              <a:rPr lang="en-US" dirty="0"/>
              <a:t> calls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C()</a:t>
            </a:r>
            <a:r>
              <a:rPr lang="en-US" dirty="0"/>
              <a:t>, then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B()</a:t>
            </a:r>
            <a:r>
              <a:rPr lang="en-US" dirty="0"/>
              <a:t> is both Callee and Caller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815FA16-AC86-43A5-A167-7585794A17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73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7502954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615FD2-592B-E1B2-167D-7E77FBD5DB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Full Rules for Register Saving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DC21DC-084F-784E-7585-8B3117AD74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Does the function use any callee-saved (on-demand) registers?</a:t>
            </a:r>
          </a:p>
          <a:p>
            <a:pPr lvl="1"/>
            <a:r>
              <a:rPr lang="en-US" dirty="0"/>
              <a:t>They MUST be saved before use and restored before returning</a:t>
            </a:r>
            <a:br>
              <a:rPr lang="en-US" dirty="0"/>
            </a:br>
            <a:br>
              <a:rPr lang="en-US" dirty="0"/>
            </a:b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Does the code call any functions?</a:t>
            </a:r>
          </a:p>
          <a:p>
            <a:pPr lvl="1"/>
            <a:r>
              <a:rPr lang="en-US" dirty="0"/>
              <a:t>If no, you’re done</a:t>
            </a:r>
            <a:br>
              <a:rPr lang="en-US" dirty="0"/>
            </a:br>
            <a:endParaRPr lang="en-US" dirty="0"/>
          </a:p>
          <a:p>
            <a:pPr lvl="1"/>
            <a:r>
              <a:rPr lang="en-US" dirty="0"/>
              <a:t>If yes: do any caller-saved (in-advance) registers need to keep their original value after the function call returns?</a:t>
            </a:r>
          </a:p>
          <a:p>
            <a:pPr lvl="2"/>
            <a:r>
              <a:rPr lang="en-US" dirty="0"/>
              <a:t>If no, you’re done</a:t>
            </a:r>
            <a:br>
              <a:rPr lang="en-US" dirty="0"/>
            </a:br>
            <a:endParaRPr lang="en-US" dirty="0"/>
          </a:p>
          <a:p>
            <a:pPr lvl="2"/>
            <a:r>
              <a:rPr lang="en-US" dirty="0"/>
              <a:t>If yes, save them before the function call and restore them after it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0A35426-D2F5-A83C-9848-C2AF2A2ECF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74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90122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3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x86-64 Linux Register Usage #1 (caller-saved, in advance)</a:t>
            </a:r>
          </a:p>
        </p:txBody>
      </p:sp>
      <p:sp>
        <p:nvSpPr>
          <p:cNvPr id="76804" name="Rectangle 4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>
            <a:normAutofit/>
          </a:bodyPr>
          <a:lstStyle/>
          <a:p>
            <a:r>
              <a:rPr lang="en-US" sz="2400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2400" dirty="0" err="1">
                <a:latin typeface="Courier New Bold" charset="0"/>
                <a:cs typeface="Courier New Bold" charset="0"/>
                <a:sym typeface="Courier New Bold" charset="0"/>
              </a:rPr>
              <a:t>rax</a:t>
            </a:r>
            <a:endParaRPr lang="en-US" sz="2400" dirty="0">
              <a:latin typeface="Courier New Bold" charset="0"/>
              <a:sym typeface="Courier New Bold" charset="0"/>
            </a:endParaRPr>
          </a:p>
          <a:p>
            <a:pPr marL="552450" lvl="1"/>
            <a:r>
              <a:rPr lang="en-US" sz="2000" dirty="0"/>
              <a:t>Return value</a:t>
            </a:r>
          </a:p>
          <a:p>
            <a:pPr marL="552450" lvl="1"/>
            <a:r>
              <a:rPr lang="en-US" sz="2000" dirty="0"/>
              <a:t>Caller-saved</a:t>
            </a:r>
          </a:p>
          <a:p>
            <a:pPr marL="552450" lvl="1"/>
            <a:r>
              <a:rPr lang="en-US" sz="2000" b="1" dirty="0"/>
              <a:t>Will</a:t>
            </a:r>
            <a:r>
              <a:rPr lang="en-US" sz="2000" dirty="0"/>
              <a:t> be modified by function we’re about to call</a:t>
            </a:r>
            <a:br>
              <a:rPr lang="en-US" sz="2000" dirty="0"/>
            </a:br>
            <a:endParaRPr lang="en-US" sz="2000" dirty="0"/>
          </a:p>
          <a:p>
            <a:pPr marL="292100"/>
            <a:r>
              <a:rPr lang="en-US" sz="2400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2400" dirty="0" err="1">
                <a:latin typeface="Courier New Bold" charset="0"/>
                <a:cs typeface="Courier New Bold" charset="0"/>
                <a:sym typeface="Courier New Bold" charset="0"/>
              </a:rPr>
              <a:t>rdi</a:t>
            </a:r>
            <a:r>
              <a:rPr lang="en-US" sz="2400" b="0" dirty="0">
                <a:cs typeface="Courier New Bold" charset="0"/>
                <a:sym typeface="Courier New Bold" charset="0"/>
              </a:rPr>
              <a:t>, ..., </a:t>
            </a:r>
            <a:r>
              <a:rPr lang="en-US" sz="2400" dirty="0">
                <a:latin typeface="Courier New Bold" charset="0"/>
                <a:cs typeface="Courier New Bold" charset="0"/>
                <a:sym typeface="Courier New Bold" charset="0"/>
              </a:rPr>
              <a:t>%r9</a:t>
            </a:r>
            <a:endParaRPr lang="en-US" sz="2400" dirty="0">
              <a:latin typeface="Courier New Bold" charset="0"/>
              <a:sym typeface="Courier New Bold" charset="0"/>
            </a:endParaRPr>
          </a:p>
          <a:p>
            <a:pPr marL="552450" lvl="1"/>
            <a:r>
              <a:rPr lang="en-US" sz="2000" dirty="0"/>
              <a:t>Arguments</a:t>
            </a:r>
          </a:p>
          <a:p>
            <a:pPr marL="552450" lvl="1"/>
            <a:r>
              <a:rPr lang="en-US" sz="2000" dirty="0"/>
              <a:t>Caller-saved</a:t>
            </a:r>
          </a:p>
          <a:p>
            <a:pPr marL="552450" lvl="1"/>
            <a:r>
              <a:rPr lang="en-US" sz="2000" dirty="0"/>
              <a:t>Can be modified by function we’re about to call</a:t>
            </a:r>
            <a:br>
              <a:rPr lang="en-US" sz="2000" dirty="0"/>
            </a:br>
            <a:endParaRPr lang="en-US" sz="2000" dirty="0"/>
          </a:p>
          <a:p>
            <a:pPr marL="292100"/>
            <a:r>
              <a:rPr lang="en-US" sz="2400" dirty="0">
                <a:latin typeface="Courier New Bold" charset="0"/>
                <a:cs typeface="Courier New Bold" charset="0"/>
                <a:sym typeface="Courier New Bold" charset="0"/>
              </a:rPr>
              <a:t>%r10</a:t>
            </a:r>
            <a:r>
              <a:rPr lang="en-US" sz="2400" b="0" dirty="0">
                <a:cs typeface="Courier New Bold" charset="0"/>
                <a:sym typeface="Courier New Bold" charset="0"/>
              </a:rPr>
              <a:t>, </a:t>
            </a:r>
            <a:r>
              <a:rPr lang="en-US" sz="2400" dirty="0">
                <a:latin typeface="Courier New Bold" charset="0"/>
                <a:cs typeface="Courier New Bold" charset="0"/>
                <a:sym typeface="Courier New Bold" charset="0"/>
              </a:rPr>
              <a:t>%r11</a:t>
            </a:r>
            <a:endParaRPr lang="en-US" sz="2400" dirty="0">
              <a:latin typeface="Courier New Bold" charset="0"/>
              <a:sym typeface="Courier New Bold" charset="0"/>
            </a:endParaRPr>
          </a:p>
          <a:p>
            <a:pPr marL="552450" lvl="1"/>
            <a:r>
              <a:rPr lang="en-US" sz="2000" dirty="0"/>
              <a:t>Caller-saved</a:t>
            </a:r>
          </a:p>
          <a:p>
            <a:pPr marL="552450" lvl="1"/>
            <a:r>
              <a:rPr lang="en-US" sz="2000" dirty="0"/>
              <a:t>Can be modified by function we’re about to call</a:t>
            </a:r>
          </a:p>
          <a:p>
            <a:pPr marL="323850" lvl="1" indent="0">
              <a:buNone/>
            </a:pPr>
            <a:endParaRPr lang="en-US" sz="2000" dirty="0"/>
          </a:p>
        </p:txBody>
      </p:sp>
      <p:sp>
        <p:nvSpPr>
          <p:cNvPr id="76805" name="Rectangle 5"/>
          <p:cNvSpPr>
            <a:spLocks/>
          </p:cNvSpPr>
          <p:nvPr/>
        </p:nvSpPr>
        <p:spPr bwMode="auto">
          <a:xfrm>
            <a:off x="9033452" y="1600200"/>
            <a:ext cx="2540000" cy="381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2400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2400" dirty="0" err="1">
                <a:latin typeface="Courier New Bold" charset="0"/>
                <a:cs typeface="Courier New Bold" charset="0"/>
                <a:sym typeface="Courier New Bold" charset="0"/>
              </a:rPr>
              <a:t>rax</a:t>
            </a:r>
            <a:endParaRPr lang="en-US" sz="2400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76806" name="Rectangle 6"/>
          <p:cNvSpPr>
            <a:spLocks/>
          </p:cNvSpPr>
          <p:nvPr/>
        </p:nvSpPr>
        <p:spPr bwMode="auto">
          <a:xfrm>
            <a:off x="9033452" y="2971800"/>
            <a:ext cx="25400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2400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2400" dirty="0" err="1">
                <a:latin typeface="Courier New Bold" charset="0"/>
                <a:cs typeface="Courier New Bold" charset="0"/>
                <a:sym typeface="Courier New Bold" charset="0"/>
              </a:rPr>
              <a:t>rdx</a:t>
            </a:r>
            <a:endParaRPr lang="en-US" sz="2400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76807" name="Rectangle 7"/>
          <p:cNvSpPr>
            <a:spLocks/>
          </p:cNvSpPr>
          <p:nvPr/>
        </p:nvSpPr>
        <p:spPr bwMode="auto">
          <a:xfrm>
            <a:off x="9033452" y="3429000"/>
            <a:ext cx="25400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2400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2400" dirty="0" err="1">
                <a:latin typeface="Courier New Bold" charset="0"/>
                <a:cs typeface="Courier New Bold" charset="0"/>
                <a:sym typeface="Courier New Bold" charset="0"/>
              </a:rPr>
              <a:t>rcx</a:t>
            </a:r>
            <a:endParaRPr lang="en-US" sz="2400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76813" name="AutoShape 13"/>
          <p:cNvSpPr>
            <a:spLocks/>
          </p:cNvSpPr>
          <p:nvPr/>
        </p:nvSpPr>
        <p:spPr bwMode="auto">
          <a:xfrm>
            <a:off x="8576252" y="2057400"/>
            <a:ext cx="304800" cy="2667000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21600" y="21600"/>
                </a:moveTo>
                <a:cubicBezTo>
                  <a:pt x="15635" y="21600"/>
                  <a:pt x="10800" y="21140"/>
                  <a:pt x="10800" y="20571"/>
                </a:cubicBezTo>
                <a:lnTo>
                  <a:pt x="10800" y="11829"/>
                </a:lnTo>
                <a:cubicBezTo>
                  <a:pt x="10800" y="11261"/>
                  <a:pt x="5965" y="10800"/>
                  <a:pt x="0" y="10800"/>
                </a:cubicBezTo>
                <a:cubicBezTo>
                  <a:pt x="5965" y="10800"/>
                  <a:pt x="10800" y="10339"/>
                  <a:pt x="10800" y="9771"/>
                </a:cubicBezTo>
                <a:lnTo>
                  <a:pt x="10800" y="1029"/>
                </a:lnTo>
                <a:cubicBezTo>
                  <a:pt x="10800" y="461"/>
                  <a:pt x="15635" y="0"/>
                  <a:pt x="21600" y="0"/>
                </a:cubicBezTo>
              </a:path>
            </a:pathLst>
          </a:cu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76816" name="Rectangle 16"/>
          <p:cNvSpPr>
            <a:spLocks/>
          </p:cNvSpPr>
          <p:nvPr/>
        </p:nvSpPr>
        <p:spPr bwMode="auto">
          <a:xfrm>
            <a:off x="7222868" y="1475229"/>
            <a:ext cx="1353384" cy="630942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Return value</a:t>
            </a:r>
          </a:p>
          <a:p>
            <a:pPr algn="r"/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(caller-saved)</a:t>
            </a:r>
          </a:p>
        </p:txBody>
      </p:sp>
      <p:sp>
        <p:nvSpPr>
          <p:cNvPr id="20" name="Rectangle 7"/>
          <p:cNvSpPr>
            <a:spLocks/>
          </p:cNvSpPr>
          <p:nvPr/>
        </p:nvSpPr>
        <p:spPr bwMode="auto">
          <a:xfrm>
            <a:off x="9033452" y="3886200"/>
            <a:ext cx="25400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2400" dirty="0">
                <a:latin typeface="Courier New Bold" charset="0"/>
                <a:cs typeface="Courier New Bold" charset="0"/>
                <a:sym typeface="Courier New Bold" charset="0"/>
              </a:rPr>
              <a:t>%r8</a:t>
            </a:r>
          </a:p>
        </p:txBody>
      </p:sp>
      <p:sp>
        <p:nvSpPr>
          <p:cNvPr id="21" name="Rectangle 7"/>
          <p:cNvSpPr>
            <a:spLocks/>
          </p:cNvSpPr>
          <p:nvPr/>
        </p:nvSpPr>
        <p:spPr bwMode="auto">
          <a:xfrm>
            <a:off x="9033452" y="4343400"/>
            <a:ext cx="25400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2400" dirty="0">
                <a:latin typeface="Courier New Bold" charset="0"/>
                <a:cs typeface="Courier New Bold" charset="0"/>
                <a:sym typeface="Courier New Bold" charset="0"/>
              </a:rPr>
              <a:t>%r9</a:t>
            </a:r>
          </a:p>
        </p:txBody>
      </p:sp>
      <p:sp>
        <p:nvSpPr>
          <p:cNvPr id="22" name="Rectangle 7"/>
          <p:cNvSpPr>
            <a:spLocks/>
          </p:cNvSpPr>
          <p:nvPr/>
        </p:nvSpPr>
        <p:spPr bwMode="auto">
          <a:xfrm>
            <a:off x="9033452" y="4800600"/>
            <a:ext cx="2540000" cy="381000"/>
          </a:xfrm>
          <a:prstGeom prst="rect">
            <a:avLst/>
          </a:prstGeom>
          <a:solidFill>
            <a:srgbClr val="F6F5BD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2400" dirty="0">
                <a:latin typeface="Courier New Bold" charset="0"/>
                <a:cs typeface="Courier New Bold" charset="0"/>
                <a:sym typeface="Courier New Bold" charset="0"/>
              </a:rPr>
              <a:t>%r10</a:t>
            </a:r>
          </a:p>
        </p:txBody>
      </p:sp>
      <p:sp>
        <p:nvSpPr>
          <p:cNvPr id="23" name="Rectangle 7"/>
          <p:cNvSpPr>
            <a:spLocks/>
          </p:cNvSpPr>
          <p:nvPr/>
        </p:nvSpPr>
        <p:spPr bwMode="auto">
          <a:xfrm>
            <a:off x="9033452" y="5257800"/>
            <a:ext cx="2540000" cy="381000"/>
          </a:xfrm>
          <a:prstGeom prst="rect">
            <a:avLst/>
          </a:prstGeom>
          <a:solidFill>
            <a:srgbClr val="F6F5BD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2400" dirty="0">
                <a:latin typeface="Courier New Bold" charset="0"/>
                <a:cs typeface="Courier New Bold" charset="0"/>
                <a:sym typeface="Courier New Bold" charset="0"/>
              </a:rPr>
              <a:t>%r11</a:t>
            </a:r>
          </a:p>
        </p:txBody>
      </p:sp>
      <p:sp>
        <p:nvSpPr>
          <p:cNvPr id="24" name="Rectangle 5"/>
          <p:cNvSpPr>
            <a:spLocks/>
          </p:cNvSpPr>
          <p:nvPr/>
        </p:nvSpPr>
        <p:spPr bwMode="auto">
          <a:xfrm>
            <a:off x="9033452" y="2057400"/>
            <a:ext cx="25400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2400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2400" dirty="0" err="1">
                <a:latin typeface="Courier New Bold" charset="0"/>
                <a:cs typeface="Courier New Bold" charset="0"/>
                <a:sym typeface="Courier New Bold" charset="0"/>
              </a:rPr>
              <a:t>rdi</a:t>
            </a:r>
            <a:endParaRPr lang="en-US" sz="2400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5" name="Rectangle 5"/>
          <p:cNvSpPr>
            <a:spLocks/>
          </p:cNvSpPr>
          <p:nvPr/>
        </p:nvSpPr>
        <p:spPr bwMode="auto">
          <a:xfrm>
            <a:off x="9033452" y="2514600"/>
            <a:ext cx="25400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2400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2400" dirty="0" err="1">
                <a:latin typeface="Courier New Bold" charset="0"/>
                <a:cs typeface="Courier New Bold" charset="0"/>
                <a:sym typeface="Courier New Bold" charset="0"/>
              </a:rPr>
              <a:t>rsi</a:t>
            </a:r>
            <a:endParaRPr lang="en-US" sz="2400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6" name="Rectangle 16"/>
          <p:cNvSpPr>
            <a:spLocks/>
          </p:cNvSpPr>
          <p:nvPr/>
        </p:nvSpPr>
        <p:spPr bwMode="auto">
          <a:xfrm>
            <a:off x="7154166" y="3076954"/>
            <a:ext cx="1353384" cy="630942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Arguments</a:t>
            </a:r>
          </a:p>
          <a:p>
            <a:pPr algn="r"/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(caller-saved)</a:t>
            </a:r>
          </a:p>
        </p:txBody>
      </p:sp>
      <p:sp>
        <p:nvSpPr>
          <p:cNvPr id="27" name="Rectangle 16"/>
          <p:cNvSpPr>
            <a:spLocks/>
          </p:cNvSpPr>
          <p:nvPr/>
        </p:nvSpPr>
        <p:spPr bwMode="auto">
          <a:xfrm>
            <a:off x="7195624" y="5029200"/>
            <a:ext cx="1270468" cy="630942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Caller-saved</a:t>
            </a:r>
          </a:p>
          <a:p>
            <a:pPr algn="r"/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temporaries</a:t>
            </a:r>
          </a:p>
        </p:txBody>
      </p:sp>
      <p:sp>
        <p:nvSpPr>
          <p:cNvPr id="28" name="AutoShape 13"/>
          <p:cNvSpPr>
            <a:spLocks/>
          </p:cNvSpPr>
          <p:nvPr/>
        </p:nvSpPr>
        <p:spPr bwMode="auto">
          <a:xfrm>
            <a:off x="8576252" y="4800600"/>
            <a:ext cx="304800" cy="838200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21600" y="21600"/>
                </a:moveTo>
                <a:cubicBezTo>
                  <a:pt x="15635" y="21600"/>
                  <a:pt x="10800" y="21140"/>
                  <a:pt x="10800" y="20571"/>
                </a:cubicBezTo>
                <a:lnTo>
                  <a:pt x="10800" y="11829"/>
                </a:lnTo>
                <a:cubicBezTo>
                  <a:pt x="10800" y="11261"/>
                  <a:pt x="5965" y="10800"/>
                  <a:pt x="0" y="10800"/>
                </a:cubicBezTo>
                <a:cubicBezTo>
                  <a:pt x="5965" y="10800"/>
                  <a:pt x="10800" y="10339"/>
                  <a:pt x="10800" y="9771"/>
                </a:cubicBezTo>
                <a:lnTo>
                  <a:pt x="10800" y="1029"/>
                </a:lnTo>
                <a:cubicBezTo>
                  <a:pt x="10800" y="461"/>
                  <a:pt x="15635" y="0"/>
                  <a:pt x="21600" y="0"/>
                </a:cubicBezTo>
              </a:path>
            </a:pathLst>
          </a:cu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48F3224-20AA-4A47-AEC0-ED4DD2C7E3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75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6457637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3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x86-64 Linux Register Usage #2 (callee-saved, on demand)</a:t>
            </a:r>
          </a:p>
        </p:txBody>
      </p:sp>
      <p:sp>
        <p:nvSpPr>
          <p:cNvPr id="76804" name="Rectangle 4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>
            <a:normAutofit/>
          </a:bodyPr>
          <a:lstStyle/>
          <a:p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rbx</a:t>
            </a:r>
            <a:r>
              <a:rPr lang="en-US" dirty="0"/>
              <a:t>,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rbp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,</a:t>
            </a:r>
            <a:r>
              <a:rPr lang="en-US" dirty="0"/>
              <a:t>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%r12-%r15</a:t>
            </a:r>
            <a:endParaRPr lang="en-US" dirty="0">
              <a:latin typeface="Courier New Bold" charset="0"/>
              <a:sym typeface="Courier New Bold" charset="0"/>
            </a:endParaRPr>
          </a:p>
          <a:p>
            <a:pPr marL="552450" lvl="1"/>
            <a:r>
              <a:rPr lang="en-US" dirty="0" err="1"/>
              <a:t>Callee</a:t>
            </a:r>
            <a:r>
              <a:rPr lang="en-US" dirty="0"/>
              <a:t>-saved</a:t>
            </a:r>
          </a:p>
          <a:p>
            <a:pPr marL="552450" lvl="1"/>
            <a:r>
              <a:rPr lang="en-US" dirty="0"/>
              <a:t>Any function must save/restore</a:t>
            </a:r>
            <a:br>
              <a:rPr lang="en-US" dirty="0"/>
            </a:br>
            <a:r>
              <a:rPr lang="en-US" dirty="0"/>
              <a:t>the original values if it wants to</a:t>
            </a:r>
            <a:br>
              <a:rPr lang="en-US" dirty="0"/>
            </a:br>
            <a:r>
              <a:rPr lang="en-US" dirty="0"/>
              <a:t>use these registers</a:t>
            </a:r>
          </a:p>
          <a:p>
            <a:pPr marL="552450" lvl="1"/>
            <a:endParaRPr lang="en-US" dirty="0"/>
          </a:p>
          <a:p>
            <a:pPr marL="95250"/>
            <a:endParaRPr lang="en-US" dirty="0">
              <a:latin typeface="Courier New Bold" charset="0"/>
              <a:cs typeface="Courier New Bold" charset="0"/>
              <a:sym typeface="Courier New Bold" charset="0"/>
            </a:endParaRPr>
          </a:p>
          <a:p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dirty="0">
              <a:latin typeface="Courier New Bold" charset="0"/>
              <a:sym typeface="Courier New Bold" charset="0"/>
            </a:endParaRPr>
          </a:p>
          <a:p>
            <a:pPr marL="552450" lvl="1"/>
            <a:r>
              <a:rPr lang="en-US" dirty="0"/>
              <a:t>Special form of </a:t>
            </a:r>
            <a:r>
              <a:rPr lang="en-US" dirty="0" err="1"/>
              <a:t>callee</a:t>
            </a:r>
            <a:r>
              <a:rPr lang="en-US" dirty="0"/>
              <a:t>-saved</a:t>
            </a:r>
          </a:p>
          <a:p>
            <a:pPr marL="552450" lvl="1"/>
            <a:r>
              <a:rPr lang="en-US" dirty="0"/>
              <a:t>Restored to original value upon exit from procedure</a:t>
            </a:r>
          </a:p>
          <a:p>
            <a:pPr marL="1009650" lvl="2"/>
            <a:r>
              <a:rPr lang="en-US" dirty="0"/>
              <a:t>Stack frame is removed</a:t>
            </a:r>
          </a:p>
        </p:txBody>
      </p:sp>
      <p:sp>
        <p:nvSpPr>
          <p:cNvPr id="76808" name="Rectangle 8"/>
          <p:cNvSpPr>
            <a:spLocks/>
          </p:cNvSpPr>
          <p:nvPr/>
        </p:nvSpPr>
        <p:spPr bwMode="auto">
          <a:xfrm>
            <a:off x="7924800" y="1371600"/>
            <a:ext cx="25400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2400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2400" dirty="0" err="1">
                <a:latin typeface="Courier New Bold" charset="0"/>
                <a:cs typeface="Courier New Bold" charset="0"/>
                <a:sym typeface="Courier New Bold" charset="0"/>
              </a:rPr>
              <a:t>rbx</a:t>
            </a:r>
            <a:endParaRPr lang="en-US" sz="2400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76811" name="Rectangle 11"/>
          <p:cNvSpPr>
            <a:spLocks/>
          </p:cNvSpPr>
          <p:nvPr/>
        </p:nvSpPr>
        <p:spPr bwMode="auto">
          <a:xfrm>
            <a:off x="7924800" y="4114800"/>
            <a:ext cx="2540000" cy="381000"/>
          </a:xfrm>
          <a:prstGeom prst="rect">
            <a:avLst/>
          </a:prstGeom>
          <a:solidFill>
            <a:srgbClr val="F1C7C7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2400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2400" dirty="0" err="1"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sz="2400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76814" name="AutoShape 14"/>
          <p:cNvSpPr>
            <a:spLocks/>
          </p:cNvSpPr>
          <p:nvPr/>
        </p:nvSpPr>
        <p:spPr bwMode="auto">
          <a:xfrm>
            <a:off x="7467600" y="1371600"/>
            <a:ext cx="312738" cy="3124200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21600" y="21600"/>
                </a:moveTo>
                <a:cubicBezTo>
                  <a:pt x="15635" y="21600"/>
                  <a:pt x="10800" y="21140"/>
                  <a:pt x="10800" y="20571"/>
                </a:cubicBezTo>
                <a:lnTo>
                  <a:pt x="10800" y="11829"/>
                </a:lnTo>
                <a:cubicBezTo>
                  <a:pt x="10800" y="11261"/>
                  <a:pt x="5965" y="10800"/>
                  <a:pt x="0" y="10800"/>
                </a:cubicBezTo>
                <a:cubicBezTo>
                  <a:pt x="5965" y="10800"/>
                  <a:pt x="10800" y="10339"/>
                  <a:pt x="10800" y="9771"/>
                </a:cubicBezTo>
                <a:lnTo>
                  <a:pt x="10800" y="1029"/>
                </a:lnTo>
                <a:cubicBezTo>
                  <a:pt x="10800" y="461"/>
                  <a:pt x="15635" y="0"/>
                  <a:pt x="21600" y="0"/>
                </a:cubicBezTo>
              </a:path>
            </a:pathLst>
          </a:cu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76815" name="AutoShape 15"/>
          <p:cNvSpPr>
            <a:spLocks/>
          </p:cNvSpPr>
          <p:nvPr/>
        </p:nvSpPr>
        <p:spPr bwMode="auto">
          <a:xfrm>
            <a:off x="7239000" y="4038600"/>
            <a:ext cx="312738" cy="457200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21600" y="21600"/>
                </a:moveTo>
                <a:cubicBezTo>
                  <a:pt x="15635" y="21600"/>
                  <a:pt x="10800" y="21139"/>
                  <a:pt x="10800" y="20571"/>
                </a:cubicBezTo>
                <a:lnTo>
                  <a:pt x="10800" y="11829"/>
                </a:lnTo>
                <a:cubicBezTo>
                  <a:pt x="10800" y="11261"/>
                  <a:pt x="5965" y="10800"/>
                  <a:pt x="0" y="10800"/>
                </a:cubicBezTo>
                <a:cubicBezTo>
                  <a:pt x="5965" y="10800"/>
                  <a:pt x="10800" y="10339"/>
                  <a:pt x="10800" y="9771"/>
                </a:cubicBezTo>
                <a:lnTo>
                  <a:pt x="10800" y="1029"/>
                </a:lnTo>
                <a:cubicBezTo>
                  <a:pt x="10800" y="461"/>
                  <a:pt x="15635" y="0"/>
                  <a:pt x="21600" y="0"/>
                </a:cubicBezTo>
              </a:path>
            </a:pathLst>
          </a:cu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76817" name="Rectangle 17"/>
          <p:cNvSpPr>
            <a:spLocks/>
          </p:cNvSpPr>
          <p:nvPr/>
        </p:nvSpPr>
        <p:spPr bwMode="auto">
          <a:xfrm>
            <a:off x="6096000" y="1981200"/>
            <a:ext cx="1262062" cy="6350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dirty="0" err="1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Callee</a:t>
            </a:r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-saved</a:t>
            </a:r>
            <a:endParaRPr lang="en-US" dirty="0"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pPr algn="r"/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Temporaries</a:t>
            </a:r>
          </a:p>
        </p:txBody>
      </p:sp>
      <p:sp>
        <p:nvSpPr>
          <p:cNvPr id="76818" name="Rectangle 18"/>
          <p:cNvSpPr>
            <a:spLocks/>
          </p:cNvSpPr>
          <p:nvPr/>
        </p:nvSpPr>
        <p:spPr bwMode="auto">
          <a:xfrm>
            <a:off x="6457950" y="4064000"/>
            <a:ext cx="755650" cy="3556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Special</a:t>
            </a:r>
          </a:p>
        </p:txBody>
      </p:sp>
      <p:sp>
        <p:nvSpPr>
          <p:cNvPr id="24" name="Rectangle 8"/>
          <p:cNvSpPr>
            <a:spLocks/>
          </p:cNvSpPr>
          <p:nvPr/>
        </p:nvSpPr>
        <p:spPr bwMode="auto">
          <a:xfrm>
            <a:off x="7924800" y="3657600"/>
            <a:ext cx="2540000" cy="381000"/>
          </a:xfrm>
          <a:prstGeom prst="rect">
            <a:avLst/>
          </a:prstGeom>
          <a:solidFill>
            <a:srgbClr val="CCFFCC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2400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2400" dirty="0" err="1">
                <a:latin typeface="Courier New Bold" charset="0"/>
                <a:cs typeface="Courier New Bold" charset="0"/>
                <a:sym typeface="Courier New Bold" charset="0"/>
              </a:rPr>
              <a:t>rbp</a:t>
            </a:r>
            <a:endParaRPr lang="en-US" sz="2400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5" name="Rectangle 8"/>
          <p:cNvSpPr>
            <a:spLocks/>
          </p:cNvSpPr>
          <p:nvPr/>
        </p:nvSpPr>
        <p:spPr bwMode="auto">
          <a:xfrm>
            <a:off x="7924800" y="1828800"/>
            <a:ext cx="25400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2400" dirty="0">
                <a:latin typeface="Courier New Bold" charset="0"/>
                <a:cs typeface="Courier New Bold" charset="0"/>
                <a:sym typeface="Courier New Bold" charset="0"/>
              </a:rPr>
              <a:t>%r12</a:t>
            </a:r>
          </a:p>
        </p:txBody>
      </p:sp>
      <p:sp>
        <p:nvSpPr>
          <p:cNvPr id="26" name="Rectangle 8"/>
          <p:cNvSpPr>
            <a:spLocks/>
          </p:cNvSpPr>
          <p:nvPr/>
        </p:nvSpPr>
        <p:spPr bwMode="auto">
          <a:xfrm>
            <a:off x="7924800" y="2286000"/>
            <a:ext cx="25400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2400" dirty="0">
                <a:latin typeface="Courier New Bold" charset="0"/>
                <a:cs typeface="Courier New Bold" charset="0"/>
                <a:sym typeface="Courier New Bold" charset="0"/>
              </a:rPr>
              <a:t>%r13</a:t>
            </a:r>
          </a:p>
        </p:txBody>
      </p:sp>
      <p:sp>
        <p:nvSpPr>
          <p:cNvPr id="27" name="Rectangle 8"/>
          <p:cNvSpPr>
            <a:spLocks/>
          </p:cNvSpPr>
          <p:nvPr/>
        </p:nvSpPr>
        <p:spPr bwMode="auto">
          <a:xfrm>
            <a:off x="7924800" y="2743200"/>
            <a:ext cx="25400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2400" dirty="0">
                <a:latin typeface="Courier New Bold" charset="0"/>
                <a:cs typeface="Courier New Bold" charset="0"/>
                <a:sym typeface="Courier New Bold" charset="0"/>
              </a:rPr>
              <a:t>%r14</a:t>
            </a:r>
          </a:p>
        </p:txBody>
      </p:sp>
      <p:sp>
        <p:nvSpPr>
          <p:cNvPr id="14" name="Rectangle 8">
            <a:extLst>
              <a:ext uri="{FF2B5EF4-FFF2-40B4-BE49-F238E27FC236}">
                <a16:creationId xmlns:a16="http://schemas.microsoft.com/office/drawing/2014/main" id="{CA6D6BCD-CA19-1B47-9A08-AEEAA98FD9F2}"/>
              </a:ext>
            </a:extLst>
          </p:cNvPr>
          <p:cNvSpPr>
            <a:spLocks/>
          </p:cNvSpPr>
          <p:nvPr/>
        </p:nvSpPr>
        <p:spPr bwMode="auto">
          <a:xfrm>
            <a:off x="7924800" y="3200400"/>
            <a:ext cx="25400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2400" dirty="0">
                <a:latin typeface="Courier New Bold" charset="0"/>
                <a:cs typeface="Courier New Bold" charset="0"/>
                <a:sym typeface="Courier New Bold" charset="0"/>
              </a:rPr>
              <a:t>%r15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08E52ED-CC3F-4B55-8951-3C3D9AE89A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76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5266806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2"/>
          <p:cNvSpPr>
            <a:spLocks noChangeArrowheads="1"/>
          </p:cNvSpPr>
          <p:nvPr/>
        </p:nvSpPr>
        <p:spPr bwMode="auto">
          <a:xfrm>
            <a:off x="2286000" y="1676400"/>
            <a:ext cx="3505200" cy="533400"/>
          </a:xfrm>
          <a:prstGeom prst="rect">
            <a:avLst/>
          </a:prstGeom>
          <a:solidFill>
            <a:srgbClr val="F6F5BD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l" eaLnBrk="0" hangingPunct="0"/>
            <a:r>
              <a:rPr lang="en-US" sz="2400" b="1" dirty="0">
                <a:latin typeface="Courier New" pitchFamily="-96" charset="0"/>
              </a:rPr>
              <a:t>%</a:t>
            </a:r>
            <a:r>
              <a:rPr lang="en-US" sz="2400" b="1" dirty="0" err="1">
                <a:latin typeface="Courier New" pitchFamily="-96" charset="0"/>
              </a:rPr>
              <a:t>rax</a:t>
            </a:r>
            <a:endParaRPr lang="en-US" sz="2400" b="1" dirty="0">
              <a:latin typeface="Courier New" pitchFamily="-96" charset="0"/>
            </a:endParaRPr>
          </a:p>
        </p:txBody>
      </p:sp>
      <p:sp>
        <p:nvSpPr>
          <p:cNvPr id="27650" name="Rectangle 3"/>
          <p:cNvSpPr>
            <a:spLocks noChangeArrowheads="1"/>
          </p:cNvSpPr>
          <p:nvPr/>
        </p:nvSpPr>
        <p:spPr bwMode="auto">
          <a:xfrm>
            <a:off x="2286000" y="2286000"/>
            <a:ext cx="3505200" cy="533400"/>
          </a:xfrm>
          <a:prstGeom prst="rect">
            <a:avLst/>
          </a:prstGeom>
          <a:solidFill>
            <a:srgbClr val="CDF1C5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l" eaLnBrk="0" hangingPunct="0"/>
            <a:r>
              <a:rPr lang="en-US" sz="2400" b="1" dirty="0">
                <a:latin typeface="Courier New" pitchFamily="-96" charset="0"/>
              </a:rPr>
              <a:t>%</a:t>
            </a:r>
            <a:r>
              <a:rPr lang="en-US" sz="2400" b="1" dirty="0" err="1">
                <a:latin typeface="Courier New" pitchFamily="-96" charset="0"/>
              </a:rPr>
              <a:t>rbx</a:t>
            </a:r>
            <a:endParaRPr lang="en-US" sz="2400" b="1" dirty="0">
              <a:latin typeface="Courier New" pitchFamily="-96" charset="0"/>
            </a:endParaRPr>
          </a:p>
        </p:txBody>
      </p:sp>
      <p:sp>
        <p:nvSpPr>
          <p:cNvPr id="27651" name="Rectangle 4"/>
          <p:cNvSpPr>
            <a:spLocks noChangeArrowheads="1"/>
          </p:cNvSpPr>
          <p:nvPr/>
        </p:nvSpPr>
        <p:spPr bwMode="auto">
          <a:xfrm>
            <a:off x="2286000" y="2895600"/>
            <a:ext cx="3505200" cy="533400"/>
          </a:xfrm>
          <a:prstGeom prst="rect">
            <a:avLst/>
          </a:prstGeom>
          <a:solidFill>
            <a:srgbClr val="F6F5BD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l" eaLnBrk="0" hangingPunct="0"/>
            <a:r>
              <a:rPr lang="en-US" sz="2400" b="1">
                <a:latin typeface="Courier New" pitchFamily="-96" charset="0"/>
              </a:rPr>
              <a:t>%rcx</a:t>
            </a:r>
          </a:p>
        </p:txBody>
      </p:sp>
      <p:sp>
        <p:nvSpPr>
          <p:cNvPr id="27652" name="Rectangle 5"/>
          <p:cNvSpPr>
            <a:spLocks noChangeArrowheads="1"/>
          </p:cNvSpPr>
          <p:nvPr/>
        </p:nvSpPr>
        <p:spPr bwMode="auto">
          <a:xfrm>
            <a:off x="2286000" y="3505200"/>
            <a:ext cx="3505200" cy="533400"/>
          </a:xfrm>
          <a:prstGeom prst="rect">
            <a:avLst/>
          </a:prstGeom>
          <a:solidFill>
            <a:srgbClr val="F6F5BD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l" eaLnBrk="0" hangingPunct="0"/>
            <a:r>
              <a:rPr lang="en-US" sz="2400" b="1">
                <a:latin typeface="Courier New" pitchFamily="-96" charset="0"/>
              </a:rPr>
              <a:t>%rdx</a:t>
            </a:r>
          </a:p>
        </p:txBody>
      </p:sp>
      <p:sp>
        <p:nvSpPr>
          <p:cNvPr id="27653" name="Rectangle 6"/>
          <p:cNvSpPr>
            <a:spLocks noChangeArrowheads="1"/>
          </p:cNvSpPr>
          <p:nvPr/>
        </p:nvSpPr>
        <p:spPr bwMode="auto">
          <a:xfrm>
            <a:off x="2286000" y="4114800"/>
            <a:ext cx="3505200" cy="533400"/>
          </a:xfrm>
          <a:prstGeom prst="rect">
            <a:avLst/>
          </a:prstGeom>
          <a:solidFill>
            <a:srgbClr val="F6F5BD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l" eaLnBrk="0" hangingPunct="0"/>
            <a:r>
              <a:rPr lang="en-US" sz="2400" b="1">
                <a:latin typeface="Courier New" pitchFamily="-96" charset="0"/>
              </a:rPr>
              <a:t>%rsi</a:t>
            </a:r>
          </a:p>
        </p:txBody>
      </p:sp>
      <p:sp>
        <p:nvSpPr>
          <p:cNvPr id="27654" name="Rectangle 7"/>
          <p:cNvSpPr>
            <a:spLocks noChangeArrowheads="1"/>
          </p:cNvSpPr>
          <p:nvPr/>
        </p:nvSpPr>
        <p:spPr bwMode="auto">
          <a:xfrm>
            <a:off x="2286000" y="4724400"/>
            <a:ext cx="3505200" cy="533400"/>
          </a:xfrm>
          <a:prstGeom prst="rect">
            <a:avLst/>
          </a:prstGeom>
          <a:solidFill>
            <a:srgbClr val="F6F5BD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l" eaLnBrk="0" hangingPunct="0"/>
            <a:r>
              <a:rPr lang="en-US" sz="2400" b="1">
                <a:latin typeface="Courier New" pitchFamily="-96" charset="0"/>
              </a:rPr>
              <a:t>%rdi</a:t>
            </a:r>
          </a:p>
        </p:txBody>
      </p:sp>
      <p:sp>
        <p:nvSpPr>
          <p:cNvPr id="27655" name="Rectangle 8"/>
          <p:cNvSpPr>
            <a:spLocks noChangeArrowheads="1"/>
          </p:cNvSpPr>
          <p:nvPr/>
        </p:nvSpPr>
        <p:spPr bwMode="auto">
          <a:xfrm>
            <a:off x="2286000" y="5334000"/>
            <a:ext cx="3505200" cy="533400"/>
          </a:xfrm>
          <a:prstGeom prst="rect">
            <a:avLst/>
          </a:prstGeom>
          <a:solidFill>
            <a:srgbClr val="EFBFB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l" eaLnBrk="0" hangingPunct="0"/>
            <a:r>
              <a:rPr lang="en-US" sz="2400" b="1">
                <a:latin typeface="Courier New" pitchFamily="-96" charset="0"/>
              </a:rPr>
              <a:t>%rsp</a:t>
            </a:r>
          </a:p>
        </p:txBody>
      </p:sp>
      <p:sp>
        <p:nvSpPr>
          <p:cNvPr id="27656" name="Rectangle 9"/>
          <p:cNvSpPr>
            <a:spLocks noChangeArrowheads="1"/>
          </p:cNvSpPr>
          <p:nvPr/>
        </p:nvSpPr>
        <p:spPr bwMode="auto">
          <a:xfrm>
            <a:off x="2286000" y="5943600"/>
            <a:ext cx="3505200" cy="533400"/>
          </a:xfrm>
          <a:prstGeom prst="rect">
            <a:avLst/>
          </a:prstGeom>
          <a:solidFill>
            <a:srgbClr val="CDF1C5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l" eaLnBrk="0" hangingPunct="0"/>
            <a:r>
              <a:rPr lang="en-US" sz="2400" b="1" dirty="0">
                <a:latin typeface="Courier New" pitchFamily="-96" charset="0"/>
              </a:rPr>
              <a:t>%</a:t>
            </a:r>
            <a:r>
              <a:rPr lang="en-US" sz="2400" b="1" dirty="0" err="1">
                <a:latin typeface="Courier New" pitchFamily="-96" charset="0"/>
              </a:rPr>
              <a:t>rbp</a:t>
            </a:r>
            <a:endParaRPr lang="en-US" sz="2400" b="1" dirty="0">
              <a:latin typeface="Courier New" pitchFamily="-96" charset="0"/>
            </a:endParaRPr>
          </a:p>
        </p:txBody>
      </p:sp>
      <p:sp>
        <p:nvSpPr>
          <p:cNvPr id="27657" name="Rectangle 10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latin typeface="Calibri" pitchFamily="-96" charset="0"/>
              </a:rPr>
              <a:t>x86-64 Integer Registers: </a:t>
            </a:r>
            <a:br>
              <a:rPr lang="en-US" dirty="0">
                <a:latin typeface="Calibri" pitchFamily="-96" charset="0"/>
              </a:rPr>
            </a:br>
            <a:r>
              <a:rPr lang="en-US" dirty="0">
                <a:latin typeface="Calibri" pitchFamily="-96" charset="0"/>
              </a:rPr>
              <a:t>Usage Conventions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2B60088-8D84-40D0-AF6B-0431AB5765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77</a:t>
            </a:fld>
            <a:endParaRPr lang="en-US"/>
          </a:p>
        </p:txBody>
      </p:sp>
      <p:sp>
        <p:nvSpPr>
          <p:cNvPr id="27658" name="Rectangle 20"/>
          <p:cNvSpPr>
            <a:spLocks noChangeArrowheads="1"/>
          </p:cNvSpPr>
          <p:nvPr/>
        </p:nvSpPr>
        <p:spPr bwMode="auto">
          <a:xfrm>
            <a:off x="6248400" y="1676400"/>
            <a:ext cx="3505200" cy="533400"/>
          </a:xfrm>
          <a:prstGeom prst="rect">
            <a:avLst/>
          </a:prstGeom>
          <a:solidFill>
            <a:srgbClr val="F6F5BD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l" eaLnBrk="0" hangingPunct="0"/>
            <a:r>
              <a:rPr lang="en-US" sz="2400" b="1" dirty="0">
                <a:latin typeface="Courier New" pitchFamily="-96" charset="0"/>
              </a:rPr>
              <a:t>%r8</a:t>
            </a:r>
          </a:p>
        </p:txBody>
      </p:sp>
      <p:sp>
        <p:nvSpPr>
          <p:cNvPr id="27659" name="Rectangle 21"/>
          <p:cNvSpPr>
            <a:spLocks noChangeArrowheads="1"/>
          </p:cNvSpPr>
          <p:nvPr/>
        </p:nvSpPr>
        <p:spPr bwMode="auto">
          <a:xfrm>
            <a:off x="6248400" y="2286000"/>
            <a:ext cx="3505200" cy="533400"/>
          </a:xfrm>
          <a:prstGeom prst="rect">
            <a:avLst/>
          </a:prstGeom>
          <a:solidFill>
            <a:srgbClr val="F6F5BD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l" eaLnBrk="0" hangingPunct="0"/>
            <a:r>
              <a:rPr lang="en-US" sz="2400" b="1">
                <a:latin typeface="Courier New" pitchFamily="-96" charset="0"/>
              </a:rPr>
              <a:t>%r9</a:t>
            </a:r>
          </a:p>
        </p:txBody>
      </p:sp>
      <p:sp>
        <p:nvSpPr>
          <p:cNvPr id="27660" name="Rectangle 22"/>
          <p:cNvSpPr>
            <a:spLocks noChangeArrowheads="1"/>
          </p:cNvSpPr>
          <p:nvPr/>
        </p:nvSpPr>
        <p:spPr bwMode="auto">
          <a:xfrm>
            <a:off x="6248400" y="2895600"/>
            <a:ext cx="3505200" cy="533400"/>
          </a:xfrm>
          <a:prstGeom prst="rect">
            <a:avLst/>
          </a:prstGeom>
          <a:solidFill>
            <a:srgbClr val="F6F5BD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l" eaLnBrk="0" hangingPunct="0"/>
            <a:r>
              <a:rPr lang="en-US" sz="2400" b="1">
                <a:latin typeface="Courier New" pitchFamily="-96" charset="0"/>
              </a:rPr>
              <a:t>%r10</a:t>
            </a:r>
          </a:p>
        </p:txBody>
      </p:sp>
      <p:sp>
        <p:nvSpPr>
          <p:cNvPr id="27661" name="Rectangle 23"/>
          <p:cNvSpPr>
            <a:spLocks noChangeArrowheads="1"/>
          </p:cNvSpPr>
          <p:nvPr/>
        </p:nvSpPr>
        <p:spPr bwMode="auto">
          <a:xfrm>
            <a:off x="6248400" y="3505200"/>
            <a:ext cx="3505200" cy="533400"/>
          </a:xfrm>
          <a:prstGeom prst="rect">
            <a:avLst/>
          </a:prstGeom>
          <a:solidFill>
            <a:srgbClr val="F6F5BD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l" eaLnBrk="0" hangingPunct="0"/>
            <a:r>
              <a:rPr lang="en-US" sz="2400" b="1">
                <a:latin typeface="Courier New" pitchFamily="-96" charset="0"/>
              </a:rPr>
              <a:t>%r11</a:t>
            </a:r>
          </a:p>
        </p:txBody>
      </p:sp>
      <p:sp>
        <p:nvSpPr>
          <p:cNvPr id="27662" name="Rectangle 24"/>
          <p:cNvSpPr>
            <a:spLocks noChangeArrowheads="1"/>
          </p:cNvSpPr>
          <p:nvPr/>
        </p:nvSpPr>
        <p:spPr bwMode="auto">
          <a:xfrm>
            <a:off x="6248400" y="4114800"/>
            <a:ext cx="3505200" cy="533400"/>
          </a:xfrm>
          <a:prstGeom prst="rect">
            <a:avLst/>
          </a:prstGeom>
          <a:solidFill>
            <a:srgbClr val="CDF1C5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l" eaLnBrk="0" hangingPunct="0"/>
            <a:r>
              <a:rPr lang="en-US" sz="2400" b="1">
                <a:latin typeface="Courier New" pitchFamily="-96" charset="0"/>
              </a:rPr>
              <a:t>%r12</a:t>
            </a:r>
          </a:p>
        </p:txBody>
      </p:sp>
      <p:sp>
        <p:nvSpPr>
          <p:cNvPr id="27663" name="Rectangle 25"/>
          <p:cNvSpPr>
            <a:spLocks noChangeArrowheads="1"/>
          </p:cNvSpPr>
          <p:nvPr/>
        </p:nvSpPr>
        <p:spPr bwMode="auto">
          <a:xfrm>
            <a:off x="6248400" y="4724400"/>
            <a:ext cx="3505200" cy="533400"/>
          </a:xfrm>
          <a:prstGeom prst="rect">
            <a:avLst/>
          </a:prstGeom>
          <a:solidFill>
            <a:srgbClr val="CDF1C5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l" eaLnBrk="0" hangingPunct="0"/>
            <a:r>
              <a:rPr lang="en-US" sz="2400" b="1">
                <a:latin typeface="Courier New" pitchFamily="-96" charset="0"/>
              </a:rPr>
              <a:t>%r13</a:t>
            </a:r>
          </a:p>
        </p:txBody>
      </p:sp>
      <p:sp>
        <p:nvSpPr>
          <p:cNvPr id="27664" name="Rectangle 26"/>
          <p:cNvSpPr>
            <a:spLocks noChangeArrowheads="1"/>
          </p:cNvSpPr>
          <p:nvPr/>
        </p:nvSpPr>
        <p:spPr bwMode="auto">
          <a:xfrm>
            <a:off x="6248400" y="5334000"/>
            <a:ext cx="3505200" cy="533400"/>
          </a:xfrm>
          <a:prstGeom prst="rect">
            <a:avLst/>
          </a:prstGeom>
          <a:solidFill>
            <a:srgbClr val="CDF1C5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l" eaLnBrk="0" hangingPunct="0"/>
            <a:r>
              <a:rPr lang="en-US" sz="2400" b="1">
                <a:latin typeface="Courier New" pitchFamily="-96" charset="0"/>
              </a:rPr>
              <a:t>%r14</a:t>
            </a:r>
          </a:p>
        </p:txBody>
      </p:sp>
      <p:sp>
        <p:nvSpPr>
          <p:cNvPr id="27665" name="Rectangle 27"/>
          <p:cNvSpPr>
            <a:spLocks noChangeArrowheads="1"/>
          </p:cNvSpPr>
          <p:nvPr/>
        </p:nvSpPr>
        <p:spPr bwMode="auto">
          <a:xfrm>
            <a:off x="6248400" y="5943600"/>
            <a:ext cx="3505200" cy="533400"/>
          </a:xfrm>
          <a:prstGeom prst="rect">
            <a:avLst/>
          </a:prstGeom>
          <a:solidFill>
            <a:srgbClr val="CDF1C5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l" eaLnBrk="0" hangingPunct="0"/>
            <a:r>
              <a:rPr lang="en-US" sz="2400" b="1">
                <a:latin typeface="Courier New" pitchFamily="-96" charset="0"/>
              </a:rPr>
              <a:t>%r15</a:t>
            </a:r>
          </a:p>
        </p:txBody>
      </p:sp>
      <p:sp>
        <p:nvSpPr>
          <p:cNvPr id="27666" name="TextBox 36"/>
          <p:cNvSpPr txBox="1">
            <a:spLocks noChangeArrowheads="1"/>
          </p:cNvSpPr>
          <p:nvPr/>
        </p:nvSpPr>
        <p:spPr bwMode="auto">
          <a:xfrm>
            <a:off x="4427539" y="6030913"/>
            <a:ext cx="13620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dirty="0">
                <a:latin typeface="Calibri" pitchFamily="-96" charset="0"/>
              </a:rPr>
              <a:t>Callee saved</a:t>
            </a:r>
          </a:p>
        </p:txBody>
      </p:sp>
      <p:sp>
        <p:nvSpPr>
          <p:cNvPr id="27667" name="TextBox 37"/>
          <p:cNvSpPr txBox="1">
            <a:spLocks noChangeArrowheads="1"/>
          </p:cNvSpPr>
          <p:nvPr/>
        </p:nvSpPr>
        <p:spPr bwMode="auto">
          <a:xfrm>
            <a:off x="8389939" y="6019801"/>
            <a:ext cx="13620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r" eaLnBrk="0" hangingPunct="0"/>
            <a:r>
              <a:rPr lang="en-US" dirty="0">
                <a:latin typeface="Calibri" pitchFamily="-96" charset="0"/>
              </a:rPr>
              <a:t>Callee saved</a:t>
            </a:r>
          </a:p>
        </p:txBody>
      </p:sp>
      <p:sp>
        <p:nvSpPr>
          <p:cNvPr id="27668" name="TextBox 38"/>
          <p:cNvSpPr txBox="1">
            <a:spLocks noChangeArrowheads="1"/>
          </p:cNvSpPr>
          <p:nvPr/>
        </p:nvSpPr>
        <p:spPr bwMode="auto">
          <a:xfrm>
            <a:off x="8382001" y="5410201"/>
            <a:ext cx="13620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r" eaLnBrk="0" hangingPunct="0"/>
            <a:r>
              <a:rPr lang="en-US" dirty="0">
                <a:latin typeface="Calibri" pitchFamily="-96" charset="0"/>
              </a:rPr>
              <a:t>Callee saved</a:t>
            </a:r>
          </a:p>
        </p:txBody>
      </p:sp>
      <p:sp>
        <p:nvSpPr>
          <p:cNvPr id="27669" name="TextBox 39"/>
          <p:cNvSpPr txBox="1">
            <a:spLocks noChangeArrowheads="1"/>
          </p:cNvSpPr>
          <p:nvPr/>
        </p:nvSpPr>
        <p:spPr bwMode="auto">
          <a:xfrm>
            <a:off x="8382001" y="4800601"/>
            <a:ext cx="13620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r" eaLnBrk="0" hangingPunct="0"/>
            <a:r>
              <a:rPr lang="en-US" dirty="0">
                <a:latin typeface="Calibri" pitchFamily="-96" charset="0"/>
              </a:rPr>
              <a:t>Callee saved</a:t>
            </a:r>
          </a:p>
        </p:txBody>
      </p:sp>
      <p:sp>
        <p:nvSpPr>
          <p:cNvPr id="27670" name="TextBox 40"/>
          <p:cNvSpPr txBox="1">
            <a:spLocks noChangeArrowheads="1"/>
          </p:cNvSpPr>
          <p:nvPr/>
        </p:nvSpPr>
        <p:spPr bwMode="auto">
          <a:xfrm>
            <a:off x="8375438" y="4191000"/>
            <a:ext cx="13639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r" eaLnBrk="0" hangingPunct="0"/>
            <a:r>
              <a:rPr lang="en-US" dirty="0">
                <a:latin typeface="Calibri" pitchFamily="-96" charset="0"/>
              </a:rPr>
              <a:t>Callee saved</a:t>
            </a:r>
          </a:p>
        </p:txBody>
      </p:sp>
      <p:sp>
        <p:nvSpPr>
          <p:cNvPr id="27671" name="TextBox 41"/>
          <p:cNvSpPr txBox="1">
            <a:spLocks noChangeArrowheads="1"/>
          </p:cNvSpPr>
          <p:nvPr/>
        </p:nvSpPr>
        <p:spPr bwMode="auto">
          <a:xfrm>
            <a:off x="8435383" y="2971800"/>
            <a:ext cx="130869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r" eaLnBrk="0" hangingPunct="0"/>
            <a:r>
              <a:rPr lang="en-US" dirty="0">
                <a:latin typeface="Calibri" pitchFamily="-96" charset="0"/>
              </a:rPr>
              <a:t>Caller saved</a:t>
            </a:r>
          </a:p>
        </p:txBody>
      </p:sp>
      <p:sp>
        <p:nvSpPr>
          <p:cNvPr id="27672" name="TextBox 42"/>
          <p:cNvSpPr txBox="1">
            <a:spLocks noChangeArrowheads="1"/>
          </p:cNvSpPr>
          <p:nvPr/>
        </p:nvSpPr>
        <p:spPr bwMode="auto">
          <a:xfrm>
            <a:off x="4419601" y="2362201"/>
            <a:ext cx="13620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dirty="0">
                <a:latin typeface="Calibri" pitchFamily="-96" charset="0"/>
              </a:rPr>
              <a:t>Callee saved</a:t>
            </a:r>
          </a:p>
        </p:txBody>
      </p:sp>
      <p:sp>
        <p:nvSpPr>
          <p:cNvPr id="27673" name="TextBox 43"/>
          <p:cNvSpPr txBox="1">
            <a:spLocks noChangeArrowheads="1"/>
          </p:cNvSpPr>
          <p:nvPr/>
        </p:nvSpPr>
        <p:spPr bwMode="auto">
          <a:xfrm>
            <a:off x="4346575" y="5410201"/>
            <a:ext cx="14414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>
                <a:latin typeface="Calibri" pitchFamily="-96" charset="0"/>
              </a:rPr>
              <a:t>Stack pointer</a:t>
            </a:r>
          </a:p>
        </p:txBody>
      </p:sp>
      <p:sp>
        <p:nvSpPr>
          <p:cNvPr id="27674" name="TextBox 44"/>
          <p:cNvSpPr txBox="1">
            <a:spLocks noChangeArrowheads="1"/>
          </p:cNvSpPr>
          <p:nvPr/>
        </p:nvSpPr>
        <p:spPr bwMode="auto">
          <a:xfrm>
            <a:off x="8427296" y="3581400"/>
            <a:ext cx="132472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r" eaLnBrk="0" hangingPunct="0"/>
            <a:r>
              <a:rPr lang="en-US" dirty="0">
                <a:latin typeface="Calibri" pitchFamily="-96" charset="0"/>
              </a:rPr>
              <a:t>Caller Saved</a:t>
            </a:r>
          </a:p>
        </p:txBody>
      </p:sp>
      <p:sp>
        <p:nvSpPr>
          <p:cNvPr id="27675" name="TextBox 45"/>
          <p:cNvSpPr txBox="1">
            <a:spLocks noChangeArrowheads="1"/>
          </p:cNvSpPr>
          <p:nvPr/>
        </p:nvSpPr>
        <p:spPr bwMode="auto">
          <a:xfrm>
            <a:off x="4391026" y="1752601"/>
            <a:ext cx="14001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dirty="0">
                <a:latin typeface="Calibri" pitchFamily="-96" charset="0"/>
              </a:rPr>
              <a:t>Return value</a:t>
            </a:r>
          </a:p>
        </p:txBody>
      </p:sp>
      <p:sp>
        <p:nvSpPr>
          <p:cNvPr id="27676" name="TextBox 46"/>
          <p:cNvSpPr txBox="1">
            <a:spLocks noChangeArrowheads="1"/>
          </p:cNvSpPr>
          <p:nvPr/>
        </p:nvSpPr>
        <p:spPr bwMode="auto">
          <a:xfrm>
            <a:off x="4365626" y="2982913"/>
            <a:ext cx="14192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>
                <a:latin typeface="Calibri" pitchFamily="-96" charset="0"/>
              </a:rPr>
              <a:t>Argument #4</a:t>
            </a:r>
          </a:p>
        </p:txBody>
      </p:sp>
      <p:sp>
        <p:nvSpPr>
          <p:cNvPr id="27677" name="TextBox 47"/>
          <p:cNvSpPr txBox="1">
            <a:spLocks noChangeArrowheads="1"/>
          </p:cNvSpPr>
          <p:nvPr/>
        </p:nvSpPr>
        <p:spPr bwMode="auto">
          <a:xfrm>
            <a:off x="4365626" y="4800601"/>
            <a:ext cx="14192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>
                <a:latin typeface="Calibri" pitchFamily="-96" charset="0"/>
              </a:rPr>
              <a:t>Argument #1</a:t>
            </a:r>
          </a:p>
        </p:txBody>
      </p:sp>
      <p:sp>
        <p:nvSpPr>
          <p:cNvPr id="27678" name="TextBox 48"/>
          <p:cNvSpPr txBox="1">
            <a:spLocks noChangeArrowheads="1"/>
          </p:cNvSpPr>
          <p:nvPr/>
        </p:nvSpPr>
        <p:spPr bwMode="auto">
          <a:xfrm>
            <a:off x="4365626" y="3592513"/>
            <a:ext cx="14192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>
                <a:latin typeface="Calibri" pitchFamily="-96" charset="0"/>
              </a:rPr>
              <a:t>Argument #3</a:t>
            </a:r>
          </a:p>
        </p:txBody>
      </p:sp>
      <p:sp>
        <p:nvSpPr>
          <p:cNvPr id="27679" name="TextBox 49"/>
          <p:cNvSpPr txBox="1">
            <a:spLocks noChangeArrowheads="1"/>
          </p:cNvSpPr>
          <p:nvPr/>
        </p:nvSpPr>
        <p:spPr bwMode="auto">
          <a:xfrm>
            <a:off x="4365626" y="4202113"/>
            <a:ext cx="14192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>
                <a:latin typeface="Calibri" pitchFamily="-96" charset="0"/>
              </a:rPr>
              <a:t>Argument #2</a:t>
            </a:r>
          </a:p>
        </p:txBody>
      </p:sp>
      <p:sp>
        <p:nvSpPr>
          <p:cNvPr id="27680" name="TextBox 50"/>
          <p:cNvSpPr txBox="1">
            <a:spLocks noChangeArrowheads="1"/>
          </p:cNvSpPr>
          <p:nvPr/>
        </p:nvSpPr>
        <p:spPr bwMode="auto">
          <a:xfrm>
            <a:off x="8328026" y="2362201"/>
            <a:ext cx="14192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r" eaLnBrk="0" hangingPunct="0"/>
            <a:r>
              <a:rPr lang="en-US">
                <a:latin typeface="Calibri" pitchFamily="-96" charset="0"/>
              </a:rPr>
              <a:t>Argument #6</a:t>
            </a:r>
          </a:p>
        </p:txBody>
      </p:sp>
      <p:sp>
        <p:nvSpPr>
          <p:cNvPr id="27681" name="TextBox 51"/>
          <p:cNvSpPr txBox="1">
            <a:spLocks noChangeArrowheads="1"/>
          </p:cNvSpPr>
          <p:nvPr/>
        </p:nvSpPr>
        <p:spPr bwMode="auto">
          <a:xfrm>
            <a:off x="8328026" y="1752601"/>
            <a:ext cx="14192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r" eaLnBrk="0" hangingPunct="0"/>
            <a:r>
              <a:rPr lang="en-US">
                <a:latin typeface="Calibri" pitchFamily="-96" charset="0"/>
              </a:rPr>
              <a:t>Argument #5</a:t>
            </a:r>
          </a:p>
        </p:txBody>
      </p:sp>
      <p:sp>
        <p:nvSpPr>
          <p:cNvPr id="35" name="Rectangle 23"/>
          <p:cNvSpPr>
            <a:spLocks noChangeArrowheads="1"/>
          </p:cNvSpPr>
          <p:nvPr/>
        </p:nvSpPr>
        <p:spPr bwMode="auto">
          <a:xfrm>
            <a:off x="8305800" y="152400"/>
            <a:ext cx="1447800" cy="533400"/>
          </a:xfrm>
          <a:prstGeom prst="rect">
            <a:avLst/>
          </a:prstGeom>
          <a:solidFill>
            <a:srgbClr val="F6F5BD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l" eaLnBrk="0" hangingPunct="0"/>
            <a:endParaRPr lang="en-US" sz="2400" b="1" dirty="0">
              <a:latin typeface="Courier New" pitchFamily="-96" charset="0"/>
            </a:endParaRPr>
          </a:p>
        </p:txBody>
      </p:sp>
      <p:sp>
        <p:nvSpPr>
          <p:cNvPr id="36" name="Rectangle 24"/>
          <p:cNvSpPr>
            <a:spLocks noChangeArrowheads="1"/>
          </p:cNvSpPr>
          <p:nvPr/>
        </p:nvSpPr>
        <p:spPr bwMode="auto">
          <a:xfrm>
            <a:off x="8305800" y="762000"/>
            <a:ext cx="1447800" cy="533400"/>
          </a:xfrm>
          <a:prstGeom prst="rect">
            <a:avLst/>
          </a:prstGeom>
          <a:solidFill>
            <a:srgbClr val="CDF1C5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l" eaLnBrk="0" hangingPunct="0"/>
            <a:endParaRPr lang="en-US" sz="2400" b="1" dirty="0">
              <a:latin typeface="Courier New" pitchFamily="-96" charset="0"/>
            </a:endParaRPr>
          </a:p>
        </p:txBody>
      </p:sp>
      <p:sp>
        <p:nvSpPr>
          <p:cNvPr id="37" name="TextBox 40"/>
          <p:cNvSpPr txBox="1">
            <a:spLocks noChangeArrowheads="1"/>
          </p:cNvSpPr>
          <p:nvPr/>
        </p:nvSpPr>
        <p:spPr bwMode="auto">
          <a:xfrm>
            <a:off x="8375438" y="838200"/>
            <a:ext cx="13639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r" eaLnBrk="0" hangingPunct="0"/>
            <a:r>
              <a:rPr lang="en-US" dirty="0">
                <a:latin typeface="Calibri" pitchFamily="-96" charset="0"/>
              </a:rPr>
              <a:t>Callee saved</a:t>
            </a:r>
          </a:p>
        </p:txBody>
      </p:sp>
      <p:sp>
        <p:nvSpPr>
          <p:cNvPr id="38" name="TextBox 44"/>
          <p:cNvSpPr txBox="1">
            <a:spLocks noChangeArrowheads="1"/>
          </p:cNvSpPr>
          <p:nvPr/>
        </p:nvSpPr>
        <p:spPr bwMode="auto">
          <a:xfrm>
            <a:off x="8427296" y="228600"/>
            <a:ext cx="132472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r" eaLnBrk="0" hangingPunct="0"/>
            <a:r>
              <a:rPr lang="en-US" dirty="0">
                <a:latin typeface="Calibri" pitchFamily="-96" charset="0"/>
              </a:rPr>
              <a:t>Caller Saved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B94A969-C677-4FA4-94C6-9720FF2B8C68}"/>
              </a:ext>
            </a:extLst>
          </p:cNvPr>
          <p:cNvSpPr txBox="1"/>
          <p:nvPr/>
        </p:nvSpPr>
        <p:spPr>
          <a:xfrm>
            <a:off x="9878096" y="228600"/>
            <a:ext cx="144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In advance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B37513DE-B6E8-4535-BC4C-30EBEF18E43C}"/>
              </a:ext>
            </a:extLst>
          </p:cNvPr>
          <p:cNvSpPr txBox="1"/>
          <p:nvPr/>
        </p:nvSpPr>
        <p:spPr>
          <a:xfrm>
            <a:off x="9878096" y="838200"/>
            <a:ext cx="144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On demand</a:t>
            </a:r>
          </a:p>
        </p:txBody>
      </p:sp>
    </p:spTree>
    <p:extLst>
      <p:ext uri="{BB962C8B-B14F-4D97-AF65-F5344CB8AC3E}">
        <p14:creationId xmlns:p14="http://schemas.microsoft.com/office/powerpoint/2010/main" val="1051456498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6877" name="Rectangle 1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Push and Pop instructions</a:t>
            </a:r>
          </a:p>
        </p:txBody>
      </p:sp>
      <p:sp>
        <p:nvSpPr>
          <p:cNvPr id="676878" name="Rectangle 14"/>
          <p:cNvSpPr>
            <a:spLocks noGrp="1" noChangeArrowheads="1"/>
          </p:cNvSpPr>
          <p:nvPr>
            <p:ph idx="1"/>
          </p:nvPr>
        </p:nvSpPr>
        <p:spPr>
          <a:xfrm>
            <a:off x="607595" y="1142999"/>
            <a:ext cx="10972800" cy="5360831"/>
          </a:xfrm>
        </p:spPr>
        <p:txBody>
          <a:bodyPr>
            <a:normAutofit fontScale="92500" lnSpcReduction="10000"/>
          </a:bodyPr>
          <a:lstStyle/>
          <a:p>
            <a:pPr marL="457200" lvl="1" indent="0">
              <a:buNone/>
            </a:pPr>
            <a:endParaRPr lang="en-US" sz="1600" dirty="0"/>
          </a:p>
          <a:p>
            <a:pPr marL="457200" lvl="1" indent="0">
              <a:buNone/>
            </a:pPr>
            <a:endParaRPr lang="en-US" sz="1600" dirty="0"/>
          </a:p>
          <a:p>
            <a:pPr marL="457200" lvl="1" indent="0">
              <a:buNone/>
            </a:pPr>
            <a:endParaRPr lang="en-US" sz="1600" dirty="0"/>
          </a:p>
          <a:p>
            <a:pPr marL="457200" lvl="1" indent="0">
              <a:buNone/>
            </a:pPr>
            <a:endParaRPr lang="en-US" sz="1600" dirty="0"/>
          </a:p>
          <a:p>
            <a:pPr marL="0" indent="0">
              <a:buNone/>
            </a:pPr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Example:</a:t>
            </a:r>
            <a:endParaRPr lang="en-US" sz="2000" dirty="0">
              <a:latin typeface="Courier New" pitchFamily="49" charset="0"/>
            </a:endParaRPr>
          </a:p>
          <a:p>
            <a:pPr lvl="1">
              <a:buFontTx/>
              <a:buNone/>
            </a:pPr>
            <a:r>
              <a:rPr lang="en-US" sz="1800" b="1" dirty="0">
                <a:latin typeface="Courier New" pitchFamily="49" charset="0"/>
              </a:rPr>
              <a:t>%</a:t>
            </a:r>
            <a:r>
              <a:rPr lang="en-US" sz="1800" b="1" dirty="0" err="1">
                <a:latin typeface="Courier New" pitchFamily="49" charset="0"/>
              </a:rPr>
              <a:t>rax</a:t>
            </a:r>
            <a:r>
              <a:rPr lang="en-US" sz="1800" dirty="0">
                <a:latin typeface="Courier New" pitchFamily="49" charset="0"/>
              </a:rPr>
              <a:t> = </a:t>
            </a:r>
            <a:r>
              <a:rPr lang="en-US" sz="1800" b="1" dirty="0">
                <a:latin typeface="Courier New" pitchFamily="49" charset="0"/>
              </a:rPr>
              <a:t>0x123, %</a:t>
            </a:r>
            <a:r>
              <a:rPr lang="en-US" sz="1800" b="1" dirty="0" err="1">
                <a:latin typeface="Courier New" pitchFamily="49" charset="0"/>
              </a:rPr>
              <a:t>rdx</a:t>
            </a:r>
            <a:r>
              <a:rPr lang="en-US" sz="1800" b="1" dirty="0">
                <a:latin typeface="Courier New" pitchFamily="49" charset="0"/>
              </a:rPr>
              <a:t> = 0x0, %</a:t>
            </a:r>
            <a:r>
              <a:rPr lang="en-US" sz="1800" b="1" dirty="0" err="1">
                <a:latin typeface="Courier New" pitchFamily="49" charset="0"/>
              </a:rPr>
              <a:t>rsp</a:t>
            </a:r>
            <a:r>
              <a:rPr lang="en-US" sz="1800" b="1" dirty="0">
                <a:latin typeface="Courier New" pitchFamily="49" charset="0"/>
              </a:rPr>
              <a:t> = 0x108</a:t>
            </a:r>
          </a:p>
          <a:p>
            <a:pPr lvl="1">
              <a:buFontTx/>
              <a:buNone/>
            </a:pPr>
            <a:endParaRPr lang="en-US" sz="1800" dirty="0">
              <a:latin typeface="Courier New" pitchFamily="49" charset="0"/>
            </a:endParaRPr>
          </a:p>
          <a:p>
            <a:pPr lvl="1">
              <a:buFontTx/>
              <a:buNone/>
            </a:pPr>
            <a:r>
              <a:rPr lang="en-US" sz="1800" b="1" dirty="0" err="1">
                <a:latin typeface="Courier New" pitchFamily="49" charset="0"/>
              </a:rPr>
              <a:t>pushq</a:t>
            </a:r>
            <a:r>
              <a:rPr lang="en-US" sz="1800" b="1" dirty="0">
                <a:latin typeface="Courier New" pitchFamily="49" charset="0"/>
              </a:rPr>
              <a:t> %</a:t>
            </a:r>
            <a:r>
              <a:rPr lang="en-US" sz="1800" b="1" dirty="0" err="1">
                <a:latin typeface="Courier New" pitchFamily="49" charset="0"/>
              </a:rPr>
              <a:t>rax</a:t>
            </a:r>
            <a:endParaRPr lang="en-US" sz="1800" b="1" dirty="0">
              <a:latin typeface="Courier New" pitchFamily="49" charset="0"/>
            </a:endParaRPr>
          </a:p>
          <a:p>
            <a:pPr lvl="1">
              <a:buFontTx/>
              <a:buNone/>
            </a:pPr>
            <a:r>
              <a:rPr lang="en-US" sz="1800" b="1" dirty="0" err="1">
                <a:latin typeface="Courier New" pitchFamily="49" charset="0"/>
              </a:rPr>
              <a:t>popq</a:t>
            </a:r>
            <a:r>
              <a:rPr lang="en-US" sz="1800" b="1" dirty="0">
                <a:latin typeface="Courier New" pitchFamily="49" charset="0"/>
              </a:rPr>
              <a:t> %</a:t>
            </a:r>
            <a:r>
              <a:rPr lang="en-US" sz="1800" b="1" dirty="0" err="1">
                <a:latin typeface="Courier New" pitchFamily="49" charset="0"/>
              </a:rPr>
              <a:t>rdx</a:t>
            </a:r>
            <a:endParaRPr lang="en-US" sz="1800" b="1" dirty="0">
              <a:latin typeface="Courier New" pitchFamily="49" charset="0"/>
            </a:endParaRPr>
          </a:p>
          <a:p>
            <a:pPr lvl="1">
              <a:buFontTx/>
              <a:buNone/>
            </a:pPr>
            <a:endParaRPr lang="en-US" sz="1800" b="1" dirty="0">
              <a:latin typeface="Courier New" pitchFamily="49" charset="0"/>
            </a:endParaRPr>
          </a:p>
          <a:p>
            <a:r>
              <a:rPr lang="en-US" dirty="0"/>
              <a:t>Remember, stack is just memory</a:t>
            </a:r>
          </a:p>
          <a:p>
            <a:pPr lvl="1"/>
            <a:r>
              <a:rPr lang="en-US" dirty="0"/>
              <a:t>Can also use memory moves and modify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%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rsp</a:t>
            </a:r>
            <a:r>
              <a:rPr lang="en-US" dirty="0"/>
              <a:t> manually!</a:t>
            </a:r>
            <a:endParaRPr lang="en-US" sz="1800" b="1" dirty="0">
              <a:latin typeface="Courier New" pitchFamily="49" charset="0"/>
            </a:endParaRPr>
          </a:p>
          <a:p>
            <a:pPr lvl="1"/>
            <a:r>
              <a:rPr lang="en-US" dirty="0"/>
              <a:t>Functions often mix the two, push some registers and allocate extra space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721407" y="4602079"/>
            <a:ext cx="13211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Stack “top”</a:t>
            </a:r>
          </a:p>
        </p:txBody>
      </p:sp>
      <p:sp>
        <p:nvSpPr>
          <p:cNvPr id="9" name="Rectangle 8"/>
          <p:cNvSpPr/>
          <p:nvPr/>
        </p:nvSpPr>
        <p:spPr bwMode="auto">
          <a:xfrm>
            <a:off x="8757394" y="3535279"/>
            <a:ext cx="1190016" cy="1066800"/>
          </a:xfrm>
          <a:prstGeom prst="rect">
            <a:avLst/>
          </a:prstGeom>
          <a:solidFill>
            <a:srgbClr val="3366FF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4000">
              <a:latin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8596279" y="3185801"/>
            <a:ext cx="17153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Stack “bottom”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8035608" y="4328801"/>
            <a:ext cx="8050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0x108</a:t>
            </a:r>
          </a:p>
        </p:txBody>
      </p:sp>
      <p:grpSp>
        <p:nvGrpSpPr>
          <p:cNvPr id="23" name="Group 22"/>
          <p:cNvGrpSpPr/>
          <p:nvPr/>
        </p:nvGrpSpPr>
        <p:grpSpPr>
          <a:xfrm>
            <a:off x="8035607" y="4609019"/>
            <a:ext cx="2006996" cy="710382"/>
            <a:chOff x="3742435" y="4419600"/>
            <a:chExt cx="2006996" cy="710382"/>
          </a:xfrm>
        </p:grpSpPr>
        <p:sp>
          <p:nvSpPr>
            <p:cNvPr id="10" name="Rectangle 9"/>
            <p:cNvSpPr/>
            <p:nvPr/>
          </p:nvSpPr>
          <p:spPr bwMode="auto">
            <a:xfrm>
              <a:off x="4464221" y="4419600"/>
              <a:ext cx="1190017" cy="362392"/>
            </a:xfrm>
            <a:prstGeom prst="rect">
              <a:avLst/>
            </a:prstGeom>
            <a:solidFill>
              <a:schemeClr val="accent3">
                <a:lumMod val="95000"/>
              </a:schemeClr>
            </a:solidFill>
            <a:ln w="1270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2000" dirty="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4428235" y="4760650"/>
              <a:ext cx="132119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Stack “top”</a:t>
              </a: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3742435" y="4444182"/>
              <a:ext cx="80502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0x100</a:t>
              </a:r>
            </a:p>
          </p:txBody>
        </p:sp>
      </p:grpSp>
      <p:sp>
        <p:nvSpPr>
          <p:cNvPr id="16" name="Rectangle 15"/>
          <p:cNvSpPr/>
          <p:nvPr/>
        </p:nvSpPr>
        <p:spPr>
          <a:xfrm>
            <a:off x="3391336" y="4537547"/>
            <a:ext cx="203193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>
                <a:latin typeface="Courier New" pitchFamily="49" charset="0"/>
                <a:cs typeface="Courier New" pitchFamily="49" charset="0"/>
              </a:rPr>
              <a:t>%</a:t>
            </a:r>
            <a:r>
              <a:rPr lang="en-US" i="1" dirty="0" err="1">
                <a:latin typeface="Courier New" pitchFamily="49" charset="0"/>
                <a:cs typeface="Courier New" pitchFamily="49" charset="0"/>
              </a:rPr>
              <a:t>rdx</a:t>
            </a:r>
            <a:r>
              <a:rPr lang="en-US" i="1" dirty="0">
                <a:latin typeface="Courier New" pitchFamily="49" charset="0"/>
                <a:cs typeface="Courier New" pitchFamily="49" charset="0"/>
              </a:rPr>
              <a:t> = 0x123;</a:t>
            </a:r>
            <a:endParaRPr lang="en-US" i="1" dirty="0"/>
          </a:p>
        </p:txBody>
      </p:sp>
      <p:sp>
        <p:nvSpPr>
          <p:cNvPr id="17" name="Rectangle 16"/>
          <p:cNvSpPr/>
          <p:nvPr/>
        </p:nvSpPr>
        <p:spPr>
          <a:xfrm>
            <a:off x="3407505" y="4232747"/>
            <a:ext cx="189341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>
                <a:latin typeface="Courier New" pitchFamily="49" charset="0"/>
                <a:cs typeface="Courier New" pitchFamily="49" charset="0"/>
              </a:rPr>
              <a:t>%</a:t>
            </a:r>
            <a:r>
              <a:rPr lang="en-US" i="1" dirty="0" err="1">
                <a:latin typeface="Courier New" pitchFamily="49" charset="0"/>
                <a:cs typeface="Courier New" pitchFamily="49" charset="0"/>
              </a:rPr>
              <a:t>rsp</a:t>
            </a:r>
            <a:r>
              <a:rPr lang="en-US" i="1" dirty="0">
                <a:latin typeface="Courier New" pitchFamily="49" charset="0"/>
                <a:cs typeface="Courier New" pitchFamily="49" charset="0"/>
              </a:rPr>
              <a:t> = 0x100</a:t>
            </a:r>
            <a:endParaRPr lang="en-US" i="1" dirty="0"/>
          </a:p>
        </p:txBody>
      </p:sp>
      <p:sp>
        <p:nvSpPr>
          <p:cNvPr id="18" name="Rectangle 17"/>
          <p:cNvSpPr/>
          <p:nvPr/>
        </p:nvSpPr>
        <p:spPr>
          <a:xfrm>
            <a:off x="5317087" y="4537547"/>
            <a:ext cx="189341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>
                <a:latin typeface="Courier New" pitchFamily="49" charset="0"/>
                <a:cs typeface="Courier New" pitchFamily="49" charset="0"/>
              </a:rPr>
              <a:t>%</a:t>
            </a:r>
            <a:r>
              <a:rPr lang="en-US" i="1" dirty="0" err="1">
                <a:latin typeface="Courier New" pitchFamily="49" charset="0"/>
                <a:cs typeface="Courier New" pitchFamily="49" charset="0"/>
              </a:rPr>
              <a:t>rsp</a:t>
            </a:r>
            <a:r>
              <a:rPr lang="en-US" i="1" dirty="0">
                <a:latin typeface="Courier New" pitchFamily="49" charset="0"/>
                <a:cs typeface="Courier New" pitchFamily="49" charset="0"/>
              </a:rPr>
              <a:t> = 0x108</a:t>
            </a:r>
            <a:endParaRPr lang="en-US" i="1" dirty="0"/>
          </a:p>
        </p:txBody>
      </p:sp>
      <p:cxnSp>
        <p:nvCxnSpPr>
          <p:cNvPr id="3" name="Straight Arrow Connector 2"/>
          <p:cNvCxnSpPr/>
          <p:nvPr/>
        </p:nvCxnSpPr>
        <p:spPr bwMode="auto">
          <a:xfrm flipV="1">
            <a:off x="10321606" y="3652019"/>
            <a:ext cx="0" cy="1154668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" name="TextBox 3"/>
          <p:cNvSpPr txBox="1"/>
          <p:nvPr/>
        </p:nvSpPr>
        <p:spPr>
          <a:xfrm rot="16200000">
            <a:off x="9154557" y="3876604"/>
            <a:ext cx="28166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Increasing memory address</a:t>
            </a:r>
          </a:p>
        </p:txBody>
      </p:sp>
      <p:sp>
        <p:nvSpPr>
          <p:cNvPr id="20" name="Rectangle 19"/>
          <p:cNvSpPr/>
          <p:nvPr/>
        </p:nvSpPr>
        <p:spPr bwMode="auto">
          <a:xfrm>
            <a:off x="8757833" y="4619549"/>
            <a:ext cx="1190017" cy="362392"/>
          </a:xfrm>
          <a:prstGeom prst="rect">
            <a:avLst/>
          </a:prstGeom>
          <a:solidFill>
            <a:schemeClr val="accent3">
              <a:lumMod val="95000"/>
            </a:schemeClr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000" dirty="0"/>
              <a:t>0x123</a:t>
            </a:r>
          </a:p>
        </p:txBody>
      </p:sp>
      <p:cxnSp>
        <p:nvCxnSpPr>
          <p:cNvPr id="29" name="Curved Connector 28">
            <a:extLst>
              <a:ext uri="{FF2B5EF4-FFF2-40B4-BE49-F238E27FC236}">
                <a16:creationId xmlns:a16="http://schemas.microsoft.com/office/drawing/2014/main" id="{42265E12-983D-FE4F-8F5C-79FA91269481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9947411" y="4619550"/>
            <a:ext cx="132897" cy="518877"/>
          </a:xfrm>
          <a:prstGeom prst="curvedConnector4">
            <a:avLst>
              <a:gd name="adj1" fmla="val -91740"/>
              <a:gd name="adj2" fmla="val 98027"/>
            </a:avLst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43CF6D86-DD68-B44D-820C-40C5517EEC5B}"/>
              </a:ext>
            </a:extLst>
          </p:cNvPr>
          <p:cNvCxnSpPr>
            <a:cxnSpLocks/>
            <a:endCxn id="12" idx="3"/>
          </p:cNvCxnSpPr>
          <p:nvPr/>
        </p:nvCxnSpPr>
        <p:spPr bwMode="auto">
          <a:xfrm flipH="1" flipV="1">
            <a:off x="10042603" y="5134735"/>
            <a:ext cx="37704" cy="3692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aphicFrame>
        <p:nvGraphicFramePr>
          <p:cNvPr id="21" name="Group 105">
            <a:extLst>
              <a:ext uri="{FF2B5EF4-FFF2-40B4-BE49-F238E27FC236}">
                <a16:creationId xmlns:a16="http://schemas.microsoft.com/office/drawing/2014/main" id="{AFDD8BA9-0D5E-A044-94D7-F711377DBE2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4995523"/>
              </p:ext>
            </p:extLst>
          </p:nvPr>
        </p:nvGraphicFramePr>
        <p:xfrm>
          <a:off x="847870" y="1077664"/>
          <a:ext cx="8437798" cy="1985814"/>
        </p:xfrm>
        <a:graphic>
          <a:graphicData uri="http://schemas.openxmlformats.org/drawingml/2006/table">
            <a:tbl>
              <a:tblPr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</a:tblPr>
              <a:tblGrid>
                <a:gridCol w="243858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143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848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4129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Instruction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6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Effect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6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Description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6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7226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/>
                          <a:cs typeface="Courier New"/>
                        </a:rPr>
                        <a:t>pushq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/>
                          <a:cs typeface="Courier New"/>
                        </a:rPr>
                        <a:t> 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Courier New"/>
                        </a:rPr>
                        <a:t>S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R [%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rsp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] 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← R [%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rsp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] – 8;</a:t>
                      </a:r>
                      <a:b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</a:b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M [ R[%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rsp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] ] ← 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Store S onto the stack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7226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/>
                          <a:cs typeface="Courier New"/>
                        </a:rPr>
                        <a:t>popq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/>
                          <a:cs typeface="Courier New"/>
                        </a:rPr>
                        <a:t> 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Courier New"/>
                        </a:rPr>
                        <a:t>D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D ←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M [ R[%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rsp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] ]</a:t>
                      </a:r>
                      <a:b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</a:b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R [%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rsp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] 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← R [%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rsp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] + 8;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Retrieve D from the stack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30471DB-7BED-495F-B187-A87E7170A9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78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47538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878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878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878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6878" grpId="0" uiExpand="1" build="p"/>
      <p:bldP spid="16" grpId="0"/>
      <p:bldP spid="17" grpId="0"/>
      <p:bldP spid="18" grpId="0"/>
      <p:bldP spid="20" grpId="0" animBg="1"/>
    </p:bld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Saving a register to the stack</a:t>
            </a:r>
            <a:endParaRPr lang="en-US" dirty="0">
              <a:latin typeface="Courier New Bold" charset="0"/>
              <a:sym typeface="Courier New Bold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49F61CF-B50D-418D-8D33-5B2963F242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79</a:t>
            </a:fld>
            <a:endParaRPr lang="en-US"/>
          </a:p>
        </p:txBody>
      </p:sp>
      <p:sp>
        <p:nvSpPr>
          <p:cNvPr id="63492" name="Rectangle 4"/>
          <p:cNvSpPr>
            <a:spLocks/>
          </p:cNvSpPr>
          <p:nvPr/>
        </p:nvSpPr>
        <p:spPr bwMode="auto">
          <a:xfrm>
            <a:off x="1905000" y="3200400"/>
            <a:ext cx="4419600" cy="3505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call_incr2:</a:t>
            </a: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pushq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%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subq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$16,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, </a:t>
            </a:r>
            <a:r>
              <a:rPr lang="en-US" b="1" dirty="0">
                <a:solidFill>
                  <a:srgbClr val="3366FF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%</a:t>
            </a:r>
            <a:r>
              <a:rPr lang="en-US" b="1" dirty="0" err="1">
                <a:solidFill>
                  <a:srgbClr val="3366FF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b="1" dirty="0">
              <a:solidFill>
                <a:srgbClr val="3366FF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$15213, 8(%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$3000,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rsi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leaq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8(%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),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call  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incr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$16,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popq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ret</a:t>
            </a:r>
          </a:p>
        </p:txBody>
      </p:sp>
      <p:sp>
        <p:nvSpPr>
          <p:cNvPr id="63493" name="Rectangle 5"/>
          <p:cNvSpPr>
            <a:spLocks/>
          </p:cNvSpPr>
          <p:nvPr/>
        </p:nvSpPr>
        <p:spPr bwMode="auto">
          <a:xfrm>
            <a:off x="1905000" y="914400"/>
            <a:ext cx="4343400" cy="1600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long call_incr2(long x) {</a:t>
            </a: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long v1 = 15213;</a:t>
            </a: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long v2 =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incr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(&amp;v1, 3000);</a:t>
            </a: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return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x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+v2;</a:t>
            </a: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63498" name="Line 10"/>
          <p:cNvSpPr>
            <a:spLocks noChangeShapeType="1"/>
          </p:cNvSpPr>
          <p:nvPr/>
        </p:nvSpPr>
        <p:spPr bwMode="auto">
          <a:xfrm flipH="1">
            <a:off x="8001000" y="274320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3499" name="Rectangle 11"/>
          <p:cNvSpPr>
            <a:spLocks/>
          </p:cNvSpPr>
          <p:nvPr/>
        </p:nvSpPr>
        <p:spPr bwMode="auto">
          <a:xfrm>
            <a:off x="8507414" y="2584451"/>
            <a:ext cx="628377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63500" name="Rectangle 12"/>
          <p:cNvSpPr>
            <a:spLocks/>
          </p:cNvSpPr>
          <p:nvPr/>
        </p:nvSpPr>
        <p:spPr bwMode="auto">
          <a:xfrm>
            <a:off x="7467600" y="1066801"/>
            <a:ext cx="2357440" cy="384721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20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Initial Stack Structure</a:t>
            </a:r>
          </a:p>
        </p:txBody>
      </p:sp>
      <p:sp>
        <p:nvSpPr>
          <p:cNvPr id="63501" name="Rectangle 13"/>
          <p:cNvSpPr>
            <a:spLocks/>
          </p:cNvSpPr>
          <p:nvPr/>
        </p:nvSpPr>
        <p:spPr bwMode="auto">
          <a:xfrm>
            <a:off x="6705600" y="1600200"/>
            <a:ext cx="1295400" cy="9144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. . .</a:t>
            </a:r>
          </a:p>
        </p:txBody>
      </p:sp>
      <p:sp>
        <p:nvSpPr>
          <p:cNvPr id="16" name="Rectangle 9"/>
          <p:cNvSpPr>
            <a:spLocks/>
          </p:cNvSpPr>
          <p:nvPr/>
        </p:nvSpPr>
        <p:spPr bwMode="auto">
          <a:xfrm>
            <a:off x="6705600" y="25146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dirty="0" err="1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Rtn</a:t>
            </a:r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address</a:t>
            </a:r>
          </a:p>
        </p:txBody>
      </p:sp>
      <p:sp>
        <p:nvSpPr>
          <p:cNvPr id="21" name="Rectangle 12"/>
          <p:cNvSpPr>
            <a:spLocks/>
          </p:cNvSpPr>
          <p:nvPr/>
        </p:nvSpPr>
        <p:spPr bwMode="auto">
          <a:xfrm>
            <a:off x="7467600" y="3581401"/>
            <a:ext cx="2731966" cy="384721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20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Resulting Stack Structure</a:t>
            </a:r>
          </a:p>
        </p:txBody>
      </p:sp>
      <p:sp>
        <p:nvSpPr>
          <p:cNvPr id="22" name="Rectangle 13"/>
          <p:cNvSpPr>
            <a:spLocks/>
          </p:cNvSpPr>
          <p:nvPr/>
        </p:nvSpPr>
        <p:spPr bwMode="auto">
          <a:xfrm>
            <a:off x="6705600" y="4114800"/>
            <a:ext cx="1295400" cy="9144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. . .</a:t>
            </a:r>
          </a:p>
        </p:txBody>
      </p:sp>
      <p:sp>
        <p:nvSpPr>
          <p:cNvPr id="23" name="Rectangle 9"/>
          <p:cNvSpPr>
            <a:spLocks/>
          </p:cNvSpPr>
          <p:nvPr/>
        </p:nvSpPr>
        <p:spPr bwMode="auto">
          <a:xfrm>
            <a:off x="6705600" y="50292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dirty="0" err="1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Rtn</a:t>
            </a:r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address</a:t>
            </a:r>
          </a:p>
        </p:txBody>
      </p:sp>
      <p:sp>
        <p:nvSpPr>
          <p:cNvPr id="24" name="Rectangle 9"/>
          <p:cNvSpPr>
            <a:spLocks/>
          </p:cNvSpPr>
          <p:nvPr/>
        </p:nvSpPr>
        <p:spPr bwMode="auto">
          <a:xfrm>
            <a:off x="6705600" y="54102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Saved </a:t>
            </a:r>
            <a:r>
              <a:rPr lang="en-US" b="1" dirty="0">
                <a:latin typeface="Courier New"/>
                <a:ea typeface="Calibri Bold" charset="0"/>
                <a:cs typeface="Courier New"/>
                <a:sym typeface="Calibri Bold" charset="0"/>
              </a:rPr>
              <a:t>%</a:t>
            </a:r>
            <a:r>
              <a:rPr lang="en-US" b="1" dirty="0" err="1">
                <a:latin typeface="Courier New"/>
                <a:ea typeface="Calibri Bold" charset="0"/>
                <a:cs typeface="Courier New"/>
                <a:sym typeface="Calibri Bold" charset="0"/>
              </a:rPr>
              <a:t>rbx</a:t>
            </a:r>
            <a:endParaRPr lang="en-US" b="1" dirty="0">
              <a:latin typeface="Courier New"/>
              <a:ea typeface="Calibri Bold" charset="0"/>
              <a:cs typeface="Courier New"/>
              <a:sym typeface="Calibri Bold" charset="0"/>
            </a:endParaRPr>
          </a:p>
        </p:txBody>
      </p:sp>
      <p:cxnSp>
        <p:nvCxnSpPr>
          <p:cNvPr id="25" name="Straight Arrow Connector 24"/>
          <p:cNvCxnSpPr/>
          <p:nvPr/>
        </p:nvCxnSpPr>
        <p:spPr bwMode="auto">
          <a:xfrm>
            <a:off x="1676400" y="3657600"/>
            <a:ext cx="457200" cy="0"/>
          </a:xfrm>
          <a:prstGeom prst="straightConnector1">
            <a:avLst/>
          </a:prstGeom>
          <a:solidFill>
            <a:schemeClr val="accent1"/>
          </a:solidFill>
          <a:ln w="63500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9" name="Oval 28"/>
          <p:cNvSpPr/>
          <p:nvPr/>
        </p:nvSpPr>
        <p:spPr bwMode="auto">
          <a:xfrm>
            <a:off x="4038600" y="4038600"/>
            <a:ext cx="762000" cy="320040"/>
          </a:xfrm>
          <a:prstGeom prst="ellipse">
            <a:avLst/>
          </a:prstGeom>
          <a:noFill/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4200">
              <a:solidFill>
                <a:srgbClr val="000000"/>
              </a:solidFill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8229599" y="4394538"/>
            <a:ext cx="2731966" cy="70788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Calibri" charset="0"/>
                <a:ea typeface="Calibri" charset="0"/>
                <a:cs typeface="Calibri" charset="0"/>
              </a:rPr>
              <a:t>%</a:t>
            </a:r>
            <a:r>
              <a:rPr lang="en-US" sz="2000" dirty="0" err="1">
                <a:latin typeface="Calibri" charset="0"/>
                <a:ea typeface="Calibri" charset="0"/>
                <a:cs typeface="Calibri" charset="0"/>
              </a:rPr>
              <a:t>rbx</a:t>
            </a:r>
            <a:r>
              <a:rPr lang="en-US" sz="2000" dirty="0">
                <a:latin typeface="Calibri" charset="0"/>
                <a:ea typeface="Calibri" charset="0"/>
                <a:cs typeface="Calibri" charset="0"/>
              </a:rPr>
              <a:t> is callee-saved and we use it -&gt; Save </a:t>
            </a:r>
            <a:r>
              <a:rPr lang="en-US" sz="2000" b="1" dirty="0">
                <a:latin typeface="Courier New" charset="0"/>
                <a:ea typeface="Courier New" charset="0"/>
                <a:cs typeface="Courier New" charset="0"/>
              </a:rPr>
              <a:t>%</a:t>
            </a:r>
            <a:r>
              <a:rPr lang="en-US" sz="2000" b="1" dirty="0" err="1">
                <a:latin typeface="Courier New" charset="0"/>
                <a:ea typeface="Courier New" charset="0"/>
                <a:cs typeface="Courier New" charset="0"/>
              </a:rPr>
              <a:t>rbx</a:t>
            </a:r>
            <a:endParaRPr lang="en-US" sz="2000" b="1" dirty="0">
              <a:latin typeface="Courier New" charset="0"/>
              <a:ea typeface="Courier New" charset="0"/>
              <a:cs typeface="Courier New" charset="0"/>
            </a:endParaRPr>
          </a:p>
        </p:txBody>
      </p:sp>
      <p:cxnSp>
        <p:nvCxnSpPr>
          <p:cNvPr id="30" name="Straight Arrow Connector 29"/>
          <p:cNvCxnSpPr/>
          <p:nvPr/>
        </p:nvCxnSpPr>
        <p:spPr bwMode="auto">
          <a:xfrm flipV="1">
            <a:off x="3505200" y="2057400"/>
            <a:ext cx="0" cy="381000"/>
          </a:xfrm>
          <a:prstGeom prst="straightConnector1">
            <a:avLst/>
          </a:prstGeom>
          <a:solidFill>
            <a:schemeClr val="accent1"/>
          </a:solidFill>
          <a:ln w="63500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5" name="TextBox 4"/>
          <p:cNvSpPr txBox="1"/>
          <p:nvPr/>
        </p:nvSpPr>
        <p:spPr>
          <a:xfrm>
            <a:off x="3550419" y="2119555"/>
            <a:ext cx="26078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charset="0"/>
                <a:ea typeface="Calibri" charset="0"/>
                <a:cs typeface="Calibri" charset="0"/>
              </a:rPr>
              <a:t>Still need 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x</a:t>
            </a:r>
            <a:r>
              <a:rPr lang="en-US" dirty="0">
                <a:latin typeface="Calibri" charset="0"/>
                <a:ea typeface="Calibri" charset="0"/>
                <a:cs typeface="Calibri" charset="0"/>
              </a:rPr>
              <a:t> after the call! </a:t>
            </a:r>
          </a:p>
        </p:txBody>
      </p:sp>
      <p:sp>
        <p:nvSpPr>
          <p:cNvPr id="31" name="Rectangle 12">
            <a:extLst>
              <a:ext uri="{FF2B5EF4-FFF2-40B4-BE49-F238E27FC236}">
                <a16:creationId xmlns:a16="http://schemas.microsoft.com/office/drawing/2014/main" id="{5979C764-2934-5C44-A90C-DA06C0D71105}"/>
              </a:ext>
            </a:extLst>
          </p:cNvPr>
          <p:cNvSpPr>
            <a:spLocks/>
          </p:cNvSpPr>
          <p:nvPr/>
        </p:nvSpPr>
        <p:spPr bwMode="auto">
          <a:xfrm>
            <a:off x="1745852" y="2748895"/>
            <a:ext cx="3573607" cy="384721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2000" b="1" dirty="0">
                <a:latin typeface="Courier New" panose="02070309020205020404" pitchFamily="49" charset="0"/>
                <a:ea typeface="Calibri Bold" charset="0"/>
                <a:cs typeface="Courier New" panose="02070309020205020404" pitchFamily="49" charset="0"/>
                <a:sym typeface="Calibri Bold" charset="0"/>
              </a:rPr>
              <a:t>%</a:t>
            </a:r>
            <a:r>
              <a:rPr lang="en-US" sz="2000" b="1" dirty="0" err="1">
                <a:latin typeface="Courier New" panose="02070309020205020404" pitchFamily="49" charset="0"/>
                <a:ea typeface="Calibri Bold" charset="0"/>
                <a:cs typeface="Courier New" panose="02070309020205020404" pitchFamily="49" charset="0"/>
                <a:sym typeface="Calibri Bold" charset="0"/>
              </a:rPr>
              <a:t>rbx</a:t>
            </a:r>
            <a:r>
              <a:rPr lang="en-US" sz="20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is callee-save (on demand)</a:t>
            </a:r>
          </a:p>
        </p:txBody>
      </p:sp>
    </p:spTree>
    <p:extLst>
      <p:ext uri="{BB962C8B-B14F-4D97-AF65-F5344CB8AC3E}">
        <p14:creationId xmlns:p14="http://schemas.microsoft.com/office/powerpoint/2010/main" val="5792549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7" name="Rectangle 3"/>
          <p:cNvSpPr>
            <a:spLocks/>
          </p:cNvSpPr>
          <p:nvPr/>
        </p:nvSpPr>
        <p:spPr bwMode="auto">
          <a:xfrm>
            <a:off x="607595" y="1173122"/>
            <a:ext cx="7726471" cy="215761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>
              <a:spcBef>
                <a:spcPts val="863"/>
              </a:spcBef>
            </a:pPr>
            <a:r>
              <a:rPr lang="en-US" sz="2400" b="1" dirty="0">
                <a:sym typeface="Calibri Bold" charset="0"/>
              </a:rPr>
              <a:t>Expensive Computations</a:t>
            </a:r>
          </a:p>
          <a:p>
            <a:pPr marL="342900" indent="-342900">
              <a:spcBef>
                <a:spcPts val="863"/>
              </a:spcBef>
              <a:buFont typeface="Arial" panose="020B0604020202020204" pitchFamily="34" charset="0"/>
              <a:buChar char="•"/>
            </a:pPr>
            <a:r>
              <a:rPr lang="en-US" sz="2400" dirty="0">
                <a:sym typeface="Calibri Bold" charset="0"/>
              </a:rPr>
              <a:t>Both values get computed</a:t>
            </a:r>
          </a:p>
          <a:p>
            <a:pPr marL="342900" indent="-342900">
              <a:spcBef>
                <a:spcPts val="863"/>
              </a:spcBef>
              <a:buFont typeface="Arial" panose="020B0604020202020204" pitchFamily="34" charset="0"/>
              <a:buChar char="•"/>
            </a:pPr>
            <a:r>
              <a:rPr lang="en-US" sz="2400" dirty="0">
                <a:sym typeface="Calibri Bold" charset="0"/>
              </a:rPr>
              <a:t>Only makes sense when computations are very simple</a:t>
            </a:r>
          </a:p>
        </p:txBody>
      </p:sp>
      <p:sp>
        <p:nvSpPr>
          <p:cNvPr id="52230" name="Rectangle 6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Bad Cases for Conditional Move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7D507BB-A60B-412E-A9D1-B2AB5C2254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8</a:t>
            </a:fld>
            <a:endParaRPr lang="en-US"/>
          </a:p>
        </p:txBody>
      </p:sp>
      <p:sp>
        <p:nvSpPr>
          <p:cNvPr id="52232" name="Rectangle 8"/>
          <p:cNvSpPr>
            <a:spLocks/>
          </p:cNvSpPr>
          <p:nvPr/>
        </p:nvSpPr>
        <p:spPr bwMode="auto">
          <a:xfrm>
            <a:off x="5739167" y="1137397"/>
            <a:ext cx="5410200" cy="398462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val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= </a:t>
            </a:r>
            <a:r>
              <a:rPr lang="en-US" b="1" dirty="0">
                <a:latin typeface="Courier New" pitchFamily="49" charset="0"/>
                <a:ea typeface="Calibri Bold Italic" charset="0"/>
                <a:cs typeface="Courier New" pitchFamily="49" charset="0"/>
                <a:sym typeface="Calibri Bold Italic" charset="0"/>
              </a:rPr>
              <a:t>Test(x)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? </a:t>
            </a:r>
            <a:r>
              <a:rPr lang="en-US" b="1" dirty="0">
                <a:latin typeface="Courier New" pitchFamily="49" charset="0"/>
                <a:ea typeface="Calibri Bold Italic" charset="0"/>
                <a:cs typeface="Courier New" pitchFamily="49" charset="0"/>
                <a:sym typeface="Calibri Bold Italic" charset="0"/>
              </a:rPr>
              <a:t>Hard1(x)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: Hard2(x);</a:t>
            </a:r>
          </a:p>
        </p:txBody>
      </p:sp>
      <p:sp>
        <p:nvSpPr>
          <p:cNvPr id="12" name="Rectangle 8"/>
          <p:cNvSpPr>
            <a:spLocks/>
          </p:cNvSpPr>
          <p:nvPr/>
        </p:nvSpPr>
        <p:spPr bwMode="auto">
          <a:xfrm>
            <a:off x="5739167" y="2990576"/>
            <a:ext cx="5410200" cy="398462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val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= </a:t>
            </a:r>
            <a:r>
              <a:rPr lang="en-US" b="1" dirty="0">
                <a:latin typeface="Courier New" pitchFamily="49" charset="0"/>
                <a:ea typeface="Calibri Bold Italic" charset="0"/>
                <a:cs typeface="Courier New" pitchFamily="49" charset="0"/>
                <a:sym typeface="Calibri Bold Italic" charset="0"/>
              </a:rPr>
              <a:t>p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? </a:t>
            </a:r>
            <a:r>
              <a:rPr lang="en-US" b="1" dirty="0">
                <a:latin typeface="Courier New" pitchFamily="49" charset="0"/>
                <a:ea typeface="Calibri Bold Italic" charset="0"/>
                <a:cs typeface="Courier New" pitchFamily="49" charset="0"/>
                <a:sym typeface="Calibri Bold Italic" charset="0"/>
              </a:rPr>
              <a:t>*p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: 0;</a:t>
            </a:r>
          </a:p>
        </p:txBody>
      </p:sp>
      <p:sp>
        <p:nvSpPr>
          <p:cNvPr id="15" name="Rectangle 8"/>
          <p:cNvSpPr>
            <a:spLocks/>
          </p:cNvSpPr>
          <p:nvPr/>
        </p:nvSpPr>
        <p:spPr bwMode="auto">
          <a:xfrm>
            <a:off x="5739167" y="4864221"/>
            <a:ext cx="5410200" cy="398462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val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= </a:t>
            </a:r>
            <a:r>
              <a:rPr lang="en-US" b="1" dirty="0">
                <a:latin typeface="Courier New" pitchFamily="49" charset="0"/>
                <a:ea typeface="Calibri Bold Italic" charset="0"/>
                <a:cs typeface="Courier New" pitchFamily="49" charset="0"/>
                <a:sym typeface="Calibri Bold Italic" charset="0"/>
              </a:rPr>
              <a:t>x &gt; 0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? </a:t>
            </a:r>
            <a:r>
              <a:rPr lang="en-US" b="1" dirty="0">
                <a:latin typeface="Courier New" pitchFamily="49" charset="0"/>
                <a:ea typeface="Calibri Bold Italic" charset="0"/>
                <a:cs typeface="Courier New" pitchFamily="49" charset="0"/>
                <a:sym typeface="Calibri Bold Italic" charset="0"/>
              </a:rPr>
              <a:t>x++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: x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--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</p:txBody>
      </p:sp>
      <p:sp>
        <p:nvSpPr>
          <p:cNvPr id="16" name="Rectangle 3">
            <a:extLst>
              <a:ext uri="{FF2B5EF4-FFF2-40B4-BE49-F238E27FC236}">
                <a16:creationId xmlns:a16="http://schemas.microsoft.com/office/drawing/2014/main" id="{441F6341-407E-4047-AF45-D95B9DA8F8EB}"/>
              </a:ext>
            </a:extLst>
          </p:cNvPr>
          <p:cNvSpPr>
            <a:spLocks/>
          </p:cNvSpPr>
          <p:nvPr/>
        </p:nvSpPr>
        <p:spPr bwMode="auto">
          <a:xfrm>
            <a:off x="607595" y="3052318"/>
            <a:ext cx="8097032" cy="215761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>
              <a:spcBef>
                <a:spcPts val="863"/>
              </a:spcBef>
            </a:pPr>
            <a:r>
              <a:rPr lang="en-US" sz="2400" b="1" dirty="0">
                <a:sym typeface="Calibri Bold" charset="0"/>
              </a:rPr>
              <a:t>Risky Computations</a:t>
            </a:r>
          </a:p>
          <a:p>
            <a:pPr marL="342900" indent="-342900">
              <a:spcBef>
                <a:spcPts val="863"/>
              </a:spcBef>
              <a:buFont typeface="Arial" panose="020B0604020202020204" pitchFamily="34" charset="0"/>
              <a:buChar char="•"/>
            </a:pPr>
            <a:r>
              <a:rPr lang="en-US" sz="2400" dirty="0">
                <a:sym typeface="Calibri Bold" charset="0"/>
              </a:rPr>
              <a:t>A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  <a:sym typeface="Calibri Bold" charset="0"/>
              </a:rPr>
              <a:t>cmov</a:t>
            </a:r>
            <a:r>
              <a:rPr lang="en-US" sz="2400" dirty="0">
                <a:sym typeface="Calibri Bold" charset="0"/>
              </a:rPr>
              <a:t> requires that both values get computed</a:t>
            </a:r>
          </a:p>
          <a:p>
            <a:pPr marL="342900" indent="-342900">
              <a:spcBef>
                <a:spcPts val="863"/>
              </a:spcBef>
              <a:buFont typeface="Arial" panose="020B0604020202020204" pitchFamily="34" charset="0"/>
              <a:buChar char="•"/>
            </a:pPr>
            <a:r>
              <a:rPr lang="en-US" sz="2400" dirty="0">
                <a:sym typeface="Calibri Bold" charset="0"/>
              </a:rPr>
              <a:t>Could trigger a fault (compiler must use jumps instead)</a:t>
            </a:r>
          </a:p>
        </p:txBody>
      </p:sp>
      <p:sp>
        <p:nvSpPr>
          <p:cNvPr id="17" name="Rectangle 3">
            <a:extLst>
              <a:ext uri="{FF2B5EF4-FFF2-40B4-BE49-F238E27FC236}">
                <a16:creationId xmlns:a16="http://schemas.microsoft.com/office/drawing/2014/main" id="{FD0F1D5F-EEE6-4036-AEE8-D29137E31580}"/>
              </a:ext>
            </a:extLst>
          </p:cNvPr>
          <p:cNvSpPr>
            <a:spLocks/>
          </p:cNvSpPr>
          <p:nvPr/>
        </p:nvSpPr>
        <p:spPr bwMode="auto">
          <a:xfrm>
            <a:off x="607595" y="4884061"/>
            <a:ext cx="9335020" cy="215761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>
              <a:spcBef>
                <a:spcPts val="863"/>
              </a:spcBef>
            </a:pPr>
            <a:r>
              <a:rPr lang="en-US" sz="2400" b="1" dirty="0">
                <a:sym typeface="Calibri Bold" charset="0"/>
              </a:rPr>
              <a:t>Computations with side effects</a:t>
            </a:r>
          </a:p>
          <a:p>
            <a:pPr marL="342900" indent="-342900">
              <a:spcBef>
                <a:spcPts val="863"/>
              </a:spcBef>
              <a:buFont typeface="Arial" panose="020B0604020202020204" pitchFamily="34" charset="0"/>
              <a:buChar char="•"/>
            </a:pPr>
            <a:r>
              <a:rPr lang="en-US" sz="2400" dirty="0">
                <a:sym typeface="Calibri Bold" charset="0"/>
              </a:rPr>
              <a:t>Both values get computed</a:t>
            </a:r>
          </a:p>
          <a:p>
            <a:pPr marL="342900" indent="-342900">
              <a:spcBef>
                <a:spcPts val="863"/>
              </a:spcBef>
              <a:buFont typeface="Arial" panose="020B0604020202020204" pitchFamily="34" charset="0"/>
              <a:buChar char="•"/>
            </a:pPr>
            <a:r>
              <a:rPr lang="en-US" sz="2400" dirty="0">
                <a:sym typeface="Calibri Bold" charset="0"/>
              </a:rPr>
              <a:t>Needs use extra temporary registers to hold intermediate results</a:t>
            </a:r>
          </a:p>
        </p:txBody>
      </p:sp>
    </p:spTree>
    <p:extLst>
      <p:ext uri="{BB962C8B-B14F-4D97-AF65-F5344CB8AC3E}">
        <p14:creationId xmlns:p14="http://schemas.microsoft.com/office/powerpoint/2010/main" val="6973257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5" grpId="0" animBg="1"/>
      <p:bldP spid="16" grpId="0"/>
      <p:bldP spid="17" grpId="0"/>
    </p:bld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>
                <a:latin typeface="+mn-lt"/>
                <a:sym typeface="Courier New Bold" charset="0"/>
              </a:rPr>
              <a:t>Manually allocating stack space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49F61CF-B50D-418D-8D33-5B2963F242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80</a:t>
            </a:fld>
            <a:endParaRPr lang="en-US"/>
          </a:p>
        </p:txBody>
      </p:sp>
      <p:sp>
        <p:nvSpPr>
          <p:cNvPr id="63492" name="Rectangle 4"/>
          <p:cNvSpPr>
            <a:spLocks/>
          </p:cNvSpPr>
          <p:nvPr/>
        </p:nvSpPr>
        <p:spPr bwMode="auto">
          <a:xfrm>
            <a:off x="1905000" y="3200400"/>
            <a:ext cx="4419600" cy="3505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call_incr2:</a:t>
            </a: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pushq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subq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$16, %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endParaRPr lang="en-US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$15213, 8(%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$3000,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rsi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leaq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8(%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),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call  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incr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$16,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popq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ret</a:t>
            </a:r>
          </a:p>
        </p:txBody>
      </p:sp>
      <p:sp>
        <p:nvSpPr>
          <p:cNvPr id="63493" name="Rectangle 5"/>
          <p:cNvSpPr>
            <a:spLocks/>
          </p:cNvSpPr>
          <p:nvPr/>
        </p:nvSpPr>
        <p:spPr bwMode="auto">
          <a:xfrm>
            <a:off x="1905000" y="914400"/>
            <a:ext cx="4343400" cy="1600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long call_incr2(long x) {</a:t>
            </a: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long v1 = 15213;</a:t>
            </a: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long v2 =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incr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(&amp;v1, 3000);</a:t>
            </a: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return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x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+v2;</a:t>
            </a: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63498" name="Line 10"/>
          <p:cNvSpPr>
            <a:spLocks noChangeShapeType="1"/>
          </p:cNvSpPr>
          <p:nvPr/>
        </p:nvSpPr>
        <p:spPr bwMode="auto">
          <a:xfrm flipH="1">
            <a:off x="8001000" y="274320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3499" name="Rectangle 11"/>
          <p:cNvSpPr>
            <a:spLocks/>
          </p:cNvSpPr>
          <p:nvPr/>
        </p:nvSpPr>
        <p:spPr bwMode="auto">
          <a:xfrm>
            <a:off x="8507414" y="2584451"/>
            <a:ext cx="628377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63500" name="Rectangle 12"/>
          <p:cNvSpPr>
            <a:spLocks/>
          </p:cNvSpPr>
          <p:nvPr/>
        </p:nvSpPr>
        <p:spPr bwMode="auto">
          <a:xfrm>
            <a:off x="7467600" y="1066801"/>
            <a:ext cx="2357440" cy="384721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20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Initial Stack Structure</a:t>
            </a:r>
          </a:p>
        </p:txBody>
      </p:sp>
      <p:sp>
        <p:nvSpPr>
          <p:cNvPr id="63501" name="Rectangle 13"/>
          <p:cNvSpPr>
            <a:spLocks/>
          </p:cNvSpPr>
          <p:nvPr/>
        </p:nvSpPr>
        <p:spPr bwMode="auto">
          <a:xfrm>
            <a:off x="6705600" y="1600200"/>
            <a:ext cx="1295400" cy="9144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. . .</a:t>
            </a:r>
          </a:p>
        </p:txBody>
      </p:sp>
      <p:sp>
        <p:nvSpPr>
          <p:cNvPr id="16" name="Rectangle 9"/>
          <p:cNvSpPr>
            <a:spLocks/>
          </p:cNvSpPr>
          <p:nvPr/>
        </p:nvSpPr>
        <p:spPr bwMode="auto">
          <a:xfrm>
            <a:off x="6705600" y="25146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dirty="0" err="1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Rtn</a:t>
            </a:r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address</a:t>
            </a:r>
          </a:p>
        </p:txBody>
      </p:sp>
      <p:sp>
        <p:nvSpPr>
          <p:cNvPr id="17" name="Rectangle 7"/>
          <p:cNvSpPr>
            <a:spLocks/>
          </p:cNvSpPr>
          <p:nvPr/>
        </p:nvSpPr>
        <p:spPr bwMode="auto">
          <a:xfrm>
            <a:off x="6705600" y="57912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15213</a:t>
            </a:r>
          </a:p>
        </p:txBody>
      </p:sp>
      <p:sp>
        <p:nvSpPr>
          <p:cNvPr id="18" name="Rectangle 9"/>
          <p:cNvSpPr>
            <a:spLocks/>
          </p:cNvSpPr>
          <p:nvPr/>
        </p:nvSpPr>
        <p:spPr bwMode="auto">
          <a:xfrm>
            <a:off x="6705600" y="61722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Unused</a:t>
            </a:r>
          </a:p>
        </p:txBody>
      </p:sp>
      <p:sp>
        <p:nvSpPr>
          <p:cNvPr id="19" name="Line 10"/>
          <p:cNvSpPr>
            <a:spLocks noChangeShapeType="1"/>
          </p:cNvSpPr>
          <p:nvPr/>
        </p:nvSpPr>
        <p:spPr bwMode="auto">
          <a:xfrm flipH="1">
            <a:off x="8027987" y="640715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0" name="Rectangle 11"/>
          <p:cNvSpPr>
            <a:spLocks/>
          </p:cNvSpPr>
          <p:nvPr/>
        </p:nvSpPr>
        <p:spPr bwMode="auto">
          <a:xfrm>
            <a:off x="8534401" y="6178551"/>
            <a:ext cx="628377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1" name="Rectangle 12"/>
          <p:cNvSpPr>
            <a:spLocks/>
          </p:cNvSpPr>
          <p:nvPr/>
        </p:nvSpPr>
        <p:spPr bwMode="auto">
          <a:xfrm>
            <a:off x="7467600" y="3581401"/>
            <a:ext cx="2731966" cy="384721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20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Resulting Stack Structure</a:t>
            </a:r>
          </a:p>
        </p:txBody>
      </p:sp>
      <p:sp>
        <p:nvSpPr>
          <p:cNvPr id="22" name="Rectangle 13"/>
          <p:cNvSpPr>
            <a:spLocks/>
          </p:cNvSpPr>
          <p:nvPr/>
        </p:nvSpPr>
        <p:spPr bwMode="auto">
          <a:xfrm>
            <a:off x="6705600" y="4114800"/>
            <a:ext cx="1295400" cy="9144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. . .</a:t>
            </a:r>
          </a:p>
        </p:txBody>
      </p:sp>
      <p:sp>
        <p:nvSpPr>
          <p:cNvPr id="23" name="Rectangle 9"/>
          <p:cNvSpPr>
            <a:spLocks/>
          </p:cNvSpPr>
          <p:nvPr/>
        </p:nvSpPr>
        <p:spPr bwMode="auto">
          <a:xfrm>
            <a:off x="6705600" y="50292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dirty="0" err="1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Rtn</a:t>
            </a:r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address</a:t>
            </a:r>
          </a:p>
        </p:txBody>
      </p:sp>
      <p:sp>
        <p:nvSpPr>
          <p:cNvPr id="26" name="Line 10"/>
          <p:cNvSpPr>
            <a:spLocks noChangeShapeType="1"/>
          </p:cNvSpPr>
          <p:nvPr/>
        </p:nvSpPr>
        <p:spPr bwMode="auto">
          <a:xfrm flipH="1">
            <a:off x="8001000" y="601980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7" name="Rectangle 11"/>
          <p:cNvSpPr>
            <a:spLocks/>
          </p:cNvSpPr>
          <p:nvPr/>
        </p:nvSpPr>
        <p:spPr bwMode="auto">
          <a:xfrm>
            <a:off x="8507413" y="5791201"/>
            <a:ext cx="908076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%rsp+8</a:t>
            </a:r>
          </a:p>
        </p:txBody>
      </p:sp>
      <p:sp>
        <p:nvSpPr>
          <p:cNvPr id="24" name="Rectangle 9"/>
          <p:cNvSpPr>
            <a:spLocks/>
          </p:cNvSpPr>
          <p:nvPr/>
        </p:nvSpPr>
        <p:spPr bwMode="auto">
          <a:xfrm>
            <a:off x="6705600" y="54102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Saved </a:t>
            </a:r>
            <a:r>
              <a:rPr lang="en-US" b="1" dirty="0">
                <a:latin typeface="Courier New"/>
                <a:ea typeface="Calibri Bold" charset="0"/>
                <a:cs typeface="Courier New"/>
                <a:sym typeface="Calibri Bold" charset="0"/>
              </a:rPr>
              <a:t>%</a:t>
            </a:r>
            <a:r>
              <a:rPr lang="en-US" b="1" dirty="0" err="1">
                <a:latin typeface="Courier New"/>
                <a:ea typeface="Calibri Bold" charset="0"/>
                <a:cs typeface="Courier New"/>
                <a:sym typeface="Calibri Bold" charset="0"/>
              </a:rPr>
              <a:t>rbx</a:t>
            </a:r>
            <a:endParaRPr lang="en-US" b="1" dirty="0">
              <a:latin typeface="Courier New"/>
              <a:ea typeface="Calibri Bold" charset="0"/>
              <a:cs typeface="Courier New"/>
              <a:sym typeface="Calibri Bold" charset="0"/>
            </a:endParaRPr>
          </a:p>
        </p:txBody>
      </p:sp>
      <p:cxnSp>
        <p:nvCxnSpPr>
          <p:cNvPr id="25" name="Straight Arrow Connector 24"/>
          <p:cNvCxnSpPr/>
          <p:nvPr/>
        </p:nvCxnSpPr>
        <p:spPr bwMode="auto">
          <a:xfrm>
            <a:off x="1676400" y="3914606"/>
            <a:ext cx="457200" cy="0"/>
          </a:xfrm>
          <a:prstGeom prst="straightConnector1">
            <a:avLst/>
          </a:prstGeom>
          <a:solidFill>
            <a:schemeClr val="accent1"/>
          </a:solidFill>
          <a:ln w="63500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8" name="Straight Arrow Connector 27"/>
          <p:cNvCxnSpPr/>
          <p:nvPr/>
        </p:nvCxnSpPr>
        <p:spPr bwMode="auto">
          <a:xfrm>
            <a:off x="1662448" y="4467519"/>
            <a:ext cx="457200" cy="0"/>
          </a:xfrm>
          <a:prstGeom prst="straightConnector1">
            <a:avLst/>
          </a:prstGeom>
          <a:solidFill>
            <a:schemeClr val="accent1"/>
          </a:solidFill>
          <a:ln w="63500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0" name="Straight Arrow Connector 29"/>
          <p:cNvCxnSpPr/>
          <p:nvPr/>
        </p:nvCxnSpPr>
        <p:spPr bwMode="auto">
          <a:xfrm flipV="1">
            <a:off x="3505200" y="2057400"/>
            <a:ext cx="0" cy="381000"/>
          </a:xfrm>
          <a:prstGeom prst="straightConnector1">
            <a:avLst/>
          </a:prstGeom>
          <a:solidFill>
            <a:schemeClr val="accent1"/>
          </a:solidFill>
          <a:ln w="63500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5" name="TextBox 4"/>
          <p:cNvSpPr txBox="1"/>
          <p:nvPr/>
        </p:nvSpPr>
        <p:spPr>
          <a:xfrm>
            <a:off x="3550419" y="2119555"/>
            <a:ext cx="26078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charset="0"/>
                <a:ea typeface="Calibri" charset="0"/>
                <a:cs typeface="Calibri" charset="0"/>
              </a:rPr>
              <a:t>Still need 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x</a:t>
            </a:r>
            <a:r>
              <a:rPr lang="en-US" dirty="0">
                <a:latin typeface="Calibri" charset="0"/>
                <a:ea typeface="Calibri" charset="0"/>
                <a:cs typeface="Calibri" charset="0"/>
              </a:rPr>
              <a:t> after the call! </a:t>
            </a:r>
          </a:p>
        </p:txBody>
      </p:sp>
      <p:sp>
        <p:nvSpPr>
          <p:cNvPr id="31" name="Rectangle 12">
            <a:extLst>
              <a:ext uri="{FF2B5EF4-FFF2-40B4-BE49-F238E27FC236}">
                <a16:creationId xmlns:a16="http://schemas.microsoft.com/office/drawing/2014/main" id="{5979C764-2934-5C44-A90C-DA06C0D71105}"/>
              </a:ext>
            </a:extLst>
          </p:cNvPr>
          <p:cNvSpPr>
            <a:spLocks/>
          </p:cNvSpPr>
          <p:nvPr/>
        </p:nvSpPr>
        <p:spPr bwMode="auto">
          <a:xfrm>
            <a:off x="1745852" y="2748895"/>
            <a:ext cx="3573607" cy="384721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2000" b="1" dirty="0">
                <a:latin typeface="Courier New" panose="02070309020205020404" pitchFamily="49" charset="0"/>
                <a:ea typeface="Calibri Bold" charset="0"/>
                <a:cs typeface="Courier New" panose="02070309020205020404" pitchFamily="49" charset="0"/>
                <a:sym typeface="Calibri Bold" charset="0"/>
              </a:rPr>
              <a:t>%</a:t>
            </a:r>
            <a:r>
              <a:rPr lang="en-US" sz="2000" b="1" dirty="0" err="1">
                <a:latin typeface="Courier New" panose="02070309020205020404" pitchFamily="49" charset="0"/>
                <a:ea typeface="Calibri Bold" charset="0"/>
                <a:cs typeface="Courier New" panose="02070309020205020404" pitchFamily="49" charset="0"/>
                <a:sym typeface="Calibri Bold" charset="0"/>
              </a:rPr>
              <a:t>rbx</a:t>
            </a:r>
            <a:r>
              <a:rPr lang="en-US" sz="20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is callee-save (on demand)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D264EA7-9015-51AD-68DB-6E6DB2779A5B}"/>
              </a:ext>
            </a:extLst>
          </p:cNvPr>
          <p:cNvSpPr txBox="1"/>
          <p:nvPr/>
        </p:nvSpPr>
        <p:spPr>
          <a:xfrm>
            <a:off x="9602066" y="4114800"/>
            <a:ext cx="2285133" cy="230832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FYI: Stack moves in multiples of 16 whenever possible.</a:t>
            </a:r>
            <a:br>
              <a:rPr lang="en-US" dirty="0"/>
            </a:br>
            <a:br>
              <a:rPr lang="en-US" dirty="0"/>
            </a:br>
            <a:r>
              <a:rPr lang="en-US" dirty="0"/>
              <a:t>This accommodates alignment for any 128-byte values on the stack.</a:t>
            </a:r>
          </a:p>
        </p:txBody>
      </p:sp>
    </p:spTree>
    <p:extLst>
      <p:ext uri="{BB962C8B-B14F-4D97-AF65-F5344CB8AC3E}">
        <p14:creationId xmlns:p14="http://schemas.microsoft.com/office/powerpoint/2010/main" val="2331571729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Restoring the stack and register before a return</a:t>
            </a:r>
            <a:endParaRPr lang="en-US" dirty="0">
              <a:latin typeface="Courier New Bold" charset="0"/>
              <a:sym typeface="Courier New Bold" charset="0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C4A7992-2F83-4F1B-B0EF-154594A946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81</a:t>
            </a:fld>
            <a:endParaRPr lang="en-US"/>
          </a:p>
        </p:txBody>
      </p:sp>
      <p:sp>
        <p:nvSpPr>
          <p:cNvPr id="63492" name="Rectangle 4"/>
          <p:cNvSpPr>
            <a:spLocks/>
          </p:cNvSpPr>
          <p:nvPr/>
        </p:nvSpPr>
        <p:spPr bwMode="auto">
          <a:xfrm>
            <a:off x="1905000" y="3200400"/>
            <a:ext cx="4419600" cy="34290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call_incr2:</a:t>
            </a: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pushq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subq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$16,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$15213, 8(%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$3000,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rsi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leaq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8(%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),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call  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incr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$16, %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endParaRPr lang="en-US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popq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ret</a:t>
            </a:r>
          </a:p>
        </p:txBody>
      </p:sp>
      <p:sp>
        <p:nvSpPr>
          <p:cNvPr id="63493" name="Rectangle 5"/>
          <p:cNvSpPr>
            <a:spLocks/>
          </p:cNvSpPr>
          <p:nvPr/>
        </p:nvSpPr>
        <p:spPr bwMode="auto">
          <a:xfrm>
            <a:off x="1905000" y="914400"/>
            <a:ext cx="4343400" cy="1600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long call_incr2(long x) {</a:t>
            </a: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long v1 = 15213;</a:t>
            </a: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long v2 =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incr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(&amp;v1, 3000);</a:t>
            </a: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return x+v2;</a:t>
            </a: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63498" name="Line 10"/>
          <p:cNvSpPr>
            <a:spLocks noChangeShapeType="1"/>
          </p:cNvSpPr>
          <p:nvPr/>
        </p:nvSpPr>
        <p:spPr bwMode="auto">
          <a:xfrm flipH="1">
            <a:off x="8001000" y="594360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3499" name="Rectangle 11"/>
          <p:cNvSpPr>
            <a:spLocks/>
          </p:cNvSpPr>
          <p:nvPr/>
        </p:nvSpPr>
        <p:spPr bwMode="auto">
          <a:xfrm>
            <a:off x="8507414" y="5784851"/>
            <a:ext cx="628377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63500" name="Rectangle 12"/>
          <p:cNvSpPr>
            <a:spLocks/>
          </p:cNvSpPr>
          <p:nvPr/>
        </p:nvSpPr>
        <p:spPr bwMode="auto">
          <a:xfrm>
            <a:off x="7467600" y="4267201"/>
            <a:ext cx="2853282" cy="384721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20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Pre-return Stack Structure</a:t>
            </a:r>
          </a:p>
        </p:txBody>
      </p:sp>
      <p:sp>
        <p:nvSpPr>
          <p:cNvPr id="63501" name="Rectangle 13"/>
          <p:cNvSpPr>
            <a:spLocks/>
          </p:cNvSpPr>
          <p:nvPr/>
        </p:nvSpPr>
        <p:spPr bwMode="auto">
          <a:xfrm>
            <a:off x="6705600" y="4800600"/>
            <a:ext cx="1295400" cy="9144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. . .</a:t>
            </a:r>
          </a:p>
        </p:txBody>
      </p:sp>
      <p:sp>
        <p:nvSpPr>
          <p:cNvPr id="16" name="Rectangle 9"/>
          <p:cNvSpPr>
            <a:spLocks/>
          </p:cNvSpPr>
          <p:nvPr/>
        </p:nvSpPr>
        <p:spPr bwMode="auto">
          <a:xfrm>
            <a:off x="6705600" y="57150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dirty="0" err="1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Rtn</a:t>
            </a:r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address</a:t>
            </a:r>
          </a:p>
        </p:txBody>
      </p:sp>
      <p:sp>
        <p:nvSpPr>
          <p:cNvPr id="17" name="Rectangle 7"/>
          <p:cNvSpPr>
            <a:spLocks/>
          </p:cNvSpPr>
          <p:nvPr/>
        </p:nvSpPr>
        <p:spPr bwMode="auto">
          <a:xfrm>
            <a:off x="6705600" y="30480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15213</a:t>
            </a:r>
          </a:p>
        </p:txBody>
      </p:sp>
      <p:sp>
        <p:nvSpPr>
          <p:cNvPr id="18" name="Rectangle 9"/>
          <p:cNvSpPr>
            <a:spLocks/>
          </p:cNvSpPr>
          <p:nvPr/>
        </p:nvSpPr>
        <p:spPr bwMode="auto">
          <a:xfrm>
            <a:off x="6705600" y="34290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Unused</a:t>
            </a:r>
          </a:p>
        </p:txBody>
      </p:sp>
      <p:sp>
        <p:nvSpPr>
          <p:cNvPr id="19" name="Line 10"/>
          <p:cNvSpPr>
            <a:spLocks noChangeShapeType="1"/>
          </p:cNvSpPr>
          <p:nvPr/>
        </p:nvSpPr>
        <p:spPr bwMode="auto">
          <a:xfrm flipH="1">
            <a:off x="8027987" y="366395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0" name="Rectangle 11"/>
          <p:cNvSpPr>
            <a:spLocks/>
          </p:cNvSpPr>
          <p:nvPr/>
        </p:nvSpPr>
        <p:spPr bwMode="auto">
          <a:xfrm>
            <a:off x="8534401" y="3435351"/>
            <a:ext cx="628377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1" name="Rectangle 12"/>
          <p:cNvSpPr>
            <a:spLocks/>
          </p:cNvSpPr>
          <p:nvPr/>
        </p:nvSpPr>
        <p:spPr bwMode="auto">
          <a:xfrm>
            <a:off x="7467600" y="838201"/>
            <a:ext cx="2731966" cy="384721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20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Resulting Stack Structure</a:t>
            </a:r>
          </a:p>
        </p:txBody>
      </p:sp>
      <p:sp>
        <p:nvSpPr>
          <p:cNvPr id="22" name="Rectangle 13"/>
          <p:cNvSpPr>
            <a:spLocks/>
          </p:cNvSpPr>
          <p:nvPr/>
        </p:nvSpPr>
        <p:spPr bwMode="auto">
          <a:xfrm>
            <a:off x="6705600" y="1371600"/>
            <a:ext cx="1295400" cy="9144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. . .</a:t>
            </a:r>
          </a:p>
        </p:txBody>
      </p:sp>
      <p:sp>
        <p:nvSpPr>
          <p:cNvPr id="23" name="Rectangle 9"/>
          <p:cNvSpPr>
            <a:spLocks/>
          </p:cNvSpPr>
          <p:nvPr/>
        </p:nvSpPr>
        <p:spPr bwMode="auto">
          <a:xfrm>
            <a:off x="6705600" y="22860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dirty="0" err="1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Rtn</a:t>
            </a:r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address</a:t>
            </a:r>
          </a:p>
        </p:txBody>
      </p:sp>
      <p:sp>
        <p:nvSpPr>
          <p:cNvPr id="26" name="Line 10"/>
          <p:cNvSpPr>
            <a:spLocks noChangeShapeType="1"/>
          </p:cNvSpPr>
          <p:nvPr/>
        </p:nvSpPr>
        <p:spPr bwMode="auto">
          <a:xfrm flipH="1">
            <a:off x="8001000" y="327660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7" name="Rectangle 11"/>
          <p:cNvSpPr>
            <a:spLocks/>
          </p:cNvSpPr>
          <p:nvPr/>
        </p:nvSpPr>
        <p:spPr bwMode="auto">
          <a:xfrm>
            <a:off x="8507413" y="3048001"/>
            <a:ext cx="908076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%rsp+8</a:t>
            </a:r>
          </a:p>
        </p:txBody>
      </p:sp>
      <p:sp>
        <p:nvSpPr>
          <p:cNvPr id="24" name="Rectangle 9"/>
          <p:cNvSpPr>
            <a:spLocks/>
          </p:cNvSpPr>
          <p:nvPr/>
        </p:nvSpPr>
        <p:spPr bwMode="auto">
          <a:xfrm>
            <a:off x="6705600" y="26670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Saved </a:t>
            </a:r>
            <a:r>
              <a:rPr lang="en-US" b="1" dirty="0">
                <a:latin typeface="Courier New"/>
                <a:ea typeface="Calibri Bold" charset="0"/>
                <a:cs typeface="Courier New"/>
                <a:sym typeface="Calibri Bold" charset="0"/>
              </a:rPr>
              <a:t>%</a:t>
            </a:r>
            <a:r>
              <a:rPr lang="en-US" b="1" dirty="0" err="1">
                <a:latin typeface="Courier New"/>
                <a:ea typeface="Calibri Bold" charset="0"/>
                <a:cs typeface="Courier New"/>
                <a:sym typeface="Calibri Bold" charset="0"/>
              </a:rPr>
              <a:t>rbx</a:t>
            </a:r>
            <a:endParaRPr lang="en-US" b="1" dirty="0">
              <a:latin typeface="Courier New"/>
              <a:ea typeface="Calibri Bold" charset="0"/>
              <a:cs typeface="Courier New"/>
              <a:sym typeface="Calibri Bold" charset="0"/>
            </a:endParaRPr>
          </a:p>
        </p:txBody>
      </p:sp>
      <p:cxnSp>
        <p:nvCxnSpPr>
          <p:cNvPr id="25" name="Straight Arrow Connector 24"/>
          <p:cNvCxnSpPr/>
          <p:nvPr/>
        </p:nvCxnSpPr>
        <p:spPr bwMode="auto">
          <a:xfrm>
            <a:off x="1676400" y="5867400"/>
            <a:ext cx="457200" cy="0"/>
          </a:xfrm>
          <a:prstGeom prst="straightConnector1">
            <a:avLst/>
          </a:prstGeom>
          <a:solidFill>
            <a:schemeClr val="accent1"/>
          </a:solidFill>
          <a:ln w="63500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8" name="Straight Arrow Connector 27"/>
          <p:cNvCxnSpPr/>
          <p:nvPr/>
        </p:nvCxnSpPr>
        <p:spPr bwMode="auto">
          <a:xfrm>
            <a:off x="1676400" y="6172200"/>
            <a:ext cx="457200" cy="0"/>
          </a:xfrm>
          <a:prstGeom prst="straightConnector1">
            <a:avLst/>
          </a:prstGeom>
          <a:solidFill>
            <a:schemeClr val="accent1"/>
          </a:solidFill>
          <a:ln w="63500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9" name="TextBox 28"/>
          <p:cNvSpPr txBox="1"/>
          <p:nvPr/>
        </p:nvSpPr>
        <p:spPr>
          <a:xfrm>
            <a:off x="8396026" y="1439839"/>
            <a:ext cx="1749390" cy="132343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alibri" charset="0"/>
                <a:ea typeface="Calibri" charset="0"/>
                <a:cs typeface="Calibri" charset="0"/>
              </a:rPr>
              <a:t>Our caller can</a:t>
            </a:r>
          </a:p>
          <a:p>
            <a:r>
              <a:rPr lang="en-US" sz="2000" dirty="0">
                <a:latin typeface="Calibri" charset="0"/>
                <a:ea typeface="Calibri" charset="0"/>
                <a:cs typeface="Calibri" charset="0"/>
              </a:rPr>
              <a:t>expect its own</a:t>
            </a:r>
          </a:p>
          <a:p>
            <a:r>
              <a:rPr lang="en-US" sz="2000" dirty="0">
                <a:latin typeface="Calibri" charset="0"/>
                <a:ea typeface="Calibri" charset="0"/>
                <a:cs typeface="Calibri" charset="0"/>
              </a:rPr>
              <a:t>value in </a:t>
            </a:r>
            <a:r>
              <a:rPr lang="en-US" sz="2000" b="1" dirty="0">
                <a:latin typeface="Courier New" charset="0"/>
                <a:ea typeface="Courier New" charset="0"/>
                <a:cs typeface="Courier New" charset="0"/>
              </a:rPr>
              <a:t>%</a:t>
            </a:r>
            <a:r>
              <a:rPr lang="en-US" sz="2000" b="1" dirty="0" err="1">
                <a:latin typeface="Courier New" charset="0"/>
                <a:ea typeface="Courier New" charset="0"/>
                <a:cs typeface="Courier New" charset="0"/>
              </a:rPr>
              <a:t>rbx</a:t>
            </a:r>
            <a:endParaRPr lang="en-US" sz="2000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US" sz="2000" dirty="0">
                <a:latin typeface="Calibri" charset="0"/>
                <a:ea typeface="Calibri" charset="0"/>
                <a:cs typeface="Calibri" charset="0"/>
              </a:rPr>
              <a:t>Restore it!</a:t>
            </a:r>
          </a:p>
        </p:txBody>
      </p:sp>
      <p:sp>
        <p:nvSpPr>
          <p:cNvPr id="31" name="Rectangle 12">
            <a:extLst>
              <a:ext uri="{FF2B5EF4-FFF2-40B4-BE49-F238E27FC236}">
                <a16:creationId xmlns:a16="http://schemas.microsoft.com/office/drawing/2014/main" id="{91AD793E-B570-194A-BD21-50E719C9A241}"/>
              </a:ext>
            </a:extLst>
          </p:cNvPr>
          <p:cNvSpPr>
            <a:spLocks/>
          </p:cNvSpPr>
          <p:nvPr/>
        </p:nvSpPr>
        <p:spPr bwMode="auto">
          <a:xfrm>
            <a:off x="1745852" y="2748895"/>
            <a:ext cx="3573607" cy="384721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2000" b="1" dirty="0">
                <a:latin typeface="Courier New" panose="02070309020205020404" pitchFamily="49" charset="0"/>
                <a:ea typeface="Calibri Bold" charset="0"/>
                <a:cs typeface="Courier New" panose="02070309020205020404" pitchFamily="49" charset="0"/>
                <a:sym typeface="Calibri Bold" charset="0"/>
              </a:rPr>
              <a:t>%</a:t>
            </a:r>
            <a:r>
              <a:rPr lang="en-US" sz="2000" b="1" dirty="0" err="1">
                <a:latin typeface="Courier New" panose="02070309020205020404" pitchFamily="49" charset="0"/>
                <a:ea typeface="Calibri Bold" charset="0"/>
                <a:cs typeface="Courier New" panose="02070309020205020404" pitchFamily="49" charset="0"/>
                <a:sym typeface="Calibri Bold" charset="0"/>
              </a:rPr>
              <a:t>rbx</a:t>
            </a:r>
            <a:r>
              <a:rPr lang="en-US" sz="20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is callee-save (on demand)</a:t>
            </a:r>
          </a:p>
        </p:txBody>
      </p:sp>
    </p:spTree>
    <p:extLst>
      <p:ext uri="{BB962C8B-B14F-4D97-AF65-F5344CB8AC3E}">
        <p14:creationId xmlns:p14="http://schemas.microsoft.com/office/powerpoint/2010/main" val="3602107547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FE4CC8D-826F-4242-A164-B180748AA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pPr/>
              <a:t>82</a:t>
            </a:fld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B973E2CD-F5CF-4EB2-8FFE-BEF643D0303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C Code Layout</a:t>
            </a:r>
          </a:p>
          <a:p>
            <a:pPr lvl="1"/>
            <a:endParaRPr lang="en-US" dirty="0"/>
          </a:p>
          <a:p>
            <a:r>
              <a:rPr lang="en-US" dirty="0"/>
              <a:t>x86-64 Calling Convention</a:t>
            </a:r>
          </a:p>
          <a:p>
            <a:pPr lvl="1"/>
            <a:endParaRPr lang="en-US" dirty="0"/>
          </a:p>
          <a:p>
            <a:r>
              <a:rPr lang="en-US" dirty="0"/>
              <a:t>Managing Local Data</a:t>
            </a:r>
          </a:p>
          <a:p>
            <a:pPr lvl="1"/>
            <a:endParaRPr lang="en-US" dirty="0"/>
          </a:p>
          <a:p>
            <a:r>
              <a:rPr lang="en-US" b="1" dirty="0"/>
              <a:t>Register Saving</a:t>
            </a:r>
          </a:p>
          <a:p>
            <a:pPr lvl="1"/>
            <a:r>
              <a:rPr lang="en-US" b="1" dirty="0"/>
              <a:t>Recursion Example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FF4148B5-F7F1-4E4C-AFA8-582DA01BEC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</p:spTree>
    <p:extLst>
      <p:ext uri="{BB962C8B-B14F-4D97-AF65-F5344CB8AC3E}">
        <p14:creationId xmlns:p14="http://schemas.microsoft.com/office/powerpoint/2010/main" val="2484028893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35" name="Rectangle 11"/>
          <p:cNvSpPr>
            <a:spLocks/>
          </p:cNvSpPr>
          <p:nvPr/>
        </p:nvSpPr>
        <p:spPr bwMode="auto">
          <a:xfrm>
            <a:off x="1752600" y="1295400"/>
            <a:ext cx="4953000" cy="2362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/* Recursive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popcount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*/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(unsigned long x) {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if (x == 0)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return 0;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else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return (x &amp; 1) 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       +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(x &gt;&gt; 1);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77836" name="Rectangle 1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Recursive Function</a:t>
            </a:r>
          </a:p>
        </p:txBody>
      </p:sp>
      <p:sp>
        <p:nvSpPr>
          <p:cNvPr id="77838" name="Rectangle 14"/>
          <p:cNvSpPr>
            <a:spLocks/>
          </p:cNvSpPr>
          <p:nvPr/>
        </p:nvSpPr>
        <p:spPr bwMode="auto">
          <a:xfrm>
            <a:off x="7010400" y="762000"/>
            <a:ext cx="3447406" cy="40386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:</a:t>
            </a:r>
          </a:p>
          <a:p>
            <a:pPr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$0,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testq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je      .L6</a:t>
            </a:r>
          </a:p>
          <a:p>
            <a:pPr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pushq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andq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$1,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shrq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# (by 1)</a:t>
            </a:r>
          </a:p>
          <a:p>
            <a:pPr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callq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popq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.L6:</a:t>
            </a:r>
          </a:p>
          <a:p>
            <a:pPr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rep; ret</a:t>
            </a:r>
          </a:p>
        </p:txBody>
      </p:sp>
      <p:sp>
        <p:nvSpPr>
          <p:cNvPr id="5" name="Rectangle 4"/>
          <p:cNvSpPr/>
          <p:nvPr/>
        </p:nvSpPr>
        <p:spPr>
          <a:xfrm>
            <a:off x="6705600" y="4876800"/>
            <a:ext cx="375220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cs typeface="Courier New" pitchFamily="49" charset="0"/>
              </a:rPr>
              <a:t>Note: 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rep</a:t>
            </a:r>
            <a:r>
              <a:rPr lang="en-US" sz="2000" dirty="0"/>
              <a:t> instruction inserted as no-op. You can ignore it.</a:t>
            </a:r>
            <a:br>
              <a:rPr lang="en-US" sz="2000" dirty="0">
                <a:latin typeface="Calibri" pitchFamily="-96" charset="0"/>
              </a:rPr>
            </a:br>
            <a:endParaRPr lang="en-US" sz="1600" dirty="0">
              <a:latin typeface="Calibri" pitchFamily="-96" charset="0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89DB8EA-1204-4518-A4F5-AA21042D5A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83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6455002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 bwMode="auto">
          <a:xfrm>
            <a:off x="7165848" y="4617720"/>
            <a:ext cx="3124200" cy="304800"/>
          </a:xfrm>
          <a:prstGeom prst="rect">
            <a:avLst/>
          </a:prstGeom>
          <a:noFill/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4200">
              <a:solidFill>
                <a:srgbClr val="000000"/>
              </a:solidFill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7162800" y="1600200"/>
            <a:ext cx="3124200" cy="838200"/>
          </a:xfrm>
          <a:prstGeom prst="rect">
            <a:avLst/>
          </a:prstGeom>
          <a:noFill/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4200">
              <a:solidFill>
                <a:srgbClr val="000000"/>
              </a:solidFill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sp>
        <p:nvSpPr>
          <p:cNvPr id="77835" name="Rectangle 11"/>
          <p:cNvSpPr>
            <a:spLocks/>
          </p:cNvSpPr>
          <p:nvPr/>
        </p:nvSpPr>
        <p:spPr bwMode="auto">
          <a:xfrm>
            <a:off x="1752600" y="1295400"/>
            <a:ext cx="4953000" cy="2362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/* Recursive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popcount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*/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(unsigned long x) {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if (x == 0)</a:t>
            </a:r>
          </a:p>
          <a:p>
            <a:pPr algn="l"/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return 0;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else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return (x &amp; 1) 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       +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(x &gt;&gt; 1);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77836" name="Rectangle 1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Recursive Function Base Case</a:t>
            </a:r>
          </a:p>
        </p:txBody>
      </p:sp>
      <p:sp>
        <p:nvSpPr>
          <p:cNvPr id="77838" name="Rectangle 14"/>
          <p:cNvSpPr>
            <a:spLocks/>
          </p:cNvSpPr>
          <p:nvPr/>
        </p:nvSpPr>
        <p:spPr bwMode="auto">
          <a:xfrm>
            <a:off x="7010400" y="1295400"/>
            <a:ext cx="3581400" cy="40386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:</a:t>
            </a:r>
          </a:p>
          <a:p>
            <a:pPr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$0, %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endParaRPr lang="en-US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testq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%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endParaRPr lang="en-US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je      .L6</a:t>
            </a:r>
          </a:p>
          <a:p>
            <a:pPr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pushq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andq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$1,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shrq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# (by 1)</a:t>
            </a:r>
          </a:p>
          <a:p>
            <a:pPr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callq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popq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.L6:</a:t>
            </a:r>
          </a:p>
          <a:p>
            <a:pPr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rep; ret</a:t>
            </a:r>
          </a:p>
        </p:txBody>
      </p:sp>
      <p:graphicFrame>
        <p:nvGraphicFramePr>
          <p:cNvPr id="20" name="Table 19"/>
          <p:cNvGraphicFramePr>
            <a:graphicFrameLocks noGrp="1"/>
          </p:cNvGraphicFramePr>
          <p:nvPr/>
        </p:nvGraphicFramePr>
        <p:xfrm>
          <a:off x="1752601" y="4724400"/>
          <a:ext cx="5181601" cy="1127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14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150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150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Register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Use(s)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Type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rdi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i="0" dirty="0">
                          <a:latin typeface="+mn-lt"/>
                          <a:cs typeface="Courier New"/>
                        </a:rPr>
                        <a:t>Argument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rax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i="0" dirty="0">
                          <a:latin typeface="+mn-lt"/>
                          <a:cs typeface="Courier New"/>
                        </a:rPr>
                        <a:t>Return value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i="0" dirty="0">
                          <a:latin typeface="+mn-lt"/>
                          <a:cs typeface="Courier New"/>
                        </a:rPr>
                        <a:t>Return value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cxnSp>
        <p:nvCxnSpPr>
          <p:cNvPr id="3" name="Straight Arrow Connector 2"/>
          <p:cNvCxnSpPr/>
          <p:nvPr/>
        </p:nvCxnSpPr>
        <p:spPr bwMode="auto">
          <a:xfrm>
            <a:off x="1600200" y="1981200"/>
            <a:ext cx="381000" cy="0"/>
          </a:xfrm>
          <a:prstGeom prst="straightConnector1">
            <a:avLst/>
          </a:prstGeom>
          <a:solidFill>
            <a:schemeClr val="accent1"/>
          </a:solidFill>
          <a:ln w="63500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1" name="Straight Arrow Connector 10"/>
          <p:cNvCxnSpPr/>
          <p:nvPr/>
        </p:nvCxnSpPr>
        <p:spPr bwMode="auto">
          <a:xfrm>
            <a:off x="1600200" y="2286000"/>
            <a:ext cx="381000" cy="0"/>
          </a:xfrm>
          <a:prstGeom prst="straightConnector1">
            <a:avLst/>
          </a:prstGeom>
          <a:solidFill>
            <a:schemeClr val="accent1"/>
          </a:solidFill>
          <a:ln w="63500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F2C4A04-216E-4472-8D82-E13FF09343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84</a:t>
            </a:fld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AA89A87-1832-B2FE-EA61-D0DB30E1B0F5}"/>
              </a:ext>
            </a:extLst>
          </p:cNvPr>
          <p:cNvSpPr txBox="1"/>
          <p:nvPr/>
        </p:nvSpPr>
        <p:spPr>
          <a:xfrm>
            <a:off x="10439400" y="1849903"/>
            <a:ext cx="160808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Checks if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%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rdi</a:t>
            </a:r>
            <a:r>
              <a:rPr lang="en-US" dirty="0"/>
              <a:t> is zero</a:t>
            </a:r>
          </a:p>
        </p:txBody>
      </p:sp>
    </p:spTree>
    <p:extLst>
      <p:ext uri="{BB962C8B-B14F-4D97-AF65-F5344CB8AC3E}">
        <p14:creationId xmlns:p14="http://schemas.microsoft.com/office/powerpoint/2010/main" val="2052248013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 bwMode="auto">
          <a:xfrm>
            <a:off x="7162800" y="2498629"/>
            <a:ext cx="3124200" cy="283464"/>
          </a:xfrm>
          <a:prstGeom prst="rect">
            <a:avLst/>
          </a:prstGeom>
          <a:noFill/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4200">
              <a:solidFill>
                <a:srgbClr val="000000"/>
              </a:solidFill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sp>
        <p:nvSpPr>
          <p:cNvPr id="77835" name="Rectangle 11"/>
          <p:cNvSpPr>
            <a:spLocks/>
          </p:cNvSpPr>
          <p:nvPr/>
        </p:nvSpPr>
        <p:spPr bwMode="auto">
          <a:xfrm>
            <a:off x="1752600" y="1295400"/>
            <a:ext cx="4953000" cy="2362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/* Recursive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popcount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*/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(unsigned long x) {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if (x == 0)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return 0;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else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return (x &amp; 1) 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       +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(x &gt;&gt; 1);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77836" name="Rectangle 1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Recursive Function Register Save</a:t>
            </a:r>
          </a:p>
        </p:txBody>
      </p:sp>
      <p:sp>
        <p:nvSpPr>
          <p:cNvPr id="77838" name="Rectangle 14"/>
          <p:cNvSpPr>
            <a:spLocks/>
          </p:cNvSpPr>
          <p:nvPr/>
        </p:nvSpPr>
        <p:spPr bwMode="auto">
          <a:xfrm>
            <a:off x="7010400" y="1376965"/>
            <a:ext cx="3447406" cy="40386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:</a:t>
            </a:r>
          </a:p>
          <a:p>
            <a:pPr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$0,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testq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je      .L6</a:t>
            </a:r>
          </a:p>
          <a:p>
            <a:pPr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pushq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%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andq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$1,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shrq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# (by 1)</a:t>
            </a:r>
          </a:p>
          <a:p>
            <a:pPr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callq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popq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.L6:</a:t>
            </a:r>
          </a:p>
          <a:p>
            <a:pPr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rep; ret</a:t>
            </a:r>
          </a:p>
        </p:txBody>
      </p:sp>
      <p:graphicFrame>
        <p:nvGraphicFramePr>
          <p:cNvPr id="20" name="Table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5890560"/>
              </p:ext>
            </p:extLst>
          </p:nvPr>
        </p:nvGraphicFramePr>
        <p:xfrm>
          <a:off x="1752601" y="4724400"/>
          <a:ext cx="5181601" cy="746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14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150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150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Register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Use(s)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Type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rdi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i="0" dirty="0">
                          <a:latin typeface="+mn-lt"/>
                          <a:cs typeface="Courier New"/>
                        </a:rPr>
                        <a:t>Argument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0" name="Line 10"/>
          <p:cNvSpPr>
            <a:spLocks noChangeShapeType="1"/>
          </p:cNvSpPr>
          <p:nvPr/>
        </p:nvSpPr>
        <p:spPr bwMode="auto">
          <a:xfrm flipH="1">
            <a:off x="10762606" y="6090635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1" name="Rectangle 11"/>
          <p:cNvSpPr>
            <a:spLocks/>
          </p:cNvSpPr>
          <p:nvPr/>
        </p:nvSpPr>
        <p:spPr bwMode="auto">
          <a:xfrm>
            <a:off x="11269020" y="5862036"/>
            <a:ext cx="628377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12" name="Rectangle 13"/>
          <p:cNvSpPr>
            <a:spLocks/>
          </p:cNvSpPr>
          <p:nvPr/>
        </p:nvSpPr>
        <p:spPr bwMode="auto">
          <a:xfrm>
            <a:off x="9467206" y="4566635"/>
            <a:ext cx="1295400" cy="9144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. . .</a:t>
            </a:r>
          </a:p>
        </p:txBody>
      </p:sp>
      <p:sp>
        <p:nvSpPr>
          <p:cNvPr id="13" name="Rectangle 9"/>
          <p:cNvSpPr>
            <a:spLocks/>
          </p:cNvSpPr>
          <p:nvPr/>
        </p:nvSpPr>
        <p:spPr bwMode="auto">
          <a:xfrm>
            <a:off x="9467206" y="5481035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dirty="0" err="1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Rtn</a:t>
            </a:r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address</a:t>
            </a:r>
          </a:p>
        </p:txBody>
      </p:sp>
      <p:sp>
        <p:nvSpPr>
          <p:cNvPr id="16" name="Rectangle 9"/>
          <p:cNvSpPr>
            <a:spLocks/>
          </p:cNvSpPr>
          <p:nvPr/>
        </p:nvSpPr>
        <p:spPr bwMode="auto">
          <a:xfrm>
            <a:off x="9467206" y="5862035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Saved </a:t>
            </a:r>
            <a:r>
              <a:rPr lang="en-US" b="1" dirty="0">
                <a:latin typeface="Courier New"/>
                <a:ea typeface="Calibri Bold" charset="0"/>
                <a:cs typeface="Courier New"/>
                <a:sym typeface="Calibri Bold" charset="0"/>
              </a:rPr>
              <a:t>%</a:t>
            </a:r>
            <a:r>
              <a:rPr lang="en-US" b="1" dirty="0" err="1">
                <a:latin typeface="Courier New"/>
                <a:ea typeface="Calibri Bold" charset="0"/>
                <a:cs typeface="Courier New"/>
                <a:sym typeface="Calibri Bold" charset="0"/>
              </a:rPr>
              <a:t>rbx</a:t>
            </a:r>
            <a:endParaRPr lang="en-US" b="1" dirty="0">
              <a:latin typeface="Courier New"/>
              <a:ea typeface="Calibri Bold" charset="0"/>
              <a:cs typeface="Courier New"/>
              <a:sym typeface="Calibri Bold" charset="0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A617CB0-2EA9-4A5B-A337-AAF0356A81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85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4533415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 bwMode="auto">
          <a:xfrm>
            <a:off x="7162800" y="2715768"/>
            <a:ext cx="3124200" cy="813816"/>
          </a:xfrm>
          <a:prstGeom prst="rect">
            <a:avLst/>
          </a:prstGeom>
          <a:noFill/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4200">
              <a:solidFill>
                <a:srgbClr val="000000"/>
              </a:solidFill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sp>
        <p:nvSpPr>
          <p:cNvPr id="77835" name="Rectangle 11"/>
          <p:cNvSpPr>
            <a:spLocks/>
          </p:cNvSpPr>
          <p:nvPr/>
        </p:nvSpPr>
        <p:spPr bwMode="auto">
          <a:xfrm>
            <a:off x="1752600" y="1295400"/>
            <a:ext cx="4953000" cy="2362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/* Recursive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popcount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*/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(unsigned long x) {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if (x == 0)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return 0;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else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return (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x &amp; 1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) 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       +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(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x &gt;&gt; 1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);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77836" name="Rectangle 1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Recursive Function Call Setup</a:t>
            </a:r>
          </a:p>
        </p:txBody>
      </p:sp>
      <p:sp>
        <p:nvSpPr>
          <p:cNvPr id="77838" name="Rectangle 14"/>
          <p:cNvSpPr>
            <a:spLocks/>
          </p:cNvSpPr>
          <p:nvPr/>
        </p:nvSpPr>
        <p:spPr bwMode="auto">
          <a:xfrm>
            <a:off x="7010400" y="1295400"/>
            <a:ext cx="3447406" cy="40386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:</a:t>
            </a:r>
          </a:p>
          <a:p>
            <a:pPr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$0,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testq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je      .L6</a:t>
            </a:r>
          </a:p>
          <a:p>
            <a:pPr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pushq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andq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$1, %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shrq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# (by 1)</a:t>
            </a:r>
          </a:p>
          <a:p>
            <a:pPr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callq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popq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.L6:</a:t>
            </a:r>
          </a:p>
          <a:p>
            <a:pPr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rep; ret</a:t>
            </a:r>
          </a:p>
        </p:txBody>
      </p:sp>
      <p:graphicFrame>
        <p:nvGraphicFramePr>
          <p:cNvPr id="20" name="Table 19"/>
          <p:cNvGraphicFramePr>
            <a:graphicFrameLocks noGrp="1"/>
          </p:cNvGraphicFramePr>
          <p:nvPr/>
        </p:nvGraphicFramePr>
        <p:xfrm>
          <a:off x="1752601" y="4724400"/>
          <a:ext cx="5181601" cy="1127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14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150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150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Register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Use(s)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Type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rdi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x &gt;&gt;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i="0" dirty="0">
                          <a:latin typeface="+mn-lt"/>
                          <a:cs typeface="Courier New"/>
                        </a:rPr>
                        <a:t>Rec. argument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rbx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i="0" dirty="0">
                          <a:latin typeface="Courier New"/>
                          <a:cs typeface="Courier New"/>
                        </a:rPr>
                        <a:t>x &amp; 1</a:t>
                      </a:r>
                      <a:endParaRPr lang="en-US" b="0" i="0" dirty="0">
                        <a:latin typeface="+mn-lt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i="0" dirty="0" err="1">
                          <a:latin typeface="+mn-lt"/>
                          <a:cs typeface="Courier New"/>
                        </a:rPr>
                        <a:t>Callee</a:t>
                      </a:r>
                      <a:r>
                        <a:rPr lang="en-US" b="0" i="0" dirty="0">
                          <a:latin typeface="+mn-lt"/>
                          <a:cs typeface="Courier New"/>
                        </a:rPr>
                        <a:t>-saved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cxnSp>
        <p:nvCxnSpPr>
          <p:cNvPr id="7" name="Straight Arrow Connector 6"/>
          <p:cNvCxnSpPr/>
          <p:nvPr/>
        </p:nvCxnSpPr>
        <p:spPr bwMode="auto">
          <a:xfrm flipH="1">
            <a:off x="4308144" y="2819401"/>
            <a:ext cx="492457" cy="2707"/>
          </a:xfrm>
          <a:prstGeom prst="straightConnector1">
            <a:avLst/>
          </a:prstGeom>
          <a:solidFill>
            <a:schemeClr val="accent1"/>
          </a:solidFill>
          <a:ln w="63500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0" name="Straight Arrow Connector 9"/>
          <p:cNvCxnSpPr/>
          <p:nvPr/>
        </p:nvCxnSpPr>
        <p:spPr bwMode="auto">
          <a:xfrm>
            <a:off x="5181600" y="2506218"/>
            <a:ext cx="0" cy="419100"/>
          </a:xfrm>
          <a:prstGeom prst="straightConnector1">
            <a:avLst/>
          </a:prstGeom>
          <a:solidFill>
            <a:schemeClr val="accent1"/>
          </a:solidFill>
          <a:ln w="63500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F739BEE-DF3B-4A6C-B9C2-7952BB6456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86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6393074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35" name="Rectangle 11"/>
          <p:cNvSpPr>
            <a:spLocks/>
          </p:cNvSpPr>
          <p:nvPr/>
        </p:nvSpPr>
        <p:spPr bwMode="auto">
          <a:xfrm>
            <a:off x="1752600" y="1295400"/>
            <a:ext cx="4953000" cy="2362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/* Recursive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popcount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*/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(unsigned long x) {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if (x == 0)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return 0;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else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return (x &amp; 1) 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       +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x &gt;&gt; 1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77836" name="Rectangle 1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Recursive Function Call</a:t>
            </a:r>
          </a:p>
        </p:txBody>
      </p:sp>
      <p:sp>
        <p:nvSpPr>
          <p:cNvPr id="77838" name="Rectangle 14"/>
          <p:cNvSpPr>
            <a:spLocks/>
          </p:cNvSpPr>
          <p:nvPr/>
        </p:nvSpPr>
        <p:spPr bwMode="auto">
          <a:xfrm>
            <a:off x="7010400" y="1295400"/>
            <a:ext cx="3447406" cy="40386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:</a:t>
            </a:r>
          </a:p>
          <a:p>
            <a:pPr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$0,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testq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je      .L6</a:t>
            </a:r>
          </a:p>
          <a:p>
            <a:pPr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pushq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andq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$1,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shrq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# (by 1)</a:t>
            </a:r>
          </a:p>
          <a:p>
            <a:pPr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callq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endParaRPr lang="en-US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popq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.L6:</a:t>
            </a:r>
          </a:p>
          <a:p>
            <a:pPr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rep; ret</a:t>
            </a:r>
          </a:p>
        </p:txBody>
      </p:sp>
      <p:graphicFrame>
        <p:nvGraphicFramePr>
          <p:cNvPr id="20" name="Table 19"/>
          <p:cNvGraphicFramePr>
            <a:graphicFrameLocks noGrp="1"/>
          </p:cNvGraphicFramePr>
          <p:nvPr/>
        </p:nvGraphicFramePr>
        <p:xfrm>
          <a:off x="1752601" y="4724400"/>
          <a:ext cx="5181601" cy="1386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14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150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150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Register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Use(s)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Type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rbx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i="0" dirty="0">
                          <a:latin typeface="Courier New"/>
                          <a:cs typeface="Courier New"/>
                        </a:rPr>
                        <a:t>x &amp; 1</a:t>
                      </a:r>
                      <a:endParaRPr lang="en-US" b="0" i="0" dirty="0">
                        <a:latin typeface="+mn-lt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i="0" dirty="0" err="1">
                          <a:latin typeface="+mn-lt"/>
                          <a:cs typeface="Courier New"/>
                        </a:rPr>
                        <a:t>Callee</a:t>
                      </a:r>
                      <a:r>
                        <a:rPr lang="en-US" b="0" i="0" dirty="0">
                          <a:latin typeface="+mn-lt"/>
                          <a:cs typeface="Courier New"/>
                        </a:rPr>
                        <a:t>-saved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rax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i="0" dirty="0">
                          <a:latin typeface="+mn-lt"/>
                          <a:cs typeface="Courier New"/>
                        </a:rPr>
                        <a:t>Recursive</a:t>
                      </a:r>
                      <a:r>
                        <a:rPr lang="en-US" b="0" i="0" baseline="0" dirty="0">
                          <a:latin typeface="+mn-lt"/>
                          <a:cs typeface="Courier New"/>
                        </a:rPr>
                        <a:t> call return value</a:t>
                      </a:r>
                      <a:endParaRPr lang="en-US" b="0" i="0" dirty="0">
                        <a:latin typeface="+mn-lt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b="0" i="0" dirty="0">
                        <a:latin typeface="+mn-lt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6" name="Rectangle 5"/>
          <p:cNvSpPr/>
          <p:nvPr/>
        </p:nvSpPr>
        <p:spPr bwMode="auto">
          <a:xfrm>
            <a:off x="7162800" y="3505200"/>
            <a:ext cx="3124200" cy="304800"/>
          </a:xfrm>
          <a:prstGeom prst="rect">
            <a:avLst/>
          </a:prstGeom>
          <a:noFill/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4200">
              <a:solidFill>
                <a:srgbClr val="000000"/>
              </a:solidFill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cxnSp>
        <p:nvCxnSpPr>
          <p:cNvPr id="7" name="Straight Arrow Connector 6"/>
          <p:cNvCxnSpPr/>
          <p:nvPr/>
        </p:nvCxnSpPr>
        <p:spPr bwMode="auto">
          <a:xfrm flipV="1">
            <a:off x="4038600" y="3276600"/>
            <a:ext cx="0" cy="609600"/>
          </a:xfrm>
          <a:prstGeom prst="straightConnector1">
            <a:avLst/>
          </a:prstGeom>
          <a:solidFill>
            <a:schemeClr val="accent1"/>
          </a:solidFill>
          <a:ln w="63500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33B5BFD-5A36-41C4-8EA2-36E804D4E3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87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1883256"/>
      </p:ext>
    </p:extLst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35" name="Rectangle 11"/>
          <p:cNvSpPr>
            <a:spLocks/>
          </p:cNvSpPr>
          <p:nvPr/>
        </p:nvSpPr>
        <p:spPr bwMode="auto">
          <a:xfrm>
            <a:off x="1752600" y="1295400"/>
            <a:ext cx="4953000" cy="2362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/* Recursive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popcount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*/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(unsigned long x) {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if (x == 0)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return 0;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else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return (x &amp; 1) 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      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+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(x &gt;&gt; 1);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77836" name="Rectangle 1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Recursive Function Result</a:t>
            </a:r>
          </a:p>
        </p:txBody>
      </p:sp>
      <p:sp>
        <p:nvSpPr>
          <p:cNvPr id="77838" name="Rectangle 14"/>
          <p:cNvSpPr>
            <a:spLocks/>
          </p:cNvSpPr>
          <p:nvPr/>
        </p:nvSpPr>
        <p:spPr bwMode="auto">
          <a:xfrm>
            <a:off x="7010400" y="1295400"/>
            <a:ext cx="3447406" cy="40386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:</a:t>
            </a:r>
          </a:p>
          <a:p>
            <a:pPr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$0,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testq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je      .L6</a:t>
            </a:r>
          </a:p>
          <a:p>
            <a:pPr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pushq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andq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$1,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shrq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# (by 1)</a:t>
            </a:r>
          </a:p>
          <a:p>
            <a:pPr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callq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endParaRPr lang="en-US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popq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.L6:</a:t>
            </a:r>
          </a:p>
          <a:p>
            <a:pPr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rep; ret</a:t>
            </a:r>
          </a:p>
        </p:txBody>
      </p:sp>
      <p:graphicFrame>
        <p:nvGraphicFramePr>
          <p:cNvPr id="20" name="Table 19"/>
          <p:cNvGraphicFramePr>
            <a:graphicFrameLocks noGrp="1"/>
          </p:cNvGraphicFramePr>
          <p:nvPr/>
        </p:nvGraphicFramePr>
        <p:xfrm>
          <a:off x="1752601" y="4724400"/>
          <a:ext cx="5181601" cy="1127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14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150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150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Register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Use(s)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Type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rbx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i="0" dirty="0">
                          <a:latin typeface="Courier New"/>
                          <a:cs typeface="Courier New"/>
                        </a:rPr>
                        <a:t>x &amp; 1</a:t>
                      </a:r>
                      <a:endParaRPr lang="en-US" b="0" i="0" dirty="0">
                        <a:latin typeface="+mn-lt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i="0" dirty="0" err="1">
                          <a:latin typeface="+mn-lt"/>
                          <a:cs typeface="Courier New"/>
                        </a:rPr>
                        <a:t>Callee</a:t>
                      </a:r>
                      <a:r>
                        <a:rPr lang="en-US" b="0" i="0" dirty="0">
                          <a:latin typeface="+mn-lt"/>
                          <a:cs typeface="Courier New"/>
                        </a:rPr>
                        <a:t>-saved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rax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i="0" dirty="0">
                          <a:latin typeface="+mn-lt"/>
                          <a:cs typeface="Courier New"/>
                        </a:rPr>
                        <a:t>R</a:t>
                      </a:r>
                      <a:r>
                        <a:rPr lang="en-US" b="0" i="0" baseline="0" dirty="0">
                          <a:latin typeface="+mn-lt"/>
                          <a:cs typeface="Courier New"/>
                        </a:rPr>
                        <a:t>eturn value</a:t>
                      </a:r>
                      <a:endParaRPr lang="en-US" b="0" i="0" dirty="0">
                        <a:latin typeface="+mn-lt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b="0" i="0" dirty="0">
                        <a:latin typeface="+mn-lt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6" name="Rectangle 5"/>
          <p:cNvSpPr/>
          <p:nvPr/>
        </p:nvSpPr>
        <p:spPr bwMode="auto">
          <a:xfrm>
            <a:off x="7162800" y="3803904"/>
            <a:ext cx="3124200" cy="283464"/>
          </a:xfrm>
          <a:prstGeom prst="rect">
            <a:avLst/>
          </a:prstGeom>
          <a:noFill/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4200">
              <a:solidFill>
                <a:srgbClr val="000000"/>
              </a:solidFill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cxnSp>
        <p:nvCxnSpPr>
          <p:cNvPr id="7" name="Straight Arrow Connector 6"/>
          <p:cNvCxnSpPr/>
          <p:nvPr/>
        </p:nvCxnSpPr>
        <p:spPr bwMode="auto">
          <a:xfrm flipV="1">
            <a:off x="3352800" y="3290316"/>
            <a:ext cx="0" cy="734568"/>
          </a:xfrm>
          <a:prstGeom prst="straightConnector1">
            <a:avLst/>
          </a:prstGeom>
          <a:solidFill>
            <a:schemeClr val="accent1"/>
          </a:solidFill>
          <a:ln w="63500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CA0995A-B774-488E-AC15-10D1EA1EC9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88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8969121"/>
      </p:ext>
    </p:extLst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35" name="Rectangle 11"/>
          <p:cNvSpPr>
            <a:spLocks/>
          </p:cNvSpPr>
          <p:nvPr/>
        </p:nvSpPr>
        <p:spPr bwMode="auto">
          <a:xfrm>
            <a:off x="1752600" y="1295400"/>
            <a:ext cx="4953000" cy="2362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/* Recursive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popcount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*/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(unsigned long x) {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if (x == 0)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return 0;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else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return (x &amp; 1) 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       +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(x &gt;&gt; 1);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77836" name="Rectangle 1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Recursive Function Completion</a:t>
            </a:r>
          </a:p>
        </p:txBody>
      </p:sp>
      <p:sp>
        <p:nvSpPr>
          <p:cNvPr id="77838" name="Rectangle 14"/>
          <p:cNvSpPr>
            <a:spLocks/>
          </p:cNvSpPr>
          <p:nvPr/>
        </p:nvSpPr>
        <p:spPr bwMode="auto">
          <a:xfrm>
            <a:off x="7010400" y="990600"/>
            <a:ext cx="3447406" cy="40386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:</a:t>
            </a:r>
          </a:p>
          <a:p>
            <a:pPr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$0,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testq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je      .L6</a:t>
            </a:r>
          </a:p>
          <a:p>
            <a:pPr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pushq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andq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$1,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shrq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# (by 1)</a:t>
            </a:r>
          </a:p>
          <a:p>
            <a:pPr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callq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popq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.L6:</a:t>
            </a:r>
          </a:p>
          <a:p>
            <a:pPr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rep; ret</a:t>
            </a:r>
          </a:p>
        </p:txBody>
      </p:sp>
      <p:graphicFrame>
        <p:nvGraphicFramePr>
          <p:cNvPr id="20" name="Table 19"/>
          <p:cNvGraphicFramePr>
            <a:graphicFrameLocks noGrp="1"/>
          </p:cNvGraphicFramePr>
          <p:nvPr/>
        </p:nvGraphicFramePr>
        <p:xfrm>
          <a:off x="1752601" y="4724400"/>
          <a:ext cx="5181601" cy="746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14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150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150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Register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Use(s)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Type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rax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i="0" dirty="0">
                          <a:latin typeface="+mn-lt"/>
                          <a:cs typeface="Courier New"/>
                        </a:rPr>
                        <a:t>Return</a:t>
                      </a:r>
                      <a:r>
                        <a:rPr lang="en-US" b="0" i="0" baseline="0" dirty="0">
                          <a:latin typeface="+mn-lt"/>
                          <a:cs typeface="Courier New"/>
                        </a:rPr>
                        <a:t> value</a:t>
                      </a:r>
                      <a:endParaRPr lang="en-US" b="0" i="0" dirty="0">
                        <a:latin typeface="+mn-lt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i="0" dirty="0">
                          <a:latin typeface="+mn-lt"/>
                          <a:cs typeface="Courier New"/>
                        </a:rPr>
                        <a:t>Return</a:t>
                      </a:r>
                      <a:r>
                        <a:rPr lang="en-US" b="0" i="0" baseline="0" dirty="0">
                          <a:latin typeface="+mn-lt"/>
                          <a:cs typeface="Courier New"/>
                        </a:rPr>
                        <a:t> value</a:t>
                      </a:r>
                      <a:endParaRPr lang="en-US" b="0" i="0" dirty="0">
                        <a:latin typeface="+mn-lt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0" name="Line 10"/>
          <p:cNvSpPr>
            <a:spLocks noChangeShapeType="1"/>
          </p:cNvSpPr>
          <p:nvPr/>
        </p:nvSpPr>
        <p:spPr bwMode="auto">
          <a:xfrm flipH="1">
            <a:off x="8610600" y="579120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1" name="Rectangle 11"/>
          <p:cNvSpPr>
            <a:spLocks/>
          </p:cNvSpPr>
          <p:nvPr/>
        </p:nvSpPr>
        <p:spPr bwMode="auto">
          <a:xfrm>
            <a:off x="9117014" y="5562601"/>
            <a:ext cx="628377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12" name="Rectangle 13"/>
          <p:cNvSpPr>
            <a:spLocks/>
          </p:cNvSpPr>
          <p:nvPr/>
        </p:nvSpPr>
        <p:spPr bwMode="auto">
          <a:xfrm>
            <a:off x="7315200" y="5029200"/>
            <a:ext cx="1295400" cy="9144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. . .</a:t>
            </a:r>
          </a:p>
        </p:txBody>
      </p:sp>
      <p:sp>
        <p:nvSpPr>
          <p:cNvPr id="9" name="Rectangle 8"/>
          <p:cNvSpPr/>
          <p:nvPr/>
        </p:nvSpPr>
        <p:spPr bwMode="auto">
          <a:xfrm>
            <a:off x="7162800" y="3767328"/>
            <a:ext cx="3124200" cy="265176"/>
          </a:xfrm>
          <a:prstGeom prst="rect">
            <a:avLst/>
          </a:prstGeom>
          <a:noFill/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4200">
              <a:solidFill>
                <a:srgbClr val="000000"/>
              </a:solidFill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7162800" y="4325112"/>
            <a:ext cx="3124200" cy="265176"/>
          </a:xfrm>
          <a:prstGeom prst="rect">
            <a:avLst/>
          </a:prstGeom>
          <a:noFill/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4200">
              <a:solidFill>
                <a:srgbClr val="000000"/>
              </a:solidFill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D32081F-3CF4-4297-9D71-EA893E1C1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89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76629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CC8AE-C498-4811-8E91-6876E4E11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If, else if, else – optimized (O3)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B3C3EC2B-7D16-40E9-927E-2131A11BB3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4" y="1143000"/>
            <a:ext cx="5354795" cy="50292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long test(long a, long b){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long c;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if (a &gt; b) {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 = 1;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} else if (a &lt; b) {</a:t>
            </a:r>
          </a:p>
          <a:p>
            <a:pPr marL="0" indent="0">
              <a:buNone/>
            </a:pPr>
            <a:r>
              <a:rPr lang="en-US" b="1" dirty="0">
                <a:solidFill>
                  <a:schemeClr val="accent2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c = -1;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} else {</a:t>
            </a:r>
          </a:p>
          <a:p>
            <a:pPr marL="0" indent="0">
              <a:buNone/>
            </a:pPr>
            <a:r>
              <a:rPr lang="en-US" b="1" dirty="0">
                <a:solidFill>
                  <a:schemeClr val="accent4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c = 0;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b="1" dirty="0">
                <a:solidFill>
                  <a:schemeClr val="accent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 c;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9BE0B-CB7E-4DEE-8347-C97B54375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9</a:t>
            </a:fld>
            <a:endParaRPr lang="en-US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88575FC-D46E-4907-8FF8-E30A7F45B29F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6326608" y="1143000"/>
            <a:ext cx="5257800" cy="540102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movq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$0, %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rax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clear reg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cmp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%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rsi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%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rdi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b="1" dirty="0" err="1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movq</a:t>
            </a:r>
            <a:r>
              <a:rPr lang="en-US" sz="2000" b="1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$1, %</a:t>
            </a:r>
            <a:r>
              <a:rPr lang="en-US" sz="2000" b="1" dirty="0" err="1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rdx</a:t>
            </a:r>
            <a:endParaRPr lang="en-US" sz="2000" b="1" dirty="0">
              <a:solidFill>
                <a:schemeClr val="accent1">
                  <a:lumMod val="7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>
                <a:solidFill>
                  <a:schemeClr val="accent3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b="1" dirty="0" err="1">
                <a:solidFill>
                  <a:schemeClr val="accent3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setl</a:t>
            </a:r>
            <a:r>
              <a:rPr lang="en-US" sz="2000" b="1" dirty="0">
                <a:solidFill>
                  <a:schemeClr val="accent3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%al</a:t>
            </a:r>
          </a:p>
          <a:p>
            <a:pPr marL="0" indent="0">
              <a:buNone/>
            </a:pPr>
            <a:r>
              <a:rPr lang="en-US" sz="2000" b="1" dirty="0">
                <a:solidFill>
                  <a:schemeClr val="accent3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neg %</a:t>
            </a:r>
            <a:r>
              <a:rPr lang="en-US" sz="2000" b="1" dirty="0" err="1">
                <a:solidFill>
                  <a:schemeClr val="accent3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rax</a:t>
            </a:r>
            <a:endParaRPr lang="en-US" sz="2000" b="1" dirty="0">
              <a:solidFill>
                <a:schemeClr val="accent3">
                  <a:lumMod val="7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cmp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%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rsi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%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rdi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cmovg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%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rdx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%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rax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>
                <a:solidFill>
                  <a:schemeClr val="accent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ret			</a:t>
            </a:r>
            <a:r>
              <a:rPr 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returns %</a:t>
            </a:r>
            <a:r>
              <a:rPr lang="en-US" sz="20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rax</a:t>
            </a:r>
            <a:endParaRPr lang="en-US" sz="2000" b="1" dirty="0">
              <a:solidFill>
                <a:schemeClr val="tx1">
                  <a:lumMod val="65000"/>
                  <a:lumOff val="3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AECB443-EC0D-4B1C-8E7A-201376B3ABFF}"/>
              </a:ext>
            </a:extLst>
          </p:cNvPr>
          <p:cNvSpPr txBox="1"/>
          <p:nvPr/>
        </p:nvSpPr>
        <p:spPr>
          <a:xfrm>
            <a:off x="6579738" y="313978"/>
            <a:ext cx="47515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a</a:t>
            </a:r>
            <a:r>
              <a:rPr lang="en-US" sz="24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→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%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rdi</a:t>
            </a:r>
            <a:r>
              <a:rPr lang="en-US" sz="2400" dirty="0"/>
              <a:t>,</a:t>
            </a:r>
            <a:r>
              <a:rPr lang="en-US" sz="2400" b="1" dirty="0"/>
              <a:t> 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b</a:t>
            </a:r>
            <a:r>
              <a:rPr lang="en-US" sz="24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→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%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rsi</a:t>
            </a:r>
            <a:r>
              <a:rPr lang="en-US" sz="2400" dirty="0"/>
              <a:t>,</a:t>
            </a:r>
            <a:r>
              <a:rPr lang="en-US" sz="2400" b="1" dirty="0"/>
              <a:t> 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c</a:t>
            </a:r>
            <a:r>
              <a:rPr lang="en-US" sz="24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→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%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rax</a:t>
            </a: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DAC29A4-C058-4818-A4D6-EF5E6F1ECBCA}"/>
              </a:ext>
            </a:extLst>
          </p:cNvPr>
          <p:cNvSpPr txBox="1"/>
          <p:nvPr/>
        </p:nvSpPr>
        <p:spPr>
          <a:xfrm>
            <a:off x="9507255" y="2317315"/>
            <a:ext cx="182402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else if and else together</a:t>
            </a:r>
            <a:br>
              <a:rPr lang="en-US" dirty="0"/>
            </a:br>
            <a:r>
              <a:rPr lang="en-US" dirty="0"/>
              <a:t>(%al is %</a:t>
            </a:r>
            <a:r>
              <a:rPr lang="en-US" dirty="0" err="1"/>
              <a:t>rax</a:t>
            </a:r>
            <a:r>
              <a:rPr lang="en-US" dirty="0"/>
              <a:t>)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B1E7281-4415-4013-A77E-B57B094D4339}"/>
              </a:ext>
            </a:extLst>
          </p:cNvPr>
          <p:cNvSpPr txBox="1"/>
          <p:nvPr/>
        </p:nvSpPr>
        <p:spPr>
          <a:xfrm>
            <a:off x="9507254" y="3565009"/>
            <a:ext cx="18240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select output</a:t>
            </a:r>
          </a:p>
        </p:txBody>
      </p:sp>
    </p:spTree>
    <p:extLst>
      <p:ext uri="{BB962C8B-B14F-4D97-AF65-F5344CB8AC3E}">
        <p14:creationId xmlns:p14="http://schemas.microsoft.com/office/powerpoint/2010/main" val="3649054958"/>
      </p:ext>
    </p:extLst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CC8AE-C498-4811-8E91-6876E4E11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three recursions in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9BE0B-CB7E-4DEE-8347-C97B54375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90</a:t>
            </a:fld>
            <a:endParaRPr 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7EF30BD6-05E8-473F-BCE6-096246FF70F7}"/>
              </a:ext>
            </a:extLst>
          </p:cNvPr>
          <p:cNvSpPr>
            <a:spLocks/>
          </p:cNvSpPr>
          <p:nvPr/>
        </p:nvSpPr>
        <p:spPr bwMode="auto">
          <a:xfrm>
            <a:off x="8995657" y="1411311"/>
            <a:ext cx="1295400" cy="914400"/>
          </a:xfrm>
          <a:prstGeom prst="rect">
            <a:avLst/>
          </a:prstGeom>
          <a:solidFill>
            <a:srgbClr val="0070C0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dirty="0">
                <a:solidFill>
                  <a:schemeClr val="bg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. . .</a:t>
            </a:r>
          </a:p>
        </p:txBody>
      </p:sp>
      <p:sp>
        <p:nvSpPr>
          <p:cNvPr id="14" name="Line 10">
            <a:extLst>
              <a:ext uri="{FF2B5EF4-FFF2-40B4-BE49-F238E27FC236}">
                <a16:creationId xmlns:a16="http://schemas.microsoft.com/office/drawing/2014/main" id="{CFA0F31F-CEBC-4642-8240-4D5DE16650B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0445603" y="2377338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15" name="Rectangle 11">
            <a:extLst>
              <a:ext uri="{FF2B5EF4-FFF2-40B4-BE49-F238E27FC236}">
                <a16:creationId xmlns:a16="http://schemas.microsoft.com/office/drawing/2014/main" id="{90B504CB-5914-4154-814D-2F14E43564C1}"/>
              </a:ext>
            </a:extLst>
          </p:cNvPr>
          <p:cNvSpPr>
            <a:spLocks/>
          </p:cNvSpPr>
          <p:nvPr/>
        </p:nvSpPr>
        <p:spPr bwMode="auto">
          <a:xfrm>
            <a:off x="10952017" y="2148739"/>
            <a:ext cx="628377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A8FC4FE0-30D7-41F7-9727-B7B3B64C120F}"/>
              </a:ext>
            </a:extLst>
          </p:cNvPr>
          <p:cNvSpPr/>
          <p:nvPr/>
        </p:nvSpPr>
        <p:spPr>
          <a:xfrm>
            <a:off x="1107583" y="1700011"/>
            <a:ext cx="1295400" cy="6257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main()</a:t>
            </a:r>
          </a:p>
        </p:txBody>
      </p:sp>
      <p:sp>
        <p:nvSpPr>
          <p:cNvPr id="3" name="Rectangle 12">
            <a:extLst>
              <a:ext uri="{FF2B5EF4-FFF2-40B4-BE49-F238E27FC236}">
                <a16:creationId xmlns:a16="http://schemas.microsoft.com/office/drawing/2014/main" id="{885FCD59-AFE8-6F7E-BB43-03120614FE28}"/>
              </a:ext>
            </a:extLst>
          </p:cNvPr>
          <p:cNvSpPr>
            <a:spLocks/>
          </p:cNvSpPr>
          <p:nvPr/>
        </p:nvSpPr>
        <p:spPr bwMode="auto">
          <a:xfrm>
            <a:off x="8829066" y="963528"/>
            <a:ext cx="1690591" cy="384721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20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 Structure</a:t>
            </a:r>
          </a:p>
        </p:txBody>
      </p:sp>
    </p:spTree>
    <p:extLst>
      <p:ext uri="{BB962C8B-B14F-4D97-AF65-F5344CB8AC3E}">
        <p14:creationId xmlns:p14="http://schemas.microsoft.com/office/powerpoint/2010/main" val="1472737149"/>
      </p:ext>
    </p:extLst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CC8AE-C498-4811-8E91-6876E4E11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three recursions in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9BE0B-CB7E-4DEE-8347-C97B54375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91</a:t>
            </a:fld>
            <a:endParaRPr 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7EF30BD6-05E8-473F-BCE6-096246FF70F7}"/>
              </a:ext>
            </a:extLst>
          </p:cNvPr>
          <p:cNvSpPr>
            <a:spLocks/>
          </p:cNvSpPr>
          <p:nvPr/>
        </p:nvSpPr>
        <p:spPr bwMode="auto">
          <a:xfrm>
            <a:off x="8995657" y="1411311"/>
            <a:ext cx="1295400" cy="914400"/>
          </a:xfrm>
          <a:prstGeom prst="rect">
            <a:avLst/>
          </a:prstGeom>
          <a:solidFill>
            <a:srgbClr val="0070C0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dirty="0">
                <a:solidFill>
                  <a:schemeClr val="bg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. . .</a:t>
            </a:r>
          </a:p>
        </p:txBody>
      </p:sp>
      <p:sp>
        <p:nvSpPr>
          <p:cNvPr id="8" name="Rectangle 9">
            <a:extLst>
              <a:ext uri="{FF2B5EF4-FFF2-40B4-BE49-F238E27FC236}">
                <a16:creationId xmlns:a16="http://schemas.microsoft.com/office/drawing/2014/main" id="{D2E5B8D0-179C-4C67-9E02-2471F4ED3582}"/>
              </a:ext>
            </a:extLst>
          </p:cNvPr>
          <p:cNvSpPr>
            <a:spLocks/>
          </p:cNvSpPr>
          <p:nvPr/>
        </p:nvSpPr>
        <p:spPr bwMode="auto">
          <a:xfrm>
            <a:off x="8995657" y="2325711"/>
            <a:ext cx="1295400" cy="381000"/>
          </a:xfrm>
          <a:prstGeom prst="rect">
            <a:avLst/>
          </a:prstGeom>
          <a:solidFill>
            <a:srgbClr val="0070C0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dirty="0" err="1">
                <a:solidFill>
                  <a:schemeClr val="bg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Rtn</a:t>
            </a:r>
            <a:r>
              <a:rPr lang="en-US" dirty="0">
                <a:solidFill>
                  <a:schemeClr val="bg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address</a:t>
            </a:r>
          </a:p>
        </p:txBody>
      </p:sp>
      <p:sp>
        <p:nvSpPr>
          <p:cNvPr id="9" name="Rectangle 9">
            <a:extLst>
              <a:ext uri="{FF2B5EF4-FFF2-40B4-BE49-F238E27FC236}">
                <a16:creationId xmlns:a16="http://schemas.microsoft.com/office/drawing/2014/main" id="{B0C689E3-69AE-4AE1-ABBB-EF7FB75B3FB2}"/>
              </a:ext>
            </a:extLst>
          </p:cNvPr>
          <p:cNvSpPr>
            <a:spLocks/>
          </p:cNvSpPr>
          <p:nvPr/>
        </p:nvSpPr>
        <p:spPr bwMode="auto">
          <a:xfrm>
            <a:off x="8995657" y="2706711"/>
            <a:ext cx="1295400" cy="381000"/>
          </a:xfrm>
          <a:prstGeom prst="rect">
            <a:avLst/>
          </a:prstGeom>
          <a:solidFill>
            <a:schemeClr val="accent4">
              <a:lumMod val="75000"/>
            </a:schemeClr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dirty="0">
                <a:solidFill>
                  <a:schemeClr val="bg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Saved </a:t>
            </a:r>
            <a:r>
              <a:rPr lang="en-US" b="1" dirty="0">
                <a:solidFill>
                  <a:schemeClr val="bg1"/>
                </a:solidFill>
                <a:latin typeface="Courier New"/>
                <a:ea typeface="Calibri Bold" charset="0"/>
                <a:cs typeface="Courier New"/>
                <a:sym typeface="Calibri Bold" charset="0"/>
              </a:rPr>
              <a:t>%</a:t>
            </a:r>
            <a:r>
              <a:rPr lang="en-US" b="1" dirty="0" err="1">
                <a:solidFill>
                  <a:schemeClr val="bg1"/>
                </a:solidFill>
                <a:latin typeface="Courier New"/>
                <a:ea typeface="Calibri Bold" charset="0"/>
                <a:cs typeface="Courier New"/>
                <a:sym typeface="Calibri Bold" charset="0"/>
              </a:rPr>
              <a:t>rbx</a:t>
            </a:r>
            <a:endParaRPr lang="en-US" b="1" dirty="0">
              <a:solidFill>
                <a:schemeClr val="bg1"/>
              </a:solidFill>
              <a:latin typeface="Courier New"/>
              <a:ea typeface="Calibri Bold" charset="0"/>
              <a:cs typeface="Courier New"/>
              <a:sym typeface="Calibri Bold" charset="0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A8FC4FE0-30D7-41F7-9727-B7B3B64C120F}"/>
              </a:ext>
            </a:extLst>
          </p:cNvPr>
          <p:cNvSpPr/>
          <p:nvPr/>
        </p:nvSpPr>
        <p:spPr>
          <a:xfrm>
            <a:off x="1107583" y="1700011"/>
            <a:ext cx="1295400" cy="6257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main()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E07D590C-82A2-4935-8472-C05CCF357323}"/>
              </a:ext>
            </a:extLst>
          </p:cNvPr>
          <p:cNvSpPr/>
          <p:nvPr/>
        </p:nvSpPr>
        <p:spPr>
          <a:xfrm>
            <a:off x="1755283" y="2524794"/>
            <a:ext cx="1295400" cy="625700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pcount_r</a:t>
            </a:r>
            <a:r>
              <a:rPr lang="en-US" dirty="0"/>
              <a:t>()</a:t>
            </a:r>
          </a:p>
        </p:txBody>
      </p:sp>
      <p:sp>
        <p:nvSpPr>
          <p:cNvPr id="27" name="Arc 26">
            <a:extLst>
              <a:ext uri="{FF2B5EF4-FFF2-40B4-BE49-F238E27FC236}">
                <a16:creationId xmlns:a16="http://schemas.microsoft.com/office/drawing/2014/main" id="{AA04A7A0-32D4-4CDC-B00E-B336B24DB1EC}"/>
              </a:ext>
            </a:extLst>
          </p:cNvPr>
          <p:cNvSpPr/>
          <p:nvPr/>
        </p:nvSpPr>
        <p:spPr>
          <a:xfrm>
            <a:off x="1197735" y="1923244"/>
            <a:ext cx="914400" cy="914400"/>
          </a:xfrm>
          <a:prstGeom prst="arc">
            <a:avLst>
              <a:gd name="adj1" fmla="val 4829478"/>
              <a:gd name="adj2" fmla="val 10697422"/>
            </a:avLst>
          </a:prstGeom>
          <a:ln w="57150">
            <a:solidFill>
              <a:schemeClr val="tx1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12">
            <a:extLst>
              <a:ext uri="{FF2B5EF4-FFF2-40B4-BE49-F238E27FC236}">
                <a16:creationId xmlns:a16="http://schemas.microsoft.com/office/drawing/2014/main" id="{885FCD59-AFE8-6F7E-BB43-03120614FE28}"/>
              </a:ext>
            </a:extLst>
          </p:cNvPr>
          <p:cNvSpPr>
            <a:spLocks/>
          </p:cNvSpPr>
          <p:nvPr/>
        </p:nvSpPr>
        <p:spPr bwMode="auto">
          <a:xfrm>
            <a:off x="8829066" y="963528"/>
            <a:ext cx="1690591" cy="384721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20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 Structure</a:t>
            </a:r>
          </a:p>
        </p:txBody>
      </p:sp>
      <p:sp>
        <p:nvSpPr>
          <p:cNvPr id="6" name="Line 10">
            <a:extLst>
              <a:ext uri="{FF2B5EF4-FFF2-40B4-BE49-F238E27FC236}">
                <a16:creationId xmlns:a16="http://schemas.microsoft.com/office/drawing/2014/main" id="{BA92CA6E-D03D-617A-1E45-8F7E779273F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0445603" y="3102556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10" name="Rectangle 11">
            <a:extLst>
              <a:ext uri="{FF2B5EF4-FFF2-40B4-BE49-F238E27FC236}">
                <a16:creationId xmlns:a16="http://schemas.microsoft.com/office/drawing/2014/main" id="{DD4AFD5C-6ED0-2388-7688-A0A72E56610C}"/>
              </a:ext>
            </a:extLst>
          </p:cNvPr>
          <p:cNvSpPr>
            <a:spLocks/>
          </p:cNvSpPr>
          <p:nvPr/>
        </p:nvSpPr>
        <p:spPr bwMode="auto">
          <a:xfrm>
            <a:off x="10952017" y="2873957"/>
            <a:ext cx="628377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6333559"/>
      </p:ext>
    </p:extLst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CC8AE-C498-4811-8E91-6876E4E11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three recursions in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9BE0B-CB7E-4DEE-8347-C97B54375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92</a:t>
            </a:fld>
            <a:endParaRPr 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7EF30BD6-05E8-473F-BCE6-096246FF70F7}"/>
              </a:ext>
            </a:extLst>
          </p:cNvPr>
          <p:cNvSpPr>
            <a:spLocks/>
          </p:cNvSpPr>
          <p:nvPr/>
        </p:nvSpPr>
        <p:spPr bwMode="auto">
          <a:xfrm>
            <a:off x="8995657" y="1411311"/>
            <a:ext cx="1295400" cy="914400"/>
          </a:xfrm>
          <a:prstGeom prst="rect">
            <a:avLst/>
          </a:prstGeom>
          <a:solidFill>
            <a:srgbClr val="0070C0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dirty="0">
                <a:solidFill>
                  <a:schemeClr val="bg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. . .</a:t>
            </a:r>
          </a:p>
        </p:txBody>
      </p:sp>
      <p:sp>
        <p:nvSpPr>
          <p:cNvPr id="8" name="Rectangle 9">
            <a:extLst>
              <a:ext uri="{FF2B5EF4-FFF2-40B4-BE49-F238E27FC236}">
                <a16:creationId xmlns:a16="http://schemas.microsoft.com/office/drawing/2014/main" id="{D2E5B8D0-179C-4C67-9E02-2471F4ED3582}"/>
              </a:ext>
            </a:extLst>
          </p:cNvPr>
          <p:cNvSpPr>
            <a:spLocks/>
          </p:cNvSpPr>
          <p:nvPr/>
        </p:nvSpPr>
        <p:spPr bwMode="auto">
          <a:xfrm>
            <a:off x="8995657" y="2325711"/>
            <a:ext cx="1295400" cy="381000"/>
          </a:xfrm>
          <a:prstGeom prst="rect">
            <a:avLst/>
          </a:prstGeom>
          <a:solidFill>
            <a:srgbClr val="0070C0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dirty="0" err="1">
                <a:solidFill>
                  <a:schemeClr val="bg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Rtn</a:t>
            </a:r>
            <a:r>
              <a:rPr lang="en-US" dirty="0">
                <a:solidFill>
                  <a:schemeClr val="bg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address</a:t>
            </a:r>
          </a:p>
        </p:txBody>
      </p:sp>
      <p:sp>
        <p:nvSpPr>
          <p:cNvPr id="9" name="Rectangle 9">
            <a:extLst>
              <a:ext uri="{FF2B5EF4-FFF2-40B4-BE49-F238E27FC236}">
                <a16:creationId xmlns:a16="http://schemas.microsoft.com/office/drawing/2014/main" id="{B0C689E3-69AE-4AE1-ABBB-EF7FB75B3FB2}"/>
              </a:ext>
            </a:extLst>
          </p:cNvPr>
          <p:cNvSpPr>
            <a:spLocks/>
          </p:cNvSpPr>
          <p:nvPr/>
        </p:nvSpPr>
        <p:spPr bwMode="auto">
          <a:xfrm>
            <a:off x="8995657" y="2706711"/>
            <a:ext cx="1295400" cy="381000"/>
          </a:xfrm>
          <a:prstGeom prst="rect">
            <a:avLst/>
          </a:prstGeom>
          <a:solidFill>
            <a:schemeClr val="accent4">
              <a:lumMod val="75000"/>
            </a:schemeClr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dirty="0">
                <a:solidFill>
                  <a:schemeClr val="bg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Saved </a:t>
            </a:r>
            <a:r>
              <a:rPr lang="en-US" b="1" dirty="0">
                <a:solidFill>
                  <a:schemeClr val="bg1"/>
                </a:solidFill>
                <a:latin typeface="Courier New"/>
                <a:ea typeface="Calibri Bold" charset="0"/>
                <a:cs typeface="Courier New"/>
                <a:sym typeface="Calibri Bold" charset="0"/>
              </a:rPr>
              <a:t>%</a:t>
            </a:r>
            <a:r>
              <a:rPr lang="en-US" b="1" dirty="0" err="1">
                <a:solidFill>
                  <a:schemeClr val="bg1"/>
                </a:solidFill>
                <a:latin typeface="Courier New"/>
                <a:ea typeface="Calibri Bold" charset="0"/>
                <a:cs typeface="Courier New"/>
                <a:sym typeface="Calibri Bold" charset="0"/>
              </a:rPr>
              <a:t>rbx</a:t>
            </a:r>
            <a:endParaRPr lang="en-US" b="1" dirty="0">
              <a:solidFill>
                <a:schemeClr val="bg1"/>
              </a:solidFill>
              <a:latin typeface="Courier New"/>
              <a:ea typeface="Calibri Bold" charset="0"/>
              <a:cs typeface="Courier New"/>
              <a:sym typeface="Calibri Bold" charset="0"/>
            </a:endParaRPr>
          </a:p>
        </p:txBody>
      </p:sp>
      <p:sp>
        <p:nvSpPr>
          <p:cNvPr id="12" name="Rectangle 9">
            <a:extLst>
              <a:ext uri="{FF2B5EF4-FFF2-40B4-BE49-F238E27FC236}">
                <a16:creationId xmlns:a16="http://schemas.microsoft.com/office/drawing/2014/main" id="{7B6FB306-247D-4F93-A8EA-CF98E4CECE00}"/>
              </a:ext>
            </a:extLst>
          </p:cNvPr>
          <p:cNvSpPr>
            <a:spLocks/>
          </p:cNvSpPr>
          <p:nvPr/>
        </p:nvSpPr>
        <p:spPr bwMode="auto">
          <a:xfrm>
            <a:off x="8995657" y="3093927"/>
            <a:ext cx="1295400" cy="381000"/>
          </a:xfrm>
          <a:prstGeom prst="rect">
            <a:avLst/>
          </a:prstGeom>
          <a:solidFill>
            <a:schemeClr val="accent4">
              <a:lumMod val="75000"/>
            </a:schemeClr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dirty="0" err="1">
                <a:solidFill>
                  <a:schemeClr val="bg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Rtn</a:t>
            </a:r>
            <a:r>
              <a:rPr lang="en-US" dirty="0">
                <a:solidFill>
                  <a:schemeClr val="bg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address</a:t>
            </a:r>
          </a:p>
        </p:txBody>
      </p:sp>
      <p:sp>
        <p:nvSpPr>
          <p:cNvPr id="13" name="Rectangle 9">
            <a:extLst>
              <a:ext uri="{FF2B5EF4-FFF2-40B4-BE49-F238E27FC236}">
                <a16:creationId xmlns:a16="http://schemas.microsoft.com/office/drawing/2014/main" id="{771C798E-9832-471A-BCDA-C4F9CE7A29FA}"/>
              </a:ext>
            </a:extLst>
          </p:cNvPr>
          <p:cNvSpPr>
            <a:spLocks/>
          </p:cNvSpPr>
          <p:nvPr/>
        </p:nvSpPr>
        <p:spPr bwMode="auto">
          <a:xfrm>
            <a:off x="8995657" y="3474927"/>
            <a:ext cx="1295400" cy="381000"/>
          </a:xfrm>
          <a:prstGeom prst="rect">
            <a:avLst/>
          </a:prstGeom>
          <a:solidFill>
            <a:schemeClr val="accent2">
              <a:lumMod val="75000"/>
            </a:schemeClr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dirty="0">
                <a:solidFill>
                  <a:schemeClr val="bg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Saved </a:t>
            </a:r>
            <a:r>
              <a:rPr lang="en-US" b="1" dirty="0">
                <a:solidFill>
                  <a:schemeClr val="bg1"/>
                </a:solidFill>
                <a:latin typeface="Courier New"/>
                <a:ea typeface="Calibri Bold" charset="0"/>
                <a:cs typeface="Courier New"/>
                <a:sym typeface="Calibri Bold" charset="0"/>
              </a:rPr>
              <a:t>%</a:t>
            </a:r>
            <a:r>
              <a:rPr lang="en-US" b="1" dirty="0" err="1">
                <a:solidFill>
                  <a:schemeClr val="bg1"/>
                </a:solidFill>
                <a:latin typeface="Courier New"/>
                <a:ea typeface="Calibri Bold" charset="0"/>
                <a:cs typeface="Courier New"/>
                <a:sym typeface="Calibri Bold" charset="0"/>
              </a:rPr>
              <a:t>rbx</a:t>
            </a:r>
            <a:endParaRPr lang="en-US" b="1" dirty="0">
              <a:solidFill>
                <a:schemeClr val="bg1"/>
              </a:solidFill>
              <a:latin typeface="Courier New"/>
              <a:ea typeface="Calibri Bold" charset="0"/>
              <a:cs typeface="Courier New"/>
              <a:sym typeface="Calibri Bold" charset="0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A8FC4FE0-30D7-41F7-9727-B7B3B64C120F}"/>
              </a:ext>
            </a:extLst>
          </p:cNvPr>
          <p:cNvSpPr/>
          <p:nvPr/>
        </p:nvSpPr>
        <p:spPr>
          <a:xfrm>
            <a:off x="1107583" y="1700011"/>
            <a:ext cx="1295400" cy="6257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main()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E07D590C-82A2-4935-8472-C05CCF357323}"/>
              </a:ext>
            </a:extLst>
          </p:cNvPr>
          <p:cNvSpPr/>
          <p:nvPr/>
        </p:nvSpPr>
        <p:spPr>
          <a:xfrm>
            <a:off x="1755283" y="2524794"/>
            <a:ext cx="1295400" cy="625700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pcount_r</a:t>
            </a:r>
            <a:r>
              <a:rPr lang="en-US" dirty="0"/>
              <a:t>()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4BCDA2F9-EE28-4DF2-8D69-D7128F2F8F63}"/>
              </a:ext>
            </a:extLst>
          </p:cNvPr>
          <p:cNvSpPr/>
          <p:nvPr/>
        </p:nvSpPr>
        <p:spPr>
          <a:xfrm>
            <a:off x="2402983" y="3344750"/>
            <a:ext cx="1295400" cy="625700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pcount_r</a:t>
            </a:r>
            <a:r>
              <a:rPr lang="en-US" dirty="0"/>
              <a:t>()</a:t>
            </a:r>
          </a:p>
        </p:txBody>
      </p:sp>
      <p:sp>
        <p:nvSpPr>
          <p:cNvPr id="27" name="Arc 26">
            <a:extLst>
              <a:ext uri="{FF2B5EF4-FFF2-40B4-BE49-F238E27FC236}">
                <a16:creationId xmlns:a16="http://schemas.microsoft.com/office/drawing/2014/main" id="{AA04A7A0-32D4-4CDC-B00E-B336B24DB1EC}"/>
              </a:ext>
            </a:extLst>
          </p:cNvPr>
          <p:cNvSpPr/>
          <p:nvPr/>
        </p:nvSpPr>
        <p:spPr>
          <a:xfrm>
            <a:off x="1197735" y="1923244"/>
            <a:ext cx="914400" cy="914400"/>
          </a:xfrm>
          <a:prstGeom prst="arc">
            <a:avLst>
              <a:gd name="adj1" fmla="val 4829478"/>
              <a:gd name="adj2" fmla="val 10697422"/>
            </a:avLst>
          </a:prstGeom>
          <a:ln w="57150">
            <a:solidFill>
              <a:schemeClr val="tx1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Arc 27">
            <a:extLst>
              <a:ext uri="{FF2B5EF4-FFF2-40B4-BE49-F238E27FC236}">
                <a16:creationId xmlns:a16="http://schemas.microsoft.com/office/drawing/2014/main" id="{480FF09A-5228-450F-B348-5003AFCCBAC2}"/>
              </a:ext>
            </a:extLst>
          </p:cNvPr>
          <p:cNvSpPr/>
          <p:nvPr/>
        </p:nvSpPr>
        <p:spPr>
          <a:xfrm>
            <a:off x="1800359" y="2790420"/>
            <a:ext cx="914400" cy="914400"/>
          </a:xfrm>
          <a:prstGeom prst="arc">
            <a:avLst>
              <a:gd name="adj1" fmla="val 4829478"/>
              <a:gd name="adj2" fmla="val 10697422"/>
            </a:avLst>
          </a:prstGeom>
          <a:ln w="57150">
            <a:solidFill>
              <a:schemeClr val="tx1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12">
            <a:extLst>
              <a:ext uri="{FF2B5EF4-FFF2-40B4-BE49-F238E27FC236}">
                <a16:creationId xmlns:a16="http://schemas.microsoft.com/office/drawing/2014/main" id="{885FCD59-AFE8-6F7E-BB43-03120614FE28}"/>
              </a:ext>
            </a:extLst>
          </p:cNvPr>
          <p:cNvSpPr>
            <a:spLocks/>
          </p:cNvSpPr>
          <p:nvPr/>
        </p:nvSpPr>
        <p:spPr bwMode="auto">
          <a:xfrm>
            <a:off x="8829066" y="963528"/>
            <a:ext cx="1690591" cy="384721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20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 Structure</a:t>
            </a:r>
          </a:p>
        </p:txBody>
      </p:sp>
      <p:sp>
        <p:nvSpPr>
          <p:cNvPr id="5" name="Line 10">
            <a:extLst>
              <a:ext uri="{FF2B5EF4-FFF2-40B4-BE49-F238E27FC236}">
                <a16:creationId xmlns:a16="http://schemas.microsoft.com/office/drawing/2014/main" id="{BAA7BF4C-9A64-A4A4-0F1C-394D233E750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0445603" y="385931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6" name="Rectangle 11">
            <a:extLst>
              <a:ext uri="{FF2B5EF4-FFF2-40B4-BE49-F238E27FC236}">
                <a16:creationId xmlns:a16="http://schemas.microsoft.com/office/drawing/2014/main" id="{2760E22F-480C-636A-0122-F8D83AE7BBEF}"/>
              </a:ext>
            </a:extLst>
          </p:cNvPr>
          <p:cNvSpPr>
            <a:spLocks/>
          </p:cNvSpPr>
          <p:nvPr/>
        </p:nvSpPr>
        <p:spPr bwMode="auto">
          <a:xfrm>
            <a:off x="10952017" y="3630711"/>
            <a:ext cx="628377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0290349"/>
      </p:ext>
    </p:extLst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CC8AE-C498-4811-8E91-6876E4E11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three recursions in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9BE0B-CB7E-4DEE-8347-C97B54375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93</a:t>
            </a:fld>
            <a:endParaRPr 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7EF30BD6-05E8-473F-BCE6-096246FF70F7}"/>
              </a:ext>
            </a:extLst>
          </p:cNvPr>
          <p:cNvSpPr>
            <a:spLocks/>
          </p:cNvSpPr>
          <p:nvPr/>
        </p:nvSpPr>
        <p:spPr bwMode="auto">
          <a:xfrm>
            <a:off x="8995657" y="1411311"/>
            <a:ext cx="1295400" cy="914400"/>
          </a:xfrm>
          <a:prstGeom prst="rect">
            <a:avLst/>
          </a:prstGeom>
          <a:solidFill>
            <a:srgbClr val="0070C0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dirty="0">
                <a:solidFill>
                  <a:schemeClr val="bg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. . .</a:t>
            </a:r>
          </a:p>
        </p:txBody>
      </p:sp>
      <p:sp>
        <p:nvSpPr>
          <p:cNvPr id="8" name="Rectangle 9">
            <a:extLst>
              <a:ext uri="{FF2B5EF4-FFF2-40B4-BE49-F238E27FC236}">
                <a16:creationId xmlns:a16="http://schemas.microsoft.com/office/drawing/2014/main" id="{D2E5B8D0-179C-4C67-9E02-2471F4ED3582}"/>
              </a:ext>
            </a:extLst>
          </p:cNvPr>
          <p:cNvSpPr>
            <a:spLocks/>
          </p:cNvSpPr>
          <p:nvPr/>
        </p:nvSpPr>
        <p:spPr bwMode="auto">
          <a:xfrm>
            <a:off x="8995657" y="2325711"/>
            <a:ext cx="1295400" cy="381000"/>
          </a:xfrm>
          <a:prstGeom prst="rect">
            <a:avLst/>
          </a:prstGeom>
          <a:solidFill>
            <a:srgbClr val="0070C0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dirty="0" err="1">
                <a:solidFill>
                  <a:schemeClr val="bg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Rtn</a:t>
            </a:r>
            <a:r>
              <a:rPr lang="en-US" dirty="0">
                <a:solidFill>
                  <a:schemeClr val="bg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address</a:t>
            </a:r>
          </a:p>
        </p:txBody>
      </p:sp>
      <p:sp>
        <p:nvSpPr>
          <p:cNvPr id="9" name="Rectangle 9">
            <a:extLst>
              <a:ext uri="{FF2B5EF4-FFF2-40B4-BE49-F238E27FC236}">
                <a16:creationId xmlns:a16="http://schemas.microsoft.com/office/drawing/2014/main" id="{B0C689E3-69AE-4AE1-ABBB-EF7FB75B3FB2}"/>
              </a:ext>
            </a:extLst>
          </p:cNvPr>
          <p:cNvSpPr>
            <a:spLocks/>
          </p:cNvSpPr>
          <p:nvPr/>
        </p:nvSpPr>
        <p:spPr bwMode="auto">
          <a:xfrm>
            <a:off x="8995657" y="2706711"/>
            <a:ext cx="1295400" cy="381000"/>
          </a:xfrm>
          <a:prstGeom prst="rect">
            <a:avLst/>
          </a:prstGeom>
          <a:solidFill>
            <a:schemeClr val="accent4">
              <a:lumMod val="75000"/>
            </a:schemeClr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dirty="0">
                <a:solidFill>
                  <a:schemeClr val="bg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Saved </a:t>
            </a:r>
            <a:r>
              <a:rPr lang="en-US" b="1" dirty="0">
                <a:solidFill>
                  <a:schemeClr val="bg1"/>
                </a:solidFill>
                <a:latin typeface="Courier New"/>
                <a:ea typeface="Calibri Bold" charset="0"/>
                <a:cs typeface="Courier New"/>
                <a:sym typeface="Calibri Bold" charset="0"/>
              </a:rPr>
              <a:t>%</a:t>
            </a:r>
            <a:r>
              <a:rPr lang="en-US" b="1" dirty="0" err="1">
                <a:solidFill>
                  <a:schemeClr val="bg1"/>
                </a:solidFill>
                <a:latin typeface="Courier New"/>
                <a:ea typeface="Calibri Bold" charset="0"/>
                <a:cs typeface="Courier New"/>
                <a:sym typeface="Calibri Bold" charset="0"/>
              </a:rPr>
              <a:t>rbx</a:t>
            </a:r>
            <a:endParaRPr lang="en-US" b="1" dirty="0">
              <a:solidFill>
                <a:schemeClr val="bg1"/>
              </a:solidFill>
              <a:latin typeface="Courier New"/>
              <a:ea typeface="Calibri Bold" charset="0"/>
              <a:cs typeface="Courier New"/>
              <a:sym typeface="Calibri Bold" charset="0"/>
            </a:endParaRPr>
          </a:p>
        </p:txBody>
      </p:sp>
      <p:sp>
        <p:nvSpPr>
          <p:cNvPr id="12" name="Rectangle 9">
            <a:extLst>
              <a:ext uri="{FF2B5EF4-FFF2-40B4-BE49-F238E27FC236}">
                <a16:creationId xmlns:a16="http://schemas.microsoft.com/office/drawing/2014/main" id="{7B6FB306-247D-4F93-A8EA-CF98E4CECE00}"/>
              </a:ext>
            </a:extLst>
          </p:cNvPr>
          <p:cNvSpPr>
            <a:spLocks/>
          </p:cNvSpPr>
          <p:nvPr/>
        </p:nvSpPr>
        <p:spPr bwMode="auto">
          <a:xfrm>
            <a:off x="8995657" y="3093927"/>
            <a:ext cx="1295400" cy="381000"/>
          </a:xfrm>
          <a:prstGeom prst="rect">
            <a:avLst/>
          </a:prstGeom>
          <a:solidFill>
            <a:schemeClr val="accent4">
              <a:lumMod val="75000"/>
            </a:schemeClr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dirty="0" err="1">
                <a:solidFill>
                  <a:schemeClr val="bg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Rtn</a:t>
            </a:r>
            <a:r>
              <a:rPr lang="en-US" dirty="0">
                <a:solidFill>
                  <a:schemeClr val="bg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address</a:t>
            </a:r>
          </a:p>
        </p:txBody>
      </p:sp>
      <p:sp>
        <p:nvSpPr>
          <p:cNvPr id="13" name="Rectangle 9">
            <a:extLst>
              <a:ext uri="{FF2B5EF4-FFF2-40B4-BE49-F238E27FC236}">
                <a16:creationId xmlns:a16="http://schemas.microsoft.com/office/drawing/2014/main" id="{771C798E-9832-471A-BCDA-C4F9CE7A29FA}"/>
              </a:ext>
            </a:extLst>
          </p:cNvPr>
          <p:cNvSpPr>
            <a:spLocks/>
          </p:cNvSpPr>
          <p:nvPr/>
        </p:nvSpPr>
        <p:spPr bwMode="auto">
          <a:xfrm>
            <a:off x="8995657" y="3474927"/>
            <a:ext cx="1295400" cy="381000"/>
          </a:xfrm>
          <a:prstGeom prst="rect">
            <a:avLst/>
          </a:prstGeom>
          <a:solidFill>
            <a:schemeClr val="accent2">
              <a:lumMod val="75000"/>
            </a:schemeClr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dirty="0">
                <a:solidFill>
                  <a:schemeClr val="bg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Saved </a:t>
            </a:r>
            <a:r>
              <a:rPr lang="en-US" b="1" dirty="0">
                <a:solidFill>
                  <a:schemeClr val="bg1"/>
                </a:solidFill>
                <a:latin typeface="Courier New"/>
                <a:ea typeface="Calibri Bold" charset="0"/>
                <a:cs typeface="Courier New"/>
                <a:sym typeface="Calibri Bold" charset="0"/>
              </a:rPr>
              <a:t>%</a:t>
            </a:r>
            <a:r>
              <a:rPr lang="en-US" b="1" dirty="0" err="1">
                <a:solidFill>
                  <a:schemeClr val="bg1"/>
                </a:solidFill>
                <a:latin typeface="Courier New"/>
                <a:ea typeface="Calibri Bold" charset="0"/>
                <a:cs typeface="Courier New"/>
                <a:sym typeface="Calibri Bold" charset="0"/>
              </a:rPr>
              <a:t>rbx</a:t>
            </a:r>
            <a:endParaRPr lang="en-US" b="1" dirty="0">
              <a:solidFill>
                <a:schemeClr val="bg1"/>
              </a:solidFill>
              <a:latin typeface="Courier New"/>
              <a:ea typeface="Calibri Bold" charset="0"/>
              <a:cs typeface="Courier New"/>
              <a:sym typeface="Calibri Bold" charset="0"/>
            </a:endParaRPr>
          </a:p>
        </p:txBody>
      </p:sp>
      <p:sp>
        <p:nvSpPr>
          <p:cNvPr id="14" name="Line 10">
            <a:extLst>
              <a:ext uri="{FF2B5EF4-FFF2-40B4-BE49-F238E27FC236}">
                <a16:creationId xmlns:a16="http://schemas.microsoft.com/office/drawing/2014/main" id="{CFA0F31F-CEBC-4642-8240-4D5DE16650B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0291057" y="4592828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15" name="Rectangle 11">
            <a:extLst>
              <a:ext uri="{FF2B5EF4-FFF2-40B4-BE49-F238E27FC236}">
                <a16:creationId xmlns:a16="http://schemas.microsoft.com/office/drawing/2014/main" id="{90B504CB-5914-4154-814D-2F14E43564C1}"/>
              </a:ext>
            </a:extLst>
          </p:cNvPr>
          <p:cNvSpPr>
            <a:spLocks/>
          </p:cNvSpPr>
          <p:nvPr/>
        </p:nvSpPr>
        <p:spPr bwMode="auto">
          <a:xfrm>
            <a:off x="10797471" y="4364229"/>
            <a:ext cx="628377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16" name="Rectangle 9">
            <a:extLst>
              <a:ext uri="{FF2B5EF4-FFF2-40B4-BE49-F238E27FC236}">
                <a16:creationId xmlns:a16="http://schemas.microsoft.com/office/drawing/2014/main" id="{1704A2BF-BF38-47DD-BDB5-F77E61E602C2}"/>
              </a:ext>
            </a:extLst>
          </p:cNvPr>
          <p:cNvSpPr>
            <a:spLocks/>
          </p:cNvSpPr>
          <p:nvPr/>
        </p:nvSpPr>
        <p:spPr bwMode="auto">
          <a:xfrm>
            <a:off x="8995657" y="3839179"/>
            <a:ext cx="1295400" cy="381000"/>
          </a:xfrm>
          <a:prstGeom prst="rect">
            <a:avLst/>
          </a:prstGeom>
          <a:solidFill>
            <a:schemeClr val="accent2">
              <a:lumMod val="75000"/>
            </a:schemeClr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dirty="0" err="1">
                <a:solidFill>
                  <a:schemeClr val="bg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Rtn</a:t>
            </a:r>
            <a:r>
              <a:rPr lang="en-US" dirty="0">
                <a:solidFill>
                  <a:schemeClr val="bg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address</a:t>
            </a:r>
          </a:p>
        </p:txBody>
      </p:sp>
      <p:sp>
        <p:nvSpPr>
          <p:cNvPr id="17" name="Rectangle 9">
            <a:extLst>
              <a:ext uri="{FF2B5EF4-FFF2-40B4-BE49-F238E27FC236}">
                <a16:creationId xmlns:a16="http://schemas.microsoft.com/office/drawing/2014/main" id="{148E12F2-7890-4248-87D2-F0CB0F1CEEE4}"/>
              </a:ext>
            </a:extLst>
          </p:cNvPr>
          <p:cNvSpPr>
            <a:spLocks/>
          </p:cNvSpPr>
          <p:nvPr/>
        </p:nvSpPr>
        <p:spPr bwMode="auto">
          <a:xfrm>
            <a:off x="8995657" y="4220179"/>
            <a:ext cx="1295400" cy="381000"/>
          </a:xfrm>
          <a:prstGeom prst="rect">
            <a:avLst/>
          </a:prstGeom>
          <a:solidFill>
            <a:schemeClr val="accent5">
              <a:lumMod val="75000"/>
            </a:schemeClr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dirty="0">
                <a:solidFill>
                  <a:schemeClr val="bg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Saved </a:t>
            </a:r>
            <a:r>
              <a:rPr lang="en-US" b="1" dirty="0">
                <a:solidFill>
                  <a:schemeClr val="bg1"/>
                </a:solidFill>
                <a:latin typeface="Courier New"/>
                <a:ea typeface="Calibri Bold" charset="0"/>
                <a:cs typeface="Courier New"/>
                <a:sym typeface="Calibri Bold" charset="0"/>
              </a:rPr>
              <a:t>%</a:t>
            </a:r>
            <a:r>
              <a:rPr lang="en-US" b="1" dirty="0" err="1">
                <a:solidFill>
                  <a:schemeClr val="bg1"/>
                </a:solidFill>
                <a:latin typeface="Courier New"/>
                <a:ea typeface="Calibri Bold" charset="0"/>
                <a:cs typeface="Courier New"/>
                <a:sym typeface="Calibri Bold" charset="0"/>
              </a:rPr>
              <a:t>rbx</a:t>
            </a:r>
            <a:endParaRPr lang="en-US" b="1" dirty="0">
              <a:solidFill>
                <a:schemeClr val="bg1"/>
              </a:solidFill>
              <a:latin typeface="Courier New"/>
              <a:ea typeface="Calibri Bold" charset="0"/>
              <a:cs typeface="Courier New"/>
              <a:sym typeface="Calibri Bold" charset="0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A8FC4FE0-30D7-41F7-9727-B7B3B64C120F}"/>
              </a:ext>
            </a:extLst>
          </p:cNvPr>
          <p:cNvSpPr/>
          <p:nvPr/>
        </p:nvSpPr>
        <p:spPr>
          <a:xfrm>
            <a:off x="1107583" y="1700011"/>
            <a:ext cx="1295400" cy="6257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main()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E07D590C-82A2-4935-8472-C05CCF357323}"/>
              </a:ext>
            </a:extLst>
          </p:cNvPr>
          <p:cNvSpPr/>
          <p:nvPr/>
        </p:nvSpPr>
        <p:spPr>
          <a:xfrm>
            <a:off x="1755283" y="2524794"/>
            <a:ext cx="1295400" cy="625700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pcount_r</a:t>
            </a:r>
            <a:r>
              <a:rPr lang="en-US" dirty="0"/>
              <a:t>()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4BCDA2F9-EE28-4DF2-8D69-D7128F2F8F63}"/>
              </a:ext>
            </a:extLst>
          </p:cNvPr>
          <p:cNvSpPr/>
          <p:nvPr/>
        </p:nvSpPr>
        <p:spPr>
          <a:xfrm>
            <a:off x="2402983" y="3344750"/>
            <a:ext cx="1295400" cy="625700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pcount_r</a:t>
            </a:r>
            <a:r>
              <a:rPr lang="en-US" dirty="0"/>
              <a:t>()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3442D797-49E1-4E00-B9F8-0B6126E5D02B}"/>
              </a:ext>
            </a:extLst>
          </p:cNvPr>
          <p:cNvSpPr/>
          <p:nvPr/>
        </p:nvSpPr>
        <p:spPr>
          <a:xfrm>
            <a:off x="3050683" y="4164706"/>
            <a:ext cx="1295400" cy="625700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pcount_r</a:t>
            </a:r>
            <a:r>
              <a:rPr lang="en-US" dirty="0"/>
              <a:t>()</a:t>
            </a:r>
          </a:p>
        </p:txBody>
      </p:sp>
      <p:sp>
        <p:nvSpPr>
          <p:cNvPr id="27" name="Arc 26">
            <a:extLst>
              <a:ext uri="{FF2B5EF4-FFF2-40B4-BE49-F238E27FC236}">
                <a16:creationId xmlns:a16="http://schemas.microsoft.com/office/drawing/2014/main" id="{AA04A7A0-32D4-4CDC-B00E-B336B24DB1EC}"/>
              </a:ext>
            </a:extLst>
          </p:cNvPr>
          <p:cNvSpPr/>
          <p:nvPr/>
        </p:nvSpPr>
        <p:spPr>
          <a:xfrm>
            <a:off x="1197735" y="1923244"/>
            <a:ext cx="914400" cy="914400"/>
          </a:xfrm>
          <a:prstGeom prst="arc">
            <a:avLst>
              <a:gd name="adj1" fmla="val 4829478"/>
              <a:gd name="adj2" fmla="val 10697422"/>
            </a:avLst>
          </a:prstGeom>
          <a:ln w="57150">
            <a:solidFill>
              <a:schemeClr val="tx1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Arc 27">
            <a:extLst>
              <a:ext uri="{FF2B5EF4-FFF2-40B4-BE49-F238E27FC236}">
                <a16:creationId xmlns:a16="http://schemas.microsoft.com/office/drawing/2014/main" id="{480FF09A-5228-450F-B348-5003AFCCBAC2}"/>
              </a:ext>
            </a:extLst>
          </p:cNvPr>
          <p:cNvSpPr/>
          <p:nvPr/>
        </p:nvSpPr>
        <p:spPr>
          <a:xfrm>
            <a:off x="1800359" y="2790420"/>
            <a:ext cx="914400" cy="914400"/>
          </a:xfrm>
          <a:prstGeom prst="arc">
            <a:avLst>
              <a:gd name="adj1" fmla="val 4829478"/>
              <a:gd name="adj2" fmla="val 10697422"/>
            </a:avLst>
          </a:prstGeom>
          <a:ln w="57150">
            <a:solidFill>
              <a:schemeClr val="tx1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Arc 28">
            <a:extLst>
              <a:ext uri="{FF2B5EF4-FFF2-40B4-BE49-F238E27FC236}">
                <a16:creationId xmlns:a16="http://schemas.microsoft.com/office/drawing/2014/main" id="{115295DB-E6A8-4A9A-BD0D-AB8B459DFE37}"/>
              </a:ext>
            </a:extLst>
          </p:cNvPr>
          <p:cNvSpPr/>
          <p:nvPr/>
        </p:nvSpPr>
        <p:spPr>
          <a:xfrm>
            <a:off x="2476118" y="3572479"/>
            <a:ext cx="914400" cy="914400"/>
          </a:xfrm>
          <a:prstGeom prst="arc">
            <a:avLst>
              <a:gd name="adj1" fmla="val 4829478"/>
              <a:gd name="adj2" fmla="val 10697422"/>
            </a:avLst>
          </a:prstGeom>
          <a:ln w="57150">
            <a:solidFill>
              <a:schemeClr val="tx1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5DABA007-345E-46EC-B45B-DE7210015A1F}"/>
              </a:ext>
            </a:extLst>
          </p:cNvPr>
          <p:cNvSpPr txBox="1"/>
          <p:nvPr/>
        </p:nvSpPr>
        <p:spPr>
          <a:xfrm>
            <a:off x="4623515" y="4790406"/>
            <a:ext cx="30007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Executing, but has not yet called </a:t>
            </a:r>
            <a:r>
              <a:rPr lang="en-US" dirty="0" err="1"/>
              <a:t>pcount_r</a:t>
            </a:r>
            <a:r>
              <a:rPr lang="en-US" dirty="0"/>
              <a:t>() again</a:t>
            </a:r>
          </a:p>
        </p:txBody>
      </p:sp>
      <p:sp>
        <p:nvSpPr>
          <p:cNvPr id="3" name="Rectangle 12">
            <a:extLst>
              <a:ext uri="{FF2B5EF4-FFF2-40B4-BE49-F238E27FC236}">
                <a16:creationId xmlns:a16="http://schemas.microsoft.com/office/drawing/2014/main" id="{885FCD59-AFE8-6F7E-BB43-03120614FE28}"/>
              </a:ext>
            </a:extLst>
          </p:cNvPr>
          <p:cNvSpPr>
            <a:spLocks/>
          </p:cNvSpPr>
          <p:nvPr/>
        </p:nvSpPr>
        <p:spPr bwMode="auto">
          <a:xfrm>
            <a:off x="8829066" y="963528"/>
            <a:ext cx="1690591" cy="384721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20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 Structure</a:t>
            </a:r>
          </a:p>
        </p:txBody>
      </p:sp>
    </p:spTree>
    <p:extLst>
      <p:ext uri="{BB962C8B-B14F-4D97-AF65-F5344CB8AC3E}">
        <p14:creationId xmlns:p14="http://schemas.microsoft.com/office/powerpoint/2010/main" val="1380802586"/>
      </p:ext>
    </p:extLst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3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x86-64 Procedure Summary</a:t>
            </a:r>
          </a:p>
        </p:txBody>
      </p:sp>
      <p:sp>
        <p:nvSpPr>
          <p:cNvPr id="17" name="Content Placeholder 16"/>
          <p:cNvSpPr>
            <a:spLocks noGrp="1"/>
          </p:cNvSpPr>
          <p:nvPr>
            <p:ph idx="1"/>
          </p:nvPr>
        </p:nvSpPr>
        <p:spPr>
          <a:xfrm>
            <a:off x="607595" y="1143000"/>
            <a:ext cx="7641318" cy="5029200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Important Points</a:t>
            </a:r>
          </a:p>
          <a:p>
            <a:pPr lvl="1"/>
            <a:r>
              <a:rPr lang="en-US" dirty="0"/>
              <a:t>A stack is the right data structure for procedure call / return</a:t>
            </a:r>
          </a:p>
          <a:p>
            <a:pPr lvl="2"/>
            <a:r>
              <a:rPr lang="en-US" dirty="0"/>
              <a:t>If P calls Q, then Q returns before P</a:t>
            </a:r>
          </a:p>
          <a:p>
            <a:pPr lvl="1"/>
            <a:r>
              <a:rPr lang="en-US" dirty="0"/>
              <a:t>The stack makes recursion work</a:t>
            </a:r>
          </a:p>
          <a:p>
            <a:pPr lvl="1"/>
            <a:endParaRPr lang="en-US" dirty="0"/>
          </a:p>
          <a:p>
            <a:r>
              <a:rPr lang="en-US" dirty="0"/>
              <a:t>Calling convention</a:t>
            </a:r>
          </a:p>
          <a:p>
            <a:pPr lvl="1"/>
            <a:r>
              <a:rPr lang="en-US" dirty="0"/>
              <a:t>Caller-saved registers saved </a:t>
            </a:r>
            <a:r>
              <a:rPr lang="en-US" b="1" dirty="0"/>
              <a:t>in advance </a:t>
            </a:r>
            <a:r>
              <a:rPr lang="en-US" dirty="0"/>
              <a:t>before call</a:t>
            </a:r>
          </a:p>
          <a:p>
            <a:pPr lvl="1"/>
            <a:r>
              <a:rPr lang="en-US" dirty="0"/>
              <a:t>Put arguments in registers (1-6)</a:t>
            </a:r>
          </a:p>
          <a:p>
            <a:pPr lvl="1"/>
            <a:r>
              <a:rPr lang="en-US" dirty="0"/>
              <a:t>Put further arguments on top of stack (7+)</a:t>
            </a:r>
          </a:p>
          <a:p>
            <a:pPr lvl="1"/>
            <a:r>
              <a:rPr lang="en-US" dirty="0"/>
              <a:t>Put return address on top of stack</a:t>
            </a:r>
          </a:p>
          <a:p>
            <a:pPr lvl="1"/>
            <a:r>
              <a:rPr lang="en-US" dirty="0"/>
              <a:t>Callee can safely store values in local stack frame </a:t>
            </a:r>
            <a:br>
              <a:rPr lang="en-US" dirty="0"/>
            </a:br>
            <a:r>
              <a:rPr lang="en-US" dirty="0"/>
              <a:t>and in callee-saved registers (after saving them)</a:t>
            </a:r>
          </a:p>
          <a:p>
            <a:pPr lvl="1"/>
            <a:r>
              <a:rPr lang="en-US" dirty="0"/>
              <a:t>Result return in </a:t>
            </a:r>
            <a:r>
              <a:rPr lang="en-US" dirty="0">
                <a:latin typeface="Courier New Bold"/>
              </a:rPr>
              <a:t>%</a:t>
            </a:r>
            <a:r>
              <a:rPr lang="en-US" dirty="0" err="1">
                <a:latin typeface="Courier New Bold"/>
              </a:rPr>
              <a:t>rax</a:t>
            </a:r>
            <a:r>
              <a:rPr lang="en-US" dirty="0">
                <a:latin typeface="Courier New Bold"/>
              </a:rPr>
              <a:t> </a:t>
            </a:r>
            <a:r>
              <a:rPr lang="en-US" dirty="0"/>
              <a:t>and restore callee-saved registers before returning</a:t>
            </a:r>
          </a:p>
        </p:txBody>
      </p:sp>
      <p:sp>
        <p:nvSpPr>
          <p:cNvPr id="13" name="Slide Number Placeholder 3">
            <a:extLst>
              <a:ext uri="{FF2B5EF4-FFF2-40B4-BE49-F238E27FC236}">
                <a16:creationId xmlns:a16="http://schemas.microsoft.com/office/drawing/2014/main" id="{3B0BE9C1-4407-4E8A-802E-01D73DF3C1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668000" y="6356350"/>
            <a:ext cx="912394" cy="365125"/>
          </a:xfrm>
        </p:spPr>
        <p:txBody>
          <a:bodyPr/>
          <a:lstStyle/>
          <a:p>
            <a:fld id="{0778C724-3839-4D76-A707-B4C23905D055}" type="slidenum">
              <a:rPr lang="en-US" smtClean="0"/>
              <a:t>94</a:t>
            </a:fld>
            <a:endParaRPr lang="en-US"/>
          </a:p>
        </p:txBody>
      </p:sp>
      <p:sp>
        <p:nvSpPr>
          <p:cNvPr id="14" name="Rectangle 5">
            <a:extLst>
              <a:ext uri="{FF2B5EF4-FFF2-40B4-BE49-F238E27FC236}">
                <a16:creationId xmlns:a16="http://schemas.microsoft.com/office/drawing/2014/main" id="{C0BC61DC-08C6-4050-9CFF-1EFB3A593442}"/>
              </a:ext>
            </a:extLst>
          </p:cNvPr>
          <p:cNvSpPr>
            <a:spLocks/>
          </p:cNvSpPr>
          <p:nvPr/>
        </p:nvSpPr>
        <p:spPr bwMode="auto">
          <a:xfrm>
            <a:off x="9907431" y="2667000"/>
            <a:ext cx="1778000" cy="304800"/>
          </a:xfrm>
          <a:prstGeom prst="rect">
            <a:avLst/>
          </a:prstGeom>
          <a:solidFill>
            <a:srgbClr val="FFB8B8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91440" tIns="0" rIns="91440" bIns="0" anchor="ctr"/>
          <a:lstStyle/>
          <a:p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Return </a:t>
            </a:r>
            <a:r>
              <a:rPr lang="en-US" dirty="0" err="1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Addr</a:t>
            </a:r>
            <a:endParaRPr lang="en-US" dirty="0">
              <a:latin typeface="Calibri Bold" charset="0"/>
              <a:ea typeface="Calibri Bold" charset="0"/>
              <a:cs typeface="Calibri Bold" charset="0"/>
              <a:sym typeface="Calibri Bold" charset="0"/>
            </a:endParaRPr>
          </a:p>
        </p:txBody>
      </p:sp>
      <p:sp>
        <p:nvSpPr>
          <p:cNvPr id="15" name="Rectangle 6">
            <a:extLst>
              <a:ext uri="{FF2B5EF4-FFF2-40B4-BE49-F238E27FC236}">
                <a16:creationId xmlns:a16="http://schemas.microsoft.com/office/drawing/2014/main" id="{8E653DE0-6559-4BF9-9FCE-AB942EA1EE09}"/>
              </a:ext>
            </a:extLst>
          </p:cNvPr>
          <p:cNvSpPr>
            <a:spLocks/>
          </p:cNvSpPr>
          <p:nvPr/>
        </p:nvSpPr>
        <p:spPr bwMode="auto">
          <a:xfrm>
            <a:off x="9907431" y="2971800"/>
            <a:ext cx="1778000" cy="21209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91440" tIns="0" rIns="91440" bIns="0" anchor="ctr"/>
          <a:lstStyle/>
          <a:p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Saved</a:t>
            </a:r>
          </a:p>
          <a:p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Registers</a:t>
            </a:r>
          </a:p>
          <a:p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+</a:t>
            </a:r>
          </a:p>
          <a:p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Local</a:t>
            </a:r>
          </a:p>
          <a:p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Variables</a:t>
            </a:r>
          </a:p>
        </p:txBody>
      </p:sp>
      <p:sp>
        <p:nvSpPr>
          <p:cNvPr id="16" name="Rectangle 7">
            <a:extLst>
              <a:ext uri="{FF2B5EF4-FFF2-40B4-BE49-F238E27FC236}">
                <a16:creationId xmlns:a16="http://schemas.microsoft.com/office/drawing/2014/main" id="{3862D10E-9671-4A25-84C3-52AB74022FBA}"/>
              </a:ext>
            </a:extLst>
          </p:cNvPr>
          <p:cNvSpPr>
            <a:spLocks/>
          </p:cNvSpPr>
          <p:nvPr/>
        </p:nvSpPr>
        <p:spPr bwMode="auto">
          <a:xfrm>
            <a:off x="9907431" y="5089525"/>
            <a:ext cx="1778000" cy="7366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91440" tIns="0" rIns="91440" bIns="0" anchor="ctr"/>
          <a:lstStyle/>
          <a:p>
            <a:r>
              <a:rPr lang="en-US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Argument</a:t>
            </a:r>
          </a:p>
          <a:p>
            <a:r>
              <a:rPr lang="en-US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Build</a:t>
            </a:r>
          </a:p>
        </p:txBody>
      </p:sp>
      <p:sp>
        <p:nvSpPr>
          <p:cNvPr id="18" name="Rectangle 8">
            <a:extLst>
              <a:ext uri="{FF2B5EF4-FFF2-40B4-BE49-F238E27FC236}">
                <a16:creationId xmlns:a16="http://schemas.microsoft.com/office/drawing/2014/main" id="{D3B8EB00-8E45-4AC9-9BB7-9D2B4B5EBE99}"/>
              </a:ext>
            </a:extLst>
          </p:cNvPr>
          <p:cNvSpPr>
            <a:spLocks/>
          </p:cNvSpPr>
          <p:nvPr/>
        </p:nvSpPr>
        <p:spPr bwMode="auto">
          <a:xfrm>
            <a:off x="9907431" y="685800"/>
            <a:ext cx="1778000" cy="1371600"/>
          </a:xfrm>
          <a:prstGeom prst="rect">
            <a:avLst/>
          </a:prstGeom>
          <a:solidFill>
            <a:srgbClr val="FFB8B8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91440" tIns="0" rIns="91440" bIns="0"/>
          <a:lstStyle/>
          <a:p>
            <a:endParaRPr lang="en-US"/>
          </a:p>
        </p:txBody>
      </p:sp>
      <p:sp>
        <p:nvSpPr>
          <p:cNvPr id="19" name="Rectangle 10">
            <a:extLst>
              <a:ext uri="{FF2B5EF4-FFF2-40B4-BE49-F238E27FC236}">
                <a16:creationId xmlns:a16="http://schemas.microsoft.com/office/drawing/2014/main" id="{75BB9CAD-5E4F-40C8-8370-F17B88ED565D}"/>
              </a:ext>
            </a:extLst>
          </p:cNvPr>
          <p:cNvSpPr>
            <a:spLocks/>
          </p:cNvSpPr>
          <p:nvPr/>
        </p:nvSpPr>
        <p:spPr bwMode="auto">
          <a:xfrm>
            <a:off x="9907431" y="2057400"/>
            <a:ext cx="1778000" cy="609600"/>
          </a:xfrm>
          <a:prstGeom prst="rect">
            <a:avLst/>
          </a:prstGeom>
          <a:solidFill>
            <a:srgbClr val="FFB8B8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91440" tIns="0" rIns="91440" bIns="0" anchor="ctr"/>
          <a:lstStyle/>
          <a:p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Arguments 7+</a:t>
            </a:r>
          </a:p>
        </p:txBody>
      </p:sp>
      <p:sp>
        <p:nvSpPr>
          <p:cNvPr id="20" name="Rectangle 11">
            <a:extLst>
              <a:ext uri="{FF2B5EF4-FFF2-40B4-BE49-F238E27FC236}">
                <a16:creationId xmlns:a16="http://schemas.microsoft.com/office/drawing/2014/main" id="{F5925DBA-DA6C-4559-98FF-AAE024CC6492}"/>
              </a:ext>
            </a:extLst>
          </p:cNvPr>
          <p:cNvSpPr>
            <a:spLocks/>
          </p:cNvSpPr>
          <p:nvPr/>
        </p:nvSpPr>
        <p:spPr bwMode="auto">
          <a:xfrm>
            <a:off x="8777132" y="1516063"/>
            <a:ext cx="684213" cy="6350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Caller</a:t>
            </a:r>
            <a:endParaRPr lang="en-US"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pPr algn="r"/>
            <a:r>
              <a:rPr lang="en-US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Frame</a:t>
            </a:r>
          </a:p>
        </p:txBody>
      </p:sp>
      <p:sp>
        <p:nvSpPr>
          <p:cNvPr id="21" name="AutoShape 12">
            <a:extLst>
              <a:ext uri="{FF2B5EF4-FFF2-40B4-BE49-F238E27FC236}">
                <a16:creationId xmlns:a16="http://schemas.microsoft.com/office/drawing/2014/main" id="{6937A9F6-EA8F-4EF9-A446-B9D081C92E77}"/>
              </a:ext>
            </a:extLst>
          </p:cNvPr>
          <p:cNvSpPr>
            <a:spLocks/>
          </p:cNvSpPr>
          <p:nvPr/>
        </p:nvSpPr>
        <p:spPr bwMode="auto">
          <a:xfrm>
            <a:off x="9523256" y="685800"/>
            <a:ext cx="228600" cy="2260600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21600" y="21600"/>
                </a:moveTo>
                <a:cubicBezTo>
                  <a:pt x="15635" y="21600"/>
                  <a:pt x="10800" y="20875"/>
                  <a:pt x="10800" y="19980"/>
                </a:cubicBezTo>
                <a:lnTo>
                  <a:pt x="10800" y="12420"/>
                </a:lnTo>
                <a:cubicBezTo>
                  <a:pt x="10800" y="11525"/>
                  <a:pt x="5965" y="10800"/>
                  <a:pt x="0" y="10800"/>
                </a:cubicBezTo>
                <a:cubicBezTo>
                  <a:pt x="5965" y="10800"/>
                  <a:pt x="10800" y="10075"/>
                  <a:pt x="10800" y="9180"/>
                </a:cubicBezTo>
                <a:lnTo>
                  <a:pt x="10800" y="1620"/>
                </a:lnTo>
                <a:cubicBezTo>
                  <a:pt x="10800" y="725"/>
                  <a:pt x="15635" y="0"/>
                  <a:pt x="21600" y="0"/>
                </a:cubicBezTo>
              </a:path>
            </a:pathLst>
          </a:cu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2" name="Line 15">
            <a:extLst>
              <a:ext uri="{FF2B5EF4-FFF2-40B4-BE49-F238E27FC236}">
                <a16:creationId xmlns:a16="http://schemas.microsoft.com/office/drawing/2014/main" id="{87F25E60-6762-4D9E-A62B-0089894018DD}"/>
              </a:ext>
            </a:extLst>
          </p:cNvPr>
          <p:cNvSpPr>
            <a:spLocks noChangeShapeType="1"/>
          </p:cNvSpPr>
          <p:nvPr/>
        </p:nvSpPr>
        <p:spPr bwMode="auto">
          <a:xfrm>
            <a:off x="9101776" y="5889625"/>
            <a:ext cx="719137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3" name="Rectangle 16">
            <a:extLst>
              <a:ext uri="{FF2B5EF4-FFF2-40B4-BE49-F238E27FC236}">
                <a16:creationId xmlns:a16="http://schemas.microsoft.com/office/drawing/2014/main" id="{67E02737-D403-481D-A5F1-3DF3378ADBC6}"/>
              </a:ext>
            </a:extLst>
          </p:cNvPr>
          <p:cNvSpPr>
            <a:spLocks/>
          </p:cNvSpPr>
          <p:nvPr/>
        </p:nvSpPr>
        <p:spPr bwMode="auto">
          <a:xfrm>
            <a:off x="7509136" y="5451475"/>
            <a:ext cx="1485900" cy="6096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r"/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 pointer</a:t>
            </a:r>
            <a:endParaRPr lang="en-US" dirty="0"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pPr algn="r"/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4" name="Rectangle 11">
            <a:extLst>
              <a:ext uri="{FF2B5EF4-FFF2-40B4-BE49-F238E27FC236}">
                <a16:creationId xmlns:a16="http://schemas.microsoft.com/office/drawing/2014/main" id="{0DB2263C-ADEB-4C21-A464-B2F54D2414ED}"/>
              </a:ext>
            </a:extLst>
          </p:cNvPr>
          <p:cNvSpPr>
            <a:spLocks/>
          </p:cNvSpPr>
          <p:nvPr/>
        </p:nvSpPr>
        <p:spPr bwMode="auto">
          <a:xfrm>
            <a:off x="8422784" y="3841751"/>
            <a:ext cx="1038562" cy="907941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square" lIns="38100" tIns="38100" rIns="38100" bIns="38100">
            <a:spAutoFit/>
          </a:bodyPr>
          <a:lstStyle/>
          <a:p>
            <a:pPr algn="r"/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Current</a:t>
            </a:r>
          </a:p>
          <a:p>
            <a:pPr algn="r"/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(Callee)</a:t>
            </a:r>
            <a:endParaRPr lang="en-US" dirty="0"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pPr algn="r"/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Frame</a:t>
            </a:r>
          </a:p>
        </p:txBody>
      </p:sp>
      <p:sp>
        <p:nvSpPr>
          <p:cNvPr id="25" name="AutoShape 12">
            <a:extLst>
              <a:ext uri="{FF2B5EF4-FFF2-40B4-BE49-F238E27FC236}">
                <a16:creationId xmlns:a16="http://schemas.microsoft.com/office/drawing/2014/main" id="{22C6773C-8112-4C1E-A46F-529F3EC3675C}"/>
              </a:ext>
            </a:extLst>
          </p:cNvPr>
          <p:cNvSpPr>
            <a:spLocks/>
          </p:cNvSpPr>
          <p:nvPr/>
        </p:nvSpPr>
        <p:spPr bwMode="auto">
          <a:xfrm>
            <a:off x="9523256" y="3011487"/>
            <a:ext cx="228600" cy="2814637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21600" y="21600"/>
                </a:moveTo>
                <a:cubicBezTo>
                  <a:pt x="15635" y="21600"/>
                  <a:pt x="10800" y="20875"/>
                  <a:pt x="10800" y="19980"/>
                </a:cubicBezTo>
                <a:lnTo>
                  <a:pt x="10800" y="12420"/>
                </a:lnTo>
                <a:cubicBezTo>
                  <a:pt x="10800" y="11525"/>
                  <a:pt x="5965" y="10800"/>
                  <a:pt x="0" y="10800"/>
                </a:cubicBezTo>
                <a:cubicBezTo>
                  <a:pt x="5965" y="10800"/>
                  <a:pt x="10800" y="10075"/>
                  <a:pt x="10800" y="9180"/>
                </a:cubicBezTo>
                <a:lnTo>
                  <a:pt x="10800" y="1620"/>
                </a:lnTo>
                <a:cubicBezTo>
                  <a:pt x="10800" y="725"/>
                  <a:pt x="15635" y="0"/>
                  <a:pt x="21600" y="0"/>
                </a:cubicBezTo>
              </a:path>
            </a:pathLst>
          </a:cu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1061341"/>
      </p:ext>
    </p:extLst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FE4CC8D-826F-4242-A164-B180748AA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pPr/>
              <a:t>95</a:t>
            </a:fld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B973E2CD-F5CF-4EB2-8FFE-BEF643D0303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C Code Layout</a:t>
            </a:r>
          </a:p>
          <a:p>
            <a:pPr lvl="1"/>
            <a:endParaRPr lang="en-US" dirty="0"/>
          </a:p>
          <a:p>
            <a:r>
              <a:rPr lang="en-US" dirty="0"/>
              <a:t>x86-64 Calling Convention</a:t>
            </a:r>
          </a:p>
          <a:p>
            <a:pPr lvl="1"/>
            <a:endParaRPr lang="en-US" dirty="0"/>
          </a:p>
          <a:p>
            <a:r>
              <a:rPr lang="en-US" dirty="0"/>
              <a:t>Managing Local Data</a:t>
            </a:r>
          </a:p>
          <a:p>
            <a:pPr lvl="1"/>
            <a:endParaRPr lang="en-US" dirty="0"/>
          </a:p>
          <a:p>
            <a:r>
              <a:rPr lang="en-US" dirty="0"/>
              <a:t>Register Saving</a:t>
            </a:r>
          </a:p>
          <a:p>
            <a:pPr lvl="1"/>
            <a:r>
              <a:rPr lang="en-US" dirty="0"/>
              <a:t>Recursion Example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FF4148B5-F7F1-4E4C-AFA8-582DA01BEC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</p:spTree>
    <p:extLst>
      <p:ext uri="{BB962C8B-B14F-4D97-AF65-F5344CB8AC3E}">
        <p14:creationId xmlns:p14="http://schemas.microsoft.com/office/powerpoint/2010/main" val="1161546011"/>
      </p:ext>
    </p:extLst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FE4CC8D-826F-4242-A164-B180748AA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pPr/>
              <a:t>96</a:t>
            </a:fld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796C7776-1AD3-4FC0-BBFE-5FF7AA55451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Bonus: Stack Frame Example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323A8636-0440-4ECF-9F92-BE7962839D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</p:spTree>
    <p:extLst>
      <p:ext uri="{BB962C8B-B14F-4D97-AF65-F5344CB8AC3E}">
        <p14:creationId xmlns:p14="http://schemas.microsoft.com/office/powerpoint/2010/main" val="1352867550"/>
      </p:ext>
    </p:extLst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2"/>
          <p:cNvSpPr>
            <a:spLocks noGrp="1" noChangeArrowheads="1"/>
          </p:cNvSpPr>
          <p:nvPr>
            <p:ph type="title"/>
          </p:nvPr>
        </p:nvSpPr>
        <p:spPr>
          <a:xfrm>
            <a:off x="1881189" y="188640"/>
            <a:ext cx="7591425" cy="762000"/>
          </a:xfrm>
        </p:spPr>
        <p:txBody>
          <a:bodyPr/>
          <a:lstStyle/>
          <a:p>
            <a:r>
              <a:rPr lang="en-US" dirty="0">
                <a:latin typeface="Calibri" pitchFamily="-96" charset="0"/>
              </a:rPr>
              <a:t>x86-64 Stack Frame Example</a:t>
            </a:r>
          </a:p>
        </p:txBody>
      </p:sp>
      <p:sp>
        <p:nvSpPr>
          <p:cNvPr id="3614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889124" y="4114800"/>
            <a:ext cx="3774828" cy="2410544"/>
          </a:xfrm>
        </p:spPr>
        <p:txBody>
          <a:bodyPr/>
          <a:lstStyle/>
          <a:p>
            <a:r>
              <a:rPr lang="en-US" sz="2000" dirty="0">
                <a:latin typeface="Calibri" pitchFamily="-96" charset="0"/>
              </a:rPr>
              <a:t>Keeps values of </a:t>
            </a:r>
            <a:r>
              <a:rPr lang="en-US" sz="2000" dirty="0">
                <a:latin typeface="Courier New" pitchFamily="-96" charset="0"/>
              </a:rPr>
              <a:t>&amp;a[</a:t>
            </a:r>
            <a:r>
              <a:rPr lang="en-US" sz="2000" dirty="0" err="1">
                <a:latin typeface="Courier New" pitchFamily="-96" charset="0"/>
              </a:rPr>
              <a:t>i</a:t>
            </a:r>
            <a:r>
              <a:rPr lang="en-US" sz="2000" dirty="0">
                <a:latin typeface="Courier New" pitchFamily="-96" charset="0"/>
              </a:rPr>
              <a:t>]</a:t>
            </a:r>
            <a:r>
              <a:rPr lang="en-US" sz="2000" dirty="0">
                <a:latin typeface="Calibri" pitchFamily="-96" charset="0"/>
              </a:rPr>
              <a:t> and </a:t>
            </a:r>
            <a:r>
              <a:rPr lang="en-US" sz="2000" dirty="0">
                <a:latin typeface="Courier New" pitchFamily="-96" charset="0"/>
              </a:rPr>
              <a:t>&amp;a[i+1]</a:t>
            </a:r>
            <a:r>
              <a:rPr lang="en-US" sz="2000" dirty="0">
                <a:latin typeface="Calibri" pitchFamily="-96" charset="0"/>
              </a:rPr>
              <a:t> in </a:t>
            </a:r>
            <a:r>
              <a:rPr lang="en-US" sz="2000" dirty="0" err="1">
                <a:latin typeface="Calibri" pitchFamily="-96" charset="0"/>
              </a:rPr>
              <a:t>callee</a:t>
            </a:r>
            <a:r>
              <a:rPr lang="en-US" sz="2000" dirty="0">
                <a:latin typeface="Calibri" pitchFamily="-96" charset="0"/>
              </a:rPr>
              <a:t>-save registers</a:t>
            </a:r>
          </a:p>
          <a:p>
            <a:endParaRPr lang="en-US" sz="2000" dirty="0">
              <a:latin typeface="Calibri" pitchFamily="-96" charset="0"/>
            </a:endParaRPr>
          </a:p>
          <a:p>
            <a:r>
              <a:rPr lang="en-US" sz="2000" dirty="0">
                <a:latin typeface="Calibri" pitchFamily="-96" charset="0"/>
              </a:rPr>
              <a:t>Must set up stack frame to save these registers</a:t>
            </a:r>
          </a:p>
        </p:txBody>
      </p:sp>
      <p:sp>
        <p:nvSpPr>
          <p:cNvPr id="41987" name="Rectangle 4"/>
          <p:cNvSpPr>
            <a:spLocks noChangeArrowheads="1"/>
          </p:cNvSpPr>
          <p:nvPr/>
        </p:nvSpPr>
        <p:spPr bwMode="auto">
          <a:xfrm>
            <a:off x="1847528" y="1447800"/>
            <a:ext cx="4038600" cy="230576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b="1" dirty="0">
                <a:latin typeface="Courier New" pitchFamily="-96" charset="0"/>
              </a:rPr>
              <a:t>long sum = 0;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b="1" dirty="0">
                <a:latin typeface="Courier New" pitchFamily="-96" charset="0"/>
              </a:rPr>
              <a:t>/* Swap a[</a:t>
            </a:r>
            <a:r>
              <a:rPr lang="en-US" b="1" dirty="0" err="1">
                <a:latin typeface="Courier New" pitchFamily="-96" charset="0"/>
              </a:rPr>
              <a:t>i</a:t>
            </a:r>
            <a:r>
              <a:rPr lang="en-US" b="1" dirty="0">
                <a:latin typeface="Courier New" pitchFamily="-96" charset="0"/>
              </a:rPr>
              <a:t>] &amp; a[i+1] */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b="1" dirty="0">
                <a:latin typeface="Courier New" pitchFamily="-96" charset="0"/>
              </a:rPr>
              <a:t>void</a:t>
            </a:r>
            <a:br>
              <a:rPr lang="en-US" b="1" dirty="0">
                <a:latin typeface="Courier New" pitchFamily="-96" charset="0"/>
              </a:rPr>
            </a:br>
            <a:r>
              <a:rPr lang="en-US" b="1" dirty="0" err="1">
                <a:latin typeface="Courier New" pitchFamily="-96" charset="0"/>
              </a:rPr>
              <a:t>swap_ele_su</a:t>
            </a:r>
            <a:r>
              <a:rPr lang="en-US" b="1" dirty="0">
                <a:latin typeface="Courier New" pitchFamily="-96" charset="0"/>
              </a:rPr>
              <a:t>(long a[], </a:t>
            </a:r>
            <a:r>
              <a:rPr lang="en-US" b="1" dirty="0" err="1">
                <a:latin typeface="Courier New" pitchFamily="-96" charset="0"/>
              </a:rPr>
              <a:t>int</a:t>
            </a:r>
            <a:r>
              <a:rPr lang="en-US" b="1" dirty="0">
                <a:latin typeface="Courier New" pitchFamily="-96" charset="0"/>
              </a:rPr>
              <a:t> </a:t>
            </a:r>
            <a:r>
              <a:rPr lang="en-US" b="1" dirty="0" err="1">
                <a:latin typeface="Courier New" pitchFamily="-96" charset="0"/>
              </a:rPr>
              <a:t>i</a:t>
            </a:r>
            <a:r>
              <a:rPr lang="en-US" b="1" dirty="0">
                <a:latin typeface="Courier New" pitchFamily="-96" charset="0"/>
              </a:rPr>
              <a:t>)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b="1" dirty="0">
                <a:latin typeface="Courier New" pitchFamily="-96" charset="0"/>
              </a:rPr>
              <a:t>{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b="1" dirty="0">
                <a:latin typeface="Courier New" pitchFamily="-96" charset="0"/>
              </a:rPr>
              <a:t>    swap(&amp;a[</a:t>
            </a:r>
            <a:r>
              <a:rPr lang="en-US" b="1" dirty="0" err="1">
                <a:latin typeface="Courier New" pitchFamily="-96" charset="0"/>
              </a:rPr>
              <a:t>i</a:t>
            </a:r>
            <a:r>
              <a:rPr lang="en-US" b="1" dirty="0">
                <a:latin typeface="Courier New" pitchFamily="-96" charset="0"/>
              </a:rPr>
              <a:t>], &amp;a[i+1]);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b="1" dirty="0">
                <a:latin typeface="Courier New" pitchFamily="-96" charset="0"/>
              </a:rPr>
              <a:t>    sum += (a[</a:t>
            </a:r>
            <a:r>
              <a:rPr lang="en-US" b="1" dirty="0" err="1">
                <a:latin typeface="Courier New" pitchFamily="-96" charset="0"/>
              </a:rPr>
              <a:t>i</a:t>
            </a:r>
            <a:r>
              <a:rPr lang="en-US" b="1" dirty="0">
                <a:latin typeface="Courier New" pitchFamily="-96" charset="0"/>
              </a:rPr>
              <a:t>]*a[i+1]);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b="1" dirty="0">
                <a:latin typeface="Courier New" pitchFamily="-96" charset="0"/>
              </a:rPr>
              <a:t>}</a:t>
            </a:r>
          </a:p>
        </p:txBody>
      </p:sp>
      <p:sp>
        <p:nvSpPr>
          <p:cNvPr id="41988" name="Rectangle 5"/>
          <p:cNvSpPr>
            <a:spLocks noChangeArrowheads="1"/>
          </p:cNvSpPr>
          <p:nvPr/>
        </p:nvSpPr>
        <p:spPr bwMode="auto">
          <a:xfrm>
            <a:off x="6019800" y="1317625"/>
            <a:ext cx="4648200" cy="47987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b="1" dirty="0" err="1">
                <a:latin typeface="Courier New" pitchFamily="-96" charset="0"/>
              </a:rPr>
              <a:t>swap_ele_su</a:t>
            </a:r>
            <a:r>
              <a:rPr lang="en-US" b="1" dirty="0">
                <a:latin typeface="Courier New" pitchFamily="-96" charset="0"/>
              </a:rPr>
              <a:t>: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b="1" dirty="0">
                <a:latin typeface="Courier New" pitchFamily="-96" charset="0"/>
              </a:rPr>
              <a:t> 	</a:t>
            </a:r>
            <a:r>
              <a:rPr lang="en-US" b="1" dirty="0" err="1">
                <a:latin typeface="Courier New" pitchFamily="-96" charset="0"/>
              </a:rPr>
              <a:t>movq</a:t>
            </a:r>
            <a:r>
              <a:rPr lang="en-US" b="1" dirty="0">
                <a:latin typeface="Courier New" pitchFamily="-96" charset="0"/>
              </a:rPr>
              <a:t>	%</a:t>
            </a:r>
            <a:r>
              <a:rPr lang="en-US" b="1" dirty="0" err="1">
                <a:latin typeface="Courier New" pitchFamily="-96" charset="0"/>
              </a:rPr>
              <a:t>rbx</a:t>
            </a:r>
            <a:r>
              <a:rPr lang="en-US" b="1" dirty="0">
                <a:latin typeface="Courier New" pitchFamily="-96" charset="0"/>
              </a:rPr>
              <a:t>, -16(%</a:t>
            </a:r>
            <a:r>
              <a:rPr lang="en-US" b="1" dirty="0" err="1">
                <a:latin typeface="Courier New" pitchFamily="-96" charset="0"/>
              </a:rPr>
              <a:t>rsp</a:t>
            </a:r>
            <a:r>
              <a:rPr lang="en-US" b="1" dirty="0">
                <a:latin typeface="Courier New" pitchFamily="-96" charset="0"/>
              </a:rPr>
              <a:t>)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b="1" dirty="0">
                <a:latin typeface="Courier New" pitchFamily="-96" charset="0"/>
              </a:rPr>
              <a:t>	</a:t>
            </a:r>
            <a:r>
              <a:rPr lang="en-US" b="1" dirty="0" err="1">
                <a:latin typeface="Courier New" pitchFamily="-96" charset="0"/>
              </a:rPr>
              <a:t>movq</a:t>
            </a:r>
            <a:r>
              <a:rPr lang="en-US" b="1" dirty="0">
                <a:latin typeface="Courier New" pitchFamily="-96" charset="0"/>
              </a:rPr>
              <a:t>	%</a:t>
            </a:r>
            <a:r>
              <a:rPr lang="en-US" b="1" dirty="0" err="1">
                <a:latin typeface="Courier New" pitchFamily="-96" charset="0"/>
              </a:rPr>
              <a:t>rbp</a:t>
            </a:r>
            <a:r>
              <a:rPr lang="en-US" b="1" dirty="0">
                <a:latin typeface="Courier New" pitchFamily="-96" charset="0"/>
              </a:rPr>
              <a:t>, -8(%</a:t>
            </a:r>
            <a:r>
              <a:rPr lang="en-US" b="1" dirty="0" err="1">
                <a:latin typeface="Courier New" pitchFamily="-96" charset="0"/>
              </a:rPr>
              <a:t>rsp</a:t>
            </a:r>
            <a:r>
              <a:rPr lang="en-US" b="1" dirty="0">
                <a:latin typeface="Courier New" pitchFamily="-96" charset="0"/>
              </a:rPr>
              <a:t>)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b="1" dirty="0">
                <a:latin typeface="Courier New" pitchFamily="-96" charset="0"/>
              </a:rPr>
              <a:t>	</a:t>
            </a:r>
            <a:r>
              <a:rPr lang="en-US" b="1" dirty="0" err="1">
                <a:latin typeface="Courier New" pitchFamily="-96" charset="0"/>
              </a:rPr>
              <a:t>subq</a:t>
            </a:r>
            <a:r>
              <a:rPr lang="en-US" b="1" dirty="0">
                <a:latin typeface="Courier New" pitchFamily="-96" charset="0"/>
              </a:rPr>
              <a:t>	$16, %</a:t>
            </a:r>
            <a:r>
              <a:rPr lang="en-US" b="1" dirty="0" err="1">
                <a:latin typeface="Courier New" pitchFamily="-96" charset="0"/>
              </a:rPr>
              <a:t>rsp</a:t>
            </a:r>
            <a:endParaRPr lang="en-US" b="1" dirty="0">
              <a:latin typeface="Courier New" pitchFamily="-96" charset="0"/>
            </a:endParaRP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b="1" dirty="0">
                <a:latin typeface="Courier New" pitchFamily="-96" charset="0"/>
              </a:rPr>
              <a:t>	</a:t>
            </a:r>
            <a:r>
              <a:rPr lang="en-US" b="1" dirty="0" err="1">
                <a:latin typeface="Courier New" pitchFamily="-96" charset="0"/>
              </a:rPr>
              <a:t>movslq</a:t>
            </a:r>
            <a:r>
              <a:rPr lang="en-US" b="1" dirty="0">
                <a:latin typeface="Courier New" pitchFamily="-96" charset="0"/>
              </a:rPr>
              <a:t>	%</a:t>
            </a:r>
            <a:r>
              <a:rPr lang="en-US" b="1" dirty="0" err="1">
                <a:latin typeface="Courier New" pitchFamily="-96" charset="0"/>
              </a:rPr>
              <a:t>esi,%rax</a:t>
            </a:r>
            <a:endParaRPr lang="en-US" b="1" dirty="0">
              <a:latin typeface="Courier New" pitchFamily="-96" charset="0"/>
            </a:endParaRP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b="1" dirty="0">
                <a:latin typeface="Courier New" pitchFamily="-96" charset="0"/>
              </a:rPr>
              <a:t>	</a:t>
            </a:r>
            <a:r>
              <a:rPr lang="en-US" b="1" dirty="0" err="1">
                <a:latin typeface="Courier New" pitchFamily="-96" charset="0"/>
              </a:rPr>
              <a:t>leaq</a:t>
            </a:r>
            <a:r>
              <a:rPr lang="en-US" b="1" dirty="0">
                <a:latin typeface="Courier New" pitchFamily="-96" charset="0"/>
              </a:rPr>
              <a:t>	8(%rdi,%rax,8), %</a:t>
            </a:r>
            <a:r>
              <a:rPr lang="en-US" b="1" dirty="0" err="1">
                <a:latin typeface="Courier New" pitchFamily="-96" charset="0"/>
              </a:rPr>
              <a:t>rbx</a:t>
            </a:r>
            <a:endParaRPr lang="en-US" b="1" dirty="0">
              <a:latin typeface="Courier New" pitchFamily="-96" charset="0"/>
            </a:endParaRP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b="1" dirty="0">
                <a:latin typeface="Courier New" pitchFamily="-96" charset="0"/>
              </a:rPr>
              <a:t>	</a:t>
            </a:r>
            <a:r>
              <a:rPr lang="en-US" b="1" dirty="0" err="1">
                <a:latin typeface="Courier New" pitchFamily="-96" charset="0"/>
              </a:rPr>
              <a:t>leaq</a:t>
            </a:r>
            <a:r>
              <a:rPr lang="en-US" b="1" dirty="0">
                <a:latin typeface="Courier New" pitchFamily="-96" charset="0"/>
              </a:rPr>
              <a:t>	(%rdi,%rax,8), %</a:t>
            </a:r>
            <a:r>
              <a:rPr lang="en-US" b="1" dirty="0" err="1">
                <a:latin typeface="Courier New" pitchFamily="-96" charset="0"/>
              </a:rPr>
              <a:t>rbp</a:t>
            </a:r>
            <a:endParaRPr lang="en-US" b="1" dirty="0">
              <a:latin typeface="Courier New" pitchFamily="-96" charset="0"/>
            </a:endParaRP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b="1" dirty="0">
                <a:latin typeface="Courier New" pitchFamily="-96" charset="0"/>
              </a:rPr>
              <a:t>	</a:t>
            </a:r>
            <a:r>
              <a:rPr lang="en-US" b="1" dirty="0" err="1">
                <a:latin typeface="Courier New" pitchFamily="-96" charset="0"/>
              </a:rPr>
              <a:t>movq</a:t>
            </a:r>
            <a:r>
              <a:rPr lang="en-US" b="1" dirty="0">
                <a:latin typeface="Courier New" pitchFamily="-96" charset="0"/>
              </a:rPr>
              <a:t>	%</a:t>
            </a:r>
            <a:r>
              <a:rPr lang="en-US" b="1" dirty="0" err="1">
                <a:latin typeface="Courier New" pitchFamily="-96" charset="0"/>
              </a:rPr>
              <a:t>rbx</a:t>
            </a:r>
            <a:r>
              <a:rPr lang="en-US" b="1" dirty="0">
                <a:latin typeface="Courier New" pitchFamily="-96" charset="0"/>
              </a:rPr>
              <a:t>, %</a:t>
            </a:r>
            <a:r>
              <a:rPr lang="en-US" b="1" dirty="0" err="1">
                <a:latin typeface="Courier New" pitchFamily="-96" charset="0"/>
              </a:rPr>
              <a:t>rsi</a:t>
            </a:r>
            <a:endParaRPr lang="en-US" b="1" dirty="0">
              <a:latin typeface="Courier New" pitchFamily="-96" charset="0"/>
            </a:endParaRP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b="1" dirty="0">
                <a:latin typeface="Courier New" pitchFamily="-96" charset="0"/>
              </a:rPr>
              <a:t>	</a:t>
            </a:r>
            <a:r>
              <a:rPr lang="en-US" b="1" dirty="0" err="1">
                <a:latin typeface="Courier New" pitchFamily="-96" charset="0"/>
              </a:rPr>
              <a:t>movq</a:t>
            </a:r>
            <a:r>
              <a:rPr lang="en-US" b="1" dirty="0">
                <a:latin typeface="Courier New" pitchFamily="-96" charset="0"/>
              </a:rPr>
              <a:t>	%</a:t>
            </a:r>
            <a:r>
              <a:rPr lang="en-US" b="1" dirty="0" err="1">
                <a:latin typeface="Courier New" pitchFamily="-96" charset="0"/>
              </a:rPr>
              <a:t>rbp</a:t>
            </a:r>
            <a:r>
              <a:rPr lang="en-US" b="1" dirty="0">
                <a:latin typeface="Courier New" pitchFamily="-96" charset="0"/>
              </a:rPr>
              <a:t>, %</a:t>
            </a:r>
            <a:r>
              <a:rPr lang="en-US" b="1" dirty="0" err="1">
                <a:latin typeface="Courier New" pitchFamily="-96" charset="0"/>
              </a:rPr>
              <a:t>rdi</a:t>
            </a:r>
            <a:endParaRPr lang="en-US" b="1" dirty="0">
              <a:latin typeface="Courier New" pitchFamily="-96" charset="0"/>
            </a:endParaRP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b="1" dirty="0">
                <a:latin typeface="Courier New" pitchFamily="-96" charset="0"/>
              </a:rPr>
              <a:t>	call	swap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b="1" dirty="0">
                <a:latin typeface="Courier New" pitchFamily="-96" charset="0"/>
              </a:rPr>
              <a:t>	</a:t>
            </a:r>
            <a:r>
              <a:rPr lang="en-US" b="1" dirty="0" err="1">
                <a:latin typeface="Courier New" pitchFamily="-96" charset="0"/>
              </a:rPr>
              <a:t>movq</a:t>
            </a:r>
            <a:r>
              <a:rPr lang="en-US" b="1" dirty="0">
                <a:latin typeface="Courier New" pitchFamily="-96" charset="0"/>
              </a:rPr>
              <a:t>	(%</a:t>
            </a:r>
            <a:r>
              <a:rPr lang="en-US" b="1" dirty="0" err="1">
                <a:latin typeface="Courier New" pitchFamily="-96" charset="0"/>
              </a:rPr>
              <a:t>rbx</a:t>
            </a:r>
            <a:r>
              <a:rPr lang="en-US" b="1" dirty="0">
                <a:latin typeface="Courier New" pitchFamily="-96" charset="0"/>
              </a:rPr>
              <a:t>), %</a:t>
            </a:r>
            <a:r>
              <a:rPr lang="en-US" b="1" dirty="0" err="1">
                <a:latin typeface="Courier New" pitchFamily="-96" charset="0"/>
              </a:rPr>
              <a:t>rax</a:t>
            </a:r>
            <a:endParaRPr lang="en-US" b="1" dirty="0">
              <a:latin typeface="Courier New" pitchFamily="-96" charset="0"/>
            </a:endParaRP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b="1" dirty="0">
                <a:latin typeface="Courier New" pitchFamily="-96" charset="0"/>
              </a:rPr>
              <a:t>	</a:t>
            </a:r>
            <a:r>
              <a:rPr lang="en-US" b="1" dirty="0" err="1">
                <a:latin typeface="Courier New" pitchFamily="-96" charset="0"/>
              </a:rPr>
              <a:t>imulq</a:t>
            </a:r>
            <a:r>
              <a:rPr lang="en-US" b="1" dirty="0">
                <a:latin typeface="Courier New" pitchFamily="-96" charset="0"/>
              </a:rPr>
              <a:t>	(%</a:t>
            </a:r>
            <a:r>
              <a:rPr lang="en-US" b="1" dirty="0" err="1">
                <a:latin typeface="Courier New" pitchFamily="-96" charset="0"/>
              </a:rPr>
              <a:t>rbp</a:t>
            </a:r>
            <a:r>
              <a:rPr lang="en-US" b="1" dirty="0">
                <a:latin typeface="Courier New" pitchFamily="-96" charset="0"/>
              </a:rPr>
              <a:t>), %</a:t>
            </a:r>
            <a:r>
              <a:rPr lang="en-US" b="1" dirty="0" err="1">
                <a:latin typeface="Courier New" pitchFamily="-96" charset="0"/>
              </a:rPr>
              <a:t>rax</a:t>
            </a:r>
            <a:endParaRPr lang="en-US" b="1" dirty="0">
              <a:latin typeface="Courier New" pitchFamily="-96" charset="0"/>
            </a:endParaRP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b="1" dirty="0">
                <a:latin typeface="Courier New" pitchFamily="-96" charset="0"/>
              </a:rPr>
              <a:t>	</a:t>
            </a:r>
            <a:r>
              <a:rPr lang="en-US" b="1" dirty="0" err="1">
                <a:latin typeface="Courier New" pitchFamily="-96" charset="0"/>
              </a:rPr>
              <a:t>addq</a:t>
            </a:r>
            <a:r>
              <a:rPr lang="en-US" b="1" dirty="0">
                <a:latin typeface="Courier New" pitchFamily="-96" charset="0"/>
              </a:rPr>
              <a:t>	%</a:t>
            </a:r>
            <a:r>
              <a:rPr lang="en-US" b="1" dirty="0" err="1">
                <a:latin typeface="Courier New" pitchFamily="-96" charset="0"/>
              </a:rPr>
              <a:t>rax</a:t>
            </a:r>
            <a:r>
              <a:rPr lang="en-US" b="1" dirty="0">
                <a:latin typeface="Courier New" pitchFamily="-96" charset="0"/>
              </a:rPr>
              <a:t>, sum(%rip)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b="1" dirty="0">
                <a:latin typeface="Courier New" pitchFamily="-96" charset="0"/>
              </a:rPr>
              <a:t>	</a:t>
            </a:r>
            <a:r>
              <a:rPr lang="en-US" b="1" dirty="0" err="1">
                <a:latin typeface="Courier New" pitchFamily="-96" charset="0"/>
              </a:rPr>
              <a:t>movq</a:t>
            </a:r>
            <a:r>
              <a:rPr lang="en-US" b="1" dirty="0">
                <a:latin typeface="Courier New" pitchFamily="-96" charset="0"/>
              </a:rPr>
              <a:t>	(%</a:t>
            </a:r>
            <a:r>
              <a:rPr lang="en-US" b="1" dirty="0" err="1">
                <a:latin typeface="Courier New" pitchFamily="-96" charset="0"/>
              </a:rPr>
              <a:t>rsp</a:t>
            </a:r>
            <a:r>
              <a:rPr lang="en-US" b="1" dirty="0">
                <a:latin typeface="Courier New" pitchFamily="-96" charset="0"/>
              </a:rPr>
              <a:t>), %</a:t>
            </a:r>
            <a:r>
              <a:rPr lang="en-US" b="1" dirty="0" err="1">
                <a:latin typeface="Courier New" pitchFamily="-96" charset="0"/>
              </a:rPr>
              <a:t>rbx</a:t>
            </a:r>
            <a:endParaRPr lang="en-US" b="1" dirty="0">
              <a:latin typeface="Courier New" pitchFamily="-96" charset="0"/>
            </a:endParaRP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b="1" dirty="0">
                <a:latin typeface="Courier New" pitchFamily="-96" charset="0"/>
              </a:rPr>
              <a:t>	</a:t>
            </a:r>
            <a:r>
              <a:rPr lang="en-US" b="1" dirty="0" err="1">
                <a:latin typeface="Courier New" pitchFamily="-96" charset="0"/>
              </a:rPr>
              <a:t>movq</a:t>
            </a:r>
            <a:r>
              <a:rPr lang="en-US" b="1" dirty="0">
                <a:latin typeface="Courier New" pitchFamily="-96" charset="0"/>
              </a:rPr>
              <a:t>	8(%</a:t>
            </a:r>
            <a:r>
              <a:rPr lang="en-US" b="1" dirty="0" err="1">
                <a:latin typeface="Courier New" pitchFamily="-96" charset="0"/>
              </a:rPr>
              <a:t>rsp</a:t>
            </a:r>
            <a:r>
              <a:rPr lang="en-US" b="1" dirty="0">
                <a:latin typeface="Courier New" pitchFamily="-96" charset="0"/>
              </a:rPr>
              <a:t>), %</a:t>
            </a:r>
            <a:r>
              <a:rPr lang="en-US" b="1" dirty="0" err="1">
                <a:latin typeface="Courier New" pitchFamily="-96" charset="0"/>
              </a:rPr>
              <a:t>rbp</a:t>
            </a:r>
            <a:endParaRPr lang="en-US" b="1" dirty="0">
              <a:latin typeface="Courier New" pitchFamily="-96" charset="0"/>
            </a:endParaRP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b="1" dirty="0">
                <a:latin typeface="Courier New" pitchFamily="-96" charset="0"/>
              </a:rPr>
              <a:t>	</a:t>
            </a:r>
            <a:r>
              <a:rPr lang="en-US" b="1" dirty="0" err="1">
                <a:latin typeface="Courier New" pitchFamily="-96" charset="0"/>
              </a:rPr>
              <a:t>addq</a:t>
            </a:r>
            <a:r>
              <a:rPr lang="en-US" b="1" dirty="0">
                <a:latin typeface="Courier New" pitchFamily="-96" charset="0"/>
              </a:rPr>
              <a:t>	$16, %</a:t>
            </a:r>
            <a:r>
              <a:rPr lang="en-US" b="1" dirty="0" err="1">
                <a:latin typeface="Courier New" pitchFamily="-96" charset="0"/>
              </a:rPr>
              <a:t>rsp</a:t>
            </a:r>
            <a:endParaRPr lang="en-US" b="1" dirty="0">
              <a:latin typeface="Courier New" pitchFamily="-96" charset="0"/>
            </a:endParaRP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b="1" dirty="0">
                <a:latin typeface="Courier New" pitchFamily="-96" charset="0"/>
              </a:rPr>
              <a:t>	ret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119A559C-F0FF-40DF-AA90-E0436B94A5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97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0553654"/>
      </p:ext>
    </p:extLst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2"/>
          <p:cNvSpPr>
            <a:spLocks noGrp="1" noChangeArrowheads="1"/>
          </p:cNvSpPr>
          <p:nvPr>
            <p:ph type="title"/>
          </p:nvPr>
        </p:nvSpPr>
        <p:spPr>
          <a:xfrm>
            <a:off x="1881189" y="188640"/>
            <a:ext cx="7591425" cy="762000"/>
          </a:xfrm>
        </p:spPr>
        <p:txBody>
          <a:bodyPr/>
          <a:lstStyle/>
          <a:p>
            <a:r>
              <a:rPr lang="en-US" dirty="0">
                <a:latin typeface="Calibri" pitchFamily="-96" charset="0"/>
              </a:rPr>
              <a:t>Understanding x86-64 Stack Frame</a:t>
            </a:r>
          </a:p>
        </p:txBody>
      </p:sp>
      <p:sp>
        <p:nvSpPr>
          <p:cNvPr id="44034" name="Rectangle 3"/>
          <p:cNvSpPr>
            <a:spLocks noChangeArrowheads="1"/>
          </p:cNvSpPr>
          <p:nvPr/>
        </p:nvSpPr>
        <p:spPr bwMode="auto">
          <a:xfrm>
            <a:off x="1905000" y="1295400"/>
            <a:ext cx="8610600" cy="47987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>
              <a:tabLst>
                <a:tab pos="457200" algn="l"/>
                <a:tab pos="1485900" algn="l"/>
                <a:tab pos="4572000" algn="l"/>
              </a:tabLst>
            </a:pPr>
            <a:r>
              <a:rPr lang="en-US" b="1" dirty="0" err="1">
                <a:latin typeface="Courier New" pitchFamily="-96" charset="0"/>
              </a:rPr>
              <a:t>swap_ele_su</a:t>
            </a:r>
            <a:r>
              <a:rPr lang="en-US" b="1" dirty="0">
                <a:latin typeface="Courier New" pitchFamily="-96" charset="0"/>
              </a:rPr>
              <a:t>:</a:t>
            </a:r>
          </a:p>
          <a:p>
            <a:pPr eaLnBrk="0" hangingPunct="0">
              <a:tabLst>
                <a:tab pos="457200" algn="l"/>
                <a:tab pos="1485900" algn="l"/>
                <a:tab pos="4572000" algn="l"/>
              </a:tabLst>
            </a:pPr>
            <a:r>
              <a:rPr lang="en-US" b="1" dirty="0">
                <a:latin typeface="Courier New" pitchFamily="-96" charset="0"/>
              </a:rPr>
              <a:t>	</a:t>
            </a:r>
            <a:r>
              <a:rPr lang="en-US" b="1" dirty="0" err="1">
                <a:solidFill>
                  <a:srgbClr val="C00000"/>
                </a:solidFill>
                <a:latin typeface="Courier New" pitchFamily="-96" charset="0"/>
              </a:rPr>
              <a:t>movq</a:t>
            </a:r>
            <a:r>
              <a:rPr lang="en-US" b="1" dirty="0">
                <a:solidFill>
                  <a:srgbClr val="C00000"/>
                </a:solidFill>
                <a:latin typeface="Courier New" pitchFamily="-96" charset="0"/>
              </a:rPr>
              <a:t>	%</a:t>
            </a:r>
            <a:r>
              <a:rPr lang="en-US" b="1" dirty="0" err="1">
                <a:solidFill>
                  <a:srgbClr val="C00000"/>
                </a:solidFill>
                <a:latin typeface="Courier New" pitchFamily="-96" charset="0"/>
              </a:rPr>
              <a:t>rbx</a:t>
            </a:r>
            <a:r>
              <a:rPr lang="en-US" b="1" dirty="0">
                <a:solidFill>
                  <a:srgbClr val="C00000"/>
                </a:solidFill>
                <a:latin typeface="Courier New" pitchFamily="-96" charset="0"/>
              </a:rPr>
              <a:t>, -16(%</a:t>
            </a:r>
            <a:r>
              <a:rPr lang="en-US" b="1" dirty="0" err="1">
                <a:solidFill>
                  <a:srgbClr val="C00000"/>
                </a:solidFill>
                <a:latin typeface="Courier New" pitchFamily="-96" charset="0"/>
              </a:rPr>
              <a:t>rsp</a:t>
            </a:r>
            <a:r>
              <a:rPr lang="en-US" b="1" dirty="0">
                <a:solidFill>
                  <a:srgbClr val="C00000"/>
                </a:solidFill>
                <a:latin typeface="Courier New" pitchFamily="-96" charset="0"/>
              </a:rPr>
              <a:t>)</a:t>
            </a:r>
            <a:r>
              <a:rPr lang="en-US" b="1" dirty="0">
                <a:latin typeface="Courier New" pitchFamily="-96" charset="0"/>
              </a:rPr>
              <a:t>	# Save %</a:t>
            </a:r>
            <a:r>
              <a:rPr lang="en-US" b="1" dirty="0" err="1">
                <a:latin typeface="Courier New" pitchFamily="-96" charset="0"/>
              </a:rPr>
              <a:t>rbx</a:t>
            </a:r>
            <a:endParaRPr lang="en-US" b="1" dirty="0">
              <a:latin typeface="Courier New" pitchFamily="-96" charset="0"/>
            </a:endParaRPr>
          </a:p>
          <a:p>
            <a:pPr eaLnBrk="0" hangingPunct="0">
              <a:tabLst>
                <a:tab pos="457200" algn="l"/>
                <a:tab pos="1485900" algn="l"/>
                <a:tab pos="4572000" algn="l"/>
              </a:tabLst>
            </a:pPr>
            <a:r>
              <a:rPr lang="en-US" b="1" dirty="0">
                <a:latin typeface="Courier New" pitchFamily="-96" charset="0"/>
              </a:rPr>
              <a:t>	</a:t>
            </a:r>
            <a:r>
              <a:rPr lang="en-US" b="1" dirty="0" err="1">
                <a:solidFill>
                  <a:srgbClr val="C00000"/>
                </a:solidFill>
                <a:latin typeface="Courier New" pitchFamily="-96" charset="0"/>
              </a:rPr>
              <a:t>movq</a:t>
            </a:r>
            <a:r>
              <a:rPr lang="en-US" b="1" dirty="0">
                <a:solidFill>
                  <a:srgbClr val="C00000"/>
                </a:solidFill>
                <a:latin typeface="Courier New" pitchFamily="-96" charset="0"/>
              </a:rPr>
              <a:t>	%</a:t>
            </a:r>
            <a:r>
              <a:rPr lang="en-US" b="1" dirty="0" err="1">
                <a:solidFill>
                  <a:srgbClr val="C00000"/>
                </a:solidFill>
                <a:latin typeface="Courier New" pitchFamily="-96" charset="0"/>
              </a:rPr>
              <a:t>rbp</a:t>
            </a:r>
            <a:r>
              <a:rPr lang="en-US" b="1" dirty="0">
                <a:solidFill>
                  <a:srgbClr val="C00000"/>
                </a:solidFill>
                <a:latin typeface="Courier New" pitchFamily="-96" charset="0"/>
              </a:rPr>
              <a:t>, -8(%</a:t>
            </a:r>
            <a:r>
              <a:rPr lang="en-US" b="1" dirty="0" err="1">
                <a:solidFill>
                  <a:srgbClr val="C00000"/>
                </a:solidFill>
                <a:latin typeface="Courier New" pitchFamily="-96" charset="0"/>
              </a:rPr>
              <a:t>rsp</a:t>
            </a:r>
            <a:r>
              <a:rPr lang="en-US" b="1" dirty="0">
                <a:solidFill>
                  <a:srgbClr val="C00000"/>
                </a:solidFill>
                <a:latin typeface="Courier New" pitchFamily="-96" charset="0"/>
              </a:rPr>
              <a:t>)</a:t>
            </a:r>
            <a:r>
              <a:rPr lang="en-US" b="1" dirty="0">
                <a:latin typeface="Courier New" pitchFamily="-96" charset="0"/>
              </a:rPr>
              <a:t>	# Save %</a:t>
            </a:r>
            <a:r>
              <a:rPr lang="en-US" b="1" dirty="0" err="1">
                <a:latin typeface="Courier New" pitchFamily="-96" charset="0"/>
              </a:rPr>
              <a:t>rbp</a:t>
            </a:r>
            <a:endParaRPr lang="en-US" b="1" dirty="0">
              <a:latin typeface="Courier New" pitchFamily="-96" charset="0"/>
            </a:endParaRPr>
          </a:p>
          <a:p>
            <a:pPr eaLnBrk="0" hangingPunct="0">
              <a:tabLst>
                <a:tab pos="457200" algn="l"/>
                <a:tab pos="1485900" algn="l"/>
                <a:tab pos="4572000" algn="l"/>
              </a:tabLst>
            </a:pPr>
            <a:r>
              <a:rPr lang="en-US" b="1" dirty="0">
                <a:latin typeface="Courier New" pitchFamily="-96" charset="0"/>
              </a:rPr>
              <a:t>	</a:t>
            </a:r>
            <a:r>
              <a:rPr lang="en-US" b="1" dirty="0" err="1">
                <a:solidFill>
                  <a:srgbClr val="C00000"/>
                </a:solidFill>
                <a:latin typeface="Courier New" pitchFamily="-96" charset="0"/>
              </a:rPr>
              <a:t>subq</a:t>
            </a:r>
            <a:r>
              <a:rPr lang="en-US" b="1" dirty="0">
                <a:solidFill>
                  <a:srgbClr val="C00000"/>
                </a:solidFill>
                <a:latin typeface="Courier New" pitchFamily="-96" charset="0"/>
              </a:rPr>
              <a:t>	$16, %</a:t>
            </a:r>
            <a:r>
              <a:rPr lang="en-US" b="1" dirty="0" err="1">
                <a:solidFill>
                  <a:srgbClr val="C00000"/>
                </a:solidFill>
                <a:latin typeface="Courier New" pitchFamily="-96" charset="0"/>
              </a:rPr>
              <a:t>rsp</a:t>
            </a:r>
            <a:r>
              <a:rPr lang="en-US" b="1" dirty="0">
                <a:latin typeface="Courier New" pitchFamily="-96" charset="0"/>
              </a:rPr>
              <a:t>	# Allocate stack frame</a:t>
            </a:r>
          </a:p>
          <a:p>
            <a:pPr eaLnBrk="0" hangingPunct="0">
              <a:tabLst>
                <a:tab pos="457200" algn="l"/>
                <a:tab pos="1485900" algn="l"/>
                <a:tab pos="4572000" algn="l"/>
              </a:tabLst>
            </a:pPr>
            <a:r>
              <a:rPr lang="en-US" b="1" dirty="0">
                <a:latin typeface="Courier New" pitchFamily="-96" charset="0"/>
              </a:rPr>
              <a:t>	</a:t>
            </a:r>
            <a:r>
              <a:rPr lang="en-US" b="1" dirty="0" err="1">
                <a:latin typeface="Courier New" pitchFamily="-96" charset="0"/>
              </a:rPr>
              <a:t>movslq</a:t>
            </a:r>
            <a:r>
              <a:rPr lang="en-US" b="1" dirty="0">
                <a:latin typeface="Courier New" pitchFamily="-96" charset="0"/>
              </a:rPr>
              <a:t>	%</a:t>
            </a:r>
            <a:r>
              <a:rPr lang="en-US" b="1" dirty="0" err="1">
                <a:latin typeface="Courier New" pitchFamily="-96" charset="0"/>
              </a:rPr>
              <a:t>esi,%rax</a:t>
            </a:r>
            <a:r>
              <a:rPr lang="en-US" b="1" dirty="0">
                <a:latin typeface="Courier New" pitchFamily="-96" charset="0"/>
              </a:rPr>
              <a:t>	# Extend </a:t>
            </a:r>
            <a:r>
              <a:rPr lang="en-US" b="1" dirty="0" err="1">
                <a:latin typeface="Courier New" pitchFamily="-96" charset="0"/>
              </a:rPr>
              <a:t>i</a:t>
            </a:r>
            <a:endParaRPr lang="en-US" b="1" dirty="0">
              <a:latin typeface="Courier New" pitchFamily="-96" charset="0"/>
            </a:endParaRPr>
          </a:p>
          <a:p>
            <a:pPr eaLnBrk="0" hangingPunct="0">
              <a:tabLst>
                <a:tab pos="457200" algn="l"/>
                <a:tab pos="1485900" algn="l"/>
                <a:tab pos="4572000" algn="l"/>
              </a:tabLst>
            </a:pPr>
            <a:r>
              <a:rPr lang="en-US" b="1" dirty="0">
                <a:latin typeface="Courier New" pitchFamily="-96" charset="0"/>
              </a:rPr>
              <a:t>	</a:t>
            </a:r>
            <a:r>
              <a:rPr lang="en-US" b="1" dirty="0" err="1">
                <a:latin typeface="Courier New" pitchFamily="-96" charset="0"/>
              </a:rPr>
              <a:t>leaq</a:t>
            </a:r>
            <a:r>
              <a:rPr lang="en-US" b="1" dirty="0">
                <a:latin typeface="Courier New" pitchFamily="-96" charset="0"/>
              </a:rPr>
              <a:t>	8(%rdi,%rax,8), </a:t>
            </a:r>
            <a:r>
              <a:rPr lang="en-US" b="1" dirty="0">
                <a:solidFill>
                  <a:srgbClr val="3366FF"/>
                </a:solidFill>
                <a:latin typeface="Courier New" pitchFamily="-96" charset="0"/>
              </a:rPr>
              <a:t>%</a:t>
            </a:r>
            <a:r>
              <a:rPr lang="en-US" b="1" dirty="0" err="1">
                <a:solidFill>
                  <a:srgbClr val="3366FF"/>
                </a:solidFill>
                <a:latin typeface="Courier New" pitchFamily="-96" charset="0"/>
              </a:rPr>
              <a:t>rbx</a:t>
            </a:r>
            <a:r>
              <a:rPr lang="en-US" b="1" dirty="0">
                <a:latin typeface="Courier New" pitchFamily="-96" charset="0"/>
              </a:rPr>
              <a:t>	# &amp;a[i+1] (</a:t>
            </a:r>
            <a:r>
              <a:rPr lang="en-US" b="1" dirty="0" err="1">
                <a:latin typeface="Courier New" pitchFamily="-96" charset="0"/>
              </a:rPr>
              <a:t>callee</a:t>
            </a:r>
            <a:r>
              <a:rPr lang="en-US" b="1" dirty="0">
                <a:latin typeface="Courier New" pitchFamily="-96" charset="0"/>
              </a:rPr>
              <a:t> save)</a:t>
            </a:r>
          </a:p>
          <a:p>
            <a:pPr eaLnBrk="0" hangingPunct="0">
              <a:tabLst>
                <a:tab pos="457200" algn="l"/>
                <a:tab pos="1485900" algn="l"/>
                <a:tab pos="4572000" algn="l"/>
              </a:tabLst>
            </a:pPr>
            <a:r>
              <a:rPr lang="en-US" b="1" dirty="0">
                <a:latin typeface="Courier New" pitchFamily="-96" charset="0"/>
              </a:rPr>
              <a:t>	</a:t>
            </a:r>
            <a:r>
              <a:rPr lang="en-US" b="1" dirty="0" err="1">
                <a:latin typeface="Courier New" pitchFamily="-96" charset="0"/>
              </a:rPr>
              <a:t>leaq</a:t>
            </a:r>
            <a:r>
              <a:rPr lang="en-US" b="1" dirty="0">
                <a:latin typeface="Courier New" pitchFamily="-96" charset="0"/>
              </a:rPr>
              <a:t>	(%rdi,%rax,8), </a:t>
            </a:r>
            <a:r>
              <a:rPr lang="en-US" b="1" dirty="0">
                <a:solidFill>
                  <a:srgbClr val="3366FF"/>
                </a:solidFill>
                <a:latin typeface="Courier New" pitchFamily="-96" charset="0"/>
              </a:rPr>
              <a:t>%</a:t>
            </a:r>
            <a:r>
              <a:rPr lang="en-US" b="1" dirty="0" err="1">
                <a:solidFill>
                  <a:srgbClr val="3366FF"/>
                </a:solidFill>
                <a:latin typeface="Courier New" pitchFamily="-96" charset="0"/>
              </a:rPr>
              <a:t>rbp</a:t>
            </a:r>
            <a:r>
              <a:rPr lang="en-US" b="1" dirty="0">
                <a:latin typeface="Courier New" pitchFamily="-96" charset="0"/>
              </a:rPr>
              <a:t>	# &amp;a[</a:t>
            </a:r>
            <a:r>
              <a:rPr lang="en-US" b="1" dirty="0" err="1">
                <a:latin typeface="Courier New" pitchFamily="-96" charset="0"/>
              </a:rPr>
              <a:t>i</a:t>
            </a:r>
            <a:r>
              <a:rPr lang="en-US" b="1" dirty="0">
                <a:latin typeface="Courier New" pitchFamily="-96" charset="0"/>
              </a:rPr>
              <a:t>]   (</a:t>
            </a:r>
            <a:r>
              <a:rPr lang="en-US" b="1" dirty="0" err="1">
                <a:latin typeface="Courier New" pitchFamily="-96" charset="0"/>
              </a:rPr>
              <a:t>callee</a:t>
            </a:r>
            <a:r>
              <a:rPr lang="en-US" b="1" dirty="0">
                <a:latin typeface="Courier New" pitchFamily="-96" charset="0"/>
              </a:rPr>
              <a:t> save)</a:t>
            </a:r>
          </a:p>
          <a:p>
            <a:pPr eaLnBrk="0" hangingPunct="0">
              <a:tabLst>
                <a:tab pos="457200" algn="l"/>
                <a:tab pos="1485900" algn="l"/>
                <a:tab pos="4572000" algn="l"/>
              </a:tabLst>
            </a:pPr>
            <a:r>
              <a:rPr lang="en-US" b="1" dirty="0">
                <a:latin typeface="Courier New" pitchFamily="-96" charset="0"/>
              </a:rPr>
              <a:t>	</a:t>
            </a:r>
            <a:r>
              <a:rPr lang="en-US" b="1" dirty="0" err="1">
                <a:latin typeface="Courier New" pitchFamily="-96" charset="0"/>
              </a:rPr>
              <a:t>movq</a:t>
            </a:r>
            <a:r>
              <a:rPr lang="en-US" b="1" dirty="0">
                <a:latin typeface="Courier New" pitchFamily="-96" charset="0"/>
              </a:rPr>
              <a:t>	%</a:t>
            </a:r>
            <a:r>
              <a:rPr lang="en-US" b="1" dirty="0" err="1">
                <a:latin typeface="Courier New" pitchFamily="-96" charset="0"/>
              </a:rPr>
              <a:t>rbx</a:t>
            </a:r>
            <a:r>
              <a:rPr lang="en-US" b="1" dirty="0">
                <a:latin typeface="Courier New" pitchFamily="-96" charset="0"/>
              </a:rPr>
              <a:t>, %</a:t>
            </a:r>
            <a:r>
              <a:rPr lang="en-US" b="1" dirty="0" err="1">
                <a:latin typeface="Courier New" pitchFamily="-96" charset="0"/>
              </a:rPr>
              <a:t>rsi</a:t>
            </a:r>
            <a:r>
              <a:rPr lang="en-US" b="1" dirty="0">
                <a:latin typeface="Courier New" pitchFamily="-96" charset="0"/>
              </a:rPr>
              <a:t>	# 2</a:t>
            </a:r>
            <a:r>
              <a:rPr lang="en-US" b="1" baseline="30000" dirty="0">
                <a:latin typeface="Courier New" pitchFamily="-96" charset="0"/>
              </a:rPr>
              <a:t>nd</a:t>
            </a:r>
            <a:r>
              <a:rPr lang="en-US" b="1" dirty="0">
                <a:latin typeface="Courier New" pitchFamily="-96" charset="0"/>
              </a:rPr>
              <a:t> argument</a:t>
            </a:r>
          </a:p>
          <a:p>
            <a:pPr eaLnBrk="0" hangingPunct="0">
              <a:tabLst>
                <a:tab pos="457200" algn="l"/>
                <a:tab pos="1485900" algn="l"/>
                <a:tab pos="4572000" algn="l"/>
              </a:tabLst>
            </a:pPr>
            <a:r>
              <a:rPr lang="en-US" b="1" dirty="0">
                <a:latin typeface="Courier New" pitchFamily="-96" charset="0"/>
              </a:rPr>
              <a:t>	</a:t>
            </a:r>
            <a:r>
              <a:rPr lang="en-US" b="1" dirty="0" err="1">
                <a:latin typeface="Courier New" pitchFamily="-96" charset="0"/>
              </a:rPr>
              <a:t>movq</a:t>
            </a:r>
            <a:r>
              <a:rPr lang="en-US" b="1" dirty="0">
                <a:latin typeface="Courier New" pitchFamily="-96" charset="0"/>
              </a:rPr>
              <a:t>	%</a:t>
            </a:r>
            <a:r>
              <a:rPr lang="en-US" b="1" dirty="0" err="1">
                <a:latin typeface="Courier New" pitchFamily="-96" charset="0"/>
              </a:rPr>
              <a:t>rbp</a:t>
            </a:r>
            <a:r>
              <a:rPr lang="en-US" b="1" dirty="0">
                <a:latin typeface="Courier New" pitchFamily="-96" charset="0"/>
              </a:rPr>
              <a:t>, %</a:t>
            </a:r>
            <a:r>
              <a:rPr lang="en-US" b="1" dirty="0" err="1">
                <a:latin typeface="Courier New" pitchFamily="-96" charset="0"/>
              </a:rPr>
              <a:t>rdi</a:t>
            </a:r>
            <a:r>
              <a:rPr lang="en-US" b="1" dirty="0">
                <a:latin typeface="Courier New" pitchFamily="-96" charset="0"/>
              </a:rPr>
              <a:t>	# 1</a:t>
            </a:r>
            <a:r>
              <a:rPr lang="en-US" b="1" baseline="30000" dirty="0">
                <a:latin typeface="Courier New" pitchFamily="-96" charset="0"/>
              </a:rPr>
              <a:t>st</a:t>
            </a:r>
            <a:r>
              <a:rPr lang="en-US" b="1" dirty="0">
                <a:latin typeface="Courier New" pitchFamily="-96" charset="0"/>
              </a:rPr>
              <a:t> argument</a:t>
            </a:r>
          </a:p>
          <a:p>
            <a:pPr eaLnBrk="0" hangingPunct="0">
              <a:tabLst>
                <a:tab pos="457200" algn="l"/>
                <a:tab pos="1485900" algn="l"/>
                <a:tab pos="4572000" algn="l"/>
              </a:tabLst>
            </a:pPr>
            <a:r>
              <a:rPr lang="en-US" b="1" dirty="0">
                <a:latin typeface="Courier New" pitchFamily="-96" charset="0"/>
              </a:rPr>
              <a:t>	call	swap	</a:t>
            </a:r>
          </a:p>
          <a:p>
            <a:pPr eaLnBrk="0" hangingPunct="0">
              <a:tabLst>
                <a:tab pos="457200" algn="l"/>
                <a:tab pos="1485900" algn="l"/>
                <a:tab pos="4572000" algn="l"/>
              </a:tabLst>
            </a:pPr>
            <a:r>
              <a:rPr lang="en-US" b="1" dirty="0">
                <a:latin typeface="Courier New" pitchFamily="-96" charset="0"/>
              </a:rPr>
              <a:t>	</a:t>
            </a:r>
            <a:r>
              <a:rPr lang="en-US" b="1" dirty="0" err="1">
                <a:latin typeface="Courier New" pitchFamily="-96" charset="0"/>
              </a:rPr>
              <a:t>movq</a:t>
            </a:r>
            <a:r>
              <a:rPr lang="en-US" b="1" dirty="0">
                <a:latin typeface="Courier New" pitchFamily="-96" charset="0"/>
              </a:rPr>
              <a:t>	(%</a:t>
            </a:r>
            <a:r>
              <a:rPr lang="en-US" b="1" dirty="0" err="1">
                <a:latin typeface="Courier New" pitchFamily="-96" charset="0"/>
              </a:rPr>
              <a:t>rbx</a:t>
            </a:r>
            <a:r>
              <a:rPr lang="en-US" b="1" dirty="0">
                <a:latin typeface="Courier New" pitchFamily="-96" charset="0"/>
              </a:rPr>
              <a:t>), %</a:t>
            </a:r>
            <a:r>
              <a:rPr lang="en-US" b="1" dirty="0" err="1">
                <a:latin typeface="Courier New" pitchFamily="-96" charset="0"/>
              </a:rPr>
              <a:t>rax</a:t>
            </a:r>
            <a:r>
              <a:rPr lang="en-US" b="1" dirty="0">
                <a:latin typeface="Courier New" pitchFamily="-96" charset="0"/>
              </a:rPr>
              <a:t>	# Get a[i+1]</a:t>
            </a:r>
          </a:p>
          <a:p>
            <a:pPr eaLnBrk="0" hangingPunct="0">
              <a:tabLst>
                <a:tab pos="457200" algn="l"/>
                <a:tab pos="1485900" algn="l"/>
                <a:tab pos="4572000" algn="l"/>
              </a:tabLst>
            </a:pPr>
            <a:r>
              <a:rPr lang="en-US" b="1" dirty="0">
                <a:latin typeface="Courier New" pitchFamily="-96" charset="0"/>
              </a:rPr>
              <a:t>	</a:t>
            </a:r>
            <a:r>
              <a:rPr lang="en-US" b="1" dirty="0" err="1">
                <a:latin typeface="Courier New" pitchFamily="-96" charset="0"/>
              </a:rPr>
              <a:t>imulq</a:t>
            </a:r>
            <a:r>
              <a:rPr lang="en-US" b="1" dirty="0">
                <a:latin typeface="Courier New" pitchFamily="-96" charset="0"/>
              </a:rPr>
              <a:t>	(%</a:t>
            </a:r>
            <a:r>
              <a:rPr lang="en-US" b="1" dirty="0" err="1">
                <a:latin typeface="Courier New" pitchFamily="-96" charset="0"/>
              </a:rPr>
              <a:t>rbp</a:t>
            </a:r>
            <a:r>
              <a:rPr lang="en-US" b="1" dirty="0">
                <a:latin typeface="Courier New" pitchFamily="-96" charset="0"/>
              </a:rPr>
              <a:t>), %</a:t>
            </a:r>
            <a:r>
              <a:rPr lang="en-US" b="1" dirty="0" err="1">
                <a:latin typeface="Courier New" pitchFamily="-96" charset="0"/>
              </a:rPr>
              <a:t>rax</a:t>
            </a:r>
            <a:r>
              <a:rPr lang="en-US" b="1" dirty="0">
                <a:latin typeface="Courier New" pitchFamily="-96" charset="0"/>
              </a:rPr>
              <a:t>	# Multiply by a[</a:t>
            </a:r>
            <a:r>
              <a:rPr lang="en-US" b="1" dirty="0" err="1">
                <a:latin typeface="Courier New" pitchFamily="-96" charset="0"/>
              </a:rPr>
              <a:t>i</a:t>
            </a:r>
            <a:r>
              <a:rPr lang="en-US" b="1" dirty="0">
                <a:latin typeface="Courier New" pitchFamily="-96" charset="0"/>
              </a:rPr>
              <a:t>]</a:t>
            </a:r>
          </a:p>
          <a:p>
            <a:pPr eaLnBrk="0" hangingPunct="0">
              <a:tabLst>
                <a:tab pos="457200" algn="l"/>
                <a:tab pos="1485900" algn="l"/>
                <a:tab pos="4572000" algn="l"/>
              </a:tabLst>
            </a:pPr>
            <a:r>
              <a:rPr lang="en-US" b="1" dirty="0">
                <a:latin typeface="Courier New" pitchFamily="-96" charset="0"/>
              </a:rPr>
              <a:t>	</a:t>
            </a:r>
            <a:r>
              <a:rPr lang="en-US" b="1" dirty="0" err="1">
                <a:latin typeface="Courier New" pitchFamily="-96" charset="0"/>
              </a:rPr>
              <a:t>addq</a:t>
            </a:r>
            <a:r>
              <a:rPr lang="en-US" b="1" dirty="0">
                <a:latin typeface="Courier New" pitchFamily="-96" charset="0"/>
              </a:rPr>
              <a:t>	%</a:t>
            </a:r>
            <a:r>
              <a:rPr lang="en-US" b="1" dirty="0" err="1">
                <a:latin typeface="Courier New" pitchFamily="-96" charset="0"/>
              </a:rPr>
              <a:t>rax</a:t>
            </a:r>
            <a:r>
              <a:rPr lang="en-US" b="1" dirty="0">
                <a:latin typeface="Courier New" pitchFamily="-96" charset="0"/>
              </a:rPr>
              <a:t>, sum(%rip)	# Add to sum</a:t>
            </a:r>
          </a:p>
          <a:p>
            <a:pPr eaLnBrk="0" hangingPunct="0">
              <a:tabLst>
                <a:tab pos="457200" algn="l"/>
                <a:tab pos="1485900" algn="l"/>
                <a:tab pos="4572000" algn="l"/>
              </a:tabLst>
            </a:pPr>
            <a:r>
              <a:rPr lang="en-US" b="1" dirty="0">
                <a:latin typeface="Courier New" pitchFamily="-96" charset="0"/>
              </a:rPr>
              <a:t>	</a:t>
            </a:r>
            <a:r>
              <a:rPr lang="en-US" b="1" dirty="0" err="1">
                <a:solidFill>
                  <a:srgbClr val="C00000"/>
                </a:solidFill>
                <a:latin typeface="Courier New" pitchFamily="-96" charset="0"/>
              </a:rPr>
              <a:t>movq</a:t>
            </a:r>
            <a:r>
              <a:rPr lang="en-US" b="1" dirty="0">
                <a:solidFill>
                  <a:srgbClr val="C00000"/>
                </a:solidFill>
                <a:latin typeface="Courier New" pitchFamily="-96" charset="0"/>
              </a:rPr>
              <a:t>	(%</a:t>
            </a:r>
            <a:r>
              <a:rPr lang="en-US" b="1" dirty="0" err="1">
                <a:solidFill>
                  <a:srgbClr val="C00000"/>
                </a:solidFill>
                <a:latin typeface="Courier New" pitchFamily="-96" charset="0"/>
              </a:rPr>
              <a:t>rsp</a:t>
            </a:r>
            <a:r>
              <a:rPr lang="en-US" b="1" dirty="0">
                <a:solidFill>
                  <a:srgbClr val="C00000"/>
                </a:solidFill>
                <a:latin typeface="Courier New" pitchFamily="-96" charset="0"/>
              </a:rPr>
              <a:t>), %</a:t>
            </a:r>
            <a:r>
              <a:rPr lang="en-US" b="1" dirty="0" err="1">
                <a:solidFill>
                  <a:srgbClr val="C00000"/>
                </a:solidFill>
                <a:latin typeface="Courier New" pitchFamily="-96" charset="0"/>
              </a:rPr>
              <a:t>rbx</a:t>
            </a:r>
            <a:r>
              <a:rPr lang="en-US" b="1" dirty="0">
                <a:latin typeface="Courier New" pitchFamily="-96" charset="0"/>
              </a:rPr>
              <a:t>	# Restore %</a:t>
            </a:r>
            <a:r>
              <a:rPr lang="en-US" b="1" dirty="0" err="1">
                <a:latin typeface="Courier New" pitchFamily="-96" charset="0"/>
              </a:rPr>
              <a:t>rbx</a:t>
            </a:r>
            <a:endParaRPr lang="en-US" b="1" dirty="0">
              <a:latin typeface="Courier New" pitchFamily="-96" charset="0"/>
            </a:endParaRPr>
          </a:p>
          <a:p>
            <a:pPr eaLnBrk="0" hangingPunct="0">
              <a:tabLst>
                <a:tab pos="457200" algn="l"/>
                <a:tab pos="1485900" algn="l"/>
                <a:tab pos="4572000" algn="l"/>
              </a:tabLst>
            </a:pPr>
            <a:r>
              <a:rPr lang="en-US" b="1" dirty="0">
                <a:latin typeface="Courier New" pitchFamily="-96" charset="0"/>
              </a:rPr>
              <a:t>	</a:t>
            </a:r>
            <a:r>
              <a:rPr lang="en-US" b="1" dirty="0" err="1">
                <a:solidFill>
                  <a:srgbClr val="C00000"/>
                </a:solidFill>
                <a:latin typeface="Courier New" pitchFamily="-96" charset="0"/>
              </a:rPr>
              <a:t>movq</a:t>
            </a:r>
            <a:r>
              <a:rPr lang="en-US" b="1" dirty="0">
                <a:solidFill>
                  <a:srgbClr val="C00000"/>
                </a:solidFill>
                <a:latin typeface="Courier New" pitchFamily="-96" charset="0"/>
              </a:rPr>
              <a:t>	8(%</a:t>
            </a:r>
            <a:r>
              <a:rPr lang="en-US" b="1" dirty="0" err="1">
                <a:solidFill>
                  <a:srgbClr val="C00000"/>
                </a:solidFill>
                <a:latin typeface="Courier New" pitchFamily="-96" charset="0"/>
              </a:rPr>
              <a:t>rsp</a:t>
            </a:r>
            <a:r>
              <a:rPr lang="en-US" b="1" dirty="0">
                <a:solidFill>
                  <a:srgbClr val="C00000"/>
                </a:solidFill>
                <a:latin typeface="Courier New" pitchFamily="-96" charset="0"/>
              </a:rPr>
              <a:t>), %</a:t>
            </a:r>
            <a:r>
              <a:rPr lang="en-US" b="1" dirty="0" err="1">
                <a:solidFill>
                  <a:srgbClr val="C00000"/>
                </a:solidFill>
                <a:latin typeface="Courier New" pitchFamily="-96" charset="0"/>
              </a:rPr>
              <a:t>rbp</a:t>
            </a:r>
            <a:r>
              <a:rPr lang="en-US" b="1" dirty="0">
                <a:latin typeface="Courier New" pitchFamily="-96" charset="0"/>
              </a:rPr>
              <a:t>	# Restore %</a:t>
            </a:r>
            <a:r>
              <a:rPr lang="en-US" b="1" dirty="0" err="1">
                <a:latin typeface="Courier New" pitchFamily="-96" charset="0"/>
              </a:rPr>
              <a:t>rbp</a:t>
            </a:r>
            <a:endParaRPr lang="en-US" b="1" dirty="0">
              <a:latin typeface="Courier New" pitchFamily="-96" charset="0"/>
            </a:endParaRPr>
          </a:p>
          <a:p>
            <a:pPr eaLnBrk="0" hangingPunct="0">
              <a:tabLst>
                <a:tab pos="457200" algn="l"/>
                <a:tab pos="1485900" algn="l"/>
                <a:tab pos="4572000" algn="l"/>
              </a:tabLst>
            </a:pPr>
            <a:r>
              <a:rPr lang="en-US" b="1" dirty="0">
                <a:latin typeface="Courier New" pitchFamily="-96" charset="0"/>
              </a:rPr>
              <a:t>	</a:t>
            </a:r>
            <a:r>
              <a:rPr lang="en-US" b="1" dirty="0" err="1">
                <a:solidFill>
                  <a:srgbClr val="C00000"/>
                </a:solidFill>
                <a:latin typeface="Courier New" pitchFamily="-96" charset="0"/>
              </a:rPr>
              <a:t>addq</a:t>
            </a:r>
            <a:r>
              <a:rPr lang="en-US" b="1" dirty="0">
                <a:solidFill>
                  <a:srgbClr val="C00000"/>
                </a:solidFill>
                <a:latin typeface="Courier New" pitchFamily="-96" charset="0"/>
              </a:rPr>
              <a:t>	$16, %</a:t>
            </a:r>
            <a:r>
              <a:rPr lang="en-US" b="1" dirty="0" err="1">
                <a:solidFill>
                  <a:srgbClr val="C00000"/>
                </a:solidFill>
                <a:latin typeface="Courier New" pitchFamily="-96" charset="0"/>
              </a:rPr>
              <a:t>rsp</a:t>
            </a:r>
            <a:r>
              <a:rPr lang="en-US" b="1" dirty="0">
                <a:latin typeface="Courier New" pitchFamily="-96" charset="0"/>
              </a:rPr>
              <a:t>	# </a:t>
            </a:r>
            <a:r>
              <a:rPr lang="en-US" b="1" dirty="0" err="1">
                <a:latin typeface="Courier New" pitchFamily="-96" charset="0"/>
              </a:rPr>
              <a:t>Deallocate</a:t>
            </a:r>
            <a:r>
              <a:rPr lang="en-US" b="1" dirty="0">
                <a:latin typeface="Courier New" pitchFamily="-96" charset="0"/>
              </a:rPr>
              <a:t> frame</a:t>
            </a:r>
          </a:p>
          <a:p>
            <a:pPr eaLnBrk="0" hangingPunct="0">
              <a:tabLst>
                <a:tab pos="457200" algn="l"/>
                <a:tab pos="1485900" algn="l"/>
                <a:tab pos="4572000" algn="l"/>
              </a:tabLst>
            </a:pPr>
            <a:r>
              <a:rPr lang="en-US" b="1" dirty="0">
                <a:latin typeface="Courier New" pitchFamily="-96" charset="0"/>
              </a:rPr>
              <a:t>	ret</a:t>
            </a:r>
          </a:p>
        </p:txBody>
      </p:sp>
      <p:sp>
        <p:nvSpPr>
          <p:cNvPr id="12" name="Oval 11"/>
          <p:cNvSpPr/>
          <p:nvPr/>
        </p:nvSpPr>
        <p:spPr bwMode="auto">
          <a:xfrm>
            <a:off x="5486400" y="2590800"/>
            <a:ext cx="914400" cy="838200"/>
          </a:xfrm>
          <a:prstGeom prst="ellipse">
            <a:avLst/>
          </a:prstGeom>
          <a:noFill/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4200">
              <a:solidFill>
                <a:srgbClr val="000000"/>
              </a:solidFill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sp>
        <p:nvSpPr>
          <p:cNvPr id="4" name="Rectangle 3"/>
          <p:cNvSpPr/>
          <p:nvPr/>
        </p:nvSpPr>
        <p:spPr bwMode="auto">
          <a:xfrm>
            <a:off x="2362200" y="1600200"/>
            <a:ext cx="4038600" cy="868680"/>
          </a:xfrm>
          <a:prstGeom prst="rect">
            <a:avLst/>
          </a:prstGeom>
          <a:noFill/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4200">
              <a:solidFill>
                <a:srgbClr val="000000"/>
              </a:solidFill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2362200" y="4901184"/>
            <a:ext cx="4038600" cy="859536"/>
          </a:xfrm>
          <a:prstGeom prst="rect">
            <a:avLst/>
          </a:prstGeom>
          <a:noFill/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4200">
              <a:solidFill>
                <a:srgbClr val="000000"/>
              </a:solidFill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95F9E085-6320-4880-8B24-C9413F5B5B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98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457054"/>
      </p:ext>
    </p:extLst>
  </p:cSld>
  <p:clrMapOvr>
    <a:masterClrMapping/>
  </p:clrMapOvr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3"/>
          <p:cNvSpPr>
            <a:spLocks noChangeArrowheads="1"/>
          </p:cNvSpPr>
          <p:nvPr/>
        </p:nvSpPr>
        <p:spPr bwMode="auto">
          <a:xfrm>
            <a:off x="1905000" y="1295400"/>
            <a:ext cx="8610600" cy="17517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>
              <a:tabLst>
                <a:tab pos="457200" algn="l"/>
                <a:tab pos="1485900" algn="l"/>
                <a:tab pos="4572000" algn="l"/>
              </a:tabLst>
            </a:pPr>
            <a:r>
              <a:rPr lang="en-US" b="1" dirty="0">
                <a:latin typeface="Courier New" pitchFamily="-96" charset="0"/>
              </a:rPr>
              <a:t>	</a:t>
            </a:r>
            <a:r>
              <a:rPr lang="en-US" b="1" dirty="0" err="1">
                <a:solidFill>
                  <a:srgbClr val="000000"/>
                </a:solidFill>
                <a:latin typeface="Courier New" pitchFamily="-96" charset="0"/>
              </a:rPr>
              <a:t>movq</a:t>
            </a:r>
            <a:r>
              <a:rPr lang="en-US" b="1" dirty="0">
                <a:solidFill>
                  <a:srgbClr val="000000"/>
                </a:solidFill>
                <a:latin typeface="Courier New" pitchFamily="-96" charset="0"/>
              </a:rPr>
              <a:t>	%</a:t>
            </a:r>
            <a:r>
              <a:rPr lang="en-US" b="1" dirty="0" err="1">
                <a:solidFill>
                  <a:srgbClr val="000000"/>
                </a:solidFill>
                <a:latin typeface="Courier New" pitchFamily="-96" charset="0"/>
              </a:rPr>
              <a:t>rbx</a:t>
            </a:r>
            <a:r>
              <a:rPr lang="en-US" b="1" dirty="0">
                <a:solidFill>
                  <a:srgbClr val="000000"/>
                </a:solidFill>
                <a:latin typeface="Courier New" pitchFamily="-96" charset="0"/>
              </a:rPr>
              <a:t>, -16(%</a:t>
            </a:r>
            <a:r>
              <a:rPr lang="en-US" b="1" dirty="0" err="1">
                <a:solidFill>
                  <a:srgbClr val="000000"/>
                </a:solidFill>
                <a:latin typeface="Courier New" pitchFamily="-96" charset="0"/>
              </a:rPr>
              <a:t>rsp</a:t>
            </a:r>
            <a:r>
              <a:rPr lang="en-US" b="1" dirty="0">
                <a:solidFill>
                  <a:srgbClr val="000000"/>
                </a:solidFill>
                <a:latin typeface="Courier New" pitchFamily="-96" charset="0"/>
              </a:rPr>
              <a:t>)</a:t>
            </a:r>
            <a:r>
              <a:rPr lang="en-US" b="1" dirty="0">
                <a:latin typeface="Courier New" pitchFamily="-96" charset="0"/>
              </a:rPr>
              <a:t>	# Save %</a:t>
            </a:r>
            <a:r>
              <a:rPr lang="en-US" b="1" dirty="0" err="1">
                <a:latin typeface="Courier New" pitchFamily="-96" charset="0"/>
              </a:rPr>
              <a:t>rbx</a:t>
            </a:r>
            <a:endParaRPr lang="en-US" b="1" dirty="0">
              <a:latin typeface="Courier New" pitchFamily="-96" charset="0"/>
            </a:endParaRPr>
          </a:p>
          <a:p>
            <a:pPr eaLnBrk="0" hangingPunct="0">
              <a:tabLst>
                <a:tab pos="457200" algn="l"/>
                <a:tab pos="1485900" algn="l"/>
                <a:tab pos="4572000" algn="l"/>
              </a:tabLst>
            </a:pPr>
            <a:r>
              <a:rPr lang="en-US" b="1" dirty="0">
                <a:latin typeface="Courier New" pitchFamily="-96" charset="0"/>
              </a:rPr>
              <a:t>	</a:t>
            </a:r>
            <a:r>
              <a:rPr lang="en-US" b="1" dirty="0" err="1">
                <a:solidFill>
                  <a:srgbClr val="000000"/>
                </a:solidFill>
                <a:latin typeface="Courier New" pitchFamily="-96" charset="0"/>
              </a:rPr>
              <a:t>movq</a:t>
            </a:r>
            <a:r>
              <a:rPr lang="en-US" b="1" dirty="0">
                <a:solidFill>
                  <a:srgbClr val="000000"/>
                </a:solidFill>
                <a:latin typeface="Courier New" pitchFamily="-96" charset="0"/>
              </a:rPr>
              <a:t>	%</a:t>
            </a:r>
            <a:r>
              <a:rPr lang="en-US" b="1" dirty="0" err="1">
                <a:solidFill>
                  <a:srgbClr val="000000"/>
                </a:solidFill>
                <a:latin typeface="Courier New" pitchFamily="-96" charset="0"/>
              </a:rPr>
              <a:t>rbp</a:t>
            </a:r>
            <a:r>
              <a:rPr lang="en-US" b="1" dirty="0">
                <a:solidFill>
                  <a:srgbClr val="000000"/>
                </a:solidFill>
                <a:latin typeface="Courier New" pitchFamily="-96" charset="0"/>
              </a:rPr>
              <a:t>, -8(%</a:t>
            </a:r>
            <a:r>
              <a:rPr lang="en-US" b="1" dirty="0" err="1">
                <a:solidFill>
                  <a:srgbClr val="000000"/>
                </a:solidFill>
                <a:latin typeface="Courier New" pitchFamily="-96" charset="0"/>
              </a:rPr>
              <a:t>rsp</a:t>
            </a:r>
            <a:r>
              <a:rPr lang="en-US" b="1" dirty="0">
                <a:solidFill>
                  <a:srgbClr val="000000"/>
                </a:solidFill>
                <a:latin typeface="Courier New" pitchFamily="-96" charset="0"/>
              </a:rPr>
              <a:t>)	# Save %</a:t>
            </a:r>
            <a:r>
              <a:rPr lang="en-US" b="1" dirty="0" err="1">
                <a:solidFill>
                  <a:srgbClr val="000000"/>
                </a:solidFill>
                <a:latin typeface="Courier New" pitchFamily="-96" charset="0"/>
              </a:rPr>
              <a:t>rbp</a:t>
            </a:r>
            <a:endParaRPr lang="en-US" b="1" dirty="0">
              <a:solidFill>
                <a:srgbClr val="000000"/>
              </a:solidFill>
              <a:latin typeface="Courier New" pitchFamily="-96" charset="0"/>
            </a:endParaRPr>
          </a:p>
          <a:p>
            <a:pPr eaLnBrk="0" hangingPunct="0">
              <a:tabLst>
                <a:tab pos="457200" algn="l"/>
                <a:tab pos="1485900" algn="l"/>
                <a:tab pos="4572000" algn="l"/>
              </a:tabLst>
            </a:pPr>
            <a:r>
              <a:rPr lang="en-US" b="1" dirty="0">
                <a:solidFill>
                  <a:srgbClr val="000000"/>
                </a:solidFill>
                <a:latin typeface="Courier New" pitchFamily="-96" charset="0"/>
              </a:rPr>
              <a:t>	</a:t>
            </a:r>
          </a:p>
          <a:p>
            <a:pPr eaLnBrk="0" hangingPunct="0">
              <a:tabLst>
                <a:tab pos="457200" algn="l"/>
                <a:tab pos="1485900" algn="l"/>
                <a:tab pos="4572000" algn="l"/>
              </a:tabLst>
            </a:pPr>
            <a:r>
              <a:rPr lang="en-US" b="1" dirty="0">
                <a:solidFill>
                  <a:srgbClr val="000000"/>
                </a:solidFill>
                <a:latin typeface="Courier New" pitchFamily="-96" charset="0"/>
              </a:rPr>
              <a:t>	</a:t>
            </a:r>
          </a:p>
          <a:p>
            <a:pPr eaLnBrk="0" hangingPunct="0">
              <a:tabLst>
                <a:tab pos="457200" algn="l"/>
                <a:tab pos="1485900" algn="l"/>
                <a:tab pos="4572000" algn="l"/>
              </a:tabLst>
            </a:pPr>
            <a:endParaRPr lang="en-US" b="1" dirty="0">
              <a:solidFill>
                <a:srgbClr val="000000"/>
              </a:solidFill>
              <a:latin typeface="Courier New" pitchFamily="-96" charset="0"/>
            </a:endParaRPr>
          </a:p>
          <a:p>
            <a:pPr eaLnBrk="0" hangingPunct="0">
              <a:tabLst>
                <a:tab pos="457200" algn="l"/>
                <a:tab pos="1485900" algn="l"/>
                <a:tab pos="4572000" algn="l"/>
              </a:tabLst>
            </a:pPr>
            <a:r>
              <a:rPr lang="en-US" b="1" dirty="0">
                <a:solidFill>
                  <a:srgbClr val="000000"/>
                </a:solidFill>
                <a:latin typeface="Courier New" pitchFamily="-96" charset="0"/>
              </a:rPr>
              <a:t>	</a:t>
            </a:r>
            <a:r>
              <a:rPr lang="en-US" b="1" dirty="0" err="1">
                <a:solidFill>
                  <a:srgbClr val="000000"/>
                </a:solidFill>
                <a:latin typeface="Courier New" pitchFamily="-96" charset="0"/>
              </a:rPr>
              <a:t>subq</a:t>
            </a:r>
            <a:r>
              <a:rPr lang="en-US" b="1" dirty="0">
                <a:solidFill>
                  <a:srgbClr val="000000"/>
                </a:solidFill>
                <a:latin typeface="Courier New" pitchFamily="-96" charset="0"/>
              </a:rPr>
              <a:t>	$16, %</a:t>
            </a:r>
            <a:r>
              <a:rPr lang="en-US" b="1" dirty="0" err="1">
                <a:solidFill>
                  <a:srgbClr val="000000"/>
                </a:solidFill>
                <a:latin typeface="Courier New" pitchFamily="-96" charset="0"/>
              </a:rPr>
              <a:t>rsp</a:t>
            </a:r>
            <a:r>
              <a:rPr lang="en-US" b="1" dirty="0">
                <a:latin typeface="Courier New" pitchFamily="-96" charset="0"/>
              </a:rPr>
              <a:t>	# Allocate stack frame</a:t>
            </a:r>
          </a:p>
        </p:txBody>
      </p:sp>
      <p:sp>
        <p:nvSpPr>
          <p:cNvPr id="46081" name="Rectangle 2"/>
          <p:cNvSpPr>
            <a:spLocks noGrp="1" noChangeArrowheads="1"/>
          </p:cNvSpPr>
          <p:nvPr>
            <p:ph type="title"/>
          </p:nvPr>
        </p:nvSpPr>
        <p:spPr>
          <a:xfrm>
            <a:off x="1881189" y="188640"/>
            <a:ext cx="7591425" cy="762000"/>
          </a:xfrm>
        </p:spPr>
        <p:txBody>
          <a:bodyPr/>
          <a:lstStyle/>
          <a:p>
            <a:r>
              <a:rPr lang="en-US" dirty="0">
                <a:latin typeface="Calibri" pitchFamily="-96" charset="0"/>
              </a:rPr>
              <a:t>Understanding x86-64 Stack Frame</a:t>
            </a:r>
          </a:p>
        </p:txBody>
      </p:sp>
      <p:sp>
        <p:nvSpPr>
          <p:cNvPr id="12" name="Rectangle 11"/>
          <p:cNvSpPr/>
          <p:nvPr/>
        </p:nvSpPr>
        <p:spPr bwMode="auto">
          <a:xfrm>
            <a:off x="8175656" y="1295400"/>
            <a:ext cx="2278062" cy="12192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anchor="ctr" anchorCtr="1">
            <a:prstTxWarp prst="textNoShape">
              <a:avLst/>
            </a:prstTxWarp>
          </a:bodyPr>
          <a:lstStyle/>
          <a:p>
            <a:pPr algn="ctr" eaLnBrk="0" hangingPunct="0">
              <a:defRPr/>
            </a:pPr>
            <a:endParaRPr lang="en-US" sz="1600" dirty="0">
              <a:latin typeface="Calibri" pitchFamily="34" charset="0"/>
            </a:endParaRPr>
          </a:p>
        </p:txBody>
      </p:sp>
      <p:grpSp>
        <p:nvGrpSpPr>
          <p:cNvPr id="46084" name="Group 4"/>
          <p:cNvGrpSpPr>
            <a:grpSpLocks/>
          </p:cNvGrpSpPr>
          <p:nvPr/>
        </p:nvGrpSpPr>
        <p:grpSpPr bwMode="auto">
          <a:xfrm>
            <a:off x="8179625" y="1436684"/>
            <a:ext cx="2049462" cy="338137"/>
            <a:chOff x="917" y="3344"/>
            <a:chExt cx="1291" cy="213"/>
          </a:xfrm>
        </p:grpSpPr>
        <p:sp>
          <p:nvSpPr>
            <p:cNvPr id="46093" name="Rectangle 5"/>
            <p:cNvSpPr>
              <a:spLocks noChangeArrowheads="1"/>
            </p:cNvSpPr>
            <p:nvPr/>
          </p:nvSpPr>
          <p:spPr bwMode="auto">
            <a:xfrm>
              <a:off x="1632" y="3351"/>
              <a:ext cx="576" cy="206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sz="1600" b="1" dirty="0" err="1">
                  <a:latin typeface="Calibri" pitchFamily="-96" charset="0"/>
                </a:rPr>
                <a:t>rtn</a:t>
              </a:r>
              <a:r>
                <a:rPr lang="en-US" sz="1600" b="1" dirty="0">
                  <a:latin typeface="Calibri" pitchFamily="-96" charset="0"/>
                </a:rPr>
                <a:t> </a:t>
              </a:r>
              <a:r>
                <a:rPr lang="en-US" sz="1600" b="1" dirty="0" err="1">
                  <a:latin typeface="Calibri" pitchFamily="-96" charset="0"/>
                </a:rPr>
                <a:t>addr</a:t>
              </a:r>
              <a:endParaRPr lang="en-US" sz="1600" b="1" dirty="0">
                <a:latin typeface="Calibri" pitchFamily="-96" charset="0"/>
              </a:endParaRPr>
            </a:p>
          </p:txBody>
        </p:sp>
        <p:sp>
          <p:nvSpPr>
            <p:cNvPr id="46095" name="Line 7"/>
            <p:cNvSpPr>
              <a:spLocks noChangeShapeType="1"/>
            </p:cNvSpPr>
            <p:nvPr/>
          </p:nvSpPr>
          <p:spPr bwMode="auto">
            <a:xfrm>
              <a:off x="1344" y="3450"/>
              <a:ext cx="288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b="1"/>
            </a:p>
          </p:txBody>
        </p:sp>
        <p:sp>
          <p:nvSpPr>
            <p:cNvPr id="46096" name="Text Box 8"/>
            <p:cNvSpPr txBox="1">
              <a:spLocks noChangeArrowheads="1"/>
            </p:cNvSpPr>
            <p:nvPr/>
          </p:nvSpPr>
          <p:spPr bwMode="auto">
            <a:xfrm>
              <a:off x="917" y="3344"/>
              <a:ext cx="427" cy="213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600" b="1">
                  <a:latin typeface="Courier New" pitchFamily="-96" charset="0"/>
                </a:rPr>
                <a:t>%rsp</a:t>
              </a:r>
            </a:p>
          </p:txBody>
        </p:sp>
      </p:grpSp>
      <p:sp>
        <p:nvSpPr>
          <p:cNvPr id="26" name="Rectangle 25"/>
          <p:cNvSpPr/>
          <p:nvPr/>
        </p:nvSpPr>
        <p:spPr>
          <a:xfrm>
            <a:off x="2452663" y="3500735"/>
            <a:ext cx="97975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ourier New" pitchFamily="-96" charset="0"/>
                <a:sym typeface="Wingdings"/>
              </a:rPr>
              <a:t>  </a:t>
            </a:r>
            <a:endParaRPr lang="en-US" dirty="0"/>
          </a:p>
        </p:txBody>
      </p:sp>
      <p:sp>
        <p:nvSpPr>
          <p:cNvPr id="27" name="Rectangle 3"/>
          <p:cNvSpPr>
            <a:spLocks noChangeArrowheads="1"/>
          </p:cNvSpPr>
          <p:nvPr/>
        </p:nvSpPr>
        <p:spPr bwMode="auto">
          <a:xfrm>
            <a:off x="1881188" y="5013177"/>
            <a:ext cx="8610600" cy="9207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>
              <a:tabLst>
                <a:tab pos="457200" algn="l"/>
                <a:tab pos="1485900" algn="l"/>
                <a:tab pos="4572000" algn="l"/>
              </a:tabLst>
            </a:pPr>
            <a:r>
              <a:rPr lang="en-US" b="1" dirty="0">
                <a:latin typeface="Courier New" pitchFamily="-96" charset="0"/>
              </a:rPr>
              <a:t>	</a:t>
            </a:r>
            <a:r>
              <a:rPr lang="en-US" b="1" dirty="0" err="1">
                <a:solidFill>
                  <a:srgbClr val="000000"/>
                </a:solidFill>
                <a:latin typeface="Courier New" pitchFamily="-96" charset="0"/>
              </a:rPr>
              <a:t>movq</a:t>
            </a:r>
            <a:r>
              <a:rPr lang="en-US" b="1" dirty="0">
                <a:solidFill>
                  <a:srgbClr val="000000"/>
                </a:solidFill>
                <a:latin typeface="Courier New" pitchFamily="-96" charset="0"/>
              </a:rPr>
              <a:t>	(%</a:t>
            </a:r>
            <a:r>
              <a:rPr lang="en-US" b="1" dirty="0" err="1">
                <a:solidFill>
                  <a:srgbClr val="000000"/>
                </a:solidFill>
                <a:latin typeface="Courier New" pitchFamily="-96" charset="0"/>
              </a:rPr>
              <a:t>rsp</a:t>
            </a:r>
            <a:r>
              <a:rPr lang="en-US" b="1" dirty="0">
                <a:solidFill>
                  <a:srgbClr val="000000"/>
                </a:solidFill>
                <a:latin typeface="Courier New" pitchFamily="-96" charset="0"/>
              </a:rPr>
              <a:t>), %</a:t>
            </a:r>
            <a:r>
              <a:rPr lang="en-US" b="1" dirty="0" err="1">
                <a:solidFill>
                  <a:srgbClr val="000000"/>
                </a:solidFill>
                <a:latin typeface="Courier New" pitchFamily="-96" charset="0"/>
              </a:rPr>
              <a:t>rbx</a:t>
            </a:r>
            <a:r>
              <a:rPr lang="en-US" b="1" dirty="0">
                <a:solidFill>
                  <a:srgbClr val="000000"/>
                </a:solidFill>
                <a:latin typeface="Courier New" pitchFamily="-96" charset="0"/>
              </a:rPr>
              <a:t>	# Restore %</a:t>
            </a:r>
            <a:r>
              <a:rPr lang="en-US" b="1" dirty="0" err="1">
                <a:solidFill>
                  <a:srgbClr val="000000"/>
                </a:solidFill>
                <a:latin typeface="Courier New" pitchFamily="-96" charset="0"/>
              </a:rPr>
              <a:t>rbx</a:t>
            </a:r>
            <a:endParaRPr lang="en-US" b="1" dirty="0">
              <a:solidFill>
                <a:srgbClr val="000000"/>
              </a:solidFill>
              <a:latin typeface="Courier New" pitchFamily="-96" charset="0"/>
            </a:endParaRPr>
          </a:p>
          <a:p>
            <a:pPr eaLnBrk="0" hangingPunct="0">
              <a:tabLst>
                <a:tab pos="457200" algn="l"/>
                <a:tab pos="1485900" algn="l"/>
                <a:tab pos="4572000" algn="l"/>
              </a:tabLst>
            </a:pPr>
            <a:r>
              <a:rPr lang="en-US" b="1" dirty="0">
                <a:solidFill>
                  <a:srgbClr val="000000"/>
                </a:solidFill>
                <a:latin typeface="Courier New" pitchFamily="-96" charset="0"/>
              </a:rPr>
              <a:t>	</a:t>
            </a:r>
            <a:r>
              <a:rPr lang="en-US" b="1" dirty="0" err="1">
                <a:solidFill>
                  <a:srgbClr val="000000"/>
                </a:solidFill>
                <a:latin typeface="Courier New" pitchFamily="-96" charset="0"/>
              </a:rPr>
              <a:t>movq</a:t>
            </a:r>
            <a:r>
              <a:rPr lang="en-US" b="1" dirty="0">
                <a:solidFill>
                  <a:srgbClr val="000000"/>
                </a:solidFill>
                <a:latin typeface="Courier New" pitchFamily="-96" charset="0"/>
              </a:rPr>
              <a:t>	8(%</a:t>
            </a:r>
            <a:r>
              <a:rPr lang="en-US" b="1" dirty="0" err="1">
                <a:solidFill>
                  <a:srgbClr val="000000"/>
                </a:solidFill>
                <a:latin typeface="Courier New" pitchFamily="-96" charset="0"/>
              </a:rPr>
              <a:t>rsp</a:t>
            </a:r>
            <a:r>
              <a:rPr lang="en-US" b="1" dirty="0">
                <a:solidFill>
                  <a:srgbClr val="000000"/>
                </a:solidFill>
                <a:latin typeface="Courier New" pitchFamily="-96" charset="0"/>
              </a:rPr>
              <a:t>), %</a:t>
            </a:r>
            <a:r>
              <a:rPr lang="en-US" b="1" dirty="0" err="1">
                <a:solidFill>
                  <a:srgbClr val="000000"/>
                </a:solidFill>
                <a:latin typeface="Courier New" pitchFamily="-96" charset="0"/>
              </a:rPr>
              <a:t>rbp</a:t>
            </a:r>
            <a:r>
              <a:rPr lang="en-US" b="1" dirty="0">
                <a:solidFill>
                  <a:srgbClr val="000000"/>
                </a:solidFill>
                <a:latin typeface="Courier New" pitchFamily="-96" charset="0"/>
              </a:rPr>
              <a:t>	# Restore %</a:t>
            </a:r>
            <a:r>
              <a:rPr lang="en-US" b="1" dirty="0" err="1">
                <a:solidFill>
                  <a:srgbClr val="000000"/>
                </a:solidFill>
                <a:latin typeface="Courier New" pitchFamily="-96" charset="0"/>
              </a:rPr>
              <a:t>rbp</a:t>
            </a:r>
            <a:endParaRPr lang="en-US" b="1" dirty="0">
              <a:solidFill>
                <a:srgbClr val="000000"/>
              </a:solidFill>
              <a:latin typeface="Courier New" pitchFamily="-96" charset="0"/>
            </a:endParaRPr>
          </a:p>
          <a:p>
            <a:pPr eaLnBrk="0" hangingPunct="0">
              <a:tabLst>
                <a:tab pos="457200" algn="l"/>
                <a:tab pos="1485900" algn="l"/>
                <a:tab pos="4572000" algn="l"/>
              </a:tabLst>
            </a:pPr>
            <a:r>
              <a:rPr lang="en-US" b="1" dirty="0">
                <a:solidFill>
                  <a:srgbClr val="000000"/>
                </a:solidFill>
                <a:latin typeface="Courier New" pitchFamily="-96" charset="0"/>
              </a:rPr>
              <a:t>	</a:t>
            </a:r>
            <a:r>
              <a:rPr lang="en-US" b="1" dirty="0" err="1">
                <a:solidFill>
                  <a:srgbClr val="000000"/>
                </a:solidFill>
                <a:latin typeface="Courier New" pitchFamily="-96" charset="0"/>
              </a:rPr>
              <a:t>addq</a:t>
            </a:r>
            <a:r>
              <a:rPr lang="en-US" b="1" dirty="0">
                <a:solidFill>
                  <a:srgbClr val="000000"/>
                </a:solidFill>
                <a:latin typeface="Courier New" pitchFamily="-96" charset="0"/>
              </a:rPr>
              <a:t>	$16, %</a:t>
            </a:r>
            <a:r>
              <a:rPr lang="en-US" b="1" dirty="0" err="1">
                <a:solidFill>
                  <a:srgbClr val="000000"/>
                </a:solidFill>
                <a:latin typeface="Courier New" pitchFamily="-96" charset="0"/>
              </a:rPr>
              <a:t>rsp</a:t>
            </a:r>
            <a:r>
              <a:rPr lang="en-US" b="1" dirty="0">
                <a:latin typeface="Courier New" pitchFamily="-96" charset="0"/>
              </a:rPr>
              <a:t>	# </a:t>
            </a:r>
            <a:r>
              <a:rPr lang="en-US" b="1" dirty="0" err="1">
                <a:latin typeface="Courier New" pitchFamily="-96" charset="0"/>
              </a:rPr>
              <a:t>Deallocate</a:t>
            </a:r>
            <a:r>
              <a:rPr lang="en-US" b="1" dirty="0">
                <a:latin typeface="Courier New" pitchFamily="-96" charset="0"/>
              </a:rPr>
              <a:t> frame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A2DC88F8-D0A7-4928-9A6E-FA8AAF4C66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99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1478785"/>
      </p:ext>
    </p:extLst>
  </p:cSld>
  <p:clrMapOvr>
    <a:masterClrMapping/>
  </p:clrMapOvr>
</p:sld>
</file>

<file path=ppt/theme/theme1.xml><?xml version="1.0" encoding="utf-8"?>
<a:theme xmlns:a="http://schemas.openxmlformats.org/drawingml/2006/main" name="Class Slides">
  <a:themeElements>
    <a:clrScheme name="Custom Colors">
      <a:dk1>
        <a:sysClr val="windowText" lastClr="000000"/>
      </a:dk1>
      <a:lt1>
        <a:sysClr val="window" lastClr="FFFFFF"/>
      </a:lt1>
      <a:dk2>
        <a:srgbClr val="000000"/>
      </a:dk2>
      <a:lt2>
        <a:srgbClr val="FFFFFF"/>
      </a:lt2>
      <a:accent1>
        <a:srgbClr val="4472C4"/>
      </a:accent1>
      <a:accent2>
        <a:srgbClr val="ED7D31"/>
      </a:accent2>
      <a:accent3>
        <a:srgbClr val="FFC000"/>
      </a:accent3>
      <a:accent4>
        <a:srgbClr val="70AD47"/>
      </a:accent4>
      <a:accent5>
        <a:srgbClr val="954F72"/>
      </a:accent5>
      <a:accent6>
        <a:srgbClr val="A5A5A5"/>
      </a:accent6>
      <a:hlink>
        <a:srgbClr val="0563C1"/>
      </a:hlink>
      <a:folHlink>
        <a:srgbClr val="0563C1"/>
      </a:folHlink>
    </a:clrScheme>
    <a:fontScheme name="Custom Tahoma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346_template.potx" id="{01D7DB3A-C6B7-43B3-8B0D-AE4B5EAE26AA}" vid="{73879976-79F9-4556-B0E5-A15670A283A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cs213_template</Template>
  <TotalTime>655</TotalTime>
  <Words>9596</Words>
  <Application>Microsoft Office PowerPoint</Application>
  <PresentationFormat>Widescreen</PresentationFormat>
  <Paragraphs>2362</Paragraphs>
  <Slides>103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103</vt:i4>
      </vt:variant>
    </vt:vector>
  </HeadingPairs>
  <TitlesOfParts>
    <vt:vector size="115" baseType="lpstr">
      <vt:lpstr>Arial</vt:lpstr>
      <vt:lpstr>Arial Narrow Bold</vt:lpstr>
      <vt:lpstr>Calibri</vt:lpstr>
      <vt:lpstr>Calibri Bold</vt:lpstr>
      <vt:lpstr>Courier New</vt:lpstr>
      <vt:lpstr>Courier New Bold</vt:lpstr>
      <vt:lpstr>Gill Sans</vt:lpstr>
      <vt:lpstr>Tahoma</vt:lpstr>
      <vt:lpstr>Times New Roman</vt:lpstr>
      <vt:lpstr>Wingdings</vt:lpstr>
      <vt:lpstr>Wingdings 2</vt:lpstr>
      <vt:lpstr>Class Slides</vt:lpstr>
      <vt:lpstr>Lecture 08 Procedures</vt:lpstr>
      <vt:lpstr>Administrivia</vt:lpstr>
      <vt:lpstr>Today’s Goals</vt:lpstr>
      <vt:lpstr>Outline</vt:lpstr>
      <vt:lpstr>The Problem with Conditional Jumps</vt:lpstr>
      <vt:lpstr>Conditional Moves</vt:lpstr>
      <vt:lpstr>Conditional Move Example</vt:lpstr>
      <vt:lpstr>Bad Cases for Conditional Move</vt:lpstr>
      <vt:lpstr>If, else if, else – optimized (O3)</vt:lpstr>
      <vt:lpstr>Outline</vt:lpstr>
      <vt:lpstr>C memory layout</vt:lpstr>
      <vt:lpstr>C memory layout</vt:lpstr>
      <vt:lpstr>C memory layout</vt:lpstr>
      <vt:lpstr>C memory layout</vt:lpstr>
      <vt:lpstr>C memory layout</vt:lpstr>
      <vt:lpstr>C memory layout</vt:lpstr>
      <vt:lpstr>C memory layout</vt:lpstr>
      <vt:lpstr>C memory layout</vt:lpstr>
      <vt:lpstr>C memory layout</vt:lpstr>
      <vt:lpstr>C memory layout</vt:lpstr>
      <vt:lpstr>C memory layout</vt:lpstr>
      <vt:lpstr>C memory layout</vt:lpstr>
      <vt:lpstr>Interacting with data sections in assembly</vt:lpstr>
      <vt:lpstr>Break + Open Question </vt:lpstr>
      <vt:lpstr>Break + Open Question </vt:lpstr>
      <vt:lpstr>Outline</vt:lpstr>
      <vt:lpstr>Mechanisms in Procedures</vt:lpstr>
      <vt:lpstr>Procedure control flow</vt:lpstr>
      <vt:lpstr>Code Examples</vt:lpstr>
      <vt:lpstr>Control Flow Example about to execute callq</vt:lpstr>
      <vt:lpstr>Control Flow Example callq step 1</vt:lpstr>
      <vt:lpstr>Control Flow Example callq step 2</vt:lpstr>
      <vt:lpstr>Control Flow Example about to execute retq</vt:lpstr>
      <vt:lpstr>Control Flow Example retq step 1</vt:lpstr>
      <vt:lpstr>Control Flow Example retq step 2</vt:lpstr>
      <vt:lpstr>Function data flow</vt:lpstr>
      <vt:lpstr>Data Flow Examples</vt:lpstr>
      <vt:lpstr>Break + Open Question</vt:lpstr>
      <vt:lpstr>Break + Open Question</vt:lpstr>
      <vt:lpstr>Outline</vt:lpstr>
      <vt:lpstr>Call-Local State</vt:lpstr>
      <vt:lpstr>Using the Stack for Call-Local State</vt:lpstr>
      <vt:lpstr>Call Chain Example</vt:lpstr>
      <vt:lpstr>Example</vt:lpstr>
      <vt:lpstr>Example</vt:lpstr>
      <vt:lpstr>Example</vt:lpstr>
      <vt:lpstr>Example</vt:lpstr>
      <vt:lpstr>Example</vt:lpstr>
      <vt:lpstr>Example</vt:lpstr>
      <vt:lpstr>Example</vt:lpstr>
      <vt:lpstr>Example</vt:lpstr>
      <vt:lpstr>Example</vt:lpstr>
      <vt:lpstr>Example</vt:lpstr>
      <vt:lpstr>Example</vt:lpstr>
      <vt:lpstr>Returning to original stack</vt:lpstr>
      <vt:lpstr>x86-64/Linux Stack Frame</vt:lpstr>
      <vt:lpstr>Example: incr</vt:lpstr>
      <vt:lpstr>Example: Calling incr #1 (local variables)</vt:lpstr>
      <vt:lpstr>Example: Calling incr #1 (local variables)</vt:lpstr>
      <vt:lpstr>Example: Calling incr #2 (argument build)</vt:lpstr>
      <vt:lpstr>Example: Calling incr #3 (control transfer)</vt:lpstr>
      <vt:lpstr>Example: executing incr</vt:lpstr>
      <vt:lpstr>Example: right after executing incr</vt:lpstr>
      <vt:lpstr>Example: Calling incr #4 (cleanup)</vt:lpstr>
      <vt:lpstr>Example: Calling incr #5</vt:lpstr>
      <vt:lpstr>Break + Open Questions</vt:lpstr>
      <vt:lpstr>Break + Open Questions</vt:lpstr>
      <vt:lpstr>Outline</vt:lpstr>
      <vt:lpstr>Register Saving</vt:lpstr>
      <vt:lpstr>Reusing registers</vt:lpstr>
      <vt:lpstr>Saving registers in advance</vt:lpstr>
      <vt:lpstr>Saving registers on demand</vt:lpstr>
      <vt:lpstr>Compromise: some registers in advance, some on demand</vt:lpstr>
      <vt:lpstr>Full Rules for Register Saving</vt:lpstr>
      <vt:lpstr>x86-64 Linux Register Usage #1 (caller-saved, in advance)</vt:lpstr>
      <vt:lpstr>x86-64 Linux Register Usage #2 (callee-saved, on demand)</vt:lpstr>
      <vt:lpstr>x86-64 Integer Registers:  Usage Conventions</vt:lpstr>
      <vt:lpstr>Push and Pop instructions</vt:lpstr>
      <vt:lpstr>Saving a register to the stack</vt:lpstr>
      <vt:lpstr>Manually allocating stack space</vt:lpstr>
      <vt:lpstr>Restoring the stack and register before a return</vt:lpstr>
      <vt:lpstr>Outline</vt:lpstr>
      <vt:lpstr>Recursive Function</vt:lpstr>
      <vt:lpstr>Recursive Function Base Case</vt:lpstr>
      <vt:lpstr>Recursive Function Register Save</vt:lpstr>
      <vt:lpstr>Recursive Function Call Setup</vt:lpstr>
      <vt:lpstr>Recursive Function Call</vt:lpstr>
      <vt:lpstr>Recursive Function Result</vt:lpstr>
      <vt:lpstr>Recursive Function Completion</vt:lpstr>
      <vt:lpstr>Example three recursions in</vt:lpstr>
      <vt:lpstr>Example three recursions in</vt:lpstr>
      <vt:lpstr>Example three recursions in</vt:lpstr>
      <vt:lpstr>Example three recursions in</vt:lpstr>
      <vt:lpstr>x86-64 Procedure Summary</vt:lpstr>
      <vt:lpstr>Outline</vt:lpstr>
      <vt:lpstr>Outline</vt:lpstr>
      <vt:lpstr>x86-64 Stack Frame Example</vt:lpstr>
      <vt:lpstr>Understanding x86-64 Stack Frame</vt:lpstr>
      <vt:lpstr>Understanding x86-64 Stack Frame</vt:lpstr>
      <vt:lpstr>Understanding x86-64 Stack Frame</vt:lpstr>
      <vt:lpstr>Understanding x86-64 Stack Frame</vt:lpstr>
      <vt:lpstr>Understanding x86-64 Stack Frame</vt:lpstr>
      <vt:lpstr>Understanding x86-64 Stack Frame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08 Procedures</dc:title>
  <dc:creator>Branden Ghena</dc:creator>
  <cp:lastModifiedBy>Branden Ghena</cp:lastModifiedBy>
  <cp:revision>67</cp:revision>
  <dcterms:created xsi:type="dcterms:W3CDTF">2021-04-27T14:15:38Z</dcterms:created>
  <dcterms:modified xsi:type="dcterms:W3CDTF">2023-10-17T17:10:11Z</dcterms:modified>
</cp:coreProperties>
</file>