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9"/>
  </p:notesMasterIdLst>
  <p:sldIdLst>
    <p:sldId id="256" r:id="rId2"/>
    <p:sldId id="518" r:id="rId3"/>
    <p:sldId id="533" r:id="rId4"/>
    <p:sldId id="564" r:id="rId5"/>
    <p:sldId id="264" r:id="rId6"/>
    <p:sldId id="384" r:id="rId7"/>
    <p:sldId id="348" r:id="rId8"/>
    <p:sldId id="483" r:id="rId9"/>
    <p:sldId id="484" r:id="rId10"/>
    <p:sldId id="383" r:id="rId11"/>
    <p:sldId id="542" r:id="rId12"/>
    <p:sldId id="378" r:id="rId13"/>
    <p:sldId id="488" r:id="rId14"/>
    <p:sldId id="489" r:id="rId15"/>
    <p:sldId id="490" r:id="rId16"/>
    <p:sldId id="491" r:id="rId17"/>
    <p:sldId id="543" r:id="rId18"/>
    <p:sldId id="492" r:id="rId19"/>
    <p:sldId id="486" r:id="rId20"/>
    <p:sldId id="555" r:id="rId21"/>
    <p:sldId id="544" r:id="rId22"/>
    <p:sldId id="412" r:id="rId23"/>
    <p:sldId id="386" r:id="rId24"/>
    <p:sldId id="545" r:id="rId25"/>
    <p:sldId id="547" r:id="rId26"/>
    <p:sldId id="553" r:id="rId27"/>
    <p:sldId id="554" r:id="rId28"/>
    <p:sldId id="556" r:id="rId29"/>
    <p:sldId id="523" r:id="rId30"/>
    <p:sldId id="498" r:id="rId31"/>
    <p:sldId id="500" r:id="rId32"/>
    <p:sldId id="388" r:id="rId33"/>
    <p:sldId id="524" r:id="rId34"/>
    <p:sldId id="546" r:id="rId35"/>
    <p:sldId id="557" r:id="rId36"/>
    <p:sldId id="535" r:id="rId37"/>
    <p:sldId id="385" r:id="rId38"/>
    <p:sldId id="536" r:id="rId39"/>
    <p:sldId id="537" r:id="rId40"/>
    <p:sldId id="487" r:id="rId41"/>
    <p:sldId id="538" r:id="rId42"/>
    <p:sldId id="539" r:id="rId43"/>
    <p:sldId id="389" r:id="rId44"/>
    <p:sldId id="390" r:id="rId45"/>
    <p:sldId id="391" r:id="rId46"/>
    <p:sldId id="562" r:id="rId47"/>
    <p:sldId id="563" r:id="rId48"/>
    <p:sldId id="558" r:id="rId49"/>
    <p:sldId id="469" r:id="rId50"/>
    <p:sldId id="468" r:id="rId51"/>
    <p:sldId id="496" r:id="rId52"/>
    <p:sldId id="548" r:id="rId53"/>
    <p:sldId id="551" r:id="rId54"/>
    <p:sldId id="552" r:id="rId55"/>
    <p:sldId id="559" r:id="rId56"/>
    <p:sldId id="497" r:id="rId57"/>
    <p:sldId id="526" r:id="rId58"/>
    <p:sldId id="560" r:id="rId59"/>
    <p:sldId id="525" r:id="rId60"/>
    <p:sldId id="565" r:id="rId61"/>
    <p:sldId id="566" r:id="rId62"/>
    <p:sldId id="561" r:id="rId63"/>
    <p:sldId id="505" r:id="rId64"/>
    <p:sldId id="417" r:id="rId65"/>
    <p:sldId id="418" r:id="rId66"/>
    <p:sldId id="419" r:id="rId67"/>
    <p:sldId id="42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18"/>
            <p14:sldId id="533"/>
            <p14:sldId id="564"/>
            <p14:sldId id="264"/>
            <p14:sldId id="384"/>
          </p14:sldIdLst>
        </p14:section>
        <p14:section name="Addition" id="{B55B8E8C-5EAB-4A1E-A4E9-AE5E896E46FA}">
          <p14:sldIdLst>
            <p14:sldId id="348"/>
            <p14:sldId id="483"/>
            <p14:sldId id="484"/>
            <p14:sldId id="383"/>
            <p14:sldId id="542"/>
            <p14:sldId id="378"/>
            <p14:sldId id="488"/>
            <p14:sldId id="489"/>
            <p14:sldId id="490"/>
            <p14:sldId id="491"/>
            <p14:sldId id="543"/>
            <p14:sldId id="492"/>
            <p14:sldId id="486"/>
          </p14:sldIdLst>
        </p14:section>
        <p14:section name="Negation and Subtraction" id="{C7185A8C-E012-41B5-891F-D9AA31ED1CAF}">
          <p14:sldIdLst>
            <p14:sldId id="555"/>
            <p14:sldId id="544"/>
            <p14:sldId id="412"/>
            <p14:sldId id="386"/>
            <p14:sldId id="545"/>
            <p14:sldId id="547"/>
            <p14:sldId id="553"/>
            <p14:sldId id="554"/>
          </p14:sldIdLst>
        </p14:section>
        <p14:section name="Multiplication &amp; Division" id="{55EB867E-DF41-454E-BCAF-156C879E7AFB}">
          <p14:sldIdLst>
            <p14:sldId id="556"/>
            <p14:sldId id="523"/>
            <p14:sldId id="498"/>
            <p14:sldId id="500"/>
            <p14:sldId id="388"/>
            <p14:sldId id="524"/>
            <p14:sldId id="546"/>
          </p14:sldIdLst>
        </p14:section>
        <p14:section name="Boolean Algebra" id="{CE5F6072-B22F-4310-AAD2-A45B5D8B148B}">
          <p14:sldIdLst>
            <p14:sldId id="557"/>
            <p14:sldId id="535"/>
            <p14:sldId id="385"/>
            <p14:sldId id="536"/>
            <p14:sldId id="537"/>
            <p14:sldId id="487"/>
            <p14:sldId id="538"/>
            <p14:sldId id="539"/>
            <p14:sldId id="389"/>
            <p14:sldId id="390"/>
            <p14:sldId id="391"/>
            <p14:sldId id="562"/>
            <p14:sldId id="563"/>
          </p14:sldIdLst>
        </p14:section>
        <p14:section name="Shifting" id="{79E5B344-CEF7-466B-BDB9-50FA84B4500D}">
          <p14:sldIdLst>
            <p14:sldId id="558"/>
            <p14:sldId id="469"/>
            <p14:sldId id="468"/>
            <p14:sldId id="496"/>
            <p14:sldId id="548"/>
            <p14:sldId id="551"/>
            <p14:sldId id="552"/>
          </p14:sldIdLst>
        </p14:section>
        <p14:section name="Bit Masking" id="{56500692-8456-4A01-8AAE-C69F7DBBE2A3}">
          <p14:sldIdLst>
            <p14:sldId id="559"/>
            <p14:sldId id="497"/>
            <p14:sldId id="526"/>
            <p14:sldId id="560"/>
            <p14:sldId id="525"/>
            <p14:sldId id="565"/>
            <p14:sldId id="566"/>
          </p14:sldIdLst>
        </p14:section>
        <p14:section name="Wrapup" id="{29A7F866-9DA9-446B-8359-CE426CB89C7A}">
          <p14:sldIdLst>
            <p14:sldId id="561"/>
          </p14:sldIdLst>
        </p14:section>
        <p14:section name="Bonus: Divide with Shift" id="{701538F8-7AC0-40A7-AF65-4C1ED728DD91}">
          <p14:sldIdLst>
            <p14:sldId id="505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33451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75011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24027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49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50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E08BE647-F120-47A1-B0C2-A1C6C41B7B8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6FA036C8-4B3D-4BD7-817B-C0C394FF1A6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16510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D947A968-1C39-42F2-976F-04254573FB7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Ceiling </a:t>
            </a:r>
            <a:r>
              <a:rPr lang="en-US"/>
              <a:t>(x / y</a:t>
            </a:r>
            <a:r>
              <a:rPr lang="en-US" dirty="0"/>
              <a:t>)</a:t>
            </a:r>
            <a:r>
              <a:rPr lang="en-US" baseline="0" dirty="0"/>
              <a:t> = floor </a:t>
            </a:r>
            <a:r>
              <a:rPr lang="en-US" baseline="0"/>
              <a:t>(x + y - 1) / 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C00A706B-4A8E-4D6A-A4CB-87CCC11E943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83473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w-bit two’s complement sum of two numbers has the exact</a:t>
            </a:r>
            <a:r>
              <a:rPr lang="en-US" baseline="0" dirty="0"/>
              <a:t> same bit-level representation as the unsigned sum; most computers use the same machine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11302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4887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9870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7749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90AADC63-DEC2-4B0B-96EE-A5A4DD0A16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A6F748C6-9CBD-4828-B5E9-62981A761447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68C2-F267-4DCA-974C-07E0221C40E3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98AE-6CA2-4A8E-8D9F-6BEEB21C231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1CE4-1F2F-469E-ACE5-BD4C0EC4C7EC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03FA-A744-4557-BF93-E0F82D012C38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99BF4-0E98-4DB3-BFCA-91176CBF41E6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432C3-925E-49E4-A5E9-053676294DB8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Data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is modular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Implements modular arithmetic</a:t>
            </a:r>
          </a:p>
          <a:p>
            <a:pPr lvl="1" eaLnBrk="1" hangingPunct="1"/>
            <a:r>
              <a:rPr lang="en-US" sz="2000" dirty="0" err="1"/>
              <a:t>UAdd</a:t>
            </a:r>
            <a:r>
              <a:rPr lang="en-US" sz="2000" baseline="-25000" dirty="0" err="1"/>
              <a:t>w</a:t>
            </a:r>
            <a:r>
              <a:rPr lang="en-US" sz="2000" dirty="0"/>
              <a:t>(u , v)    =    (u + v)  mod 2</a:t>
            </a:r>
            <a:r>
              <a:rPr lang="en-US" sz="2000" baseline="30000" dirty="0"/>
              <a:t>w</a:t>
            </a:r>
          </a:p>
          <a:p>
            <a:pPr lvl="1" eaLnBrk="1" hangingPunct="1"/>
            <a:endParaRPr lang="en-US" sz="2000" baseline="30000" dirty="0"/>
          </a:p>
          <a:p>
            <a:r>
              <a:rPr lang="en-US" sz="2400" dirty="0"/>
              <a:t>Need to drop carry bit, otherwise results will keep getting bigger</a:t>
            </a:r>
          </a:p>
          <a:p>
            <a:pPr lvl="1"/>
            <a:r>
              <a:rPr lang="en-US" sz="2000" dirty="0"/>
              <a:t>Example in base 10: 80</a:t>
            </a:r>
            <a:r>
              <a:rPr lang="en-US" sz="2000" baseline="-25000" dirty="0"/>
              <a:t>10</a:t>
            </a:r>
            <a:r>
              <a:rPr lang="en-US" sz="2000" dirty="0"/>
              <a:t> + 40</a:t>
            </a:r>
            <a:r>
              <a:rPr lang="en-US" sz="2000" baseline="-25000" dirty="0"/>
              <a:t>10</a:t>
            </a:r>
            <a:r>
              <a:rPr lang="en-US" sz="2000" dirty="0"/>
              <a:t> = 120</a:t>
            </a:r>
            <a:r>
              <a:rPr lang="en-US" sz="2000" baseline="-25000" dirty="0"/>
              <a:t>10</a:t>
            </a:r>
            <a:r>
              <a:rPr lang="en-US" sz="2000" dirty="0"/>
              <a:t>   (2-digit inputs become a 3-digit output!)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Warning: C does not tell you that the result had an overflow!</a:t>
            </a:r>
          </a:p>
          <a:p>
            <a:pPr lvl="1">
              <a:defRPr/>
            </a:pPr>
            <a:r>
              <a:rPr lang="en-US" sz="2000" b="1" dirty="0"/>
              <a:t>Unsigned</a:t>
            </a:r>
            <a:r>
              <a:rPr lang="en-US" sz="2000" dirty="0"/>
              <a:t> addition in C silently truncates most-significant bits beyond the limit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7C644-B443-4B7C-9195-73FDF06F832F}"/>
              </a:ext>
            </a:extLst>
          </p:cNvPr>
          <p:cNvGrpSpPr/>
          <p:nvPr/>
        </p:nvGrpSpPr>
        <p:grpSpPr>
          <a:xfrm>
            <a:off x="1361935" y="3072759"/>
            <a:ext cx="7102194" cy="1687512"/>
            <a:chOff x="2739798" y="3172968"/>
            <a:chExt cx="7102194" cy="1687512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6946392" y="3249168"/>
              <a:ext cx="2743200" cy="228600"/>
              <a:chOff x="2976" y="816"/>
              <a:chExt cx="1728" cy="144"/>
            </a:xfrm>
          </p:grpSpPr>
          <p:sp>
            <p:nvSpPr>
              <p:cNvPr id="9259" name="Rectangle 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0" name="Rectangle 7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1" name="Rectangle 8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2" name="Rectangle 9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3" name="Rectangle 10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5" name="Rectangle 1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6946392" y="3579368"/>
              <a:ext cx="2743200" cy="228600"/>
              <a:chOff x="2976" y="1104"/>
              <a:chExt cx="1728" cy="144"/>
            </a:xfrm>
          </p:grpSpPr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3" name="Rectangle 15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4" name="Rectangle 1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5" name="Rectangle 1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6" name="Rectangle 18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7" name="Rectangle 1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8" name="Rectangle 20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6336792" y="3172968"/>
              <a:ext cx="2984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u</a:t>
              </a:r>
            </a:p>
          </p:txBody>
        </p:sp>
        <p:sp>
          <p:nvSpPr>
            <p:cNvPr id="9225" name="Rectangle 22"/>
            <p:cNvSpPr>
              <a:spLocks noChangeArrowheads="1"/>
            </p:cNvSpPr>
            <p:nvPr/>
          </p:nvSpPr>
          <p:spPr bwMode="auto">
            <a:xfrm>
              <a:off x="6336792" y="3503168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v</a:t>
              </a:r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5955792" y="38841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24"/>
            <p:cNvSpPr>
              <a:spLocks noChangeArrowheads="1"/>
            </p:cNvSpPr>
            <p:nvPr/>
          </p:nvSpPr>
          <p:spPr bwMode="auto">
            <a:xfrm>
              <a:off x="5955793" y="3503168"/>
              <a:ext cx="320675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ourier New" pitchFamily="49" charset="0"/>
                </a:rPr>
                <a:t>+</a:t>
              </a:r>
            </a:p>
          </p:txBody>
        </p:sp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6717792" y="4036568"/>
              <a:ext cx="2971800" cy="228600"/>
              <a:chOff x="2832" y="1392"/>
              <a:chExt cx="1872" cy="144"/>
            </a:xfrm>
          </p:grpSpPr>
          <p:grpSp>
            <p:nvGrpSpPr>
              <p:cNvPr id="9243" name="Group 26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9245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latin typeface="Courier New" pitchFamily="49" charset="0"/>
                    </a:rPr>
                    <a:t>• • •</a:t>
                  </a:r>
                </a:p>
              </p:txBody>
            </p:sp>
          </p:grpSp>
          <p:sp>
            <p:nvSpPr>
              <p:cNvPr id="9244" name="Rectangle 3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9229" name="Rectangle 35"/>
            <p:cNvSpPr>
              <a:spLocks noChangeArrowheads="1"/>
            </p:cNvSpPr>
            <p:nvPr/>
          </p:nvSpPr>
          <p:spPr bwMode="auto">
            <a:xfrm>
              <a:off x="5955792" y="3960368"/>
              <a:ext cx="6429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i="1" dirty="0">
                  <a:latin typeface="Times" pitchFamily="18" charset="0"/>
                </a:rPr>
                <a:t>u </a:t>
              </a:r>
              <a:r>
                <a:rPr lang="en-US" dirty="0">
                  <a:latin typeface="Times" pitchFamily="18" charset="0"/>
                </a:rPr>
                <a:t>+ </a:t>
              </a:r>
              <a:r>
                <a:rPr lang="en-US" i="1" dirty="0">
                  <a:latin typeface="Times" pitchFamily="18" charset="0"/>
                </a:rPr>
                <a:t>v</a:t>
              </a:r>
            </a:p>
          </p:txBody>
        </p:sp>
        <p:grpSp>
          <p:nvGrpSpPr>
            <p:cNvPr id="9230" name="Group 36"/>
            <p:cNvGrpSpPr>
              <a:grpSpLocks/>
            </p:cNvGrpSpPr>
            <p:nvPr/>
          </p:nvGrpSpPr>
          <p:grpSpPr bwMode="auto">
            <a:xfrm>
              <a:off x="6946392" y="4493768"/>
              <a:ext cx="2743200" cy="228600"/>
              <a:chOff x="2976" y="1392"/>
              <a:chExt cx="1728" cy="144"/>
            </a:xfrm>
          </p:grpSpPr>
          <p:sp>
            <p:nvSpPr>
              <p:cNvPr id="9236" name="Rectangle 3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7" name="Rectangle 3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8" name="Rectangle 3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9" name="Rectangle 4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0" name="Rectangle 4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1" name="Rectangle 4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2" name="Rectangle 4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31" name="Line 44"/>
            <p:cNvSpPr>
              <a:spLocks noChangeShapeType="1"/>
            </p:cNvSpPr>
            <p:nvPr/>
          </p:nvSpPr>
          <p:spPr bwMode="auto">
            <a:xfrm>
              <a:off x="5955792" y="43413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45"/>
            <p:cNvSpPr txBox="1">
              <a:spLocks noChangeArrowheads="1"/>
            </p:cNvSpPr>
            <p:nvPr/>
          </p:nvSpPr>
          <p:spPr bwMode="auto">
            <a:xfrm>
              <a:off x="2787142" y="3967512"/>
              <a:ext cx="21590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True Sum: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+1 bits</a:t>
              </a:r>
            </a:p>
          </p:txBody>
        </p:sp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3047492" y="3294412"/>
              <a:ext cx="18986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Operands: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 bits</a:t>
              </a:r>
            </a:p>
          </p:txBody>
        </p:sp>
        <p:sp>
          <p:nvSpPr>
            <p:cNvPr id="9234" name="Text Box 47"/>
            <p:cNvSpPr txBox="1">
              <a:spLocks noChangeArrowheads="1"/>
            </p:cNvSpPr>
            <p:nvPr/>
          </p:nvSpPr>
          <p:spPr bwMode="auto">
            <a:xfrm>
              <a:off x="2739798" y="4491148"/>
              <a:ext cx="22479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dirty="0" err="1">
                  <a:latin typeface="Helvetica" pitchFamily="34" charset="0"/>
                </a:rPr>
                <a:t>UAdd</a:t>
              </a:r>
              <a:r>
                <a:rPr lang="en-US" dirty="0">
                  <a:latin typeface="Helvetica" pitchFamily="34" charset="0"/>
                </a:rPr>
                <a:t> Result: w bits </a:t>
              </a:r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5244592" y="4493768"/>
              <a:ext cx="13843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latin typeface="Times" pitchFamily="18" charset="0"/>
                </a:rPr>
                <a:t>UAdd</a:t>
              </a:r>
              <a:r>
                <a:rPr lang="en-US" i="1" baseline="-25000">
                  <a:latin typeface="Times" pitchFamily="18" charset="0"/>
                </a:rPr>
                <a:t>w</a:t>
              </a:r>
              <a:r>
                <a:rPr lang="en-US">
                  <a:latin typeface="Times" pitchFamily="18" charset="0"/>
                </a:rPr>
                <a:t>(</a:t>
              </a:r>
              <a:r>
                <a:rPr lang="en-US" i="1">
                  <a:latin typeface="Times" pitchFamily="18" charset="0"/>
                </a:rPr>
                <a:t>u</a:t>
              </a:r>
              <a:r>
                <a:rPr lang="en-US">
                  <a:latin typeface="Times" pitchFamily="18" charset="0"/>
                </a:rPr>
                <a:t> , </a:t>
              </a:r>
              <a:r>
                <a:rPr lang="en-US" i="1">
                  <a:latin typeface="Times" pitchFamily="18" charset="0"/>
                </a:rPr>
                <a:t>v</a:t>
              </a:r>
              <a:r>
                <a:rPr lang="en-US">
                  <a:latin typeface="Times" pitchFamily="18" charset="0"/>
                </a:rPr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D63E-D31D-4B00-81AB-CF6329C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Works exactly the same as unsigned addition!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Just add the numbers in binary, and the result will work out</a:t>
            </a:r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and unsigned sum have the exact same bit-level representation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Computers use the same machine instruction and the same hardware!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That’s a big reason 2’s complement is so nice! Shares operations with unsigned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B2C1-9B93-4CB9-82F5-80B39D7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example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Same addition method as unsigned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-2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40813" y="2890391"/>
            <a:ext cx="461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  </a:t>
            </a:r>
            <a:r>
              <a:rPr lang="en-US" sz="3200" dirty="0">
                <a:cs typeface="Courier New" panose="02070309020205020404" pitchFamily="49" charset="0"/>
              </a:rPr>
              <a:t>(-8 + 3 = -5)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  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21440" y="3891629"/>
            <a:ext cx="55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</a:t>
            </a:r>
            <a:r>
              <a:rPr lang="en-US" sz="3200" dirty="0">
                <a:cs typeface="Courier New" panose="02070309020205020404" pitchFamily="49" charset="0"/>
              </a:rPr>
              <a:t>(-8 + 6 = -2)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4952800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465227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13086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766448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04197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21441" y="3903821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9A84C-770E-45C2-A3E3-6049295A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negative and positive numbers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sometimes makes signed addition work!</a:t>
            </a:r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-3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0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Drop the carry bit</a:t>
            </a:r>
          </a:p>
          <a:p>
            <a:pPr lvl="2"/>
            <a:r>
              <a:rPr lang="en-US" dirty="0"/>
              <a:t>Result is what we expect as long as we truncate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4426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	</a:t>
            </a:r>
            <a:r>
              <a:rPr lang="en-US" sz="3200" dirty="0">
                <a:cs typeface="Courier New" panose="02070309020205020404" pitchFamily="49" charset="0"/>
              </a:rPr>
              <a:t>(-8 + 5 = -3)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	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8" y="3685472"/>
            <a:ext cx="500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85C68-D9B3-46A9-9DB1-C9B4E96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can still happen in signed addition though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-8</a:t>
            </a:r>
            <a:r>
              <a:rPr lang="en-US" b="1" baseline="-25000" dirty="0"/>
              <a:t>10</a:t>
            </a:r>
            <a:r>
              <a:rPr lang="en-US" b="1" dirty="0"/>
              <a:t>   </a:t>
            </a:r>
            <a:r>
              <a:rPr lang="en-US" dirty="0"/>
              <a:t>(+8 is too big to fit)</a:t>
            </a:r>
          </a:p>
          <a:p>
            <a:pPr lvl="1"/>
            <a:endParaRPr lang="en-US" b="1" baseline="-25000" dirty="0"/>
          </a:p>
          <a:p>
            <a:pPr lvl="1"/>
            <a:r>
              <a:rPr lang="en-US" dirty="0"/>
              <a:t>Remember, this was also unsigned </a:t>
            </a:r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DE5A-2497-43A9-9774-A225AEBF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negative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also happens in the negative direction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-5</a:t>
            </a:r>
            <a:r>
              <a:rPr lang="en-US" b="1" baseline="-25000" dirty="0"/>
              <a:t>10</a:t>
            </a:r>
            <a:r>
              <a:rPr lang="en-US" b="1" dirty="0"/>
              <a:t> = +6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r>
              <a:rPr lang="en-US" dirty="0"/>
              <a:t> (-10 was too small to fit)</a:t>
            </a:r>
          </a:p>
          <a:p>
            <a:pPr lvl="1"/>
            <a:endParaRPr lang="en-US" b="1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014188" y="3841523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01418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DB32D-637D-46E3-A60C-4C653C6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FFBA-635A-2703-FD7B-7943415E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Overflow: hardware vs C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CB17-C006-BF76-3F02-73483C62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Hardware implementations for unsigned and signed addition are the same</a:t>
            </a:r>
          </a:p>
          <a:p>
            <a:pPr lvl="1">
              <a:defRPr/>
            </a:pPr>
            <a:r>
              <a:rPr lang="en-US" dirty="0"/>
              <a:t>Both implement truncation of overflowing bits, leads to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Unsigned overflow in C is defined as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Signed overflow in C is </a:t>
            </a:r>
            <a:r>
              <a:rPr lang="en-US" sz="2400" b="1" dirty="0"/>
              <a:t>UNDEFINED BEHAVIOR</a:t>
            </a:r>
            <a:endParaRPr lang="en-US" sz="2800" b="1" dirty="0"/>
          </a:p>
          <a:p>
            <a:pPr lvl="1">
              <a:defRPr/>
            </a:pPr>
            <a:r>
              <a:rPr lang="en-US" dirty="0"/>
              <a:t>Compiler </a:t>
            </a:r>
            <a:r>
              <a:rPr lang="en-US" i="1" dirty="0"/>
              <a:t>probably</a:t>
            </a:r>
            <a:r>
              <a:rPr lang="en-US" dirty="0"/>
              <a:t> does modular result</a:t>
            </a:r>
          </a:p>
          <a:p>
            <a:pPr lvl="1">
              <a:defRPr/>
            </a:pPr>
            <a:r>
              <a:rPr lang="en-US" dirty="0"/>
              <a:t>But there are no promises about this and it can make </a:t>
            </a:r>
            <a:r>
              <a:rPr lang="en-US" i="1" dirty="0"/>
              <a:t>assumptions</a:t>
            </a:r>
          </a:p>
          <a:p>
            <a:pPr lvl="1">
              <a:defRPr/>
            </a:pPr>
            <a:r>
              <a:rPr lang="en-US" dirty="0"/>
              <a:t>So don’t rely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17A8-09C9-BFA3-4105-A4C73E7D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boss in Chrono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9477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~32000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  <a:p>
            <a:r>
              <a:rPr lang="en-US" b="1" dirty="0"/>
              <a:t>How do </a:t>
            </a:r>
            <a:r>
              <a:rPr lang="en-US" b="1" dirty="0" err="1"/>
              <a:t>speedrunners</a:t>
            </a:r>
            <a:r>
              <a:rPr lang="en-US" b="1" dirty="0"/>
              <a:t> defeat the boss?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46" y="228599"/>
            <a:ext cx="3826565" cy="3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all have access to Piazza and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Contact me via email immediately if you don’t!!</a:t>
            </a:r>
          </a:p>
          <a:p>
            <a:endParaRPr lang="en-US" dirty="0"/>
          </a:p>
          <a:p>
            <a:r>
              <a:rPr lang="en-US" dirty="0"/>
              <a:t>Office hours are now running</a:t>
            </a:r>
          </a:p>
          <a:p>
            <a:pPr lvl="1"/>
            <a:r>
              <a:rPr lang="en-US" dirty="0"/>
              <a:t>See Canvas homepage for office hours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Mix of in-person and online hours</a:t>
            </a:r>
          </a:p>
          <a:p>
            <a:pPr lvl="2"/>
            <a:r>
              <a:rPr lang="en-US" dirty="0"/>
              <a:t>Online uses </a:t>
            </a:r>
            <a:r>
              <a:rPr lang="en-US" dirty="0" err="1"/>
              <a:t>gather.town</a:t>
            </a:r>
            <a:r>
              <a:rPr lang="en-US" dirty="0"/>
              <a:t> (Room B)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Office hours queue on the Canvas 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b="1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7666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D61-593E-B932-8429-407E725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30AB-3CEC-AE8A-A534-8CC01A7D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C:</a:t>
            </a:r>
          </a:p>
          <a:p>
            <a:pPr lvl="1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-y;</a:t>
            </a:r>
            <a:endParaRPr lang="en-US" dirty="0"/>
          </a:p>
          <a:p>
            <a:endParaRPr lang="en-US" dirty="0"/>
          </a:p>
          <a:p>
            <a:pPr>
              <a:defRPr/>
            </a:pPr>
            <a:r>
              <a:rPr lang="en-US" dirty="0"/>
              <a:t>Operation</a:t>
            </a:r>
          </a:p>
          <a:p>
            <a:pPr lvl="1"/>
            <a:r>
              <a:rPr lang="en-US" dirty="0"/>
              <a:t>Determine the negative, signed version of the number (two’s complement)</a:t>
            </a:r>
          </a:p>
          <a:p>
            <a:pPr lvl="1"/>
            <a:r>
              <a:rPr lang="en-US" dirty="0"/>
              <a:t>Hardware method: flip bits and add one</a:t>
            </a:r>
          </a:p>
          <a:p>
            <a:pPr lvl="1"/>
            <a:endParaRPr lang="en-US" dirty="0"/>
          </a:p>
          <a:p>
            <a:r>
              <a:rPr lang="en-US" dirty="0"/>
              <a:t>Completement operator (~)</a:t>
            </a:r>
          </a:p>
          <a:p>
            <a:pPr lvl="1"/>
            <a:r>
              <a:rPr lang="en-US" dirty="0"/>
              <a:t>Flips all bits: zeros become a one and ones become a zero</a:t>
            </a:r>
          </a:p>
          <a:p>
            <a:pPr lvl="1"/>
            <a:r>
              <a:rPr lang="en-US" dirty="0"/>
              <a:t>~0b1011 -&gt; 0b0100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EC5D-F28D-F8C3-A54C-DEF04D23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Negating via Complement &amp; Increment</a:t>
            </a:r>
          </a:p>
        </p:txBody>
      </p:sp>
      <p:sp>
        <p:nvSpPr>
          <p:cNvPr id="38916" name="Rectangle 4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Claim: The following is true for 2’s complement</a:t>
            </a:r>
          </a:p>
          <a:p>
            <a:pPr lvl="1" eaLnBrk="1" hangingPunct="1"/>
            <a:r>
              <a:rPr lang="en-US" dirty="0"/>
              <a:t> ~x + 1 == -x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Complement</a:t>
            </a:r>
          </a:p>
          <a:p>
            <a:pPr lvl="1" eaLnBrk="1" hangingPunct="1"/>
            <a:r>
              <a:rPr lang="en-US" dirty="0"/>
              <a:t>Observation: ~x + x == 1111…11</a:t>
            </a:r>
            <a:r>
              <a:rPr lang="en-US" baseline="-25000" dirty="0"/>
              <a:t>2</a:t>
            </a:r>
            <a:r>
              <a:rPr lang="en-US" dirty="0"/>
              <a:t> == -1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Increment</a:t>
            </a:r>
          </a:p>
          <a:p>
            <a:pPr lvl="1" eaLnBrk="1" hangingPunct="1"/>
            <a:r>
              <a:rPr lang="en-US" dirty="0"/>
              <a:t>~x + 1 == ~x </a:t>
            </a:r>
            <a:r>
              <a:rPr lang="en-US" b="1" i="1" dirty="0">
                <a:solidFill>
                  <a:srgbClr val="0432FF"/>
                </a:solidFill>
              </a:rPr>
              <a:t>+ x  - 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+ 1 == -1  - x + 1 == -x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r>
              <a:rPr lang="en-US" dirty="0"/>
              <a:t>Example, 4 bits: 6</a:t>
            </a:r>
            <a:r>
              <a:rPr lang="en-US" baseline="-25000" dirty="0"/>
              <a:t>10</a:t>
            </a:r>
            <a:r>
              <a:rPr lang="en-US" dirty="0"/>
              <a:t> = 0110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Complement: 1001</a:t>
            </a:r>
            <a:r>
              <a:rPr lang="en-US" baseline="-25000" dirty="0"/>
              <a:t>2</a:t>
            </a:r>
            <a:r>
              <a:rPr lang="en-US" dirty="0"/>
              <a:t> → Increment = 1010</a:t>
            </a:r>
            <a:r>
              <a:rPr lang="en-US" baseline="-25000" dirty="0"/>
              <a:t>2</a:t>
            </a:r>
            <a:r>
              <a:rPr lang="en-US" dirty="0"/>
              <a:t> = -8 + 2 = -6</a:t>
            </a:r>
            <a:r>
              <a:rPr lang="en-US" baseline="-25000" dirty="0"/>
              <a:t>10</a:t>
            </a:r>
          </a:p>
        </p:txBody>
      </p:sp>
      <p:grpSp>
        <p:nvGrpSpPr>
          <p:cNvPr id="38922" name="Group 5"/>
          <p:cNvGrpSpPr>
            <a:grpSpLocks/>
          </p:cNvGrpSpPr>
          <p:nvPr/>
        </p:nvGrpSpPr>
        <p:grpSpPr bwMode="auto">
          <a:xfrm>
            <a:off x="7272528" y="1550416"/>
            <a:ext cx="2438400" cy="457200"/>
            <a:chOff x="2448" y="1968"/>
            <a:chExt cx="1536" cy="288"/>
          </a:xfrm>
        </p:grpSpPr>
        <p:sp>
          <p:nvSpPr>
            <p:cNvPr id="38945" name="Rectangle 6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6" name="Rectangle 7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7" name="Rectangle 8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8" name="Rectangle 9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9" name="Rectangle 10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50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1" name="Rectangle 12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2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3" name="Rectangle 14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 x</a:t>
              </a: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72528" y="2083816"/>
            <a:ext cx="2438400" cy="457200"/>
            <a:chOff x="2448" y="2448"/>
            <a:chExt cx="1536" cy="288"/>
          </a:xfrm>
        </p:grpSpPr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3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355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369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3264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3408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2448" y="244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~x</a:t>
              </a:r>
            </a:p>
          </p:txBody>
        </p:sp>
      </p:grpSp>
      <p:sp>
        <p:nvSpPr>
          <p:cNvPr id="38924" name="Rectangle 25"/>
          <p:cNvSpPr>
            <a:spLocks noChangeArrowheads="1"/>
          </p:cNvSpPr>
          <p:nvPr/>
        </p:nvSpPr>
        <p:spPr bwMode="auto">
          <a:xfrm>
            <a:off x="6815329" y="2083816"/>
            <a:ext cx="3667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Courier New" pitchFamily="49" charset="0"/>
              </a:rPr>
              <a:t>+</a:t>
            </a:r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891528" y="2617216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7"/>
          <p:cNvGrpSpPr>
            <a:grpSpLocks/>
          </p:cNvGrpSpPr>
          <p:nvPr/>
        </p:nvGrpSpPr>
        <p:grpSpPr bwMode="auto">
          <a:xfrm>
            <a:off x="7272528" y="2693416"/>
            <a:ext cx="2438400" cy="457200"/>
            <a:chOff x="2448" y="1968"/>
            <a:chExt cx="1536" cy="288"/>
          </a:xfrm>
        </p:grpSpPr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9" name="Rectangle 30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2" name="Rectangle 33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3" name="Rectangle 34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-1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2797408" y="3898900"/>
            <a:ext cx="103088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3903980"/>
            <a:ext cx="335280" cy="533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291328" y="40513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294122" y="39751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81546-61AE-420D-9FCE-477BDFF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 animBg="1"/>
      <p:bldP spid="2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in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becomes addition of the negative number</a:t>
            </a:r>
          </a:p>
          <a:p>
            <a:pPr lvl="1"/>
            <a:r>
              <a:rPr lang="en-US" dirty="0"/>
              <a:t>5 – 3  =  5 + -3  =  2</a:t>
            </a:r>
          </a:p>
          <a:p>
            <a:pPr lvl="1"/>
            <a:endParaRPr lang="en-US" dirty="0"/>
          </a:p>
          <a:p>
            <a:r>
              <a:rPr lang="en-US" dirty="0"/>
              <a:t>Both unsigned and signed subtraction</a:t>
            </a:r>
          </a:p>
          <a:p>
            <a:pPr lvl="1"/>
            <a:r>
              <a:rPr lang="en-US" dirty="0"/>
              <a:t>Convert subtractor to its two’s complement negative form</a:t>
            </a:r>
          </a:p>
          <a:p>
            <a:pPr lvl="2"/>
            <a:r>
              <a:rPr lang="en-US" dirty="0"/>
              <a:t>i.e., negate it</a:t>
            </a:r>
          </a:p>
          <a:p>
            <a:pPr lvl="1"/>
            <a:r>
              <a:rPr lang="en-US" dirty="0"/>
              <a:t>Then do addition</a:t>
            </a:r>
          </a:p>
          <a:p>
            <a:pPr lvl="1"/>
            <a:r>
              <a:rPr lang="en-US" dirty="0"/>
              <a:t>Treat result as an unsigned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F71-B686-4F6D-A73C-A20E9C2DCB4C}"/>
              </a:ext>
            </a:extLst>
          </p:cNvPr>
          <p:cNvSpPr txBox="1"/>
          <p:nvPr/>
        </p:nvSpPr>
        <p:spPr>
          <a:xfrm>
            <a:off x="7107646" y="4116795"/>
            <a:ext cx="3114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	 </a:t>
            </a:r>
            <a:r>
              <a:rPr lang="en-US" sz="3200" dirty="0">
                <a:cs typeface="Courier New" panose="02070309020205020404" pitchFamily="49" charset="0"/>
              </a:rPr>
              <a:t>(+5)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+ 1101	 </a:t>
            </a:r>
            <a:r>
              <a:rPr lang="en-US" sz="3200" dirty="0">
                <a:cs typeface="Courier New" panose="02070309020205020404" pitchFamily="49" charset="0"/>
              </a:rPr>
              <a:t>( -3)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617B3-927C-4FCE-97E9-E55079D30EFC}"/>
              </a:ext>
            </a:extLst>
          </p:cNvPr>
          <p:cNvSpPr txBox="1"/>
          <p:nvPr/>
        </p:nvSpPr>
        <p:spPr>
          <a:xfrm>
            <a:off x="7320061" y="5130225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492F-1B2B-4D25-952D-456B0F1A0FE5}"/>
              </a:ext>
            </a:extLst>
          </p:cNvPr>
          <p:cNvSpPr txBox="1"/>
          <p:nvPr/>
        </p:nvSpPr>
        <p:spPr>
          <a:xfrm>
            <a:off x="8319633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2FE1-D1D7-47F5-9A10-76D466C747FE}"/>
              </a:ext>
            </a:extLst>
          </p:cNvPr>
          <p:cNvSpPr txBox="1"/>
          <p:nvPr/>
        </p:nvSpPr>
        <p:spPr>
          <a:xfrm>
            <a:off x="7832060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D69E8-178C-47C6-8D5D-58848A3BEB3F}"/>
              </a:ext>
            </a:extLst>
          </p:cNvPr>
          <p:cNvSpPr txBox="1"/>
          <p:nvPr/>
        </p:nvSpPr>
        <p:spPr>
          <a:xfrm>
            <a:off x="8079919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4703-3A51-4AD2-B148-6D256DC96A08}"/>
              </a:ext>
            </a:extLst>
          </p:cNvPr>
          <p:cNvSpPr txBox="1"/>
          <p:nvPr/>
        </p:nvSpPr>
        <p:spPr>
          <a:xfrm>
            <a:off x="813328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31CB7-4D0F-404D-B528-EE3D92CF510D}"/>
              </a:ext>
            </a:extLst>
          </p:cNvPr>
          <p:cNvSpPr txBox="1"/>
          <p:nvPr/>
        </p:nvSpPr>
        <p:spPr>
          <a:xfrm>
            <a:off x="7658615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3DAF-B4F1-49C6-8983-D93B58DA68B9}"/>
              </a:ext>
            </a:extLst>
          </p:cNvPr>
          <p:cNvSpPr txBox="1"/>
          <p:nvPr/>
        </p:nvSpPr>
        <p:spPr>
          <a:xfrm>
            <a:off x="732006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BAB1C-847F-4CC3-ACF0-37D8100B55B5}"/>
              </a:ext>
            </a:extLst>
          </p:cNvPr>
          <p:cNvCxnSpPr/>
          <p:nvPr/>
        </p:nvCxnSpPr>
        <p:spPr>
          <a:xfrm>
            <a:off x="7588274" y="513022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3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4EF1-A721-619B-83DB-A4DA3815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rules vs hardware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DD27-917F-4B98-C8FE-5095BF4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same overflow rules apply</a:t>
            </a:r>
          </a:p>
          <a:p>
            <a:endParaRPr lang="en-US" dirty="0"/>
          </a:p>
          <a:p>
            <a:r>
              <a:rPr lang="en-US" dirty="0"/>
              <a:t>Unsigned subtraction can wrap below zero to make a large number</a:t>
            </a:r>
          </a:p>
          <a:p>
            <a:pPr lvl="1"/>
            <a:r>
              <a:rPr lang="en-US" dirty="0"/>
              <a:t>Modular arithmetic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Signed subtraction is </a:t>
            </a:r>
            <a:r>
              <a:rPr lang="en-US" sz="2400" b="1" dirty="0"/>
              <a:t>UNDEFINED BEHAVIOR</a:t>
            </a:r>
            <a:endParaRPr lang="en-US" dirty="0"/>
          </a:p>
          <a:p>
            <a:pPr lvl="1"/>
            <a:r>
              <a:rPr lang="en-US" dirty="0"/>
              <a:t>And therefore should not be trusted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66CB-A7AD-1248-AF79-6093DD9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</p:spTree>
    <p:extLst>
      <p:ext uri="{BB962C8B-B14F-4D97-AF65-F5344CB8AC3E}">
        <p14:creationId xmlns:p14="http://schemas.microsoft.com/office/powerpoint/2010/main" val="3879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6" grpId="0"/>
      <p:bldP spid="7" grpId="0"/>
      <p:bldP spid="8" grpId="0"/>
      <p:bldP spid="9" grpId="0"/>
      <p:bldP spid="14" grpId="0"/>
      <p:bldP spid="22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1DECE-1985-8BF6-4047-40AEFDCDE806}"/>
              </a:ext>
            </a:extLst>
          </p:cNvPr>
          <p:cNvSpPr txBox="1"/>
          <p:nvPr/>
        </p:nvSpPr>
        <p:spPr>
          <a:xfrm>
            <a:off x="1104684" y="4848761"/>
            <a:ext cx="911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unsigned subtraction 21-79?</a:t>
            </a:r>
          </a:p>
          <a:p>
            <a:endParaRPr lang="en-US" sz="2400" dirty="0"/>
          </a:p>
          <a:p>
            <a:r>
              <a:rPr lang="en-US" sz="2400" dirty="0"/>
              <a:t>That would treat the result as unsigned, with the value 198</a:t>
            </a:r>
          </a:p>
          <a:p>
            <a:r>
              <a:rPr lang="en-US" sz="2400" dirty="0"/>
              <a:t>	Modular arithmetic in action</a:t>
            </a:r>
          </a:p>
        </p:txBody>
      </p:sp>
    </p:spTree>
    <p:extLst>
      <p:ext uri="{BB962C8B-B14F-4D97-AF65-F5344CB8AC3E}">
        <p14:creationId xmlns:p14="http://schemas.microsoft.com/office/powerpoint/2010/main" val="1002004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b="1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114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Goal: Compute the Product of two </a:t>
            </a:r>
            <a:r>
              <a:rPr lang="en-US" b="1" i="1" dirty="0"/>
              <a:t>w</a:t>
            </a:r>
            <a:r>
              <a:rPr lang="en-US" dirty="0"/>
              <a:t>-bit numbers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Double the size (2</a:t>
            </a:r>
            <a:r>
              <a:rPr lang="en-US" b="1" i="1" dirty="0"/>
              <a:t>w</a:t>
            </a:r>
            <a:r>
              <a:rPr lang="en-US" dirty="0"/>
              <a:t>), in fact!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 in base 10:  50</a:t>
            </a:r>
            <a:r>
              <a:rPr lang="en-US" baseline="-25000" dirty="0"/>
              <a:t>10</a:t>
            </a:r>
            <a:r>
              <a:rPr lang="en-US" dirty="0"/>
              <a:t> * 20</a:t>
            </a:r>
            <a:r>
              <a:rPr lang="en-US" baseline="-25000" dirty="0"/>
              <a:t>10</a:t>
            </a:r>
            <a:r>
              <a:rPr lang="en-US" dirty="0"/>
              <a:t> = 1000</a:t>
            </a:r>
            <a:r>
              <a:rPr lang="en-US" baseline="-25000" dirty="0"/>
              <a:t>10</a:t>
            </a:r>
          </a:p>
          <a:p>
            <a:pPr lvl="2">
              <a:defRPr/>
            </a:pPr>
            <a:r>
              <a:rPr lang="en-US" dirty="0"/>
              <a:t>(2-digit inputs become a 4-digit output!)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As with addition, result is truncated to fit in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Because computers are finite, results can’t grow indefinitely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1 due next week Tuesday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Pack Lab should be out later today!</a:t>
            </a:r>
          </a:p>
          <a:p>
            <a:pPr lvl="1"/>
            <a:r>
              <a:rPr lang="en-US" dirty="0"/>
              <a:t>Sometime this evening</a:t>
            </a:r>
          </a:p>
          <a:p>
            <a:pPr lvl="1"/>
            <a:endParaRPr lang="en-US" dirty="0"/>
          </a:p>
          <a:p>
            <a:r>
              <a:rPr lang="en-US" dirty="0"/>
              <a:t>You’ll do Pack Lab on one of the EECS servers</a:t>
            </a:r>
          </a:p>
          <a:p>
            <a:pPr lvl="1"/>
            <a:r>
              <a:rPr lang="en-US" dirty="0"/>
              <a:t>Usually we use Moore, but any EECS server should be fine for this lab</a:t>
            </a:r>
          </a:p>
          <a:p>
            <a:pPr lvl="1"/>
            <a:r>
              <a:rPr lang="en-US" dirty="0"/>
              <a:t>SSH + Command Line interface</a:t>
            </a:r>
          </a:p>
          <a:p>
            <a:pPr lvl="1"/>
            <a:r>
              <a:rPr lang="en-US" dirty="0"/>
              <a:t>I’ll make a Piazza post with some details on accessing the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79650"/>
            <a:ext cx="10972800" cy="2892550"/>
          </a:xfrm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Equivalent to grade-school multiplication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But ignores most significant </a:t>
            </a:r>
            <a:r>
              <a:rPr lang="en-US" i="1" dirty="0"/>
              <a:t>w</a:t>
            </a:r>
            <a:r>
              <a:rPr lang="en-US" dirty="0"/>
              <a:t> bits of the result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As a person, we can do base 10 multiplication, convert to base 2, then truncate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 like addition does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err="1"/>
              <a:t>UMult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(</a:t>
            </a:r>
            <a:r>
              <a:rPr lang="en-US" i="1" dirty="0"/>
              <a:t>u</a:t>
            </a:r>
            <a:r>
              <a:rPr lang="en-US" dirty="0"/>
              <a:t> · </a:t>
            </a:r>
            <a:r>
              <a:rPr lang="en-US" i="1" dirty="0"/>
              <a:t>v</a:t>
            </a:r>
            <a:r>
              <a:rPr lang="en-US" dirty="0"/>
              <a:t>)  mod 2</a:t>
            </a:r>
            <a:r>
              <a:rPr lang="en-US" i="1" baseline="30000" dirty="0"/>
              <a:t>w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i="1" baseline="30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22697" y="115824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22697" y="161544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7051793" y="1001376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054084" y="1458576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4293697" y="19202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735931" y="1539241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722697" y="207264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4248207" y="1920241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22697" y="252984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4293697" y="23774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1549866" y="1967784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1549867" y="1281984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1549866" y="257738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5701627" y="2377441"/>
            <a:ext cx="186867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latin typeface="Times" pitchFamily="18" charset="0"/>
              </a:rPr>
              <a:t>UMult</a:t>
            </a:r>
            <a:r>
              <a:rPr lang="en-US" sz="2400" i="1" baseline="-25000">
                <a:latin typeface="Times" pitchFamily="18" charset="0"/>
              </a:rPr>
              <a:t>w</a:t>
            </a:r>
            <a:r>
              <a:rPr lang="en-US" sz="2400">
                <a:latin typeface="Times" pitchFamily="18" charset="0"/>
              </a:rPr>
              <a:t>(</a:t>
            </a:r>
            <a:r>
              <a:rPr lang="en-US" sz="2400" i="1">
                <a:latin typeface="Times" pitchFamily="18" charset="0"/>
              </a:rPr>
              <a:t>u</a:t>
            </a:r>
            <a:r>
              <a:rPr lang="en-US" sz="2400">
                <a:latin typeface="Times" pitchFamily="18" charset="0"/>
              </a:rPr>
              <a:t> , </a:t>
            </a:r>
            <a:r>
              <a:rPr lang="en-US" sz="2400" i="1">
                <a:latin typeface="Times" pitchFamily="18" charset="0"/>
              </a:rPr>
              <a:t>v</a:t>
            </a:r>
            <a:r>
              <a:rPr lang="en-US" sz="240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79497" y="207264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6783-C195-4D8E-BC29-9FF11F55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4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</a:t>
            </a:r>
            <a:r>
              <a:rPr lang="en-US" sz="3200" b="1" dirty="0"/>
              <a:t>2</a:t>
            </a:r>
            <a:r>
              <a:rPr lang="en-US" sz="3200" b="1" baseline="-25000" dirty="0"/>
              <a:t>10</a:t>
            </a:r>
            <a:r>
              <a:rPr lang="en-US" sz="3200" b="1" dirty="0"/>
              <a:t> * 5</a:t>
            </a:r>
            <a:r>
              <a:rPr lang="en-US" sz="3200" b="1" baseline="-25000" dirty="0"/>
              <a:t>10</a:t>
            </a:r>
            <a:r>
              <a:rPr lang="en-US" sz="3200" b="1" dirty="0"/>
              <a:t> = 10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16429" y="187041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/>
          <p:nvPr/>
        </p:nvCxnSpPr>
        <p:spPr>
          <a:xfrm>
            <a:off x="4197057" y="294763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5C1D5-753C-49D5-86D4-3BDD7E07AECA}"/>
              </a:ext>
            </a:extLst>
          </p:cNvPr>
          <p:cNvSpPr txBox="1"/>
          <p:nvPr/>
        </p:nvSpPr>
        <p:spPr>
          <a:xfrm>
            <a:off x="2609088" y="3060633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00D12-27A0-41DB-84BA-7BDF4D90BACB}"/>
              </a:ext>
            </a:extLst>
          </p:cNvPr>
          <p:cNvSpPr txBox="1"/>
          <p:nvPr/>
        </p:nvSpPr>
        <p:spPr>
          <a:xfrm>
            <a:off x="3938016" y="3466015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BA7CB-965C-401A-B54C-CDAD1B2ECB7D}"/>
              </a:ext>
            </a:extLst>
          </p:cNvPr>
          <p:cNvSpPr txBox="1"/>
          <p:nvPr/>
        </p:nvSpPr>
        <p:spPr>
          <a:xfrm>
            <a:off x="2414016" y="3883589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35FE8-B71C-4B78-B327-63AED11663F9}"/>
              </a:ext>
            </a:extLst>
          </p:cNvPr>
          <p:cNvSpPr txBox="1"/>
          <p:nvPr/>
        </p:nvSpPr>
        <p:spPr>
          <a:xfrm>
            <a:off x="2974848" y="4298112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1D9C32-ACEE-4D0E-9D4C-FE81992396AC}"/>
              </a:ext>
            </a:extLst>
          </p:cNvPr>
          <p:cNvCxnSpPr>
            <a:cxnSpLocks/>
          </p:cNvCxnSpPr>
          <p:nvPr/>
        </p:nvCxnSpPr>
        <p:spPr>
          <a:xfrm>
            <a:off x="3401490" y="4882887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AF8115-9599-4FCF-BA3D-518959024838}"/>
              </a:ext>
            </a:extLst>
          </p:cNvPr>
          <p:cNvSpPr txBox="1"/>
          <p:nvPr/>
        </p:nvSpPr>
        <p:spPr>
          <a:xfrm>
            <a:off x="2974848" y="4890086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D0233-5E40-46DB-B63C-56C605FBA182}"/>
              </a:ext>
            </a:extLst>
          </p:cNvPr>
          <p:cNvSpPr/>
          <p:nvPr/>
        </p:nvSpPr>
        <p:spPr>
          <a:xfrm>
            <a:off x="4775200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21DB8D-BD21-489C-8424-7B03ED171632}"/>
              </a:ext>
            </a:extLst>
          </p:cNvPr>
          <p:cNvSpPr/>
          <p:nvPr/>
        </p:nvSpPr>
        <p:spPr>
          <a:xfrm>
            <a:off x="5027936" y="2440194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A5581-C456-40C9-9AFB-741F89742044}"/>
              </a:ext>
            </a:extLst>
          </p:cNvPr>
          <p:cNvSpPr/>
          <p:nvPr/>
        </p:nvSpPr>
        <p:spPr>
          <a:xfrm>
            <a:off x="4504267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93EBE-E8BA-413E-8E06-B82137538CA7}"/>
              </a:ext>
            </a:extLst>
          </p:cNvPr>
          <p:cNvSpPr/>
          <p:nvPr/>
        </p:nvSpPr>
        <p:spPr>
          <a:xfrm>
            <a:off x="4267832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30-83B9-47D5-B3E7-8CB05AB36DAA}"/>
              </a:ext>
            </a:extLst>
          </p:cNvPr>
          <p:cNvSpPr txBox="1"/>
          <p:nvPr/>
        </p:nvSpPr>
        <p:spPr>
          <a:xfrm>
            <a:off x="4915898" y="3462866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45D51-8512-42BA-9D10-4EDE90F0163F}"/>
              </a:ext>
            </a:extLst>
          </p:cNvPr>
          <p:cNvSpPr txBox="1"/>
          <p:nvPr/>
        </p:nvSpPr>
        <p:spPr>
          <a:xfrm>
            <a:off x="4676860" y="3874603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18F8E-67E8-4A03-AF68-0E3A93F6FA16}"/>
              </a:ext>
            </a:extLst>
          </p:cNvPr>
          <p:cNvSpPr txBox="1"/>
          <p:nvPr/>
        </p:nvSpPr>
        <p:spPr>
          <a:xfrm>
            <a:off x="4437823" y="4288796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76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Multiplication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49168"/>
            <a:ext cx="10972800" cy="2923032"/>
          </a:xfrm>
        </p:spPr>
        <p:txBody>
          <a:bodyPr vert="horz" lIns="90487" tIns="44450" rIns="90487" bIns="44450" rtlCol="0">
            <a:normAutofit fontScale="92500" lnSpcReduction="100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most significant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still give the correct result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 we can use same machine instruction for both!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Again, that’s one reason why 2’s complement is so nice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In C, signed overflow is undefined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...but probably you’ll see the two’s complement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96200" y="1248858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706058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7025296" y="1111104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027587" y="1568304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4267200" y="20108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6709434" y="1629859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96200" y="2163258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4221710" y="2010859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696200" y="2620458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4267200" y="24680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1604202" y="2029968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1604203" y="134416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1604202" y="263956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5747494" y="2468059"/>
            <a:ext cx="18344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latin typeface="Times" pitchFamily="18" charset="0"/>
              </a:rPr>
              <a:t>TMult</a:t>
            </a:r>
            <a:r>
              <a:rPr lang="en-US" sz="2400" i="1" baseline="-25000" dirty="0" err="1">
                <a:latin typeface="Times" pitchFamily="18" charset="0"/>
              </a:rPr>
              <a:t>w</a:t>
            </a:r>
            <a:r>
              <a:rPr lang="en-US" sz="2400" dirty="0">
                <a:latin typeface="Times" pitchFamily="18" charset="0"/>
              </a:rPr>
              <a:t>(</a:t>
            </a:r>
            <a:r>
              <a:rPr lang="en-US" sz="2400" i="1" dirty="0">
                <a:latin typeface="Times" pitchFamily="18" charset="0"/>
              </a:rPr>
              <a:t>u</a:t>
            </a:r>
            <a:r>
              <a:rPr lang="en-US" sz="2400" dirty="0">
                <a:latin typeface="Times" pitchFamily="18" charset="0"/>
              </a:rPr>
              <a:t> , </a:t>
            </a:r>
            <a:r>
              <a:rPr lang="en-US" sz="2400" i="1" dirty="0">
                <a:latin typeface="Times" pitchFamily="18" charset="0"/>
              </a:rPr>
              <a:t>v</a:t>
            </a:r>
            <a:r>
              <a:rPr lang="en-US" sz="240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53000" y="2163258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D725-0E6E-44A0-8563-12FE43A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two’s complement 5-bit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447047" y="1870419"/>
            <a:ext cx="218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11110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00011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>
            <a:cxnSpLocks/>
          </p:cNvCxnSpPr>
          <p:nvPr/>
        </p:nvCxnSpPr>
        <p:spPr>
          <a:xfrm>
            <a:off x="3938016" y="2947637"/>
            <a:ext cx="1444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AB778-85B2-463B-9105-8143ED5E7404}"/>
              </a:ext>
            </a:extLst>
          </p:cNvPr>
          <p:cNvGrpSpPr/>
          <p:nvPr/>
        </p:nvGrpSpPr>
        <p:grpSpPr>
          <a:xfrm>
            <a:off x="2404898" y="2940547"/>
            <a:ext cx="2984406" cy="962018"/>
            <a:chOff x="2404898" y="2940547"/>
            <a:chExt cx="2984406" cy="962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BA7CB-965C-401A-B54C-CDAD1B2ECB7D}"/>
                </a:ext>
              </a:extLst>
            </p:cNvPr>
            <p:cNvSpPr txBox="1"/>
            <p:nvPr/>
          </p:nvSpPr>
          <p:spPr>
            <a:xfrm>
              <a:off x="2646134" y="2940547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11110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D9C32-ACEE-4D0E-9D4C-FE81992396A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102" y="3842280"/>
              <a:ext cx="1944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918F8E-67E8-4A03-AF68-0E3A93F6FA16}"/>
                </a:ext>
              </a:extLst>
            </p:cNvPr>
            <p:cNvSpPr txBox="1"/>
            <p:nvPr/>
          </p:nvSpPr>
          <p:spPr>
            <a:xfrm>
              <a:off x="4923162" y="3317790"/>
              <a:ext cx="466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6AD600-A012-4A99-A6C9-82FE1CAF3951}"/>
                </a:ext>
              </a:extLst>
            </p:cNvPr>
            <p:cNvSpPr txBox="1"/>
            <p:nvPr/>
          </p:nvSpPr>
          <p:spPr>
            <a:xfrm>
              <a:off x="2404898" y="3316870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+ 11110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1A7FC5-28BD-43D6-8C35-AA8A334439BC}"/>
              </a:ext>
            </a:extLst>
          </p:cNvPr>
          <p:cNvSpPr txBox="1"/>
          <p:nvPr/>
        </p:nvSpPr>
        <p:spPr>
          <a:xfrm>
            <a:off x="6813452" y="2055085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these two 5-bit numbers?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0D7B-726A-4086-A5A5-84858B65324E}"/>
              </a:ext>
            </a:extLst>
          </p:cNvPr>
          <p:cNvSpPr txBox="1"/>
          <p:nvPr/>
        </p:nvSpPr>
        <p:spPr>
          <a:xfrm>
            <a:off x="5530859" y="1854543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4C1CD-0AC8-4636-9BCF-77FCF6242B27}"/>
              </a:ext>
            </a:extLst>
          </p:cNvPr>
          <p:cNvSpPr txBox="1"/>
          <p:nvPr/>
        </p:nvSpPr>
        <p:spPr>
          <a:xfrm>
            <a:off x="5530859" y="2355772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0914-A31B-4796-A424-D378A94EF7B4}"/>
              </a:ext>
            </a:extLst>
          </p:cNvPr>
          <p:cNvSpPr txBox="1"/>
          <p:nvPr/>
        </p:nvSpPr>
        <p:spPr>
          <a:xfrm>
            <a:off x="6802698" y="3034173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result of this addition?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3E63A-C2D3-4B28-8D0C-D31D4578FCCB}"/>
              </a:ext>
            </a:extLst>
          </p:cNvPr>
          <p:cNvSpPr txBox="1"/>
          <p:nvPr/>
        </p:nvSpPr>
        <p:spPr>
          <a:xfrm>
            <a:off x="5022214" y="3825189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E6A06A-7B1B-4FB7-B6D4-931D43F2A27E}"/>
              </a:ext>
            </a:extLst>
          </p:cNvPr>
          <p:cNvSpPr txBox="1"/>
          <p:nvPr/>
        </p:nvSpPr>
        <p:spPr>
          <a:xfrm>
            <a:off x="3551545" y="3823789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BE32E-A535-4805-B4AF-F4AFA0EF195E}"/>
              </a:ext>
            </a:extLst>
          </p:cNvPr>
          <p:cNvSpPr txBox="1"/>
          <p:nvPr/>
        </p:nvSpPr>
        <p:spPr>
          <a:xfrm>
            <a:off x="4533409" y="3825188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32603-4F80-411B-BE6D-2CB016A4B1A0}"/>
              </a:ext>
            </a:extLst>
          </p:cNvPr>
          <p:cNvSpPr txBox="1"/>
          <p:nvPr/>
        </p:nvSpPr>
        <p:spPr>
          <a:xfrm>
            <a:off x="3801179" y="3825382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10F11-24EA-4CAE-B874-401044D95024}"/>
              </a:ext>
            </a:extLst>
          </p:cNvPr>
          <p:cNvSpPr txBox="1"/>
          <p:nvPr/>
        </p:nvSpPr>
        <p:spPr>
          <a:xfrm>
            <a:off x="4772641" y="3821664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C49B8-CF4B-4F9E-B6A5-0FFF6CD5B11A}"/>
              </a:ext>
            </a:extLst>
          </p:cNvPr>
          <p:cNvSpPr txBox="1"/>
          <p:nvPr/>
        </p:nvSpPr>
        <p:spPr>
          <a:xfrm>
            <a:off x="4295910" y="3821663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513715-FFB9-444F-B42C-EF62EB23FDB2}"/>
              </a:ext>
            </a:extLst>
          </p:cNvPr>
          <p:cNvSpPr txBox="1"/>
          <p:nvPr/>
        </p:nvSpPr>
        <p:spPr>
          <a:xfrm>
            <a:off x="4040606" y="3821662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5088E-543F-4C68-AEB0-46FC950F48C8}"/>
              </a:ext>
            </a:extLst>
          </p:cNvPr>
          <p:cNvSpPr txBox="1"/>
          <p:nvPr/>
        </p:nvSpPr>
        <p:spPr>
          <a:xfrm>
            <a:off x="2938270" y="3821568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7CC33-622B-413B-B0BB-B46591855F4A}"/>
              </a:ext>
            </a:extLst>
          </p:cNvPr>
          <p:cNvSpPr txBox="1"/>
          <p:nvPr/>
        </p:nvSpPr>
        <p:spPr>
          <a:xfrm>
            <a:off x="6513342" y="5539026"/>
            <a:ext cx="438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-2</a:t>
            </a:r>
            <a:r>
              <a:rPr lang="en-US" sz="3200" b="1" baseline="-25000" dirty="0"/>
              <a:t>10</a:t>
            </a:r>
            <a:r>
              <a:rPr lang="en-US" sz="3200" b="1" dirty="0"/>
              <a:t> * 3</a:t>
            </a:r>
            <a:r>
              <a:rPr lang="en-US" sz="3200" b="1" baseline="-25000" dirty="0"/>
              <a:t>10</a:t>
            </a:r>
            <a:r>
              <a:rPr lang="en-US" sz="3200" b="1" dirty="0"/>
              <a:t> = -6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3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946-2908-76B4-55CD-C662F3C8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127F-0889-2BBB-EFAB-1F192A9A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Annoying operation, not going to discuss in this class</a:t>
            </a:r>
          </a:p>
          <a:p>
            <a:pPr lvl="1"/>
            <a:r>
              <a:rPr lang="en-US" dirty="0"/>
              <a:t>Similar to long division process</a:t>
            </a:r>
          </a:p>
          <a:p>
            <a:pPr lvl="1"/>
            <a:r>
              <a:rPr lang="en-US" dirty="0"/>
              <a:t>Tedious and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I’ve worked on computers that don’t have hardware support for division at all!!</a:t>
            </a:r>
          </a:p>
          <a:p>
            <a:endParaRPr lang="en-US" dirty="0"/>
          </a:p>
          <a:p>
            <a:r>
              <a:rPr lang="en-US" dirty="0"/>
              <a:t>Important thing to remember is that integers don’t have fractional parts</a:t>
            </a:r>
          </a:p>
          <a:p>
            <a:pPr lvl="1"/>
            <a:r>
              <a:rPr lang="en-US" dirty="0"/>
              <a:t>In C: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1/2 ==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We’ll need a different encoding for fractional numbers: floating point</a:t>
            </a:r>
            <a:endParaRPr lang="en-US" sz="2000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B6C9-CC35-5597-86F4-DF742666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b="1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20079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D08A16-1243-468A-A31D-74CBD4DF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You’ve programmed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or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 earlier classes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Written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&amp;&amp;</a:t>
            </a:r>
            <a:r>
              <a:rPr lang="en-US" dirty="0">
                <a:ea typeface="Calibri" charset="0"/>
                <a:cs typeface="Calibri" charset="0"/>
              </a:rPr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||</a:t>
            </a:r>
            <a:r>
              <a:rPr lang="en-US" dirty="0">
                <a:ea typeface="Calibri" charset="0"/>
                <a:cs typeface="Calibri" charset="0"/>
              </a:rPr>
              <a:t> in C and C++</a:t>
            </a:r>
          </a:p>
          <a:p>
            <a:pPr lvl="1"/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Boolean algebra is a generalization of that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A mathematical system to represent logic (propositional logic)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2 truth values: true = </a:t>
            </a:r>
            <a:r>
              <a:rPr lang="en-US" b="1" dirty="0">
                <a:ea typeface="Calibri" charset="0"/>
                <a:cs typeface="Calibri" charset="0"/>
              </a:rPr>
              <a:t>1</a:t>
            </a:r>
            <a:r>
              <a:rPr lang="en-US" dirty="0">
                <a:ea typeface="Calibri" charset="0"/>
                <a:cs typeface="Calibri" charset="0"/>
              </a:rPr>
              <a:t>, false = </a:t>
            </a:r>
            <a:r>
              <a:rPr lang="en-US" b="1" dirty="0">
                <a:ea typeface="Calibri" charset="0"/>
                <a:cs typeface="Calibri" charset="0"/>
              </a:rPr>
              <a:t>0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Operations: and </a:t>
            </a:r>
            <a:r>
              <a:rPr lang="en-US" b="1" dirty="0">
                <a:ea typeface="Calibri" charset="0"/>
                <a:cs typeface="Calibri" charset="0"/>
              </a:rPr>
              <a:t>&amp;</a:t>
            </a:r>
            <a:r>
              <a:rPr lang="en-US" dirty="0">
                <a:ea typeface="Calibri" charset="0"/>
                <a:cs typeface="Calibri" charset="0"/>
              </a:rPr>
              <a:t>, or </a:t>
            </a:r>
            <a:r>
              <a:rPr lang="en-US" b="1" dirty="0">
                <a:ea typeface="Calibri" charset="0"/>
                <a:cs typeface="Calibri" charset="0"/>
              </a:rPr>
              <a:t>|</a:t>
            </a:r>
            <a:r>
              <a:rPr lang="en-US" dirty="0">
                <a:ea typeface="Calibri" charset="0"/>
                <a:cs typeface="Calibri" charset="0"/>
              </a:rPr>
              <a:t>, not (or complement) </a:t>
            </a:r>
            <a:r>
              <a:rPr lang="en-US" b="1" dirty="0">
                <a:ea typeface="Calibri" charset="0"/>
                <a:cs typeface="Calibri" charset="0"/>
              </a:rPr>
              <a:t>~</a:t>
            </a:r>
          </a:p>
          <a:p>
            <a:pPr lvl="1"/>
            <a:endParaRPr lang="en-US" b="1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7D4-B679-4D94-8492-59378226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6F7A-2964-4604-93DB-A09C7B91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Follow the rules for each operation to compute results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Rules are like those you know from programming</a:t>
            </a:r>
          </a:p>
          <a:p>
            <a:endParaRPr lang="en-US" dirty="0"/>
          </a:p>
          <a:p>
            <a:pPr lvl="1"/>
            <a:r>
              <a:rPr lang="en-US" dirty="0"/>
              <a:t>OR: |	AND: &amp;	NOT: ~	1: True	0: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FFCC0-912C-4D87-AE47-2E81014C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F92D-4CB9-4317-AC8E-CA7107EF3647}"/>
              </a:ext>
            </a:extLst>
          </p:cNvPr>
          <p:cNvSpPr txBox="1"/>
          <p:nvPr/>
        </p:nvSpPr>
        <p:spPr>
          <a:xfrm>
            <a:off x="1568450" y="3966062"/>
            <a:ext cx="184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| 0) &amp;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94A99-045A-478E-A266-6F84729CEB57}"/>
              </a:ext>
            </a:extLst>
          </p:cNvPr>
          <p:cNvSpPr txBox="1"/>
          <p:nvPr/>
        </p:nvSpPr>
        <p:spPr>
          <a:xfrm>
            <a:off x="4711700" y="396606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BB902-984C-473D-8BD9-4E0DB1D7B327}"/>
              </a:ext>
            </a:extLst>
          </p:cNvPr>
          <p:cNvSpPr txBox="1"/>
          <p:nvPr/>
        </p:nvSpPr>
        <p:spPr>
          <a:xfrm>
            <a:off x="6845300" y="396606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20867-6629-44D6-944E-0AB1B8C9AA46}"/>
              </a:ext>
            </a:extLst>
          </p:cNvPr>
          <p:cNvSpPr txBox="1"/>
          <p:nvPr/>
        </p:nvSpPr>
        <p:spPr>
          <a:xfrm>
            <a:off x="1193800" y="5207630"/>
            <a:ext cx="301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&amp; 1) &amp; ~(0 | 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59D0-CB6C-46DF-B914-811B007AEEF3}"/>
              </a:ext>
            </a:extLst>
          </p:cNvPr>
          <p:cNvSpPr txBox="1"/>
          <p:nvPr/>
        </p:nvSpPr>
        <p:spPr>
          <a:xfrm>
            <a:off x="4670425" y="5207630"/>
            <a:ext cx="153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~(0)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84D76-A8A8-4B07-8A6B-E658F2F977AF}"/>
              </a:ext>
            </a:extLst>
          </p:cNvPr>
          <p:cNvSpPr txBox="1"/>
          <p:nvPr/>
        </p:nvSpPr>
        <p:spPr>
          <a:xfrm>
            <a:off x="6692106" y="5207630"/>
            <a:ext cx="108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23E4-390F-4AE1-907F-390B269099F0}"/>
              </a:ext>
            </a:extLst>
          </p:cNvPr>
          <p:cNvSpPr txBox="1"/>
          <p:nvPr/>
        </p:nvSpPr>
        <p:spPr>
          <a:xfrm>
            <a:off x="8966200" y="5207630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838858-B833-4104-82EB-4F07897197F1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3416300" y="4243061"/>
            <a:ext cx="1295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D6664-0B77-47E8-B481-AB17C9FB2452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5778500" y="4243061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5F0DC-22F0-41DA-9265-A8193EDD2096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4213224" y="5484629"/>
            <a:ext cx="45720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9204D-AD4C-4166-91D1-439BA954497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6208712" y="5484629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B1E0DD-679B-437A-BF35-8DBCC6C617CC}"/>
              </a:ext>
            </a:extLst>
          </p:cNvPr>
          <p:cNvCxnSpPr>
            <a:stCxn id="10" idx="3"/>
          </p:cNvCxnSpPr>
          <p:nvPr/>
        </p:nvCxnSpPr>
        <p:spPr bwMode="auto">
          <a:xfrm>
            <a:off x="7777956" y="5484629"/>
            <a:ext cx="118824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B31888-EB23-B589-D809-B2683399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3080237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6EE6AB-BCBB-376F-04F3-72A724CB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6" y="3069025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angular not gate symbol">
            <a:extLst>
              <a:ext uri="{FF2B5EF4-FFF2-40B4-BE49-F238E27FC236}">
                <a16:creationId xmlns:a16="http://schemas.microsoft.com/office/drawing/2014/main" id="{F477BFFB-7F3D-F6F4-828E-044D639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8" y="3081644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073C-1799-42A8-AFD5-8746DB9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 for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806B-A542-4113-A1AA-2DB25B18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possible value of each input, what is the output</a:t>
            </a:r>
          </a:p>
          <a:p>
            <a:pPr lvl="1"/>
            <a:r>
              <a:rPr lang="en-US" dirty="0"/>
              <a:t>Column for each input</a:t>
            </a:r>
          </a:p>
          <a:p>
            <a:pPr lvl="1"/>
            <a:r>
              <a:rPr lang="en-US" dirty="0"/>
              <a:t>Column for the output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EE8D-6482-474A-8F52-83A1D0E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062A33-6E0B-4B01-ACDF-DD4B5EC8F14F}"/>
              </a:ext>
            </a:extLst>
          </p:cNvPr>
          <p:cNvGraphicFramePr>
            <a:graphicFrameLocks noGrp="1"/>
          </p:cNvGraphicFramePr>
          <p:nvPr/>
        </p:nvGraphicFramePr>
        <p:xfrm>
          <a:off x="7721601" y="3429000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&amp;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66A4B-EB6F-420F-B7E1-03E0EF2F9224}"/>
              </a:ext>
            </a:extLst>
          </p:cNvPr>
          <p:cNvGraphicFramePr>
            <a:graphicFrameLocks noGrp="1"/>
          </p:cNvGraphicFramePr>
          <p:nvPr/>
        </p:nvGraphicFramePr>
        <p:xfrm>
          <a:off x="4980407" y="3429000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4BF0BB-A140-4F7A-9FE5-4B88B657E289}"/>
              </a:ext>
            </a:extLst>
          </p:cNvPr>
          <p:cNvGraphicFramePr>
            <a:graphicFrameLocks noGrp="1"/>
          </p:cNvGraphicFramePr>
          <p:nvPr/>
        </p:nvGraphicFramePr>
        <p:xfrm>
          <a:off x="2039451" y="3429000"/>
          <a:ext cx="1480456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85991702-85AA-EFB2-8C85-AB8A100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2" y="2842112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A20FEDE-4A65-BC68-EABE-BFC407D9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1" y="2861162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iangular not gate symbol">
            <a:extLst>
              <a:ext uri="{FF2B5EF4-FFF2-40B4-BE49-F238E27FC236}">
                <a16:creationId xmlns:a16="http://schemas.microsoft.com/office/drawing/2014/main" id="{E69AE035-8AD4-C27F-9BB8-1B977927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90" y="2861162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2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D8F1-7E6D-4EED-BE90-5188BEC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</a:t>
            </a:r>
            <a:r>
              <a:rPr lang="en-US" dirty="0" err="1"/>
              <a:t>xor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ED93-E4FB-4DB0-9D2F-22D7FD8B5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899" y="1143000"/>
            <a:ext cx="78084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operation you likely haven’t used before:</a:t>
            </a:r>
          </a:p>
          <a:p>
            <a:pPr lvl="1"/>
            <a:r>
              <a:rPr lang="en-US" dirty="0" err="1"/>
              <a:t>Xor</a:t>
            </a:r>
            <a:r>
              <a:rPr lang="en-US" dirty="0"/>
              <a:t> - either A or B, but not both</a:t>
            </a:r>
          </a:p>
          <a:p>
            <a:pPr lvl="1"/>
            <a:r>
              <a:rPr lang="en-US" dirty="0"/>
              <a:t>^ symbol in C</a:t>
            </a:r>
          </a:p>
          <a:p>
            <a:pPr lvl="1"/>
            <a:endParaRPr lang="en-US" dirty="0"/>
          </a:p>
          <a:p>
            <a:r>
              <a:rPr lang="en-US" dirty="0"/>
              <a:t>We can build </a:t>
            </a:r>
            <a:r>
              <a:rPr lang="en-US" dirty="0" err="1"/>
              <a:t>Xor</a:t>
            </a:r>
            <a:r>
              <a:rPr lang="en-US" dirty="0"/>
              <a:t> out of &amp;, |, and ~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A^B = (~A &amp; B) | (A &amp; ~B)</a:t>
            </a:r>
          </a:p>
          <a:p>
            <a:pPr lvl="2"/>
            <a:r>
              <a:rPr lang="en-US" dirty="0"/>
              <a:t>(exactly one of A and B is true)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A^B = (A | B) &amp; ~(A &amp; B)</a:t>
            </a:r>
          </a:p>
          <a:p>
            <a:pPr lvl="2"/>
            <a:r>
              <a:rPr lang="en-US" dirty="0"/>
              <a:t>(either is true but not both are true)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two definitions are equivalent</a:t>
            </a:r>
          </a:p>
          <a:p>
            <a:pPr lvl="2"/>
            <a:r>
              <a:rPr lang="en-US" dirty="0"/>
              <a:t>Produce the same Truth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1798-A57D-4D1F-B66A-E03301D6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E0186-45F4-41AE-A20C-4CDF7BC62C64}"/>
              </a:ext>
            </a:extLst>
          </p:cNvPr>
          <p:cNvGraphicFramePr>
            <a:graphicFrameLocks noGrp="1"/>
          </p:cNvGraphicFramePr>
          <p:nvPr/>
        </p:nvGraphicFramePr>
        <p:xfrm>
          <a:off x="992607" y="1244600"/>
          <a:ext cx="23728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307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04399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^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A7F1-9218-8844-7CB4-190CCDF7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7" y="4795387"/>
            <a:ext cx="2106642" cy="10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9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A738-6058-7B18-1D5D-B827BDCA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9B0B-F2C5-A66F-9EC3-DBACD2B5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lecture on Thursday this week</a:t>
            </a:r>
          </a:p>
          <a:p>
            <a:pPr lvl="1"/>
            <a:r>
              <a:rPr lang="en-US" dirty="0"/>
              <a:t>I’m going to be out-of-town on Wednesday and Thursday</a:t>
            </a:r>
          </a:p>
          <a:p>
            <a:endParaRPr lang="en-US" dirty="0"/>
          </a:p>
          <a:p>
            <a:r>
              <a:rPr lang="en-US" dirty="0"/>
              <a:t>We’ll push all of the lectures back one day</a:t>
            </a:r>
          </a:p>
          <a:p>
            <a:pPr lvl="1"/>
            <a:r>
              <a:rPr lang="en-US" dirty="0"/>
              <a:t>But there was a “TBD” day on October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 we’ll catch up again without missing any lectures completely</a:t>
            </a:r>
          </a:p>
          <a:p>
            <a:pPr lvl="1"/>
            <a:endParaRPr lang="en-US" dirty="0"/>
          </a:p>
          <a:p>
            <a:r>
              <a:rPr lang="en-US" dirty="0"/>
              <a:t>Instead of class, everyone go relax for 80 minutes (maybe outside)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7F87-4E11-46DF-FFF3-DD9A5F8C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2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E6F9A-9C5F-4EFF-A35E-C91370B34D38}"/>
              </a:ext>
            </a:extLst>
          </p:cNvPr>
          <p:cNvSpPr txBox="1"/>
          <p:nvPr/>
        </p:nvSpPr>
        <p:spPr>
          <a:xfrm>
            <a:off x="5479626" y="2663498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58B9-01A5-49C2-BDEB-EF72768430E9}"/>
              </a:ext>
            </a:extLst>
          </p:cNvPr>
          <p:cNvSpPr txBox="1"/>
          <p:nvPr/>
        </p:nvSpPr>
        <p:spPr>
          <a:xfrm>
            <a:off x="5479625" y="3579649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C8927-32C7-4054-815A-1C6773233DE2}"/>
              </a:ext>
            </a:extLst>
          </p:cNvPr>
          <p:cNvSpPr txBox="1"/>
          <p:nvPr/>
        </p:nvSpPr>
        <p:spPr>
          <a:xfrm>
            <a:off x="5479624" y="3121574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3B5C1-A4AF-48D2-8FA2-976EDA1FD10E}"/>
              </a:ext>
            </a:extLst>
          </p:cNvPr>
          <p:cNvSpPr txBox="1"/>
          <p:nvPr/>
        </p:nvSpPr>
        <p:spPr>
          <a:xfrm>
            <a:off x="5479623" y="4037782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6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C9D4C-B957-44B9-A0FA-5F45930AA132}"/>
              </a:ext>
            </a:extLst>
          </p:cNvPr>
          <p:cNvSpPr txBox="1"/>
          <p:nvPr/>
        </p:nvSpPr>
        <p:spPr>
          <a:xfrm>
            <a:off x="3441700" y="4914900"/>
            <a:ext cx="591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equivalent to B</a:t>
            </a:r>
            <a:br>
              <a:rPr lang="en-US" sz="2800" dirty="0"/>
            </a:br>
            <a:r>
              <a:rPr lang="en-US" sz="2400" dirty="0"/>
              <a:t>(A has no influence on the solution)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687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020F-B3A9-4783-A398-8B7F8FA8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B905-D0F5-4320-AC5E-0D43494A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Boolean operators in terms of the others</a:t>
            </a:r>
          </a:p>
          <a:p>
            <a:endParaRPr lang="en-US" dirty="0"/>
          </a:p>
          <a:p>
            <a:r>
              <a:rPr lang="en-US" dirty="0"/>
              <a:t>De Morgan’s laws: allow swapping &amp; with |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&amp; B = ~(~A | ~B)		→	~(A &amp; B) = ~A | ~B</a:t>
            </a:r>
          </a:p>
          <a:p>
            <a:pPr lvl="2"/>
            <a:r>
              <a:rPr lang="en-US" dirty="0"/>
              <a:t>(neither A nor B is false)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| B = ~(~A &amp; ~B)		→	~(A | B) = ~A &amp; ~B</a:t>
            </a:r>
          </a:p>
          <a:p>
            <a:pPr lvl="2"/>
            <a:r>
              <a:rPr lang="en-US" dirty="0"/>
              <a:t>(A and B are not both false)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Useful for simplifying logical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D305-FDD5-46E3-93AB-F2FB845E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3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D3D-143A-4733-BD31-586DD65B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E860-66B2-4F69-ABDA-413F1708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Boolean operations can be extended to work on collections of bits (i.e., bytes)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Operations are applied one bit at a time: </a:t>
            </a:r>
            <a:r>
              <a:rPr lang="en-US" sz="2400" b="1" i="1" dirty="0"/>
              <a:t>bitwise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dirty="0"/>
              <a:t>All of the properties of Boolean algebra still apply</a:t>
            </a:r>
          </a:p>
          <a:p>
            <a:pPr lvl="1"/>
            <a:r>
              <a:rPr lang="en-US" sz="2000" dirty="0"/>
              <a:t>Relationships between operations, etc.</a:t>
            </a:r>
          </a:p>
          <a:p>
            <a:pPr lvl="1"/>
            <a:endParaRPr lang="en-US" sz="2000" dirty="0"/>
          </a:p>
          <a:p>
            <a:r>
              <a:rPr lang="en-US" sz="2400" dirty="0"/>
              <a:t>Bitwise operations are usable in C: </a:t>
            </a:r>
            <a:r>
              <a:rPr lang="en-US" sz="2400" b="1" dirty="0"/>
              <a:t>&amp;</a:t>
            </a:r>
            <a:r>
              <a:rPr lang="en-US" sz="2400" dirty="0"/>
              <a:t>, </a:t>
            </a:r>
            <a:r>
              <a:rPr lang="en-US" sz="2400" b="1" dirty="0"/>
              <a:t>|</a:t>
            </a:r>
            <a:r>
              <a:rPr lang="en-US" sz="2400" dirty="0"/>
              <a:t>, </a:t>
            </a:r>
            <a:r>
              <a:rPr lang="en-US" sz="2400" b="1" dirty="0"/>
              <a:t>~</a:t>
            </a:r>
            <a:r>
              <a:rPr lang="en-US" sz="2400" dirty="0"/>
              <a:t>, </a:t>
            </a:r>
            <a:r>
              <a:rPr lang="en-US" sz="2400" b="1" dirty="0"/>
              <a:t>^</a:t>
            </a:r>
          </a:p>
          <a:p>
            <a:pPr lvl="1"/>
            <a:r>
              <a:rPr lang="en-US" sz="2000" dirty="0"/>
              <a:t>Can operate on any integer type (long, int, short, char, signed or unsigned)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47B7-5AF2-48F0-B9B2-915E35FD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5A056D-7BF0-442A-B1E4-E6EAD3BA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&amp;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01000001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90775DF-CC25-4A16-AB82-6842E35A6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0405BA-0E42-40EC-9BC8-9688E6C19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|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94F2717-B3C2-422F-BD9A-A194339E2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F8BA10A-4E09-4569-97A8-98E52F30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^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173312D-28DA-48CE-99E1-57C3A47D1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8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F31D73C-778D-460A-8DD9-E5C46D05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~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10101010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E73EF94-F99F-47CF-8D23-A4C76C00F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328295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6CBF880-0527-4019-A9B0-03641AAE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336925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  01000001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6BBE0AB-A476-433F-A107-BE4902F2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2A7E860-F125-4DC1-8961-D1A2E3F2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80E580D-64FF-45EB-8862-731CBFF4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28642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build="p" autoUpdateAnimBg="0"/>
      <p:bldP spid="15" grpId="0" build="p" autoUpdateAnimBg="0"/>
      <p:bldP spid="1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52C9-A31C-46CB-B5C2-A41FDED7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bitwise operations are NOT logical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6E5F-E8E4-4309-BD14-23922BDC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Logical operations in C: </a:t>
            </a:r>
            <a:r>
              <a:rPr lang="en-US" b="1" dirty="0"/>
              <a:t>||</a:t>
            </a:r>
            <a:r>
              <a:rPr lang="en-US" dirty="0"/>
              <a:t>, </a:t>
            </a:r>
            <a:r>
              <a:rPr lang="en-US" b="1" dirty="0"/>
              <a:t>&amp;&amp;</a:t>
            </a:r>
            <a:r>
              <a:rPr lang="en-US" dirty="0"/>
              <a:t>, </a:t>
            </a:r>
            <a:r>
              <a:rPr lang="en-US" b="1" dirty="0"/>
              <a:t>!</a:t>
            </a:r>
            <a:r>
              <a:rPr lang="en-US" dirty="0"/>
              <a:t> (logical Or, And, and Not)</a:t>
            </a:r>
          </a:p>
          <a:p>
            <a:pPr lvl="1"/>
            <a:r>
              <a:rPr lang="en-US" dirty="0"/>
              <a:t>Only operate on a single bit</a:t>
            </a:r>
          </a:p>
          <a:p>
            <a:pPr lvl="2"/>
            <a:r>
              <a:rPr lang="en-US" dirty="0"/>
              <a:t>View 0 as “False”</a:t>
            </a:r>
          </a:p>
          <a:p>
            <a:pPr lvl="2"/>
            <a:r>
              <a:rPr lang="en-US" dirty="0"/>
              <a:t>View </a:t>
            </a:r>
            <a:r>
              <a:rPr lang="en-US" i="1" dirty="0"/>
              <a:t>anything nonzero</a:t>
            </a:r>
            <a:r>
              <a:rPr lang="en-US" dirty="0"/>
              <a:t> as “True”</a:t>
            </a:r>
          </a:p>
          <a:p>
            <a:pPr lvl="2"/>
            <a:r>
              <a:rPr lang="en-US" dirty="0"/>
              <a:t>Always return 0 or 1</a:t>
            </a:r>
          </a:p>
          <a:p>
            <a:pPr lvl="1"/>
            <a:r>
              <a:rPr lang="en-US" dirty="0"/>
              <a:t>Short-circuit evaluation: only checks the first operand if that is sufficient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!0x41 -&gt; 0x00		!0x00 -&gt; 0x01				!!0x41 -&gt; 0x01</a:t>
            </a:r>
          </a:p>
          <a:p>
            <a:pPr lvl="1"/>
            <a:r>
              <a:rPr lang="en-US" dirty="0"/>
              <a:t>0x59 &amp;&amp; 0x35 -&gt; 0x01</a:t>
            </a:r>
          </a:p>
          <a:p>
            <a:pPr lvl="1"/>
            <a:r>
              <a:rPr lang="en-US" dirty="0"/>
              <a:t>(p != NULL) &amp;&amp; *p (short circuit evaluation avoids null pointer access)</a:t>
            </a:r>
          </a:p>
          <a:p>
            <a:pPr lvl="1"/>
            <a:endParaRPr lang="en-US" dirty="0"/>
          </a:p>
          <a:p>
            <a:r>
              <a:rPr lang="en-US" dirty="0"/>
              <a:t>Don’t confuse the two!! It’s a common C mistake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22A87-2910-4499-9EEB-C6FAF18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311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31953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54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6FB0EC6-A99B-1FEB-4DF5-67D1B88A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80266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00110111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| 10101010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7EA8421-EAFB-FF51-F3D4-631BD445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595" y="2901016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1B1DFE-1138-41E5-26F4-0A2F903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55" y="2834024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10111111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9F0E262-E641-2C08-31F8-84573B1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336" y="1879917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00000110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^ 11111111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5A846EAA-976D-C2AD-FEA9-3D58FD3BF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681" y="2800667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6BE6DEBA-3DDF-B90B-A44D-201A86A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1" y="2733675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11111001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6885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5200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4" grpId="0"/>
      <p:bldP spid="15" grpId="0" animBg="1"/>
      <p:bldP spid="16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b="1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760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extra bits on left </a:t>
            </a:r>
          </a:p>
          <a:p>
            <a:pPr lvl="1"/>
            <a:r>
              <a:rPr lang="en-US" dirty="0"/>
              <a:t>Fill empty bits with 0</a:t>
            </a:r>
          </a:p>
          <a:p>
            <a:pPr lvl="2"/>
            <a:r>
              <a:rPr lang="en-US" dirty="0"/>
              <a:t>Same behavior for signed or unsigned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Equivalent to multiplying by 2</a:t>
            </a:r>
            <a:r>
              <a:rPr lang="en-US" baseline="30000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then taking modulo (i.e. truncating overflow bits)</a:t>
            </a:r>
          </a:p>
          <a:p>
            <a:pPr lvl="1"/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lvl="1"/>
            <a:r>
              <a:rPr lang="en-US" dirty="0"/>
              <a:t>Also when some non-0 bits get shifted off (</a:t>
            </a:r>
            <a:r>
              <a:rPr lang="en-US" i="1" dirty="0"/>
              <a:t>probably</a:t>
            </a:r>
            <a:r>
              <a:rPr lang="en-US" dirty="0"/>
              <a:t> they get truncated)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163049" y="1108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00000010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791449" y="1108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Argument </a:t>
            </a:r>
            <a:r>
              <a:rPr lang="en-US" sz="1600" b="1">
                <a:latin typeface="Courier New" pitchFamily="49" charset="0"/>
              </a:rPr>
              <a:t>x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9163049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7791449" y="14136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163049" y="19470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10100010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791449" y="19470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9163048" y="2251869"/>
            <a:ext cx="166115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7791449" y="2251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163048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9163047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9163046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9163044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F9EAF-D871-4B09-B001-FCD64A5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5" grpId="0" uiExpand="1" build="p"/>
      <p:bldP spid="619524" grpId="0" animBg="1"/>
      <p:bldP spid="619525" grpId="0" animBg="1"/>
      <p:bldP spid="619526" grpId="0" animBg="1"/>
      <p:bldP spid="619527" grpId="0" animBg="1"/>
      <p:bldP spid="619532" grpId="0" animBg="1"/>
      <p:bldP spid="619533" grpId="0" animBg="1"/>
      <p:bldP spid="619534" grpId="0" animBg="1"/>
      <p:bldP spid="619535" grpId="0" animBg="1"/>
      <p:bldP spid="619540" grpId="0" animBg="1"/>
      <p:bldP spid="619541" grpId="0" animBg="1"/>
      <p:bldP spid="619546" grpId="0" animBg="1"/>
      <p:bldP spid="6195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operations we can perform on integers and more generally on binary numbers</a:t>
            </a:r>
          </a:p>
          <a:p>
            <a:endParaRPr lang="en-US" dirty="0"/>
          </a:p>
          <a:p>
            <a:r>
              <a:rPr lang="en-US" dirty="0"/>
              <a:t>Understand the edge cases of those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&gt;&gt;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Shift bit-vector x right y positions</a:t>
            </a:r>
          </a:p>
          <a:p>
            <a:pPr lvl="1"/>
            <a:r>
              <a:rPr lang="en-US" dirty="0"/>
              <a:t>Throw away extra bits on right</a:t>
            </a:r>
          </a:p>
          <a:p>
            <a:r>
              <a:rPr lang="en-US" dirty="0"/>
              <a:t>But how to fill the new bits that open up?</a:t>
            </a:r>
          </a:p>
          <a:p>
            <a:pPr lvl="1"/>
            <a:r>
              <a:rPr lang="en-US" dirty="0"/>
              <a:t>Will depend on signed vs unsigned</a:t>
            </a:r>
          </a:p>
          <a:p>
            <a:pPr lvl="1"/>
            <a:endParaRPr lang="en-US" dirty="0"/>
          </a:p>
          <a:p>
            <a:r>
              <a:rPr lang="en-US" dirty="0"/>
              <a:t>Unsigned: Logical shift</a:t>
            </a:r>
          </a:p>
          <a:p>
            <a:pPr lvl="1"/>
            <a:r>
              <a:rPr lang="en-US" dirty="0"/>
              <a:t>Always fill with 0’s on left</a:t>
            </a:r>
          </a:p>
          <a:p>
            <a:pPr lvl="1"/>
            <a:endParaRPr lang="en-US" dirty="0"/>
          </a:p>
          <a:p>
            <a:r>
              <a:rPr lang="en-US" dirty="0"/>
              <a:t>Signed: Arithmetic shift</a:t>
            </a:r>
          </a:p>
          <a:p>
            <a:pPr lvl="1"/>
            <a:r>
              <a:rPr lang="en-US" dirty="0"/>
              <a:t>Replicate most significant bit on left</a:t>
            </a:r>
          </a:p>
          <a:p>
            <a:pPr lvl="1"/>
            <a:r>
              <a:rPr lang="en-US" dirty="0"/>
              <a:t>Necessary for two’s complement integer representation (sign extension!)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0,   or   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0678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</a:rPr>
              <a:t>1100010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6962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76962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0678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1</a:t>
            </a:r>
            <a:r>
              <a:rPr lang="en-US" sz="1600" b="1" dirty="0">
                <a:latin typeface="Courier New" pitchFamily="49" charset="0"/>
              </a:rPr>
              <a:t>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6962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76962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76962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50" name="Rectangle 30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619551" name="Rectangle 31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11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FE7F3-4FAD-426F-B8FD-95C57DBF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 animBg="1" autoUpdateAnimBg="0"/>
      <p:bldP spid="619543" grpId="0" animBg="1" autoUpdateAnimBg="0"/>
      <p:bldP spid="619544" grpId="0" animBg="1" autoUpdateAnimBg="0"/>
      <p:bldP spid="619545" grpId="0" animBg="1" autoUpdateAnimBg="0"/>
      <p:bldP spid="619547" grpId="0" animBg="1" autoUpdateAnimBg="0"/>
      <p:bldP spid="619548" grpId="0" animBg="1" autoUpdateAnimBg="0"/>
      <p:bldP spid="619550" grpId="0" animBg="1" autoUpdateAnimBg="0"/>
      <p:bldP spid="61955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315720"/>
            <a:ext cx="7010400" cy="88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 x &lt;&lt; 3 =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shifting in 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3524" y="1711917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0b00010000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204" y="5247177"/>
            <a:ext cx="109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libri"/>
                <a:cs typeface="Calibri"/>
              </a:rPr>
              <a:t>Note: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GCC supports the prefix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0b</a:t>
            </a:r>
            <a:r>
              <a:rPr lang="en-US" sz="2400" dirty="0">
                <a:latin typeface="Calibri"/>
                <a:cs typeface="Calibri"/>
              </a:rPr>
              <a:t> for binary literals (like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0x</a:t>
            </a:r>
            <a:r>
              <a:rPr lang="en-US" sz="2400" dirty="0">
                <a:latin typeface="Calibri"/>
                <a:cs typeface="Calibri"/>
              </a:rPr>
              <a:t>… for hex) directly in C.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This is not part of the C standard! It may not work on other compilers.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97324" y="3127484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97324" y="4528820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0b11101000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7E476-6C16-490E-BF60-41B2475FFEBB}"/>
              </a:ext>
            </a:extLst>
          </p:cNvPr>
          <p:cNvSpPr txBox="1">
            <a:spLocks/>
          </p:cNvSpPr>
          <p:nvPr/>
        </p:nvSpPr>
        <p:spPr bwMode="auto">
          <a:xfrm>
            <a:off x="1868424" y="4084320"/>
            <a:ext cx="723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signed  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C9DF6-72CE-4F1C-B3EE-F3D9E3BBBBF9}"/>
              </a:ext>
            </a:extLst>
          </p:cNvPr>
          <p:cNvSpPr txBox="1">
            <a:spLocks/>
          </p:cNvSpPr>
          <p:nvPr/>
        </p:nvSpPr>
        <p:spPr bwMode="auto">
          <a:xfrm>
            <a:off x="1868424" y="2682984"/>
            <a:ext cx="7391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6634-8D7A-4BFE-82BE-3095800C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6B7-1686-49E2-A8A1-4BD7F6FD6AE1}"/>
              </a:ext>
            </a:extLst>
          </p:cNvPr>
          <p:cNvSpPr txBox="1"/>
          <p:nvPr/>
        </p:nvSpPr>
        <p:spPr>
          <a:xfrm>
            <a:off x="7005711" y="163976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0b10100010</a:t>
            </a:r>
            <a:r>
              <a:rPr lang="en-US" b="1" dirty="0"/>
              <a:t>000</a:t>
            </a:r>
          </a:p>
          <a:p>
            <a:r>
              <a:rPr lang="en-US" dirty="0"/>
              <a:t>0b</a:t>
            </a:r>
            <a:r>
              <a:rPr lang="en-US" strike="sngStrike" dirty="0"/>
              <a:t>101</a:t>
            </a:r>
            <a:r>
              <a:rPr lang="en-US" dirty="0"/>
              <a:t>00010</a:t>
            </a:r>
            <a:r>
              <a:rPr lang="en-US" b="1" dirty="0"/>
              <a:t>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22797-81B6-4C83-B8EE-4A0E17BC5A18}"/>
              </a:ext>
            </a:extLst>
          </p:cNvPr>
          <p:cNvSpPr txBox="1"/>
          <p:nvPr/>
        </p:nvSpPr>
        <p:spPr>
          <a:xfrm>
            <a:off x="7005711" y="305581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BCF2-D5F8-4F45-8862-E210F32C33A9}"/>
              </a:ext>
            </a:extLst>
          </p:cNvPr>
          <p:cNvSpPr txBox="1"/>
          <p:nvPr/>
        </p:nvSpPr>
        <p:spPr>
          <a:xfrm>
            <a:off x="7005711" y="4454491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877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10" grpId="0" build="p"/>
      <p:bldP spid="11" grpId="0" build="p"/>
      <p:bldP spid="7" grpId="0"/>
      <p:bldP spid="12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Not all operations are equally expensive!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operations are pretty simple to perform in hardware</a:t>
            </a:r>
          </a:p>
          <a:p>
            <a:pPr lvl="1"/>
            <a:r>
              <a:rPr lang="en-US" dirty="0"/>
              <a:t>E.g., addition, shifting, bitwise operations</a:t>
            </a:r>
          </a:p>
          <a:p>
            <a:pPr lvl="1"/>
            <a:r>
              <a:rPr lang="en-US" dirty="0"/>
              <a:t>Also true of doing the same by hand on paper</a:t>
            </a:r>
          </a:p>
          <a:p>
            <a:pPr lvl="1"/>
            <a:endParaRPr lang="en-US" dirty="0"/>
          </a:p>
          <a:p>
            <a:r>
              <a:rPr lang="en-US" dirty="0"/>
              <a:t>Others are much more involved</a:t>
            </a:r>
          </a:p>
          <a:p>
            <a:pPr lvl="1"/>
            <a:r>
              <a:rPr lang="en-US" dirty="0"/>
              <a:t>E.g., multiplication, or even more so division</a:t>
            </a:r>
          </a:p>
          <a:p>
            <a:pPr lvl="1"/>
            <a:r>
              <a:rPr lang="en-US" dirty="0"/>
              <a:t>Consider long multiplication / long division; quite tedious!</a:t>
            </a:r>
          </a:p>
          <a:p>
            <a:pPr lvl="1"/>
            <a:r>
              <a:rPr lang="en-US" dirty="0"/>
              <a:t>Hardware is not doing the exact same thing, but similar principle</a:t>
            </a:r>
          </a:p>
          <a:p>
            <a:pPr lvl="1"/>
            <a:endParaRPr lang="en-US" dirty="0"/>
          </a:p>
          <a:p>
            <a:r>
              <a:rPr lang="en-US" b="1" i="1" dirty="0"/>
              <a:t>Trick</a:t>
            </a:r>
            <a:r>
              <a:rPr lang="en-US" b="1" dirty="0"/>
              <a:t>: </a:t>
            </a:r>
            <a:r>
              <a:rPr lang="en-US" dirty="0"/>
              <a:t>try to replace expensive operations with simple ones!</a:t>
            </a:r>
          </a:p>
          <a:p>
            <a:pPr lvl="1"/>
            <a:r>
              <a:rPr lang="en-US" dirty="0"/>
              <a:t>Doesn’t work in all cases, but often does when </a:t>
            </a:r>
            <a:r>
              <a:rPr lang="en-US" dirty="0" err="1"/>
              <a:t>mult</a:t>
            </a:r>
            <a:r>
              <a:rPr lang="en-US" dirty="0"/>
              <a:t>/div by constants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C0A4-1D7B-4A9E-BF0A-5B44DD2C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9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C361-73B5-47FD-B61C-24F760D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462-287B-4458-ABCD-C1C64DA6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by powers of two could be shifts</a:t>
            </a:r>
          </a:p>
          <a:p>
            <a:pPr lvl="1"/>
            <a:r>
              <a:rPr lang="en-US" dirty="0"/>
              <a:t>unsigned int x = y / 2; 	unsigned int x = y &gt;&gt; 1;</a:t>
            </a:r>
          </a:p>
          <a:p>
            <a:pPr lvl="1"/>
            <a:endParaRPr lang="en-US" dirty="0"/>
          </a:p>
          <a:p>
            <a:r>
              <a:rPr lang="en-US" dirty="0"/>
              <a:t>Even more important because division is a complicated operation</a:t>
            </a:r>
          </a:p>
          <a:p>
            <a:pPr lvl="1"/>
            <a:r>
              <a:rPr lang="en-US" dirty="0"/>
              <a:t>Multiply is implemented in (relatively) simple hardware on most systems</a:t>
            </a:r>
          </a:p>
          <a:p>
            <a:pPr lvl="1"/>
            <a:r>
              <a:rPr lang="en-US" dirty="0"/>
              <a:t>Compiler might actually translate your divide-by-powers-of-two operations into shift operations though!</a:t>
            </a:r>
          </a:p>
          <a:p>
            <a:pPr lvl="1"/>
            <a:endParaRPr lang="en-US" dirty="0"/>
          </a:p>
          <a:p>
            <a:r>
              <a:rPr lang="en-US" dirty="0"/>
              <a:t>Warning: rounding needs to be handled correctly for signed numbers and division</a:t>
            </a:r>
          </a:p>
          <a:p>
            <a:pPr lvl="1"/>
            <a:r>
              <a:rPr lang="en-US" dirty="0"/>
              <a:t>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90DD-12C1-4AE4-8F4B-C0B2167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0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automatically chose the best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use shifts instead of multiply/divide in your C code?</a:t>
            </a:r>
          </a:p>
          <a:p>
            <a:pPr lvl="1"/>
            <a:r>
              <a:rPr lang="en-US" b="1" dirty="0"/>
              <a:t>NO</a:t>
            </a:r>
          </a:p>
          <a:p>
            <a:pPr lvl="1"/>
            <a:endParaRPr lang="en-US" b="1" dirty="0"/>
          </a:p>
          <a:p>
            <a:r>
              <a:rPr lang="en-US" dirty="0"/>
              <a:t>Just write out the math</a:t>
            </a:r>
          </a:p>
          <a:p>
            <a:pPr lvl="1"/>
            <a:r>
              <a:rPr lang="en-US" dirty="0"/>
              <a:t>Math is more readable if that’s what you meant</a:t>
            </a:r>
          </a:p>
          <a:p>
            <a:pPr lvl="1"/>
            <a:r>
              <a:rPr lang="en-US" dirty="0"/>
              <a:t>Compiler automatically converts code for you for best performance</a:t>
            </a:r>
          </a:p>
          <a:p>
            <a:pPr lvl="1"/>
            <a:endParaRPr lang="en-US" dirty="0"/>
          </a:p>
          <a:p>
            <a:r>
              <a:rPr lang="en-US" dirty="0"/>
              <a:t>These two mean the same thing, but one is way more understandable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y * 32;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(y &lt;&lt; 5);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9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b="1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7181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mask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</a:t>
            </a:r>
            <a:r>
              <a:rPr lang="en-US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9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 too.</a:t>
            </a:r>
          </a:p>
        </p:txBody>
      </p: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versus 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you can perform on binary numbers have edge conditions</a:t>
            </a:r>
          </a:p>
          <a:p>
            <a:pPr lvl="1"/>
            <a:r>
              <a:rPr lang="en-US" dirty="0"/>
              <a:t>Usually going above or below the bit width</a:t>
            </a:r>
          </a:p>
          <a:p>
            <a:pPr lvl="1"/>
            <a:endParaRPr lang="en-US" dirty="0"/>
          </a:p>
          <a:p>
            <a:r>
              <a:rPr lang="en-US" dirty="0"/>
              <a:t>If we say what happens in that scenario, it’ll be what</a:t>
            </a:r>
            <a:br>
              <a:rPr lang="en-US" dirty="0"/>
            </a:br>
            <a:r>
              <a:rPr lang="en-US" dirty="0"/>
              <a:t>“the hardware” (i.e., a computer) does</a:t>
            </a:r>
          </a:p>
          <a:p>
            <a:pPr lvl="1"/>
            <a:r>
              <a:rPr lang="en-US" dirty="0"/>
              <a:t>In today’s examples, pretty much every computer does the same thing</a:t>
            </a:r>
          </a:p>
          <a:p>
            <a:pPr lvl="1"/>
            <a:endParaRPr lang="en-US" dirty="0"/>
          </a:p>
          <a:p>
            <a:r>
              <a:rPr lang="en-US" dirty="0"/>
              <a:t>That is not the same as what C does</a:t>
            </a:r>
          </a:p>
          <a:p>
            <a:pPr lvl="1"/>
            <a:r>
              <a:rPr lang="en-US" dirty="0"/>
              <a:t>Unclear choices are left as: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sz="2000" b="1" dirty="0"/>
              <a:t>UNDEFINED BEHAVIOR </a:t>
            </a:r>
            <a:r>
              <a:rPr lang="en-US" b="1" dirty="0">
                <a:latin typeface="Algerian" panose="04020705040A02060702" pitchFamily="82" charset="0"/>
              </a:rPr>
              <a:t>😱</a:t>
            </a:r>
          </a:p>
          <a:p>
            <a:pPr lvl="1"/>
            <a:r>
              <a:rPr lang="en-US" dirty="0"/>
              <a:t>Which is to say, the compiler can make any choice it wants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5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x: 0b00001101</a:t>
            </a:r>
          </a:p>
          <a:p>
            <a:pPr lvl="1"/>
            <a:r>
              <a:rPr lang="en-US" sz="2800" dirty="0"/>
              <a:t>y: 0b00001011</a:t>
            </a:r>
          </a:p>
          <a:p>
            <a:pPr lvl="1"/>
            <a:r>
              <a:rPr lang="en-US" sz="2800" dirty="0"/>
              <a:t>z: 0b00001001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1474F-F56A-7FC5-79B4-3D063F4ADA13}"/>
              </a:ext>
            </a:extLst>
          </p:cNvPr>
          <p:cNvSpPr txBox="1"/>
          <p:nvPr/>
        </p:nvSpPr>
        <p:spPr>
          <a:xfrm>
            <a:off x="3632629" y="5248732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-&gt; 9</a:t>
            </a:r>
          </a:p>
        </p:txBody>
      </p:sp>
    </p:spTree>
    <p:extLst>
      <p:ext uri="{BB962C8B-B14F-4D97-AF65-F5344CB8AC3E}">
        <p14:creationId xmlns:p14="http://schemas.microsoft.com/office/powerpoint/2010/main" val="1307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69571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Dividing with bit shift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 material isn’t required and won’t be on an exam</a:t>
            </a:r>
          </a:p>
          <a:p>
            <a:pPr lvl="1"/>
            <a:r>
              <a:rPr lang="en-US" dirty="0"/>
              <a:t>Unless it becomes main lecture material in a different lecture</a:t>
            </a:r>
          </a:p>
          <a:p>
            <a:pPr lvl="1"/>
            <a:endParaRPr lang="en-US" dirty="0"/>
          </a:p>
          <a:p>
            <a:r>
              <a:rPr lang="en-US" dirty="0"/>
              <a:t>Usually the material is just for students who want more depth</a:t>
            </a:r>
          </a:p>
          <a:p>
            <a:pPr lvl="1"/>
            <a:r>
              <a:rPr lang="en-US" dirty="0"/>
              <a:t>As is the case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7138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Power-of-2 Divide </a:t>
            </a:r>
            <a:r>
              <a:rPr lang="en-US"/>
              <a:t>with Right Shift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unsigned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u &gt;&gt; k</a:t>
            </a:r>
            <a:r>
              <a:rPr lang="en-US" sz="2000" b="1" dirty="0"/>
              <a:t> </a:t>
            </a:r>
            <a:r>
              <a:rPr lang="en-US" sz="2000" dirty="0"/>
              <a:t>    gives   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u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logical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Pink part would be remainder / fractional part (right of the point)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Shift just drops it: equivalent to rounding </a:t>
            </a:r>
            <a:r>
              <a:rPr lang="en-US" b="1" i="1" dirty="0">
                <a:solidFill>
                  <a:schemeClr val="tx2"/>
                </a:solidFill>
              </a:rPr>
              <a:t>down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87589" y="5091114"/>
          <a:ext cx="76787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83500" imgH="1600200" progId="Word.Document.8">
                  <p:embed/>
                </p:oleObj>
              </mc:Choice>
              <mc:Fallback>
                <p:oleObj name="Document" r:id="rId3" imgW="7683500" imgH="1600200" progId="Word.Document.8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5091114"/>
                        <a:ext cx="767873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70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4991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413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70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1849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413500" y="3614737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42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7556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7785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991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4660900" y="308133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u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4660901" y="3538538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4038600" y="39195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4279901" y="353853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4356101" y="3995738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2362200" y="3995738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2362200" y="3309938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68707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6400800" y="27574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5727700" y="31575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62" name="Group 25"/>
          <p:cNvGrpSpPr>
            <a:grpSpLocks/>
          </p:cNvGrpSpPr>
          <p:nvPr/>
        </p:nvGrpSpPr>
        <p:grpSpPr bwMode="auto">
          <a:xfrm>
            <a:off x="6642100" y="3157537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6642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68707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7785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7099300" y="40719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61849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6413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5499100" y="40719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71" name="Group 38"/>
          <p:cNvGrpSpPr>
            <a:grpSpLocks/>
          </p:cNvGrpSpPr>
          <p:nvPr/>
        </p:nvGrpSpPr>
        <p:grpSpPr bwMode="auto">
          <a:xfrm>
            <a:off x="8089900" y="4071937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038600" y="44529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4191000" y="4548188"/>
            <a:ext cx="922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</a:t>
            </a:r>
            <a:r>
              <a:rPr lang="en-US" sz="1600" i="1">
                <a:latin typeface="Times" pitchFamily="18" charset="0"/>
              </a:rPr>
              <a:t> </a:t>
            </a:r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 </a:t>
            </a:r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6642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68707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7785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7099300" y="46053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2362200" y="4529138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Result:</a:t>
            </a: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61849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6413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5499100" y="46053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7915680" y="3891002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8237646" y="3256969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H="1">
            <a:off x="8070981" y="3555226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9340" y="1022682"/>
            <a:ext cx="2226828" cy="707886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 x  : round x down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 x  : round x up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4712-30E6-4068-90C5-683CE49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Signed Power-of-2 Divide with Shift (Almost)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x &gt;&gt; k</a:t>
            </a:r>
            <a:r>
              <a:rPr lang="en-US" sz="2000" dirty="0"/>
              <a:t>    gives  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arithmetic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Also rounds down, again by dropping bits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But signed division should round </a:t>
            </a:r>
            <a:r>
              <a:rPr lang="en-US" b="1" i="1" dirty="0">
                <a:solidFill>
                  <a:schemeClr val="tx2"/>
                </a:solidFill>
              </a:rPr>
              <a:t>towards 0!</a:t>
            </a:r>
            <a:r>
              <a:rPr lang="en-US" dirty="0">
                <a:solidFill>
                  <a:schemeClr val="tx2"/>
                </a:solidFill>
              </a:rPr>
              <a:t> (that’s its math definition)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That means rounding </a:t>
            </a:r>
            <a:r>
              <a:rPr lang="en-US" b="1" i="1" dirty="0">
                <a:solidFill>
                  <a:schemeClr val="tx2"/>
                </a:solidFill>
              </a:rPr>
              <a:t>up</a:t>
            </a:r>
            <a:r>
              <a:rPr lang="en-US" dirty="0">
                <a:solidFill>
                  <a:schemeClr val="tx2"/>
                </a:solidFill>
              </a:rPr>
              <a:t> for negative numbers!</a:t>
            </a: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484188" indent="-2460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  <a:cs typeface="Calibri" panose="020F0502020204030204" pitchFamily="34" charset="0"/>
              </a:rPr>
              <a:t>Example, 4 bits: -6 / 4 = -1.5  (should round towards 0, to -1)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&gt;&gt; 2 = 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= -2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Rounds the wrong way!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94350" y="32329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229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67373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594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5087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6737350" y="3690175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965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7880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8108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8229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051425" y="3156776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x</a:t>
            </a: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051426" y="3613976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" pitchFamily="18" charset="0"/>
              </a:rPr>
              <a:t>2</a:t>
            </a:r>
            <a:r>
              <a:rPr lang="en-US" i="1" baseline="30000" dirty="0">
                <a:latin typeface="Times" pitchFamily="18" charset="0"/>
              </a:rPr>
              <a:t>k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3460750" y="39949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4670426" y="3613976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759326" y="4071176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2209800" y="4071176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Division: 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2209800" y="3385376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Operands:</a:t>
            </a: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71945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705600" y="2913889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6051550" y="32329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87" name="Group 25"/>
          <p:cNvGrpSpPr>
            <a:grpSpLocks/>
          </p:cNvGrpSpPr>
          <p:nvPr/>
        </p:nvGrpSpPr>
        <p:grpSpPr bwMode="auto">
          <a:xfrm>
            <a:off x="6965950" y="3232975"/>
            <a:ext cx="1371600" cy="228600"/>
            <a:chOff x="3744" y="1488"/>
            <a:chExt cx="864" cy="144"/>
          </a:xfrm>
        </p:grpSpPr>
        <p:sp>
          <p:nvSpPr>
            <p:cNvPr id="1541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2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69659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71945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81089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7423150" y="4147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65087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6737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822950" y="41473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96" name="Group 38"/>
          <p:cNvGrpSpPr>
            <a:grpSpLocks/>
          </p:cNvGrpSpPr>
          <p:nvPr/>
        </p:nvGrpSpPr>
        <p:grpSpPr bwMode="auto">
          <a:xfrm>
            <a:off x="8413750" y="4147375"/>
            <a:ext cx="1371600" cy="228600"/>
            <a:chOff x="4416" y="2256"/>
            <a:chExt cx="864" cy="144"/>
          </a:xfrm>
        </p:grpSpPr>
        <p:sp>
          <p:nvSpPr>
            <p:cNvPr id="1541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97" name="Line 43"/>
          <p:cNvSpPr>
            <a:spLocks noChangeShapeType="1"/>
          </p:cNvSpPr>
          <p:nvPr/>
        </p:nvSpPr>
        <p:spPr bwMode="auto">
          <a:xfrm>
            <a:off x="3460750" y="45283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536951" y="4628389"/>
            <a:ext cx="19669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imes" pitchFamily="18" charset="0"/>
              </a:rPr>
              <a:t>RoundDown(</a:t>
            </a:r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r>
              <a:rPr lang="en-US">
                <a:latin typeface="Times" pitchFamily="18" charset="0"/>
                <a:sym typeface="Symbol" pitchFamily="18" charset="2"/>
              </a:rPr>
              <a:t>)</a:t>
            </a:r>
            <a:endParaRPr lang="en-US">
              <a:latin typeface="Times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69659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71945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1" name="Rectangle 47"/>
          <p:cNvSpPr>
            <a:spLocks noChangeArrowheads="1"/>
          </p:cNvSpPr>
          <p:nvPr/>
        </p:nvSpPr>
        <p:spPr bwMode="auto">
          <a:xfrm>
            <a:off x="81089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7423150" y="46807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03" name="Text Box 49"/>
          <p:cNvSpPr txBox="1">
            <a:spLocks noChangeArrowheads="1"/>
          </p:cNvSpPr>
          <p:nvPr/>
        </p:nvSpPr>
        <p:spPr bwMode="auto">
          <a:xfrm>
            <a:off x="2209800" y="4604576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Result:</a:t>
            </a:r>
          </a:p>
        </p:txBody>
      </p:sp>
      <p:sp>
        <p:nvSpPr>
          <p:cNvPr id="15404" name="Text Box 50"/>
          <p:cNvSpPr txBox="1">
            <a:spLocks noChangeArrowheads="1"/>
          </p:cNvSpPr>
          <p:nvPr/>
        </p:nvSpPr>
        <p:spPr bwMode="auto">
          <a:xfrm>
            <a:off x="8235217" y="3957495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15405" name="Text Box 51"/>
          <p:cNvSpPr txBox="1">
            <a:spLocks noChangeArrowheads="1"/>
          </p:cNvSpPr>
          <p:nvPr/>
        </p:nvSpPr>
        <p:spPr bwMode="auto">
          <a:xfrm>
            <a:off x="8557183" y="3323462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15406" name="Line 52"/>
          <p:cNvSpPr>
            <a:spLocks noChangeShapeType="1"/>
          </p:cNvSpPr>
          <p:nvPr/>
        </p:nvSpPr>
        <p:spPr bwMode="auto">
          <a:xfrm flipH="1">
            <a:off x="8390518" y="3621719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53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8" name="Rectangle 54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409" name="Rectangle 55"/>
          <p:cNvSpPr>
            <a:spLocks noChangeArrowheads="1"/>
          </p:cNvSpPr>
          <p:nvPr/>
        </p:nvSpPr>
        <p:spPr bwMode="auto">
          <a:xfrm>
            <a:off x="65087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0" name="Rectangle 56"/>
          <p:cNvSpPr>
            <a:spLocks noChangeArrowheads="1"/>
          </p:cNvSpPr>
          <p:nvPr/>
        </p:nvSpPr>
        <p:spPr bwMode="auto">
          <a:xfrm>
            <a:off x="6737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1" name="Rectangle 57"/>
          <p:cNvSpPr>
            <a:spLocks noChangeArrowheads="1"/>
          </p:cNvSpPr>
          <p:nvPr/>
        </p:nvSpPr>
        <p:spPr bwMode="auto">
          <a:xfrm>
            <a:off x="5822950" y="46807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12" name="Rectangle 58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E3A6B-2BE1-4068-9F2A-056C0A2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Correct Signed Power-of-2 Divide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Autofit/>
          </a:bodyPr>
          <a:lstStyle/>
          <a:p>
            <a:pPr marL="484188" indent="-246063">
              <a:tabLst>
                <a:tab pos="2971800" algn="l"/>
              </a:tabLst>
            </a:pPr>
            <a:r>
              <a:rPr lang="en-US" sz="2000" dirty="0"/>
              <a:t>Want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</a:t>
            </a:r>
            <a:r>
              <a:rPr lang="en-US" sz="2000" dirty="0">
                <a:sym typeface="Symbol" pitchFamily="18" charset="2"/>
              </a:rPr>
              <a:t>    (</a:t>
            </a:r>
            <a:r>
              <a:rPr lang="en-US" sz="2000" dirty="0"/>
              <a:t>round towards 0)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Math identit</a:t>
            </a:r>
            <a:r>
              <a:rPr lang="en-US" sz="1800" dirty="0"/>
              <a:t>y:</a:t>
            </a:r>
            <a:r>
              <a:rPr lang="en-US" sz="1800" b="1" dirty="0"/>
              <a:t>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</a:t>
            </a:r>
            <a:r>
              <a:rPr lang="en-US" sz="1800" b="1" dirty="0">
                <a:ea typeface="Calibri" charset="0"/>
                <a:cs typeface="Calibri" charset="0"/>
              </a:rPr>
              <a:t>x / y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  =  </a:t>
            </a:r>
            <a:r>
              <a:rPr lang="en-US" sz="1800" b="1" dirty="0">
                <a:ea typeface="Calibri" charset="0"/>
                <a:cs typeface="Calibri" charset="0"/>
              </a:rPr>
              <a:t>(x + y - 1) / y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</a:t>
            </a:r>
            <a:endParaRPr lang="en-US" sz="1600" b="1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Compute negative case as  </a:t>
            </a:r>
            <a:r>
              <a:rPr lang="en-US" sz="1600" b="1" dirty="0">
                <a:sym typeface="Symbol" pitchFamily="18" charset="2"/>
              </a:rPr>
              <a:t></a:t>
            </a:r>
            <a:r>
              <a:rPr lang="en-US" sz="1600" b="1" dirty="0">
                <a:latin typeface="Courier New" pitchFamily="49" charset="0"/>
              </a:rPr>
              <a:t>(x+</a:t>
            </a:r>
            <a:r>
              <a:rPr lang="en-US" sz="1600" b="1" dirty="0"/>
              <a:t>2</a:t>
            </a:r>
            <a:r>
              <a:rPr lang="en-US" sz="1600" b="1" i="1" baseline="30000" dirty="0"/>
              <a:t>k</a:t>
            </a:r>
            <a:r>
              <a:rPr lang="en-US" sz="1600" b="1" dirty="0">
                <a:latin typeface="Courier New" pitchFamily="49" charset="0"/>
              </a:rPr>
              <a:t>-1)/ </a:t>
            </a:r>
            <a:r>
              <a:rPr lang="en-US" sz="1600" b="1" dirty="0"/>
              <a:t>2</a:t>
            </a:r>
            <a:r>
              <a:rPr lang="en-US" sz="1600" b="1" i="1" baseline="30000" dirty="0"/>
              <a:t>k </a:t>
            </a:r>
            <a:r>
              <a:rPr lang="en-US" sz="1600" b="1" dirty="0">
                <a:sym typeface="Symbol" pitchFamily="18" charset="2"/>
              </a:rPr>
              <a:t></a:t>
            </a:r>
            <a:r>
              <a:rPr lang="en-US" sz="1800" dirty="0">
                <a:sym typeface="Symbol" pitchFamily="18" charset="2"/>
              </a:rPr>
              <a:t>   →</a:t>
            </a:r>
            <a:r>
              <a:rPr lang="en-US" sz="1600" dirty="0">
                <a:sym typeface="Symbol" pitchFamily="18" charset="2"/>
              </a:rPr>
              <a:t> gets us correct rounding! 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800" dirty="0">
                <a:sym typeface="Symbol" pitchFamily="18" charset="2"/>
              </a:rPr>
              <a:t>Computing both cases in C: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</a:rPr>
              <a:t>(x&lt;0 ? (x + (1&lt;&lt;k)-1) : x) &gt;&gt; k</a:t>
            </a:r>
            <a:endParaRPr lang="en-US" sz="1800" b="1" dirty="0"/>
          </a:p>
          <a:p>
            <a:pPr marL="1146175" lvl="2" indent="-238125">
              <a:tabLst>
                <a:tab pos="2971800" algn="l"/>
              </a:tabLst>
            </a:pPr>
            <a:r>
              <a:rPr lang="en-US" sz="1400" dirty="0"/>
              <a:t>Biases dividend toward 0</a:t>
            </a:r>
          </a:p>
          <a:p>
            <a:pPr marL="908050" lvl="2" indent="0">
              <a:buNone/>
              <a:tabLst>
                <a:tab pos="2971800" algn="l"/>
              </a:tabLst>
            </a:pPr>
            <a:endParaRPr lang="en-US" sz="800" dirty="0"/>
          </a:p>
          <a:p>
            <a:pPr marL="385763" indent="-385763">
              <a:tabLst>
                <a:tab pos="2971800" algn="l"/>
              </a:tabLst>
            </a:pPr>
            <a:r>
              <a:rPr lang="en-US" sz="1800" b="1" dirty="0"/>
              <a:t>Case 1: No rounding</a:t>
            </a:r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r>
              <a:rPr lang="en-US" sz="2000" b="1" dirty="0"/>
              <a:t>Example, 4 bits: -8 / 2</a:t>
            </a:r>
            <a:r>
              <a:rPr lang="en-US" sz="2000" b="1" baseline="30000" dirty="0"/>
              <a:t>2</a:t>
            </a:r>
            <a:r>
              <a:rPr lang="en-US" sz="2000" b="1" dirty="0"/>
              <a:t> = -2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sz="1800" dirty="0"/>
              <a:t>(1000 + 0011) &gt;&gt; 2 = 1011 &gt;&gt; 2 = </a:t>
            </a:r>
            <a:r>
              <a:rPr lang="en-US" sz="1800" i="1" dirty="0">
                <a:solidFill>
                  <a:srgbClr val="FF0000"/>
                </a:solidFill>
              </a:rPr>
              <a:t>11</a:t>
            </a:r>
            <a:r>
              <a:rPr lang="en-US" sz="1800" dirty="0"/>
              <a:t>10 = -2</a:t>
            </a:r>
            <a:r>
              <a:rPr lang="en-US" sz="1800" baseline="-25000" dirty="0"/>
              <a:t>10       </a:t>
            </a:r>
            <a:r>
              <a:rPr lang="en-US" sz="1800" dirty="0"/>
              <a:t>(correct, no rounding)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A8AB7-C621-5948-A2E5-9A1F43F16BD1}"/>
              </a:ext>
            </a:extLst>
          </p:cNvPr>
          <p:cNvGrpSpPr/>
          <p:nvPr/>
        </p:nvGrpSpPr>
        <p:grpSpPr>
          <a:xfrm>
            <a:off x="1612622" y="2572512"/>
            <a:ext cx="8534171" cy="3353952"/>
            <a:chOff x="76429" y="2932668"/>
            <a:chExt cx="8534171" cy="3353952"/>
          </a:xfrm>
        </p:grpSpPr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09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Divisor: 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533400" y="3736975"/>
              <a:ext cx="1136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Dividend: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3886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5029200" y="5029200"/>
              <a:ext cx="228600" cy="2286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5257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6172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6400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41148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251326" y="3736975"/>
              <a:ext cx="28725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x</a:t>
              </a: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3276600" y="4953000"/>
              <a:ext cx="3667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imes" pitchFamily="18" charset="0"/>
                </a:rPr>
                <a:t>2</a:t>
              </a:r>
              <a:r>
                <a:rPr lang="en-US" i="1" baseline="30000" dirty="0">
                  <a:latin typeface="Times" pitchFamily="18" charset="0"/>
                </a:rPr>
                <a:t>k</a:t>
              </a:r>
              <a:endParaRPr lang="en-US" i="1" dirty="0">
                <a:latin typeface="Times" pitchFamily="18" charset="0"/>
              </a:endParaRPr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133600" y="53340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032125" y="4953000"/>
              <a:ext cx="3206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Courier New" pitchFamily="49" charset="0"/>
                </a:rPr>
                <a:t>/</a:t>
              </a: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2655429" y="5410200"/>
              <a:ext cx="9751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  <a:sym typeface="Symbol" pitchFamily="18" charset="2"/>
                </a:rPr>
                <a:t> </a:t>
              </a:r>
              <a:r>
                <a:rPr lang="en-US" i="1" dirty="0">
                  <a:latin typeface="Times" pitchFamily="18" charset="0"/>
                </a:rPr>
                <a:t>x </a:t>
              </a:r>
              <a:r>
                <a:rPr lang="en-US" dirty="0">
                  <a:latin typeface="Times" pitchFamily="18" charset="0"/>
                </a:rPr>
                <a:t>/ 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b="1" i="1" baseline="30000" dirty="0">
                  <a:latin typeface="Times" pitchFamily="18" charset="0"/>
                </a:rPr>
                <a:t> </a:t>
              </a:r>
              <a:r>
                <a:rPr lang="en-US" dirty="0">
                  <a:latin typeface="Times" pitchFamily="18" charset="0"/>
                  <a:sym typeface="Symbol" pitchFamily="18" charset="2"/>
                </a:rPr>
                <a:t>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4864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5029200" y="3505200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k</a:t>
              </a: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886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1148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50292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8" name="Rectangle 23"/>
            <p:cNvSpPr>
              <a:spLocks noChangeArrowheads="1"/>
            </p:cNvSpPr>
            <p:nvPr/>
          </p:nvSpPr>
          <p:spPr bwMode="auto">
            <a:xfrm>
              <a:off x="4343400" y="3813175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9" name="Rectangle 24"/>
            <p:cNvSpPr>
              <a:spLocks noChangeArrowheads="1"/>
            </p:cNvSpPr>
            <p:nvPr/>
          </p:nvSpPr>
          <p:spPr bwMode="auto">
            <a:xfrm>
              <a:off x="5257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0" name="Rectangle 25"/>
            <p:cNvSpPr>
              <a:spLocks noChangeArrowheads="1"/>
            </p:cNvSpPr>
            <p:nvPr/>
          </p:nvSpPr>
          <p:spPr bwMode="auto">
            <a:xfrm>
              <a:off x="6172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1" name="Rectangle 26"/>
            <p:cNvSpPr>
              <a:spLocks noChangeArrowheads="1"/>
            </p:cNvSpPr>
            <p:nvPr/>
          </p:nvSpPr>
          <p:spPr bwMode="auto">
            <a:xfrm>
              <a:off x="6400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5486400" y="3813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3" name="Rectangle 28"/>
            <p:cNvSpPr>
              <a:spLocks noChangeArrowheads="1"/>
            </p:cNvSpPr>
            <p:nvPr/>
          </p:nvSpPr>
          <p:spPr bwMode="auto">
            <a:xfrm>
              <a:off x="52578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54864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64008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5715000" y="54864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48006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5029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4114800" y="54864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6565828" y="5312008"/>
              <a:ext cx="284428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Helvetica" pitchFamily="34" charset="0"/>
                </a:rPr>
                <a:t>.</a:t>
              </a: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6849033" y="4495800"/>
              <a:ext cx="142922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Binary Point</a:t>
              </a:r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H="1">
              <a:off x="6705600" y="4876800"/>
              <a:ext cx="304800" cy="68580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3886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48006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5029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5257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61722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6400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4114800" y="4194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08209" y="4117975"/>
              <a:ext cx="82557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</a:rPr>
                <a:t>+2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dirty="0">
                  <a:latin typeface="Times" pitchFamily="18" charset="0"/>
                </a:rPr>
                <a:t> –1</a:t>
              </a:r>
            </a:p>
          </p:txBody>
        </p:sp>
        <p:sp>
          <p:nvSpPr>
            <p:cNvPr id="47153" name="Rectangle 48"/>
            <p:cNvSpPr>
              <a:spLocks noChangeArrowheads="1"/>
            </p:cNvSpPr>
            <p:nvPr/>
          </p:nvSpPr>
          <p:spPr bwMode="auto">
            <a:xfrm>
              <a:off x="5486400" y="4194175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4" name="Rectangle 49"/>
            <p:cNvSpPr>
              <a:spLocks noChangeArrowheads="1"/>
            </p:cNvSpPr>
            <p:nvPr/>
          </p:nvSpPr>
          <p:spPr bwMode="auto">
            <a:xfrm>
              <a:off x="6781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5" name="Rectangle 50"/>
            <p:cNvSpPr>
              <a:spLocks noChangeArrowheads="1"/>
            </p:cNvSpPr>
            <p:nvPr/>
          </p:nvSpPr>
          <p:spPr bwMode="auto">
            <a:xfrm>
              <a:off x="76962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6" name="Rectangle 51"/>
            <p:cNvSpPr>
              <a:spLocks noChangeArrowheads="1"/>
            </p:cNvSpPr>
            <p:nvPr/>
          </p:nvSpPr>
          <p:spPr bwMode="auto">
            <a:xfrm>
              <a:off x="7924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7010400" y="54864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8" name="Line 53"/>
            <p:cNvSpPr>
              <a:spLocks noChangeShapeType="1"/>
            </p:cNvSpPr>
            <p:nvPr/>
          </p:nvSpPr>
          <p:spPr bwMode="auto">
            <a:xfrm>
              <a:off x="2286000" y="44958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Rectangle 54"/>
            <p:cNvSpPr>
              <a:spLocks noChangeArrowheads="1"/>
            </p:cNvSpPr>
            <p:nvPr/>
          </p:nvSpPr>
          <p:spPr bwMode="auto">
            <a:xfrm>
              <a:off x="3886200" y="4648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0" name="Rectangle 55"/>
            <p:cNvSpPr>
              <a:spLocks noChangeArrowheads="1"/>
            </p:cNvSpPr>
            <p:nvPr/>
          </p:nvSpPr>
          <p:spPr bwMode="auto">
            <a:xfrm>
              <a:off x="41148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1" name="Rectangle 56"/>
            <p:cNvSpPr>
              <a:spLocks noChangeArrowheads="1"/>
            </p:cNvSpPr>
            <p:nvPr/>
          </p:nvSpPr>
          <p:spPr bwMode="auto">
            <a:xfrm>
              <a:off x="50292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2" name="Rectangle 57"/>
            <p:cNvSpPr>
              <a:spLocks noChangeArrowheads="1"/>
            </p:cNvSpPr>
            <p:nvPr/>
          </p:nvSpPr>
          <p:spPr bwMode="auto">
            <a:xfrm>
              <a:off x="4343400" y="46482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3" name="Rectangle 58"/>
            <p:cNvSpPr>
              <a:spLocks noChangeArrowheads="1"/>
            </p:cNvSpPr>
            <p:nvPr/>
          </p:nvSpPr>
          <p:spPr bwMode="auto">
            <a:xfrm>
              <a:off x="5257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4" name="Rectangle 59"/>
            <p:cNvSpPr>
              <a:spLocks noChangeArrowheads="1"/>
            </p:cNvSpPr>
            <p:nvPr/>
          </p:nvSpPr>
          <p:spPr bwMode="auto">
            <a:xfrm>
              <a:off x="61722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5" name="Rectangle 60"/>
            <p:cNvSpPr>
              <a:spLocks noChangeArrowheads="1"/>
            </p:cNvSpPr>
            <p:nvPr/>
          </p:nvSpPr>
          <p:spPr bwMode="auto">
            <a:xfrm>
              <a:off x="6400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6" name="Rectangle 61"/>
            <p:cNvSpPr>
              <a:spLocks noChangeArrowheads="1"/>
            </p:cNvSpPr>
            <p:nvPr/>
          </p:nvSpPr>
          <p:spPr bwMode="auto">
            <a:xfrm>
              <a:off x="5486400" y="46482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7" name="Rectangle 62"/>
            <p:cNvSpPr>
              <a:spLocks noChangeArrowheads="1"/>
            </p:cNvSpPr>
            <p:nvPr/>
          </p:nvSpPr>
          <p:spPr bwMode="auto">
            <a:xfrm>
              <a:off x="76429" y="5886510"/>
              <a:ext cx="6564618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lvl="2" eaLnBrk="0" hangingPunct="0"/>
              <a:r>
                <a:rPr lang="en-US" sz="2000" b="1" i="1" dirty="0">
                  <a:latin typeface="Helvetica" pitchFamily="34" charset="0"/>
                </a:rPr>
                <a:t>Biasing has no effect; all affected bits are dropped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029200" y="2932668"/>
              <a:ext cx="352035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990000"/>
                  </a:solidFill>
                  <a:latin typeface="Helvetica" pitchFamily="34" charset="0"/>
                </a:rPr>
                <a:t>all bits at positions 0...(k-1) are 0</a:t>
              </a: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5943600" y="3355976"/>
              <a:ext cx="228600" cy="377824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7A172-F9F9-4A57-A430-DB67480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Signed Power-of-2 Divide (Cont.)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3268CA-CD02-7B46-A3CF-5EA0615A7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5460443"/>
            <a:ext cx="10972800" cy="1269539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971800" algn="l"/>
              </a:tabLst>
            </a:pPr>
            <a:r>
              <a:rPr lang="en-US" b="1" dirty="0"/>
              <a:t>  Example, 4 bits: -6 / 2</a:t>
            </a:r>
            <a:r>
              <a:rPr lang="en-US" b="1" baseline="30000" dirty="0"/>
              <a:t>2</a:t>
            </a:r>
            <a:r>
              <a:rPr lang="en-US" b="1" dirty="0"/>
              <a:t> = -1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dirty="0"/>
              <a:t>(1010 + 0011) &gt;&gt; 2 = 1101 &gt;&gt; 2 = </a:t>
            </a:r>
            <a:r>
              <a:rPr lang="en-US" i="1" dirty="0">
                <a:solidFill>
                  <a:srgbClr val="FF0000"/>
                </a:solidFill>
              </a:rPr>
              <a:t>11</a:t>
            </a:r>
            <a:r>
              <a:rPr lang="en-US" dirty="0"/>
              <a:t>11 = -1</a:t>
            </a:r>
            <a:r>
              <a:rPr lang="en-US" baseline="-25000" dirty="0"/>
              <a:t>10       </a:t>
            </a:r>
            <a:r>
              <a:rPr lang="en-US" dirty="0"/>
              <a:t>(correct, rounds towards 0)</a:t>
            </a:r>
            <a:endParaRPr lang="en-US" dirty="0">
              <a:solidFill>
                <a:schemeClr val="tx2"/>
              </a:solidFill>
            </a:endParaRPr>
          </a:p>
          <a:p>
            <a:pPr marL="385763" indent="-3857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</a:rPr>
              <a:t>Compiler does that for you (but you need to be able to read it!)</a:t>
            </a:r>
            <a:endParaRPr lang="en-US" b="1" dirty="0"/>
          </a:p>
          <a:p>
            <a:pPr marL="0" indent="0">
              <a:buNone/>
              <a:tabLst>
                <a:tab pos="2971800" algn="l"/>
              </a:tabLst>
            </a:pPr>
            <a:endParaRPr lang="en-US" baseline="-25000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133600" y="3367088"/>
            <a:ext cx="1009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Divisor: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057400" y="1538288"/>
            <a:ext cx="1136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Dividend: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072985" y="685801"/>
            <a:ext cx="28889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</a:rPr>
              <a:t>Case 2: Rounding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410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3246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553200" y="3443288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781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7696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924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56388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4800600" y="15382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x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4800601" y="3367088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3657600" y="374808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419601" y="3367088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192391" y="3821668"/>
            <a:ext cx="9622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i="1" dirty="0">
                <a:latin typeface="Times" pitchFamily="18" charset="0"/>
              </a:rPr>
              <a:t>x </a:t>
            </a:r>
            <a:r>
              <a:rPr lang="en-US" dirty="0">
                <a:latin typeface="Times" pitchFamily="18" charset="0"/>
              </a:rPr>
              <a:t>/ 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b="1" i="1" baseline="30000"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  <a:sym typeface="Symbol" pitchFamily="18" charset="2"/>
              </a:rPr>
              <a:t>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0104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6553200" y="13096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5410200" y="1614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6388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65532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867400" y="1614488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781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962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7924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7010400" y="1614488"/>
            <a:ext cx="6858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67818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70104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79248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239000" y="3900488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63246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6553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5638800" y="3900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410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63246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6553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6781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76962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7924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638800" y="1995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4332210" y="1919288"/>
            <a:ext cx="8255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</a:rPr>
              <a:t>+2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dirty="0">
                <a:latin typeface="Times" pitchFamily="18" charset="0"/>
              </a:rPr>
              <a:t> –1</a:t>
            </a: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7010400" y="1995488"/>
            <a:ext cx="685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8" name="Line 49"/>
          <p:cNvSpPr>
            <a:spLocks noChangeShapeType="1"/>
          </p:cNvSpPr>
          <p:nvPr/>
        </p:nvSpPr>
        <p:spPr bwMode="auto">
          <a:xfrm>
            <a:off x="3810000" y="2297113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5410200" y="2449513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56388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65532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5867400" y="2449513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6781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76962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7924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7010400" y="2449513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1534321" y="4800600"/>
            <a:ext cx="653255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 eaLnBrk="0" hangingPunct="0"/>
            <a:r>
              <a:rPr lang="en-US" sz="2000" b="1" i="1" dirty="0">
                <a:latin typeface="Helvetica" pitchFamily="34" charset="0"/>
              </a:rPr>
              <a:t>Biasing adds 1 to final result; just what we wanted</a:t>
            </a: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8305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9" name="Rectangle 60"/>
          <p:cNvSpPr>
            <a:spLocks noChangeArrowheads="1"/>
          </p:cNvSpPr>
          <p:nvPr/>
        </p:nvSpPr>
        <p:spPr bwMode="auto">
          <a:xfrm>
            <a:off x="92202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0" name="Rectangle 61"/>
          <p:cNvSpPr>
            <a:spLocks noChangeArrowheads="1"/>
          </p:cNvSpPr>
          <p:nvPr/>
        </p:nvSpPr>
        <p:spPr bwMode="auto">
          <a:xfrm>
            <a:off x="9448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1" name="Rectangle 62"/>
          <p:cNvSpPr>
            <a:spLocks noChangeArrowheads="1"/>
          </p:cNvSpPr>
          <p:nvPr/>
        </p:nvSpPr>
        <p:spPr bwMode="auto">
          <a:xfrm>
            <a:off x="8534400" y="3900488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92" name="AutoShape 63"/>
          <p:cNvSpPr>
            <a:spLocks/>
          </p:cNvSpPr>
          <p:nvPr/>
        </p:nvSpPr>
        <p:spPr bwMode="auto">
          <a:xfrm rot="-5400000">
            <a:off x="6096000" y="2286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Text Box 64"/>
          <p:cNvSpPr txBox="1">
            <a:spLocks noChangeArrowheads="1"/>
          </p:cNvSpPr>
          <p:nvPr/>
        </p:nvSpPr>
        <p:spPr bwMode="auto">
          <a:xfrm>
            <a:off x="5257801" y="2909888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48194" name="AutoShape 65"/>
          <p:cNvSpPr>
            <a:spLocks/>
          </p:cNvSpPr>
          <p:nvPr/>
        </p:nvSpPr>
        <p:spPr bwMode="auto">
          <a:xfrm rot="-5400000">
            <a:off x="7467600" y="3733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6"/>
          <p:cNvSpPr txBox="1">
            <a:spLocks noChangeArrowheads="1"/>
          </p:cNvSpPr>
          <p:nvPr/>
        </p:nvSpPr>
        <p:spPr bwMode="auto">
          <a:xfrm>
            <a:off x="6629401" y="4419600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8089828" y="3711808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373033" y="2895600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H="1">
            <a:off x="8229600" y="3276600"/>
            <a:ext cx="304800" cy="6858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6398720" y="914400"/>
            <a:ext cx="38538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some bits at positions 0...(k-1) are 1</a:t>
            </a: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467600" y="1230313"/>
            <a:ext cx="228600" cy="29368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66A0-C12A-45A0-9826-492A4010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b="1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Like grade-school addition, but in base 2, and ignores final carry</a:t>
            </a:r>
          </a:p>
          <a:p>
            <a:pPr lvl="1"/>
            <a:r>
              <a:rPr lang="en-US" dirty="0"/>
              <a:t>If you want, can do addition in base 10 and convert to base 2. Same result! But here we’re going to understand what the hardware is doing.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338892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440235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What happens if the numbers get too big?</a:t>
            </a:r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13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16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Overflow</a:t>
            </a:r>
          </a:p>
          <a:p>
            <a:pPr lvl="2"/>
            <a:r>
              <a:rPr lang="en-US" dirty="0"/>
              <a:t>Result is the 4 least significant bits (all we can fit): so 0</a:t>
            </a:r>
            <a:r>
              <a:rPr lang="en-US" baseline="-25000" dirty="0"/>
              <a:t>10</a:t>
            </a:r>
          </a:p>
          <a:p>
            <a:pPr lvl="2"/>
            <a:r>
              <a:rPr lang="en-US" dirty="0"/>
              <a:t>Truncate most-significant bits that do not fit</a:t>
            </a:r>
          </a:p>
          <a:p>
            <a:pPr lvl="3"/>
            <a:r>
              <a:rPr lang="en-US" dirty="0"/>
              <a:t>Gives us modular (= modulo) behavior: 16 modulo 2</a:t>
            </a:r>
            <a:r>
              <a:rPr lang="en-US" baseline="30000" dirty="0"/>
              <a:t>4</a:t>
            </a:r>
            <a:r>
              <a:rPr lang="en-US" dirty="0"/>
              <a:t>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9" y="368547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5728-E93C-48C5-982A-DA5849CD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1400</TotalTime>
  <Words>5483</Words>
  <Application>Microsoft Office PowerPoint</Application>
  <PresentationFormat>Widescreen</PresentationFormat>
  <Paragraphs>1463</Paragraphs>
  <Slides>67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Algerian</vt:lpstr>
      <vt:lpstr>Arial</vt:lpstr>
      <vt:lpstr>Calibri</vt:lpstr>
      <vt:lpstr>Consolas</vt:lpstr>
      <vt:lpstr>Courier New</vt:lpstr>
      <vt:lpstr>Gill Sans</vt:lpstr>
      <vt:lpstr>Helvetica</vt:lpstr>
      <vt:lpstr>Tahoma</vt:lpstr>
      <vt:lpstr>Times</vt:lpstr>
      <vt:lpstr>Wingdings 2</vt:lpstr>
      <vt:lpstr>Class Slides</vt:lpstr>
      <vt:lpstr>Document</vt:lpstr>
      <vt:lpstr>Lecture 03 Data Operations</vt:lpstr>
      <vt:lpstr>Administrivia</vt:lpstr>
      <vt:lpstr>Administrivia</vt:lpstr>
      <vt:lpstr>Schedule change</vt:lpstr>
      <vt:lpstr>Today’s Goals</vt:lpstr>
      <vt:lpstr>C versus the hardware</vt:lpstr>
      <vt:lpstr>Outline</vt:lpstr>
      <vt:lpstr>Unsigned Addition</vt:lpstr>
      <vt:lpstr>Unsigned Addition and Overflow</vt:lpstr>
      <vt:lpstr>Modulo behavior in binary numbers</vt:lpstr>
      <vt:lpstr>Unsigned addition is modular</vt:lpstr>
      <vt:lpstr>Signed (2’s Complement) Addition</vt:lpstr>
      <vt:lpstr>Signed addition example</vt:lpstr>
      <vt:lpstr>Combining negative and positive numbers</vt:lpstr>
      <vt:lpstr>Signed addition and overflow</vt:lpstr>
      <vt:lpstr>Signed addition and negative overflow</vt:lpstr>
      <vt:lpstr>Overflow: hardware vs C standard</vt:lpstr>
      <vt:lpstr>Special boss in Chrono Trigger</vt:lpstr>
      <vt:lpstr>Chrono Trigger signed overflow bug</vt:lpstr>
      <vt:lpstr>Outline</vt:lpstr>
      <vt:lpstr>Negating a number</vt:lpstr>
      <vt:lpstr>Negating via Complement &amp; Increment</vt:lpstr>
      <vt:lpstr>Subtraction in two’s complement</vt:lpstr>
      <vt:lpstr>C rules vs hardware rules</vt:lpstr>
      <vt:lpstr>Break + practice</vt:lpstr>
      <vt:lpstr>Break + practice</vt:lpstr>
      <vt:lpstr>Break + practice</vt:lpstr>
      <vt:lpstr>Outline</vt:lpstr>
      <vt:lpstr>Multiplication</vt:lpstr>
      <vt:lpstr>Unsigned Multiplication</vt:lpstr>
      <vt:lpstr>Unsigned multiplication</vt:lpstr>
      <vt:lpstr>Signed (2’s Complement) Multiplication</vt:lpstr>
      <vt:lpstr>Signed multiplication</vt:lpstr>
      <vt:lpstr>What about divide?</vt:lpstr>
      <vt:lpstr>Outline</vt:lpstr>
      <vt:lpstr>Boolean algebra</vt:lpstr>
      <vt:lpstr>Performing Boolean algebra</vt:lpstr>
      <vt:lpstr>Truth tables for Boolean algebra</vt:lpstr>
      <vt:lpstr>Exclusive Or (xor)</vt:lpstr>
      <vt:lpstr>Practice problem</vt:lpstr>
      <vt:lpstr>Practice problem</vt:lpstr>
      <vt:lpstr>Practice problem</vt:lpstr>
      <vt:lpstr>De Morgan’s Law</vt:lpstr>
      <vt:lpstr>Generalized Boolean algebra</vt:lpstr>
      <vt:lpstr>Warning: bitwise operations are NOT logical operations</vt:lpstr>
      <vt:lpstr>Break + Practice</vt:lpstr>
      <vt:lpstr>Break + Practice</vt:lpstr>
      <vt:lpstr>Outline</vt:lpstr>
      <vt:lpstr>Left Shift: x &lt;&lt; y</vt:lpstr>
      <vt:lpstr>Right Shift: x &gt;&gt; y</vt:lpstr>
      <vt:lpstr>Practice shifting in C</vt:lpstr>
      <vt:lpstr>Concept: Not all operations are equally expensive!</vt:lpstr>
      <vt:lpstr>Shift to divide</vt:lpstr>
      <vt:lpstr>Compilers automatically chose the best operations</vt:lpstr>
      <vt:lpstr>Outline</vt:lpstr>
      <vt:lpstr>Bit Masking</vt:lpstr>
      <vt:lpstr>Bit mask values</vt:lpstr>
      <vt:lpstr>Example: swap nibbles in byte</vt:lpstr>
      <vt:lpstr>Example: selecting bits</vt:lpstr>
      <vt:lpstr>Practice: C example of bitwise operators</vt:lpstr>
      <vt:lpstr>Practice: C example of bitwise operators</vt:lpstr>
      <vt:lpstr>Outline</vt:lpstr>
      <vt:lpstr>Outline</vt:lpstr>
      <vt:lpstr>Unsigned Power-of-2 Divide with Right Shift</vt:lpstr>
      <vt:lpstr>Signed Power-of-2 Divide with Shift (Almost)</vt:lpstr>
      <vt:lpstr>Correct Signed Power-of-2 Divide</vt:lpstr>
      <vt:lpstr>Correct Signed Power-of-2 Divide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Integer Operations</dc:title>
  <dc:creator>Branden Ghena</dc:creator>
  <cp:lastModifiedBy>Branden Ghena</cp:lastModifiedBy>
  <cp:revision>108</cp:revision>
  <dcterms:created xsi:type="dcterms:W3CDTF">2021-04-07T20:17:59Z</dcterms:created>
  <dcterms:modified xsi:type="dcterms:W3CDTF">2023-09-26T17:00:25Z</dcterms:modified>
</cp:coreProperties>
</file>