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7"/>
  </p:notesMasterIdLst>
  <p:sldIdLst>
    <p:sldId id="256" r:id="rId2"/>
    <p:sldId id="505" r:id="rId3"/>
    <p:sldId id="641" r:id="rId4"/>
    <p:sldId id="662" r:id="rId5"/>
    <p:sldId id="264" r:id="rId6"/>
    <p:sldId id="660" r:id="rId7"/>
    <p:sldId id="596" r:id="rId8"/>
    <p:sldId id="385" r:id="rId9"/>
    <p:sldId id="535" r:id="rId10"/>
    <p:sldId id="553" r:id="rId11"/>
    <p:sldId id="538" r:id="rId12"/>
    <p:sldId id="654" r:id="rId13"/>
    <p:sldId id="540" r:id="rId14"/>
    <p:sldId id="557" r:id="rId15"/>
    <p:sldId id="554" r:id="rId16"/>
    <p:sldId id="534" r:id="rId17"/>
    <p:sldId id="559" r:id="rId18"/>
    <p:sldId id="663" r:id="rId19"/>
    <p:sldId id="572" r:id="rId20"/>
    <p:sldId id="664" r:id="rId21"/>
    <p:sldId id="665" r:id="rId22"/>
    <p:sldId id="597" r:id="rId23"/>
    <p:sldId id="643" r:id="rId24"/>
    <p:sldId id="655" r:id="rId25"/>
    <p:sldId id="383" r:id="rId26"/>
    <p:sldId id="604" r:id="rId27"/>
    <p:sldId id="606" r:id="rId28"/>
    <p:sldId id="605" r:id="rId29"/>
    <p:sldId id="609" r:id="rId30"/>
    <p:sldId id="610" r:id="rId31"/>
    <p:sldId id="611" r:id="rId32"/>
    <p:sldId id="612" r:id="rId33"/>
    <p:sldId id="613" r:id="rId34"/>
    <p:sldId id="614" r:id="rId35"/>
    <p:sldId id="615" r:id="rId36"/>
    <p:sldId id="616" r:id="rId37"/>
    <p:sldId id="617" r:id="rId38"/>
    <p:sldId id="618" r:id="rId39"/>
    <p:sldId id="619" r:id="rId40"/>
    <p:sldId id="620" r:id="rId41"/>
    <p:sldId id="608" r:id="rId42"/>
    <p:sldId id="623" r:id="rId43"/>
    <p:sldId id="621" r:id="rId44"/>
    <p:sldId id="607" r:id="rId45"/>
    <p:sldId id="661" r:id="rId46"/>
    <p:sldId id="622" r:id="rId47"/>
    <p:sldId id="625" r:id="rId48"/>
    <p:sldId id="626" r:id="rId49"/>
    <p:sldId id="644" r:id="rId50"/>
    <p:sldId id="624" r:id="rId51"/>
    <p:sldId id="632" r:id="rId52"/>
    <p:sldId id="645" r:id="rId53"/>
    <p:sldId id="656" r:id="rId54"/>
    <p:sldId id="599" r:id="rId55"/>
    <p:sldId id="627" r:id="rId56"/>
    <p:sldId id="638" r:id="rId57"/>
    <p:sldId id="636" r:id="rId58"/>
    <p:sldId id="637" r:id="rId59"/>
    <p:sldId id="657" r:id="rId60"/>
    <p:sldId id="601" r:id="rId61"/>
    <p:sldId id="630" r:id="rId62"/>
    <p:sldId id="646" r:id="rId63"/>
    <p:sldId id="647" r:id="rId64"/>
    <p:sldId id="648" r:id="rId65"/>
    <p:sldId id="640" r:id="rId66"/>
    <p:sldId id="633" r:id="rId67"/>
    <p:sldId id="635" r:id="rId68"/>
    <p:sldId id="634" r:id="rId69"/>
    <p:sldId id="639" r:id="rId70"/>
    <p:sldId id="628" r:id="rId71"/>
    <p:sldId id="603" r:id="rId72"/>
    <p:sldId id="658" r:id="rId73"/>
    <p:sldId id="650" r:id="rId74"/>
    <p:sldId id="651" r:id="rId75"/>
    <p:sldId id="652" r:id="rId76"/>
    <p:sldId id="659" r:id="rId77"/>
    <p:sldId id="594" r:id="rId78"/>
    <p:sldId id="561" r:id="rId79"/>
    <p:sldId id="563" r:id="rId80"/>
    <p:sldId id="578" r:id="rId81"/>
    <p:sldId id="579" r:id="rId82"/>
    <p:sldId id="580" r:id="rId83"/>
    <p:sldId id="581" r:id="rId84"/>
    <p:sldId id="582" r:id="rId85"/>
    <p:sldId id="583" r:id="rId86"/>
    <p:sldId id="584" r:id="rId87"/>
    <p:sldId id="585" r:id="rId88"/>
    <p:sldId id="586" r:id="rId89"/>
    <p:sldId id="587" r:id="rId90"/>
    <p:sldId id="588" r:id="rId91"/>
    <p:sldId id="589" r:id="rId92"/>
    <p:sldId id="560" r:id="rId93"/>
    <p:sldId id="592" r:id="rId94"/>
    <p:sldId id="593" r:id="rId95"/>
    <p:sldId id="642" r:id="rId9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505"/>
            <p14:sldId id="641"/>
            <p14:sldId id="662"/>
            <p14:sldId id="264"/>
            <p14:sldId id="660"/>
          </p14:sldIdLst>
        </p14:section>
        <p14:section name="What are pointers?" id="{0DD8E0DA-AF1A-432C-88CB-F358D49B880F}">
          <p14:sldIdLst>
            <p14:sldId id="596"/>
            <p14:sldId id="385"/>
            <p14:sldId id="535"/>
            <p14:sldId id="553"/>
            <p14:sldId id="538"/>
          </p14:sldIdLst>
        </p14:section>
        <p14:section name="Why are pointers?" id="{94268342-AEE1-47DB-8443-E4E8E1670101}">
          <p14:sldIdLst>
            <p14:sldId id="654"/>
            <p14:sldId id="540"/>
            <p14:sldId id="557"/>
            <p14:sldId id="554"/>
            <p14:sldId id="534"/>
            <p14:sldId id="559"/>
            <p14:sldId id="663"/>
            <p14:sldId id="572"/>
            <p14:sldId id="664"/>
            <p14:sldId id="665"/>
            <p14:sldId id="597"/>
            <p14:sldId id="643"/>
          </p14:sldIdLst>
        </p14:section>
        <p14:section name="Arrays" id="{B55B8E8C-5EAB-4A1E-A4E9-AE5E896E46FA}">
          <p14:sldIdLst>
            <p14:sldId id="655"/>
            <p14:sldId id="383"/>
            <p14:sldId id="604"/>
            <p14:sldId id="606"/>
            <p14:sldId id="605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08"/>
            <p14:sldId id="623"/>
            <p14:sldId id="621"/>
            <p14:sldId id="607"/>
            <p14:sldId id="661"/>
            <p14:sldId id="622"/>
            <p14:sldId id="625"/>
            <p14:sldId id="626"/>
            <p14:sldId id="644"/>
            <p14:sldId id="624"/>
            <p14:sldId id="632"/>
            <p14:sldId id="645"/>
          </p14:sldIdLst>
        </p14:section>
        <p14:section name="Characters" id="{FA6D0803-F711-45DC-B59F-0D27EEF6EF98}">
          <p14:sldIdLst>
            <p14:sldId id="656"/>
            <p14:sldId id="599"/>
            <p14:sldId id="627"/>
            <p14:sldId id="638"/>
            <p14:sldId id="636"/>
            <p14:sldId id="637"/>
          </p14:sldIdLst>
        </p14:section>
        <p14:section name="Strings" id="{98393039-0FEF-4B03-8A83-0AA543B3029B}">
          <p14:sldIdLst>
            <p14:sldId id="657"/>
            <p14:sldId id="601"/>
            <p14:sldId id="630"/>
            <p14:sldId id="646"/>
            <p14:sldId id="647"/>
            <p14:sldId id="648"/>
            <p14:sldId id="640"/>
            <p14:sldId id="633"/>
            <p14:sldId id="635"/>
            <p14:sldId id="634"/>
            <p14:sldId id="639"/>
            <p14:sldId id="628"/>
            <p14:sldId id="603"/>
          </p14:sldIdLst>
        </p14:section>
        <p14:section name="Arguments to main" id="{3DC302F4-89BC-4BF6-A676-BE0729EA065D}">
          <p14:sldIdLst>
            <p14:sldId id="658"/>
            <p14:sldId id="650"/>
            <p14:sldId id="651"/>
            <p14:sldId id="652"/>
          </p14:sldIdLst>
        </p14:section>
        <p14:section name="Wrapup" id="{29A7F866-9DA9-446B-8359-CE426CB89C7A}">
          <p14:sldIdLst>
            <p14:sldId id="659"/>
          </p14:sldIdLst>
        </p14:section>
        <p14:section name="Variable Lifetimes" id="{72E2B9BC-D99B-4683-827C-D15BE829131F}">
          <p14:sldIdLst>
            <p14:sldId id="594"/>
            <p14:sldId id="561"/>
            <p14:sldId id="563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60"/>
            <p14:sldId id="592"/>
            <p14:sldId id="593"/>
            <p14:sldId id="6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asciitable.com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04</a:t>
            </a:r>
            <a:br>
              <a:rPr lang="en-US" dirty="0"/>
            </a:br>
            <a:r>
              <a:rPr lang="en-US" dirty="0"/>
              <a:t>Arrays and 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27D2-4D5D-4B2C-8EFB-851C5341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pointer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D17D-FD7D-4B0A-9A54-387A606B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Uninitialized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long* zeta;</a:t>
            </a:r>
          </a:p>
          <a:p>
            <a:pPr lvl="1"/>
            <a:endParaRPr lang="en-US" dirty="0"/>
          </a:p>
          <a:p>
            <a:r>
              <a:rPr lang="en-US" dirty="0"/>
              <a:t>Pointing at an existing object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Null (explicitly pointing at nothing)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p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bool* b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d = NULL;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works for any pointer type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is NOT the same as uninitialized (🐝)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Dereferencing a null pointer is an error (</a:t>
            </a:r>
            <a:r>
              <a:rPr lang="en-US" dirty="0" err="1">
                <a:cs typeface="Courier New" panose="02070309020205020404" pitchFamily="49" charset="0"/>
              </a:rPr>
              <a:t>segfault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3BD51-BD96-44FA-9BB2-EF6A27B4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3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036D-7C6B-4CA5-8AAF-14E449F3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remember about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5763-E367-4023-8622-288434FD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a pointer is a type</a:t>
            </a:r>
          </a:p>
          <a:p>
            <a:pPr lvl="1"/>
            <a:r>
              <a:rPr lang="en-US" dirty="0"/>
              <a:t>int*, char*, short*, bool*, double*, </a:t>
            </a:r>
            <a:r>
              <a:rPr lang="en-US" dirty="0" err="1"/>
              <a:t>size_t</a:t>
            </a:r>
            <a:r>
              <a:rPr lang="en-US" dirty="0"/>
              <a:t>*, etc.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Think carefully about whether the pointer is being modified or the value in the object it points to</a:t>
            </a:r>
          </a:p>
          <a:p>
            <a:pPr lvl="1"/>
            <a:r>
              <a:rPr lang="en-US" dirty="0" err="1"/>
              <a:t>my_pointer</a:t>
            </a:r>
            <a:r>
              <a:rPr lang="en-US" dirty="0"/>
              <a:t> = &amp;x; // modifies which object we are pointing at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my_pointer</a:t>
            </a:r>
            <a:r>
              <a:rPr lang="en-US" dirty="0"/>
              <a:t> = x; // modifies the value in the object we are pointing at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pointer variables are themselves variables</a:t>
            </a:r>
          </a:p>
          <a:p>
            <a:pPr lvl="1"/>
            <a:r>
              <a:rPr lang="en-US" dirty="0"/>
              <a:t>They have values: the address of the object being pointed at</a:t>
            </a:r>
          </a:p>
          <a:p>
            <a:pPr lvl="1"/>
            <a:r>
              <a:rPr lang="en-US" dirty="0"/>
              <a:t>They name objects: memory is allocated to hold the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A5365-C993-4F39-B302-DF62110A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b="1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2583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4BA4-8857-4EA2-9B49-4603EB9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functions directly modify values inside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EE920-B88E-4C3F-BB7E-1CB907444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functions get a copy of the value inside the variable</a:t>
            </a:r>
          </a:p>
          <a:p>
            <a:endParaRPr lang="en-US" dirty="0"/>
          </a:p>
          <a:p>
            <a:r>
              <a:rPr lang="en-US" dirty="0"/>
              <a:t>With pointers, functions can directly modify the variable</a:t>
            </a:r>
          </a:p>
          <a:p>
            <a:pPr lvl="1"/>
            <a:r>
              <a:rPr lang="en-US" dirty="0"/>
              <a:t>The function gets a copy of the pointer to the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67809-3322-4358-8F0F-87459334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67AC73-74BE-44E4-A8DD-2ED52A8EDD87}"/>
              </a:ext>
            </a:extLst>
          </p:cNvPr>
          <p:cNvSpPr txBox="1"/>
          <p:nvPr/>
        </p:nvSpPr>
        <p:spPr>
          <a:xfrm>
            <a:off x="8888709" y="306706"/>
            <a:ext cx="26916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pointers_examples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 err="1"/>
              <a:t>add_without_pointers.c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5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A5319A-E01A-40A6-B3E7-08F899B06180}"/>
              </a:ext>
            </a:extLst>
          </p:cNvPr>
          <p:cNvSpPr txBox="1"/>
          <p:nvPr/>
        </p:nvSpPr>
        <p:spPr>
          <a:xfrm>
            <a:off x="8888709" y="306706"/>
            <a:ext cx="26916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pointers_examples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 err="1"/>
              <a:t>add_with_pointers.c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68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6D7F73-2BCE-469E-A13F-3CB2BC6D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comparison of without/with pointers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8BDC1-C559-4A76-B749-AEA0E065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4F122-9804-41A7-8CFF-E5C61435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A4F302-4845-4AE1-A12A-4E4528ADE4C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1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FE3F-DC36-4F29-BA95-B43AB3CE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DFE-AC37-4D18-9BAD-F607B0FF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pointers to write to the variables you pass it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Pointers allow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read results directly into your variable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also simultaneously returns the number of arguments matched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homework 1, for example,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/>
              <a:t>needs to match three inputs</a:t>
            </a:r>
          </a:p>
          <a:p>
            <a:pPr lvl="2"/>
            <a:r>
              <a:rPr lang="en-US" dirty="0"/>
              <a:t>Without pointers, you would only be able to match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A4AED-7D20-4DD7-AD75-E966AC9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7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what if we want to pass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00" y="2665926"/>
            <a:ext cx="6640094" cy="3506273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607595" y="2665926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8E71B-D087-4F13-8B80-5A538281523D}"/>
              </a:ext>
            </a:extLst>
          </p:cNvPr>
          <p:cNvSpPr txBox="1"/>
          <p:nvPr/>
        </p:nvSpPr>
        <p:spPr>
          <a:xfrm>
            <a:off x="9025943" y="914400"/>
            <a:ext cx="26916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pointers_examples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 err="1"/>
              <a:t>struct_with_pointers.c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CE65-D7DB-440D-8772-81336502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for pointers to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DCDA-6CBD-47AA-917E-BFEE2C6B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programs end up using pointers to structs A LOT</a:t>
            </a:r>
          </a:p>
          <a:p>
            <a:endParaRPr lang="en-US" dirty="0"/>
          </a:p>
          <a:p>
            <a:r>
              <a:rPr lang="en-US" dirty="0"/>
              <a:t>It’s annoying to type (*struct).field all the time</a:t>
            </a:r>
          </a:p>
          <a:p>
            <a:pPr lvl="1"/>
            <a:r>
              <a:rPr lang="en-US" dirty="0"/>
              <a:t>So we made a shortcut. These two mean exactly the same thing: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(*struct).field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struct-&gt;field      </a:t>
            </a:r>
            <a:r>
              <a:rPr lang="en-US" dirty="0">
                <a:cs typeface="Courier New" panose="02070309020205020404" pitchFamily="49" charset="0"/>
              </a:rPr>
              <a:t>(that’s dash and greater than)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  <a:p>
            <a:pPr lvl="1"/>
            <a:r>
              <a:rPr lang="en-US" dirty="0"/>
              <a:t>This is known as “syntactic sugar”</a:t>
            </a:r>
          </a:p>
          <a:p>
            <a:pPr lvl="2"/>
            <a:r>
              <a:rPr lang="en-US" dirty="0"/>
              <a:t>Bonus syntax to make common things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5018A-6616-4ADD-8967-8BBB2B4D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9F6C-00EF-4ECA-9801-536A896E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Regarding in-person classes returning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A9EE-81A7-45C6-9E5F-0378D0CB1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currently scheduled, we’ll be back in person on Tuesday</a:t>
            </a:r>
          </a:p>
          <a:p>
            <a:pPr lvl="1"/>
            <a:r>
              <a:rPr lang="en-US" dirty="0"/>
              <a:t>Tech, LR2 (just left/North of the Ryan Auditorium)</a:t>
            </a:r>
          </a:p>
          <a:p>
            <a:pPr lvl="1"/>
            <a:endParaRPr lang="en-US" dirty="0"/>
          </a:p>
          <a:p>
            <a:r>
              <a:rPr lang="en-US" dirty="0"/>
              <a:t>Rationale from the University is that classrooms are safe due to:</a:t>
            </a:r>
          </a:p>
          <a:p>
            <a:pPr lvl="1"/>
            <a:r>
              <a:rPr lang="en-US" dirty="0"/>
              <a:t>Vaccination mandate</a:t>
            </a:r>
          </a:p>
          <a:p>
            <a:pPr lvl="1"/>
            <a:r>
              <a:rPr lang="en-US" dirty="0"/>
              <a:t>Mask mandate</a:t>
            </a:r>
          </a:p>
          <a:p>
            <a:pPr lvl="1"/>
            <a:r>
              <a:rPr lang="en-US" dirty="0"/>
              <a:t>Testing strategy</a:t>
            </a:r>
          </a:p>
          <a:p>
            <a:pPr lvl="1"/>
            <a:endParaRPr lang="en-US" dirty="0"/>
          </a:p>
          <a:p>
            <a:r>
              <a:rPr lang="en-US" dirty="0"/>
              <a:t>CS211 is going to roll with whatever we’ve got to do</a:t>
            </a:r>
          </a:p>
          <a:p>
            <a:pPr lvl="1"/>
            <a:r>
              <a:rPr lang="en-US" dirty="0"/>
              <a:t>We’ll do our best to make sure you have an environment for learning</a:t>
            </a:r>
          </a:p>
          <a:p>
            <a:pPr lvl="1"/>
            <a:r>
              <a:rPr lang="en-US" dirty="0"/>
              <a:t>Definitely need buy-in from you all too</a:t>
            </a:r>
          </a:p>
          <a:p>
            <a:pPr lvl="2"/>
            <a:r>
              <a:rPr lang="en-US" dirty="0"/>
              <a:t>Wear masks, Don’t come in when you’re sick, Support your classmates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98357-29FF-402F-BA1B-3104E407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4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function to print the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900" y="1143000"/>
            <a:ext cx="7302500" cy="502920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“Plant is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meters tall and ”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”has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plant-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“\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needs to be 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482600" y="1143000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988FE2-C0BE-4008-B526-D1A34FDE8E95}"/>
              </a:ext>
            </a:extLst>
          </p:cNvPr>
          <p:cNvSpPr txBox="1"/>
          <p:nvPr/>
        </p:nvSpPr>
        <p:spPr>
          <a:xfrm>
            <a:off x="9017715" y="248334"/>
            <a:ext cx="26916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pointers_examples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 err="1"/>
              <a:t>struct_with_pointers.c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48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FE3F-DC36-4F29-BA95-B43AB3CE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DFE-AC37-4D18-9BAD-F607B0FF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pointers to write to the variables you pass it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Pointers allow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read results directly into your variable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Pointers also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simultaneously return the number of arguments matched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A4AED-7D20-4DD7-AD75-E966AC9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37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7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	</a:t>
            </a:r>
            <a:r>
              <a:rPr lang="en-US" b="1" dirty="0"/>
              <a:t>2.5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43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b="1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44980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talk about some ideas that really rely on the existence of pointers</a:t>
            </a:r>
          </a:p>
          <a:p>
            <a:endParaRPr lang="en-US" dirty="0"/>
          </a:p>
          <a:p>
            <a:r>
              <a:rPr lang="en-US" dirty="0"/>
              <a:t>The first of these is arrays</a:t>
            </a:r>
          </a:p>
          <a:p>
            <a:pPr lvl="1"/>
            <a:r>
              <a:rPr lang="en-US" dirty="0"/>
              <a:t>Arrays: a variable that holds multiple of a type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one horizontal shelf</a:t>
            </a:r>
          </a:p>
          <a:p>
            <a:pPr lvl="2"/>
            <a:r>
              <a:rPr lang="en-US" dirty="0"/>
              <a:t>Can hold multiple books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 shelf is an “array of books”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5384-BCEB-465D-AF4B-47A04AEB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772A1-D75D-4244-B5C8-0A76E82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Generally: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  <a:r>
              <a:rPr lang="en-US" dirty="0"/>
              <a:t>    (array of type with length 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03D44-35F9-47AC-985C-8E7507AD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BD094F-A8E0-434E-BFA9-16C58F574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41966"/>
              </p:ext>
            </p:extLst>
          </p:nvPr>
        </p:nvGraphicFramePr>
        <p:xfrm>
          <a:off x="918691" y="1823273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051E8B-F269-4535-9A8A-94D9420D9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73656"/>
              </p:ext>
            </p:extLst>
          </p:nvPr>
        </p:nvGraphicFramePr>
        <p:xfrm>
          <a:off x="607595" y="4305435"/>
          <a:ext cx="601214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EF4898-9C9C-4394-8CF9-307849764583}"/>
              </a:ext>
            </a:extLst>
          </p:cNvPr>
          <p:cNvSpPr txBox="1"/>
          <p:nvPr/>
        </p:nvSpPr>
        <p:spPr>
          <a:xfrm>
            <a:off x="7431110" y="3455429"/>
            <a:ext cx="3940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Multiple </a:t>
            </a:r>
            <a:r>
              <a:rPr lang="en-US" sz="2400" b="1" dirty="0"/>
              <a:t>objects</a:t>
            </a:r>
            <a:br>
              <a:rPr lang="en-US" sz="2400" b="1" dirty="0"/>
            </a:br>
            <a:r>
              <a:rPr lang="en-US" sz="2400" dirty="0"/>
              <a:t>for a single </a:t>
            </a:r>
            <a:r>
              <a:rPr lang="en-US" sz="2400" b="1" dirty="0"/>
              <a:t>variable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each with their own </a:t>
            </a:r>
            <a:r>
              <a:rPr lang="en-US" sz="2400" b="1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712196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F4D2-C527-47A6-85EC-6D36E02D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values in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FCC19-288F-4CFE-BC20-DC64CC1D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array has one or more objects, each with their own values</a:t>
            </a:r>
          </a:p>
          <a:p>
            <a:pPr lvl="1"/>
            <a:r>
              <a:rPr lang="en-US" dirty="0"/>
              <a:t>Like fields in a struct</a:t>
            </a:r>
          </a:p>
          <a:p>
            <a:pPr lvl="1"/>
            <a:endParaRPr lang="en-US" dirty="0"/>
          </a:p>
          <a:p>
            <a:r>
              <a:rPr lang="en-US" dirty="0"/>
              <a:t>The “slots” in an array are numbered from zero</a:t>
            </a:r>
          </a:p>
          <a:p>
            <a:pPr lvl="1"/>
            <a:r>
              <a:rPr lang="en-US" dirty="0"/>
              <a:t>Arrays in C are zero-indexed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values[3] = {1.2, -3.5623, 0.0};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values[0];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D196B-B311-47D8-9135-D531E750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298DE4-805F-4CAD-9697-01FE31247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28971"/>
              </p:ext>
            </p:extLst>
          </p:nvPr>
        </p:nvGraphicFramePr>
        <p:xfrm>
          <a:off x="6093994" y="5364480"/>
          <a:ext cx="488524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98194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5841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81465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values: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-3.5623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65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452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2647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249850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172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17313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8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0C8C-1481-4168-8E4E-F0D9AE88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5446-3522-47C1-A92D-5A447C92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1 is due today</a:t>
            </a:r>
          </a:p>
          <a:p>
            <a:pPr lvl="1"/>
            <a:endParaRPr lang="en-US" dirty="0"/>
          </a:p>
          <a:p>
            <a:r>
              <a:rPr lang="en-US" dirty="0"/>
              <a:t>Lab03 will be released late tonight (due Monday)</a:t>
            </a:r>
          </a:p>
          <a:p>
            <a:pPr lvl="1"/>
            <a:r>
              <a:rPr lang="en-US" dirty="0"/>
              <a:t>Practice manipulating strings</a:t>
            </a:r>
          </a:p>
          <a:p>
            <a:pPr lvl="1"/>
            <a:r>
              <a:rPr lang="en-US" dirty="0"/>
              <a:t>Probably the </a:t>
            </a:r>
            <a:r>
              <a:rPr lang="en-US" i="1" dirty="0"/>
              <a:t>most useful </a:t>
            </a:r>
            <a:r>
              <a:rPr lang="en-US" dirty="0"/>
              <a:t>lab</a:t>
            </a:r>
          </a:p>
          <a:p>
            <a:pPr lvl="1"/>
            <a:endParaRPr lang="en-US" dirty="0"/>
          </a:p>
          <a:p>
            <a:r>
              <a:rPr lang="en-US" dirty="0"/>
              <a:t>Homework 2 will be released late tonight (due next Thursday)</a:t>
            </a:r>
          </a:p>
          <a:p>
            <a:pPr lvl="1"/>
            <a:r>
              <a:rPr lang="en-US" dirty="0"/>
              <a:t>Lots of string manipulation</a:t>
            </a:r>
          </a:p>
          <a:p>
            <a:pPr lvl="1"/>
            <a:r>
              <a:rPr lang="en-US" dirty="0"/>
              <a:t>Get started early!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Partner assignment (work with 1 or 0 other people)</a:t>
            </a:r>
          </a:p>
          <a:p>
            <a:pPr lvl="2"/>
            <a:r>
              <a:rPr lang="en-US" dirty="0"/>
              <a:t>We put out a survey for people who want to be matched (see </a:t>
            </a:r>
            <a:r>
              <a:rPr lang="en-US" dirty="0" err="1"/>
              <a:t>Campuswire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Includes “hidden tests”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1BA02-44AC-48C9-99BE-F9ACFFFA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91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5269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2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029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9059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3941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56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45519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88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378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50018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045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1700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96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133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521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14671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1896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59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58915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212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0081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896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8288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49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61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B8C4-0696-4E04-A4B1-7F7E5254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use Make, rather than calling the compiler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CAC39-2499-49D9-A31D-BB2076B2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is our tool for compiling programs</a:t>
            </a:r>
          </a:p>
          <a:p>
            <a:pPr lvl="1"/>
            <a:r>
              <a:rPr lang="en-US" dirty="0"/>
              <a:t>It has rules for how to build the programs using the compiler</a:t>
            </a:r>
          </a:p>
          <a:p>
            <a:pPr lvl="1"/>
            <a:endParaRPr lang="en-US" dirty="0"/>
          </a:p>
          <a:p>
            <a:r>
              <a:rPr lang="en-US" dirty="0"/>
              <a:t>You </a:t>
            </a:r>
            <a:r>
              <a:rPr lang="en-US" i="1" dirty="0"/>
              <a:t>could</a:t>
            </a:r>
            <a:r>
              <a:rPr lang="en-US" dirty="0"/>
              <a:t> compile your programs manually</a:t>
            </a:r>
          </a:p>
          <a:p>
            <a:pPr lvl="1"/>
            <a:r>
              <a:rPr lang="en-US" dirty="0"/>
              <a:t>But you would need to know the proper flags for the compiler to do so</a:t>
            </a:r>
          </a:p>
          <a:p>
            <a:pPr lvl="1"/>
            <a:r>
              <a:rPr lang="en-US" dirty="0"/>
              <a:t>Some programs rely on class-specific libraries for testing and memory management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a big pain, so just you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instead</a:t>
            </a:r>
          </a:p>
          <a:p>
            <a:pPr lvl="2"/>
            <a:r>
              <a:rPr lang="en-US" dirty="0"/>
              <a:t>And if you’re curious, you can look at the </a:t>
            </a:r>
            <a:r>
              <a:rPr lang="en-US" dirty="0" err="1"/>
              <a:t>Makefile</a:t>
            </a:r>
            <a:r>
              <a:rPr lang="en-US" dirty="0"/>
              <a:t> to see what the flags we’re providing 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310F3-68D4-4FAF-B8AE-ED78BEA0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52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6118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193183" y="475230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9CA6848-34B9-4DC3-AA75-A88EA70A9422}"/>
              </a:ext>
            </a:extLst>
          </p:cNvPr>
          <p:cNvSpPr txBox="1"/>
          <p:nvPr/>
        </p:nvSpPr>
        <p:spPr>
          <a:xfrm>
            <a:off x="7263685" y="4546242"/>
            <a:ext cx="359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array[N-1]</a:t>
            </a:r>
            <a:r>
              <a:rPr lang="en-US" sz="2400" dirty="0"/>
              <a:t> is the last slot in an array of length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20898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6B7D-1718-4CD9-93B7-457FE7D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Lengths of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F437-831E-4B58-AB17-A38DF433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determine how long an array is?</a:t>
            </a:r>
          </a:p>
          <a:p>
            <a:endParaRPr lang="en-US" dirty="0"/>
          </a:p>
          <a:p>
            <a:r>
              <a:rPr lang="en-US" dirty="0"/>
              <a:t>You cannot in C</a:t>
            </a:r>
          </a:p>
          <a:p>
            <a:pPr lvl="1"/>
            <a:r>
              <a:rPr lang="en-US" dirty="0"/>
              <a:t>Hopefully, you remember</a:t>
            </a:r>
          </a:p>
          <a:p>
            <a:pPr lvl="1"/>
            <a:r>
              <a:rPr lang="en-US" dirty="0"/>
              <a:t>Or someone told you</a:t>
            </a:r>
          </a:p>
          <a:p>
            <a:pPr lvl="1"/>
            <a:endParaRPr lang="en-US" dirty="0"/>
          </a:p>
          <a:p>
            <a:r>
              <a:rPr lang="en-US" dirty="0"/>
              <a:t>This is an example of C giving you “full control”</a:t>
            </a:r>
          </a:p>
          <a:p>
            <a:pPr lvl="1"/>
            <a:r>
              <a:rPr lang="en-US" dirty="0"/>
              <a:t>Why bother storing the length of the array? That wastes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0C485-0773-4592-9FE0-11D68E9F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1026" name="Picture 2" descr="Needed just the bottom panel as a reaction image | That&amp;#39;s the Neat Part,  You Don&amp;#39;t | Know Your Meme">
            <a:extLst>
              <a:ext uri="{FF2B5EF4-FFF2-40B4-BE49-F238E27FC236}">
                <a16:creationId xmlns:a16="http://schemas.microsoft.com/office/drawing/2014/main" id="{BB51A1C5-0001-46B6-8B59-A31FC60E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9884" y="1892300"/>
            <a:ext cx="3199784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58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E9E9-9F7F-40D1-9631-A5AD3415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name of the array is like a pointer to the first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5C18-1438-4F88-B299-9E2D6FD4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treat the name of the array like a pointer</a:t>
            </a:r>
          </a:p>
          <a:p>
            <a:pPr lvl="1"/>
            <a:r>
              <a:rPr lang="en-US" dirty="0"/>
              <a:t>It basically is one</a:t>
            </a:r>
          </a:p>
          <a:p>
            <a:pPr lvl="1"/>
            <a:endParaRPr lang="en-US" dirty="0"/>
          </a:p>
          <a:p>
            <a:r>
              <a:rPr lang="en-US" dirty="0"/>
              <a:t>You could dereference it, and you’ll get the value in the first slot of the array</a:t>
            </a:r>
          </a:p>
          <a:p>
            <a:endParaRPr lang="en-US" dirty="0"/>
          </a:p>
          <a:p>
            <a:r>
              <a:rPr lang="en-US" dirty="0"/>
              <a:t>Two ramifications of this:</a:t>
            </a:r>
          </a:p>
          <a:p>
            <a:pPr lvl="1"/>
            <a:r>
              <a:rPr lang="en-US" dirty="0"/>
              <a:t>You can’t pass arrays into functions, only pointers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Array indexing is identical to pointer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E6F9D-EDDE-4683-831F-86FC64E9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73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passed into functions are just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a pointer to the start of the array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values, int count)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398000" y="228600"/>
            <a:ext cx="2182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array_print-starter.c</a:t>
            </a:r>
            <a:br>
              <a:rPr lang="en-US" dirty="0"/>
            </a:br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942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B62-8152-412D-A197-09812C63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brackets are the same as adding to the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BF6C-A8BB-4561-8E68-0C290898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into arrays is just adding to the pointer value</a:t>
            </a:r>
          </a:p>
          <a:p>
            <a:pPr lvl="1"/>
            <a:r>
              <a:rPr lang="en-US" dirty="0"/>
              <a:t>Example, these two are equivalent: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array[10]			// array indexing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*(array+10)		// pointer arithmetic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As are these two: (both result in a pointer)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&amp;(array[7])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array+7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01EAA-2984-4DDD-8B99-6854B565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6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EEDC-EECC-4D3B-89BE-D2F0CC5E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Stopping a running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2236-5557-4C7B-96C1-6EB5B2E4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do if a program has an infinite loop?</a:t>
            </a:r>
          </a:p>
          <a:p>
            <a:pPr lvl="1"/>
            <a:r>
              <a:rPr lang="en-US" dirty="0"/>
              <a:t>Or if it’s just taking a long time to run</a:t>
            </a:r>
          </a:p>
          <a:p>
            <a:endParaRPr lang="en-US" dirty="0"/>
          </a:p>
          <a:p>
            <a:r>
              <a:rPr lang="en-US" dirty="0"/>
              <a:t>You can interrupt a running program with </a:t>
            </a:r>
            <a:r>
              <a:rPr lang="en-US" dirty="0" err="1"/>
              <a:t>Ctrl+c</a:t>
            </a:r>
            <a:endParaRPr lang="en-US" dirty="0"/>
          </a:p>
          <a:p>
            <a:pPr lvl="1"/>
            <a:r>
              <a:rPr lang="en-US" dirty="0"/>
              <a:t>That will stop the program from running forcibly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Irrelevant technical details</a:t>
            </a:r>
          </a:p>
          <a:p>
            <a:pPr lvl="1"/>
            <a:r>
              <a:rPr lang="en-US" dirty="0"/>
              <a:t>This sends the Interrupt signal to the program, which causes it to exit by default</a:t>
            </a:r>
          </a:p>
          <a:p>
            <a:pPr lvl="1"/>
            <a:r>
              <a:rPr lang="en-US" dirty="0"/>
              <a:t>See CS343 for more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D1D01-D717-45C4-B563-0A955BF7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943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DANGER!</a:t>
            </a:r>
            <a:r>
              <a:rPr lang="en-US" dirty="0"/>
              <a:t>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</a:t>
            </a:r>
            <a:r>
              <a:rPr lang="en-US" b="1" dirty="0"/>
              <a:t>not</a:t>
            </a:r>
            <a:r>
              <a:rPr lang="en-US" dirty="0"/>
              <a:t>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61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9BA4-CA41-4D7C-AE21-FB8C39BF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creating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61A9-A65D-4660-9EEE-32CBD3BD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Statically sized “local variable” (a variable inside a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array[10];</a:t>
            </a:r>
          </a:p>
          <a:p>
            <a:pPr lvl="1"/>
            <a:endParaRPr lang="en-US" dirty="0"/>
          </a:p>
          <a:p>
            <a:r>
              <a:rPr lang="en-US" dirty="0"/>
              <a:t>Dynamically sized local variable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 // probably should have checked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   // the value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first...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CAC1-D00C-4A50-8218-B5286433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1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0FEB-DA5E-4382-AF26-C733414C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way to create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A788-E9B5-4E61-86BD-21D01324A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library that gives you a chunk of memory for the objects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array = malloc(4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(double));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returns a pointer to an amount of memory requested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size of a type in bytes</a:t>
            </a:r>
          </a:p>
          <a:p>
            <a:pPr lvl="1"/>
            <a:r>
              <a:rPr lang="en-US" dirty="0"/>
              <a:t>4 slots, each of which can hold a double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MUCH more about malloc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5E7C1-1C85-42C0-8BAF-A76725F4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6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5D5A-BE3F-4E18-AE24-025C6B66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arrays cannot change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01207-01B4-4314-A84D-211F1D6D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an array is created, its length cannot be changed</a:t>
            </a:r>
          </a:p>
          <a:p>
            <a:pPr lvl="1"/>
            <a:r>
              <a:rPr lang="en-US" dirty="0"/>
              <a:t>You cannot grow or shrink the number of slots</a:t>
            </a:r>
          </a:p>
          <a:p>
            <a:pPr lvl="1"/>
            <a:endParaRPr lang="en-US" dirty="0"/>
          </a:p>
          <a:p>
            <a:r>
              <a:rPr lang="en-US" dirty="0"/>
              <a:t>You can make a whole new array that’s bigger</a:t>
            </a:r>
          </a:p>
          <a:p>
            <a:pPr lvl="1"/>
            <a:r>
              <a:rPr lang="en-US" dirty="0"/>
              <a:t>Copy over elements from the old array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dynamic memory are a way to create new arrays</a:t>
            </a:r>
          </a:p>
          <a:p>
            <a:pPr lvl="1"/>
            <a:r>
              <a:rPr lang="en-US" dirty="0"/>
              <a:t>We’ll talk about this more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542D9-5F75-48E6-9D23-6C376D47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practice with pointers and why they are useful</a:t>
            </a:r>
          </a:p>
          <a:p>
            <a:endParaRPr lang="en-US" dirty="0"/>
          </a:p>
          <a:p>
            <a:r>
              <a:rPr lang="en-US" dirty="0"/>
              <a:t>Introduce Arrays and how they work</a:t>
            </a:r>
          </a:p>
          <a:p>
            <a:pPr lvl="1"/>
            <a:r>
              <a:rPr lang="en-US" dirty="0"/>
              <a:t>One variable that holds multiple values (like lists)</a:t>
            </a:r>
          </a:p>
          <a:p>
            <a:pPr lvl="1"/>
            <a:r>
              <a:rPr lang="en-US" dirty="0"/>
              <a:t>Related strongly with pointers</a:t>
            </a:r>
          </a:p>
          <a:p>
            <a:endParaRPr lang="en-US" dirty="0"/>
          </a:p>
          <a:p>
            <a:r>
              <a:rPr lang="en-US" dirty="0"/>
              <a:t>Demonstrate Strings which are arrays of characters</a:t>
            </a:r>
          </a:p>
          <a:p>
            <a:pPr lvl="1"/>
            <a:r>
              <a:rPr lang="en-US" dirty="0"/>
              <a:t>How do they work in C?</a:t>
            </a:r>
          </a:p>
          <a:p>
            <a:pPr lvl="1"/>
            <a:r>
              <a:rPr lang="en-US" dirty="0"/>
              <a:t>How do we use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B49E-7867-4FA8-ADF1-1DB85AA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structs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E94A-2B6D-4F62-87E3-61A7B1AE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Arrays can be made of any type</a:t>
            </a:r>
          </a:p>
          <a:p>
            <a:pPr lvl="1"/>
            <a:r>
              <a:rPr lang="en-US" dirty="0"/>
              <a:t>int, float, bool, char, etc.</a:t>
            </a:r>
          </a:p>
          <a:p>
            <a:pPr lvl="1"/>
            <a:r>
              <a:rPr lang="en-US" dirty="0"/>
              <a:t>Also structs!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radius;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 = {0};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[1].x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[1].y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[1].radius = 2;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A683D-CD24-47CE-AA5E-C1B9948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8CB6F-91FB-46BA-8538-CD33D2588154}"/>
              </a:ext>
            </a:extLst>
          </p:cNvPr>
          <p:cNvSpPr txBox="1"/>
          <p:nvPr/>
        </p:nvSpPr>
        <p:spPr>
          <a:xfrm>
            <a:off x="7202906" y="3086100"/>
            <a:ext cx="346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Special syntax to initialize all values as zero within the array. Only works for zero.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540DA7-6EF4-479A-B9C3-65473D935162}"/>
              </a:ext>
            </a:extLst>
          </p:cNvPr>
          <p:cNvCxnSpPr>
            <a:cxnSpLocks/>
          </p:cNvCxnSpPr>
          <p:nvPr/>
        </p:nvCxnSpPr>
        <p:spPr>
          <a:xfrm flipH="1">
            <a:off x="7315200" y="4101763"/>
            <a:ext cx="165100" cy="597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AE608FA-B235-452F-A6F6-0BA76FF5AF7A}"/>
              </a:ext>
            </a:extLst>
          </p:cNvPr>
          <p:cNvSpPr txBox="1"/>
          <p:nvPr/>
        </p:nvSpPr>
        <p:spPr>
          <a:xfrm>
            <a:off x="9880600" y="228600"/>
            <a:ext cx="1699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array_structs.c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37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________; ___)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________;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52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&lt;length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90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b="1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530151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Capable of holding numbers from 0 to 255 or -128 to 127</a:t>
            </a:r>
          </a:p>
          <a:p>
            <a:pPr lvl="1"/>
            <a:endParaRPr lang="en-US" dirty="0"/>
          </a:p>
          <a:p>
            <a:r>
              <a:rPr lang="en-US" dirty="0"/>
              <a:t>Also capable of holding single “characters”</a:t>
            </a:r>
          </a:p>
          <a:p>
            <a:pPr lvl="1"/>
            <a:r>
              <a:rPr lang="en-US" dirty="0"/>
              <a:t>A letter, a digit, a symbol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‘a’;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number = ‘1’;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symbol = ‘~’;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867BD-ABA0-46A5-9D85-2FFDD4C48BB3}"/>
              </a:ext>
            </a:extLst>
          </p:cNvPr>
          <p:cNvSpPr txBox="1"/>
          <p:nvPr/>
        </p:nvSpPr>
        <p:spPr>
          <a:xfrm>
            <a:off x="6333256" y="4095483"/>
            <a:ext cx="47909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MUST use single quotes in C when referring to characters</a:t>
            </a:r>
          </a:p>
        </p:txBody>
      </p:sp>
    </p:spTree>
    <p:extLst>
      <p:ext uri="{BB962C8B-B14F-4D97-AF65-F5344CB8AC3E}">
        <p14:creationId xmlns:p14="http://schemas.microsoft.com/office/powerpoint/2010/main" val="2933928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E418-800E-4069-B9A4-698BAD9C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are both numbers and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4265-3113-4B17-B6C6-D0485CB9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can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hold either a letter or a number?</a:t>
            </a:r>
          </a:p>
          <a:p>
            <a:pPr lvl="1"/>
            <a:r>
              <a:rPr lang="en-US" dirty="0"/>
              <a:t>Each number represents a certain character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33 is ‘!’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65 is ‘A’</a:t>
            </a:r>
          </a:p>
          <a:p>
            <a:pPr lvl="2"/>
            <a:r>
              <a:rPr lang="en-US" dirty="0"/>
              <a:t>66 is ‘B’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97 is ‘a’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50 is ‘2’</a:t>
            </a:r>
          </a:p>
          <a:p>
            <a:pPr lvl="2"/>
            <a:r>
              <a:rPr lang="en-US" dirty="0"/>
              <a:t>51 is ‘3’</a:t>
            </a:r>
          </a:p>
          <a:p>
            <a:pPr lvl="2"/>
            <a:r>
              <a:rPr lang="en-US" dirty="0"/>
              <a:t>‘2’ + ‘3’ == 101 (‘e’)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C4BAF-E70C-4C8A-9939-19EAEFF6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1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100E1-248B-4BD7-8610-B77B0985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character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D71A-77E7-41BC-B2AE-5E6C7C9D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Mappings from number to letter</a:t>
            </a:r>
          </a:p>
          <a:p>
            <a:pPr lvl="1"/>
            <a:r>
              <a:rPr lang="en-US" dirty="0"/>
              <a:t>ASCII is one such mapping (</a:t>
            </a:r>
            <a:r>
              <a:rPr lang="en-US" dirty="0">
                <a:hlinkClick r:id="rId2"/>
              </a:rPr>
              <a:t>https://www.asciitable.com/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Maps American keyboard characters and symbols</a:t>
            </a:r>
          </a:p>
          <a:p>
            <a:pPr lvl="2"/>
            <a:r>
              <a:rPr lang="en-US" dirty="0"/>
              <a:t>Also special characters like tab, newline, or backspace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870C9-7377-4D9C-B813-263C4ED2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1026" name="Picture 2" descr="ASCII Table">
            <a:extLst>
              <a:ext uri="{FF2B5EF4-FFF2-40B4-BE49-F238E27FC236}">
                <a16:creationId xmlns:a16="http://schemas.microsoft.com/office/drawing/2014/main" id="{8E04F796-3148-472C-9E63-A5724994F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122" y="2984844"/>
            <a:ext cx="10679744" cy="72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48C6-4215-4577-8690-E5B3713A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encoding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3A48-1C2D-428B-AD0D-53D9378DB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was made in 1961 and was never meant to encompass everything (American Standard Code for Information Interchange)</a:t>
            </a:r>
          </a:p>
          <a:p>
            <a:endParaRPr lang="en-US" dirty="0"/>
          </a:p>
          <a:p>
            <a:r>
              <a:rPr lang="en-US" dirty="0"/>
              <a:t>Modern systems use Unicode</a:t>
            </a:r>
          </a:p>
          <a:p>
            <a:pPr lvl="1"/>
            <a:r>
              <a:rPr lang="en-US" dirty="0"/>
              <a:t>Which includes letters in other alphabets</a:t>
            </a:r>
          </a:p>
          <a:p>
            <a:pPr lvl="2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144762 characters from 159 modern and historic written languages</a:t>
            </a:r>
            <a:b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  <a:p>
            <a:pPr lvl="1"/>
            <a:r>
              <a:rPr lang="en-US" dirty="0"/>
              <a:t>Also includes various symbols like emoji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Doesn’t fit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though, that’s only 256 options</a:t>
            </a:r>
          </a:p>
          <a:p>
            <a:pPr lvl="2"/>
            <a:r>
              <a:rPr lang="en-US" dirty="0"/>
              <a:t>We’ll stick to simple ASCII for this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84682-B169-4540-98E6-FC8A2350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056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CC12-DCA7-4FDE-B685-56B1221C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FB3-91AC-4858-A182-39A2B13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654637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part of the ASCII table was various special sequences</a:t>
            </a:r>
          </a:p>
          <a:p>
            <a:pPr lvl="1"/>
            <a:r>
              <a:rPr lang="en-US" dirty="0"/>
              <a:t>Most of which aren’t relevant anymore, but some are</a:t>
            </a:r>
          </a:p>
          <a:p>
            <a:pPr lvl="1"/>
            <a:r>
              <a:rPr lang="en-US" dirty="0"/>
              <a:t>We need a way to type those “characters”</a:t>
            </a:r>
          </a:p>
          <a:p>
            <a:pPr lvl="1"/>
            <a:r>
              <a:rPr lang="en-US" dirty="0"/>
              <a:t>Also sometimes want to write normal characters that would break C syntax</a:t>
            </a:r>
          </a:p>
          <a:p>
            <a:pPr lvl="1"/>
            <a:endParaRPr lang="en-US" dirty="0"/>
          </a:p>
          <a:p>
            <a:r>
              <a:rPr lang="en-US" dirty="0"/>
              <a:t>Escape sequences: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 followed by another symbol (only counts as one character)</a:t>
            </a:r>
          </a:p>
          <a:p>
            <a:pPr lvl="1"/>
            <a:r>
              <a:rPr lang="en-US" dirty="0"/>
              <a:t>Common examples: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 </a:t>
            </a:r>
            <a:r>
              <a:rPr lang="en-US" dirty="0"/>
              <a:t>– newline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 – tab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dirty="0"/>
              <a:t> – backslash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\’</a:t>
            </a:r>
            <a:r>
              <a:rPr lang="en-US" dirty="0"/>
              <a:t> – single quote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\”</a:t>
            </a:r>
            <a:r>
              <a:rPr lang="en-US" dirty="0"/>
              <a:t> – double quote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75DAF-31B8-4587-B34A-D36560B2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pic>
        <p:nvPicPr>
          <p:cNvPr id="5" name="Picture 2" descr="ASCII Table">
            <a:extLst>
              <a:ext uri="{FF2B5EF4-FFF2-40B4-BE49-F238E27FC236}">
                <a16:creationId xmlns:a16="http://schemas.microsoft.com/office/drawing/2014/main" id="{E6B110E9-4D0B-483F-8AAB-57AB60642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2081"/>
          <a:stretch/>
        </p:blipFill>
        <p:spPr bwMode="auto">
          <a:xfrm>
            <a:off x="8262231" y="199788"/>
            <a:ext cx="3318163" cy="597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217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b="1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2843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/04_arrays_strings.tgz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04_arrays_strings/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strings are arrays of characters, ending with a null terminator</a:t>
            </a:r>
          </a:p>
          <a:p>
            <a:pPr lvl="1"/>
            <a:r>
              <a:rPr lang="en-US" dirty="0"/>
              <a:t>Null terminator: ‘\0’ character, which is the integer value zero</a:t>
            </a:r>
          </a:p>
          <a:p>
            <a:pPr lvl="1"/>
            <a:r>
              <a:rPr lang="en-US" dirty="0"/>
              <a:t>No relation to NULL pointers</a:t>
            </a:r>
          </a:p>
          <a:p>
            <a:pPr lvl="1"/>
            <a:endParaRPr lang="en-US" dirty="0"/>
          </a:p>
          <a:p>
            <a:r>
              <a:rPr lang="en-US" dirty="0"/>
              <a:t>String literals in code are arrays of characters</a:t>
            </a:r>
          </a:p>
          <a:p>
            <a:pPr lvl="1"/>
            <a:r>
              <a:rPr lang="en-US" dirty="0"/>
              <a:t>And a ‘\0’ is placed at the end of them automatically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“Hello!\n”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B557FD-7437-4D97-8B6E-88D1BA63E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86420"/>
              </p:ext>
            </p:extLst>
          </p:nvPr>
        </p:nvGraphicFramePr>
        <p:xfrm>
          <a:off x="156834" y="5015696"/>
          <a:ext cx="721216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8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‘!’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6C9FEE-5F50-4B28-8B54-8E7F87B4F3B1}"/>
              </a:ext>
            </a:extLst>
          </p:cNvPr>
          <p:cNvSpPr txBox="1"/>
          <p:nvPr/>
        </p:nvSpPr>
        <p:spPr>
          <a:xfrm>
            <a:off x="6684136" y="3947289"/>
            <a:ext cx="415987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use double quotes in C when referring to strings</a:t>
            </a:r>
          </a:p>
        </p:txBody>
      </p:sp>
    </p:spTree>
    <p:extLst>
      <p:ext uri="{BB962C8B-B14F-4D97-AF65-F5344CB8AC3E}">
        <p14:creationId xmlns:p14="http://schemas.microsoft.com/office/powerpoint/2010/main" val="4112914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44078"/>
              </p:ext>
            </p:extLst>
          </p:nvPr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74228"/>
              </p:ext>
            </p:extLst>
          </p:nvPr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13589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59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197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850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7178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68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3721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8107B3F-D2FE-425F-8185-2CF06FB0F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46198"/>
              </p:ext>
            </p:extLst>
          </p:nvPr>
        </p:nvGraphicFramePr>
        <p:xfrm>
          <a:off x="4919260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letter: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57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4C72-6DAC-4D3A-95D6-890F22AD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WARNING! Single quotes versus double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8A01-B478-47EE-B513-7C1BEB046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quotes mean single characters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‘a’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‘\n’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‘&amp;’</a:t>
            </a:r>
          </a:p>
          <a:p>
            <a:pPr lvl="1"/>
            <a:endParaRPr lang="en-US" dirty="0"/>
          </a:p>
          <a:p>
            <a:r>
              <a:rPr lang="en-US" dirty="0"/>
              <a:t>Double quotes mean strings (zero or more characters)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“alpha”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“She-Ra is the best show ever!\n”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Be really careful not to mix them up!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Especially because in many other languages they are identical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the error message you’ll get is hard to understand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1088-D8C2-4D94-85F1-53BD38AF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56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B308-B372-497E-9864-02D4A3FA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null terminator marks the end of the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4AE6-178C-4C64-85CC-59CE36FA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strings are arrays of characters</a:t>
            </a:r>
          </a:p>
          <a:p>
            <a:r>
              <a:rPr lang="en-US" dirty="0"/>
              <a:t>And there’s no way to know the length of an array in C</a:t>
            </a:r>
          </a:p>
          <a:p>
            <a:r>
              <a:rPr lang="en-US" dirty="0"/>
              <a:t>So how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know when to </a:t>
            </a:r>
            <a:r>
              <a:rPr lang="en-US" i="1" dirty="0"/>
              <a:t>stop</a:t>
            </a:r>
            <a:r>
              <a:rPr lang="en-US" dirty="0"/>
              <a:t> printing characters?</a:t>
            </a:r>
          </a:p>
          <a:p>
            <a:endParaRPr lang="en-US" dirty="0"/>
          </a:p>
          <a:p>
            <a:r>
              <a:rPr lang="en-US" dirty="0"/>
              <a:t>It looks for the null terminator!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0DBA-407B-4CF5-9414-277DBAB7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73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7849-0349-44BD-8532-BA047D7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993A-FC98-4EC4-A0AC-3CD1EB53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(char* string)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!= ‘\0’;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(“String[%d] = ‘%c’\n”,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we didn’t need a length this time!</a:t>
            </a:r>
          </a:p>
          <a:p>
            <a:pPr lvl="1"/>
            <a:r>
              <a:rPr lang="en-US" dirty="0"/>
              <a:t>Just iterate until you find the null terminator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0B986-0853-4FF7-A945-E9A528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18CB-AA14-44FD-A267-37BDA510BA19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B7B-5501-4462-996C-C616BCBA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cannot be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4045-D39A-4098-AA96-DFF2665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 marks a variable as constant (a.k.a. immutable)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x++;	// Compilation error!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String literals in C are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</a:t>
            </a:r>
          </a:p>
          <a:p>
            <a:pPr marL="45720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“Hello!\n”;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‘B’;  // Compilation error!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Just removing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” will result in a runtime crash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16D5-B0B0-4E02-8772-EDE1278C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7C3AD-E135-4E74-B50E-A3E40F8F3709}"/>
              </a:ext>
            </a:extLst>
          </p:cNvPr>
          <p:cNvSpPr txBox="1"/>
          <p:nvPr/>
        </p:nvSpPr>
        <p:spPr>
          <a:xfrm>
            <a:off x="9867900" y="215900"/>
            <a:ext cx="1712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const_strings.c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65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097B-DC0B-4662-84AB-540CCAD0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modifiable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D8D8-8E1F-4CF6-80DF-2B040133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character array with enough room for the string</a:t>
            </a:r>
            <a:br>
              <a:rPr lang="en-US" dirty="0"/>
            </a:br>
            <a:r>
              <a:rPr lang="en-US" dirty="0"/>
              <a:t>and then copy over characters from the string literal</a:t>
            </a:r>
          </a:p>
          <a:p>
            <a:pPr lvl="1"/>
            <a:r>
              <a:rPr lang="en-US" dirty="0"/>
              <a:t>Need to be sure to copy over the ‘\0’ for it to be a valid string!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Initialize an array with a string literal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Creates a character array of length 4 (‘a’, ‘b’, ‘c’, and ‘\0’)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C41B-2E29-4F96-9F51-EE4A9E23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3A66C-649A-410F-9035-84D1BC219898}"/>
              </a:ext>
            </a:extLst>
          </p:cNvPr>
          <p:cNvSpPr txBox="1"/>
          <p:nvPr/>
        </p:nvSpPr>
        <p:spPr>
          <a:xfrm>
            <a:off x="9575800" y="254000"/>
            <a:ext cx="2004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mutable_strings.c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15329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has a library for 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https://www.cplusplus.com/reference/cstring/</a:t>
            </a:r>
            <a:endParaRPr lang="en-US" dirty="0"/>
          </a:p>
          <a:p>
            <a:pPr lvl="1"/>
            <a:r>
              <a:rPr lang="en-US" dirty="0"/>
              <a:t>Particularly useful:</a:t>
            </a:r>
          </a:p>
          <a:p>
            <a:pPr lvl="1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finds the length of a string (not including null terminator)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copies the characters of a string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compares two strings to determine alphabetic order</a:t>
            </a:r>
          </a:p>
          <a:p>
            <a:pPr lvl="3"/>
            <a:r>
              <a:rPr lang="en-US" dirty="0"/>
              <a:t>Note: you cannot compare two strings with ==</a:t>
            </a:r>
          </a:p>
          <a:p>
            <a:pPr lvl="3"/>
            <a:r>
              <a:rPr lang="en-US" dirty="0"/>
              <a:t>That would just check if the pointers are the same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55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b="1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78127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main(void);”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’s signature</a:t>
            </a:r>
          </a:p>
          <a:p>
            <a:endParaRPr lang="en-US" dirty="0"/>
          </a:p>
          <a:p>
            <a:r>
              <a:rPr lang="en-US" dirty="0"/>
              <a:t>Actually,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can receive arguments, which are what the user called the program with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arg3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92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argv_print.c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883918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Variable Lifetimes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(We’ll get to this in class at some point, but I suspect not today)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686924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33EB-BE84-488E-BDF2-39BD7006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pointer “valid”?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94C6E-E267-4FDC-BA9B-96A46DF1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it is initialized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variable it is referencing still has a valid lifetime</a:t>
            </a:r>
          </a:p>
          <a:p>
            <a:pPr lvl="1"/>
            <a:r>
              <a:rPr lang="en-US" dirty="0"/>
              <a:t>Variables “live” until the end of the scope they were created in</a:t>
            </a:r>
          </a:p>
          <a:p>
            <a:pPr lvl="1"/>
            <a:r>
              <a:rPr lang="en-US" dirty="0"/>
              <a:t>Scopes are defined by { 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41671-4284-465F-84B1-554C316A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759D21-CC80-4D08-8A02-0B9818D10564}"/>
              </a:ext>
            </a:extLst>
          </p:cNvPr>
          <p:cNvCxnSpPr/>
          <p:nvPr/>
        </p:nvCxnSpPr>
        <p:spPr>
          <a:xfrm flipH="1">
            <a:off x="1828800" y="5692462"/>
            <a:ext cx="215077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8888A32-7D0B-4A04-A34F-A716F0B5427A}"/>
              </a:ext>
            </a:extLst>
          </p:cNvPr>
          <p:cNvSpPr txBox="1"/>
          <p:nvPr/>
        </p:nvSpPr>
        <p:spPr>
          <a:xfrm>
            <a:off x="4031086" y="5460642"/>
            <a:ext cx="6027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goes “out of scope” here</a:t>
            </a:r>
          </a:p>
          <a:p>
            <a:r>
              <a:rPr lang="en-US" sz="2800" dirty="0"/>
              <a:t>The variable stops being “alive”</a:t>
            </a:r>
          </a:p>
        </p:txBody>
      </p:sp>
    </p:spTree>
    <p:extLst>
      <p:ext uri="{BB962C8B-B14F-4D97-AF65-F5344CB8AC3E}">
        <p14:creationId xmlns:p14="http://schemas.microsoft.com/office/powerpoint/2010/main" val="1185760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83795" y="1778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2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/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/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47295" y="2159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960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2946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345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no longer “alive” at this point</a:t>
            </a:r>
          </a:p>
          <a:p>
            <a:pPr lvl="1"/>
            <a:r>
              <a:rPr lang="en-US" dirty="0"/>
              <a:t>It “poofs” out of existence</a:t>
            </a:r>
          </a:p>
          <a:p>
            <a:pPr lvl="1"/>
            <a:r>
              <a:rPr lang="en-US" dirty="0"/>
              <a:t>The variable is no longer valid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3302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>
            <a:extLst>
              <a:ext uri="{FF2B5EF4-FFF2-40B4-BE49-F238E27FC236}">
                <a16:creationId xmlns:a16="http://schemas.microsoft.com/office/drawing/2014/main" id="{BC0B0E25-F935-4F10-A9BB-4926C056CD1D}"/>
              </a:ext>
            </a:extLst>
          </p:cNvPr>
          <p:cNvSpPr/>
          <p:nvPr/>
        </p:nvSpPr>
        <p:spPr>
          <a:xfrm>
            <a:off x="7467600" y="1501775"/>
            <a:ext cx="520700" cy="393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83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1463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8891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514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061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895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558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2639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7124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708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9457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b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102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4366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9022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7F1A55-B361-4004-A139-DFFB5407042A}"/>
              </a:ext>
            </a:extLst>
          </p:cNvPr>
          <p:cNvSpPr txBox="1"/>
          <p:nvPr/>
        </p:nvSpPr>
        <p:spPr>
          <a:xfrm>
            <a:off x="6258181" y="4330005"/>
            <a:ext cx="3863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Referring to variable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at this point would be a compilation error</a:t>
            </a:r>
          </a:p>
        </p:txBody>
      </p:sp>
    </p:spTree>
    <p:extLst>
      <p:ext uri="{BB962C8B-B14F-4D97-AF65-F5344CB8AC3E}">
        <p14:creationId xmlns:p14="http://schemas.microsoft.com/office/powerpoint/2010/main" val="387325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4993-3BB8-4A50-B5A5-BB316596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syntax for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5192-6E26-43F2-A7EE-7F425BD5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a family of types</a:t>
            </a:r>
          </a:p>
          <a:p>
            <a:pPr lvl="1"/>
            <a:r>
              <a:rPr lang="en-US" dirty="0"/>
              <a:t>Each pointer is an existing C type, followed by a *</a:t>
            </a:r>
          </a:p>
          <a:p>
            <a:pPr lvl="1"/>
            <a:endParaRPr lang="en-US" dirty="0"/>
          </a:p>
          <a:p>
            <a:r>
              <a:rPr lang="en-US" dirty="0"/>
              <a:t>To get the pointer to an existing variable, use the &amp; operator</a:t>
            </a:r>
          </a:p>
          <a:p>
            <a:pPr lvl="1"/>
            <a:r>
              <a:rPr lang="en-US" dirty="0"/>
              <a:t>Returns the address of that variable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int z = 5;</a:t>
            </a:r>
          </a:p>
          <a:p>
            <a:pPr marL="457200" lvl="1" indent="0">
              <a:buNone/>
            </a:pPr>
            <a:r>
              <a:rPr lang="en-US" dirty="0"/>
              <a:t>int* </a:t>
            </a:r>
            <a:r>
              <a:rPr lang="en-US" dirty="0" err="1"/>
              <a:t>z_pointer</a:t>
            </a:r>
            <a:r>
              <a:rPr lang="en-US" dirty="0"/>
              <a:t> = &amp;z;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640D9-A1E6-4FFA-964F-03742A4D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C58913-EFA1-4A3A-BF8E-DE0891D51E99}"/>
              </a:ext>
            </a:extLst>
          </p:cNvPr>
          <p:cNvGraphicFramePr>
            <a:graphicFrameLocks noGrp="1"/>
          </p:cNvGraphicFramePr>
          <p:nvPr/>
        </p:nvGraphicFramePr>
        <p:xfrm>
          <a:off x="8117982" y="3633526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FF515C-1733-4B1B-A6AB-21F3DEA0746D}"/>
              </a:ext>
            </a:extLst>
          </p:cNvPr>
          <p:cNvGraphicFramePr>
            <a:graphicFrameLocks noGrp="1"/>
          </p:cNvGraphicFramePr>
          <p:nvPr/>
        </p:nvGraphicFramePr>
        <p:xfrm>
          <a:off x="6284888" y="4869199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713A16-1674-451C-884B-C80FB7B4C30E}"/>
              </a:ext>
            </a:extLst>
          </p:cNvPr>
          <p:cNvCxnSpPr/>
          <p:nvPr/>
        </p:nvCxnSpPr>
        <p:spPr>
          <a:xfrm flipV="1">
            <a:off x="9839458" y="4151686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3170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n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5245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3645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9F71-83CA-4090-B47E-AA7CD89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lifetimes are what makes loops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0DE51-CADC-4233-A761-53093E66C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Variables created inside of loops only exist until the end of that iteration of the loop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i.e. they only exist until the next end curly brace }</a:t>
            </a:r>
          </a:p>
          <a:p>
            <a:pPr marL="457200" lvl="1" indent="0">
              <a:buNone/>
            </a:pP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(n &lt; 5)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n +=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A264C-B06A-4AE1-BA1E-279FC1A6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5A533-19B3-45BD-B380-49FF24D01D2C}"/>
              </a:ext>
            </a:extLst>
          </p:cNvPr>
          <p:cNvSpPr txBox="1"/>
          <p:nvPr/>
        </p:nvSpPr>
        <p:spPr>
          <a:xfrm>
            <a:off x="5524500" y="3702853"/>
            <a:ext cx="444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new variable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/>
              <a:t> is created each time the loop repeats</a:t>
            </a:r>
          </a:p>
        </p:txBody>
      </p:sp>
    </p:spTree>
    <p:extLst>
      <p:ext uri="{BB962C8B-B14F-4D97-AF65-F5344CB8AC3E}">
        <p14:creationId xmlns:p14="http://schemas.microsoft.com/office/powerpoint/2010/main" val="15844840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50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7FE0-1B49-4CDC-8E8F-7F3666C3B30F}"/>
              </a:ext>
            </a:extLst>
          </p:cNvPr>
          <p:cNvSpPr txBox="1"/>
          <p:nvPr/>
        </p:nvSpPr>
        <p:spPr>
          <a:xfrm>
            <a:off x="4698999" y="2225582"/>
            <a:ext cx="659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/>
              <a:t> goes out of scope at the end of this function</a:t>
            </a:r>
          </a:p>
          <a:p>
            <a:endParaRPr lang="en-US" sz="2400" dirty="0"/>
          </a:p>
          <a:p>
            <a:r>
              <a:rPr lang="en-US" sz="2400" dirty="0"/>
              <a:t>So what does the pointer point to???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C37924-88AC-466F-9710-9C596C639FB4}"/>
              </a:ext>
            </a:extLst>
          </p:cNvPr>
          <p:cNvCxnSpPr>
            <a:cxnSpLocks/>
          </p:cNvCxnSpPr>
          <p:nvPr/>
        </p:nvCxnSpPr>
        <p:spPr>
          <a:xfrm flipH="1">
            <a:off x="901702" y="2825747"/>
            <a:ext cx="3606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0782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9D2E-0E67-45E3-93DF-13646E47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Dangling pointers are especially 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0ECF5-E55C-4464-BD13-F89FFE91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a dangling pointer is </a:t>
            </a:r>
            <a:r>
              <a:rPr lang="en-US" i="1" dirty="0"/>
              <a:t>undefined behavior</a:t>
            </a:r>
            <a:endParaRPr lang="en-US" dirty="0"/>
          </a:p>
          <a:p>
            <a:pPr lvl="1"/>
            <a:r>
              <a:rPr lang="en-US" dirty="0"/>
              <a:t>Anything could happen!</a:t>
            </a:r>
          </a:p>
          <a:p>
            <a:pPr lvl="1"/>
            <a:endParaRPr lang="en-US" dirty="0"/>
          </a:p>
          <a:p>
            <a:r>
              <a:rPr lang="en-US" dirty="0"/>
              <a:t>If you are lucky: segmentation fault (a.k.a. SIGSEGV)</a:t>
            </a:r>
          </a:p>
          <a:p>
            <a:pPr lvl="1"/>
            <a:r>
              <a:rPr lang="en-US" dirty="0"/>
              <a:t>The OS kills your program because it accesses invalid memory</a:t>
            </a:r>
          </a:p>
          <a:p>
            <a:pPr lvl="1"/>
            <a:endParaRPr lang="en-US" dirty="0"/>
          </a:p>
          <a:p>
            <a:r>
              <a:rPr lang="en-US" dirty="0"/>
              <a:t>If you are unlucky: </a:t>
            </a:r>
            <a:r>
              <a:rPr lang="en-US" i="1" dirty="0"/>
              <a:t>anything at all</a:t>
            </a:r>
            <a:endParaRPr lang="en-US" dirty="0"/>
          </a:p>
          <a:p>
            <a:pPr lvl="1"/>
            <a:r>
              <a:rPr lang="en-US" dirty="0"/>
              <a:t>Including returning the correct result the first time you run it and an incorrect result the second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6D323-9A61-40E8-90CB-3958465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84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4956-13CE-4BE6-BDDA-9E0051EC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are an exception to scoping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A0E9-2B59-4EF2-9FDF-533379CD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literals always exist</a:t>
            </a:r>
          </a:p>
          <a:p>
            <a:pPr lvl="1"/>
            <a:r>
              <a:rPr lang="en-US" dirty="0"/>
              <a:t>This is why they cannot be modified. They might be reused later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“oh, hello!”; // this is okay for string literals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char* string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string);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9AEE0-F9D3-409E-A227-E834EE7D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ED14D-B0CA-438D-8452-35F44CDA2FFC}"/>
              </a:ext>
            </a:extLst>
          </p:cNvPr>
          <p:cNvSpPr txBox="1"/>
          <p:nvPr/>
        </p:nvSpPr>
        <p:spPr>
          <a:xfrm>
            <a:off x="9736428" y="254000"/>
            <a:ext cx="18439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string_lifetime.c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424</TotalTime>
  <Words>6413</Words>
  <Application>Microsoft Office PowerPoint</Application>
  <PresentationFormat>Widescreen</PresentationFormat>
  <Paragraphs>1251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0" baseType="lpstr">
      <vt:lpstr>Arial</vt:lpstr>
      <vt:lpstr>Calibri</vt:lpstr>
      <vt:lpstr>Courier New</vt:lpstr>
      <vt:lpstr>Tahoma</vt:lpstr>
      <vt:lpstr>Class Slides</vt:lpstr>
      <vt:lpstr>Lecture 04 Arrays and Strings</vt:lpstr>
      <vt:lpstr>Regarding in-person classes returning</vt:lpstr>
      <vt:lpstr>Administrivia</vt:lpstr>
      <vt:lpstr>Always use Make, rather than calling the compiler yourself</vt:lpstr>
      <vt:lpstr>Today’s Goals</vt:lpstr>
      <vt:lpstr>Getting the code for today</vt:lpstr>
      <vt:lpstr>Outline</vt:lpstr>
      <vt:lpstr>Pointers are another type of value</vt:lpstr>
      <vt:lpstr>C syntax for pointers</vt:lpstr>
      <vt:lpstr>Possible pointer values</vt:lpstr>
      <vt:lpstr>Some things to remember about pointers</vt:lpstr>
      <vt:lpstr>Outline</vt:lpstr>
      <vt:lpstr>Pointers functions directly modify values inside variables</vt:lpstr>
      <vt:lpstr>Adding two to a variable WITHOUT pointers</vt:lpstr>
      <vt:lpstr>Adding two to a variable WITH pointers</vt:lpstr>
      <vt:lpstr>Side-by-side comparison of without/with pointers</vt:lpstr>
      <vt:lpstr>Scanf example</vt:lpstr>
      <vt:lpstr>Another example: what if we want to pass a struct</vt:lpstr>
      <vt:lpstr>Shortcut for pointers to structs</vt:lpstr>
      <vt:lpstr>Adding a function to print the struct</vt:lpstr>
      <vt:lpstr>Scanf example</vt:lpstr>
      <vt:lpstr>Break + Question</vt:lpstr>
      <vt:lpstr>Break + Question</vt:lpstr>
      <vt:lpstr>Outline</vt:lpstr>
      <vt:lpstr>Array types</vt:lpstr>
      <vt:lpstr>Arrays in C</vt:lpstr>
      <vt:lpstr>Working with values in arrays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Lengths of arrays</vt:lpstr>
      <vt:lpstr>The name of the array is like a pointer to the first element</vt:lpstr>
      <vt:lpstr>Arrays passed into functions are just pointers</vt:lpstr>
      <vt:lpstr>Square brackets are the same as adding to the pointer</vt:lpstr>
      <vt:lpstr>Sidebar: Stopping a running program</vt:lpstr>
      <vt:lpstr>DANGER! Nothing stops you from going past the end of an array</vt:lpstr>
      <vt:lpstr>Ways of creating arrays</vt:lpstr>
      <vt:lpstr>One more way to create arrays</vt:lpstr>
      <vt:lpstr>C arrays cannot change length</vt:lpstr>
      <vt:lpstr>Array of structs example</vt:lpstr>
      <vt:lpstr>Break + Question</vt:lpstr>
      <vt:lpstr>Break + Question</vt:lpstr>
      <vt:lpstr>Outline</vt:lpstr>
      <vt:lpstr>Character types</vt:lpstr>
      <vt:lpstr>Characters are both numbers and letters</vt:lpstr>
      <vt:lpstr>ASCII character encoding</vt:lpstr>
      <vt:lpstr>Other encoding systems</vt:lpstr>
      <vt:lpstr>Escape sequences</vt:lpstr>
      <vt:lpstr>Outline</vt:lpstr>
      <vt:lpstr>Strings in C</vt:lpstr>
      <vt:lpstr>Working with strings</vt:lpstr>
      <vt:lpstr>Working with strings</vt:lpstr>
      <vt:lpstr>Working with strings</vt:lpstr>
      <vt:lpstr>Working with strings</vt:lpstr>
      <vt:lpstr>WARNING! Single quotes versus double quotes</vt:lpstr>
      <vt:lpstr>The null terminator marks the end of the string</vt:lpstr>
      <vt:lpstr>Iterating through a string</vt:lpstr>
      <vt:lpstr>String literals cannot be modified</vt:lpstr>
      <vt:lpstr>Making modifiable strings</vt:lpstr>
      <vt:lpstr>A note on writing meaningful code</vt:lpstr>
      <vt:lpstr>C has a library for working with strings</vt:lpstr>
      <vt:lpstr>Outline</vt:lpstr>
      <vt:lpstr>Passing arguments to main</vt:lpstr>
      <vt:lpstr>Real signature for main</vt:lpstr>
      <vt:lpstr>Working with argv</vt:lpstr>
      <vt:lpstr>Outline</vt:lpstr>
      <vt:lpstr>Outline</vt:lpstr>
      <vt:lpstr>When is a pointer “valid”?</vt:lpstr>
      <vt:lpstr>Examples of variable lifetimes</vt:lpstr>
      <vt:lpstr>Examples of variable lifetimes</vt:lpstr>
      <vt:lpstr>Examples of variable lifetimes</vt:lpstr>
      <vt:lpstr>Examples of variable lifetimes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Variable lifetimes are what makes loops work</vt:lpstr>
      <vt:lpstr>Dangling pointers reference invalid objects</vt:lpstr>
      <vt:lpstr>Dangling pointers reference invalid objects</vt:lpstr>
      <vt:lpstr>Dangling pointers are especially dangerous</vt:lpstr>
      <vt:lpstr>String literals are an exception to scoping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04 Arrays and Strings</dc:title>
  <dc:creator>Branden Ghena</dc:creator>
  <cp:lastModifiedBy>Branden Ghena</cp:lastModifiedBy>
  <cp:revision>100</cp:revision>
  <dcterms:created xsi:type="dcterms:W3CDTF">2021-09-30T01:53:18Z</dcterms:created>
  <dcterms:modified xsi:type="dcterms:W3CDTF">2022-01-13T19:52:12Z</dcterms:modified>
</cp:coreProperties>
</file>