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61"/>
  </p:notesMasterIdLst>
  <p:sldIdLst>
    <p:sldId id="256" r:id="rId2"/>
    <p:sldId id="384" r:id="rId3"/>
    <p:sldId id="264" r:id="rId4"/>
    <p:sldId id="474" r:id="rId5"/>
    <p:sldId id="416" r:id="rId6"/>
    <p:sldId id="419" r:id="rId7"/>
    <p:sldId id="420" r:id="rId8"/>
    <p:sldId id="392" r:id="rId9"/>
    <p:sldId id="395" r:id="rId10"/>
    <p:sldId id="402" r:id="rId11"/>
    <p:sldId id="473" r:id="rId12"/>
    <p:sldId id="421" r:id="rId13"/>
    <p:sldId id="431" r:id="rId14"/>
    <p:sldId id="432" r:id="rId15"/>
    <p:sldId id="401" r:id="rId16"/>
    <p:sldId id="433" r:id="rId17"/>
    <p:sldId id="430" r:id="rId18"/>
    <p:sldId id="422" r:id="rId19"/>
    <p:sldId id="434" r:id="rId20"/>
    <p:sldId id="436" r:id="rId21"/>
    <p:sldId id="437" r:id="rId22"/>
    <p:sldId id="472" r:id="rId23"/>
    <p:sldId id="446" r:id="rId24"/>
    <p:sldId id="447" r:id="rId25"/>
    <p:sldId id="456" r:id="rId26"/>
    <p:sldId id="457" r:id="rId27"/>
    <p:sldId id="458" r:id="rId28"/>
    <p:sldId id="448" r:id="rId29"/>
    <p:sldId id="449" r:id="rId30"/>
    <p:sldId id="459" r:id="rId31"/>
    <p:sldId id="460" r:id="rId32"/>
    <p:sldId id="450" r:id="rId33"/>
    <p:sldId id="451" r:id="rId34"/>
    <p:sldId id="452" r:id="rId35"/>
    <p:sldId id="461" r:id="rId36"/>
    <p:sldId id="462" r:id="rId37"/>
    <p:sldId id="465" r:id="rId38"/>
    <p:sldId id="466" r:id="rId39"/>
    <p:sldId id="467" r:id="rId40"/>
    <p:sldId id="463" r:id="rId41"/>
    <p:sldId id="454" r:id="rId42"/>
    <p:sldId id="464" r:id="rId43"/>
    <p:sldId id="453" r:id="rId44"/>
    <p:sldId id="468" r:id="rId45"/>
    <p:sldId id="469" r:id="rId46"/>
    <p:sldId id="471" r:id="rId47"/>
    <p:sldId id="425" r:id="rId48"/>
    <p:sldId id="399" r:id="rId49"/>
    <p:sldId id="427" r:id="rId50"/>
    <p:sldId id="426" r:id="rId51"/>
    <p:sldId id="428" r:id="rId52"/>
    <p:sldId id="443" r:id="rId53"/>
    <p:sldId id="438" r:id="rId54"/>
    <p:sldId id="470" r:id="rId55"/>
    <p:sldId id="417" r:id="rId56"/>
    <p:sldId id="397" r:id="rId57"/>
    <p:sldId id="423" r:id="rId58"/>
    <p:sldId id="424" r:id="rId59"/>
    <p:sldId id="442" r:id="rId6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384"/>
            <p14:sldId id="264"/>
          </p14:sldIdLst>
        </p14:section>
        <p14:section name="Course Goals" id="{B55B8E8C-5EAB-4A1E-A4E9-AE5E896E46FA}">
          <p14:sldIdLst>
            <p14:sldId id="474"/>
            <p14:sldId id="416"/>
            <p14:sldId id="419"/>
            <p14:sldId id="420"/>
            <p14:sldId id="392"/>
            <p14:sldId id="395"/>
            <p14:sldId id="402"/>
          </p14:sldIdLst>
        </p14:section>
        <p14:section name="When should you use C/C++?" id="{C36E3123-C5E2-4DCD-8BD7-30BACBFCBD2C}">
          <p14:sldIdLst>
            <p14:sldId id="473"/>
            <p14:sldId id="421"/>
            <p14:sldId id="431"/>
            <p14:sldId id="432"/>
            <p14:sldId id="401"/>
            <p14:sldId id="433"/>
            <p14:sldId id="430"/>
            <p14:sldId id="422"/>
            <p14:sldId id="434"/>
            <p14:sldId id="436"/>
            <p14:sldId id="437"/>
          </p14:sldIdLst>
        </p14:section>
        <p14:section name="Rust for C/C++ Programmers" id="{671388EB-65EE-46AB-8503-13928D575857}">
          <p14:sldIdLst>
            <p14:sldId id="472"/>
            <p14:sldId id="446"/>
            <p14:sldId id="447"/>
            <p14:sldId id="456"/>
            <p14:sldId id="457"/>
            <p14:sldId id="458"/>
            <p14:sldId id="448"/>
            <p14:sldId id="449"/>
            <p14:sldId id="459"/>
            <p14:sldId id="460"/>
            <p14:sldId id="450"/>
            <p14:sldId id="451"/>
            <p14:sldId id="452"/>
            <p14:sldId id="461"/>
            <p14:sldId id="462"/>
            <p14:sldId id="465"/>
            <p14:sldId id="466"/>
            <p14:sldId id="467"/>
            <p14:sldId id="463"/>
            <p14:sldId id="454"/>
            <p14:sldId id="464"/>
            <p14:sldId id="453"/>
            <p14:sldId id="468"/>
            <p14:sldId id="469"/>
          </p14:sldIdLst>
        </p14:section>
        <p14:section name="Class Review" id="{D3169177-5308-4A40-85E7-50BBBDC77F80}">
          <p14:sldIdLst>
            <p14:sldId id="471"/>
            <p14:sldId id="425"/>
            <p14:sldId id="399"/>
            <p14:sldId id="427"/>
            <p14:sldId id="426"/>
            <p14:sldId id="428"/>
            <p14:sldId id="443"/>
            <p14:sldId id="438"/>
          </p14:sldIdLst>
        </p14:section>
        <p14:section name="What's Next?" id="{CB1F119C-1443-412A-8B74-B082DD23C0FA}">
          <p14:sldIdLst>
            <p14:sldId id="470"/>
            <p14:sldId id="417"/>
            <p14:sldId id="397"/>
            <p14:sldId id="423"/>
            <p14:sldId id="424"/>
          </p14:sldIdLst>
        </p14:section>
        <p14:section name="Wrapup" id="{29A7F866-9DA9-446B-8359-CE426CB89C7A}">
          <p14:sldIdLst>
            <p14:sldId id="44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109" d="100"/>
          <a:sy n="109" d="100"/>
        </p:scale>
        <p:origin x="88" y="5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5/25/2023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5/25/2023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5/25/2023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isocpp.github.io/CppCoreGuidelines/CppCoreGuidelines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rust-lang.org/?version=stable&amp;mode=debug&amp;edition=2021&amp;gist=cd7cc8a19bbf719cdbc6eb4b06edbb29" TargetMode="External"/><Relationship Id="rId2" Type="http://schemas.openxmlformats.org/officeDocument/2006/relationships/hyperlink" Target="https://play.rust-lang.org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play.rust-lang.org/?version=stable&amp;mode=debug&amp;edition=2021&amp;gist=aae8903ef418552d0a10b731e6a11390" TargetMode="Externa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play.rust-lang.org/?version=stable&amp;mode=debug&amp;edition=2021&amp;gist=2925da360685d3be97f2c5726499344a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play.rust-lang.org/?version=stable&amp;mode=debug&amp;edition=2021&amp;gist=e7bee1ca785182ce1c7e0c1ea3d21748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nrc/r4cppp" TargetMode="External"/><Relationship Id="rId2" Type="http://schemas.openxmlformats.org/officeDocument/2006/relationships/hyperlink" Target="https://google.github.io/comprehensive-rust/hello-world.html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missing.csail.mit.edu/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17</a:t>
            </a:r>
            <a:br>
              <a:rPr lang="en-US" dirty="0"/>
            </a:br>
            <a:r>
              <a:rPr lang="en-US" dirty="0" err="1"/>
              <a:t>Wrapup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CS211 – Fundamentals of Computer Programming II</a:t>
            </a:r>
          </a:p>
          <a:p>
            <a:r>
              <a:rPr lang="en-US" dirty="0"/>
              <a:t>Branden Ghena – Spring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Jesse Tov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5B4DF-4E5D-4BC9-81A9-BB94B680C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 why teach C and C++?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BA066-3A32-4A1F-AB29-BA4C950BC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You’ll learn a lot more about programming</a:t>
            </a:r>
          </a:p>
          <a:p>
            <a:pPr lvl="1"/>
            <a:r>
              <a:rPr lang="en-US" dirty="0"/>
              <a:t>Syntax and ideas from C inspired a lot of other languages</a:t>
            </a:r>
          </a:p>
          <a:p>
            <a:pPr lvl="1"/>
            <a:r>
              <a:rPr lang="en-US" dirty="0"/>
              <a:t>Feels very different from Racket or Python</a:t>
            </a:r>
          </a:p>
          <a:p>
            <a:pPr lvl="1"/>
            <a:endParaRPr lang="en-US" dirty="0"/>
          </a:p>
          <a:p>
            <a:r>
              <a:rPr lang="en-US" dirty="0"/>
              <a:t>You’ll become a better programmer</a:t>
            </a:r>
          </a:p>
          <a:p>
            <a:pPr lvl="1"/>
            <a:r>
              <a:rPr lang="en-US" dirty="0"/>
              <a:t>You’re going to run into a lot of errors and problems in this class</a:t>
            </a:r>
          </a:p>
          <a:p>
            <a:pPr lvl="1"/>
            <a:r>
              <a:rPr lang="en-US" dirty="0"/>
              <a:t>Hopefully they teach you to better design and plan your code</a:t>
            </a:r>
          </a:p>
          <a:p>
            <a:pPr lvl="1"/>
            <a:endParaRPr lang="en-US" dirty="0"/>
          </a:p>
          <a:p>
            <a:r>
              <a:rPr lang="en-US" dirty="0"/>
              <a:t>Prepare you to dig deeper into computer systems</a:t>
            </a:r>
          </a:p>
          <a:p>
            <a:pPr lvl="1"/>
            <a:r>
              <a:rPr lang="en-US" dirty="0"/>
              <a:t>A “systems language” is needed to interact directly with hardware</a:t>
            </a:r>
          </a:p>
          <a:p>
            <a:pPr lvl="1"/>
            <a:r>
              <a:rPr lang="en-US" dirty="0"/>
              <a:t>Major options: Pascal, C, C++, Ada, Rust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8BC849-12D1-4773-A735-73FF5B526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2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Course Goals</a:t>
            </a:r>
          </a:p>
          <a:p>
            <a:pPr lvl="1"/>
            <a:endParaRPr lang="en-US" dirty="0"/>
          </a:p>
          <a:p>
            <a:r>
              <a:rPr lang="en-US" b="1" dirty="0"/>
              <a:t>When should you use C and C++?</a:t>
            </a:r>
          </a:p>
          <a:p>
            <a:endParaRPr lang="en-US" dirty="0"/>
          </a:p>
          <a:p>
            <a:r>
              <a:rPr lang="en-US" dirty="0"/>
              <a:t>Rust for C/C++ Programmers</a:t>
            </a:r>
          </a:p>
          <a:p>
            <a:pPr lvl="1"/>
            <a:endParaRPr lang="en-US" dirty="0"/>
          </a:p>
          <a:p>
            <a:r>
              <a:rPr lang="en-US" dirty="0"/>
              <a:t>Review of Class Topics</a:t>
            </a:r>
          </a:p>
          <a:p>
            <a:pPr lvl="1"/>
            <a:endParaRPr lang="en-US" dirty="0"/>
          </a:p>
          <a:p>
            <a:r>
              <a:rPr lang="en-US" dirty="0"/>
              <a:t>What’s next?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400013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7E7B3-D20F-4F32-9A99-FAFB0A3CA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should you use 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44BE7-227F-4C2E-9AF1-C420A9AFB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probably shouldn’t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414EF-7D13-410B-A7A6-CED01EED9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46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7E7B3-D20F-4F32-9A99-FAFB0A3CA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should you use 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44BE7-227F-4C2E-9AF1-C420A9AFB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probably shouldn’t</a:t>
            </a:r>
          </a:p>
          <a:p>
            <a:endParaRPr lang="en-US" dirty="0"/>
          </a:p>
          <a:p>
            <a:r>
              <a:rPr lang="en-US" dirty="0"/>
              <a:t>Stronger: Don’t use C.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414EF-7D13-410B-A7A6-CED01EED9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18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7E7B3-D20F-4F32-9A99-FAFB0A3CA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should you use 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44BE7-227F-4C2E-9AF1-C420A9AFB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probably shouldn’t</a:t>
            </a:r>
          </a:p>
          <a:p>
            <a:endParaRPr lang="en-US" dirty="0"/>
          </a:p>
          <a:p>
            <a:r>
              <a:rPr lang="en-US" dirty="0"/>
              <a:t>Stronger: Don’t use C.</a:t>
            </a:r>
          </a:p>
          <a:p>
            <a:endParaRPr lang="en-US" dirty="0"/>
          </a:p>
          <a:p>
            <a:r>
              <a:rPr lang="en-US" dirty="0"/>
              <a:t>Stronger still (and what I actually believe):</a:t>
            </a:r>
          </a:p>
          <a:p>
            <a:pPr marL="457200" lvl="1" indent="0">
              <a:buNone/>
            </a:pPr>
            <a:br>
              <a:rPr lang="en-US" dirty="0"/>
            </a:br>
            <a:r>
              <a:rPr lang="en-US" u="sng" dirty="0"/>
              <a:t>Using C when you could use a safer language is engineering malpractice.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C and </a:t>
            </a:r>
            <a:r>
              <a:rPr lang="en-US" sz="2000" b="1" dirty="0"/>
              <a:t>UNDEFINED BEHAVIOR </a:t>
            </a:r>
            <a:r>
              <a:rPr lang="en-US" dirty="0"/>
              <a:t>are the root of many security vulnerabilities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414EF-7D13-410B-A7A6-CED01EED9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71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 good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particular things</a:t>
            </a:r>
          </a:p>
          <a:p>
            <a:pPr lvl="1"/>
            <a:endParaRPr lang="en-US" dirty="0"/>
          </a:p>
          <a:p>
            <a:r>
              <a:rPr lang="en-US" dirty="0"/>
              <a:t>Need for extreme efficiency and speed</a:t>
            </a:r>
          </a:p>
          <a:p>
            <a:pPr lvl="1"/>
            <a:r>
              <a:rPr lang="en-US" dirty="0"/>
              <a:t>Often efficient services for </a:t>
            </a:r>
            <a:r>
              <a:rPr lang="en-US" i="1" dirty="0"/>
              <a:t>other</a:t>
            </a:r>
            <a:r>
              <a:rPr lang="en-US" dirty="0"/>
              <a:t> programs</a:t>
            </a:r>
          </a:p>
          <a:p>
            <a:pPr lvl="1"/>
            <a:r>
              <a:rPr lang="en-US" dirty="0"/>
              <a:t>Systems Programming</a:t>
            </a:r>
          </a:p>
          <a:p>
            <a:pPr lvl="1"/>
            <a:endParaRPr lang="en-US" dirty="0"/>
          </a:p>
          <a:p>
            <a:r>
              <a:rPr lang="en-US" dirty="0"/>
              <a:t>Low-level memory or hardware manipulation</a:t>
            </a:r>
          </a:p>
          <a:p>
            <a:pPr lvl="1"/>
            <a:r>
              <a:rPr lang="en-US" dirty="0"/>
              <a:t>Interact with raw memory</a:t>
            </a:r>
          </a:p>
          <a:p>
            <a:pPr lvl="1"/>
            <a:r>
              <a:rPr lang="en-US" dirty="0"/>
              <a:t>Computer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49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Slowly we are replacing the need for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is used for extreme efficiency and speed</a:t>
            </a:r>
          </a:p>
          <a:p>
            <a:pPr lvl="1"/>
            <a:r>
              <a:rPr lang="en-US" dirty="0"/>
              <a:t>Beware premature optimization</a:t>
            </a:r>
          </a:p>
          <a:p>
            <a:pPr lvl="2"/>
            <a:r>
              <a:rPr lang="en-US" dirty="0"/>
              <a:t>Often algorithm and library choice are more important than language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C++ (and others) are often good for this as well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 is used for low-level memory or hardware manipulation</a:t>
            </a:r>
          </a:p>
          <a:p>
            <a:pPr lvl="1"/>
            <a:r>
              <a:rPr lang="en-US" dirty="0"/>
              <a:t>New languages like Rust are starting to meet the needs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235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84039-4E28-41B7-83F0-27AD77445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value of learning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623FA-1D1F-4689-A70A-CC361A87C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impact it has on every other language you might learn</a:t>
            </a:r>
          </a:p>
          <a:p>
            <a:pPr lvl="1"/>
            <a:r>
              <a:rPr lang="en-US" dirty="0"/>
              <a:t>Java, Objective-C, C#, Go, </a:t>
            </a:r>
            <a:r>
              <a:rPr lang="en-US" dirty="0" err="1"/>
              <a:t>Javascript</a:t>
            </a:r>
            <a:r>
              <a:rPr lang="en-US" dirty="0"/>
              <a:t>, Swift, PHP, Perl, Python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You’ll see lots of similar ideas</a:t>
            </a:r>
          </a:p>
          <a:p>
            <a:pPr lvl="2"/>
            <a:r>
              <a:rPr lang="en-US" dirty="0"/>
              <a:t>Structs</a:t>
            </a:r>
          </a:p>
          <a:p>
            <a:pPr lvl="2"/>
            <a:r>
              <a:rPr lang="en-US" dirty="0"/>
              <a:t>Curly braces and semicolons</a:t>
            </a:r>
          </a:p>
          <a:p>
            <a:pPr lvl="2"/>
            <a:r>
              <a:rPr lang="en-US" dirty="0"/>
              <a:t>if, while, for</a:t>
            </a:r>
          </a:p>
          <a:p>
            <a:pPr lvl="2"/>
            <a:r>
              <a:rPr lang="en-US" dirty="0"/>
              <a:t>Arrays and square bracket indexing</a:t>
            </a:r>
          </a:p>
          <a:p>
            <a:pPr lvl="2"/>
            <a:endParaRPr lang="en-US" dirty="0"/>
          </a:p>
          <a:p>
            <a:r>
              <a:rPr lang="en-US" dirty="0"/>
              <a:t>You may use it for future systems courses: CS213, CS343, etc.</a:t>
            </a:r>
          </a:p>
          <a:p>
            <a:r>
              <a:rPr lang="en-US" dirty="0"/>
              <a:t>Some experience helps you understand the danger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A02A68-7A43-4A0A-8BCD-C6726A19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12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074CF-11AD-41CF-8D62-ECB171D12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C++?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6E19D-354C-46CB-A844-C2D5C838F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ambiguous than C</a:t>
            </a:r>
          </a:p>
          <a:p>
            <a:pPr lvl="1"/>
            <a:endParaRPr lang="en-US" dirty="0"/>
          </a:p>
          <a:p>
            <a:r>
              <a:rPr lang="en-US" dirty="0"/>
              <a:t>Definitely don’t use </a:t>
            </a:r>
            <a:r>
              <a:rPr lang="en-US" i="1" dirty="0"/>
              <a:t>old </a:t>
            </a:r>
            <a:r>
              <a:rPr lang="en-US" dirty="0"/>
              <a:t>C++</a:t>
            </a:r>
          </a:p>
          <a:p>
            <a:pPr lvl="1"/>
            <a:r>
              <a:rPr lang="en-US" dirty="0"/>
              <a:t>We learned modern C++14</a:t>
            </a:r>
          </a:p>
          <a:p>
            <a:pPr lvl="2"/>
            <a:r>
              <a:rPr lang="en-US" dirty="0"/>
              <a:t>Includes many more standard libraries</a:t>
            </a:r>
          </a:p>
          <a:p>
            <a:pPr lvl="2"/>
            <a:r>
              <a:rPr lang="en-US" dirty="0"/>
              <a:t>Includes safer memory management (smart pointers)</a:t>
            </a:r>
          </a:p>
          <a:p>
            <a:pPr lvl="1"/>
            <a:r>
              <a:rPr lang="en-US" dirty="0">
                <a:hlinkClick r:id="rId2"/>
              </a:rPr>
              <a:t>C++ Core Guidelines</a:t>
            </a:r>
            <a:r>
              <a:rPr lang="en-US" dirty="0"/>
              <a:t> is a good place to start</a:t>
            </a:r>
          </a:p>
          <a:p>
            <a:pPr lvl="2"/>
            <a:endParaRPr lang="en-US" dirty="0"/>
          </a:p>
          <a:p>
            <a:r>
              <a:rPr lang="en-US" dirty="0"/>
              <a:t>There are other languages with many of the benefits without the confusing parts</a:t>
            </a:r>
          </a:p>
          <a:p>
            <a:pPr lvl="1"/>
            <a:r>
              <a:rPr lang="en-US" dirty="0"/>
              <a:t>But really big, important software often eventually ends up in C++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C02C64-8FB3-4E52-8712-552E2FB18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668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352C8-A221-43FD-B295-A83DD2F1E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the right programming language for the job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AB1D5-DE15-4345-92D0-2106D8169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Remember: there is no </a:t>
            </a:r>
            <a:r>
              <a:rPr lang="en-US" i="1" dirty="0"/>
              <a:t>best</a:t>
            </a:r>
            <a:r>
              <a:rPr lang="en-US" dirty="0"/>
              <a:t> programming language</a:t>
            </a:r>
          </a:p>
          <a:p>
            <a:pPr lvl="1"/>
            <a:r>
              <a:rPr lang="en-US" dirty="0"/>
              <a:t>Every tool is situational</a:t>
            </a:r>
          </a:p>
          <a:p>
            <a:pPr lvl="1"/>
            <a:endParaRPr lang="en-US" dirty="0"/>
          </a:p>
          <a:p>
            <a:r>
              <a:rPr lang="en-US" dirty="0"/>
              <a:t>C and C++ are </a:t>
            </a:r>
            <a:r>
              <a:rPr lang="en-US" i="1" dirty="0"/>
              <a:t>not </a:t>
            </a:r>
            <a:r>
              <a:rPr lang="en-US" dirty="0"/>
              <a:t> good for simple programs and demonstrations</a:t>
            </a:r>
          </a:p>
          <a:p>
            <a:pPr lvl="1"/>
            <a:r>
              <a:rPr lang="en-US" dirty="0"/>
              <a:t>So use something simpler, like Python</a:t>
            </a:r>
          </a:p>
          <a:p>
            <a:pPr lvl="1"/>
            <a:endParaRPr lang="en-US" dirty="0"/>
          </a:p>
          <a:p>
            <a:r>
              <a:rPr lang="en-US" dirty="0"/>
              <a:t>But if we wrote all of our video game engines in Python, games would be very limited in what they could do</a:t>
            </a:r>
          </a:p>
          <a:p>
            <a:pPr lvl="1"/>
            <a:r>
              <a:rPr lang="en-US" dirty="0"/>
              <a:t>So use something more complex, like C++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232AB-0AEF-4B0F-BC19-F141EBD16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199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19BFE-D172-4B08-85C6-CB6FDEF80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E4E57-1CD5-4BD4-95B4-2793A2181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Projects spec feedback coming soon</a:t>
            </a:r>
          </a:p>
          <a:p>
            <a:pPr lvl="1"/>
            <a:r>
              <a:rPr lang="en-US" dirty="0"/>
              <a:t>~20 groups have already gotten feedback</a:t>
            </a:r>
          </a:p>
          <a:p>
            <a:pPr lvl="1"/>
            <a:r>
              <a:rPr lang="en-US" dirty="0"/>
              <a:t>The rest should be today or tomorrow</a:t>
            </a:r>
          </a:p>
          <a:p>
            <a:pPr lvl="1"/>
            <a:endParaRPr lang="en-US" dirty="0"/>
          </a:p>
          <a:p>
            <a:r>
              <a:rPr lang="en-US" dirty="0"/>
              <a:t>Submission on </a:t>
            </a:r>
            <a:r>
              <a:rPr lang="en-US" dirty="0" err="1"/>
              <a:t>Gradescope</a:t>
            </a:r>
            <a:r>
              <a:rPr lang="en-US" dirty="0"/>
              <a:t> is available</a:t>
            </a:r>
          </a:p>
          <a:p>
            <a:pPr lvl="1"/>
            <a:r>
              <a:rPr lang="en-US" dirty="0"/>
              <a:t>If it doesn’t pass tests there, it won’t compile when we go to run it</a:t>
            </a:r>
          </a:p>
          <a:p>
            <a:pPr lvl="1"/>
            <a:endParaRPr lang="en-US" dirty="0"/>
          </a:p>
          <a:p>
            <a:r>
              <a:rPr lang="en-US" dirty="0"/>
              <a:t>Get working on your project code!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47D11-50EA-4FF2-8570-BD89B373F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271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2C9B9-0CB8-4ADD-8692-06BAFFD36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1181100"/>
          </a:xfrm>
        </p:spPr>
        <p:txBody>
          <a:bodyPr>
            <a:normAutofit/>
          </a:bodyPr>
          <a:lstStyle/>
          <a:p>
            <a:r>
              <a:rPr lang="en-US" dirty="0"/>
              <a:t>Break +</a:t>
            </a:r>
            <a:br>
              <a:rPr lang="en-US" dirty="0"/>
            </a:br>
            <a:r>
              <a:rPr lang="en-US" dirty="0"/>
              <a:t>example Go code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B957C11-448A-4291-9E05-325F715DB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2057400"/>
            <a:ext cx="3596105" cy="4114800"/>
          </a:xfrm>
        </p:spPr>
        <p:txBody>
          <a:bodyPr>
            <a:normAutofit/>
          </a:bodyPr>
          <a:lstStyle/>
          <a:p>
            <a:r>
              <a:rPr lang="en-US" sz="2400" dirty="0"/>
              <a:t>I’m guessing that few of you have used Go</a:t>
            </a:r>
          </a:p>
          <a:p>
            <a:pPr lvl="1"/>
            <a:r>
              <a:rPr lang="en-US" dirty="0"/>
              <a:t>But do you understand it?</a:t>
            </a:r>
          </a:p>
          <a:p>
            <a:pPr lvl="1"/>
            <a:endParaRPr lang="en-US" sz="2000" dirty="0"/>
          </a:p>
          <a:p>
            <a:r>
              <a:rPr lang="en-US" sz="2400" dirty="0"/>
              <a:t>Where does code start?</a:t>
            </a:r>
          </a:p>
          <a:p>
            <a:pPr lvl="1"/>
            <a:endParaRPr lang="en-US" sz="2000" dirty="0"/>
          </a:p>
          <a:p>
            <a:r>
              <a:rPr lang="en-US" sz="2400" dirty="0"/>
              <a:t>What is the type of 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50FCEC-4ED0-4109-92E2-78AD5D710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39A67EC-F99F-4629-87AC-8CE06F6672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707" y="361921"/>
            <a:ext cx="7151687" cy="5994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956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2C9B9-0CB8-4ADD-8692-06BAFFD36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1181100"/>
          </a:xfrm>
        </p:spPr>
        <p:txBody>
          <a:bodyPr>
            <a:normAutofit/>
          </a:bodyPr>
          <a:lstStyle/>
          <a:p>
            <a:r>
              <a:rPr lang="en-US" dirty="0"/>
              <a:t>Break +</a:t>
            </a:r>
            <a:br>
              <a:rPr lang="en-US" dirty="0"/>
            </a:br>
            <a:r>
              <a:rPr lang="en-US" dirty="0"/>
              <a:t>example Go code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B957C11-448A-4291-9E05-325F715DB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2057400"/>
            <a:ext cx="3596105" cy="4114800"/>
          </a:xfrm>
        </p:spPr>
        <p:txBody>
          <a:bodyPr>
            <a:normAutofit/>
          </a:bodyPr>
          <a:lstStyle/>
          <a:p>
            <a:r>
              <a:rPr lang="en-US" sz="2400" dirty="0"/>
              <a:t>I’m guessing that few of you have used Go</a:t>
            </a:r>
          </a:p>
          <a:p>
            <a:pPr lvl="1"/>
            <a:r>
              <a:rPr lang="en-US" dirty="0"/>
              <a:t>But do you understand it?</a:t>
            </a:r>
          </a:p>
          <a:p>
            <a:pPr lvl="1"/>
            <a:endParaRPr lang="en-US" sz="2000" dirty="0"/>
          </a:p>
          <a:p>
            <a:r>
              <a:rPr lang="en-US" sz="2400" dirty="0"/>
              <a:t>Where does code start?</a:t>
            </a:r>
          </a:p>
          <a:p>
            <a:pPr lvl="1"/>
            <a:r>
              <a:rPr lang="en-US" sz="2000" b="1" dirty="0"/>
              <a:t>main()</a:t>
            </a:r>
          </a:p>
          <a:p>
            <a:r>
              <a:rPr lang="en-US" sz="2400" dirty="0"/>
              <a:t>What is the type of d?</a:t>
            </a:r>
          </a:p>
          <a:p>
            <a:pPr lvl="1"/>
            <a:r>
              <a:rPr lang="en-US" sz="2000" b="1" dirty="0"/>
              <a:t>day which is a string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50FCEC-4ED0-4109-92E2-78AD5D710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39A67EC-F99F-4629-87AC-8CE06F6672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707" y="361921"/>
            <a:ext cx="7151687" cy="5994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10768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Course Goals</a:t>
            </a:r>
          </a:p>
          <a:p>
            <a:pPr lvl="1"/>
            <a:endParaRPr lang="en-US" dirty="0"/>
          </a:p>
          <a:p>
            <a:r>
              <a:rPr lang="en-US" dirty="0"/>
              <a:t>When should you use C and C++?</a:t>
            </a:r>
          </a:p>
          <a:p>
            <a:endParaRPr lang="en-US" dirty="0"/>
          </a:p>
          <a:p>
            <a:r>
              <a:rPr lang="en-US" b="1" dirty="0"/>
              <a:t>Rust for C/C++ Programmers</a:t>
            </a:r>
          </a:p>
          <a:p>
            <a:pPr lvl="1"/>
            <a:endParaRPr lang="en-US" dirty="0"/>
          </a:p>
          <a:p>
            <a:r>
              <a:rPr lang="en-US" dirty="0"/>
              <a:t>Review of Class Topics</a:t>
            </a:r>
          </a:p>
          <a:p>
            <a:pPr lvl="1"/>
            <a:endParaRPr lang="en-US" dirty="0"/>
          </a:p>
          <a:p>
            <a:r>
              <a:rPr lang="en-US" dirty="0"/>
              <a:t>What’s next?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6548411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0ECD7-AE71-F061-ED5D-27958585F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on 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24B09-09A1-0D2F-178F-88E9135BB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Relatively new programming language (1.0 release in 2015)</a:t>
            </a:r>
          </a:p>
          <a:p>
            <a:endParaRPr lang="en-US" dirty="0"/>
          </a:p>
          <a:p>
            <a:r>
              <a:rPr lang="en-US" dirty="0"/>
              <a:t>Supports low-level “systems programming”</a:t>
            </a:r>
          </a:p>
          <a:p>
            <a:pPr lvl="1"/>
            <a:r>
              <a:rPr lang="en-US" dirty="0"/>
              <a:t>Like C, C++, Ada, Go, Pascal, and few others</a:t>
            </a:r>
          </a:p>
          <a:p>
            <a:endParaRPr lang="en-US" dirty="0"/>
          </a:p>
          <a:p>
            <a:r>
              <a:rPr lang="en-US" dirty="0"/>
              <a:t>Selling points of Rust</a:t>
            </a:r>
          </a:p>
          <a:p>
            <a:pPr lvl="1"/>
            <a:r>
              <a:rPr lang="en-US" dirty="0"/>
              <a:t>Modern language features</a:t>
            </a:r>
          </a:p>
          <a:p>
            <a:pPr lvl="2"/>
            <a:r>
              <a:rPr lang="en-US" dirty="0"/>
              <a:t>Zero-cost abstractions, foreign-function interfaces</a:t>
            </a:r>
          </a:p>
          <a:p>
            <a:pPr lvl="2"/>
            <a:r>
              <a:rPr lang="en-US" dirty="0"/>
              <a:t>Package management, built-in support for testing</a:t>
            </a:r>
          </a:p>
          <a:p>
            <a:pPr lvl="1"/>
            <a:r>
              <a:rPr lang="en-US" dirty="0"/>
              <a:t>Compile-time memory safety</a:t>
            </a:r>
          </a:p>
          <a:p>
            <a:pPr lvl="2"/>
            <a:r>
              <a:rPr lang="en-US" dirty="0"/>
              <a:t>No uninitialized variables, no use-after-free or double-free</a:t>
            </a:r>
          </a:p>
          <a:p>
            <a:pPr lvl="1"/>
            <a:r>
              <a:rPr lang="en-US" dirty="0"/>
              <a:t>Lack of undefined runtime behavior</a:t>
            </a:r>
          </a:p>
          <a:p>
            <a:pPr lvl="2"/>
            <a:r>
              <a:rPr lang="en-US" dirty="0"/>
              <a:t>Array access is bounds-checked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F2B035-0B3C-CF41-42BD-FCEC6EC39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94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41E5F-E61E-D576-AB78-71C4F4B45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“Hello World” in 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60D0E-CF2C-DAE7-9280-166497C42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!("Hello 🌍!");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E9A047-07E4-F27E-D75F-29A041CA9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991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41E5F-E61E-D576-AB78-71C4F4B45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“Hello World” in 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60D0E-CF2C-DAE7-9280-166497C42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!("Hello 🌍!");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is a function, and it’s the starting point for Rust programs</a:t>
            </a:r>
          </a:p>
          <a:p>
            <a:pPr lvl="1"/>
            <a:r>
              <a:rPr lang="en-US" dirty="0"/>
              <a:t>Takes no arguments, returns no values</a:t>
            </a:r>
          </a:p>
          <a:p>
            <a:pPr lvl="1"/>
            <a:r>
              <a:rPr lang="en-US" dirty="0"/>
              <a:t>Separate ways to get input arguments or return error codes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E9A047-07E4-F27E-D75F-29A041CA9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A6E111-6906-FCC4-6897-6D10BE005C10}"/>
              </a:ext>
            </a:extLst>
          </p:cNvPr>
          <p:cNvSpPr/>
          <p:nvPr/>
        </p:nvSpPr>
        <p:spPr>
          <a:xfrm>
            <a:off x="1068946" y="1143000"/>
            <a:ext cx="2009105" cy="47973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872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41E5F-E61E-D576-AB78-71C4F4B45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“Hello World” in 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60D0E-CF2C-DAE7-9280-166497C42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!("Hello 🌍!");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is a function, and it’s the starting point for Rust programs</a:t>
            </a:r>
          </a:p>
          <a:p>
            <a:pPr lvl="1"/>
            <a:r>
              <a:rPr lang="en-US" dirty="0"/>
              <a:t>Takes no arguments, returns no values</a:t>
            </a:r>
          </a:p>
          <a:p>
            <a:pPr lvl="1"/>
            <a:r>
              <a:rPr lang="en-US" dirty="0"/>
              <a:t>Separate ways to get input arguments or return error codes</a:t>
            </a:r>
          </a:p>
          <a:p>
            <a:r>
              <a:rPr lang="en-US" dirty="0"/>
              <a:t>Strings in Rust are Unicode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E9A047-07E4-F27E-D75F-29A041CA9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A6E111-6906-FCC4-6897-6D10BE005C10}"/>
              </a:ext>
            </a:extLst>
          </p:cNvPr>
          <p:cNvSpPr/>
          <p:nvPr/>
        </p:nvSpPr>
        <p:spPr>
          <a:xfrm>
            <a:off x="3503052" y="1580882"/>
            <a:ext cx="2395471" cy="47973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743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41E5F-E61E-D576-AB78-71C4F4B45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“Hello World” in 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60D0E-CF2C-DAE7-9280-166497C42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37371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!("Hello 🌍!");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is a function, and it’s the starting point for Rust programs</a:t>
            </a:r>
          </a:p>
          <a:p>
            <a:pPr lvl="1"/>
            <a:r>
              <a:rPr lang="en-US" dirty="0"/>
              <a:t>Takes no arguments, returns no values</a:t>
            </a:r>
          </a:p>
          <a:p>
            <a:pPr lvl="1"/>
            <a:r>
              <a:rPr lang="en-US" dirty="0"/>
              <a:t>Separate ways to get input arguments or return error codes</a:t>
            </a:r>
          </a:p>
          <a:p>
            <a:r>
              <a:rPr lang="en-US" dirty="0"/>
              <a:t>Strings in Rust are Unicode</a:t>
            </a:r>
          </a:p>
          <a:p>
            <a:r>
              <a:rPr lang="en-US" dirty="0"/>
              <a:t>A little weird: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!()</a:t>
            </a:r>
            <a:r>
              <a:rPr lang="en-US" dirty="0"/>
              <a:t> is a macro function</a:t>
            </a:r>
          </a:p>
          <a:p>
            <a:pPr lvl="1"/>
            <a:r>
              <a:rPr lang="en-US" dirty="0"/>
              <a:t>Handles most argument stuff at compile time to generate better errors</a:t>
            </a:r>
          </a:p>
          <a:p>
            <a:pPr lvl="1"/>
            <a:r>
              <a:rPr lang="en-US" dirty="0"/>
              <a:t>Macro is code that generates code at compile-time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E9A047-07E4-F27E-D75F-29A041CA9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A6E111-6906-FCC4-6897-6D10BE005C10}"/>
              </a:ext>
            </a:extLst>
          </p:cNvPr>
          <p:cNvSpPr/>
          <p:nvPr/>
        </p:nvSpPr>
        <p:spPr>
          <a:xfrm>
            <a:off x="1545463" y="1558344"/>
            <a:ext cx="4765185" cy="579549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9528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EC313-6051-E72D-8F20-98233F235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in 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1F1F5-9ABE-CC49-1EC8-1371096A3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Types in Rust are explicit about their size</a:t>
            </a:r>
          </a:p>
          <a:p>
            <a:pPr lvl="1"/>
            <a:r>
              <a:rPr lang="en-US" dirty="0"/>
              <a:t>Listed in number of bits, so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i8</a:t>
            </a:r>
            <a:r>
              <a:rPr lang="en-US" dirty="0"/>
              <a:t> ≈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u32</a:t>
            </a:r>
            <a:r>
              <a:rPr lang="en-US" dirty="0"/>
              <a:t> ≈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unsigned int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3366D-F7E8-D170-B0EB-B6C14D0CB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61A2A9-AEEF-85D4-070C-E348EA4217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874" y="2699919"/>
            <a:ext cx="10240323" cy="293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2274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867D5-1DF7-4DD1-A161-5A3AB1DFA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0FF63-364D-A720-6C5C-2E603FC23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let x: i32 = 10;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!("x: {}", x);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CB3DA1-0BF0-6DAA-24C4-FC93D4BD3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81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what you’ve learned and why it is useful</a:t>
            </a:r>
          </a:p>
          <a:p>
            <a:endParaRPr lang="en-US" dirty="0"/>
          </a:p>
          <a:p>
            <a:r>
              <a:rPr lang="en-US" dirty="0"/>
              <a:t>Understand when to use or avoid C/C++ in future projects</a:t>
            </a:r>
          </a:p>
          <a:p>
            <a:endParaRPr lang="en-US" dirty="0"/>
          </a:p>
          <a:p>
            <a:r>
              <a:rPr lang="en-US" dirty="0"/>
              <a:t>Brief overview of the Rust programming language</a:t>
            </a:r>
          </a:p>
          <a:p>
            <a:endParaRPr lang="en-US" dirty="0"/>
          </a:p>
          <a:p>
            <a:r>
              <a:rPr lang="en-US" dirty="0"/>
              <a:t>Consider what’s next after CS211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867D5-1DF7-4DD1-A161-5A3AB1DFA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0FF63-364D-A720-6C5C-2E603FC23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let x: i32 = 10;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!("x: {}", x);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is a variable of 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dirty="0"/>
              <a:t> with initial value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CB3DA1-0BF0-6DAA-24C4-FC93D4BD3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F2BAA4-51D2-19C8-CCB4-F8627F61D403}"/>
              </a:ext>
            </a:extLst>
          </p:cNvPr>
          <p:cNvSpPr/>
          <p:nvPr/>
        </p:nvSpPr>
        <p:spPr>
          <a:xfrm>
            <a:off x="1043188" y="1671034"/>
            <a:ext cx="3528812" cy="47973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602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867D5-1DF7-4DD1-A161-5A3AB1DFA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0FF63-364D-A720-6C5C-2E603FC23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let x: i32 = 10;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!("x: {}", x);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is a variable of 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dirty="0"/>
              <a:t> with initial value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r>
              <a:rPr lang="en-US" dirty="0"/>
              <a:t>Curly brackets denote an expression you want to print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CB3DA1-0BF0-6DAA-24C4-FC93D4BD3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F2BAA4-51D2-19C8-CCB4-F8627F61D403}"/>
              </a:ext>
            </a:extLst>
          </p:cNvPr>
          <p:cNvSpPr/>
          <p:nvPr/>
        </p:nvSpPr>
        <p:spPr>
          <a:xfrm>
            <a:off x="3052292" y="2263462"/>
            <a:ext cx="1751527" cy="47973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463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68739-FA8C-7677-63A8-D36448E0B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Rust playground -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7A41F-F491-C408-4B08-9FB218D27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out Rust code online in a browser</a:t>
            </a:r>
          </a:p>
          <a:p>
            <a:pPr lvl="1"/>
            <a:r>
              <a:rPr lang="en-US" dirty="0">
                <a:hlinkClick r:id="rId2"/>
              </a:rPr>
              <a:t>https://play.rust-lang.org/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Let’s try out that function and play around with some things</a:t>
            </a:r>
          </a:p>
          <a:p>
            <a:pPr lvl="1"/>
            <a:r>
              <a:rPr lang="en-US" dirty="0"/>
              <a:t>Variable types and initialization</a:t>
            </a:r>
          </a:p>
          <a:p>
            <a:pPr lvl="1"/>
            <a:r>
              <a:rPr lang="en-US" dirty="0"/>
              <a:t>Modify the variable value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https://play.rust-lang.org/?version=stable&amp;mode=debug&amp;edition=2021&amp;gist</a:t>
            </a:r>
            <a:r>
              <a:rPr lang="en-US">
                <a:hlinkClick r:id="rId3"/>
              </a:rPr>
              <a:t>=cd7cc8a19bbf719cdbc6eb4b06edbb29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DFA475-0DE2-2C42-695E-66C9B5175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659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22E703A-BA3C-4B10-C1FD-DED6D6525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inference in 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67559-6FF5-B250-3451-17FAFE4E9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587144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takes_u32(x: u32)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!("u32: {x}");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takes_i8(y: i8)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!("i8: {y}");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FEBCBA-28E1-44E9-E0AD-054593C95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A36122-9A89-A847-9141-BF6A9DCB628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096000" y="1143000"/>
            <a:ext cx="57268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let x = 10;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let y = 20;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takes_u32(x);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takes_i8(y);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// below would fail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// takes_u32(y);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62F0D3-8478-A429-F5ED-83FCF4165294}"/>
              </a:ext>
            </a:extLst>
          </p:cNvPr>
          <p:cNvSpPr txBox="1"/>
          <p:nvPr/>
        </p:nvSpPr>
        <p:spPr>
          <a:xfrm>
            <a:off x="607594" y="5430916"/>
            <a:ext cx="109728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Rust figures out what type you meant if you leave it out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But everything </a:t>
            </a:r>
            <a:r>
              <a:rPr lang="en-US" sz="2400" i="1" dirty="0"/>
              <a:t>does</a:t>
            </a:r>
            <a:r>
              <a:rPr lang="en-US" sz="2400" dirty="0"/>
              <a:t> still have a type</a:t>
            </a:r>
          </a:p>
          <a:p>
            <a:r>
              <a:rPr lang="en-US" sz="1400" dirty="0">
                <a:hlinkClick r:id="rId2"/>
              </a:rPr>
              <a:t>https://play.rust-lang.org/?version=stable&amp;mode=debug&amp;edition=2021&amp;gist=aae8903ef418552d0a10b731e6a11390</a:t>
            </a:r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991741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C0E0D-815C-FA7A-A2A2-EA2BF226E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Rust has structs which can have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F8A37-2C82-EA63-DF89-A0A11645D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486400"/>
          </a:xfrm>
        </p:spPr>
        <p:txBody>
          <a:bodyPr>
            <a:normAutofit fontScale="77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#[derive(Debug)]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struct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Person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name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String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age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55AA"/>
                </a:solidFill>
                <a:effectLst/>
                <a:latin typeface="Courier New" panose="02070309020205020404" pitchFamily="49" charset="0"/>
              </a:rPr>
              <a:t>u8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212529"/>
              </a:solidFill>
              <a:latin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impl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Person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fn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say_hello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&amp;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212529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println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!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A1111"/>
                </a:solidFill>
                <a:effectLst/>
                <a:latin typeface="Courier New" panose="02070309020205020404" pitchFamily="49" charset="0"/>
              </a:rPr>
              <a:t>"Hello, my name is {}"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.name)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212529"/>
              </a:solidFill>
              <a:latin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fn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main()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212529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let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peter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Person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  name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String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116644"/>
                </a:solidFill>
                <a:effectLst/>
                <a:latin typeface="Courier New" panose="02070309020205020404" pitchFamily="49" charset="0"/>
              </a:rPr>
              <a:t>from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A1111"/>
                </a:solidFill>
                <a:effectLst/>
                <a:latin typeface="Courier New" panose="02070309020205020404" pitchFamily="49" charset="0"/>
              </a:rPr>
              <a:t>"Peter"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339933"/>
                </a:solidFill>
                <a:latin typeface="Courier New" panose="02070309020205020404" pitchFamily="49" charset="0"/>
              </a:rPr>
              <a:t>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age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27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}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peter.say_hello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53D4C-5C80-A1A8-A4BE-9EF47FE4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3828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C0E0D-815C-FA7A-A2A2-EA2BF226E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Rust has structs which can have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F8A37-2C82-EA63-DF89-A0A11645D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486400"/>
          </a:xfrm>
        </p:spPr>
        <p:txBody>
          <a:bodyPr>
            <a:normAutofit fontScale="77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#[derive(Debug)]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struct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Person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name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String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age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55AA"/>
                </a:solidFill>
                <a:effectLst/>
                <a:latin typeface="Courier New" panose="02070309020205020404" pitchFamily="49" charset="0"/>
              </a:rPr>
              <a:t>u8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212529"/>
              </a:solidFill>
              <a:latin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impl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Person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fn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say_hello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&amp;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212529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println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!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A1111"/>
                </a:solidFill>
                <a:effectLst/>
                <a:latin typeface="Courier New" panose="02070309020205020404" pitchFamily="49" charset="0"/>
              </a:rPr>
              <a:t>"Hello, my name is {}"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.name)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212529"/>
              </a:solidFill>
              <a:latin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fn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main()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212529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let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peter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Person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  name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String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116644"/>
                </a:solidFill>
                <a:effectLst/>
                <a:latin typeface="Courier New" panose="02070309020205020404" pitchFamily="49" charset="0"/>
              </a:rPr>
              <a:t>from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A1111"/>
                </a:solidFill>
                <a:effectLst/>
                <a:latin typeface="Courier New" panose="02070309020205020404" pitchFamily="49" charset="0"/>
              </a:rPr>
              <a:t>"Peter"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339933"/>
                </a:solidFill>
                <a:latin typeface="Courier New" panose="02070309020205020404" pitchFamily="49" charset="0"/>
              </a:rPr>
              <a:t>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age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27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}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peter.say_hello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53D4C-5C80-A1A8-A4BE-9EF47FE4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756E8F-0570-5115-30B6-1D4AF973F10A}"/>
              </a:ext>
            </a:extLst>
          </p:cNvPr>
          <p:cNvSpPr/>
          <p:nvPr/>
        </p:nvSpPr>
        <p:spPr>
          <a:xfrm>
            <a:off x="607595" y="1426334"/>
            <a:ext cx="2676518" cy="1175197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63354C-A2AF-3675-3EA2-E2A1EA9498AA}"/>
              </a:ext>
            </a:extLst>
          </p:cNvPr>
          <p:cNvSpPr txBox="1"/>
          <p:nvPr/>
        </p:nvSpPr>
        <p:spPr>
          <a:xfrm>
            <a:off x="5615189" y="1752322"/>
            <a:ext cx="352881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Struct with two fields</a:t>
            </a:r>
          </a:p>
        </p:txBody>
      </p:sp>
    </p:spTree>
    <p:extLst>
      <p:ext uri="{BB962C8B-B14F-4D97-AF65-F5344CB8AC3E}">
        <p14:creationId xmlns:p14="http://schemas.microsoft.com/office/powerpoint/2010/main" val="17033694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C0E0D-815C-FA7A-A2A2-EA2BF226E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Rust has structs which can have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F8A37-2C82-EA63-DF89-A0A11645D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486400"/>
          </a:xfrm>
        </p:spPr>
        <p:txBody>
          <a:bodyPr>
            <a:normAutofit fontScale="77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#[derive(Debug)]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struct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Person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name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String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age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55AA"/>
                </a:solidFill>
                <a:effectLst/>
                <a:latin typeface="Courier New" panose="02070309020205020404" pitchFamily="49" charset="0"/>
              </a:rPr>
              <a:t>u8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212529"/>
              </a:solidFill>
              <a:latin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impl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Person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fn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say_hello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&amp;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212529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println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!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A1111"/>
                </a:solidFill>
                <a:effectLst/>
                <a:latin typeface="Courier New" panose="02070309020205020404" pitchFamily="49" charset="0"/>
              </a:rPr>
              <a:t>"Hello, my name is {}"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.name)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212529"/>
              </a:solidFill>
              <a:latin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fn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main()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212529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let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peter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Person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  name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String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116644"/>
                </a:solidFill>
                <a:effectLst/>
                <a:latin typeface="Courier New" panose="02070309020205020404" pitchFamily="49" charset="0"/>
              </a:rPr>
              <a:t>from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A1111"/>
                </a:solidFill>
                <a:effectLst/>
                <a:latin typeface="Courier New" panose="02070309020205020404" pitchFamily="49" charset="0"/>
              </a:rPr>
              <a:t>"Peter"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339933"/>
                </a:solidFill>
                <a:latin typeface="Courier New" panose="02070309020205020404" pitchFamily="49" charset="0"/>
              </a:rPr>
              <a:t>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age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27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}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peter.say_hello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53D4C-5C80-A1A8-A4BE-9EF47FE4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756E8F-0570-5115-30B6-1D4AF973F10A}"/>
              </a:ext>
            </a:extLst>
          </p:cNvPr>
          <p:cNvSpPr/>
          <p:nvPr/>
        </p:nvSpPr>
        <p:spPr>
          <a:xfrm flipV="1">
            <a:off x="607595" y="1050924"/>
            <a:ext cx="2818185" cy="44302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63354C-A2AF-3675-3EA2-E2A1EA9498AA}"/>
              </a:ext>
            </a:extLst>
          </p:cNvPr>
          <p:cNvSpPr txBox="1"/>
          <p:nvPr/>
        </p:nvSpPr>
        <p:spPr>
          <a:xfrm>
            <a:off x="5164428" y="1032902"/>
            <a:ext cx="6272011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Tells compiler to create default code that will print the struct for debugging</a:t>
            </a:r>
          </a:p>
        </p:txBody>
      </p:sp>
    </p:spTree>
    <p:extLst>
      <p:ext uri="{BB962C8B-B14F-4D97-AF65-F5344CB8AC3E}">
        <p14:creationId xmlns:p14="http://schemas.microsoft.com/office/powerpoint/2010/main" val="5761403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C0E0D-815C-FA7A-A2A2-EA2BF226E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Rust has structs which can have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F8A37-2C82-EA63-DF89-A0A11645D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486400"/>
          </a:xfrm>
        </p:spPr>
        <p:txBody>
          <a:bodyPr>
            <a:normAutofit fontScale="77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#[derive(Debug)]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struct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Person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name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String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age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55AA"/>
                </a:solidFill>
                <a:effectLst/>
                <a:latin typeface="Courier New" panose="02070309020205020404" pitchFamily="49" charset="0"/>
              </a:rPr>
              <a:t>u8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212529"/>
              </a:solidFill>
              <a:latin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impl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Person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fn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say_hello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&amp;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212529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println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!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A1111"/>
                </a:solidFill>
                <a:effectLst/>
                <a:latin typeface="Courier New" panose="02070309020205020404" pitchFamily="49" charset="0"/>
              </a:rPr>
              <a:t>"Hello, my name is {}"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.name)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212529"/>
              </a:solidFill>
              <a:latin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fn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main()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212529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let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peter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Person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  name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String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116644"/>
                </a:solidFill>
                <a:effectLst/>
                <a:latin typeface="Courier New" panose="02070309020205020404" pitchFamily="49" charset="0"/>
              </a:rPr>
              <a:t>from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A1111"/>
                </a:solidFill>
                <a:effectLst/>
                <a:latin typeface="Courier New" panose="02070309020205020404" pitchFamily="49" charset="0"/>
              </a:rPr>
              <a:t>"Peter"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339933"/>
                </a:solidFill>
                <a:latin typeface="Courier New" panose="02070309020205020404" pitchFamily="49" charset="0"/>
              </a:rPr>
              <a:t>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age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27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}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peter.say_hello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53D4C-5C80-A1A8-A4BE-9EF47FE4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756E8F-0570-5115-30B6-1D4AF973F10A}"/>
              </a:ext>
            </a:extLst>
          </p:cNvPr>
          <p:cNvSpPr/>
          <p:nvPr/>
        </p:nvSpPr>
        <p:spPr>
          <a:xfrm flipV="1">
            <a:off x="607595" y="2686540"/>
            <a:ext cx="8317464" cy="153773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63354C-A2AF-3675-3EA2-E2A1EA9498AA}"/>
              </a:ext>
            </a:extLst>
          </p:cNvPr>
          <p:cNvSpPr txBox="1"/>
          <p:nvPr/>
        </p:nvSpPr>
        <p:spPr>
          <a:xfrm>
            <a:off x="4971245" y="1934720"/>
            <a:ext cx="627201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All member functions of the struct</a:t>
            </a:r>
          </a:p>
        </p:txBody>
      </p:sp>
    </p:spTree>
    <p:extLst>
      <p:ext uri="{BB962C8B-B14F-4D97-AF65-F5344CB8AC3E}">
        <p14:creationId xmlns:p14="http://schemas.microsoft.com/office/powerpoint/2010/main" val="16492114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C0E0D-815C-FA7A-A2A2-EA2BF226E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Rust has structs which can have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F8A37-2C82-EA63-DF89-A0A11645D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486400"/>
          </a:xfrm>
        </p:spPr>
        <p:txBody>
          <a:bodyPr>
            <a:normAutofit fontScale="77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#[derive(Debug)]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struct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Person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name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String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age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55AA"/>
                </a:solidFill>
                <a:effectLst/>
                <a:latin typeface="Courier New" panose="02070309020205020404" pitchFamily="49" charset="0"/>
              </a:rPr>
              <a:t>u8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212529"/>
              </a:solidFill>
              <a:latin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impl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Person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fn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say_hello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&amp;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212529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println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!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A1111"/>
                </a:solidFill>
                <a:effectLst/>
                <a:latin typeface="Courier New" panose="02070309020205020404" pitchFamily="49" charset="0"/>
              </a:rPr>
              <a:t>"Hello, my name is {}"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.name)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212529"/>
              </a:solidFill>
              <a:latin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fn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main()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212529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let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peter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Person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  name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String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116644"/>
                </a:solidFill>
                <a:effectLst/>
                <a:latin typeface="Courier New" panose="02070309020205020404" pitchFamily="49" charset="0"/>
              </a:rPr>
              <a:t>from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A1111"/>
                </a:solidFill>
                <a:effectLst/>
                <a:latin typeface="Courier New" panose="02070309020205020404" pitchFamily="49" charset="0"/>
              </a:rPr>
              <a:t>"Peter"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339933"/>
                </a:solidFill>
                <a:latin typeface="Courier New" panose="02070309020205020404" pitchFamily="49" charset="0"/>
              </a:rPr>
              <a:t>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age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27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}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peter.say_hello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53D4C-5C80-A1A8-A4BE-9EF47FE4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756E8F-0570-5115-30B6-1D4AF973F10A}"/>
              </a:ext>
            </a:extLst>
          </p:cNvPr>
          <p:cNvSpPr/>
          <p:nvPr/>
        </p:nvSpPr>
        <p:spPr>
          <a:xfrm flipV="1">
            <a:off x="993961" y="4631248"/>
            <a:ext cx="5102039" cy="1083751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63354C-A2AF-3675-3EA2-E2A1EA9498AA}"/>
              </a:ext>
            </a:extLst>
          </p:cNvPr>
          <p:cNvSpPr txBox="1"/>
          <p:nvPr/>
        </p:nvSpPr>
        <p:spPr>
          <a:xfrm>
            <a:off x="7237927" y="4369637"/>
            <a:ext cx="288486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Creating a struct</a:t>
            </a:r>
          </a:p>
        </p:txBody>
      </p:sp>
    </p:spTree>
    <p:extLst>
      <p:ext uri="{BB962C8B-B14F-4D97-AF65-F5344CB8AC3E}">
        <p14:creationId xmlns:p14="http://schemas.microsoft.com/office/powerpoint/2010/main" val="38030974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C0E0D-815C-FA7A-A2A2-EA2BF226E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Rust has structs which can have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F8A37-2C82-EA63-DF89-A0A11645D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486400"/>
          </a:xfrm>
        </p:spPr>
        <p:txBody>
          <a:bodyPr>
            <a:normAutofit fontScale="77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#[derive(Debug)]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struct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Person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name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String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age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55AA"/>
                </a:solidFill>
                <a:effectLst/>
                <a:latin typeface="Courier New" panose="02070309020205020404" pitchFamily="49" charset="0"/>
              </a:rPr>
              <a:t>u8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212529"/>
              </a:solidFill>
              <a:latin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impl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Person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fn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say_hello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&amp;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212529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println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!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A1111"/>
                </a:solidFill>
                <a:effectLst/>
                <a:latin typeface="Courier New" panose="02070309020205020404" pitchFamily="49" charset="0"/>
              </a:rPr>
              <a:t>"Hello, my name is {}"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.name)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212529"/>
              </a:solidFill>
              <a:latin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fn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main()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212529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let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peter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Person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  name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String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116644"/>
                </a:solidFill>
                <a:effectLst/>
                <a:latin typeface="Courier New" panose="02070309020205020404" pitchFamily="49" charset="0"/>
              </a:rPr>
              <a:t>from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A1111"/>
                </a:solidFill>
                <a:effectLst/>
                <a:latin typeface="Courier New" panose="02070309020205020404" pitchFamily="49" charset="0"/>
              </a:rPr>
              <a:t>"Peter"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339933"/>
                </a:solidFill>
                <a:latin typeface="Courier New" panose="02070309020205020404" pitchFamily="49" charset="0"/>
              </a:rPr>
              <a:t>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age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27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}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peter.say_hello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53D4C-5C80-A1A8-A4BE-9EF47FE4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756E8F-0570-5115-30B6-1D4AF973F10A}"/>
              </a:ext>
            </a:extLst>
          </p:cNvPr>
          <p:cNvSpPr/>
          <p:nvPr/>
        </p:nvSpPr>
        <p:spPr>
          <a:xfrm>
            <a:off x="993962" y="5714998"/>
            <a:ext cx="3204552" cy="35095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63354C-A2AF-3675-3EA2-E2A1EA9498AA}"/>
              </a:ext>
            </a:extLst>
          </p:cNvPr>
          <p:cNvSpPr txBox="1"/>
          <p:nvPr/>
        </p:nvSpPr>
        <p:spPr>
          <a:xfrm>
            <a:off x="5108621" y="5714998"/>
            <a:ext cx="288486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Calling a method</a:t>
            </a:r>
          </a:p>
        </p:txBody>
      </p:sp>
    </p:spTree>
    <p:extLst>
      <p:ext uri="{BB962C8B-B14F-4D97-AF65-F5344CB8AC3E}">
        <p14:creationId xmlns:p14="http://schemas.microsoft.com/office/powerpoint/2010/main" val="2834317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Course Goals</a:t>
            </a:r>
          </a:p>
          <a:p>
            <a:pPr lvl="1"/>
            <a:endParaRPr lang="en-US" dirty="0"/>
          </a:p>
          <a:p>
            <a:r>
              <a:rPr lang="en-US" dirty="0"/>
              <a:t>When should you use C and C++?</a:t>
            </a:r>
          </a:p>
          <a:p>
            <a:endParaRPr lang="en-US" dirty="0"/>
          </a:p>
          <a:p>
            <a:r>
              <a:rPr lang="en-US" dirty="0"/>
              <a:t>Rust for C/C++ Programmers</a:t>
            </a:r>
          </a:p>
          <a:p>
            <a:pPr lvl="1"/>
            <a:endParaRPr lang="en-US" dirty="0"/>
          </a:p>
          <a:p>
            <a:r>
              <a:rPr lang="en-US" dirty="0"/>
              <a:t>Review of Class Topics</a:t>
            </a:r>
          </a:p>
          <a:p>
            <a:pPr lvl="1"/>
            <a:endParaRPr lang="en-US" dirty="0"/>
          </a:p>
          <a:p>
            <a:r>
              <a:rPr lang="en-US" dirty="0"/>
              <a:t>What’s next?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1018801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6D862-670E-39CA-42C6-74DA8FFCF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Rust Playground -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BA3F4-C775-FAC4-854B-5754394B1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https://play.rust-lang.org/?version=stable&amp;mode=debug&amp;edition=2021&amp;gist=2925da360685d3be97f2c5726499344a</a:t>
            </a:r>
            <a:endParaRPr lang="en-US" dirty="0"/>
          </a:p>
          <a:p>
            <a:endParaRPr lang="en-US" dirty="0"/>
          </a:p>
          <a:p>
            <a:r>
              <a:rPr lang="en-US" dirty="0"/>
              <a:t>Things to try</a:t>
            </a:r>
          </a:p>
          <a:p>
            <a:pPr lvl="1"/>
            <a:r>
              <a:rPr lang="en-US" dirty="0"/>
              <a:t>Print out the entire struct</a:t>
            </a:r>
          </a:p>
          <a:p>
            <a:pPr lvl="1"/>
            <a:r>
              <a:rPr lang="en-US" dirty="0"/>
              <a:t>Create a constructor with “new”</a:t>
            </a:r>
          </a:p>
          <a:p>
            <a:pPr lvl="1"/>
            <a:r>
              <a:rPr lang="en-US" dirty="0"/>
              <a:t>Look at some error messages</a:t>
            </a:r>
          </a:p>
          <a:p>
            <a:pPr lvl="2"/>
            <a:r>
              <a:rPr lang="en-US" dirty="0"/>
              <a:t>Try using a string literal as a message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57894F-D746-748C-865D-5A0320200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0822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C6B82-89E7-4C40-A901-400DD3BC2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Rust solves memory ownership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9CF12-B23B-462A-BF3C-A3FE79224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C++ example of an ownership issue</a:t>
            </a:r>
          </a:p>
          <a:p>
            <a:pPr lvl="1"/>
            <a:r>
              <a:rPr lang="en-US" dirty="0"/>
              <a:t>Reference points to a value that no longer exists</a:t>
            </a:r>
          </a:p>
          <a:p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main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std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7788"/>
                </a:solidFill>
                <a:effectLst/>
                <a:latin typeface="Courier New" panose="02070309020205020404" pitchFamily="49" charset="0"/>
              </a:rPr>
              <a:t>vector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std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7788"/>
                </a:solidFill>
                <a:effectLst/>
                <a:latin typeface="Courier New" panose="02070309020205020404" pitchFamily="49" charset="0"/>
              </a:rPr>
              <a:t>string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&gt;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v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v.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7788"/>
                </a:solidFill>
                <a:effectLst/>
                <a:latin typeface="Courier New" panose="02070309020205020404" pitchFamily="49" charset="0"/>
              </a:rPr>
              <a:t>push_back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“Hello”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008080"/>
              </a:solidFill>
              <a:effectLst/>
              <a:latin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string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40"/>
                </a:solidFill>
                <a:effectLst/>
                <a:latin typeface="Courier New" panose="02070309020205020404" pitchFamily="49" charset="0"/>
              </a:rPr>
              <a:t>&amp;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x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v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]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</a:rPr>
              <a:t>// gets reference to item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v.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7788"/>
                </a:solidFill>
                <a:effectLst/>
                <a:latin typeface="Courier New" panose="02070309020205020404" pitchFamily="49" charset="0"/>
              </a:rPr>
              <a:t>push_back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“world”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</a:rPr>
              <a:t>// may reallocate memory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008080"/>
              </a:solidFill>
              <a:effectLst/>
              <a:latin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008080"/>
              </a:solidFill>
              <a:effectLst/>
              <a:latin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std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::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cout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&lt;&lt;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x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&lt;&lt;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“\n”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</a:rPr>
              <a:t>// UNDEFINED BEHAVIOR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A8F823-0F6E-99C3-AEC2-73F4E26BA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518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A8EB5-9F40-E2B9-ACBE-EED449813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Rust prevents ownership issues at compile-time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0BBF5-1DA1-3E89-C3A2-7AEC5FEE5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following code errors</a:t>
            </a:r>
          </a:p>
          <a:p>
            <a:pPr lvl="1"/>
            <a:r>
              <a:rPr lang="en-US" sz="1800" dirty="0">
                <a:hlinkClick r:id="rId2"/>
              </a:rPr>
              <a:t>https://play.rust-lang.org/?version=stable&amp;mode=debug&amp;edition=2021&amp;gist=e7bee1ca785182ce1c7e0c1ea3d21748</a:t>
            </a:r>
            <a:endParaRPr lang="en-US" sz="1800" dirty="0"/>
          </a:p>
          <a:p>
            <a:endParaRPr lang="en-US" dirty="0"/>
          </a:p>
          <a:p>
            <a:pPr marL="0" indent="0">
              <a:buNone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fn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main() {</a:t>
            </a:r>
          </a:p>
          <a:p>
            <a:pPr marL="0" indent="0"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let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mut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v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vec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!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[]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v.push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A1111"/>
                </a:solidFill>
                <a:effectLst/>
                <a:latin typeface="Courier New" panose="02070309020205020404" pitchFamily="49" charset="0"/>
              </a:rPr>
              <a:t>"Hello"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339933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dirty="0">
                <a:solidFill>
                  <a:srgbClr val="339933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let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x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&amp;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v[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]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altLang="en-US" dirty="0">
                <a:solidFill>
                  <a:srgbClr val="339933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v.push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A1111"/>
                </a:solidFill>
                <a:effectLst/>
                <a:latin typeface="Courier New" panose="02070309020205020404" pitchFamily="49" charset="0"/>
              </a:rPr>
              <a:t>"world"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339933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println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!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A1111"/>
                </a:solidFill>
                <a:effectLst/>
                <a:latin typeface="Courier New" panose="02070309020205020404" pitchFamily="49" charset="0"/>
              </a:rPr>
              <a:t>"{}"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x)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067DE2-4451-C300-68EB-E7C9BAE7A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4047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04404-36AA-D450-2666-D05747414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more to 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AFD62-3A2C-43F3-7D34-C50965A2F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have time for an extensive review of the language</a:t>
            </a:r>
          </a:p>
          <a:p>
            <a:endParaRPr lang="en-US" dirty="0"/>
          </a:p>
          <a:p>
            <a:r>
              <a:rPr lang="en-US" dirty="0"/>
              <a:t>Course in Rust</a:t>
            </a:r>
          </a:p>
          <a:p>
            <a:pPr lvl="1"/>
            <a:r>
              <a:rPr lang="en-US" dirty="0"/>
              <a:t>Most of these slides are borrowed directly from here</a:t>
            </a:r>
            <a:endParaRPr lang="en-US" dirty="0">
              <a:hlinkClick r:id="rId2"/>
            </a:endParaRPr>
          </a:p>
          <a:p>
            <a:pPr lvl="1"/>
            <a:r>
              <a:rPr lang="en-US" dirty="0">
                <a:hlinkClick r:id="rId2"/>
              </a:rPr>
              <a:t>https://google.github.io/comprehensive-rust/hello-world.html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Rust for Systems Programmers</a:t>
            </a:r>
          </a:p>
          <a:p>
            <a:pPr lvl="1"/>
            <a:r>
              <a:rPr lang="en-US" dirty="0"/>
              <a:t>Targets people who know C++ and care about “systems” topics</a:t>
            </a:r>
          </a:p>
          <a:p>
            <a:pPr lvl="2"/>
            <a:r>
              <a:rPr lang="en-US" dirty="0"/>
              <a:t>Some of this is likely not understandable yet for CS211 students</a:t>
            </a:r>
          </a:p>
          <a:p>
            <a:pPr lvl="1"/>
            <a:r>
              <a:rPr lang="en-US" dirty="0">
                <a:hlinkClick r:id="rId3"/>
              </a:rPr>
              <a:t>https://github.com/nrc/r4cppp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BF9339-23A7-6CB3-037D-1942786F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16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3FD9D-6F74-C83F-49D8-713C6CB3D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53DB3-B27D-CB12-32BA-EC2AB04BE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does this code print?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fn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main()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let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v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vec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!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10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20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30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]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</a:b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x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in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v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println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!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A1111"/>
                </a:solidFill>
                <a:effectLst/>
                <a:latin typeface="Courier New" panose="02070309020205020404" pitchFamily="49" charset="0"/>
              </a:rPr>
              <a:t>"x: {x}"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}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</a:b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in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..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10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).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step_by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)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println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!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A1111"/>
                </a:solidFill>
                <a:effectLst/>
                <a:latin typeface="Courier New" panose="02070309020205020404" pitchFamily="49" charset="0"/>
              </a:rPr>
              <a:t>"i: {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A111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A1111"/>
                </a:solidFill>
                <a:effectLst/>
                <a:latin typeface="Courier New" panose="02070309020205020404" pitchFamily="49" charset="0"/>
              </a:rPr>
              <a:t>}"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}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BE0EE-9622-9BE4-A08F-AA0FD160D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849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3FD9D-6F74-C83F-49D8-713C6CB3D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53DB3-B27D-CB12-32BA-EC2AB04BE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does this code print?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fn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main()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let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v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vec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!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10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20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30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]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</a:b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x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in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v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println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!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A1111"/>
                </a:solidFill>
                <a:effectLst/>
                <a:latin typeface="Courier New" panose="02070309020205020404" pitchFamily="49" charset="0"/>
              </a:rPr>
              <a:t>"x: {x}"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}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</a:b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770088"/>
                </a:solidFill>
                <a:effectLst/>
                <a:latin typeface="Courier New" panose="02070309020205020404" pitchFamily="49" charset="0"/>
              </a:rPr>
              <a:t>in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..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10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).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step_by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)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println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!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A1111"/>
                </a:solidFill>
                <a:effectLst/>
                <a:latin typeface="Courier New" panose="02070309020205020404" pitchFamily="49" charset="0"/>
              </a:rPr>
              <a:t>"i: {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A1111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A1111"/>
                </a:solidFill>
                <a:effectLst/>
                <a:latin typeface="Courier New" panose="02070309020205020404" pitchFamily="49" charset="0"/>
              </a:rPr>
              <a:t>}"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}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BE0EE-9622-9BE4-A08F-AA0FD160D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550CC1-18F2-25DF-6F5B-EF6DDEE7E3B0}"/>
              </a:ext>
            </a:extLst>
          </p:cNvPr>
          <p:cNvSpPr txBox="1"/>
          <p:nvPr/>
        </p:nvSpPr>
        <p:spPr>
          <a:xfrm>
            <a:off x="8809149" y="2258533"/>
            <a:ext cx="1596981" cy="34163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cs typeface="Courier New" panose="02070309020205020404" pitchFamily="49" charset="0"/>
              </a:rPr>
              <a:t>Output: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x: 10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x: 20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x: 30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i: 0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i: 2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i: 4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i: 6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i: 8</a:t>
            </a:r>
          </a:p>
        </p:txBody>
      </p:sp>
    </p:spTree>
    <p:extLst>
      <p:ext uri="{BB962C8B-B14F-4D97-AF65-F5344CB8AC3E}">
        <p14:creationId xmlns:p14="http://schemas.microsoft.com/office/powerpoint/2010/main" val="477727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Course Goals</a:t>
            </a:r>
          </a:p>
          <a:p>
            <a:pPr lvl="1"/>
            <a:endParaRPr lang="en-US" dirty="0"/>
          </a:p>
          <a:p>
            <a:r>
              <a:rPr lang="en-US" dirty="0"/>
              <a:t>When should you use C and C++?</a:t>
            </a:r>
          </a:p>
          <a:p>
            <a:endParaRPr lang="en-US" dirty="0"/>
          </a:p>
          <a:p>
            <a:r>
              <a:rPr lang="en-US" dirty="0"/>
              <a:t>Rust for C/C++ Programmers</a:t>
            </a:r>
          </a:p>
          <a:p>
            <a:pPr lvl="1"/>
            <a:endParaRPr lang="en-US" dirty="0"/>
          </a:p>
          <a:p>
            <a:r>
              <a:rPr lang="en-US" b="1" dirty="0"/>
              <a:t>Review of Class Topics</a:t>
            </a:r>
          </a:p>
          <a:p>
            <a:pPr lvl="1"/>
            <a:endParaRPr lang="en-US" dirty="0"/>
          </a:p>
          <a:p>
            <a:r>
              <a:rPr lang="en-US" dirty="0"/>
              <a:t>What’s next?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3407309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F0722-B79F-4BA8-A6E0-F1177BEA5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did we learn in CS211?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E7A73-4BE5-4CF2-9C1B-C7993C7FF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reverse order:</a:t>
            </a:r>
          </a:p>
          <a:p>
            <a:pPr lvl="1"/>
            <a:r>
              <a:rPr lang="en-US" dirty="0"/>
              <a:t>Game Design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C++ Programming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C Programming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Unix Shell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5B580D-8F89-45D9-97F3-0C800D548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3913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Game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Model, View, Controller concept</a:t>
            </a:r>
          </a:p>
          <a:p>
            <a:pPr lvl="1"/>
            <a:r>
              <a:rPr lang="en-US" b="1" dirty="0"/>
              <a:t>Model</a:t>
            </a:r>
            <a:r>
              <a:rPr lang="en-US" dirty="0"/>
              <a:t> handles the program state</a:t>
            </a:r>
          </a:p>
          <a:p>
            <a:pPr lvl="1"/>
            <a:r>
              <a:rPr lang="en-US" b="1" dirty="0"/>
              <a:t>View</a:t>
            </a:r>
            <a:r>
              <a:rPr lang="en-US" dirty="0"/>
              <a:t> displays information based on the state</a:t>
            </a:r>
          </a:p>
          <a:p>
            <a:pPr lvl="1"/>
            <a:r>
              <a:rPr lang="en-US" b="1" dirty="0"/>
              <a:t>Controller</a:t>
            </a:r>
            <a:r>
              <a:rPr lang="en-US" dirty="0"/>
              <a:t> modifies the state based on user input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Breaking a system up into these three parts enables more robust, testable code</a:t>
            </a:r>
          </a:p>
          <a:p>
            <a:pPr lvl="1"/>
            <a:r>
              <a:rPr lang="en-US" dirty="0"/>
              <a:t>Applicable to any interactive program, not just games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4002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8646D-2FD6-4CE4-8F10-DB1BF381B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B24B2-8B44-4AD8-BCBD-F075D6A94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 Oriented Programming</a:t>
            </a:r>
          </a:p>
          <a:p>
            <a:pPr lvl="1"/>
            <a:r>
              <a:rPr lang="en-US" dirty="0"/>
              <a:t>Using objects and methods</a:t>
            </a:r>
          </a:p>
          <a:p>
            <a:pPr lvl="1"/>
            <a:r>
              <a:rPr lang="en-US" dirty="0"/>
              <a:t>Creating our own Classes</a:t>
            </a:r>
          </a:p>
          <a:p>
            <a:pPr lvl="1"/>
            <a:endParaRPr lang="en-US" dirty="0"/>
          </a:p>
          <a:p>
            <a:r>
              <a:rPr lang="en-US" dirty="0"/>
              <a:t>Encapsulation</a:t>
            </a:r>
          </a:p>
          <a:p>
            <a:pPr lvl="1"/>
            <a:r>
              <a:rPr lang="en-US" dirty="0"/>
              <a:t>Internal state should be private</a:t>
            </a:r>
          </a:p>
          <a:p>
            <a:pPr lvl="1"/>
            <a:r>
              <a:rPr lang="en-US" dirty="0"/>
              <a:t>Only expose operations that maintain validity of our internal state</a:t>
            </a:r>
          </a:p>
          <a:p>
            <a:pPr lvl="1"/>
            <a:endParaRPr lang="en-US" dirty="0"/>
          </a:p>
          <a:p>
            <a:r>
              <a:rPr lang="en-US" dirty="0"/>
              <a:t>Resource Acquisition Is Initialization (RAII)</a:t>
            </a:r>
          </a:p>
          <a:p>
            <a:pPr lvl="1"/>
            <a:r>
              <a:rPr lang="en-US" dirty="0"/>
              <a:t>Wrap resources in an object</a:t>
            </a:r>
          </a:p>
          <a:p>
            <a:pPr lvl="1"/>
            <a:r>
              <a:rPr lang="en-US" dirty="0"/>
              <a:t>Allocate when constructed and deallocate when automatically destructed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2EB3C6-A7F2-47B0-BE7A-D2B45ED48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88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8E6EB-8FF9-425B-9FAE-22F49930A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why CS211?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06E43-8DBB-459D-91BD-03B45E127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It’s going to make you a </a:t>
            </a:r>
            <a:r>
              <a:rPr lang="en-US" b="1" dirty="0"/>
              <a:t>much</a:t>
            </a:r>
            <a:r>
              <a:rPr lang="en-US" dirty="0"/>
              <a:t> better programmer</a:t>
            </a:r>
          </a:p>
          <a:p>
            <a:endParaRPr lang="en-US" dirty="0"/>
          </a:p>
          <a:p>
            <a:r>
              <a:rPr lang="en-US" dirty="0"/>
              <a:t>It’s going to teach you a bunch of new skills</a:t>
            </a:r>
          </a:p>
          <a:p>
            <a:endParaRPr lang="en-US" dirty="0"/>
          </a:p>
          <a:p>
            <a:r>
              <a:rPr lang="en-US" dirty="0"/>
              <a:t>It’s going to enable you to succeed in future classes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C535F5-F6C9-45CD-9CC2-4056B1779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4245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ED520-118C-49A3-A9E7-C1E5A76D2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09EB7-0D00-4177-BA1B-F955E7A02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 syntax and structure</a:t>
            </a:r>
          </a:p>
          <a:p>
            <a:pPr lvl="1"/>
            <a:r>
              <a:rPr lang="en-US" dirty="0"/>
              <a:t>If, while, for</a:t>
            </a:r>
          </a:p>
          <a:p>
            <a:pPr lvl="1"/>
            <a:r>
              <a:rPr lang="en-US" dirty="0"/>
              <a:t>Functions and return values</a:t>
            </a:r>
          </a:p>
          <a:p>
            <a:pPr lvl="1"/>
            <a:r>
              <a:rPr lang="en-US" dirty="0"/>
              <a:t>Headers and Source files</a:t>
            </a:r>
          </a:p>
          <a:p>
            <a:pPr lvl="1"/>
            <a:endParaRPr lang="en-US" dirty="0"/>
          </a:p>
          <a:p>
            <a:r>
              <a:rPr lang="en-US" dirty="0"/>
              <a:t>Types and Variables</a:t>
            </a:r>
          </a:p>
          <a:p>
            <a:pPr lvl="1"/>
            <a:r>
              <a:rPr lang="en-US" dirty="0"/>
              <a:t>Name, Object, Value</a:t>
            </a:r>
          </a:p>
          <a:p>
            <a:pPr lvl="1"/>
            <a:r>
              <a:rPr lang="en-US" dirty="0"/>
              <a:t>Type determines the kind of value and size of object</a:t>
            </a:r>
          </a:p>
          <a:p>
            <a:pPr lvl="1"/>
            <a:endParaRPr lang="en-US" dirty="0"/>
          </a:p>
          <a:p>
            <a:r>
              <a:rPr lang="en-US" dirty="0"/>
              <a:t>Memory management</a:t>
            </a:r>
          </a:p>
          <a:p>
            <a:pPr lvl="1"/>
            <a:r>
              <a:rPr lang="en-US" dirty="0"/>
              <a:t>Stack, Data, and Heap segments</a:t>
            </a:r>
          </a:p>
          <a:p>
            <a:pPr lvl="1"/>
            <a:r>
              <a:rPr lang="en-US" dirty="0"/>
              <a:t>When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free()</a:t>
            </a:r>
            <a:r>
              <a:rPr lang="en-US" dirty="0"/>
              <a:t> and possible errors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CD5427-2CF4-4746-9D73-84BD198E2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D88366F-2E26-4BDF-8C8A-15B0F8A2C8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229567"/>
              </p:ext>
            </p:extLst>
          </p:nvPr>
        </p:nvGraphicFramePr>
        <p:xfrm>
          <a:off x="8099558" y="2910840"/>
          <a:ext cx="229244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z: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109135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CC7A9-9A14-43BA-B696-5C0D16BF0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Shell (a.k.a. Linux terminal)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2D0ED-B7FD-411B-8EA4-63D398938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SSH access to remote machines</a:t>
            </a:r>
          </a:p>
          <a:p>
            <a:pPr lvl="1"/>
            <a:r>
              <a:rPr lang="en-US" dirty="0"/>
              <a:t>This will be a recurring need in future classes</a:t>
            </a:r>
          </a:p>
          <a:p>
            <a:endParaRPr lang="en-US" dirty="0"/>
          </a:p>
          <a:p>
            <a:r>
              <a:rPr lang="en-US" dirty="0"/>
              <a:t>Interacting with files and programs</a:t>
            </a:r>
          </a:p>
          <a:p>
            <a:pPr lvl="1"/>
            <a:r>
              <a:rPr lang="en-US" dirty="0"/>
              <a:t>cd, ls</a:t>
            </a:r>
          </a:p>
          <a:p>
            <a:pPr lvl="1"/>
            <a:r>
              <a:rPr lang="en-US" dirty="0"/>
              <a:t>Relative and absolute paths</a:t>
            </a:r>
          </a:p>
          <a:p>
            <a:pPr lvl="1"/>
            <a:r>
              <a:rPr lang="en-US" dirty="0"/>
              <a:t>Providing flags to programs and looking up documentation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F8EC2-5234-431A-86E8-5721493E0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2644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358DD-559A-8CDA-358F-5C200EE40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background on CS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DA669-DED4-947B-34FD-2245E0F17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don’t have a good class on this</a:t>
            </a:r>
          </a:p>
          <a:p>
            <a:pPr lvl="1"/>
            <a:r>
              <a:rPr lang="en-US" dirty="0"/>
              <a:t>CS150 and CS211 try to give you some basics</a:t>
            </a:r>
          </a:p>
          <a:p>
            <a:pPr lvl="1"/>
            <a:endParaRPr lang="en-US" dirty="0"/>
          </a:p>
          <a:p>
            <a:r>
              <a:rPr lang="en-US" dirty="0"/>
              <a:t>One good source of material: MIT course</a:t>
            </a:r>
          </a:p>
          <a:p>
            <a:pPr lvl="1"/>
            <a:r>
              <a:rPr lang="en-US" dirty="0"/>
              <a:t>“The Missing Semester of Your CS Education”</a:t>
            </a:r>
          </a:p>
          <a:p>
            <a:pPr lvl="1"/>
            <a:r>
              <a:rPr lang="en-US" dirty="0">
                <a:hlinkClick r:id="rId2"/>
              </a:rPr>
              <a:t>https://missing.csail.mit.edu/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Another approach: use terminal</a:t>
            </a:r>
          </a:p>
          <a:p>
            <a:pPr lvl="1"/>
            <a:r>
              <a:rPr lang="en-US" dirty="0"/>
              <a:t>The more you use it, the more you google</a:t>
            </a:r>
            <a:br>
              <a:rPr lang="en-US" dirty="0"/>
            </a:br>
            <a:r>
              <a:rPr lang="en-US" dirty="0"/>
              <a:t>how to do things, and the better you’ll get</a:t>
            </a:r>
            <a:br>
              <a:rPr lang="en-US" dirty="0"/>
            </a:br>
            <a:r>
              <a:rPr lang="en-US" dirty="0"/>
              <a:t>at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460F6-66BA-A934-8E5D-456E1D480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ED5E51-D0EA-72A5-45C2-45D5F6EDC5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1504" y="2174670"/>
            <a:ext cx="3358890" cy="390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1420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D9247-374F-424C-8E5B-772318382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Recommendation: don’t forget about Unix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105A4-AFBC-4E22-81D0-B6041FA1D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playing around with Unix shell</a:t>
            </a:r>
          </a:p>
          <a:p>
            <a:pPr lvl="1"/>
            <a:r>
              <a:rPr lang="en-US" dirty="0"/>
              <a:t>Incredibly useful tool for software development and productivity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Several options</a:t>
            </a:r>
          </a:p>
          <a:p>
            <a:pPr lvl="2"/>
            <a:r>
              <a:rPr lang="en-US" dirty="0"/>
              <a:t>Native MacOS</a:t>
            </a:r>
          </a:p>
          <a:p>
            <a:pPr lvl="2"/>
            <a:r>
              <a:rPr lang="en-US" dirty="0"/>
              <a:t>Windows Subsystem for Linux (WSL)</a:t>
            </a:r>
          </a:p>
          <a:p>
            <a:pPr lvl="2"/>
            <a:r>
              <a:rPr lang="en-US" dirty="0"/>
              <a:t>Linux installed in a virtual machine (</a:t>
            </a:r>
            <a:r>
              <a:rPr lang="en-US" dirty="0" err="1"/>
              <a:t>Virtualbox</a:t>
            </a:r>
            <a:r>
              <a:rPr lang="en-US" dirty="0"/>
              <a:t> is a good choice)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Installing Linux on a virtual machine yourself is a good experience</a:t>
            </a:r>
          </a:p>
          <a:p>
            <a:pPr lvl="2"/>
            <a:r>
              <a:rPr lang="en-US" dirty="0"/>
              <a:t>Free and only takes an hour</a:t>
            </a:r>
          </a:p>
          <a:p>
            <a:pPr lvl="2"/>
            <a:r>
              <a:rPr lang="en-US" dirty="0"/>
              <a:t>And then you can wreck it, with no consequences</a:t>
            </a:r>
          </a:p>
          <a:p>
            <a:pPr lvl="2"/>
            <a:endParaRPr lang="en-US" dirty="0"/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7140DE-23CA-49E8-9656-F6D14170D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43426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Course Goals</a:t>
            </a:r>
          </a:p>
          <a:p>
            <a:pPr lvl="1"/>
            <a:endParaRPr lang="en-US" dirty="0"/>
          </a:p>
          <a:p>
            <a:r>
              <a:rPr lang="en-US" dirty="0"/>
              <a:t>When should you use C and C++?</a:t>
            </a:r>
          </a:p>
          <a:p>
            <a:endParaRPr lang="en-US" dirty="0"/>
          </a:p>
          <a:p>
            <a:r>
              <a:rPr lang="en-US" dirty="0"/>
              <a:t>Rust for C/C++ Programmers</a:t>
            </a:r>
          </a:p>
          <a:p>
            <a:pPr lvl="1"/>
            <a:endParaRPr lang="en-US" dirty="0"/>
          </a:p>
          <a:p>
            <a:r>
              <a:rPr lang="en-US" dirty="0"/>
              <a:t>Review of Class Topics</a:t>
            </a:r>
          </a:p>
          <a:p>
            <a:pPr lvl="1"/>
            <a:endParaRPr lang="en-US" dirty="0"/>
          </a:p>
          <a:p>
            <a:r>
              <a:rPr lang="en-US" b="1" dirty="0"/>
              <a:t>What’s next?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51462991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33FB7-3FE6-42A9-B637-5AF0329F5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CS classes!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23013-5CBB-407A-9C11-FB392AF90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CS211 is a pre-requisite for CS213</a:t>
            </a:r>
          </a:p>
          <a:p>
            <a:pPr lvl="1"/>
            <a:r>
              <a:rPr lang="en-US" dirty="0"/>
              <a:t>Obvious next step while you’re still fresh with C programming</a:t>
            </a:r>
          </a:p>
          <a:p>
            <a:pPr lvl="1"/>
            <a:endParaRPr lang="en-US" dirty="0"/>
          </a:p>
          <a:p>
            <a:r>
              <a:rPr lang="en-US" dirty="0"/>
              <a:t>CS111, CS150, and CS211 are the “programming classes”</a:t>
            </a:r>
          </a:p>
          <a:p>
            <a:pPr lvl="1"/>
            <a:r>
              <a:rPr lang="en-US" dirty="0"/>
              <a:t>Teach you how to program</a:t>
            </a:r>
          </a:p>
          <a:p>
            <a:pPr lvl="1"/>
            <a:r>
              <a:rPr lang="en-US" dirty="0"/>
              <a:t>Teach you programming languages</a:t>
            </a:r>
          </a:p>
          <a:p>
            <a:pPr lvl="1"/>
            <a:endParaRPr lang="en-US" dirty="0"/>
          </a:p>
          <a:p>
            <a:r>
              <a:rPr lang="en-US" dirty="0"/>
              <a:t>Future classes in CS are “computer science classes”</a:t>
            </a:r>
          </a:p>
          <a:p>
            <a:pPr lvl="1"/>
            <a:r>
              <a:rPr lang="en-US" dirty="0"/>
              <a:t>Teach you how to understand computation and computers</a:t>
            </a:r>
          </a:p>
          <a:p>
            <a:pPr lvl="1"/>
            <a:r>
              <a:rPr lang="en-US" dirty="0"/>
              <a:t>How do we use computers to understand and effect our world</a:t>
            </a:r>
          </a:p>
          <a:p>
            <a:pPr lvl="2"/>
            <a:r>
              <a:rPr lang="en-US" dirty="0"/>
              <a:t>You’ll write programs along the way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8EF9D1-56C1-4353-9863-7B98D2466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6434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“Wait, but I only know like four programming languages?!!”</a:t>
            </a:r>
          </a:p>
          <a:p>
            <a:pPr lvl="1"/>
            <a:r>
              <a:rPr lang="en-US" dirty="0"/>
              <a:t>Learning others will be up to you</a:t>
            </a:r>
          </a:p>
          <a:p>
            <a:pPr lvl="1"/>
            <a:endParaRPr lang="en-US" dirty="0"/>
          </a:p>
          <a:p>
            <a:r>
              <a:rPr lang="en-US" dirty="0"/>
              <a:t>The same ideas you’ve already learned will apply</a:t>
            </a:r>
          </a:p>
          <a:p>
            <a:pPr lvl="1"/>
            <a:r>
              <a:rPr lang="en-US" dirty="0"/>
              <a:t>Types and Imperative Programming</a:t>
            </a:r>
          </a:p>
          <a:p>
            <a:pPr lvl="1"/>
            <a:r>
              <a:rPr lang="en-US" dirty="0"/>
              <a:t>Functional Programming</a:t>
            </a:r>
          </a:p>
          <a:p>
            <a:pPr lvl="1"/>
            <a:r>
              <a:rPr lang="en-US" dirty="0"/>
              <a:t>Debugging and Testing</a:t>
            </a:r>
          </a:p>
          <a:p>
            <a:pPr lvl="1"/>
            <a:endParaRPr lang="en-US" dirty="0"/>
          </a:p>
          <a:p>
            <a:r>
              <a:rPr lang="en-US" dirty="0"/>
              <a:t>Lots of great guides online for popular languages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8000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237E5-CF03-4C23-B1BC-B9A07ABF8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Full-Stack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8E039-C0EE-4D6D-B085-695B1AA7F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benefit to being a “computer scientist” versus “knowing a programming language”</a:t>
            </a:r>
          </a:p>
          <a:p>
            <a:pPr lvl="1"/>
            <a:r>
              <a:rPr lang="en-US" dirty="0"/>
              <a:t>Our curriculum teaches you multiple different parts of the software stack</a:t>
            </a:r>
          </a:p>
          <a:p>
            <a:pPr lvl="1"/>
            <a:endParaRPr lang="en-US" dirty="0"/>
          </a:p>
          <a:p>
            <a:r>
              <a:rPr lang="en-US" dirty="0"/>
              <a:t>You can understand front-end (user-facing) software</a:t>
            </a:r>
          </a:p>
          <a:p>
            <a:pPr lvl="1"/>
            <a:r>
              <a:rPr lang="en-US" dirty="0"/>
              <a:t>Probably something like Python or </a:t>
            </a:r>
            <a:r>
              <a:rPr lang="en-US" dirty="0" err="1"/>
              <a:t>Javascript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You can understand back-end (software-facing) software</a:t>
            </a:r>
          </a:p>
          <a:p>
            <a:pPr lvl="1"/>
            <a:r>
              <a:rPr lang="en-US" dirty="0"/>
              <a:t>Probably something like C++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3BFD77-1EAC-488B-AD36-A8F5A258C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61971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1875D-B444-46A6-B1A8-D7E00C456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Plenty More Testing and 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DF190-908A-4DF6-9A03-83B84F312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you’re going to do a lot of programming, debugging is the most useful skill</a:t>
            </a:r>
          </a:p>
          <a:p>
            <a:pPr lvl="1"/>
            <a:r>
              <a:rPr lang="en-US" dirty="0"/>
              <a:t>You get better with lots of practice</a:t>
            </a:r>
          </a:p>
          <a:p>
            <a:pPr lvl="1"/>
            <a:endParaRPr lang="en-US" dirty="0"/>
          </a:p>
          <a:p>
            <a:r>
              <a:rPr lang="en-US" dirty="0"/>
              <a:t>Learning to test your code will help you be more successful</a:t>
            </a:r>
          </a:p>
          <a:p>
            <a:pPr lvl="1"/>
            <a:r>
              <a:rPr lang="en-US" dirty="0"/>
              <a:t>Especially on big projects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F682C0-0CF8-4B42-B1B8-29B0D2FA0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1775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Course Goals</a:t>
            </a:r>
          </a:p>
          <a:p>
            <a:pPr lvl="1"/>
            <a:endParaRPr lang="en-US" dirty="0"/>
          </a:p>
          <a:p>
            <a:r>
              <a:rPr lang="en-US" dirty="0"/>
              <a:t>When should you use C and C++?</a:t>
            </a:r>
          </a:p>
          <a:p>
            <a:endParaRPr lang="en-US" dirty="0"/>
          </a:p>
          <a:p>
            <a:r>
              <a:rPr lang="en-US" dirty="0"/>
              <a:t>Rust for C/C++ Programmers</a:t>
            </a:r>
          </a:p>
          <a:p>
            <a:pPr lvl="1"/>
            <a:endParaRPr lang="en-US" dirty="0"/>
          </a:p>
          <a:p>
            <a:r>
              <a:rPr lang="en-US" dirty="0"/>
              <a:t>Review of Class Topics</a:t>
            </a:r>
          </a:p>
          <a:p>
            <a:pPr lvl="1"/>
            <a:endParaRPr lang="en-US" dirty="0"/>
          </a:p>
          <a:p>
            <a:r>
              <a:rPr lang="en-US" dirty="0"/>
              <a:t>What’s next?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75500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CS211:</a:t>
            </a:r>
          </a:p>
          <a:p>
            <a:r>
              <a:rPr lang="en-US" dirty="0"/>
              <a:t>Teaches software design skills at a small-to-medium scale</a:t>
            </a:r>
          </a:p>
          <a:p>
            <a:pPr lvl="1"/>
            <a:r>
              <a:rPr lang="en-US" dirty="0"/>
              <a:t>Some smaller programs: Overlapped, </a:t>
            </a:r>
            <a:r>
              <a:rPr lang="en-US" dirty="0" err="1"/>
              <a:t>Brickout</a:t>
            </a:r>
            <a:endParaRPr lang="en-US" dirty="0"/>
          </a:p>
          <a:p>
            <a:pPr lvl="1"/>
            <a:r>
              <a:rPr lang="en-US" dirty="0"/>
              <a:t>Some larger programs: Rank-choice Voting, </a:t>
            </a:r>
            <a:r>
              <a:rPr lang="en-US" dirty="0" err="1"/>
              <a:t>Reversi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812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CS211:</a:t>
            </a:r>
          </a:p>
          <a:p>
            <a:r>
              <a:rPr lang="en-US" dirty="0"/>
              <a:t>Teaches software design skills at a small-to-medium scale</a:t>
            </a:r>
          </a:p>
          <a:p>
            <a:pPr lvl="1"/>
            <a:r>
              <a:rPr lang="en-US" dirty="0"/>
              <a:t>Some smaller programs: Overlapped, </a:t>
            </a:r>
            <a:r>
              <a:rPr lang="en-US" dirty="0" err="1"/>
              <a:t>Brickout</a:t>
            </a:r>
            <a:endParaRPr lang="en-US" dirty="0"/>
          </a:p>
          <a:p>
            <a:pPr lvl="1"/>
            <a:r>
              <a:rPr lang="en-US" dirty="0"/>
              <a:t>Some larger programs: Rank-choice Voting, </a:t>
            </a:r>
            <a:r>
              <a:rPr lang="en-US" dirty="0" err="1"/>
              <a:t>Reversi</a:t>
            </a:r>
            <a:endParaRPr lang="en-US" dirty="0"/>
          </a:p>
          <a:p>
            <a:endParaRPr lang="en-US" dirty="0"/>
          </a:p>
          <a:p>
            <a:r>
              <a:rPr lang="en-US" dirty="0"/>
              <a:t>Bridges students from </a:t>
            </a:r>
            <a:r>
              <a:rPr lang="en-US" i="1" dirty="0"/>
              <a:t>How to Design Programs</a:t>
            </a:r>
            <a:r>
              <a:rPr lang="en-US" dirty="0"/>
              <a:t> languages to industry-standard languages and tools</a:t>
            </a:r>
          </a:p>
          <a:p>
            <a:pPr lvl="1"/>
            <a:r>
              <a:rPr lang="en-US" dirty="0"/>
              <a:t>Unix shell: SSH, ls, cd,</a:t>
            </a:r>
          </a:p>
          <a:p>
            <a:pPr lvl="1"/>
            <a:r>
              <a:rPr lang="en-US" dirty="0"/>
              <a:t>C and C++ programming languages</a:t>
            </a:r>
          </a:p>
          <a:p>
            <a:pPr lvl="1"/>
            <a:r>
              <a:rPr lang="en-US" dirty="0" err="1"/>
              <a:t>CLion</a:t>
            </a:r>
            <a:r>
              <a:rPr lang="en-US" dirty="0"/>
              <a:t> IDE</a:t>
            </a:r>
          </a:p>
          <a:p>
            <a:pPr lvl="1"/>
            <a:r>
              <a:rPr lang="en-US" dirty="0"/>
              <a:t>Make and </a:t>
            </a:r>
            <a:r>
              <a:rPr lang="en-US" dirty="0" err="1"/>
              <a:t>CMake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7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F26C6-2281-4BED-BC24-B005F1FFE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Upsides to C and C++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1E1F1-9035-4771-BB81-ED8646A14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in charge of everything</a:t>
            </a:r>
          </a:p>
          <a:p>
            <a:pPr lvl="1"/>
            <a:r>
              <a:rPr lang="en-US" dirty="0"/>
              <a:t>You can do anything you want without constraints</a:t>
            </a:r>
          </a:p>
          <a:p>
            <a:pPr lvl="1"/>
            <a:endParaRPr lang="en-US" dirty="0"/>
          </a:p>
          <a:p>
            <a:r>
              <a:rPr lang="en-US" dirty="0"/>
              <a:t>Capable of directly interacting with hardware (“systems language”)</a:t>
            </a:r>
          </a:p>
          <a:p>
            <a:pPr lvl="1"/>
            <a:r>
              <a:rPr lang="en-US" dirty="0"/>
              <a:t>Grab exactly as much memory as you need and manage it yourself</a:t>
            </a:r>
          </a:p>
          <a:p>
            <a:pPr lvl="1"/>
            <a:r>
              <a:rPr lang="en-US" dirty="0"/>
              <a:t>Makes it incredibly fast (~100x faster than Python)</a:t>
            </a:r>
          </a:p>
          <a:p>
            <a:pPr lvl="1"/>
            <a:r>
              <a:rPr lang="en-US" dirty="0"/>
              <a:t>Makes it incredibly efficient (no memory is wasted)</a:t>
            </a:r>
          </a:p>
          <a:p>
            <a:pPr lvl="1"/>
            <a:endParaRPr lang="en-US" dirty="0"/>
          </a:p>
          <a:p>
            <a:r>
              <a:rPr lang="en-US" dirty="0"/>
              <a:t>These lead to the languages being very widely used</a:t>
            </a:r>
          </a:p>
          <a:p>
            <a:pPr lvl="1"/>
            <a:r>
              <a:rPr lang="en-US" dirty="0"/>
              <a:t>Top five programming languages for decades include C and C++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BA71FB-0EE6-4C97-9CA3-E94065851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13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49BB0-DD9A-457B-8402-DC2162F78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Downsides to C and C++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9822F-E1AF-493B-B4C2-B930D103D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are in charge of everything</a:t>
            </a:r>
          </a:p>
          <a:p>
            <a:pPr lvl="1"/>
            <a:r>
              <a:rPr lang="en-US" dirty="0"/>
              <a:t>And nothing is taken care of for you</a:t>
            </a:r>
          </a:p>
          <a:p>
            <a:pPr lvl="1"/>
            <a:endParaRPr lang="en-US" dirty="0"/>
          </a:p>
          <a:p>
            <a:r>
              <a:rPr lang="en-US" dirty="0"/>
              <a:t>Things you “can’t” do are </a:t>
            </a:r>
            <a:r>
              <a:rPr lang="en-US" sz="2000" b="1" dirty="0"/>
              <a:t>UNDEFINED BEHAVIOR</a:t>
            </a:r>
          </a:p>
          <a:p>
            <a:pPr lvl="1"/>
            <a:r>
              <a:rPr lang="en-US" dirty="0"/>
              <a:t>To enable portability, the languages just straight-up don’t say what happens if you violate the rules</a:t>
            </a:r>
          </a:p>
          <a:p>
            <a:pPr lvl="1"/>
            <a:r>
              <a:rPr lang="en-US" dirty="0"/>
              <a:t>The computer could do </a:t>
            </a:r>
            <a:r>
              <a:rPr lang="en-US" i="1" dirty="0"/>
              <a:t>anything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Backwards compatibility means features are only ever added</a:t>
            </a:r>
          </a:p>
          <a:p>
            <a:pPr lvl="1"/>
            <a:r>
              <a:rPr lang="en-US" dirty="0"/>
              <a:t>You’ll see this especially in C++, C just has less features total</a:t>
            </a:r>
          </a:p>
          <a:p>
            <a:pPr lvl="1"/>
            <a:r>
              <a:rPr lang="en-US" dirty="0"/>
              <a:t>C++ feels like a bunch of things stapled together</a:t>
            </a:r>
          </a:p>
          <a:p>
            <a:pPr lvl="2"/>
            <a:r>
              <a:rPr lang="en-US" dirty="0"/>
              <a:t>And there’s an amazing programming language hiding in there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26205D-D691-48E2-B576-7B6F4F14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8052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D0A3AC-FEDE-4313-916E-8526D027E58E}" vid="{D05B4BF3-F9C8-49C3-98C8-13CFE7DD0C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cs211_template</Template>
  <TotalTime>7557</TotalTime>
  <Words>3379</Words>
  <Application>Microsoft Office PowerPoint</Application>
  <PresentationFormat>Widescreen</PresentationFormat>
  <Paragraphs>679</Paragraphs>
  <Slides>59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4" baseType="lpstr">
      <vt:lpstr>Arial</vt:lpstr>
      <vt:lpstr>Calibri</vt:lpstr>
      <vt:lpstr>Courier New</vt:lpstr>
      <vt:lpstr>Tahoma</vt:lpstr>
      <vt:lpstr>Class Slides</vt:lpstr>
      <vt:lpstr>Lecture 17 Wrapup</vt:lpstr>
      <vt:lpstr>Administrivia</vt:lpstr>
      <vt:lpstr>Today’s Goals</vt:lpstr>
      <vt:lpstr>Outline</vt:lpstr>
      <vt:lpstr>So, why CS211?</vt:lpstr>
      <vt:lpstr>Formal goals</vt:lpstr>
      <vt:lpstr>Formal goals</vt:lpstr>
      <vt:lpstr>Upsides to C and C++</vt:lpstr>
      <vt:lpstr>Downsides to C and C++</vt:lpstr>
      <vt:lpstr>So why teach C and C++?</vt:lpstr>
      <vt:lpstr>Outline</vt:lpstr>
      <vt:lpstr>When should you use C?</vt:lpstr>
      <vt:lpstr>When should you use C?</vt:lpstr>
      <vt:lpstr>When should you use C?</vt:lpstr>
      <vt:lpstr>What is C good for?</vt:lpstr>
      <vt:lpstr>Slowly we are replacing the need for C</vt:lpstr>
      <vt:lpstr>The value of learning C</vt:lpstr>
      <vt:lpstr>What about C++?</vt:lpstr>
      <vt:lpstr>Use the right programming language for the job</vt:lpstr>
      <vt:lpstr>Break + example Go code</vt:lpstr>
      <vt:lpstr>Break + example Go code</vt:lpstr>
      <vt:lpstr>Outline</vt:lpstr>
      <vt:lpstr>Background on Rust</vt:lpstr>
      <vt:lpstr>“Hello World” in Rust</vt:lpstr>
      <vt:lpstr>“Hello World” in Rust</vt:lpstr>
      <vt:lpstr>“Hello World” in Rust</vt:lpstr>
      <vt:lpstr>“Hello World” in Rust</vt:lpstr>
      <vt:lpstr>Types in Rust</vt:lpstr>
      <vt:lpstr>Working with variables</vt:lpstr>
      <vt:lpstr>Working with variables</vt:lpstr>
      <vt:lpstr>Working with variables</vt:lpstr>
      <vt:lpstr>Rust playground - Variables</vt:lpstr>
      <vt:lpstr>Type inference in Rust</vt:lpstr>
      <vt:lpstr>Rust has structs which can have methods</vt:lpstr>
      <vt:lpstr>Rust has structs which can have methods</vt:lpstr>
      <vt:lpstr>Rust has structs which can have methods</vt:lpstr>
      <vt:lpstr>Rust has structs which can have methods</vt:lpstr>
      <vt:lpstr>Rust has structs which can have methods</vt:lpstr>
      <vt:lpstr>Rust has structs which can have methods</vt:lpstr>
      <vt:lpstr>Rust Playground - Methods</vt:lpstr>
      <vt:lpstr>Rust solves memory ownership issues</vt:lpstr>
      <vt:lpstr>Rust prevents ownership issues at compile-time</vt:lpstr>
      <vt:lpstr>Way more to Rust</vt:lpstr>
      <vt:lpstr>Break + Question</vt:lpstr>
      <vt:lpstr>Break + Question</vt:lpstr>
      <vt:lpstr>Outline</vt:lpstr>
      <vt:lpstr>What did we learn in CS211?</vt:lpstr>
      <vt:lpstr>Game Design</vt:lpstr>
      <vt:lpstr>C++ Programming</vt:lpstr>
      <vt:lpstr>C Programming</vt:lpstr>
      <vt:lpstr>Unix Shell (a.k.a. Linux terminal)</vt:lpstr>
      <vt:lpstr>More background on CS tools</vt:lpstr>
      <vt:lpstr>Recommendation: don’t forget about Unix</vt:lpstr>
      <vt:lpstr>Outline</vt:lpstr>
      <vt:lpstr>More CS classes!</vt:lpstr>
      <vt:lpstr>New languages</vt:lpstr>
      <vt:lpstr>Full-Stack Programming</vt:lpstr>
      <vt:lpstr>Plenty More Testing and Debugging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20 Wrapup</dc:title>
  <dc:creator>Branden Ghena</dc:creator>
  <cp:lastModifiedBy>Branden Ghena</cp:lastModifiedBy>
  <cp:revision>35</cp:revision>
  <dcterms:created xsi:type="dcterms:W3CDTF">2021-11-30T04:10:22Z</dcterms:created>
  <dcterms:modified xsi:type="dcterms:W3CDTF">2023-05-30T17:54:31Z</dcterms:modified>
</cp:coreProperties>
</file>