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55"/>
  </p:notesMasterIdLst>
  <p:sldIdLst>
    <p:sldId id="256" r:id="rId2"/>
    <p:sldId id="384" r:id="rId3"/>
    <p:sldId id="264" r:id="rId4"/>
    <p:sldId id="820" r:id="rId5"/>
    <p:sldId id="886" r:id="rId6"/>
    <p:sldId id="836" r:id="rId7"/>
    <p:sldId id="837" r:id="rId8"/>
    <p:sldId id="838" r:id="rId9"/>
    <p:sldId id="839" r:id="rId10"/>
    <p:sldId id="841" r:id="rId11"/>
    <p:sldId id="383" r:id="rId12"/>
    <p:sldId id="833" r:id="rId13"/>
    <p:sldId id="846" r:id="rId14"/>
    <p:sldId id="870" r:id="rId15"/>
    <p:sldId id="834" r:id="rId16"/>
    <p:sldId id="871" r:id="rId17"/>
    <p:sldId id="872" r:id="rId18"/>
    <p:sldId id="887" r:id="rId19"/>
    <p:sldId id="835" r:id="rId20"/>
    <p:sldId id="850" r:id="rId21"/>
    <p:sldId id="853" r:id="rId22"/>
    <p:sldId id="849" r:id="rId23"/>
    <p:sldId id="864" r:id="rId24"/>
    <p:sldId id="851" r:id="rId25"/>
    <p:sldId id="852" r:id="rId26"/>
    <p:sldId id="848" r:id="rId27"/>
    <p:sldId id="863" r:id="rId28"/>
    <p:sldId id="854" r:id="rId29"/>
    <p:sldId id="873" r:id="rId30"/>
    <p:sldId id="875" r:id="rId31"/>
    <p:sldId id="888" r:id="rId32"/>
    <p:sldId id="842" r:id="rId33"/>
    <p:sldId id="855" r:id="rId34"/>
    <p:sldId id="856" r:id="rId35"/>
    <p:sldId id="861" r:id="rId36"/>
    <p:sldId id="862" r:id="rId37"/>
    <p:sldId id="858" r:id="rId38"/>
    <p:sldId id="857" r:id="rId39"/>
    <p:sldId id="860" r:id="rId40"/>
    <p:sldId id="889" r:id="rId41"/>
    <p:sldId id="881" r:id="rId42"/>
    <p:sldId id="877" r:id="rId43"/>
    <p:sldId id="882" r:id="rId44"/>
    <p:sldId id="883" r:id="rId45"/>
    <p:sldId id="884" r:id="rId46"/>
    <p:sldId id="879" r:id="rId47"/>
    <p:sldId id="885" r:id="rId48"/>
    <p:sldId id="891" r:id="rId49"/>
    <p:sldId id="893" r:id="rId50"/>
    <p:sldId id="890" r:id="rId51"/>
    <p:sldId id="844" r:id="rId52"/>
    <p:sldId id="892" r:id="rId53"/>
    <p:sldId id="867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384"/>
            <p14:sldId id="264"/>
            <p14:sldId id="820"/>
          </p14:sldIdLst>
        </p14:section>
        <p14:section name="Concept of Inheritance" id="{B55B8E8C-5EAB-4A1E-A4E9-AE5E896E46FA}">
          <p14:sldIdLst>
            <p14:sldId id="886"/>
            <p14:sldId id="836"/>
            <p14:sldId id="837"/>
            <p14:sldId id="838"/>
            <p14:sldId id="839"/>
            <p14:sldId id="841"/>
            <p14:sldId id="383"/>
            <p14:sldId id="833"/>
            <p14:sldId id="846"/>
            <p14:sldId id="870"/>
            <p14:sldId id="834"/>
            <p14:sldId id="871"/>
            <p14:sldId id="872"/>
          </p14:sldIdLst>
        </p14:section>
        <p14:section name="Inheritance in C++" id="{8AC8BB24-0593-44CE-A4DA-C843F828AE15}">
          <p14:sldIdLst>
            <p14:sldId id="887"/>
            <p14:sldId id="835"/>
            <p14:sldId id="850"/>
            <p14:sldId id="853"/>
            <p14:sldId id="849"/>
            <p14:sldId id="864"/>
            <p14:sldId id="851"/>
            <p14:sldId id="852"/>
            <p14:sldId id="848"/>
            <p14:sldId id="863"/>
            <p14:sldId id="854"/>
            <p14:sldId id="873"/>
            <p14:sldId id="875"/>
          </p14:sldIdLst>
        </p14:section>
        <p14:section name="Overriding Functions" id="{D456D9AE-459A-4C49-A509-ED75631AF915}">
          <p14:sldIdLst>
            <p14:sldId id="888"/>
            <p14:sldId id="842"/>
            <p14:sldId id="855"/>
            <p14:sldId id="856"/>
            <p14:sldId id="861"/>
            <p14:sldId id="862"/>
            <p14:sldId id="858"/>
            <p14:sldId id="857"/>
            <p14:sldId id="860"/>
          </p14:sldIdLst>
        </p14:section>
        <p14:section name="Storing Inherited Classes" id="{3D03BA48-FC2E-4999-87BE-A639B857722C}">
          <p14:sldIdLst>
            <p14:sldId id="889"/>
            <p14:sldId id="881"/>
            <p14:sldId id="877"/>
            <p14:sldId id="882"/>
            <p14:sldId id="883"/>
            <p14:sldId id="884"/>
            <p14:sldId id="879"/>
            <p14:sldId id="885"/>
            <p14:sldId id="891"/>
            <p14:sldId id="893"/>
          </p14:sldIdLst>
        </p14:section>
        <p14:section name="GE211 Inheritance" id="{A12966F6-D92C-42B2-8A02-2D02AA38E3D4}">
          <p14:sldIdLst>
            <p14:sldId id="890"/>
            <p14:sldId id="844"/>
            <p14:sldId id="892"/>
          </p14:sldIdLst>
        </p14:section>
        <p14:section name="Wrapup" id="{29A7F866-9DA9-446B-8359-CE426CB89C7A}">
          <p14:sldIdLst>
            <p14:sldId id="8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ultiple_inheritance#The_diamond_proble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u-cs211.github.io/cs211-files/lec/15_inheritance.zip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ov/ge211/blob/main/include/ge211/base.hxx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15</a:t>
            </a:r>
            <a:br>
              <a:rPr lang="en-US" dirty="0"/>
            </a:br>
            <a:r>
              <a:rPr lang="en-US" dirty="0"/>
              <a:t>C++ Inheritance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 (Northwestern), Hal Perkins (Washington), </a:t>
            </a:r>
            <a:r>
              <a:rPr lang="en-US" sz="1600" dirty="0" err="1"/>
              <a:t>Godmar</a:t>
            </a:r>
            <a:r>
              <a:rPr lang="en-US" sz="1600" dirty="0"/>
              <a:t> Back (Virginia Tech)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A60CE-33D1-4736-A5BE-8A2356863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without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0C63E-05B2-4E3C-BCFE-4F1F67C0C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One class per block type: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Feels pretty redundant. Lots of repeated information</a:t>
            </a:r>
          </a:p>
          <a:p>
            <a:r>
              <a:rPr lang="en-US" dirty="0"/>
              <a:t>Cannot use multiple blocks as the same thing</a:t>
            </a:r>
          </a:p>
          <a:p>
            <a:pPr lvl="1"/>
            <a:r>
              <a:rPr lang="en-US" dirty="0"/>
              <a:t>Can’t have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 of blocks, for instance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97BAF-D34E-4745-8D0E-C7909B034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14" name="Table 6">
            <a:extLst>
              <a:ext uri="{FF2B5EF4-FFF2-40B4-BE49-F238E27FC236}">
                <a16:creationId xmlns:a16="http://schemas.microsoft.com/office/drawing/2014/main" id="{6E33F488-BFAC-498E-9776-208F140D1F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117668"/>
              </p:ext>
            </p:extLst>
          </p:nvPr>
        </p:nvGraphicFramePr>
        <p:xfrm>
          <a:off x="1267705" y="1735433"/>
          <a:ext cx="3008088" cy="2680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088">
                  <a:extLst>
                    <a:ext uri="{9D8B030D-6E8A-4147-A177-3AD203B41FA5}">
                      <a16:colId xmlns:a16="http://schemas.microsoft.com/office/drawing/2014/main" val="3337743554"/>
                    </a:ext>
                  </a:extLst>
                </a:gridCol>
              </a:tblGrid>
              <a:tr h="580055">
                <a:tc>
                  <a:txBody>
                    <a:bodyPr/>
                    <a:lstStyle/>
                    <a:p>
                      <a:pPr lvl="0" algn="ctr"/>
                      <a:r>
                        <a:rPr lang="en-US" sz="2000" dirty="0" err="1"/>
                        <a:t>Sand_block</a:t>
                      </a:r>
                      <a:endParaRPr lang="en-US" sz="2000" dirty="0"/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727915"/>
                  </a:ext>
                </a:extLst>
              </a:tr>
              <a:tr h="1175162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hit_block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fall()</a:t>
                      </a:r>
                    </a:p>
                    <a:p>
                      <a:pPr lvl="0"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069914"/>
                  </a:ext>
                </a:extLst>
              </a:tr>
              <a:tr h="911516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position_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hits_remaining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90829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AAC0387-B037-4BC4-831D-F2A20FFBC1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600580"/>
              </p:ext>
            </p:extLst>
          </p:nvPr>
        </p:nvGraphicFramePr>
        <p:xfrm>
          <a:off x="4591956" y="1735431"/>
          <a:ext cx="3008087" cy="2666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087">
                  <a:extLst>
                    <a:ext uri="{9D8B030D-6E8A-4147-A177-3AD203B41FA5}">
                      <a16:colId xmlns:a16="http://schemas.microsoft.com/office/drawing/2014/main" val="1370039226"/>
                    </a:ext>
                  </a:extLst>
                </a:gridCol>
              </a:tblGrid>
              <a:tr h="572023">
                <a:tc>
                  <a:txBody>
                    <a:bodyPr/>
                    <a:lstStyle/>
                    <a:p>
                      <a:pPr lvl="0" algn="ctr"/>
                      <a:r>
                        <a:rPr lang="en-US" sz="2000" dirty="0" err="1"/>
                        <a:t>Coal_ore_block</a:t>
                      </a:r>
                      <a:endParaRPr lang="en-US" sz="2000" dirty="0"/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308075"/>
                  </a:ext>
                </a:extLst>
              </a:tr>
              <a:tr h="1180844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hit_block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drop_item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lvl="0"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466749"/>
                  </a:ext>
                </a:extLst>
              </a:tr>
              <a:tr h="898893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position_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hits_remaining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45750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D264B937-AEB2-4CF9-BF46-643BE34BD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47187"/>
              </p:ext>
            </p:extLst>
          </p:nvPr>
        </p:nvGraphicFramePr>
        <p:xfrm>
          <a:off x="7916206" y="1735431"/>
          <a:ext cx="3008087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087">
                  <a:extLst>
                    <a:ext uri="{9D8B030D-6E8A-4147-A177-3AD203B41FA5}">
                      <a16:colId xmlns:a16="http://schemas.microsoft.com/office/drawing/2014/main" val="13700392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/>
                      <a:r>
                        <a:rPr lang="en-US" sz="2000" dirty="0" err="1"/>
                        <a:t>Redstone_ore_block</a:t>
                      </a:r>
                      <a:endParaRPr lang="en-US" sz="2000" dirty="0"/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308075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hit_block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drop_item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emit_particles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466749"/>
                  </a:ext>
                </a:extLst>
              </a:tr>
              <a:tr h="378853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position_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hits_remaining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457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502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Concept: share common traits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Inheritance allows one class to copy all the qualities of another</a:t>
            </a:r>
          </a:p>
          <a:p>
            <a:pPr lvl="1"/>
            <a:r>
              <a:rPr lang="en-US" dirty="0"/>
              <a:t>i.e. it inherits member functions and data members</a:t>
            </a:r>
          </a:p>
          <a:p>
            <a:pPr lvl="1"/>
            <a:endParaRPr lang="en-US" dirty="0"/>
          </a:p>
          <a:p>
            <a:r>
              <a:rPr lang="en-US" dirty="0"/>
              <a:t>Allows us to form parent-child “is-a” relationship between classes</a:t>
            </a:r>
          </a:p>
          <a:p>
            <a:pPr lvl="1"/>
            <a:r>
              <a:rPr lang="en-US" dirty="0"/>
              <a:t>A child (derived class) extends a parent (base class)</a:t>
            </a:r>
          </a:p>
          <a:p>
            <a:pPr lvl="1"/>
            <a:endParaRPr lang="en-US" dirty="0"/>
          </a:p>
          <a:p>
            <a:r>
              <a:rPr lang="en-US" dirty="0"/>
              <a:t>Objects can be treated as anything they inherit from</a:t>
            </a:r>
          </a:p>
          <a:p>
            <a:pPr lvl="1"/>
            <a:r>
              <a:rPr lang="en-US" dirty="0"/>
              <a:t>Object can be treated as the base class to access general functionality</a:t>
            </a:r>
          </a:p>
          <a:p>
            <a:pPr lvl="1"/>
            <a:r>
              <a:rPr lang="en-US" dirty="0"/>
              <a:t>Or treated as the specific derived class to access specific functionality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A60CE-33D1-4736-A5BE-8A2356863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Redesign of blocks with inheritance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97BAF-D34E-4745-8D0E-C7909B034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885B54D6-353F-45F6-84C5-4CC772672D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6778405"/>
              </p:ext>
            </p:extLst>
          </p:nvPr>
        </p:nvGraphicFramePr>
        <p:xfrm>
          <a:off x="4482398" y="4291867"/>
          <a:ext cx="300808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088">
                  <a:extLst>
                    <a:ext uri="{9D8B030D-6E8A-4147-A177-3AD203B41FA5}">
                      <a16:colId xmlns:a16="http://schemas.microsoft.com/office/drawing/2014/main" val="33377435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/>
                      <a:r>
                        <a:rPr lang="en-US" sz="2000" dirty="0" err="1"/>
                        <a:t>Sand_block</a:t>
                      </a:r>
                      <a:endParaRPr lang="en-US" sz="2000" dirty="0"/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727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hit_block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lvl="0" algn="l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fall()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069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position_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hits_remaining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9082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11ACD4-37CE-4E1D-A194-E8D3DD377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458822"/>
              </p:ext>
            </p:extLst>
          </p:nvPr>
        </p:nvGraphicFramePr>
        <p:xfrm>
          <a:off x="8572307" y="496892"/>
          <a:ext cx="3008087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087">
                  <a:extLst>
                    <a:ext uri="{9D8B030D-6E8A-4147-A177-3AD203B41FA5}">
                      <a16:colId xmlns:a16="http://schemas.microsoft.com/office/drawing/2014/main" val="13700392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/>
                      <a:r>
                        <a:rPr lang="en-US" sz="2000" dirty="0" err="1"/>
                        <a:t>Coal_ore_block</a:t>
                      </a:r>
                      <a:endParaRPr lang="en-US" sz="2000" dirty="0"/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308075"/>
                  </a:ext>
                </a:extLst>
              </a:tr>
              <a:tr h="461866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hit_block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drop_item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466749"/>
                  </a:ext>
                </a:extLst>
              </a:tr>
              <a:tr h="351586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position_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hits_remaining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45750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1E376A6-9072-4681-BC28-70D77C605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968637"/>
              </p:ext>
            </p:extLst>
          </p:nvPr>
        </p:nvGraphicFramePr>
        <p:xfrm>
          <a:off x="8572306" y="3262546"/>
          <a:ext cx="3008087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087">
                  <a:extLst>
                    <a:ext uri="{9D8B030D-6E8A-4147-A177-3AD203B41FA5}">
                      <a16:colId xmlns:a16="http://schemas.microsoft.com/office/drawing/2014/main" val="13700392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/>
                      <a:r>
                        <a:rPr lang="en-US" sz="2000" dirty="0" err="1"/>
                        <a:t>Redstone_ore_block</a:t>
                      </a:r>
                      <a:endParaRPr lang="en-US" sz="2000" dirty="0"/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8308075"/>
                  </a:ext>
                </a:extLst>
              </a:tr>
              <a:tr h="509492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hit_block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drop_item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lvl="0" algn="l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emit_particles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466749"/>
                  </a:ext>
                </a:extLst>
              </a:tr>
              <a:tr h="378853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position_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hits_remaining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457502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3FB1BAD8-79D1-4508-9C57-F1EBB89668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9032337"/>
              </p:ext>
            </p:extLst>
          </p:nvPr>
        </p:nvGraphicFramePr>
        <p:xfrm>
          <a:off x="607595" y="2322294"/>
          <a:ext cx="3008088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088">
                  <a:extLst>
                    <a:ext uri="{9D8B030D-6E8A-4147-A177-3AD203B41FA5}">
                      <a16:colId xmlns:a16="http://schemas.microsoft.com/office/drawing/2014/main" val="33377435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/>
                      <a:r>
                        <a:rPr lang="en-US" sz="2000" dirty="0"/>
                        <a:t>Block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727915"/>
                  </a:ext>
                </a:extLst>
              </a:tr>
              <a:tr h="423205">
                <a:tc>
                  <a:txBody>
                    <a:bodyPr/>
                    <a:lstStyle/>
                    <a:p>
                      <a:pPr lvl="0" algn="l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hit_block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069914"/>
                  </a:ext>
                </a:extLst>
              </a:tr>
              <a:tr h="423205">
                <a:tc>
                  <a:txBody>
                    <a:bodyPr/>
                    <a:lstStyle/>
                    <a:p>
                      <a:pPr lvl="0" algn="l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position_</a:t>
                      </a:r>
                    </a:p>
                    <a:p>
                      <a:pPr lvl="0" algn="l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hits_remaining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90829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FE161480-2682-40B4-B3AD-AAA07E14F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2657959"/>
              </p:ext>
            </p:extLst>
          </p:nvPr>
        </p:nvGraphicFramePr>
        <p:xfrm>
          <a:off x="4482398" y="1082040"/>
          <a:ext cx="3008088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8088">
                  <a:extLst>
                    <a:ext uri="{9D8B030D-6E8A-4147-A177-3AD203B41FA5}">
                      <a16:colId xmlns:a16="http://schemas.microsoft.com/office/drawing/2014/main" val="33377435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/>
                      <a:r>
                        <a:rPr lang="en-US" sz="2000" dirty="0" err="1"/>
                        <a:t>Ore_block</a:t>
                      </a:r>
                      <a:endParaRPr lang="en-US" sz="2000" dirty="0"/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727915"/>
                  </a:ext>
                </a:extLst>
              </a:tr>
              <a:tr h="423205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hit_block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lvl="0" algn="l"/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drop_item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069914"/>
                  </a:ext>
                </a:extLst>
              </a:tr>
              <a:tr h="423205">
                <a:tc>
                  <a:txBody>
                    <a:bodyPr/>
                    <a:lstStyle/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position_</a:t>
                      </a:r>
                    </a:p>
                    <a:p>
                      <a:pPr lvl="0" algn="l"/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hits_remaining</a:t>
                      </a:r>
                      <a:r>
                        <a:rPr lang="en-US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</a:p>
                  </a:txBody>
                  <a:tcPr marL="137160" marR="137160" marT="137160" marB="1371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90829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CDF2FC9-80D8-463B-8E6D-31FF00949E96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3615683" y="2255520"/>
            <a:ext cx="866715" cy="108785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E121EDA-4E49-445B-9652-8AFA57A681D8}"/>
              </a:ext>
            </a:extLst>
          </p:cNvPr>
          <p:cNvCxnSpPr>
            <a:cxnSpLocks/>
            <a:stCxn id="8" idx="3"/>
            <a:endCxn id="5" idx="1"/>
          </p:cNvCxnSpPr>
          <p:nvPr/>
        </p:nvCxnSpPr>
        <p:spPr>
          <a:xfrm>
            <a:off x="3615683" y="3343374"/>
            <a:ext cx="866715" cy="212197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DEF22B1-B3AF-430E-9033-811CCD5812D2}"/>
              </a:ext>
            </a:extLst>
          </p:cNvPr>
          <p:cNvCxnSpPr>
            <a:cxnSpLocks/>
            <a:stCxn id="9" idx="3"/>
            <a:endCxn id="6" idx="1"/>
          </p:cNvCxnSpPr>
          <p:nvPr/>
        </p:nvCxnSpPr>
        <p:spPr>
          <a:xfrm flipV="1">
            <a:off x="7490486" y="1670372"/>
            <a:ext cx="1081821" cy="58514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7DE0A2A-8D1F-48DF-B770-99EE1DBDBE9A}"/>
              </a:ext>
            </a:extLst>
          </p:cNvPr>
          <p:cNvCxnSpPr>
            <a:cxnSpLocks/>
            <a:stCxn id="9" idx="3"/>
            <a:endCxn id="7" idx="1"/>
          </p:cNvCxnSpPr>
          <p:nvPr/>
        </p:nvCxnSpPr>
        <p:spPr>
          <a:xfrm>
            <a:off x="7490486" y="2255520"/>
            <a:ext cx="1081820" cy="23329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6765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9C221-E3AC-4AAB-AD8D-74733651A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classes can override inherited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F02C2-37B9-42D2-83CD-8345286DF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hits_remaining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hits_remaining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drop_item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Redstone_ore_block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hits_remaining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emit_particles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hits_remaining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0) {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drop_item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6FE32E-3B7C-4ACF-BA61-23F73C96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48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B4EB4-24FE-4E5D-976C-ED4EBF30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classes can be treated as the parent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C4A0-EDE2-4AC6-8737-40039E992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cs typeface="Courier New" panose="02070309020205020404" pitchFamily="49" charset="0"/>
              </a:rPr>
              <a:t>We can make a vector of generic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dirty="0">
                <a:cs typeface="Courier New" panose="02070309020205020404" pitchFamily="49" charset="0"/>
              </a:rPr>
              <a:t>” and fill it with specific types of blocks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Although we have to do some extra work: using pointers in this example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More on this later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std::vector&lt;Block*&gt; blocks;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blocks.push_back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Coal_ore_block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blocks.push_back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Redstone_ore_block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blocks.push_back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Coal_ore_block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blocks.push_back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Sand_block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blocks[1]-&gt;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// calls Redstone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383FD-9AC2-4937-BB91-4572D01B4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66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D27E0-029B-4050-A5D6-450CC3A8A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7A314-04B1-4286-A0C5-C8241576F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 reuse</a:t>
            </a:r>
          </a:p>
          <a:p>
            <a:pPr lvl="1"/>
            <a:r>
              <a:rPr lang="en-US" dirty="0"/>
              <a:t>Children can automatically inherit code from parents</a:t>
            </a:r>
          </a:p>
          <a:p>
            <a:pPr lvl="1"/>
            <a:endParaRPr lang="en-US" dirty="0"/>
          </a:p>
          <a:p>
            <a:r>
              <a:rPr lang="en-US" dirty="0"/>
              <a:t>Extensibility</a:t>
            </a:r>
          </a:p>
          <a:p>
            <a:pPr lvl="1"/>
            <a:r>
              <a:rPr lang="en-US" dirty="0"/>
              <a:t>Children can add custom behavior by extending or overriding</a:t>
            </a:r>
          </a:p>
          <a:p>
            <a:pPr lvl="1"/>
            <a:endParaRPr lang="en-US" dirty="0"/>
          </a:p>
          <a:p>
            <a:r>
              <a:rPr lang="en-US" b="1" dirty="0"/>
              <a:t>Polymorphism</a:t>
            </a:r>
            <a:r>
              <a:rPr lang="en-US" dirty="0"/>
              <a:t> </a:t>
            </a:r>
            <a:r>
              <a:rPr lang="en-US" sz="2400" dirty="0"/>
              <a:t>(biggest reason)</a:t>
            </a:r>
            <a:endParaRPr lang="en-US" dirty="0"/>
          </a:p>
          <a:p>
            <a:pPr lvl="1"/>
            <a:r>
              <a:rPr lang="en-US" dirty="0"/>
              <a:t>Ability to redefine existing behavior but preserve the interface</a:t>
            </a:r>
          </a:p>
          <a:p>
            <a:pPr lvl="1"/>
            <a:r>
              <a:rPr lang="en-US" dirty="0"/>
              <a:t>Children can override the behavior of the parent</a:t>
            </a:r>
          </a:p>
          <a:p>
            <a:pPr lvl="1"/>
            <a:r>
              <a:rPr lang="en-US" dirty="0"/>
              <a:t>Other parts of the code can make calls on objects without knowing which part of the inheritance tree they are from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D2B01-E347-4CE9-8FED-D119A4B02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93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40C796-B6BB-4A4A-BB90-9FAD58229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Quiz: Relationships between our blocks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B29A67-B623-4B1D-B1F6-9C70E1814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Determine if the following</a:t>
            </a:r>
            <a:br>
              <a:rPr lang="en-US" dirty="0"/>
            </a:br>
            <a:r>
              <a:rPr lang="en-US" dirty="0"/>
              <a:t>is-a relationships exist</a:t>
            </a:r>
          </a:p>
          <a:p>
            <a:endParaRPr lang="en-US" dirty="0"/>
          </a:p>
          <a:p>
            <a:r>
              <a:rPr lang="en-US" dirty="0"/>
              <a:t>True or False:</a:t>
            </a:r>
          </a:p>
          <a:p>
            <a:pPr lvl="1"/>
            <a:r>
              <a:rPr lang="en-US" dirty="0" err="1"/>
              <a:t>Redstone_ore_block</a:t>
            </a:r>
            <a:r>
              <a:rPr lang="en-US" dirty="0"/>
              <a:t> is-a </a:t>
            </a:r>
            <a:r>
              <a:rPr lang="en-US" dirty="0" err="1"/>
              <a:t>Ore_block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Coal_ore_block</a:t>
            </a:r>
            <a:r>
              <a:rPr lang="en-US" dirty="0"/>
              <a:t> is-a </a:t>
            </a:r>
            <a:r>
              <a:rPr lang="en-US" dirty="0" err="1"/>
              <a:t>Ore_block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Coal_ore_block</a:t>
            </a:r>
            <a:r>
              <a:rPr lang="en-US" dirty="0"/>
              <a:t> is-a Block?</a:t>
            </a:r>
          </a:p>
          <a:p>
            <a:pPr lvl="1"/>
            <a:r>
              <a:rPr lang="en-US" dirty="0" err="1"/>
              <a:t>Coal_ore_block</a:t>
            </a:r>
            <a:r>
              <a:rPr lang="en-US" dirty="0"/>
              <a:t> is-a </a:t>
            </a:r>
            <a:r>
              <a:rPr lang="en-US" dirty="0" err="1"/>
              <a:t>Redstone_ore_block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Ore_block</a:t>
            </a:r>
            <a:r>
              <a:rPr lang="en-US" dirty="0"/>
              <a:t> is-a </a:t>
            </a:r>
            <a:r>
              <a:rPr lang="en-US" dirty="0" err="1"/>
              <a:t>Redstone_ore_block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F9FE47-78B5-4CE4-964D-F2A8FB78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7FFA755-5532-449E-805E-30AD3515C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692150"/>
            <a:ext cx="5828297" cy="327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49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40C796-B6BB-4A4A-BB90-9FAD58229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Quiz: Relationships between our blocks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B29A67-B623-4B1D-B1F6-9C70E1814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Determine if the following</a:t>
            </a:r>
            <a:br>
              <a:rPr lang="en-US" dirty="0"/>
            </a:br>
            <a:r>
              <a:rPr lang="en-US" dirty="0"/>
              <a:t>is-a relationships exist</a:t>
            </a:r>
          </a:p>
          <a:p>
            <a:endParaRPr lang="en-US" dirty="0"/>
          </a:p>
          <a:p>
            <a:r>
              <a:rPr lang="en-US" dirty="0"/>
              <a:t>True or False:</a:t>
            </a:r>
          </a:p>
          <a:p>
            <a:pPr lvl="1"/>
            <a:r>
              <a:rPr lang="en-US" dirty="0" err="1"/>
              <a:t>Redstone_ore_block</a:t>
            </a:r>
            <a:r>
              <a:rPr lang="en-US" dirty="0"/>
              <a:t> is-a </a:t>
            </a:r>
            <a:r>
              <a:rPr lang="en-US" dirty="0" err="1"/>
              <a:t>Ore_block</a:t>
            </a:r>
            <a:r>
              <a:rPr lang="en-US" dirty="0"/>
              <a:t>?</a:t>
            </a:r>
            <a:r>
              <a:rPr lang="en-US" b="1" dirty="0"/>
              <a:t> TRUE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Coal_ore_block</a:t>
            </a:r>
            <a:r>
              <a:rPr lang="en-US" dirty="0"/>
              <a:t> is-a </a:t>
            </a:r>
            <a:r>
              <a:rPr lang="en-US" dirty="0" err="1"/>
              <a:t>Ore_block</a:t>
            </a:r>
            <a:r>
              <a:rPr lang="en-US" dirty="0"/>
              <a:t>?</a:t>
            </a:r>
            <a:r>
              <a:rPr lang="en-US" b="1" dirty="0"/>
              <a:t> TRUE</a:t>
            </a:r>
            <a:endParaRPr lang="en-US" dirty="0"/>
          </a:p>
          <a:p>
            <a:pPr lvl="1"/>
            <a:r>
              <a:rPr lang="en-US" dirty="0" err="1"/>
              <a:t>Coal_ore_block</a:t>
            </a:r>
            <a:r>
              <a:rPr lang="en-US" dirty="0"/>
              <a:t> is-a Block?</a:t>
            </a:r>
            <a:r>
              <a:rPr lang="en-US" b="1" dirty="0"/>
              <a:t> TRUE</a:t>
            </a:r>
            <a:endParaRPr lang="en-US" dirty="0"/>
          </a:p>
          <a:p>
            <a:pPr lvl="1"/>
            <a:r>
              <a:rPr lang="en-US" dirty="0" err="1"/>
              <a:t>Coal_ore_block</a:t>
            </a:r>
            <a:r>
              <a:rPr lang="en-US" dirty="0"/>
              <a:t> is-a </a:t>
            </a:r>
            <a:r>
              <a:rPr lang="en-US" dirty="0" err="1"/>
              <a:t>Redstone_ore_block</a:t>
            </a:r>
            <a:r>
              <a:rPr lang="en-US" dirty="0"/>
              <a:t>?</a:t>
            </a:r>
            <a:r>
              <a:rPr lang="en-US" b="1" dirty="0"/>
              <a:t> FALSE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err="1"/>
              <a:t>Ore_block</a:t>
            </a:r>
            <a:r>
              <a:rPr lang="en-US" dirty="0"/>
              <a:t> is-a </a:t>
            </a:r>
            <a:r>
              <a:rPr lang="en-US" dirty="0" err="1"/>
              <a:t>Redstone_ore_block</a:t>
            </a:r>
            <a:r>
              <a:rPr lang="en-US" dirty="0"/>
              <a:t>?</a:t>
            </a:r>
            <a:r>
              <a:rPr lang="en-US" b="1" dirty="0"/>
              <a:t> FALSE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F9FE47-78B5-4CE4-964D-F2A8FB78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FCB1AB-D6CC-4E78-96A3-60BD7778D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692150"/>
            <a:ext cx="5828297" cy="3272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88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Concept of Inheritance</a:t>
            </a:r>
          </a:p>
          <a:p>
            <a:pPr lvl="1"/>
            <a:endParaRPr lang="en-US" dirty="0"/>
          </a:p>
          <a:p>
            <a:r>
              <a:rPr lang="en-US" b="1" dirty="0"/>
              <a:t>Inheritance in C++</a:t>
            </a:r>
          </a:p>
          <a:p>
            <a:pPr lvl="1"/>
            <a:r>
              <a:rPr lang="en-US" dirty="0"/>
              <a:t>Overriding Functions</a:t>
            </a:r>
          </a:p>
          <a:p>
            <a:pPr lvl="1"/>
            <a:r>
              <a:rPr lang="en-US" dirty="0"/>
              <a:t>Storing Inherited Classes</a:t>
            </a:r>
          </a:p>
          <a:p>
            <a:pPr lvl="1"/>
            <a:endParaRPr lang="en-US" dirty="0"/>
          </a:p>
          <a:p>
            <a:r>
              <a:rPr lang="en-US" dirty="0"/>
              <a:t>GE211 Inheritance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28840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95CA-9D89-4982-ADA2-90B65913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class for demonstrating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2B323-DE47-4709-8EB6-76EF22BB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Position 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Position(int x, int y);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distance_to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 const&amp; other) const;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print() const;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x_;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y_;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54911-7391-475A-8625-65CF85C2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F944AD-3699-4991-B5BA-C8AFDC468D5A}"/>
              </a:ext>
            </a:extLst>
          </p:cNvPr>
          <p:cNvSpPr txBox="1"/>
          <p:nvPr/>
        </p:nvSpPr>
        <p:spPr>
          <a:xfrm>
            <a:off x="9893300" y="241300"/>
            <a:ext cx="1549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positions.hxx</a:t>
            </a:r>
          </a:p>
          <a:p>
            <a:r>
              <a:rPr lang="en-US" dirty="0"/>
              <a:t>positions.cxx</a:t>
            </a:r>
          </a:p>
        </p:txBody>
      </p:sp>
    </p:spTree>
    <p:extLst>
      <p:ext uri="{BB962C8B-B14F-4D97-AF65-F5344CB8AC3E}">
        <p14:creationId xmlns:p14="http://schemas.microsoft.com/office/powerpoint/2010/main" val="3179442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9BFE-D172-4B08-85C6-CB6FDEF80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E4E57-1CD5-4BD4-95B4-2793A2181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5 is due today</a:t>
            </a:r>
          </a:p>
          <a:p>
            <a:pPr lvl="1"/>
            <a:r>
              <a:rPr lang="en-US" dirty="0"/>
              <a:t>We’ll do the best we can, but office hours will be </a:t>
            </a:r>
            <a:r>
              <a:rPr lang="en-US" i="1" dirty="0"/>
              <a:t>busy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Remember that project proposals are due on Friday!</a:t>
            </a:r>
          </a:p>
          <a:p>
            <a:pPr lvl="1"/>
            <a:r>
              <a:rPr lang="en-US" dirty="0"/>
              <a:t>We’ve gotten only a few proposals so far</a:t>
            </a:r>
          </a:p>
          <a:p>
            <a:pPr lvl="1"/>
            <a:r>
              <a:rPr lang="en-US" dirty="0"/>
              <a:t>I’m going to start emailing approvals later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047D11-50EA-4FF2-8570-BD89B373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27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95CA-9D89-4982-ADA2-90B65913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new class that inherits from 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2B323-DE47-4709-8EB6-76EF22BB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Position3D: public Position 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Position3D(int x, int y, int z);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distance_to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(Position3D const&amp; other) const;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print() const;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z_;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54911-7391-475A-8625-65CF85C2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28571C-BD15-49F0-A10B-10B2BE6CC5D3}"/>
              </a:ext>
            </a:extLst>
          </p:cNvPr>
          <p:cNvSpPr txBox="1"/>
          <p:nvPr/>
        </p:nvSpPr>
        <p:spPr>
          <a:xfrm>
            <a:off x="9893300" y="241300"/>
            <a:ext cx="1549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positions.hxx</a:t>
            </a:r>
          </a:p>
          <a:p>
            <a:r>
              <a:rPr lang="en-US" dirty="0"/>
              <a:t>positions.cxx</a:t>
            </a:r>
          </a:p>
        </p:txBody>
      </p:sp>
    </p:spTree>
    <p:extLst>
      <p:ext uri="{BB962C8B-B14F-4D97-AF65-F5344CB8AC3E}">
        <p14:creationId xmlns:p14="http://schemas.microsoft.com/office/powerpoint/2010/main" val="2260556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95CA-9D89-4982-ADA2-90B65913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its own unique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2B323-DE47-4709-8EB6-76EF22BB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Position3D: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Position3D(int x, int y, int z);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distance_to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(Position3D const&amp; other) const;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print() const;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z_;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54911-7391-475A-8625-65CF85C2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C65D91-D1C2-4FA3-B0BB-26F97789E688}"/>
              </a:ext>
            </a:extLst>
          </p:cNvPr>
          <p:cNvSpPr txBox="1"/>
          <p:nvPr/>
        </p:nvSpPr>
        <p:spPr>
          <a:xfrm>
            <a:off x="5930900" y="4365938"/>
            <a:ext cx="4938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Class derivation list</a:t>
            </a:r>
          </a:p>
          <a:p>
            <a:endParaRPr lang="en-US" sz="2400" dirty="0"/>
          </a:p>
          <a:p>
            <a:r>
              <a:rPr lang="en-US" sz="2400" dirty="0"/>
              <a:t>Position3D inherits from Position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4BE0FE-18E6-432B-AF63-B9AF4E4A5B76}"/>
              </a:ext>
            </a:extLst>
          </p:cNvPr>
          <p:cNvSpPr txBox="1"/>
          <p:nvPr/>
        </p:nvSpPr>
        <p:spPr>
          <a:xfrm>
            <a:off x="9893300" y="241300"/>
            <a:ext cx="1549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positions.hxx</a:t>
            </a:r>
          </a:p>
          <a:p>
            <a:r>
              <a:rPr lang="en-US" dirty="0"/>
              <a:t>positions.cxx</a:t>
            </a:r>
          </a:p>
        </p:txBody>
      </p:sp>
    </p:spTree>
    <p:extLst>
      <p:ext uri="{BB962C8B-B14F-4D97-AF65-F5344CB8AC3E}">
        <p14:creationId xmlns:p14="http://schemas.microsoft.com/office/powerpoint/2010/main" val="3366045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A9D3-3993-48A4-BBC4-40162E75D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derivation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3C163-40AB-4728-8FD4-1A018B380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101805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Name : public BaseClass1, public BaseClass2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};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 is possible to inherit from any number of classes</a:t>
            </a:r>
          </a:p>
          <a:p>
            <a:pPr lvl="1"/>
            <a:r>
              <a:rPr lang="en-US" dirty="0"/>
              <a:t>Can add some difficulties outside the scope of this class (</a:t>
            </a:r>
            <a:r>
              <a:rPr lang="en-US" dirty="0">
                <a:hlinkClick r:id="rId2"/>
              </a:rPr>
              <a:t>Diamond problem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dirty="0"/>
              <a:t> is an access specifier</a:t>
            </a:r>
          </a:p>
          <a:p>
            <a:pPr lvl="1"/>
            <a:r>
              <a:rPr lang="en-US" dirty="0"/>
              <a:t>Always want to use public</a:t>
            </a:r>
          </a:p>
          <a:p>
            <a:pPr lvl="1"/>
            <a:r>
              <a:rPr lang="en-US" dirty="0"/>
              <a:t>Private would make everything inherited private</a:t>
            </a:r>
          </a:p>
          <a:p>
            <a:pPr lvl="2"/>
            <a:r>
              <a:rPr lang="en-US" dirty="0"/>
              <a:t>Which would mean other things wouldn’t know you had them</a:t>
            </a:r>
          </a:p>
          <a:p>
            <a:pPr lvl="2"/>
            <a:r>
              <a:rPr lang="en-US" dirty="0"/>
              <a:t>Which really defeats the whole purpose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9E3F8-3C7A-49AE-A8C7-FCEDF54B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551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95CA-9D89-4982-ADA2-90B65913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class needs its own unique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2B323-DE47-4709-8EB6-76EF22BB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Position3D: public Position 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Position3D(int x, int y, int z);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distance_to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(Position3D const&amp; other) const;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print() const;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z_;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54911-7391-475A-8625-65CF85C2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C65D91-D1C2-4FA3-B0BB-26F97789E688}"/>
              </a:ext>
            </a:extLst>
          </p:cNvPr>
          <p:cNvSpPr txBox="1"/>
          <p:nvPr/>
        </p:nvSpPr>
        <p:spPr>
          <a:xfrm>
            <a:off x="6340699" y="4365938"/>
            <a:ext cx="4529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Constructor</a:t>
            </a:r>
          </a:p>
          <a:p>
            <a:endParaRPr lang="en-US" sz="2400" dirty="0"/>
          </a:p>
          <a:p>
            <a:r>
              <a:rPr lang="en-US" sz="2400" dirty="0"/>
              <a:t>Must be unique for each class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75FEFD-1D7D-41D5-9757-D60EF0FEB1F2}"/>
              </a:ext>
            </a:extLst>
          </p:cNvPr>
          <p:cNvSpPr txBox="1"/>
          <p:nvPr/>
        </p:nvSpPr>
        <p:spPr>
          <a:xfrm>
            <a:off x="9893300" y="241300"/>
            <a:ext cx="1549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positions.hxx</a:t>
            </a:r>
          </a:p>
          <a:p>
            <a:r>
              <a:rPr lang="en-US" dirty="0"/>
              <a:t>positions.cxx</a:t>
            </a:r>
          </a:p>
        </p:txBody>
      </p:sp>
    </p:spTree>
    <p:extLst>
      <p:ext uri="{BB962C8B-B14F-4D97-AF65-F5344CB8AC3E}">
        <p14:creationId xmlns:p14="http://schemas.microsoft.com/office/powerpoint/2010/main" val="2822102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95CA-9D89-4982-ADA2-90B65913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Extending base class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2B323-DE47-4709-8EB6-76EF22BB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Position3D: public Position 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Position3D(int x, int y, int z);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distance_to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(Position3D const&amp; other) const;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print() const;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int z_;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54911-7391-475A-8625-65CF85C2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C65D91-D1C2-4FA3-B0BB-26F97789E688}"/>
              </a:ext>
            </a:extLst>
          </p:cNvPr>
          <p:cNvSpPr txBox="1"/>
          <p:nvPr/>
        </p:nvSpPr>
        <p:spPr>
          <a:xfrm>
            <a:off x="6340699" y="4365938"/>
            <a:ext cx="43273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Extended functionality</a:t>
            </a:r>
          </a:p>
          <a:p>
            <a:endParaRPr lang="en-US" sz="2400" dirty="0"/>
          </a:p>
          <a:p>
            <a:r>
              <a:rPr lang="en-US" sz="2400" dirty="0"/>
              <a:t>Provides features that the original class does not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5F330-214A-4490-8349-012ECAE03322}"/>
              </a:ext>
            </a:extLst>
          </p:cNvPr>
          <p:cNvSpPr txBox="1"/>
          <p:nvPr/>
        </p:nvSpPr>
        <p:spPr>
          <a:xfrm>
            <a:off x="9893300" y="241300"/>
            <a:ext cx="1549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positions.hxx</a:t>
            </a:r>
          </a:p>
          <a:p>
            <a:r>
              <a:rPr lang="en-US" dirty="0"/>
              <a:t>positions.cxx</a:t>
            </a:r>
          </a:p>
        </p:txBody>
      </p:sp>
    </p:spTree>
    <p:extLst>
      <p:ext uri="{BB962C8B-B14F-4D97-AF65-F5344CB8AC3E}">
        <p14:creationId xmlns:p14="http://schemas.microsoft.com/office/powerpoint/2010/main" val="2017921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95CA-9D89-4982-ADA2-90B65913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Overriding base class functionality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2B323-DE47-4709-8EB6-76EF22BB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Position3D: public Position 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Position3D(int x, int y, int z);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distance_to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(Position3D const&amp; other) const;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void print() const;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z_;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54911-7391-475A-8625-65CF85C2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C65D91-D1C2-4FA3-B0BB-26F97789E688}"/>
              </a:ext>
            </a:extLst>
          </p:cNvPr>
          <p:cNvSpPr txBox="1"/>
          <p:nvPr/>
        </p:nvSpPr>
        <p:spPr>
          <a:xfrm>
            <a:off x="6340699" y="4365938"/>
            <a:ext cx="45290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Overridden functionality</a:t>
            </a:r>
          </a:p>
          <a:p>
            <a:endParaRPr lang="en-US" sz="2400" dirty="0"/>
          </a:p>
          <a:p>
            <a:r>
              <a:rPr lang="en-US" sz="2400" dirty="0"/>
              <a:t>Redefines existing functionality to do something different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7656C8-205B-4268-B06B-94980DFBD8B2}"/>
              </a:ext>
            </a:extLst>
          </p:cNvPr>
          <p:cNvSpPr txBox="1"/>
          <p:nvPr/>
        </p:nvSpPr>
        <p:spPr>
          <a:xfrm>
            <a:off x="9893300" y="241300"/>
            <a:ext cx="1549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positions.hxx</a:t>
            </a:r>
          </a:p>
          <a:p>
            <a:r>
              <a:rPr lang="en-US" dirty="0"/>
              <a:t>positions.cxx</a:t>
            </a:r>
          </a:p>
        </p:txBody>
      </p:sp>
    </p:spTree>
    <p:extLst>
      <p:ext uri="{BB962C8B-B14F-4D97-AF65-F5344CB8AC3E}">
        <p14:creationId xmlns:p14="http://schemas.microsoft.com/office/powerpoint/2010/main" val="13239907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BE6B4-9FBE-40E7-95DB-080BC5967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for our derived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679DF-7C76-49D8-B169-30B478F5B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Position3D::Position3D(int x, int y, int z)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: Position(x, y),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z_(z)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Base class constructors are called first in the initializer list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C++ will automatically call the default constructor if one exists and you don’t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D7D13-A3DA-4DFE-9C49-AD87C22CD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69AFBD-6A4F-4869-BDAC-E63C4FAFAF64}"/>
              </a:ext>
            </a:extLst>
          </p:cNvPr>
          <p:cNvSpPr txBox="1"/>
          <p:nvPr/>
        </p:nvSpPr>
        <p:spPr>
          <a:xfrm>
            <a:off x="9893300" y="241300"/>
            <a:ext cx="15494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positions.hxx</a:t>
            </a:r>
          </a:p>
          <a:p>
            <a:r>
              <a:rPr lang="en-US" dirty="0"/>
              <a:t>positions.cxx</a:t>
            </a:r>
          </a:p>
        </p:txBody>
      </p:sp>
    </p:spTree>
    <p:extLst>
      <p:ext uri="{BB962C8B-B14F-4D97-AF65-F5344CB8AC3E}">
        <p14:creationId xmlns:p14="http://schemas.microsoft.com/office/powerpoint/2010/main" val="32633389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9F95-F5AF-4B43-ACBA-576497E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is not allowed to the base class’s private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B55AD-5C11-4298-B570-C6ACB928E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Position3D::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distance_to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(Position3D const&amp; other) const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 - x_;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 - y_;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 - z_;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std::sqrt(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diffy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diffz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r>
              <a:rPr lang="en-US" b="1" dirty="0">
                <a:cs typeface="Courier New" panose="02070309020205020404" pitchFamily="49" charset="0"/>
              </a:rPr>
              <a:t>ERROR!</a:t>
            </a:r>
            <a:r>
              <a:rPr lang="en-US" dirty="0">
                <a:cs typeface="Courier New" panose="02070309020205020404" pitchFamily="49" charset="0"/>
              </a:rPr>
              <a:t> This won’t work because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x_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y_</a:t>
            </a:r>
            <a:r>
              <a:rPr lang="en-US" dirty="0">
                <a:cs typeface="Courier New" panose="02070309020205020404" pitchFamily="49" charset="0"/>
              </a:rPr>
              <a:t> are private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Need some way to make them accessible to things that inherit from the class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Additional access specifier: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42E07-EE06-4CED-AEB9-BED0514E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93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95CA-9D89-4982-ADA2-90B65913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meant to be inherited from use protected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2B323-DE47-4709-8EB6-76EF22BB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Position 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Position(int x, int y);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distance_to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 const&amp; other) const;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print() const;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protected: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x_;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y_;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54911-7391-475A-8625-65CF85C2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477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A21A0-3024-584B-DF53-72305FD96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F449E-8C9E-43C9-93A2-4E3AD3584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you decide whether a given member should be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71F333-265B-E3EA-E9C0-DDBCC486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4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concept of inheritance for classes</a:t>
            </a:r>
          </a:p>
          <a:p>
            <a:endParaRPr lang="en-US" dirty="0"/>
          </a:p>
          <a:p>
            <a:r>
              <a:rPr lang="en-US" dirty="0"/>
              <a:t>Describe inheritance process in C++</a:t>
            </a:r>
          </a:p>
          <a:p>
            <a:pPr lvl="1"/>
            <a:r>
              <a:rPr lang="en-US" dirty="0"/>
              <a:t>Understand some benefits and possible challenges</a:t>
            </a:r>
          </a:p>
          <a:p>
            <a:endParaRPr lang="en-US" dirty="0"/>
          </a:p>
          <a:p>
            <a:r>
              <a:rPr lang="en-US" dirty="0"/>
              <a:t>Explore how GE211 uses inheritance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A21A0-3024-584B-DF53-72305FD96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F449E-8C9E-43C9-93A2-4E3AD3584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you decide whether a given member should be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dirty="0"/>
              <a:t>?</a:t>
            </a:r>
          </a:p>
          <a:p>
            <a:endParaRPr lang="en-US" dirty="0"/>
          </a:p>
          <a:p>
            <a:pPr lvl="1"/>
            <a:r>
              <a:rPr lang="en-US" dirty="0"/>
              <a:t>No always-correct answer here, but some thoughts:</a:t>
            </a:r>
          </a:p>
          <a:p>
            <a:endParaRPr lang="en-US" dirty="0"/>
          </a:p>
          <a:p>
            <a:pPr lvl="1"/>
            <a:r>
              <a:rPr lang="en-US" dirty="0"/>
              <a:t>If your class will never be inherited from: make it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your class will be inherited from: likely make it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</a:p>
          <a:p>
            <a:pPr lvl="2"/>
            <a:r>
              <a:rPr lang="en-US" dirty="0"/>
              <a:t>Unless it’s special to this implementation and won’t be reused</a:t>
            </a:r>
          </a:p>
          <a:p>
            <a:pPr lvl="2"/>
            <a:r>
              <a:rPr lang="en-US" dirty="0"/>
              <a:t>Or further if inheriting classes </a:t>
            </a:r>
            <a:r>
              <a:rPr lang="en-US" i="1" dirty="0"/>
              <a:t>should not </a:t>
            </a:r>
            <a:r>
              <a:rPr lang="en-US" dirty="0"/>
              <a:t>modify it directly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71F333-265B-E3EA-E9C0-DDBCC486E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135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Concept of Inheritance</a:t>
            </a:r>
          </a:p>
          <a:p>
            <a:pPr lvl="1"/>
            <a:endParaRPr lang="en-US" dirty="0"/>
          </a:p>
          <a:p>
            <a:r>
              <a:rPr lang="en-US" b="1" dirty="0"/>
              <a:t>Inheritance in C++</a:t>
            </a:r>
          </a:p>
          <a:p>
            <a:pPr lvl="1"/>
            <a:r>
              <a:rPr lang="en-US" b="1" dirty="0"/>
              <a:t>Overriding Functions</a:t>
            </a:r>
          </a:p>
          <a:p>
            <a:pPr lvl="1"/>
            <a:r>
              <a:rPr lang="en-US" dirty="0"/>
              <a:t>Storing Inherited Classes</a:t>
            </a:r>
          </a:p>
          <a:p>
            <a:pPr lvl="1"/>
            <a:endParaRPr lang="en-US" dirty="0"/>
          </a:p>
          <a:p>
            <a:r>
              <a:rPr lang="en-US" dirty="0"/>
              <a:t>GE211 Inheritance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533499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D7504-C41B-4FD9-998D-24F28DEFC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Compiler decides which version of an overridden function to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738FC-259A-4BEA-A1DB-ECD9C78E9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p1 {0, 0};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Position3D p2 {0, 0, 0};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p1.print();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p2.print();</a:t>
            </a:r>
          </a:p>
          <a:p>
            <a:endParaRPr lang="en-US" dirty="0"/>
          </a:p>
          <a:p>
            <a:r>
              <a:rPr lang="en-US" dirty="0"/>
              <a:t>How does the compiler know which version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/>
              <a:t> to call?</a:t>
            </a:r>
          </a:p>
          <a:p>
            <a:pPr lvl="1"/>
            <a:r>
              <a:rPr lang="en-US" dirty="0"/>
              <a:t>Decides at compile time based on which type it is</a:t>
            </a:r>
          </a:p>
          <a:p>
            <a:pPr lvl="1"/>
            <a:r>
              <a:rPr lang="en-US" dirty="0"/>
              <a:t>This is known as “static dispatch”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C542E1-1682-4223-859D-5F4049E2C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585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168C7-622E-496D-9C6B-629BCAC3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static dispatch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2B99E-99AD-4B3E-A1FC-2E4470373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But often we would prefer to call the extended version of the function</a:t>
            </a:r>
          </a:p>
          <a:p>
            <a:pPr lvl="1"/>
            <a:r>
              <a:rPr lang="en-US" dirty="0"/>
              <a:t>Even if the object is treated as the base class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 const&amp; p)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p1 {0, 0};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Position3D p2 {0, 0, -5};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(p1);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(p2);// prints the 2D position version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3D4B3A-B4CE-4E3C-AEE9-0BF2D72C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574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65AE1-8954-4441-9589-A7F987A2F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dispatch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27441-DFB2-4F60-BC40-5644348C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some functions, have code use the overridden version if it exists</a:t>
            </a:r>
          </a:p>
          <a:p>
            <a:pPr lvl="1"/>
            <a:r>
              <a:rPr lang="en-US" dirty="0"/>
              <a:t>Need some way of specifying which functions should work this way</a:t>
            </a:r>
          </a:p>
          <a:p>
            <a:endParaRPr lang="en-US" dirty="0"/>
          </a:p>
          <a:p>
            <a:r>
              <a:rPr lang="en-US" dirty="0"/>
              <a:t>This needs to be decided at runtime</a:t>
            </a:r>
          </a:p>
          <a:p>
            <a:pPr lvl="1"/>
            <a:r>
              <a:rPr lang="en-US" dirty="0"/>
              <a:t>Function doesn’t know in advance which specific type it is going to be called with</a:t>
            </a:r>
          </a:p>
          <a:p>
            <a:pPr lvl="1"/>
            <a:r>
              <a:rPr lang="en-US" dirty="0"/>
              <a:t>Language has to support this feature (C++ does!)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A70F0A-A417-487C-AD58-4A44EC6C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447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95CA-9D89-4982-ADA2-90B65913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Declare functions virtual if dynamic dispatch should occur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2B323-DE47-4709-8EB6-76EF22BB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Position 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Position(int x, int y);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distance_to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 const&amp; other) const;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void print() const;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protected: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x_;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y_;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54911-7391-475A-8625-65CF85C2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286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95CA-9D89-4982-ADA2-90B65913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derived class, mark function as override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2B323-DE47-4709-8EB6-76EF22BB8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Position3D: public Position {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Position3D(int x, int y, int z);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distance_to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(Position3D const&amp; other) const;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print() const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override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z_;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54911-7391-475A-8625-65CF85C2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61FB66-3892-46E8-B059-E90ACFB9B3A5}"/>
              </a:ext>
            </a:extLst>
          </p:cNvPr>
          <p:cNvSpPr txBox="1"/>
          <p:nvPr/>
        </p:nvSpPr>
        <p:spPr>
          <a:xfrm>
            <a:off x="5344732" y="4533363"/>
            <a:ext cx="53232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Important for compile-time errors.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Compiler will tell you if there isn’t a virtual function you’re overriding.</a:t>
            </a:r>
          </a:p>
        </p:txBody>
      </p:sp>
    </p:spTree>
    <p:extLst>
      <p:ext uri="{BB962C8B-B14F-4D97-AF65-F5344CB8AC3E}">
        <p14:creationId xmlns:p14="http://schemas.microsoft.com/office/powerpoint/2010/main" val="8015699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EEDB-D71C-48BC-9F58-4725B2713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 example but with dynamic dispatch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B87C2-971E-41C6-83A4-CC73090E4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Now our example works because the program decides which version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/>
              <a:t> to call at run-time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(Position const&amp; p)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p1 {0, 0};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Position3D p2 {0, 0, -5};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(p1);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(p2);// prints the 3D position version!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4FA30-8289-4F63-9D70-024C4A6DA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7632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5630A-70A4-4EF7-A160-9C4D51FB2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class that MUST be overridden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E3ABE-1E28-4B8F-B23A-3E03129B5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Sometimes we want to include a function in a base class but only implement it in derived classes</a:t>
            </a:r>
          </a:p>
          <a:p>
            <a:pPr lvl="1"/>
            <a:r>
              <a:rPr lang="en-US" dirty="0"/>
              <a:t>Back to Minecraft example:</a:t>
            </a:r>
            <a:br>
              <a:rPr lang="en-US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might not have a default implementation</a:t>
            </a:r>
          </a:p>
          <a:p>
            <a:pPr lvl="1"/>
            <a:endParaRPr lang="en-US" dirty="0"/>
          </a:p>
          <a:p>
            <a:r>
              <a:rPr lang="en-US" dirty="0"/>
              <a:t>We can make a function “pure virtual” in C++</a:t>
            </a:r>
          </a:p>
          <a:p>
            <a:pPr lvl="1"/>
            <a:r>
              <a:rPr lang="en-US" dirty="0"/>
              <a:t>No implementation is written for the base class</a:t>
            </a:r>
          </a:p>
          <a:p>
            <a:pPr lvl="1"/>
            <a:r>
              <a:rPr lang="en-US" dirty="0"/>
              <a:t>Any class that inherits is required to implement it</a:t>
            </a:r>
          </a:p>
          <a:p>
            <a:pPr lvl="1"/>
            <a:endParaRPr lang="en-US" dirty="0"/>
          </a:p>
          <a:p>
            <a:r>
              <a:rPr lang="en-US" dirty="0"/>
              <a:t>The base class becomes an “abstract class”</a:t>
            </a:r>
          </a:p>
          <a:p>
            <a:pPr lvl="1"/>
            <a:r>
              <a:rPr lang="en-US" dirty="0"/>
              <a:t>It cannot be instantiated as an object because all of its functions aren’t implemented</a:t>
            </a:r>
          </a:p>
          <a:p>
            <a:pPr lvl="1"/>
            <a:r>
              <a:rPr lang="en-US" dirty="0"/>
              <a:t>It is only useful as a class to inherit from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7B2E7-86FA-41DC-9A29-7E5CDD584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55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EEDB-D71C-48BC-9F58-4725B2713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pure virtual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B87C2-971E-41C6-83A4-CC73090E4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Printable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virtual void print() const =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Position : public Printable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print() const override;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4FA30-8289-4F63-9D70-024C4A6DA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3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code in a zip files from here:</a:t>
            </a:r>
            <a:br>
              <a:rPr lang="en-US" dirty="0"/>
            </a:br>
            <a:r>
              <a:rPr lang="en-US" dirty="0">
                <a:hlinkClick r:id="rId2"/>
              </a:rPr>
              <a:t>https://nu-cs211.github.io/cs211-files/lec/15_inheritance.zip</a:t>
            </a:r>
            <a:br>
              <a:rPr lang="en-US" dirty="0"/>
            </a:br>
            <a:endParaRPr lang="en-US" dirty="0"/>
          </a:p>
          <a:p>
            <a:r>
              <a:rPr lang="en-US" dirty="0"/>
              <a:t>Extract code wherever</a:t>
            </a:r>
          </a:p>
          <a:p>
            <a:pPr lvl="1"/>
            <a:endParaRPr lang="en-US" dirty="0"/>
          </a:p>
          <a:p>
            <a:r>
              <a:rPr lang="en-US" dirty="0"/>
              <a:t>Open with </a:t>
            </a:r>
            <a:r>
              <a:rPr lang="en-US" dirty="0" err="1"/>
              <a:t>CLion</a:t>
            </a:r>
            <a:endParaRPr lang="en-US" dirty="0"/>
          </a:p>
          <a:p>
            <a:pPr lvl="1"/>
            <a:r>
              <a:rPr lang="en-US" dirty="0"/>
              <a:t>Make sure you open the folder with the CMakeLists.txt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890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Concept of Inheritance</a:t>
            </a:r>
          </a:p>
          <a:p>
            <a:pPr lvl="1"/>
            <a:endParaRPr lang="en-US" dirty="0"/>
          </a:p>
          <a:p>
            <a:r>
              <a:rPr lang="en-US" b="1" dirty="0"/>
              <a:t>Inheritance in C++</a:t>
            </a:r>
          </a:p>
          <a:p>
            <a:pPr lvl="1"/>
            <a:r>
              <a:rPr lang="en-US" dirty="0"/>
              <a:t>Overriding Functions</a:t>
            </a:r>
          </a:p>
          <a:p>
            <a:pPr lvl="1"/>
            <a:r>
              <a:rPr lang="en-US" b="1" dirty="0"/>
              <a:t>Storing Inherited Classes</a:t>
            </a:r>
          </a:p>
          <a:p>
            <a:pPr lvl="1"/>
            <a:endParaRPr lang="en-US" dirty="0"/>
          </a:p>
          <a:p>
            <a:r>
              <a:rPr lang="en-US" dirty="0"/>
              <a:t>GE211 Inheritance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707944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B4EB4-24FE-4E5D-976C-ED4EBF307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a collection of inherited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FC4A0-EDE2-4AC6-8737-40039E992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cs typeface="Courier New" panose="02070309020205020404" pitchFamily="49" charset="0"/>
              </a:rPr>
              <a:t>We can make a vector of generic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dirty="0">
                <a:cs typeface="Courier New" panose="02070309020205020404" pitchFamily="49" charset="0"/>
              </a:rPr>
              <a:t>” and fill it with specific types of blocks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Although we have to do some extra work: using pointers in this example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More on this later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std::vector&lt;Block*&gt; blocks;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blocks.push_back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Coal_ore_block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blocks.push_back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Redstone_ore_block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blocks.push_back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Coal_ore_block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blocks.push_back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Sand_block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blocks[1]-&gt;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// calls Redstone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383FD-9AC2-4937-BB91-4572D01B4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406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2D1C7-2D23-CB56-FF72-9E26FA170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simple thing is broken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0961D-85A7-A777-BB45-78A4CB752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p1 {1, 2};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Position3D p2 {-1, -2, -3};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std::vector&lt;Printable&gt; broken;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broken.push_back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(p1);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broken.push_back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(p2);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(Printable const&amp; p: broken)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(p); // prints the wrong thing!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17130F-BD2A-F4DC-7B3F-A7E0292BA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BF73A5-0D2B-C4A6-F739-106E396169DC}"/>
              </a:ext>
            </a:extLst>
          </p:cNvPr>
          <p:cNvSpPr txBox="1"/>
          <p:nvPr/>
        </p:nvSpPr>
        <p:spPr>
          <a:xfrm>
            <a:off x="9118242" y="241300"/>
            <a:ext cx="23244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vector_of_base.hxx</a:t>
            </a:r>
          </a:p>
          <a:p>
            <a:r>
              <a:rPr lang="en-US" dirty="0"/>
              <a:t>vector_of_base.cxx</a:t>
            </a:r>
          </a:p>
        </p:txBody>
      </p:sp>
    </p:spTree>
    <p:extLst>
      <p:ext uri="{BB962C8B-B14F-4D97-AF65-F5344CB8AC3E}">
        <p14:creationId xmlns:p14="http://schemas.microsoft.com/office/powerpoint/2010/main" val="26723930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479C1-8087-D4BD-2880-3FD5CFFEC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E7382-72FF-830A-38E7-0DB0DCD3F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std::vector&lt;Printable&gt;</a:t>
            </a:r>
            <a:r>
              <a:rPr lang="en-US" dirty="0">
                <a:cs typeface="Courier New" panose="02070309020205020404" pitchFamily="49" charset="0"/>
              </a:rPr>
              <a:t> only allocates enough space to hold the “Printable” class, not the extra stuff for the other classes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So, you put a child class in and it “slices” off all the special parts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Only holds whatever was in the base class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In terms of memory: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If each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Printable</a:t>
            </a:r>
            <a:r>
              <a:rPr lang="en-US" dirty="0">
                <a:cs typeface="Courier New" panose="02070309020205020404" pitchFamily="49" charset="0"/>
              </a:rPr>
              <a:t> needed 10 bytes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And each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dirty="0">
                <a:cs typeface="Courier New" panose="02070309020205020404" pitchFamily="49" charset="0"/>
              </a:rPr>
              <a:t> needed 30 bytes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The vector only hangs on to the first 10 bytes of each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1C574-0D4F-89B5-994A-EBAA32A3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536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10717-EB08-EF9F-079D-9985FBC6C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object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E2181-0C52-13EC-2467-CFBDBFD0D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176574" cy="5029200"/>
          </a:xfrm>
        </p:spPr>
        <p:txBody>
          <a:bodyPr/>
          <a:lstStyle/>
          <a:p>
            <a:r>
              <a:rPr lang="en-US" dirty="0"/>
              <a:t>To solve this problem, we just need to make sure there’s actually memory available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std::vector&lt;Position&gt;</a:t>
            </a:r>
            <a:r>
              <a:rPr lang="en-US" dirty="0"/>
              <a:t> has enough memory for each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std::vector&lt;Position3D&gt;</a:t>
            </a:r>
            <a:r>
              <a:rPr lang="en-US" dirty="0"/>
              <a:t> has enough memory for each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Position3D</a:t>
            </a: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But we really want to mix objects of different inherited types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So the solution is to hang on to pointers instead!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223F36-C3C8-4AB4-2B9B-D93104EEE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010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B85B7-F50E-0A16-A53D-C1C8D2D1A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pointers fixes object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93811-4510-80AF-2570-425E7EA40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 p1 {1, 2};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Position3D p2 {-1, -2, -3};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std::vector&lt;Printable*&gt; fixed;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fixed.push_back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(&amp;p1);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fixed.push_back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(&amp;p2);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(Printable* const&amp; p: fixed)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(*p); // prints the right thing!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F2B5B6-6545-6C2C-3969-2888504AC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9A65F4-FEB2-CE7F-1E14-382E754D446D}"/>
              </a:ext>
            </a:extLst>
          </p:cNvPr>
          <p:cNvSpPr txBox="1"/>
          <p:nvPr/>
        </p:nvSpPr>
        <p:spPr>
          <a:xfrm>
            <a:off x="9118242" y="241300"/>
            <a:ext cx="23244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vector_of_base.hxx</a:t>
            </a:r>
          </a:p>
          <a:p>
            <a:r>
              <a:rPr lang="en-US" dirty="0"/>
              <a:t>vector_of_base.cxx</a:t>
            </a:r>
          </a:p>
        </p:txBody>
      </p:sp>
    </p:spTree>
    <p:extLst>
      <p:ext uri="{BB962C8B-B14F-4D97-AF65-F5344CB8AC3E}">
        <p14:creationId xmlns:p14="http://schemas.microsoft.com/office/powerpoint/2010/main" val="32319503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4B316-D9A7-4408-98C6-6344AF516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Warning: now we’re worried about scoping and </a:t>
            </a:r>
            <a:r>
              <a:rPr lang="en-US" dirty="0" err="1"/>
              <a:t>liftetimes</a:t>
            </a:r>
            <a:r>
              <a:rPr lang="en-US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8564E-85CF-A805-5107-B324D1D29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new vector just hangs on to pointers, not to the objects themselves!</a:t>
            </a:r>
          </a:p>
          <a:p>
            <a:pPr lvl="1"/>
            <a:r>
              <a:rPr lang="en-US" dirty="0"/>
              <a:t>That means we need to make sure that the objects are actually stored somewhere too</a:t>
            </a:r>
          </a:p>
          <a:p>
            <a:endParaRPr lang="en-US" dirty="0"/>
          </a:p>
          <a:p>
            <a:r>
              <a:rPr lang="en-US" dirty="0"/>
              <a:t>Common solutions</a:t>
            </a:r>
          </a:p>
          <a:p>
            <a:pPr lvl="1"/>
            <a:r>
              <a:rPr lang="en-US" dirty="0"/>
              <a:t>Keep each object as a member of a class</a:t>
            </a:r>
          </a:p>
          <a:p>
            <a:pPr lvl="2"/>
            <a:r>
              <a:rPr lang="en-US" dirty="0"/>
              <a:t>We do this with sprites in GE211!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Keep an array of each individual object type (likely still as a member)</a:t>
            </a:r>
          </a:p>
          <a:p>
            <a:pPr lvl="2"/>
            <a:r>
              <a:rPr lang="en-US" dirty="0"/>
              <a:t>And a mixed array of pointers to all of them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Dynamic memory (we’ll talk about this next week)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1C566-40E5-5DC4-5278-08495BDF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4462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4B316-D9A7-4408-98C6-6344AF516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pointers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8564E-85CF-A805-5107-B324D1D29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std::vector&lt;std::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&lt;Printable&gt;&gt; heap;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heap.push_back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(std::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make_unique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&lt;Position&gt;(1, 2));</a:t>
            </a:r>
          </a:p>
          <a:p>
            <a:pPr marL="0" indent="0">
              <a:buNone/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heap.push_back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(std::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make_unique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&lt;Position3D&gt;(-7, -6, -5);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(std::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&lt;Printable&gt; const&amp; p: heap)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print_position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(*p); // prints the right thing!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400" dirty="0"/>
          </a:p>
          <a:p>
            <a:r>
              <a:rPr lang="en-US" sz="2400" dirty="0"/>
              <a:t>More on this next week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1C566-40E5-5DC4-5278-08495BDF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A5E6D4-1A39-F634-C197-B7444C33A0A6}"/>
              </a:ext>
            </a:extLst>
          </p:cNvPr>
          <p:cNvSpPr txBox="1"/>
          <p:nvPr/>
        </p:nvSpPr>
        <p:spPr>
          <a:xfrm>
            <a:off x="9118242" y="241300"/>
            <a:ext cx="23244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vector_of_base.hxx</a:t>
            </a:r>
          </a:p>
          <a:p>
            <a:r>
              <a:rPr lang="en-US" dirty="0"/>
              <a:t>vector_of_base.cxx</a:t>
            </a:r>
          </a:p>
        </p:txBody>
      </p:sp>
    </p:spTree>
    <p:extLst>
      <p:ext uri="{BB962C8B-B14F-4D97-AF65-F5344CB8AC3E}">
        <p14:creationId xmlns:p14="http://schemas.microsoft.com/office/powerpoint/2010/main" val="44965646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11D1D-1983-6F7B-FC42-7ABDB47AB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AFBB3-4E4A-B3D1-0343-474F39AD6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4646986" cy="3222938"/>
          </a:xfrm>
        </p:spPr>
        <p:txBody>
          <a:bodyPr>
            <a:normAutofit/>
          </a:bodyPr>
          <a:lstStyle/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class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Shape 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public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Shape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std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lang="en-US" sz="1800" b="1" i="0" u="none" strike="noStrike" dirty="0"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string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col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color_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col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{}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protected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std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lang="en-US" sz="1800" b="1" i="0" u="none" strike="noStrike" dirty="0"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string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color_ </a:t>
            </a:r>
            <a:r>
              <a:rPr lang="en-US" sz="1800" b="1" i="0" u="none" strike="noStrike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dirty="0"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"purple"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b="0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96C59-06DD-793E-BFAC-05E86FA74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177E2B-4C72-EA88-C60B-5FE2F9DF3A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54580" y="228601"/>
            <a:ext cx="6329828" cy="4485068"/>
          </a:xfrm>
        </p:spPr>
        <p:txBody>
          <a:bodyPr>
            <a:normAutofit fontScale="62500" lnSpcReduction="20000"/>
          </a:bodyPr>
          <a:lstStyle/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class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Rectangle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public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Shape 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public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Rectangle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float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x,</a:t>
            </a:r>
            <a:r>
              <a:rPr lang="en-US" b="1" dirty="0">
                <a:solidFill>
                  <a:srgbClr val="212529"/>
                </a:solidFill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float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y,</a:t>
            </a:r>
            <a:b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         std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lang="en-US" sz="2800" b="1" i="0" u="none" strike="noStrike" dirty="0"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string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col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b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</a:b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Shape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col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height_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x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width_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y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void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 err="1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print_color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  std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lang="en-US" sz="2800" b="1" i="0" u="none" strike="noStrike" dirty="0" err="1"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cout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color_ </a:t>
            </a:r>
            <a:r>
              <a:rPr lang="en-US" sz="2800" b="1" i="0" u="none" strike="noStrike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sz="2800" b="1" i="0" u="none" strike="noStrike" dirty="0">
                <a:solidFill>
                  <a:srgbClr val="000099"/>
                </a:solidFill>
                <a:effectLst/>
                <a:latin typeface="Courier New" panose="02070309020205020404" pitchFamily="49" charset="0"/>
              </a:rPr>
              <a:t>\n</a:t>
            </a:r>
            <a:r>
              <a:rPr lang="en-US" sz="2800" b="1" i="0" u="none" strike="noStrike" dirty="0"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private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float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height_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float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width_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</a:b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718C79-3A7C-C4E0-C1EF-D6C6E30F5462}"/>
              </a:ext>
            </a:extLst>
          </p:cNvPr>
          <p:cNvSpPr txBox="1"/>
          <p:nvPr/>
        </p:nvSpPr>
        <p:spPr>
          <a:xfrm>
            <a:off x="785611" y="4942269"/>
            <a:ext cx="4468969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What does this print?</a:t>
            </a:r>
            <a:br>
              <a:rPr lang="en-US" dirty="0"/>
            </a:br>
            <a:br>
              <a:rPr lang="en-US" dirty="0"/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Rectangle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rect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3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"red"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lang="en-US" altLang="en-US" b="1" dirty="0">
                <a:solidFill>
                  <a:srgbClr val="212529"/>
                </a:solidFill>
                <a:latin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rect.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print_color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sz="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849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11D1D-1983-6F7B-FC42-7ABDB47AB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AFBB3-4E4A-B3D1-0343-474F39AD6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4646986" cy="3222938"/>
          </a:xfrm>
        </p:spPr>
        <p:txBody>
          <a:bodyPr>
            <a:normAutofit/>
          </a:bodyPr>
          <a:lstStyle/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class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Shape 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public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Shape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std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lang="en-US" sz="1800" b="1" i="0" u="none" strike="noStrike" dirty="0"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string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col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color_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col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{}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protected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std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lang="en-US" sz="1800" b="1" i="0" u="none" strike="noStrike" dirty="0"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string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color_ </a:t>
            </a:r>
            <a:r>
              <a:rPr lang="en-US" sz="1800" b="1" i="0" u="none" strike="noStrike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n-US" sz="1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1800" b="1" i="0" u="none" strike="noStrike" dirty="0"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"purple"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lang="en-US" sz="1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b="0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96C59-06DD-793E-BFAC-05E86FA74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177E2B-4C72-EA88-C60B-5FE2F9DF3A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54580" y="228601"/>
            <a:ext cx="6329828" cy="4485068"/>
          </a:xfrm>
        </p:spPr>
        <p:txBody>
          <a:bodyPr>
            <a:normAutofit fontScale="62500" lnSpcReduction="20000"/>
          </a:bodyPr>
          <a:lstStyle/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class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Rectangle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public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Shape 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public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Rectangle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float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x,</a:t>
            </a:r>
            <a:r>
              <a:rPr lang="en-US" b="1" dirty="0">
                <a:solidFill>
                  <a:srgbClr val="212529"/>
                </a:solidFill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float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y,</a:t>
            </a:r>
            <a:b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</a:b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           std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lang="en-US" sz="2800" b="1" i="0" u="none" strike="noStrike" dirty="0"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string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col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b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</a:b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    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Shape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col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height_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x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width_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y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void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 err="1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print_color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{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  std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::</a:t>
            </a:r>
            <a:r>
              <a:rPr lang="en-US" sz="2800" b="1" i="0" u="none" strike="noStrike" dirty="0" err="1"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cout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color_ </a:t>
            </a:r>
            <a:r>
              <a:rPr lang="en-US" sz="2800" b="1" i="0" u="none" strike="noStrike" dirty="0">
                <a:solidFill>
                  <a:srgbClr val="00008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sz="2800" b="1" i="0" u="none" strike="noStrike" dirty="0"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sz="2800" b="1" i="0" u="none" strike="noStrike" dirty="0">
                <a:solidFill>
                  <a:srgbClr val="000099"/>
                </a:solidFill>
                <a:effectLst/>
                <a:latin typeface="Courier New" panose="02070309020205020404" pitchFamily="49" charset="0"/>
              </a:rPr>
              <a:t>\n</a:t>
            </a:r>
            <a:r>
              <a:rPr lang="en-US" sz="2800" b="1" i="0" u="none" strike="noStrike" dirty="0"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private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: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float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height_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b="0" dirty="0">
              <a:effectLst/>
            </a:endParaRPr>
          </a:p>
          <a:p>
            <a:pPr mar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 </a:t>
            </a:r>
            <a:r>
              <a:rPr lang="en-US" sz="2800" b="1" i="0" u="none" strike="noStrike" dirty="0">
                <a:solidFill>
                  <a:srgbClr val="0000FF"/>
                </a:solidFill>
                <a:effectLst/>
                <a:latin typeface="Courier New" panose="02070309020205020404" pitchFamily="49" charset="0"/>
              </a:rPr>
              <a:t>float</a:t>
            </a:r>
            <a:r>
              <a:rPr lang="en-US" sz="2800" b="1" i="0" u="none" strike="noStrike" dirty="0"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width_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</a:br>
            <a:r>
              <a:rPr lang="en-US" sz="2800" b="1" i="0" u="none" strike="noStrike" dirty="0"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lang="en-US" sz="2800" b="1" i="0" u="none" strike="noStrike" dirty="0"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718C79-3A7C-C4E0-C1EF-D6C6E30F5462}"/>
              </a:ext>
            </a:extLst>
          </p:cNvPr>
          <p:cNvSpPr txBox="1"/>
          <p:nvPr/>
        </p:nvSpPr>
        <p:spPr>
          <a:xfrm>
            <a:off x="785611" y="4942269"/>
            <a:ext cx="4468969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What does this print?</a:t>
            </a:r>
            <a:br>
              <a:rPr lang="en-US" dirty="0"/>
            </a:br>
            <a:br>
              <a:rPr lang="en-US" dirty="0"/>
            </a:b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Rectangle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rect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3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</a:rPr>
              <a:t>"red"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lang="en-US" altLang="en-US" b="1" dirty="0">
                <a:solidFill>
                  <a:srgbClr val="212529"/>
                </a:solidFill>
                <a:latin typeface="Courier New" panose="02070309020205020404" pitchFamily="49" charset="0"/>
              </a:rPr>
            </a:b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rect.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rgbClr val="007788"/>
                </a:solidFill>
                <a:effectLst/>
                <a:latin typeface="Courier New" panose="02070309020205020404" pitchFamily="49" charset="0"/>
              </a:rPr>
              <a:t>print_color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sz="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2BFF43-F237-D76F-24CC-E37C00904E46}"/>
              </a:ext>
            </a:extLst>
          </p:cNvPr>
          <p:cNvSpPr txBox="1"/>
          <p:nvPr/>
        </p:nvSpPr>
        <p:spPr>
          <a:xfrm>
            <a:off x="6694868" y="5144231"/>
            <a:ext cx="2449132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It prints: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“red”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33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Concept of Inheritance</a:t>
            </a:r>
          </a:p>
          <a:p>
            <a:pPr lvl="1"/>
            <a:endParaRPr lang="en-US" dirty="0"/>
          </a:p>
          <a:p>
            <a:r>
              <a:rPr lang="en-US" dirty="0"/>
              <a:t>Inheritance in C++</a:t>
            </a:r>
          </a:p>
          <a:p>
            <a:pPr lvl="1"/>
            <a:r>
              <a:rPr lang="en-US" dirty="0"/>
              <a:t>Overriding Functions</a:t>
            </a:r>
          </a:p>
          <a:p>
            <a:pPr lvl="1"/>
            <a:r>
              <a:rPr lang="en-US" dirty="0"/>
              <a:t>Storing Inherited Classes</a:t>
            </a:r>
          </a:p>
          <a:p>
            <a:pPr lvl="1"/>
            <a:endParaRPr lang="en-US" dirty="0"/>
          </a:p>
          <a:p>
            <a:r>
              <a:rPr lang="en-US" dirty="0"/>
              <a:t>GE211 Inheritance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072769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Concept of Inheritance</a:t>
            </a:r>
          </a:p>
          <a:p>
            <a:pPr lvl="1"/>
            <a:endParaRPr lang="en-US" dirty="0"/>
          </a:p>
          <a:p>
            <a:r>
              <a:rPr lang="en-US" dirty="0"/>
              <a:t>Inheritance in C++</a:t>
            </a:r>
          </a:p>
          <a:p>
            <a:pPr lvl="1"/>
            <a:r>
              <a:rPr lang="en-US" dirty="0"/>
              <a:t>Overriding Functions</a:t>
            </a:r>
          </a:p>
          <a:p>
            <a:pPr lvl="1"/>
            <a:r>
              <a:rPr lang="en-US" dirty="0"/>
              <a:t>Storing Inherited Classes</a:t>
            </a:r>
          </a:p>
          <a:p>
            <a:pPr lvl="1"/>
            <a:endParaRPr lang="en-US" dirty="0"/>
          </a:p>
          <a:p>
            <a:r>
              <a:rPr lang="en-US" b="1" dirty="0"/>
              <a:t>GE211 Inheritance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6933865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EA59A-B510-4275-AF6B-6AB55B905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in GE211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EF711-D48D-4427-9602-F44E4BCA3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https://github.com/tov/ge211/blob/main/include/ge211/base.hxx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Abstract_game</a:t>
            </a:r>
            <a:r>
              <a:rPr lang="en-US" dirty="0"/>
              <a:t> is an abstract base class</a:t>
            </a:r>
          </a:p>
          <a:p>
            <a:pPr lvl="1"/>
            <a:r>
              <a:rPr lang="en-US" dirty="0"/>
              <a:t>draw(</a:t>
            </a:r>
            <a:r>
              <a:rPr lang="en-US" dirty="0" err="1"/>
              <a:t>Sprite_set</a:t>
            </a:r>
            <a:r>
              <a:rPr lang="en-US" dirty="0"/>
              <a:t>&amp;) is a pure virtual function</a:t>
            </a:r>
          </a:p>
          <a:p>
            <a:pPr lvl="1"/>
            <a:r>
              <a:rPr lang="en-US" dirty="0"/>
              <a:t>Any game MUST implement draw()</a:t>
            </a:r>
          </a:p>
          <a:p>
            <a:pPr lvl="1"/>
            <a:endParaRPr lang="en-US" dirty="0"/>
          </a:p>
          <a:p>
            <a:r>
              <a:rPr lang="en-US" dirty="0"/>
              <a:t>Many other functions are marked virtual</a:t>
            </a:r>
          </a:p>
          <a:p>
            <a:pPr lvl="1"/>
            <a:r>
              <a:rPr lang="en-US" dirty="0"/>
              <a:t>Our Controller overrides them with its own implementation</a:t>
            </a:r>
          </a:p>
          <a:p>
            <a:pPr lvl="2"/>
            <a:r>
              <a:rPr lang="en-US" dirty="0" err="1"/>
              <a:t>on_key</a:t>
            </a:r>
            <a:r>
              <a:rPr lang="en-US" dirty="0"/>
              <a:t>, </a:t>
            </a:r>
            <a:r>
              <a:rPr lang="en-US" dirty="0" err="1"/>
              <a:t>on_mouse_move</a:t>
            </a:r>
            <a:r>
              <a:rPr lang="en-US" dirty="0"/>
              <a:t>, etc.</a:t>
            </a:r>
          </a:p>
          <a:p>
            <a:pPr lvl="1"/>
            <a:endParaRPr lang="en-US" dirty="0"/>
          </a:p>
          <a:p>
            <a:r>
              <a:rPr lang="en-US" dirty="0"/>
              <a:t>Some functions are implemented and we inherit directly</a:t>
            </a:r>
          </a:p>
          <a:p>
            <a:pPr lvl="1"/>
            <a:r>
              <a:rPr lang="en-US" dirty="0"/>
              <a:t>run() is a good example of 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F22AE9-EE80-41F8-A227-205E3B7EC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642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11D1D-1983-6F7B-FC42-7ABDB47AB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AFBB3-4E4A-B3D1-0343-474F39AD6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need to use inheritance in your Final Project?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Technically yes: Controller inherits from </a:t>
            </a:r>
            <a:r>
              <a:rPr lang="en-US" dirty="0" err="1"/>
              <a:t>Abstract_game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Otherwise no, you could make everything as a part of the model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Situations where inheritance</a:t>
            </a:r>
            <a:r>
              <a:rPr lang="en-US" i="1" dirty="0"/>
              <a:t> could </a:t>
            </a:r>
            <a:r>
              <a:rPr lang="en-US" dirty="0"/>
              <a:t>help</a:t>
            </a:r>
          </a:p>
          <a:p>
            <a:pPr lvl="2"/>
            <a:r>
              <a:rPr lang="en-US" dirty="0"/>
              <a:t>Multiple pieces that have some shared behaviors and some unique behaviors</a:t>
            </a:r>
          </a:p>
          <a:p>
            <a:pPr lvl="2"/>
            <a:r>
              <a:rPr lang="en-US" dirty="0"/>
              <a:t>Could still manage this manually, or could use classes/inheritance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96C59-06DD-793E-BFAC-05E86FA74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986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Concept of Inheritance</a:t>
            </a:r>
          </a:p>
          <a:p>
            <a:pPr lvl="1"/>
            <a:endParaRPr lang="en-US" dirty="0"/>
          </a:p>
          <a:p>
            <a:r>
              <a:rPr lang="en-US" dirty="0"/>
              <a:t>Inheritance in C++</a:t>
            </a:r>
          </a:p>
          <a:p>
            <a:pPr lvl="1"/>
            <a:r>
              <a:rPr lang="en-US" dirty="0"/>
              <a:t>Overriding Functions</a:t>
            </a:r>
          </a:p>
          <a:p>
            <a:pPr lvl="1"/>
            <a:r>
              <a:rPr lang="en-US" dirty="0"/>
              <a:t>Storing Inherited Classes</a:t>
            </a:r>
          </a:p>
          <a:p>
            <a:pPr lvl="1"/>
            <a:endParaRPr lang="en-US" dirty="0"/>
          </a:p>
          <a:p>
            <a:r>
              <a:rPr lang="en-US" dirty="0"/>
              <a:t>GE211 Inheritance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2926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Duplicated behavior in separate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Minecraft</a:t>
            </a:r>
          </a:p>
          <a:p>
            <a:pPr lvl="1"/>
            <a:r>
              <a:rPr lang="en-US" dirty="0"/>
              <a:t>World is made of destructible blocks of various types</a:t>
            </a:r>
          </a:p>
          <a:p>
            <a:pPr lvl="1"/>
            <a:r>
              <a:rPr lang="en-US" dirty="0"/>
              <a:t>Blocks have different qualities</a:t>
            </a:r>
          </a:p>
          <a:p>
            <a:pPr lvl="2"/>
            <a:r>
              <a:rPr lang="en-US" dirty="0"/>
              <a:t>Sounds when hit, number of hits to break, what it drops when broken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20B705-0FD5-4810-8201-5A0056264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154" y="34290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59312479-F8E9-489F-B98D-807CA50DA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298" y="3454706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03B62B30-8976-4A5A-95AC-0601E114E5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8139" y="34290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219D88-2D9C-4853-8076-CD461A823EC6}"/>
              </a:ext>
            </a:extLst>
          </p:cNvPr>
          <p:cNvSpPr txBox="1"/>
          <p:nvPr/>
        </p:nvSpPr>
        <p:spPr>
          <a:xfrm>
            <a:off x="1287887" y="5048518"/>
            <a:ext cx="1777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Sand Block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D74C9B9-9F0F-4A5F-A897-0434A644CB4C}"/>
              </a:ext>
            </a:extLst>
          </p:cNvPr>
          <p:cNvSpPr txBox="1"/>
          <p:nvPr/>
        </p:nvSpPr>
        <p:spPr>
          <a:xfrm>
            <a:off x="4452941" y="5086350"/>
            <a:ext cx="2221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Coal Ore Block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2DBFDD-32E4-415D-85AF-4A775B2C629A}"/>
              </a:ext>
            </a:extLst>
          </p:cNvPr>
          <p:cNvSpPr txBox="1"/>
          <p:nvPr/>
        </p:nvSpPr>
        <p:spPr>
          <a:xfrm>
            <a:off x="8062176" y="5086350"/>
            <a:ext cx="2940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Redstone Ore Block</a:t>
            </a:r>
          </a:p>
        </p:txBody>
      </p:sp>
    </p:spTree>
    <p:extLst>
      <p:ext uri="{BB962C8B-B14F-4D97-AF65-F5344CB8AC3E}">
        <p14:creationId xmlns:p14="http://schemas.microsoft.com/office/powerpoint/2010/main" val="3549241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D4EAC-EB11-4F9C-82B3-998C0C304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Class for a Sand Block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7AAB-6528-4B17-A532-F8E849E0B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Sand_block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Sand_block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fall();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 position_;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hits_remaining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8871E-0939-48AE-8336-B55153CA8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013EC28D-7BFF-4507-B35F-66068D7DB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684" y="11430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7BC78D-4B8A-4A17-A47D-0D87AE3309CB}"/>
              </a:ext>
            </a:extLst>
          </p:cNvPr>
          <p:cNvSpPr txBox="1"/>
          <p:nvPr/>
        </p:nvSpPr>
        <p:spPr>
          <a:xfrm>
            <a:off x="7028715" y="4678251"/>
            <a:ext cx="4095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functions would probably take arguments and maybe return things. We’ll ignore that for this example.</a:t>
            </a:r>
          </a:p>
        </p:txBody>
      </p:sp>
    </p:spTree>
    <p:extLst>
      <p:ext uri="{BB962C8B-B14F-4D97-AF65-F5344CB8AC3E}">
        <p14:creationId xmlns:p14="http://schemas.microsoft.com/office/powerpoint/2010/main" val="2087135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D4EAC-EB11-4F9C-82B3-998C0C304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Class for a Coal Ore Block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7AAB-6528-4B17-A532-F8E849E0B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Coal_ore_block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Coal_ore_block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drop_item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 position_;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hits_remaining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8871E-0939-48AE-8336-B55153CA8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A5F9B637-8090-48E5-90D6-1F9D57057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684" y="11430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1300EA-A349-4B8A-8942-8C8851726991}"/>
              </a:ext>
            </a:extLst>
          </p:cNvPr>
          <p:cNvSpPr txBox="1"/>
          <p:nvPr/>
        </p:nvSpPr>
        <p:spPr>
          <a:xfrm>
            <a:off x="7028715" y="4678251"/>
            <a:ext cx="4095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functions would probably take arguments and maybe return things. We’ll ignore that for this example.</a:t>
            </a:r>
          </a:p>
        </p:txBody>
      </p:sp>
    </p:spTree>
    <p:extLst>
      <p:ext uri="{BB962C8B-B14F-4D97-AF65-F5344CB8AC3E}">
        <p14:creationId xmlns:p14="http://schemas.microsoft.com/office/powerpoint/2010/main" val="1178114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D4EAC-EB11-4F9C-82B3-998C0C304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Class for a Redstone Ore Block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37AAB-6528-4B17-A532-F8E849E0B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Redstone_ore_block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Redstone_ore_block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&lt;int&gt;);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hit_block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drop_item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emit_particles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&lt;int&gt; position_;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hits_remaining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8871E-0939-48AE-8336-B55153CA8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1300EA-A349-4B8A-8942-8C8851726991}"/>
              </a:ext>
            </a:extLst>
          </p:cNvPr>
          <p:cNvSpPr txBox="1"/>
          <p:nvPr/>
        </p:nvSpPr>
        <p:spPr>
          <a:xfrm>
            <a:off x="7028715" y="4678251"/>
            <a:ext cx="40954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functions would probably take arguments and maybe return things. We’ll ignore that for this example.</a:t>
            </a:r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13D2E290-30D9-4315-B132-B3D5B2C81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684" y="11430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391589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D0A3AC-FEDE-4313-916E-8526D027E58E}" vid="{D05B4BF3-F9C8-49C3-98C8-13CFE7DD0C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463</TotalTime>
  <Words>3649</Words>
  <Application>Microsoft Office PowerPoint</Application>
  <PresentationFormat>Widescreen</PresentationFormat>
  <Paragraphs>648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Courier New</vt:lpstr>
      <vt:lpstr>Tahoma</vt:lpstr>
      <vt:lpstr>Class Slides</vt:lpstr>
      <vt:lpstr>Lecture 15 C++ Inheritance</vt:lpstr>
      <vt:lpstr>Administrivia</vt:lpstr>
      <vt:lpstr>Today’s Goals</vt:lpstr>
      <vt:lpstr>Getting the code for today</vt:lpstr>
      <vt:lpstr>Outline</vt:lpstr>
      <vt:lpstr>Duplicated behavior in separate classes</vt:lpstr>
      <vt:lpstr>Example Class for a Sand Block</vt:lpstr>
      <vt:lpstr>Example Class for a Coal Ore Block</vt:lpstr>
      <vt:lpstr>Example Class for a Redstone Ore Block</vt:lpstr>
      <vt:lpstr>Design without inheritance</vt:lpstr>
      <vt:lpstr>Concept: share common traits</vt:lpstr>
      <vt:lpstr>Redesign of blocks with inheritance</vt:lpstr>
      <vt:lpstr>Derived classes can override inherited functionality</vt:lpstr>
      <vt:lpstr>Derived classes can be treated as the parent class</vt:lpstr>
      <vt:lpstr>Benefits of inheritance</vt:lpstr>
      <vt:lpstr>Break + Quiz: Relationships between our blocks</vt:lpstr>
      <vt:lpstr>Break + Quiz: Relationships between our blocks</vt:lpstr>
      <vt:lpstr>Outline</vt:lpstr>
      <vt:lpstr>Simpler class for demonstrating inheritance</vt:lpstr>
      <vt:lpstr>Create a new class that inherits from Position</vt:lpstr>
      <vt:lpstr>Needs its own unique constructor</vt:lpstr>
      <vt:lpstr>Class derivation list</vt:lpstr>
      <vt:lpstr>Derived class needs its own unique constructor</vt:lpstr>
      <vt:lpstr>Extending base class functionality</vt:lpstr>
      <vt:lpstr>Overriding base class functionality</vt:lpstr>
      <vt:lpstr>Constructor for our derived class</vt:lpstr>
      <vt:lpstr>Access is not allowed to the base class’s private members</vt:lpstr>
      <vt:lpstr>Classes meant to be inherited from use protected members</vt:lpstr>
      <vt:lpstr>Break + Open Question</vt:lpstr>
      <vt:lpstr>Break + Open Question</vt:lpstr>
      <vt:lpstr>Outline</vt:lpstr>
      <vt:lpstr>Compiler decides which version of an overridden function to call</vt:lpstr>
      <vt:lpstr>Problem with static dispatch</vt:lpstr>
      <vt:lpstr>Dynamic dispatch</vt:lpstr>
      <vt:lpstr>Declare functions virtual if dynamic dispatch should occur</vt:lpstr>
      <vt:lpstr>In derived class, mark function as override</vt:lpstr>
      <vt:lpstr>Repeat example but with dynamic dispatch</vt:lpstr>
      <vt:lpstr>Creating a class that MUST be overridden</vt:lpstr>
      <vt:lpstr>Making a pure virtual function</vt:lpstr>
      <vt:lpstr>Outline</vt:lpstr>
      <vt:lpstr>Storing a collection of inherited objects</vt:lpstr>
      <vt:lpstr>The simple thing is broken</vt:lpstr>
      <vt:lpstr>Object slicing</vt:lpstr>
      <vt:lpstr>Fixing object slicing</vt:lpstr>
      <vt:lpstr>Storing pointers fixes object slicing</vt:lpstr>
      <vt:lpstr>Warning: now we’re worried about scoping and liftetimes!</vt:lpstr>
      <vt:lpstr>Smart pointers example</vt:lpstr>
      <vt:lpstr>Break + Practice</vt:lpstr>
      <vt:lpstr>Break + Practice</vt:lpstr>
      <vt:lpstr>Outline</vt:lpstr>
      <vt:lpstr>Inheritance in GE211</vt:lpstr>
      <vt:lpstr>Break + Open Question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16 C++ Inheritance</dc:title>
  <dc:creator>Branden Ghena</dc:creator>
  <cp:lastModifiedBy>Branden Ghena</cp:lastModifiedBy>
  <cp:revision>63</cp:revision>
  <dcterms:created xsi:type="dcterms:W3CDTF">2021-11-11T02:56:33Z</dcterms:created>
  <dcterms:modified xsi:type="dcterms:W3CDTF">2023-05-18T18:50:27Z</dcterms:modified>
</cp:coreProperties>
</file>