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0" r:id="rId1"/>
  </p:sldMasterIdLst>
  <p:notesMasterIdLst>
    <p:notesMasterId r:id="rId63"/>
  </p:notesMasterIdLst>
  <p:sldIdLst>
    <p:sldId id="256" r:id="rId2"/>
    <p:sldId id="384" r:id="rId3"/>
    <p:sldId id="264" r:id="rId4"/>
    <p:sldId id="784" r:id="rId5"/>
    <p:sldId id="905" r:id="rId6"/>
    <p:sldId id="894" r:id="rId7"/>
    <p:sldId id="896" r:id="rId8"/>
    <p:sldId id="897" r:id="rId9"/>
    <p:sldId id="898" r:id="rId10"/>
    <p:sldId id="899" r:id="rId11"/>
    <p:sldId id="904" r:id="rId12"/>
    <p:sldId id="383" r:id="rId13"/>
    <p:sldId id="795" r:id="rId14"/>
    <p:sldId id="796" r:id="rId15"/>
    <p:sldId id="797" r:id="rId16"/>
    <p:sldId id="793" r:id="rId17"/>
    <p:sldId id="799" r:id="rId18"/>
    <p:sldId id="800" r:id="rId19"/>
    <p:sldId id="801" r:id="rId20"/>
    <p:sldId id="798" r:id="rId21"/>
    <p:sldId id="802" r:id="rId22"/>
    <p:sldId id="803" r:id="rId23"/>
    <p:sldId id="791" r:id="rId24"/>
    <p:sldId id="792" r:id="rId25"/>
    <p:sldId id="809" r:id="rId26"/>
    <p:sldId id="794" r:id="rId27"/>
    <p:sldId id="808" r:id="rId28"/>
    <p:sldId id="804" r:id="rId29"/>
    <p:sldId id="835" r:id="rId30"/>
    <p:sldId id="903" r:id="rId31"/>
    <p:sldId id="786" r:id="rId32"/>
    <p:sldId id="810" r:id="rId33"/>
    <p:sldId id="805" r:id="rId34"/>
    <p:sldId id="811" r:id="rId35"/>
    <p:sldId id="812" r:id="rId36"/>
    <p:sldId id="821" r:id="rId37"/>
    <p:sldId id="902" r:id="rId38"/>
    <p:sldId id="790" r:id="rId39"/>
    <p:sldId id="817" r:id="rId40"/>
    <p:sldId id="818" r:id="rId41"/>
    <p:sldId id="819" r:id="rId42"/>
    <p:sldId id="816" r:id="rId43"/>
    <p:sldId id="813" r:id="rId44"/>
    <p:sldId id="806" r:id="rId45"/>
    <p:sldId id="807" r:id="rId46"/>
    <p:sldId id="814" r:id="rId47"/>
    <p:sldId id="815" r:id="rId48"/>
    <p:sldId id="822" r:id="rId49"/>
    <p:sldId id="906" r:id="rId50"/>
    <p:sldId id="907" r:id="rId51"/>
    <p:sldId id="901" r:id="rId52"/>
    <p:sldId id="788" r:id="rId53"/>
    <p:sldId id="823" r:id="rId54"/>
    <p:sldId id="826" r:id="rId55"/>
    <p:sldId id="824" r:id="rId56"/>
    <p:sldId id="829" r:id="rId57"/>
    <p:sldId id="825" r:id="rId58"/>
    <p:sldId id="828" r:id="rId59"/>
    <p:sldId id="820" r:id="rId60"/>
    <p:sldId id="830" r:id="rId61"/>
    <p:sldId id="834" r:id="rId6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44C0DD7-F1CF-4368-81C8-E87A97418579}">
          <p14:sldIdLst>
            <p14:sldId id="256"/>
          </p14:sldIdLst>
        </p14:section>
        <p14:section name="Goals" id="{1DC203D8-8C04-4F3B-815B-A15E3261C9A4}">
          <p14:sldIdLst>
            <p14:sldId id="384"/>
            <p14:sldId id="264"/>
            <p14:sldId id="784"/>
          </p14:sldIdLst>
        </p14:section>
        <p14:section name="Encapsulation Policy" id="{BBB42F9B-5D47-489B-A151-80B785D8F6EE}">
          <p14:sldIdLst>
            <p14:sldId id="905"/>
            <p14:sldId id="894"/>
            <p14:sldId id="896"/>
            <p14:sldId id="897"/>
            <p14:sldId id="898"/>
            <p14:sldId id="899"/>
          </p14:sldIdLst>
        </p14:section>
        <p14:section name="Generics" id="{B55B8E8C-5EAB-4A1E-A4E9-AE5E896E46FA}">
          <p14:sldIdLst>
            <p14:sldId id="904"/>
            <p14:sldId id="383"/>
            <p14:sldId id="795"/>
            <p14:sldId id="796"/>
            <p14:sldId id="797"/>
            <p14:sldId id="793"/>
            <p14:sldId id="799"/>
            <p14:sldId id="800"/>
            <p14:sldId id="801"/>
            <p14:sldId id="798"/>
            <p14:sldId id="802"/>
            <p14:sldId id="803"/>
            <p14:sldId id="791"/>
            <p14:sldId id="792"/>
            <p14:sldId id="809"/>
            <p14:sldId id="794"/>
            <p14:sldId id="808"/>
            <p14:sldId id="804"/>
            <p14:sldId id="835"/>
          </p14:sldIdLst>
        </p14:section>
        <p14:section name="Standard Template Library" id="{54D9E284-BC22-4F12-A706-7D0011914B41}">
          <p14:sldIdLst>
            <p14:sldId id="903"/>
            <p14:sldId id="786"/>
            <p14:sldId id="810"/>
            <p14:sldId id="805"/>
            <p14:sldId id="811"/>
            <p14:sldId id="812"/>
            <p14:sldId id="821"/>
          </p14:sldIdLst>
        </p14:section>
        <p14:section name="Homework 5 Intro" id="{DA52CDEC-573F-4122-840E-2606C79BF953}">
          <p14:sldIdLst>
            <p14:sldId id="902"/>
            <p14:sldId id="790"/>
            <p14:sldId id="817"/>
            <p14:sldId id="818"/>
            <p14:sldId id="819"/>
            <p14:sldId id="816"/>
            <p14:sldId id="813"/>
            <p14:sldId id="806"/>
            <p14:sldId id="807"/>
            <p14:sldId id="814"/>
            <p14:sldId id="815"/>
            <p14:sldId id="822"/>
            <p14:sldId id="906"/>
            <p14:sldId id="907"/>
          </p14:sldIdLst>
        </p14:section>
        <p14:section name="Iterators" id="{0EAA9F8F-16DD-4443-80EB-DC3B22BEF0BD}">
          <p14:sldIdLst>
            <p14:sldId id="901"/>
            <p14:sldId id="788"/>
            <p14:sldId id="823"/>
            <p14:sldId id="826"/>
            <p14:sldId id="824"/>
            <p14:sldId id="829"/>
            <p14:sldId id="825"/>
            <p14:sldId id="828"/>
            <p14:sldId id="820"/>
            <p14:sldId id="830"/>
          </p14:sldIdLst>
        </p14:section>
        <p14:section name="Wrapup" id="{29A7F866-9DA9-446B-8359-CE426CB89C7A}">
          <p14:sldIdLst>
            <p14:sldId id="83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2A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7440" autoAdjust="0"/>
  </p:normalViewPr>
  <p:slideViewPr>
    <p:cSldViewPr snapToGrid="0">
      <p:cViewPr varScale="1">
        <p:scale>
          <a:sx n="74" d="100"/>
          <a:sy n="74" d="100"/>
        </p:scale>
        <p:origin x="84" y="207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BF250-3188-4B97-91A0-4CBD75F11794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9DC289-C093-4A03-96E3-7FA6F6D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410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0F8AEA4-90DD-470A-A00C-52C76871BE7D}"/>
              </a:ext>
            </a:extLst>
          </p:cNvPr>
          <p:cNvSpPr/>
          <p:nvPr userDrawn="1"/>
        </p:nvSpPr>
        <p:spPr>
          <a:xfrm>
            <a:off x="607595" y="684106"/>
            <a:ext cx="10972799" cy="54853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NWU PPT Wide Opt 2_Master.jpg">
            <a:extLst>
              <a:ext uri="{FF2B5EF4-FFF2-40B4-BE49-F238E27FC236}">
                <a16:creationId xmlns:a16="http://schemas.microsoft.com/office/drawing/2014/main" id="{D5195E2D-71BD-4DAB-A8EA-C60068318A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641"/>
          <a:stretch/>
        </p:blipFill>
        <p:spPr>
          <a:xfrm>
            <a:off x="0" y="6353298"/>
            <a:ext cx="12192000" cy="5047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A78A89-7B53-4AF2-9B97-0D7A0E3C41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7595" y="684106"/>
            <a:ext cx="10972799" cy="2286000"/>
          </a:xfrm>
          <a:prstGeom prst="rect">
            <a:avLst/>
          </a:prstGeo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3757E7-8A62-4C6A-A11F-B44CFFC7E2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7595" y="3887894"/>
            <a:ext cx="10972799" cy="1369905"/>
          </a:xfrm>
        </p:spPr>
        <p:txBody>
          <a:bodyPr>
            <a:normAutofit/>
          </a:bodyPr>
          <a:lstStyle>
            <a:lvl1pPr marL="0" indent="0" algn="ctr">
              <a:buNone/>
              <a:defRPr sz="3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52B33-DB5B-406B-8EF8-7F27B15C3E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7595" y="5804324"/>
            <a:ext cx="916405" cy="365125"/>
          </a:xfrm>
        </p:spPr>
        <p:txBody>
          <a:bodyPr/>
          <a:lstStyle/>
          <a:p>
            <a:fld id="{6DA34142-4057-4E41-8FAB-93DD5A2F5272}" type="datetime1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218BC2-7D03-48DD-8ED3-F2F43C400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1807" y="5806652"/>
            <a:ext cx="3664373" cy="36512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49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4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2682-8512-4993-8477-88A6B81ECC95}" type="datetime1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617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2682-8512-4993-8477-88A6B81ECC95}" type="datetime1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D6171B2-CD8A-4537-A0B5-CFA0882ED8C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57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6EE6D-0807-49F6-8402-F877AEC3A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2EDB09-5A47-4685-A1EE-A5B4DA190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C82BC-EFE8-41E4-A86B-07FC0B1457C3}" type="datetime1">
              <a:rPr lang="en-US" smtClean="0"/>
              <a:t>5/11/2023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553B9-1067-4918-A0C0-3170E1AA2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5B2D71-8C87-4458-AC29-EA2047202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310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D77160-3215-44CF-B830-0B88FB365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D1D5B-B5C1-4AF0-9BCF-12885203BE3F}" type="datetime1">
              <a:rPr lang="en-US" smtClean="0"/>
              <a:t>5/11/2023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931AD3-C3A1-4F17-AE8A-223019F62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71321F-FC35-406D-934E-9286AA485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841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lin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6553EE-3FBA-43B0-83E3-DED9FBF89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00F0348-2F1A-4EE8-8A85-4721B86DEA66}" type="datetime1">
              <a:rPr lang="en-US" smtClean="0"/>
              <a:t>5/11/2023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6DF780-B863-4D17-AD07-08D991518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7C2309-BC50-471A-9507-CB2945B5B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11DEA04-1277-494F-991B-E62F01E892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7596" y="694143"/>
            <a:ext cx="10972798" cy="5486400"/>
          </a:xfrm>
          <a:solidFill>
            <a:schemeClr val="bg1"/>
          </a:solidFill>
        </p:spPr>
        <p:txBody>
          <a:bodyPr lIns="182880" tIns="182880" rIns="182880" bIns="182880"/>
          <a:lstStyle>
            <a:lvl1pPr>
              <a:spcBef>
                <a:spcPts val="20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A84967AA-4B26-426D-8185-065158151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8343"/>
            <a:ext cx="10972798" cy="68580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430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ACFB29-59D2-4823-BEFA-2A2FDF148C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7595" y="1143000"/>
            <a:ext cx="109728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C448D8-B1FE-4537-8A5B-AEAA01D153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7595" y="6356350"/>
            <a:ext cx="916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27AB6CE-1AFC-4A94-BDA7-A76098728A1D}" type="datetime1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C4873-1315-4883-97DC-8A47AFCAED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67200" y="6356350"/>
            <a:ext cx="3664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1DC0E4-58B6-42DF-8BD2-2BB7A3B6E3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68000" y="6356350"/>
            <a:ext cx="9123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Placeholder 9">
            <a:extLst>
              <a:ext uri="{FF2B5EF4-FFF2-40B4-BE49-F238E27FC236}">
                <a16:creationId xmlns:a16="http://schemas.microsoft.com/office/drawing/2014/main" id="{BCB9CD12-280E-4818-853C-F36BB6D68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799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700" r:id="rId3"/>
    <p:sldLayoutId id="2147483696" r:id="rId4"/>
    <p:sldLayoutId id="2147483697" r:id="rId5"/>
    <p:sldLayoutId id="2147483698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plusplus.com/reference/utility/pair/pair/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tov/ge211/blob/2d7d3a1bd762c3b6d6fac791b0da2fc6c2013d3c/include/ge211/geometry.hxx#L264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plusplus.com/reference/list/list/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plusplus.com/reference/unordered_map/unordered_map/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plusplus.com/reference/stl/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nu-cs211.github.io/cs211-files/lec/13_generics_stl.zip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athsisfun.com/games/reversi.html" TargetMode="Externa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B4EB4-B710-4B4C-9E9E-B9B5D5E06A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Lecture 13</a:t>
            </a:r>
            <a:br>
              <a:rPr lang="en-US" dirty="0"/>
            </a:br>
            <a:r>
              <a:rPr lang="en-US" dirty="0"/>
              <a:t>Generics and STL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C2EFA9-08FA-449E-880F-86912EE7E7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CS211 – Fundamentals of Computer Programming II</a:t>
            </a:r>
          </a:p>
          <a:p>
            <a:r>
              <a:rPr lang="en-US" dirty="0"/>
              <a:t>Branden Ghena – Spring 2023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39C8337-0804-4F14-931E-8B64EF5974B3}"/>
              </a:ext>
            </a:extLst>
          </p:cNvPr>
          <p:cNvSpPr txBox="1"/>
          <p:nvPr/>
        </p:nvSpPr>
        <p:spPr>
          <a:xfrm>
            <a:off x="607595" y="5511800"/>
            <a:ext cx="109727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Slides adapted from:</a:t>
            </a:r>
            <a:br>
              <a:rPr lang="en-US" sz="1600" dirty="0"/>
            </a:br>
            <a:r>
              <a:rPr lang="en-US" sz="1600" dirty="0"/>
              <a:t>Jesse Tov (Northwestern), Hal Perkins (Washington)</a:t>
            </a:r>
          </a:p>
        </p:txBody>
      </p:sp>
    </p:spTree>
    <p:extLst>
      <p:ext uri="{BB962C8B-B14F-4D97-AF65-F5344CB8AC3E}">
        <p14:creationId xmlns:p14="http://schemas.microsoft.com/office/powerpoint/2010/main" val="3802196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4EF3D-CD28-4312-A344-6A4861379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Welcome to Encapsulation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1ECC21-45C9-460E-9FDD-B2F603628C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Software engineering principle: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Bundle your data and operations together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Don’t let non-bundled operations mess with your bundled data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  <a:p>
            <a:r>
              <a:rPr lang="en-US" dirty="0"/>
              <a:t>Benefits</a:t>
            </a:r>
          </a:p>
          <a:p>
            <a:pPr lvl="1"/>
            <a:r>
              <a:rPr lang="en-US" dirty="0"/>
              <a:t>Correctness</a:t>
            </a:r>
          </a:p>
          <a:p>
            <a:pPr lvl="2"/>
            <a:r>
              <a:rPr lang="en-US" dirty="0"/>
              <a:t>Data will never become inconsistent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Flexibility</a:t>
            </a:r>
          </a:p>
          <a:p>
            <a:pPr lvl="2"/>
            <a:r>
              <a:rPr lang="en-US" dirty="0"/>
              <a:t>Implementation details can change without modifying the API</a:t>
            </a:r>
          </a:p>
          <a:p>
            <a:pPr lvl="2"/>
            <a:endParaRPr lang="en-US" dirty="0"/>
          </a:p>
          <a:p>
            <a:r>
              <a:rPr lang="en-US" dirty="0"/>
              <a:t>Warning: does NOT improve security</a:t>
            </a:r>
          </a:p>
          <a:p>
            <a:pPr lvl="1"/>
            <a:r>
              <a:rPr lang="en-US" dirty="0"/>
              <a:t>Data can still be accessed, just not by accident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2F9897-580A-4281-BC37-ADE605042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4294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Encapsulation Example</a:t>
            </a:r>
          </a:p>
          <a:p>
            <a:pPr lvl="1"/>
            <a:endParaRPr lang="en-US" dirty="0"/>
          </a:p>
          <a:p>
            <a:r>
              <a:rPr lang="en-US" b="1" dirty="0"/>
              <a:t>Generics</a:t>
            </a:r>
          </a:p>
          <a:p>
            <a:pPr lvl="1"/>
            <a:endParaRPr lang="en-US" dirty="0"/>
          </a:p>
          <a:p>
            <a:r>
              <a:rPr lang="en-US" dirty="0"/>
              <a:t>Standard Template Library</a:t>
            </a:r>
          </a:p>
          <a:p>
            <a:pPr lvl="1"/>
            <a:endParaRPr lang="en-US" dirty="0"/>
          </a:p>
          <a:p>
            <a:r>
              <a:rPr lang="en-US" dirty="0"/>
              <a:t>Homework 5 Overview</a:t>
            </a:r>
          </a:p>
          <a:p>
            <a:pPr lvl="1"/>
            <a:endParaRPr lang="en-US" dirty="0"/>
          </a:p>
          <a:p>
            <a:r>
              <a:rPr lang="en-US" dirty="0"/>
              <a:t>Iterators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35157719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Overloading functions to support multiple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Suppose you want a function that can compare any two things</a:t>
            </a:r>
          </a:p>
          <a:p>
            <a:pPr lvl="1"/>
            <a:r>
              <a:rPr lang="en-US" dirty="0"/>
              <a:t>Implement for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/>
              <a:t> and implement for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12</a:t>
            </a:fld>
            <a:endParaRPr lang="en-US"/>
          </a:p>
        </p:txBody>
      </p:sp>
      <p:sp>
        <p:nvSpPr>
          <p:cNvPr id="5" name="Rounded Rectangle 3">
            <a:extLst>
              <a:ext uri="{FF2B5EF4-FFF2-40B4-BE49-F238E27FC236}">
                <a16:creationId xmlns:a16="http://schemas.microsoft.com/office/drawing/2014/main" id="{F087B507-C4BC-4B22-B4F2-7E473B191E16}"/>
              </a:ext>
            </a:extLst>
          </p:cNvPr>
          <p:cNvSpPr/>
          <p:nvPr/>
        </p:nvSpPr>
        <p:spPr bwMode="auto">
          <a:xfrm>
            <a:off x="1312357" y="2231247"/>
            <a:ext cx="9261198" cy="4125103"/>
          </a:xfrm>
          <a:prstGeom prst="roundRect">
            <a:avLst>
              <a:gd name="adj" fmla="val 3922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20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returns 0 if equal, 1 if value1 is bigger, -1 otherwise</a:t>
            </a:r>
            <a:endParaRPr lang="en-US" sz="2000" dirty="0">
              <a:solidFill>
                <a:srgbClr val="00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20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compare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 int&amp;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value1, </a:t>
            </a:r>
            <a:r>
              <a:rPr lang="en-US" sz="20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 int&amp;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value2) {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(value1 &lt; value2){ </a:t>
            </a:r>
            <a:r>
              <a:rPr lang="en-US" sz="20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-1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;}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(value2 &lt; value1){ </a:t>
            </a:r>
            <a:r>
              <a:rPr lang="en-US" sz="20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;}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return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returns 0 if equal, 1 if value1 is bigger, -1 otherwise</a:t>
            </a:r>
            <a:endParaRPr lang="en-US" sz="2000" dirty="0">
              <a:solidFill>
                <a:srgbClr val="00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20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compare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 float&amp;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value1, </a:t>
            </a:r>
            <a:r>
              <a:rPr lang="en-US" sz="20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 float&amp;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value2) {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(value1 &lt; value2){ </a:t>
            </a:r>
            <a:r>
              <a:rPr lang="en-US" sz="20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-1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;}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(value2 &lt; value1){ </a:t>
            </a:r>
            <a:r>
              <a:rPr lang="en-US" sz="20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;}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return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6689281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A136A-0C58-4B81-9943-72B5B4868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 want to avoid duplicated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D3C384-859F-4029-8869-80CF8CF33A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two implementations of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compare()</a:t>
            </a:r>
            <a:r>
              <a:rPr lang="en-US" dirty="0"/>
              <a:t> are nearly identical</a:t>
            </a:r>
          </a:p>
          <a:p>
            <a:pPr lvl="1"/>
            <a:r>
              <a:rPr lang="en-US" dirty="0"/>
              <a:t>Seems wasteful</a:t>
            </a:r>
          </a:p>
          <a:p>
            <a:pPr lvl="1"/>
            <a:endParaRPr lang="en-US" dirty="0"/>
          </a:p>
          <a:p>
            <a:r>
              <a:rPr lang="en-US" dirty="0"/>
              <a:t>What if we want to extend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compare()</a:t>
            </a:r>
            <a:r>
              <a:rPr lang="en-US" dirty="0"/>
              <a:t> for other things?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dirty="0"/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short</a:t>
            </a:r>
            <a:r>
              <a:rPr lang="en-US" dirty="0"/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dirty="0"/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dirty="0"/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Position</a:t>
            </a:r>
            <a:r>
              <a:rPr lang="en-US" dirty="0"/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String_Holder</a:t>
            </a:r>
            <a:r>
              <a:rPr lang="en-US" dirty="0"/>
              <a:t>, etc.</a:t>
            </a:r>
          </a:p>
          <a:p>
            <a:pPr lvl="1"/>
            <a:r>
              <a:rPr lang="en-US" dirty="0"/>
              <a:t>Impossible to get everything…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7A7321-CC1C-4855-9C01-E51FD1ACD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526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84D041-3417-45AC-A622-2ED6E8AC84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“Generic” version of the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7D7D63-10F2-4D22-892C-A9724FE023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3711710"/>
            <a:ext cx="10972800" cy="2460490"/>
          </a:xfrm>
        </p:spPr>
        <p:txBody>
          <a:bodyPr>
            <a:normAutofit/>
          </a:bodyPr>
          <a:lstStyle/>
          <a:p>
            <a:r>
              <a:rPr lang="en-US" dirty="0"/>
              <a:t>What we would prefer is one “generic” version of the function</a:t>
            </a:r>
          </a:p>
          <a:p>
            <a:pPr lvl="1"/>
            <a:r>
              <a:rPr lang="en-US" dirty="0"/>
              <a:t>Code will be independent of what the real type is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One implementation works for everything!</a:t>
            </a:r>
          </a:p>
          <a:p>
            <a:pPr lvl="2"/>
            <a:r>
              <a:rPr lang="en-US" dirty="0"/>
              <a:t>Condition here: must implement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operator&lt;()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5AD5EC-ABFD-43D4-8528-D51B93EA6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14</a:t>
            </a:fld>
            <a:endParaRPr lang="en-US"/>
          </a:p>
        </p:txBody>
      </p:sp>
      <p:sp>
        <p:nvSpPr>
          <p:cNvPr id="5" name="Rounded Rectangle 3">
            <a:extLst>
              <a:ext uri="{FF2B5EF4-FFF2-40B4-BE49-F238E27FC236}">
                <a16:creationId xmlns:a16="http://schemas.microsoft.com/office/drawing/2014/main" id="{A991E85B-2314-4CB2-8BFF-74BC4DB386F2}"/>
              </a:ext>
            </a:extLst>
          </p:cNvPr>
          <p:cNvSpPr/>
          <p:nvPr/>
        </p:nvSpPr>
        <p:spPr bwMode="auto">
          <a:xfrm>
            <a:off x="1406802" y="1143000"/>
            <a:ext cx="9261198" cy="2003291"/>
          </a:xfrm>
          <a:prstGeom prst="roundRect">
            <a:avLst>
              <a:gd name="adj" fmla="val 3922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20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returns 0 if equal, 1 if value1 is bigger, -1 otherwise</a:t>
            </a:r>
            <a:endParaRPr lang="en-US" sz="2000" dirty="0">
              <a:solidFill>
                <a:srgbClr val="00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20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compare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 ???&amp;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value1, </a:t>
            </a:r>
            <a:r>
              <a:rPr lang="en-US" sz="20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 ???&amp;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value2) {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(value1 &lt; value2){ </a:t>
            </a:r>
            <a:r>
              <a:rPr lang="en-US" sz="20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-1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;}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(value2 &lt; value1){ </a:t>
            </a:r>
            <a:r>
              <a:rPr lang="en-US" sz="20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;}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return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5628778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BACF3-95D9-4982-9575-9635D12945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C++ Generics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99B8B5-3D0E-4B97-958F-C8D712D761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C++ implements generics through a concept called “templates”</a:t>
            </a:r>
          </a:p>
          <a:p>
            <a:pPr lvl="1"/>
            <a:endParaRPr lang="en-US" dirty="0"/>
          </a:p>
          <a:p>
            <a:r>
              <a:rPr lang="en-US" sz="2700" dirty="0"/>
              <a:t>A template is a function or class that accepts a type as a parameter</a:t>
            </a:r>
          </a:p>
          <a:p>
            <a:pPr lvl="1"/>
            <a:r>
              <a:rPr lang="en-US" dirty="0"/>
              <a:t>You write the function code once in a type-agnostic way</a:t>
            </a:r>
          </a:p>
          <a:p>
            <a:pPr lvl="1"/>
            <a:r>
              <a:rPr lang="en-US" dirty="0"/>
              <a:t>When you invoke the function or instantiate the class, you specify the type as an argument to it</a:t>
            </a:r>
          </a:p>
          <a:p>
            <a:pPr lvl="1"/>
            <a:endParaRPr lang="en-US" dirty="0"/>
          </a:p>
          <a:p>
            <a:r>
              <a:rPr lang="en-US" dirty="0"/>
              <a:t>At compile time, the compiler will generate the “specialized” code from your template that uses the type provided</a:t>
            </a:r>
          </a:p>
          <a:p>
            <a:pPr lvl="1"/>
            <a:r>
              <a:rPr lang="en-US" dirty="0"/>
              <a:t>The template definition is NOT runnable code</a:t>
            </a:r>
          </a:p>
          <a:p>
            <a:pPr lvl="1"/>
            <a:r>
              <a:rPr lang="en-US" dirty="0"/>
              <a:t>The compiler creates runnable code given a concrete type</a:t>
            </a:r>
          </a:p>
          <a:p>
            <a:pPr lvl="2"/>
            <a:r>
              <a:rPr lang="en-US" dirty="0"/>
              <a:t>A little like macro substitution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0DA2FF-B1E1-427C-A1D1-E9CA5BD4C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194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34A1F-A190-452A-B35C-BF6ECB422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Generic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D18C10-E805-4307-8201-9295614104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Template to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compare()</a:t>
            </a:r>
            <a:r>
              <a:rPr lang="en-US" dirty="0"/>
              <a:t> any two things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8688EE-DF32-4CAD-B17D-EACA9E2BF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16</a:t>
            </a:fld>
            <a:endParaRPr lang="en-US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FEC08768-6447-47C0-8AE0-C417A3AAE5F3}"/>
              </a:ext>
            </a:extLst>
          </p:cNvPr>
          <p:cNvSpPr/>
          <p:nvPr/>
        </p:nvSpPr>
        <p:spPr bwMode="auto">
          <a:xfrm>
            <a:off x="1210969" y="2024558"/>
            <a:ext cx="9766050" cy="2251227"/>
          </a:xfrm>
          <a:prstGeom prst="roundRect">
            <a:avLst>
              <a:gd name="adj" fmla="val 2640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20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returns 0 if equal, 1 if value1 is bigger, -1 otherwise</a:t>
            </a:r>
          </a:p>
          <a:p>
            <a:r>
              <a:rPr lang="en-US" sz="20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template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&lt;</a:t>
            </a:r>
            <a:r>
              <a:rPr lang="en-US" sz="20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typename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&gt;   // &lt;...&gt; can also be written &lt;class T&gt;</a:t>
            </a:r>
          </a:p>
          <a:p>
            <a:r>
              <a:rPr lang="en-US" sz="20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20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compare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 T&amp;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value1, </a:t>
            </a:r>
            <a:r>
              <a:rPr lang="en-US" sz="20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 T&amp;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value2) {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(value1 &lt; value2) </a:t>
            </a:r>
            <a:r>
              <a:rPr lang="en-US" sz="20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-1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(value2 &lt; value1) </a:t>
            </a:r>
            <a:r>
              <a:rPr lang="en-US" sz="20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return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7154220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34A1F-A190-452A-B35C-BF6ECB422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Generic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D18C10-E805-4307-8201-9295614104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Template to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compare()</a:t>
            </a:r>
            <a:r>
              <a:rPr lang="en-US" dirty="0"/>
              <a:t> any two things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Declares the following function a template</a:t>
            </a:r>
          </a:p>
          <a:p>
            <a:pPr lvl="1"/>
            <a:r>
              <a:rPr lang="en-US" dirty="0"/>
              <a:t>The “generic” type is called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8688EE-DF32-4CAD-B17D-EACA9E2BF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17</a:t>
            </a:fld>
            <a:endParaRPr lang="en-US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FEC08768-6447-47C0-8AE0-C417A3AAE5F3}"/>
              </a:ext>
            </a:extLst>
          </p:cNvPr>
          <p:cNvSpPr/>
          <p:nvPr/>
        </p:nvSpPr>
        <p:spPr bwMode="auto">
          <a:xfrm>
            <a:off x="1210969" y="2024558"/>
            <a:ext cx="9766050" cy="2251227"/>
          </a:xfrm>
          <a:prstGeom prst="roundRect">
            <a:avLst>
              <a:gd name="adj" fmla="val 2640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20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returns 0 if equal, 1 if value1 is bigger, -1 otherwise</a:t>
            </a:r>
          </a:p>
          <a:p>
            <a:r>
              <a:rPr lang="en-US" sz="20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template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&lt;</a:t>
            </a:r>
            <a:r>
              <a:rPr lang="en-US" sz="20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typename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&gt;   // &lt;...&gt; can also be written &lt;class T&gt;</a:t>
            </a:r>
          </a:p>
          <a:p>
            <a:r>
              <a:rPr lang="en-US" sz="20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20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compare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 T&amp;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value1, </a:t>
            </a:r>
            <a:r>
              <a:rPr lang="en-US" sz="20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 T&amp;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value2) {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(value1 &lt; value2) </a:t>
            </a:r>
            <a:r>
              <a:rPr lang="en-US" sz="20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-1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(value2 &lt; value1) </a:t>
            </a:r>
            <a:r>
              <a:rPr lang="en-US" sz="20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return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4D33E58-CAD4-4A4A-8B4F-0DE762BEE868}"/>
              </a:ext>
            </a:extLst>
          </p:cNvPr>
          <p:cNvSpPr/>
          <p:nvPr/>
        </p:nvSpPr>
        <p:spPr>
          <a:xfrm>
            <a:off x="1300766" y="2305318"/>
            <a:ext cx="3348508" cy="360609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6411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34A1F-A190-452A-B35C-BF6ECB422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Generic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D18C10-E805-4307-8201-9295614104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Template to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compare()</a:t>
            </a:r>
            <a:r>
              <a:rPr lang="en-US" dirty="0"/>
              <a:t> any two things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Declares the following function a template</a:t>
            </a:r>
          </a:p>
          <a:p>
            <a:pPr lvl="1"/>
            <a:r>
              <a:rPr lang="en-US" dirty="0"/>
              <a:t>The “generic” type is called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</a:p>
          <a:p>
            <a:pPr lvl="1"/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cs typeface="Courier New" panose="02070309020205020404" pitchFamily="49" charset="0"/>
              </a:rPr>
              <a:t>Code inside the template can use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dirty="0">
                <a:cs typeface="Courier New" panose="02070309020205020404" pitchFamily="49" charset="0"/>
              </a:rPr>
              <a:t> like a type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8688EE-DF32-4CAD-B17D-EACA9E2BF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18</a:t>
            </a:fld>
            <a:endParaRPr lang="en-US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FEC08768-6447-47C0-8AE0-C417A3AAE5F3}"/>
              </a:ext>
            </a:extLst>
          </p:cNvPr>
          <p:cNvSpPr/>
          <p:nvPr/>
        </p:nvSpPr>
        <p:spPr bwMode="auto">
          <a:xfrm>
            <a:off x="1210969" y="2024558"/>
            <a:ext cx="9766050" cy="2251227"/>
          </a:xfrm>
          <a:prstGeom prst="roundRect">
            <a:avLst>
              <a:gd name="adj" fmla="val 2640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20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returns 0 if equal, 1 if value1 is bigger, -1 otherwise</a:t>
            </a:r>
          </a:p>
          <a:p>
            <a:r>
              <a:rPr lang="en-US" sz="20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template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&lt;</a:t>
            </a:r>
            <a:r>
              <a:rPr lang="en-US" sz="20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typename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&gt;   // &lt;...&gt; can also be written &lt;class T&gt;</a:t>
            </a:r>
          </a:p>
          <a:p>
            <a:r>
              <a:rPr lang="en-US" sz="20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20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compare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 T&amp;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value1, </a:t>
            </a:r>
            <a:r>
              <a:rPr lang="en-US" sz="20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 T&amp;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value2) {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(value1 &lt; value2) </a:t>
            </a:r>
            <a:r>
              <a:rPr lang="en-US" sz="20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-1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(value2 &lt; value1) </a:t>
            </a:r>
            <a:r>
              <a:rPr lang="en-US" sz="20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return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4D33E58-CAD4-4A4A-8B4F-0DE762BEE868}"/>
              </a:ext>
            </a:extLst>
          </p:cNvPr>
          <p:cNvSpPr/>
          <p:nvPr/>
        </p:nvSpPr>
        <p:spPr>
          <a:xfrm>
            <a:off x="3052293" y="2614411"/>
            <a:ext cx="2434107" cy="360609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6815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34A1F-A190-452A-B35C-BF6ECB422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Generic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D18C10-E805-4307-8201-9295614104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Template to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compare()</a:t>
            </a:r>
            <a:r>
              <a:rPr lang="en-US" dirty="0"/>
              <a:t> any two things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We didn’t have to name the type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</a:p>
          <a:p>
            <a:pPr lvl="1"/>
            <a:r>
              <a:rPr lang="en-US" dirty="0"/>
              <a:t>Could name it anything we want</a:t>
            </a:r>
          </a:p>
          <a:p>
            <a:pPr lvl="1"/>
            <a:r>
              <a:rPr lang="en-US" dirty="0"/>
              <a:t>Named in all capital letters by convention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8688EE-DF32-4CAD-B17D-EACA9E2BF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19</a:t>
            </a:fld>
            <a:endParaRPr lang="en-US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FEC08768-6447-47C0-8AE0-C417A3AAE5F3}"/>
              </a:ext>
            </a:extLst>
          </p:cNvPr>
          <p:cNvSpPr/>
          <p:nvPr/>
        </p:nvSpPr>
        <p:spPr bwMode="auto">
          <a:xfrm>
            <a:off x="607595" y="2076074"/>
            <a:ext cx="10972799" cy="2251227"/>
          </a:xfrm>
          <a:prstGeom prst="roundRect">
            <a:avLst>
              <a:gd name="adj" fmla="val 2640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20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returns 0 if equal, 1 if value1 is bigger, -1 otherwise</a:t>
            </a:r>
          </a:p>
          <a:p>
            <a:r>
              <a:rPr lang="en-US" sz="20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template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&lt;</a:t>
            </a:r>
            <a:r>
              <a:rPr lang="en-US" sz="20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typename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COMPARE_TYPE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20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20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compare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 COMPARE_TYPE&amp;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value1, </a:t>
            </a:r>
            <a:r>
              <a:rPr lang="en-US" sz="20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 COMPARE_TYPE&amp;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value2) {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(value1 &lt; value2) </a:t>
            </a:r>
            <a:r>
              <a:rPr lang="en-US" sz="20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-1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(value2 &lt; value1) </a:t>
            </a:r>
            <a:r>
              <a:rPr lang="en-US" sz="20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return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646297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19BFE-D172-4B08-85C6-CB6FDEF80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Administrivia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8E4E57-1CD5-4BD4-95B4-2793A2181F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Homework 4 due tonight</a:t>
            </a:r>
          </a:p>
          <a:p>
            <a:pPr lvl="1"/>
            <a:r>
              <a:rPr lang="en-US" dirty="0"/>
              <a:t>Remember you need to write tests for you code AND play your game</a:t>
            </a:r>
          </a:p>
          <a:p>
            <a:pPr lvl="1"/>
            <a:r>
              <a:rPr lang="en-US" dirty="0"/>
              <a:t>Both parts are important</a:t>
            </a:r>
          </a:p>
          <a:p>
            <a:endParaRPr lang="en-US" dirty="0"/>
          </a:p>
          <a:p>
            <a:r>
              <a:rPr lang="en-US" dirty="0"/>
              <a:t>Exercise 6 is available</a:t>
            </a:r>
          </a:p>
          <a:p>
            <a:pPr lvl="1"/>
            <a:r>
              <a:rPr lang="en-US" dirty="0"/>
              <a:t>Last one. Not too long</a:t>
            </a:r>
          </a:p>
          <a:p>
            <a:endParaRPr lang="en-US" dirty="0"/>
          </a:p>
          <a:p>
            <a:r>
              <a:rPr lang="en-US" dirty="0"/>
              <a:t>Homework 5 should be released tonight</a:t>
            </a:r>
          </a:p>
          <a:p>
            <a:endParaRPr lang="en-US" dirty="0"/>
          </a:p>
          <a:p>
            <a:r>
              <a:rPr lang="en-US" dirty="0"/>
              <a:t>Project details will be released in next few days</a:t>
            </a:r>
          </a:p>
          <a:p>
            <a:pPr lvl="1"/>
            <a:r>
              <a:rPr lang="en-US" dirty="0"/>
              <a:t>First part will be proposing a project idea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047D11-50EA-4FF2-8570-BD89B373F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6271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A2C75-3BDD-4ED7-982C-10A9A8A48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generic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E292A8-833E-4FE9-A9B7-D546B3ED44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Actual type being used goes in angle brackets after function name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compare&lt;COMPARE_TYPE&gt;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9E9352-84D2-4323-9783-BD7381CD3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20</a:t>
            </a:fld>
            <a:endParaRPr lang="en-US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C20D5AF6-DDCF-462F-8727-51B58E15B014}"/>
              </a:ext>
            </a:extLst>
          </p:cNvPr>
          <p:cNvSpPr/>
          <p:nvPr/>
        </p:nvSpPr>
        <p:spPr bwMode="auto">
          <a:xfrm>
            <a:off x="1191651" y="3429000"/>
            <a:ext cx="9804686" cy="1916376"/>
          </a:xfrm>
          <a:prstGeom prst="roundRect">
            <a:avLst>
              <a:gd name="adj" fmla="val 2640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20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20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std::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20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compare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20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&gt;(</a:t>
            </a:r>
            <a:r>
              <a:rPr lang="en-US" sz="20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 &lt;&lt; “\n”;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std::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20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compare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20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&gt;(</a:t>
            </a:r>
            <a:r>
              <a:rPr lang="en-US" sz="20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50.5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50.6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 &lt;&lt; “\n”;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std::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20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compare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20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std::string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&gt;(“hello”, “world”) &lt;&lt; “\n”;</a:t>
            </a:r>
          </a:p>
          <a:p>
            <a:r>
              <a:rPr lang="en-US" sz="20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72EA855-3C8D-42EC-BF0E-99C4CC9C2720}"/>
              </a:ext>
            </a:extLst>
          </p:cNvPr>
          <p:cNvSpPr txBox="1"/>
          <p:nvPr/>
        </p:nvSpPr>
        <p:spPr>
          <a:xfrm>
            <a:off x="9056318" y="314915"/>
            <a:ext cx="234236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generic_compare.cxx</a:t>
            </a:r>
          </a:p>
        </p:txBody>
      </p:sp>
    </p:spTree>
    <p:extLst>
      <p:ext uri="{BB962C8B-B14F-4D97-AF65-F5344CB8AC3E}">
        <p14:creationId xmlns:p14="http://schemas.microsoft.com/office/powerpoint/2010/main" val="8564163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A2C75-3BDD-4ED7-982C-10A9A8A48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generic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E292A8-833E-4FE9-A9B7-D546B3ED44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compiler can sometimes guess the correct type for you based on the arguments provided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>
                <a:cs typeface="Courier New" panose="02070309020205020404" pitchFamily="49" charset="0"/>
              </a:rPr>
              <a:t>This is known as “type inference”</a:t>
            </a:r>
          </a:p>
          <a:p>
            <a:pPr lvl="1"/>
            <a:endParaRPr lang="en-US" dirty="0">
              <a:cs typeface="Courier New" panose="02070309020205020404" pitchFamily="49" charset="0"/>
            </a:endParaRPr>
          </a:p>
          <a:p>
            <a:r>
              <a:rPr lang="en-US" dirty="0">
                <a:cs typeface="Courier New" panose="02070309020205020404" pitchFamily="49" charset="0"/>
              </a:rPr>
              <a:t>Can occasionally lead to unexpected results though…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9E9352-84D2-4323-9783-BD7381CD3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21</a:t>
            </a:fld>
            <a:endParaRPr lang="en-US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C20D5AF6-DDCF-462F-8727-51B58E15B014}"/>
              </a:ext>
            </a:extLst>
          </p:cNvPr>
          <p:cNvSpPr/>
          <p:nvPr/>
        </p:nvSpPr>
        <p:spPr bwMode="auto">
          <a:xfrm>
            <a:off x="1191651" y="4255824"/>
            <a:ext cx="9804686" cy="1916376"/>
          </a:xfrm>
          <a:prstGeom prst="roundRect">
            <a:avLst>
              <a:gd name="adj" fmla="val 2640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20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20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std::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20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compare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 &lt;&lt; “\n”;           // OK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std::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20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compare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50.5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50.6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 &lt;&lt; “\n”;       // OK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std::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20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compare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(“hello”, “world”) &lt;&lt; “\n”; // FAILS!</a:t>
            </a:r>
          </a:p>
          <a:p>
            <a:r>
              <a:rPr lang="en-US" sz="20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3762663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A2C75-3BDD-4ED7-982C-10A9A8A48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generic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E292A8-833E-4FE9-A9B7-D546B3ED44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compiler can sometimes guess the correct type for you based on the arguments provided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>
                <a:cs typeface="Courier New" panose="02070309020205020404" pitchFamily="49" charset="0"/>
              </a:rPr>
              <a:t>This is known as “type inference”</a:t>
            </a:r>
          </a:p>
          <a:p>
            <a:pPr lvl="1"/>
            <a:endParaRPr lang="en-US" dirty="0">
              <a:cs typeface="Courier New" panose="02070309020205020404" pitchFamily="49" charset="0"/>
            </a:endParaRPr>
          </a:p>
          <a:p>
            <a:r>
              <a:rPr lang="en-US" dirty="0">
                <a:cs typeface="Courier New" panose="02070309020205020404" pitchFamily="49" charset="0"/>
              </a:rPr>
              <a:t>Can occasionally lead to unexpected results though…</a:t>
            </a:r>
          </a:p>
          <a:p>
            <a:pPr lvl="1"/>
            <a:r>
              <a:rPr lang="en-US" dirty="0"/>
              <a:t>Third example below ends up calling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compare&lt;char*&gt;()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9E9352-84D2-4323-9783-BD7381CD3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22</a:t>
            </a:fld>
            <a:endParaRPr lang="en-US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C20D5AF6-DDCF-462F-8727-51B58E15B014}"/>
              </a:ext>
            </a:extLst>
          </p:cNvPr>
          <p:cNvSpPr/>
          <p:nvPr/>
        </p:nvSpPr>
        <p:spPr bwMode="auto">
          <a:xfrm>
            <a:off x="1191651" y="4255824"/>
            <a:ext cx="9804686" cy="1916376"/>
          </a:xfrm>
          <a:prstGeom prst="roundRect">
            <a:avLst>
              <a:gd name="adj" fmla="val 2640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20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20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std::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20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compare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 &lt;&lt; “\n”;           // OK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std::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20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compare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50.5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50.6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 &lt;&lt; “\n”;       // OK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std::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20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compare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(“hello”, “world”) &lt;&lt; “\n”; // FAILS!</a:t>
            </a:r>
          </a:p>
          <a:p>
            <a:r>
              <a:rPr lang="en-US" sz="20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3328957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48A6D-5F65-487B-BA5F-B0ACC2322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Generic classes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813D7C-A796-47D0-BB3F-D038CD5C32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Templates are most commonly used for classes (similarly structs)</a:t>
            </a:r>
          </a:p>
          <a:p>
            <a:endParaRPr lang="en-US" dirty="0"/>
          </a:p>
          <a:p>
            <a:r>
              <a:rPr lang="en-US" dirty="0"/>
              <a:t>Entire class definition is templated</a:t>
            </a:r>
          </a:p>
          <a:p>
            <a:pPr lvl="1"/>
            <a:r>
              <a:rPr lang="en-US" dirty="0"/>
              <a:t>Template type can be used for any data member or member functions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D9D012-C2C3-4AA4-94B9-AD858A668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8554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C77520-7FB3-451A-8E84-5DC98B88F4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generic classes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FE8BFB-3227-4E6D-9E89-2D779C4E92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Let’s create a class called Pair that holds two “things”</a:t>
            </a:r>
          </a:p>
          <a:p>
            <a:pPr lvl="1"/>
            <a:r>
              <a:rPr lang="en-US" dirty="0"/>
              <a:t>The things do NOT have to be the same type</a:t>
            </a:r>
          </a:p>
          <a:p>
            <a:pPr lvl="1"/>
            <a:r>
              <a:rPr lang="en-US" dirty="0"/>
              <a:t>Like a tuple in python, but limited to two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Operations</a:t>
            </a:r>
          </a:p>
          <a:p>
            <a:pPr lvl="1"/>
            <a:r>
              <a:rPr lang="en-US" dirty="0"/>
              <a:t>Set the value of the first thing</a:t>
            </a:r>
          </a:p>
          <a:p>
            <a:pPr lvl="1"/>
            <a:r>
              <a:rPr lang="en-US" dirty="0"/>
              <a:t>Set the value of the second thing</a:t>
            </a:r>
          </a:p>
          <a:p>
            <a:pPr lvl="1"/>
            <a:r>
              <a:rPr lang="en-US" dirty="0"/>
              <a:t>Get the value of the first thing</a:t>
            </a:r>
          </a:p>
          <a:p>
            <a:pPr lvl="1"/>
            <a:r>
              <a:rPr lang="en-US" dirty="0"/>
              <a:t>Get the value of the second thing</a:t>
            </a:r>
          </a:p>
          <a:p>
            <a:pPr lvl="1"/>
            <a:r>
              <a:rPr lang="en-US" dirty="0"/>
              <a:t>Print the pair of things</a:t>
            </a:r>
          </a:p>
          <a:p>
            <a:pPr lvl="1"/>
            <a:endParaRPr lang="en-US" dirty="0"/>
          </a:p>
          <a:p>
            <a:r>
              <a:rPr lang="en-US" dirty="0"/>
              <a:t>Useful for the ability to return two things at once from a function!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1EBABD-4665-4BC9-9774-10EE74881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2267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F617C9-88C4-4971-8CAF-AEDCBA84D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Live coding: implement pair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9CD869-6B72-4E71-ABF4-637A97D8D1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Operations</a:t>
            </a:r>
          </a:p>
          <a:p>
            <a:pPr lvl="1"/>
            <a:r>
              <a:rPr lang="en-US" dirty="0"/>
              <a:t>Set the value of the first thing</a:t>
            </a:r>
          </a:p>
          <a:p>
            <a:pPr lvl="1"/>
            <a:r>
              <a:rPr lang="en-US" dirty="0"/>
              <a:t>Set the value of the second thing</a:t>
            </a:r>
          </a:p>
          <a:p>
            <a:pPr lvl="1"/>
            <a:r>
              <a:rPr lang="en-US" dirty="0"/>
              <a:t>Get the value of the first thing</a:t>
            </a:r>
          </a:p>
          <a:p>
            <a:pPr lvl="1"/>
            <a:r>
              <a:rPr lang="en-US" dirty="0"/>
              <a:t>Get the value of the second thing</a:t>
            </a:r>
          </a:p>
          <a:p>
            <a:pPr lvl="1"/>
            <a:r>
              <a:rPr lang="en-US" dirty="0"/>
              <a:t>Print the pair of things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Real Pair implementation available in the C++ &lt;utility&gt; library</a:t>
            </a:r>
          </a:p>
          <a:p>
            <a:pPr lvl="1"/>
            <a:r>
              <a:rPr lang="en-US" dirty="0">
                <a:hlinkClick r:id="rId2"/>
              </a:rPr>
              <a:t>https://www.cplusplus.com/reference/utility/pair/pair/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0B9380-726A-41FE-AA4C-95FC5AFA7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2C0EED2-2186-4EC1-821D-6B5C7D789BDA}"/>
              </a:ext>
            </a:extLst>
          </p:cNvPr>
          <p:cNvSpPr txBox="1"/>
          <p:nvPr/>
        </p:nvSpPr>
        <p:spPr>
          <a:xfrm>
            <a:off x="8016658" y="314915"/>
            <a:ext cx="285593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generic_pair-starter.cxx</a:t>
            </a:r>
          </a:p>
          <a:p>
            <a:r>
              <a:rPr lang="en-US" dirty="0"/>
              <a:t>generic_pair-complete.cxx</a:t>
            </a:r>
          </a:p>
        </p:txBody>
      </p:sp>
    </p:spTree>
    <p:extLst>
      <p:ext uri="{BB962C8B-B14F-4D97-AF65-F5344CB8AC3E}">
        <p14:creationId xmlns:p14="http://schemas.microsoft.com/office/powerpoint/2010/main" val="780542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242B90-28DD-4A0D-9D61-D87B7EF76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Dangers of templates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222869-DF5B-43B0-8DA6-4D6A01B949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Doing tricky things with compilers results in tricky errors</a:t>
            </a:r>
          </a:p>
          <a:p>
            <a:r>
              <a:rPr lang="en-US" dirty="0"/>
              <a:t>Compiler error when you misuse a generic function (usually unintentionally!) can get really bad</a:t>
            </a:r>
          </a:p>
          <a:p>
            <a:pPr lvl="1"/>
            <a:r>
              <a:rPr lang="en-US" dirty="0"/>
              <a:t>Example: try calling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compare()</a:t>
            </a:r>
            <a:r>
              <a:rPr lang="en-US" dirty="0"/>
              <a:t> with something invalid</a:t>
            </a:r>
          </a:p>
          <a:p>
            <a:endParaRPr lang="en-US" dirty="0"/>
          </a:p>
          <a:p>
            <a:r>
              <a:rPr lang="en-US" dirty="0"/>
              <a:t>Working with templates in general gets complicated and messy</a:t>
            </a:r>
          </a:p>
          <a:p>
            <a:r>
              <a:rPr lang="en-US" dirty="0"/>
              <a:t>Need to implement all template code inside headers</a:t>
            </a:r>
          </a:p>
          <a:p>
            <a:pPr lvl="1"/>
            <a:r>
              <a:rPr lang="en-US" dirty="0"/>
              <a:t>Needs to be imported into each C++ file that uses it so the generated definitions are available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6EF383-4211-4EE9-9B3A-6F0C478A0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F118B01-0235-47F8-B489-F5A44BFB81CA}"/>
              </a:ext>
            </a:extLst>
          </p:cNvPr>
          <p:cNvSpPr txBox="1"/>
          <p:nvPr/>
        </p:nvSpPr>
        <p:spPr>
          <a:xfrm>
            <a:off x="7979079" y="314915"/>
            <a:ext cx="289351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generic_pair_compare.cxx</a:t>
            </a:r>
          </a:p>
        </p:txBody>
      </p:sp>
    </p:spTree>
    <p:extLst>
      <p:ext uri="{BB962C8B-B14F-4D97-AF65-F5344CB8AC3E}">
        <p14:creationId xmlns:p14="http://schemas.microsoft.com/office/powerpoint/2010/main" val="35093078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8144F-081C-46D9-A1D2-CFBA8860B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Generics in GE211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766F9F-A32F-434A-A006-C366F81357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You’ve already been using them!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&lt;int&gt;</a:t>
            </a:r>
            <a:r>
              <a:rPr lang="en-US" dirty="0"/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&lt;float&gt;</a:t>
            </a:r>
            <a:r>
              <a:rPr lang="en-US" dirty="0"/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Dims&lt;int&gt;</a:t>
            </a:r>
            <a:r>
              <a:rPr lang="en-US" dirty="0"/>
              <a:t>, etc.</a:t>
            </a:r>
          </a:p>
          <a:p>
            <a:pPr lvl="1"/>
            <a:endParaRPr lang="en-US" dirty="0"/>
          </a:p>
          <a:p>
            <a:r>
              <a:rPr lang="en-US" dirty="0"/>
              <a:t>You know enough to understand the entire implementation of </a:t>
            </a:r>
            <a:r>
              <a:rPr lang="en-US" dirty="0" err="1"/>
              <a:t>Posn</a:t>
            </a:r>
            <a:endParaRPr lang="en-US" dirty="0"/>
          </a:p>
          <a:p>
            <a:pPr lvl="1"/>
            <a:r>
              <a:rPr lang="en-US" dirty="0"/>
              <a:t>Take a look at it when you get a chance</a:t>
            </a:r>
          </a:p>
          <a:p>
            <a:pPr lvl="1"/>
            <a:r>
              <a:rPr lang="en-US" dirty="0">
                <a:hlinkClick r:id="rId2"/>
              </a:rPr>
              <a:t>https://github.com/tov/ge211/blob/2d7d3a1bd762c3b6d6fac791b0da2fc6c2013d3c/include/ge211/geometry.hxx#L264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48CE15-0CB7-49F8-90D1-75FD11D12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8350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830FC-476B-4F55-A19E-F32791A1B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80E2C7-66D1-4C5B-B646-9CB23F1CBD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syntax would you use to create a Pair where both the values are a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</a:t>
            </a:r>
            <a:r>
              <a:rPr lang="en-US" dirty="0"/>
              <a:t> object with coordinates of type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/>
              <a:t>?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Pair&lt;</a:t>
            </a:r>
            <a:r>
              <a:rPr lang="en-US" b="1" dirty="0"/>
              <a:t>???</a:t>
            </a:r>
            <a:r>
              <a:rPr lang="en-US" dirty="0"/>
              <a:t>&gt; pair({0, 0}, {3, 3});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656FA6-93E1-495B-81B4-83E749A0D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27996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830FC-476B-4F55-A19E-F32791A1B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80E2C7-66D1-4C5B-B646-9CB23F1CBD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syntax would you use to create a Pair where both the values are a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</a:t>
            </a:r>
            <a:r>
              <a:rPr lang="en-US" dirty="0"/>
              <a:t> object with coordinates of type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/>
              <a:t>?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Pair&lt;</a:t>
            </a:r>
            <a:r>
              <a:rPr lang="en-US" b="1" dirty="0" err="1"/>
              <a:t>Posn</a:t>
            </a:r>
            <a:r>
              <a:rPr lang="en-US" b="1" dirty="0"/>
              <a:t>&lt;int&gt;, </a:t>
            </a:r>
            <a:r>
              <a:rPr lang="en-US" b="1" dirty="0" err="1"/>
              <a:t>Posn</a:t>
            </a:r>
            <a:r>
              <a:rPr lang="en-US" b="1" dirty="0"/>
              <a:t>&lt;int&gt;</a:t>
            </a:r>
            <a:r>
              <a:rPr lang="en-US" dirty="0"/>
              <a:t>&gt; pair({0, 0}, {3, 3});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656FA6-93E1-495B-81B4-83E749A0D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8959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EF959-C62E-4F8A-8D4C-BEF087A77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DBE37-7B8E-47BF-A4AD-CD288F60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Explore an Access Control example</a:t>
            </a:r>
          </a:p>
          <a:p>
            <a:endParaRPr lang="en-US" dirty="0"/>
          </a:p>
          <a:p>
            <a:r>
              <a:rPr lang="en-US" dirty="0"/>
              <a:t>Introduce concept of generic functions/classes</a:t>
            </a:r>
          </a:p>
          <a:p>
            <a:pPr lvl="1"/>
            <a:r>
              <a:rPr lang="en-US" dirty="0"/>
              <a:t>How they are made</a:t>
            </a:r>
          </a:p>
          <a:p>
            <a:pPr lvl="1"/>
            <a:r>
              <a:rPr lang="en-US" dirty="0"/>
              <a:t>How we used them</a:t>
            </a:r>
          </a:p>
          <a:p>
            <a:pPr lvl="1"/>
            <a:endParaRPr lang="en-US" dirty="0"/>
          </a:p>
          <a:p>
            <a:r>
              <a:rPr lang="en-US" dirty="0"/>
              <a:t>Discuss major use case for generics</a:t>
            </a:r>
          </a:p>
          <a:p>
            <a:pPr lvl="1"/>
            <a:r>
              <a:rPr lang="en-US" dirty="0"/>
              <a:t>C++ Standard Template Library</a:t>
            </a:r>
          </a:p>
          <a:p>
            <a:pPr lvl="1"/>
            <a:endParaRPr lang="en-US" dirty="0"/>
          </a:p>
          <a:p>
            <a:r>
              <a:rPr lang="en-US" dirty="0"/>
              <a:t>Understand how iterators allow generic traversal of a container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366CAC-B34E-4A3F-AB6B-24F84A057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7195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Encapsulation Example</a:t>
            </a:r>
          </a:p>
          <a:p>
            <a:pPr lvl="1"/>
            <a:endParaRPr lang="en-US" dirty="0"/>
          </a:p>
          <a:p>
            <a:r>
              <a:rPr lang="en-US" dirty="0"/>
              <a:t>Generics</a:t>
            </a:r>
          </a:p>
          <a:p>
            <a:pPr lvl="1"/>
            <a:endParaRPr lang="en-US" dirty="0"/>
          </a:p>
          <a:p>
            <a:r>
              <a:rPr lang="en-US" b="1" dirty="0"/>
              <a:t>Standard Template Library</a:t>
            </a:r>
          </a:p>
          <a:p>
            <a:pPr lvl="1"/>
            <a:endParaRPr lang="en-US" dirty="0"/>
          </a:p>
          <a:p>
            <a:r>
              <a:rPr lang="en-US" dirty="0"/>
              <a:t>Homework 5 Overview</a:t>
            </a:r>
          </a:p>
          <a:p>
            <a:pPr lvl="1"/>
            <a:endParaRPr lang="en-US" dirty="0"/>
          </a:p>
          <a:p>
            <a:r>
              <a:rPr lang="en-US" dirty="0"/>
              <a:t>Iterators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2532576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C++ Standard Library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Four major pieces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entire C standard library</a:t>
            </a:r>
            <a:br>
              <a:rPr lang="en-US" dirty="0"/>
            </a:b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C++ input/output stream library</a:t>
            </a:r>
          </a:p>
          <a:p>
            <a:pPr lvl="1"/>
            <a:r>
              <a:rPr lang="en-US" dirty="0"/>
              <a:t>std::</a:t>
            </a:r>
            <a:r>
              <a:rPr lang="en-US" dirty="0" err="1"/>
              <a:t>cin</a:t>
            </a:r>
            <a:r>
              <a:rPr lang="en-US" dirty="0"/>
              <a:t>, std::</a:t>
            </a:r>
            <a:r>
              <a:rPr lang="en-US" dirty="0" err="1"/>
              <a:t>cout</a:t>
            </a:r>
            <a:r>
              <a:rPr lang="en-US" dirty="0"/>
              <a:t>, etc.</a:t>
            </a:r>
            <a:br>
              <a:rPr lang="en-US" dirty="0"/>
            </a:b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C++ Standard Template Library (STL)</a:t>
            </a:r>
          </a:p>
          <a:p>
            <a:pPr lvl="1"/>
            <a:r>
              <a:rPr lang="en-US" dirty="0"/>
              <a:t>Containers, iterators, algorithms, etc.</a:t>
            </a:r>
            <a:br>
              <a:rPr lang="en-US" dirty="0"/>
            </a:b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Miscellaneous other stuff</a:t>
            </a:r>
          </a:p>
          <a:p>
            <a:pPr lvl="1"/>
            <a:r>
              <a:rPr lang="en-US" dirty="0"/>
              <a:t>Strings, exceptions, memory allocation, localization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78491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49CC36-2269-4B31-BEBE-FFA7F8ABA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STL Containers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518E04-CE6C-41E2-A007-6EDD408500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Standard Template Library</a:t>
            </a:r>
          </a:p>
          <a:p>
            <a:pPr lvl="1"/>
            <a:r>
              <a:rPr lang="en-US" dirty="0"/>
              <a:t>Contains various useful functionality created as templates!</a:t>
            </a:r>
          </a:p>
          <a:p>
            <a:pPr lvl="1"/>
            <a:r>
              <a:rPr lang="en-US" dirty="0"/>
              <a:t>Apply for any type you want</a:t>
            </a:r>
          </a:p>
          <a:p>
            <a:pPr lvl="1"/>
            <a:endParaRPr lang="en-US" dirty="0"/>
          </a:p>
          <a:p>
            <a:r>
              <a:rPr lang="en-US" dirty="0"/>
              <a:t>A container is an object that stores a collection of other objects</a:t>
            </a:r>
          </a:p>
          <a:p>
            <a:pPr lvl="1"/>
            <a:r>
              <a:rPr lang="en-US" dirty="0"/>
              <a:t>Like arrays or linked lists</a:t>
            </a:r>
          </a:p>
          <a:p>
            <a:pPr lvl="1"/>
            <a:endParaRPr lang="en-US" dirty="0"/>
          </a:p>
          <a:p>
            <a:r>
              <a:rPr lang="en-US" dirty="0"/>
              <a:t>We already covered one of these: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std::vector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B770D7-0417-46A1-9A13-4AB782043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10396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4266DF-478F-4F28-A7D3-6FAA3763D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STL std::list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3E1E1E-2AE3-4818-AA57-8410BE0968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http://www.cplusplus.com/reference/list/list/</a:t>
            </a:r>
            <a:endParaRPr lang="en-US" dirty="0"/>
          </a:p>
          <a:p>
            <a:endParaRPr lang="en-US" dirty="0"/>
          </a:p>
          <a:p>
            <a:r>
              <a:rPr lang="en-US" dirty="0"/>
              <a:t>A generic doubly-linked list</a:t>
            </a:r>
          </a:p>
          <a:p>
            <a:pPr lvl="1"/>
            <a:r>
              <a:rPr lang="en-US" dirty="0"/>
              <a:t>Next pointers and previous pointers allow movement in either direction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Can be more or less efficient than std::vector</a:t>
            </a:r>
          </a:p>
          <a:p>
            <a:pPr lvl="2"/>
            <a:r>
              <a:rPr lang="en-US" dirty="0"/>
              <a:t>See CS214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6A6899-839C-4BD5-AC74-FDC9317B2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43101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5A34C-5E9B-4BA5-B29C-A49575314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STL std::</a:t>
            </a:r>
            <a:r>
              <a:rPr lang="en-US" dirty="0" err="1"/>
              <a:t>unordered_map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99CFE8-FB31-47E0-A1BA-56B5A53E2F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https://www.cplusplus.com/reference/unordered_map/unordered_map/</a:t>
            </a:r>
            <a:endParaRPr lang="en-US" dirty="0"/>
          </a:p>
          <a:p>
            <a:endParaRPr lang="en-US" dirty="0"/>
          </a:p>
          <a:p>
            <a:r>
              <a:rPr lang="en-US" dirty="0"/>
              <a:t>Generic map from key to value</a:t>
            </a:r>
          </a:p>
          <a:p>
            <a:pPr lvl="1"/>
            <a:r>
              <a:rPr lang="en-US" dirty="0"/>
              <a:t>For any type of key and type of value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Can store a value by its key</a:t>
            </a:r>
          </a:p>
          <a:p>
            <a:pPr lvl="1"/>
            <a:r>
              <a:rPr lang="en-US" dirty="0"/>
              <a:t>Can retrieve a value by its key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Works just like a python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dict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8E058C-7726-4C43-99A6-80614F562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70342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BDEDA9-0635-4FE1-949A-E5FD9FFC9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Live coding: </a:t>
            </a:r>
            <a:r>
              <a:rPr lang="en-US" dirty="0" err="1"/>
              <a:t>unordered_map</a:t>
            </a:r>
            <a:r>
              <a:rPr lang="en-US" dirty="0"/>
              <a:t>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AEB9D5-624C-4F70-8418-C4F5978E71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main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b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std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7788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unordered_map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7788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map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lang="en-US" altLang="en-US" dirty="0">
                <a:solidFill>
                  <a:srgbClr val="21252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dirty="0">
                <a:solidFill>
                  <a:srgbClr val="21252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map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“CS211”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176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map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“CE346”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std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&lt;&lt;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“map at CS211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“</a:t>
            </a:r>
            <a:b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&lt;&lt;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map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“CS211”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br>
              <a:rPr lang="en-US" altLang="en-US" dirty="0">
                <a:solidFill>
                  <a:srgbClr val="21252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dirty="0">
                <a:solidFill>
                  <a:srgbClr val="21252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&lt;&lt;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“\n”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lang="en-US" altLang="en-US" dirty="0">
                <a:solidFill>
                  <a:srgbClr val="21252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dirty="0">
                <a:solidFill>
                  <a:srgbClr val="21252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kumimoji="0" lang="en-US" altLang="en-US" sz="5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25DDE7-795F-4B46-9AF5-464678757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35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23F5C32-80E3-4843-9AC9-8C7F828C02A1}"/>
              </a:ext>
            </a:extLst>
          </p:cNvPr>
          <p:cNvSpPr txBox="1"/>
          <p:nvPr/>
        </p:nvSpPr>
        <p:spPr>
          <a:xfrm>
            <a:off x="8016658" y="314915"/>
            <a:ext cx="315934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unordered_map_example.cxx</a:t>
            </a:r>
          </a:p>
        </p:txBody>
      </p:sp>
    </p:spTree>
    <p:extLst>
      <p:ext uri="{BB962C8B-B14F-4D97-AF65-F5344CB8AC3E}">
        <p14:creationId xmlns:p14="http://schemas.microsoft.com/office/powerpoint/2010/main" val="211037200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2AA3F6-921B-43E7-A3DF-BC4D68482C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STL containers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5E9444-8092-4D17-BDAA-A297AB52F4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Map</a:t>
            </a:r>
          </a:p>
          <a:p>
            <a:pPr lvl="1"/>
            <a:r>
              <a:rPr lang="en-US" dirty="0"/>
              <a:t>Key-&gt;Value in sorted order by key</a:t>
            </a:r>
          </a:p>
          <a:p>
            <a:pPr lvl="1"/>
            <a:endParaRPr lang="en-US" dirty="0"/>
          </a:p>
          <a:p>
            <a:r>
              <a:rPr lang="en-US" dirty="0"/>
              <a:t>Set</a:t>
            </a:r>
          </a:p>
          <a:p>
            <a:pPr lvl="1"/>
            <a:r>
              <a:rPr lang="en-US" dirty="0"/>
              <a:t>Ordered list of unique elements</a:t>
            </a:r>
          </a:p>
          <a:p>
            <a:pPr lvl="1"/>
            <a:endParaRPr lang="en-US" dirty="0"/>
          </a:p>
          <a:p>
            <a:r>
              <a:rPr lang="en-US" dirty="0" err="1"/>
              <a:t>Unordered_set</a:t>
            </a:r>
            <a:endParaRPr lang="en-US" dirty="0"/>
          </a:p>
          <a:p>
            <a:pPr lvl="1"/>
            <a:r>
              <a:rPr lang="en-US" dirty="0"/>
              <a:t>Unique elements in no particular order</a:t>
            </a:r>
          </a:p>
          <a:p>
            <a:pPr lvl="1"/>
            <a:endParaRPr lang="en-US" dirty="0"/>
          </a:p>
          <a:p>
            <a:r>
              <a:rPr lang="en-US" dirty="0"/>
              <a:t>Array</a:t>
            </a:r>
          </a:p>
          <a:p>
            <a:pPr lvl="1"/>
            <a:r>
              <a:rPr lang="en-US" dirty="0"/>
              <a:t>Fixed size list of elements (like vector, but not resizable)</a:t>
            </a:r>
          </a:p>
          <a:p>
            <a:pPr lvl="1"/>
            <a:endParaRPr lang="en-US" dirty="0"/>
          </a:p>
          <a:p>
            <a:r>
              <a:rPr lang="en-US" dirty="0"/>
              <a:t>And various others</a:t>
            </a:r>
          </a:p>
          <a:p>
            <a:pPr lvl="1"/>
            <a:r>
              <a:rPr lang="en-US" dirty="0"/>
              <a:t>Stack, Queue, etc.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F45A4D-3A8C-4D0F-92F9-104C86D2F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36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AB1577F-B2BE-4ACE-923D-53CCAEDEA92E}"/>
              </a:ext>
            </a:extLst>
          </p:cNvPr>
          <p:cNvSpPr txBox="1"/>
          <p:nvPr/>
        </p:nvSpPr>
        <p:spPr>
          <a:xfrm>
            <a:off x="4790009" y="302138"/>
            <a:ext cx="679038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hlinkClick r:id="rId2"/>
              </a:rPr>
              <a:t>https://www.cplusplus.com/reference/stl/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0563005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37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Encapsulation Example</a:t>
            </a:r>
          </a:p>
          <a:p>
            <a:pPr lvl="1"/>
            <a:endParaRPr lang="en-US" dirty="0"/>
          </a:p>
          <a:p>
            <a:r>
              <a:rPr lang="en-US" dirty="0"/>
              <a:t>Generics</a:t>
            </a:r>
          </a:p>
          <a:p>
            <a:pPr lvl="1"/>
            <a:endParaRPr lang="en-US" dirty="0"/>
          </a:p>
          <a:p>
            <a:r>
              <a:rPr lang="en-US" dirty="0"/>
              <a:t>Standard Template Library</a:t>
            </a:r>
          </a:p>
          <a:p>
            <a:pPr lvl="1"/>
            <a:endParaRPr lang="en-US" dirty="0"/>
          </a:p>
          <a:p>
            <a:r>
              <a:rPr lang="en-US" b="1" dirty="0"/>
              <a:t>Homework 5 Overview</a:t>
            </a:r>
          </a:p>
          <a:p>
            <a:pPr lvl="1"/>
            <a:endParaRPr lang="en-US" dirty="0"/>
          </a:p>
          <a:p>
            <a:r>
              <a:rPr lang="en-US" dirty="0"/>
              <a:t>Iterators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67678380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Reversi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Also known as Othello</a:t>
            </a:r>
          </a:p>
          <a:p>
            <a:endParaRPr lang="en-US" dirty="0"/>
          </a:p>
          <a:p>
            <a:r>
              <a:rPr lang="en-US" dirty="0"/>
              <a:t>Light player and dark player take turns</a:t>
            </a:r>
            <a:br>
              <a:rPr lang="en-US" dirty="0"/>
            </a:br>
            <a:r>
              <a:rPr lang="en-US" dirty="0"/>
              <a:t>placing pieces</a:t>
            </a:r>
          </a:p>
          <a:p>
            <a:endParaRPr lang="en-US" dirty="0"/>
          </a:p>
          <a:p>
            <a:r>
              <a:rPr lang="en-US" dirty="0"/>
              <a:t>A valid placed piece must be in a line with any number of opposing pieces followed by one piece of the current player</a:t>
            </a:r>
          </a:p>
          <a:p>
            <a:pPr lvl="1"/>
            <a:r>
              <a:rPr lang="en-US" dirty="0"/>
              <a:t>All opposing pieces in that bounded line are flipped to belong to the current player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38</a:t>
            </a:fld>
            <a:endParaRPr lang="en-US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D68B1433-C109-4F92-BAA1-68D4AB8CEC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8917" y="136525"/>
            <a:ext cx="4612678" cy="3070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180809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6B4CB-D1BE-41E0-94A8-7DC382292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move in </a:t>
            </a:r>
            <a:r>
              <a:rPr lang="en-US" dirty="0" err="1"/>
              <a:t>reversi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5B1C791-6F1F-4FCF-966A-5D3E330DAD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5741690" cy="5029200"/>
          </a:xfrm>
        </p:spPr>
        <p:txBody>
          <a:bodyPr/>
          <a:lstStyle/>
          <a:p>
            <a:r>
              <a:rPr lang="en-US" dirty="0"/>
              <a:t>First, must place pieces in the central four squares</a:t>
            </a:r>
          </a:p>
          <a:p>
            <a:pPr lvl="1"/>
            <a:r>
              <a:rPr lang="en-US" dirty="0"/>
              <a:t>These don’t follow the normal rules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D48693-AF28-45E6-BA8F-8A9864FC4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39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48295A5-C4B4-40F0-9BFC-B272AD3D9CA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84"/>
          <a:stretch/>
        </p:blipFill>
        <p:spPr>
          <a:xfrm>
            <a:off x="7031864" y="1156205"/>
            <a:ext cx="4161019" cy="4941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94366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66EFB-5B32-4C52-B149-6BFC2F9774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the code for 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D7DA27-BB7C-4D05-AAC5-FFF5433C20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Download code in a zip file from here:</a:t>
            </a:r>
            <a:br>
              <a:rPr lang="en-US" dirty="0"/>
            </a:br>
            <a:r>
              <a:rPr lang="en-US" dirty="0">
                <a:hlinkClick r:id="rId2"/>
              </a:rPr>
              <a:t>https://nu-cs211.github.io/cs211-files/lec/13_generics_stl.zip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Extract code wherever</a:t>
            </a:r>
          </a:p>
          <a:p>
            <a:pPr lvl="1"/>
            <a:endParaRPr lang="en-US" dirty="0"/>
          </a:p>
          <a:p>
            <a:r>
              <a:rPr lang="en-US" dirty="0"/>
              <a:t>Open with </a:t>
            </a:r>
            <a:r>
              <a:rPr lang="en-US" dirty="0" err="1"/>
              <a:t>CLion</a:t>
            </a:r>
            <a:endParaRPr lang="en-US" dirty="0"/>
          </a:p>
          <a:p>
            <a:pPr lvl="1"/>
            <a:r>
              <a:rPr lang="en-US" dirty="0"/>
              <a:t>Make sure you open the folder with the CMakeLists.txt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Details on </a:t>
            </a:r>
            <a:r>
              <a:rPr lang="en-US" dirty="0" err="1"/>
              <a:t>CLion</a:t>
            </a:r>
            <a:r>
              <a:rPr lang="en-US" dirty="0"/>
              <a:t> in Lab05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5DF58D-B711-452A-B591-FB48C4D35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58904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6B4CB-D1BE-41E0-94A8-7DC382292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move in </a:t>
            </a:r>
            <a:r>
              <a:rPr lang="en-US" dirty="0" err="1"/>
              <a:t>reversi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5B1C791-6F1F-4FCF-966A-5D3E330DAD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5741690" cy="5029200"/>
          </a:xfrm>
        </p:spPr>
        <p:txBody>
          <a:bodyPr/>
          <a:lstStyle/>
          <a:p>
            <a:r>
              <a:rPr lang="en-US" dirty="0"/>
              <a:t>It is the dark player’s turn</a:t>
            </a:r>
          </a:p>
          <a:p>
            <a:endParaRPr lang="en-US" dirty="0"/>
          </a:p>
          <a:p>
            <a:r>
              <a:rPr lang="en-US" dirty="0"/>
              <a:t>They may play in any of the four locations indicated</a:t>
            </a:r>
          </a:p>
          <a:p>
            <a:pPr lvl="1"/>
            <a:r>
              <a:rPr lang="en-US" dirty="0"/>
              <a:t>Must form a line with a light piece in the middle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D48693-AF28-45E6-BA8F-8A9864FC4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40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5F4338D-C50C-4B94-866E-9647EF7225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6999" y="1172604"/>
            <a:ext cx="4215276" cy="4925542"/>
          </a:xfrm>
          <a:prstGeom prst="rect">
            <a:avLst/>
          </a:prstGeom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A82E14EC-E146-4C22-982B-11CDA67C4357}"/>
              </a:ext>
            </a:extLst>
          </p:cNvPr>
          <p:cNvSpPr/>
          <p:nvPr/>
        </p:nvSpPr>
        <p:spPr>
          <a:xfrm>
            <a:off x="8646907" y="2743513"/>
            <a:ext cx="321659" cy="321659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7F6A76F-5A1A-4250-9ED2-F27ECBC43664}"/>
              </a:ext>
            </a:extLst>
          </p:cNvPr>
          <p:cNvSpPr/>
          <p:nvPr/>
        </p:nvSpPr>
        <p:spPr>
          <a:xfrm>
            <a:off x="8209027" y="3245789"/>
            <a:ext cx="321659" cy="321659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BDBD525E-8A53-43E0-A181-1DFE13018B6A}"/>
              </a:ext>
            </a:extLst>
          </p:cNvPr>
          <p:cNvSpPr/>
          <p:nvPr/>
        </p:nvSpPr>
        <p:spPr>
          <a:xfrm>
            <a:off x="9484034" y="3722308"/>
            <a:ext cx="321659" cy="321659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4C089F59-2404-426B-A4A8-9EA0BBFDDD1A}"/>
              </a:ext>
            </a:extLst>
          </p:cNvPr>
          <p:cNvSpPr/>
          <p:nvPr/>
        </p:nvSpPr>
        <p:spPr>
          <a:xfrm>
            <a:off x="9059032" y="4211704"/>
            <a:ext cx="321659" cy="321659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18415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6B4CB-D1BE-41E0-94A8-7DC382292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move in </a:t>
            </a:r>
            <a:r>
              <a:rPr lang="en-US" dirty="0" err="1"/>
              <a:t>reversi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5B1C791-6F1F-4FCF-966A-5D3E330DAD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5741690" cy="5029200"/>
          </a:xfrm>
        </p:spPr>
        <p:txBody>
          <a:bodyPr/>
          <a:lstStyle/>
          <a:p>
            <a:r>
              <a:rPr lang="en-US" dirty="0"/>
              <a:t>Once the dark player places a piece, all opposing pieces in that line are flipped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D48693-AF28-45E6-BA8F-8A9864FC4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41</a:t>
            </a:fld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50BE37B5-AA0F-4268-882F-70C4AE706D5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76" r="2454"/>
          <a:stretch/>
        </p:blipFill>
        <p:spPr>
          <a:xfrm>
            <a:off x="6980349" y="1220390"/>
            <a:ext cx="4018210" cy="4806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736132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2CD33-8F6D-45F0-A820-E878100E6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Game demo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2DA8E4-12A8-4049-A06B-D3D9A70C8B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https://www.mathsisfun.com/games/reversi.html</a:t>
            </a:r>
            <a:endParaRPr lang="en-US" dirty="0"/>
          </a:p>
          <a:p>
            <a:endParaRPr lang="en-US" dirty="0"/>
          </a:p>
          <a:p>
            <a:r>
              <a:rPr lang="en-US" dirty="0"/>
              <a:t>Warning: the game setup rules are slightly different from ours</a:t>
            </a:r>
          </a:p>
          <a:p>
            <a:pPr lvl="1"/>
            <a:r>
              <a:rPr lang="en-US" dirty="0"/>
              <a:t>We let players play out the first two moves, which must be in the center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1B1D9F-ED24-4EF9-8171-FC92F49A4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44818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6ADCE9-C5AC-4079-9DD5-5E4B825D10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layout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70B2FD-93F6-4AAB-A1FB-4970DA24D0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Model, View, Controller</a:t>
            </a:r>
          </a:p>
          <a:p>
            <a:pPr lvl="1"/>
            <a:r>
              <a:rPr lang="en-US" dirty="0"/>
              <a:t>Same as with prior homework</a:t>
            </a:r>
          </a:p>
          <a:p>
            <a:pPr lvl="1"/>
            <a:r>
              <a:rPr lang="en-US" b="1" dirty="0"/>
              <a:t>View</a:t>
            </a:r>
            <a:r>
              <a:rPr lang="en-US" dirty="0"/>
              <a:t> is responsible for drawing things</a:t>
            </a:r>
          </a:p>
          <a:p>
            <a:pPr lvl="1"/>
            <a:r>
              <a:rPr lang="en-US" b="1" dirty="0"/>
              <a:t>Controller</a:t>
            </a:r>
            <a:r>
              <a:rPr lang="en-US" dirty="0"/>
              <a:t> gets inputs from the user</a:t>
            </a:r>
          </a:p>
          <a:p>
            <a:pPr lvl="1"/>
            <a:r>
              <a:rPr lang="en-US" b="1" dirty="0"/>
              <a:t>Model</a:t>
            </a:r>
            <a:r>
              <a:rPr lang="en-US" dirty="0"/>
              <a:t> contains the game logic</a:t>
            </a:r>
          </a:p>
          <a:p>
            <a:pPr lvl="1"/>
            <a:endParaRPr lang="en-US" dirty="0"/>
          </a:p>
          <a:p>
            <a:r>
              <a:rPr lang="en-US" dirty="0"/>
              <a:t>Model interacts with several other components</a:t>
            </a:r>
          </a:p>
          <a:p>
            <a:pPr lvl="1"/>
            <a:r>
              <a:rPr lang="en-US" dirty="0"/>
              <a:t>Board</a:t>
            </a:r>
          </a:p>
          <a:p>
            <a:pPr lvl="1"/>
            <a:r>
              <a:rPr lang="en-US" dirty="0"/>
              <a:t>Player</a:t>
            </a:r>
          </a:p>
          <a:p>
            <a:pPr lvl="1"/>
            <a:r>
              <a:rPr lang="en-US" dirty="0"/>
              <a:t>Move</a:t>
            </a:r>
          </a:p>
          <a:p>
            <a:pPr lvl="2"/>
            <a:r>
              <a:rPr lang="en-US" dirty="0" err="1"/>
              <a:t>Position_set</a:t>
            </a:r>
            <a:endParaRPr lang="en-US" dirty="0"/>
          </a:p>
          <a:p>
            <a:pPr lvl="2"/>
            <a:r>
              <a:rPr lang="en-US" dirty="0" err="1"/>
              <a:t>Move_map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B73E39-9554-4E0F-BDA2-A72D66FAC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10027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CAFF29-E2E3-422F-A949-17E186B36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Player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8D9FBA-1480-44CE-8E22-FAF751D1A6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Represents a Player</a:t>
            </a:r>
          </a:p>
          <a:p>
            <a:pPr lvl="1"/>
            <a:r>
              <a:rPr lang="en-US" dirty="0"/>
              <a:t>Either in terms who owns a piece</a:t>
            </a:r>
          </a:p>
          <a:p>
            <a:pPr lvl="1"/>
            <a:r>
              <a:rPr lang="en-US" dirty="0"/>
              <a:t>Or whose turn it currently is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class Player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dark,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light,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neither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002D0D-EE0D-46CE-8F8D-59C9F8B16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02034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894E1-CD74-4859-A5DF-7310315E4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Enums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583D35-12C2-4815-B1CD-FD265834C0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Define a new type with a fixed list of possible values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class Player {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dark,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light,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neither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New type: Player</a:t>
            </a:r>
          </a:p>
          <a:p>
            <a:pPr lvl="1"/>
            <a:r>
              <a:rPr lang="en-US" dirty="0"/>
              <a:t>Possible values: Player::dark, Player::light, Player::neither</a:t>
            </a:r>
          </a:p>
          <a:p>
            <a:pPr lvl="1"/>
            <a:endParaRPr lang="en-US" dirty="0"/>
          </a:p>
          <a:p>
            <a:r>
              <a:rPr lang="en-US" dirty="0"/>
              <a:t>Enums are in C as well as many other languages!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DC5214-2C64-46B3-AE8A-E070F784F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6415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1E1E01-5176-46CA-8F73-1D5AEE2A4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AC771D-5243-496B-8FC7-D23209DC8B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Stores state for the game</a:t>
            </a:r>
          </a:p>
          <a:p>
            <a:pPr lvl="1"/>
            <a:r>
              <a:rPr lang="en-US" dirty="0"/>
              <a:t>The board at each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&lt;int&gt;</a:t>
            </a:r>
            <a:r>
              <a:rPr lang="en-US" dirty="0"/>
              <a:t> contains a Player</a:t>
            </a:r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Player::light</a:t>
            </a:r>
            <a:r>
              <a:rPr lang="en-US" dirty="0"/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Player::dark</a:t>
            </a:r>
            <a:r>
              <a:rPr lang="en-US" dirty="0"/>
              <a:t>, or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Player::neither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Valid positions are the rows/columns on the board</a:t>
            </a:r>
          </a:p>
          <a:p>
            <a:pPr lvl="2"/>
            <a:r>
              <a:rPr lang="en-US" dirty="0"/>
              <a:t>An 8x8 board goes from {0,0} to {7,7}</a:t>
            </a:r>
          </a:p>
          <a:p>
            <a:pPr lvl="2"/>
            <a:r>
              <a:rPr lang="en-US" dirty="0"/>
              <a:t>We might change the size of the board in tests though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Can ask the board which piece is in a certain position</a:t>
            </a:r>
          </a:p>
          <a:p>
            <a:pPr lvl="1"/>
            <a:r>
              <a:rPr lang="en-US" dirty="0"/>
              <a:t>Can tell the board to set a piece in a certain position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C94BBA-738A-41BD-B47A-A13DED0E7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31453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D7BBA-38DD-4280-98CF-0E0D7D8AA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D6BBFC-CFB0-44EE-AE48-81C24443B3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std::pair</a:t>
            </a:r>
            <a:r>
              <a:rPr lang="en-US" dirty="0"/>
              <a:t> of:</a:t>
            </a:r>
          </a:p>
          <a:p>
            <a:pPr lvl="1"/>
            <a:r>
              <a:rPr lang="en-US" dirty="0"/>
              <a:t>A position on the board</a:t>
            </a:r>
          </a:p>
          <a:p>
            <a:pPr lvl="1"/>
            <a:r>
              <a:rPr lang="en-US" dirty="0"/>
              <a:t>All pieces that would flip if the current player played in that position</a:t>
            </a:r>
          </a:p>
          <a:p>
            <a:pPr lvl="2"/>
            <a:r>
              <a:rPr lang="en-US" dirty="0"/>
              <a:t>Stored as a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Position_set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dirty="0"/>
          </a:p>
          <a:p>
            <a:r>
              <a:rPr lang="en-US" dirty="0" err="1"/>
              <a:t>Move_map</a:t>
            </a:r>
            <a:endParaRPr lang="en-US" dirty="0"/>
          </a:p>
          <a:p>
            <a:pPr lvl="1"/>
            <a:r>
              <a:rPr lang="en-US" dirty="0"/>
              <a:t>An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std::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unordered_map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dirty="0">
                <a:cs typeface="Courier New" panose="02070309020205020404" pitchFamily="49" charset="0"/>
              </a:rPr>
              <a:t>Holds Moves</a:t>
            </a:r>
          </a:p>
          <a:p>
            <a:pPr lvl="2"/>
            <a:endParaRPr lang="en-US" dirty="0">
              <a:cs typeface="Courier New" panose="02070309020205020404" pitchFamily="49" charset="0"/>
            </a:endParaRPr>
          </a:p>
          <a:p>
            <a:pPr lvl="1"/>
            <a:r>
              <a:rPr lang="en-US" dirty="0">
                <a:cs typeface="Courier New" panose="02070309020205020404" pitchFamily="49" charset="0"/>
              </a:rPr>
              <a:t>Key is a position on the board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Value is the corresponding position set for the Move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36C05A-B47C-4FD5-8C11-2F4707CBA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96874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1D7BB7-9304-431D-86EE-E56EDE47A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you have to do?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D751D7-9A95-43B5-AA79-DA7CB4AF45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Interact with a big program with lots of library files you didn’t write</a:t>
            </a:r>
          </a:p>
          <a:p>
            <a:pPr lvl="1"/>
            <a:r>
              <a:rPr lang="en-US" dirty="0"/>
              <a:t>Board, Move, Player, </a:t>
            </a:r>
            <a:r>
              <a:rPr lang="en-US" dirty="0" err="1"/>
              <a:t>Position_set</a:t>
            </a:r>
            <a:endParaRPr lang="en-US" dirty="0"/>
          </a:p>
          <a:p>
            <a:pPr lvl="1"/>
            <a:r>
              <a:rPr lang="en-US" dirty="0"/>
              <a:t>You don’t need to understand all of the code, but you do need to understand how to use them</a:t>
            </a:r>
          </a:p>
          <a:p>
            <a:pPr lvl="2"/>
            <a:r>
              <a:rPr lang="en-US" dirty="0"/>
              <a:t>Look through the .</a:t>
            </a:r>
            <a:r>
              <a:rPr lang="en-US" dirty="0" err="1"/>
              <a:t>hxx</a:t>
            </a:r>
            <a:r>
              <a:rPr lang="en-US" dirty="0"/>
              <a:t> files for them</a:t>
            </a:r>
          </a:p>
          <a:p>
            <a:pPr lvl="1"/>
            <a:endParaRPr lang="en-US" dirty="0"/>
          </a:p>
          <a:p>
            <a:r>
              <a:rPr lang="en-US" dirty="0"/>
              <a:t>Fill the </a:t>
            </a:r>
            <a:r>
              <a:rPr lang="en-US" dirty="0" err="1"/>
              <a:t>Move_map</a:t>
            </a:r>
            <a:r>
              <a:rPr lang="en-US" dirty="0"/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next_moves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>
                <a:cs typeface="Courier New" panose="02070309020205020404" pitchFamily="49" charset="0"/>
              </a:rPr>
              <a:t>Contents are each valid Move that the current player could make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Need to analyze the board to make that determination</a:t>
            </a:r>
          </a:p>
          <a:p>
            <a:pPr lvl="1"/>
            <a:endParaRPr lang="en-US" dirty="0">
              <a:cs typeface="Courier New" panose="02070309020205020404" pitchFamily="49" charset="0"/>
            </a:endParaRPr>
          </a:p>
          <a:p>
            <a:r>
              <a:rPr lang="en-US" dirty="0">
                <a:cs typeface="Courier New" panose="02070309020205020404" pitchFamily="49" charset="0"/>
              </a:rPr>
              <a:t>Eventually, you’ll fill in the controller/view too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Including hints to the current player about possible places they could play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C6BA38-01EE-42A1-B114-EA30C55B3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994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8AA88-F8AF-8406-75F4-6CB92059C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</a:t>
            </a:r>
            <a:r>
              <a:rPr lang="en-US" dirty="0" err="1"/>
              <a:t>Reversi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AE0FF9-C285-8E62-3342-6EC405E0ED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is Dark’s turn. Where may they play?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47A8B1-D653-A937-067B-4F65C298A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49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937E162-D908-289A-77D2-096295CA96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5687" y="1904472"/>
            <a:ext cx="4086225" cy="4086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15406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Encapsulation Example</a:t>
            </a:r>
          </a:p>
          <a:p>
            <a:pPr lvl="1"/>
            <a:endParaRPr lang="en-US" dirty="0"/>
          </a:p>
          <a:p>
            <a:r>
              <a:rPr lang="en-US" dirty="0"/>
              <a:t>Generics</a:t>
            </a:r>
          </a:p>
          <a:p>
            <a:pPr lvl="1"/>
            <a:endParaRPr lang="en-US" dirty="0"/>
          </a:p>
          <a:p>
            <a:r>
              <a:rPr lang="en-US" dirty="0"/>
              <a:t>Standard Template Library</a:t>
            </a:r>
          </a:p>
          <a:p>
            <a:pPr lvl="1"/>
            <a:endParaRPr lang="en-US" dirty="0"/>
          </a:p>
          <a:p>
            <a:r>
              <a:rPr lang="en-US" dirty="0"/>
              <a:t>Homework 5 Overview</a:t>
            </a:r>
          </a:p>
          <a:p>
            <a:pPr lvl="1"/>
            <a:endParaRPr lang="en-US" dirty="0"/>
          </a:p>
          <a:p>
            <a:r>
              <a:rPr lang="en-US" dirty="0"/>
              <a:t>Iterators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81092342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8AA88-F8AF-8406-75F4-6CB92059C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</a:t>
            </a:r>
            <a:r>
              <a:rPr lang="en-US" dirty="0" err="1"/>
              <a:t>Reversi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AE0FF9-C285-8E62-3342-6EC405E0ED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is Dark’s turn. Where may they play?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47A8B1-D653-A937-067B-4F65C298A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50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86CD80E-6618-AF40-F2C0-B77736EE13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5685" y="1904472"/>
            <a:ext cx="4086225" cy="4086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26004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51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Encapsulation Example</a:t>
            </a:r>
          </a:p>
          <a:p>
            <a:pPr lvl="1"/>
            <a:endParaRPr lang="en-US" dirty="0"/>
          </a:p>
          <a:p>
            <a:r>
              <a:rPr lang="en-US" dirty="0"/>
              <a:t>Generics</a:t>
            </a:r>
          </a:p>
          <a:p>
            <a:pPr lvl="1"/>
            <a:endParaRPr lang="en-US" dirty="0"/>
          </a:p>
          <a:p>
            <a:r>
              <a:rPr lang="en-US" dirty="0"/>
              <a:t>Standard Template Library</a:t>
            </a:r>
          </a:p>
          <a:p>
            <a:pPr lvl="1"/>
            <a:endParaRPr lang="en-US" dirty="0"/>
          </a:p>
          <a:p>
            <a:r>
              <a:rPr lang="en-US" dirty="0"/>
              <a:t>Homework 5 Overview</a:t>
            </a:r>
          </a:p>
          <a:p>
            <a:pPr lvl="1"/>
            <a:endParaRPr lang="en-US" dirty="0"/>
          </a:p>
          <a:p>
            <a:r>
              <a:rPr lang="en-US" b="1" dirty="0"/>
              <a:t>Iterators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99523780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we make algorithms work on generic containers?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C++ provides various algorithms in its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&lt;algorithm&gt;</a:t>
            </a:r>
            <a:r>
              <a:rPr lang="en-US" dirty="0"/>
              <a:t> library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find()</a:t>
            </a:r>
            <a:r>
              <a:rPr lang="en-US" dirty="0"/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count()</a:t>
            </a:r>
            <a:r>
              <a:rPr lang="en-US" dirty="0"/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sort()</a:t>
            </a:r>
          </a:p>
          <a:p>
            <a:pPr lvl="1"/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cs typeface="Courier New" panose="02070309020205020404" pitchFamily="49" charset="0"/>
              </a:rPr>
              <a:t>How does it make those work on any container?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Algorithm needs to traverse the container. But each container is different</a:t>
            </a:r>
          </a:p>
          <a:p>
            <a:pPr lvl="1"/>
            <a:endParaRPr lang="en-US" dirty="0">
              <a:cs typeface="Courier New" panose="02070309020205020404" pitchFamily="49" charset="0"/>
            </a:endParaRPr>
          </a:p>
          <a:p>
            <a:pPr lvl="1"/>
            <a:r>
              <a:rPr lang="en-US" dirty="0">
                <a:cs typeface="Courier New" panose="02070309020205020404" pitchFamily="49" charset="0"/>
              </a:rPr>
              <a:t>Vector:</a:t>
            </a:r>
            <a:br>
              <a:rPr lang="en-US" dirty="0"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=0;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vector.size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vector[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1"/>
            <a:endParaRPr lang="en-US" dirty="0">
              <a:cs typeface="Courier New" panose="02070309020205020404" pitchFamily="49" charset="0"/>
            </a:endParaRPr>
          </a:p>
          <a:p>
            <a:pPr lvl="1"/>
            <a:r>
              <a:rPr lang="en-US" dirty="0">
                <a:cs typeface="Courier New" panose="02070309020205020404" pitchFamily="49" charset="0"/>
              </a:rPr>
              <a:t>List:</a:t>
            </a:r>
            <a:br>
              <a:rPr lang="en-US" dirty="0"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for(node*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=head;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!=NULL;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-&gt;next){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curr.value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30377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B65557-3351-4A3A-B346-6CE99B51F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Iterators allow generic traversing of containers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1CCD3C-EEEB-4056-A9D4-E425562D8B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Concept:</a:t>
            </a:r>
          </a:p>
          <a:p>
            <a:pPr lvl="1"/>
            <a:r>
              <a:rPr lang="en-US" dirty="0"/>
              <a:t>Create an object that allows you to move through the container</a:t>
            </a:r>
          </a:p>
          <a:p>
            <a:pPr lvl="1"/>
            <a:r>
              <a:rPr lang="en-US" dirty="0"/>
              <a:t>Holds a reference to the original object</a:t>
            </a:r>
          </a:p>
          <a:p>
            <a:pPr lvl="1"/>
            <a:r>
              <a:rPr lang="en-US" dirty="0"/>
              <a:t>Understands how to move through that specific implementation</a:t>
            </a:r>
          </a:p>
          <a:p>
            <a:pPr lvl="1"/>
            <a:endParaRPr lang="en-US" dirty="0"/>
          </a:p>
          <a:p>
            <a:r>
              <a:rPr lang="en-US" dirty="0"/>
              <a:t>Operations an iterator must support:</a:t>
            </a:r>
          </a:p>
          <a:p>
            <a:pPr lvl="1"/>
            <a:r>
              <a:rPr lang="en-US" dirty="0"/>
              <a:t>Construction</a:t>
            </a:r>
          </a:p>
          <a:p>
            <a:pPr lvl="1"/>
            <a:r>
              <a:rPr lang="en-US" dirty="0"/>
              <a:t>Getting the value at the current location (* dereference)</a:t>
            </a:r>
          </a:p>
          <a:p>
            <a:pPr lvl="1"/>
            <a:r>
              <a:rPr lang="en-US" dirty="0"/>
              <a:t>Moving to the next location in the container (++)</a:t>
            </a:r>
          </a:p>
          <a:p>
            <a:pPr lvl="1"/>
            <a:r>
              <a:rPr lang="en-US" dirty="0"/>
              <a:t>Comparison with another iterator (== or !=)</a:t>
            </a:r>
          </a:p>
          <a:p>
            <a:pPr lvl="2"/>
            <a:r>
              <a:rPr lang="en-US" dirty="0"/>
              <a:t>Usually get two iterators, start and end, and traverse start until at end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10C7F4-A670-4C36-AA54-DB6C8B762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104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297291-983A-4296-8013-21A034FBC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iterator pattern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0AFA71-896C-4335-8764-1C4D51B71C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start_iterator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object.begin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end_iterator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object.end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rgbClr val="333333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88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start_iterator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!=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end_iterator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solidFill>
                  <a:srgbClr val="33333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value = *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start_iterator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888888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get value</a:t>
            </a:r>
            <a:endParaRPr lang="en-US" altLang="en-US" dirty="0">
              <a:solidFill>
                <a:srgbClr val="333333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888888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do something useful with value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solidFill>
                  <a:srgbClr val="88888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start_iterator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++;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888888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move to next location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7A55E0-E431-4DC4-8275-58F45659F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32914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7BA88-A1BE-48F5-86A1-6E9D19EE3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Iterators are modeled after pointers!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C2FC2E-410E-4E0B-938D-6B40C18874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int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array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[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</a:rPr>
              <a:t>5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]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=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{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,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</a:rPr>
              <a:t>2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,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</a:rPr>
              <a:t>3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,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</a:rPr>
              <a:t>4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,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</a:rPr>
              <a:t>5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}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int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40"/>
                </a:solidFill>
                <a:effectLst/>
                <a:latin typeface="Courier New" panose="02070309020205020404" pitchFamily="49" charset="0"/>
              </a:rPr>
              <a:t>*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start_iterator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=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40"/>
                </a:solidFill>
                <a:effectLst/>
                <a:latin typeface="Courier New" panose="02070309020205020404" pitchFamily="49" charset="0"/>
              </a:rPr>
              <a:t>&amp;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array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[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</a:rPr>
              <a:t>0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])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int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40"/>
                </a:solidFill>
                <a:effectLst/>
                <a:latin typeface="Courier New" panose="02070309020205020404" pitchFamily="49" charset="0"/>
              </a:rPr>
              <a:t>*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end_iterator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=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40"/>
                </a:solidFill>
                <a:effectLst/>
                <a:latin typeface="Courier New" panose="02070309020205020404" pitchFamily="49" charset="0"/>
              </a:rPr>
              <a:t>&amp;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array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[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</a:rPr>
              <a:t>5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])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while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start_iterator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40"/>
                </a:solidFill>
                <a:effectLst/>
                <a:latin typeface="Courier New" panose="02070309020205020404" pitchFamily="49" charset="0"/>
              </a:rPr>
              <a:t>!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=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end_iterator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)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solidFill>
                  <a:srgbClr val="008000"/>
                </a:solidFill>
                <a:latin typeface="Courier New" panose="02070309020205020404" pitchFamily="49" charset="0"/>
              </a:rPr>
              <a:t> 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int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value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=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40"/>
                </a:solidFill>
                <a:effectLst/>
                <a:latin typeface="Courier New" panose="02070309020205020404" pitchFamily="49" charset="0"/>
              </a:rPr>
              <a:t>*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start_iterator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solidFill>
                  <a:srgbClr val="008080"/>
                </a:solidFill>
                <a:latin typeface="Courier New" panose="02070309020205020404" pitchFamily="49" charset="0"/>
              </a:rPr>
              <a:t> 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&lt;&lt;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“Value: “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&lt;&lt;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value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&lt;&lt;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“\n”;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start_iterator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40"/>
                </a:solidFill>
                <a:effectLst/>
                <a:latin typeface="Courier New" panose="02070309020205020404" pitchFamily="49" charset="0"/>
              </a:rPr>
              <a:t>++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}</a:t>
            </a: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5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63FFD1-11CE-4A3E-8AD6-6E0696EC5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55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A7C9445-BCE9-4148-89AE-DC9753E97B5B}"/>
              </a:ext>
            </a:extLst>
          </p:cNvPr>
          <p:cNvSpPr txBox="1"/>
          <p:nvPr/>
        </p:nvSpPr>
        <p:spPr>
          <a:xfrm>
            <a:off x="8880953" y="314915"/>
            <a:ext cx="229504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iterator_example.cxx</a:t>
            </a:r>
          </a:p>
        </p:txBody>
      </p:sp>
    </p:spTree>
    <p:extLst>
      <p:ext uri="{BB962C8B-B14F-4D97-AF65-F5344CB8AC3E}">
        <p14:creationId xmlns:p14="http://schemas.microsoft.com/office/powerpoint/2010/main" val="135341982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7BA88-A1BE-48F5-86A1-6E9D19EE3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Same code but for std::vector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C2FC2E-410E-4E0B-938D-6B40C18874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std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</a:rPr>
              <a:t>::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7788"/>
                </a:solidFill>
                <a:effectLst/>
                <a:latin typeface="Courier New" panose="02070309020205020404" pitchFamily="49" charset="0"/>
              </a:rPr>
              <a:t>vector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&lt;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int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&gt;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vec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{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,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</a:rPr>
              <a:t>2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,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</a:rPr>
              <a:t>3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,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</a:rPr>
              <a:t>4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,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</a:rPr>
              <a:t>5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}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auto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start_iterator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=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vec.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7788"/>
                </a:solidFill>
                <a:effectLst/>
                <a:latin typeface="Courier New" panose="02070309020205020404" pitchFamily="49" charset="0"/>
              </a:rPr>
              <a:t>begin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();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auto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end_iterator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=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vec.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7788"/>
                </a:solidFill>
                <a:effectLst/>
                <a:latin typeface="Courier New" panose="02070309020205020404" pitchFamily="49" charset="0"/>
              </a:rPr>
              <a:t>end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()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while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start_iterator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40"/>
                </a:solidFill>
                <a:effectLst/>
                <a:latin typeface="Courier New" panose="02070309020205020404" pitchFamily="49" charset="0"/>
              </a:rPr>
              <a:t>!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=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end_iterator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)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solidFill>
                  <a:srgbClr val="008000"/>
                </a:solidFill>
                <a:latin typeface="Courier New" panose="02070309020205020404" pitchFamily="49" charset="0"/>
              </a:rPr>
              <a:t> 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int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value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=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40"/>
                </a:solidFill>
                <a:effectLst/>
                <a:latin typeface="Courier New" panose="02070309020205020404" pitchFamily="49" charset="0"/>
              </a:rPr>
              <a:t>*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start_iterator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solidFill>
                  <a:srgbClr val="008080"/>
                </a:solidFill>
                <a:latin typeface="Courier New" panose="02070309020205020404" pitchFamily="49" charset="0"/>
              </a:rPr>
              <a:t> 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&lt;&lt;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“Value: “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&lt;&lt;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value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&lt;&lt;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“\n”;</a:t>
            </a:r>
            <a:endParaRPr lang="en-US" altLang="en-US" dirty="0">
              <a:solidFill>
                <a:srgbClr val="212529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start_iterator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40"/>
                </a:solidFill>
                <a:effectLst/>
                <a:latin typeface="Courier New" panose="02070309020205020404" pitchFamily="49" charset="0"/>
              </a:rPr>
              <a:t>++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}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 </a:t>
            </a: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5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63FFD1-11CE-4A3E-8AD6-6E0696EC5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56</a:t>
            </a:fld>
            <a:endParaRPr lang="en-US"/>
          </a:p>
        </p:txBody>
      </p:sp>
      <p:sp>
        <p:nvSpPr>
          <p:cNvPr id="5" name="Right Brace 4">
            <a:extLst>
              <a:ext uri="{FF2B5EF4-FFF2-40B4-BE49-F238E27FC236}">
                <a16:creationId xmlns:a16="http://schemas.microsoft.com/office/drawing/2014/main" id="{4903B36D-F28C-46B4-B799-83B8C5FE9CA3}"/>
              </a:ext>
            </a:extLst>
          </p:cNvPr>
          <p:cNvSpPr/>
          <p:nvPr/>
        </p:nvSpPr>
        <p:spPr>
          <a:xfrm>
            <a:off x="9658350" y="3302000"/>
            <a:ext cx="647700" cy="1968500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2DC6FAF-7F1B-477C-BC28-35C35272BF16}"/>
              </a:ext>
            </a:extLst>
          </p:cNvPr>
          <p:cNvSpPr txBox="1"/>
          <p:nvPr/>
        </p:nvSpPr>
        <p:spPr>
          <a:xfrm>
            <a:off x="10306050" y="3316754"/>
            <a:ext cx="148489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This part didn’t have to change at all!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C530356-10CD-4C91-BC11-D3C5667C99D5}"/>
              </a:ext>
            </a:extLst>
          </p:cNvPr>
          <p:cNvSpPr txBox="1"/>
          <p:nvPr/>
        </p:nvSpPr>
        <p:spPr>
          <a:xfrm>
            <a:off x="8821154" y="1753969"/>
            <a:ext cx="29697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auto</a:t>
            </a:r>
            <a:r>
              <a:rPr lang="en-US" dirty="0"/>
              <a:t> asks the compiler to figure out the type for you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C806BCD-80A6-4E4B-8609-E7DDF3B859CE}"/>
              </a:ext>
            </a:extLst>
          </p:cNvPr>
          <p:cNvSpPr txBox="1"/>
          <p:nvPr/>
        </p:nvSpPr>
        <p:spPr>
          <a:xfrm>
            <a:off x="8843374" y="314915"/>
            <a:ext cx="233262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iterator_example.cxx</a:t>
            </a:r>
          </a:p>
        </p:txBody>
      </p:sp>
    </p:spTree>
    <p:extLst>
      <p:ext uri="{BB962C8B-B14F-4D97-AF65-F5344CB8AC3E}">
        <p14:creationId xmlns:p14="http://schemas.microsoft.com/office/powerpoint/2010/main" val="422900855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1F6F55-E201-43CE-932D-A55EB8FA5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complicated iterators can support more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3455A2-160D-43F3-A84A-356E67E598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Depending on the container, iterators could support many operations</a:t>
            </a:r>
          </a:p>
          <a:p>
            <a:endParaRPr lang="en-US" dirty="0"/>
          </a:p>
          <a:p>
            <a:r>
              <a:rPr lang="en-US" dirty="0"/>
              <a:t>Forward:</a:t>
            </a:r>
          </a:p>
          <a:p>
            <a:pPr lvl="1"/>
            <a:r>
              <a:rPr lang="en-US" dirty="0"/>
              <a:t>construction, equality, increment, get value</a:t>
            </a:r>
          </a:p>
          <a:p>
            <a:r>
              <a:rPr lang="en-US" dirty="0"/>
              <a:t>Bidirectional:</a:t>
            </a:r>
          </a:p>
          <a:p>
            <a:pPr lvl="1"/>
            <a:r>
              <a:rPr lang="en-US" dirty="0"/>
              <a:t>Everything Forward does, decrement</a:t>
            </a:r>
          </a:p>
          <a:p>
            <a:r>
              <a:rPr lang="en-US" dirty="0"/>
              <a:t>Random Access:</a:t>
            </a:r>
          </a:p>
          <a:p>
            <a:pPr lvl="1"/>
            <a:r>
              <a:rPr lang="en-US" dirty="0"/>
              <a:t>Everything Bidirectional does, arithmetic, comparison, get value at index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AAF287-B1C9-4CD6-A013-97D7721D0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08278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B2D18-D074-4396-B779-065A67A9D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Live coding: use the count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AB355-1FA8-4507-AE83-80344D43B3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count(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InputIterator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first,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InputIterator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second,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&amp; value)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Counts occurrences of a value in a container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Actually returns an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iterator::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difference_type</a:t>
            </a:r>
            <a:r>
              <a:rPr lang="en-US" dirty="0">
                <a:cs typeface="Courier New" panose="02070309020205020404" pitchFamily="49" charset="0"/>
              </a:rPr>
              <a:t>, but we’ll ignore that</a:t>
            </a:r>
          </a:p>
          <a:p>
            <a:pPr lvl="2"/>
            <a:r>
              <a:rPr lang="en-US" dirty="0">
                <a:cs typeface="Courier New" panose="02070309020205020404" pitchFamily="49" charset="0"/>
              </a:rPr>
              <a:t>It’s just a signed integer in practice</a:t>
            </a:r>
          </a:p>
          <a:p>
            <a:pPr lvl="1"/>
            <a:endParaRPr lang="en-US" dirty="0">
              <a:cs typeface="Courier New" panose="02070309020205020404" pitchFamily="49" charset="0"/>
            </a:endParaRPr>
          </a:p>
          <a:p>
            <a:r>
              <a:rPr lang="en-US" dirty="0">
                <a:cs typeface="Courier New" panose="02070309020205020404" pitchFamily="49" charset="0"/>
              </a:rPr>
              <a:t>We can count the number of times a certain value occurs inside a vector or array</a:t>
            </a:r>
          </a:p>
          <a:p>
            <a:endParaRPr lang="en-US" dirty="0"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7C8731-0F72-4528-AEB5-F3C63F8F9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06327FB-284F-486F-8804-FC6DECB7817C}"/>
              </a:ext>
            </a:extLst>
          </p:cNvPr>
          <p:cNvSpPr txBox="1"/>
          <p:nvPr/>
        </p:nvSpPr>
        <p:spPr>
          <a:xfrm>
            <a:off x="8843374" y="314915"/>
            <a:ext cx="233262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iterator_example.cxx</a:t>
            </a:r>
          </a:p>
        </p:txBody>
      </p:sp>
    </p:spTree>
    <p:extLst>
      <p:ext uri="{BB962C8B-B14F-4D97-AF65-F5344CB8AC3E}">
        <p14:creationId xmlns:p14="http://schemas.microsoft.com/office/powerpoint/2010/main" val="247443586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E7B04-1B5B-4697-B433-5E81DED7E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7DA718-A429-4301-8ED4-FFE997829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would we implement the following code?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array[5] = {1, 1, 1, 2, 2};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// count the number of twos in array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num_twos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count(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???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???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2);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6C1087-6D88-4540-B474-7DB4677E8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92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Encapsulation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Goal: protect the rules of your data so it remains consistent</a:t>
            </a:r>
            <a:br>
              <a:rPr lang="en-US" dirty="0"/>
            </a:br>
            <a:endParaRPr lang="en-US" dirty="0"/>
          </a:p>
          <a:p>
            <a:r>
              <a:rPr lang="en-US" dirty="0"/>
              <a:t>Policy: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Make the data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Add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dirty="0"/>
              <a:t> member functions to let clients do useful things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Don’t add public member functions that let clients do bad things</a:t>
            </a:r>
            <a:br>
              <a:rPr lang="en-US" dirty="0"/>
            </a:br>
            <a:r>
              <a:rPr lang="en-US" dirty="0"/>
              <a:t>(like break the rules of the data)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26389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E7B04-1B5B-4697-B433-5E81DED7E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7DA718-A429-4301-8ED4-FFE997829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would we implement the following code?</a:t>
            </a:r>
          </a:p>
          <a:p>
            <a:pPr lvl="1"/>
            <a:r>
              <a:rPr lang="en-US" dirty="0"/>
              <a:t>Pointers!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array[5] = {1, 1, 1, 2, 2};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// count the number of twos in array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num_twos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count(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&amp;(array[0])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&amp;(array[5])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2);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6C1087-6D88-4540-B474-7DB4677E8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33644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61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Encapsulation Example</a:t>
            </a:r>
          </a:p>
          <a:p>
            <a:pPr lvl="1"/>
            <a:endParaRPr lang="en-US" dirty="0"/>
          </a:p>
          <a:p>
            <a:r>
              <a:rPr lang="en-US" dirty="0"/>
              <a:t>Generics</a:t>
            </a:r>
          </a:p>
          <a:p>
            <a:pPr lvl="1"/>
            <a:endParaRPr lang="en-US" dirty="0"/>
          </a:p>
          <a:p>
            <a:r>
              <a:rPr lang="en-US" dirty="0"/>
              <a:t>Standard Template Library</a:t>
            </a:r>
          </a:p>
          <a:p>
            <a:pPr lvl="1"/>
            <a:endParaRPr lang="en-US" dirty="0"/>
          </a:p>
          <a:p>
            <a:r>
              <a:rPr lang="en-US" dirty="0"/>
              <a:t>Homework 5 Overview</a:t>
            </a:r>
          </a:p>
          <a:p>
            <a:pPr lvl="1"/>
            <a:endParaRPr lang="en-US" dirty="0"/>
          </a:p>
          <a:p>
            <a:r>
              <a:rPr lang="en-US" dirty="0"/>
              <a:t>Iterators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8247615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8568F3-60A3-4653-9BB5-A64B83385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Live coding: update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String_Holder</a:t>
            </a:r>
            <a:r>
              <a:rPr lang="en-US" dirty="0"/>
              <a:t> access control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BDA9E1-FCB7-4C47-993C-F28DE2BB44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 members should be private</a:t>
            </a:r>
          </a:p>
          <a:p>
            <a:pPr lvl="1"/>
            <a:r>
              <a:rPr lang="en-US" dirty="0"/>
              <a:t>Convention: private members end with “_”</a:t>
            </a:r>
          </a:p>
          <a:p>
            <a:endParaRPr lang="en-US" dirty="0"/>
          </a:p>
          <a:p>
            <a:r>
              <a:rPr lang="en-US" dirty="0"/>
              <a:t>Functions should be public</a:t>
            </a:r>
          </a:p>
          <a:p>
            <a:pPr lvl="1"/>
            <a:r>
              <a:rPr lang="en-US" dirty="0"/>
              <a:t>And functions should never allow the rules to be broken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FEB103-228E-4182-B0BD-2AA89AB87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08A6DBB-3352-8B75-9002-B21FC5E2F6B2}"/>
              </a:ext>
            </a:extLst>
          </p:cNvPr>
          <p:cNvSpPr txBox="1"/>
          <p:nvPr/>
        </p:nvSpPr>
        <p:spPr>
          <a:xfrm>
            <a:off x="8822267" y="908050"/>
            <a:ext cx="275812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string_holder.cxx</a:t>
            </a:r>
          </a:p>
          <a:p>
            <a:r>
              <a:rPr lang="en-US" dirty="0"/>
              <a:t>string_holder-access.cxx</a:t>
            </a:r>
          </a:p>
        </p:txBody>
      </p:sp>
    </p:spTree>
    <p:extLst>
      <p:ext uri="{BB962C8B-B14F-4D97-AF65-F5344CB8AC3E}">
        <p14:creationId xmlns:p14="http://schemas.microsoft.com/office/powerpoint/2010/main" val="41514521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6ED00-67B3-4A74-9B9D-DA76281FE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Encapsulation cuts off direct access to data members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45E170-B93F-4C9F-BC1F-49DD73F458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Problem: functions outside of the class can never access data members, even to just read from them</a:t>
            </a:r>
          </a:p>
          <a:p>
            <a:endParaRPr lang="en-US" dirty="0"/>
          </a:p>
          <a:p>
            <a:r>
              <a:rPr lang="en-US" dirty="0"/>
              <a:t>Options: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Include the function as a member function instead</a:t>
            </a:r>
          </a:p>
          <a:p>
            <a:pPr marL="914400" lvl="2" indent="0">
              <a:buNone/>
            </a:pP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Add “getters” for data variables, example: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String_Holder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::size()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cs typeface="Courier New" panose="02070309020205020404" pitchFamily="49" charset="0"/>
              </a:rPr>
              <a:t>Declare function as a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friend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688B1A-DC72-45EF-9B85-A3EC2743A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3026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7ED8E2-75AD-4967-8594-5BC655B44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Allowing specific things access to private members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675573-C567-4D79-A5B9-91B9F670C2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friend</a:t>
            </a:r>
            <a:r>
              <a:rPr lang="en-US" dirty="0"/>
              <a:t> keyword declares another thing that can access private members from this class</a:t>
            </a:r>
          </a:p>
          <a:p>
            <a:endParaRPr lang="en-US" dirty="0"/>
          </a:p>
          <a:p>
            <a:r>
              <a:rPr lang="en-US" dirty="0"/>
              <a:t>Example overloaded operator!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operator&lt;&lt;()</a:t>
            </a:r>
          </a:p>
          <a:p>
            <a:pPr lvl="1"/>
            <a:r>
              <a:rPr lang="en-US" dirty="0"/>
              <a:t>Needs to access the private members of </a:t>
            </a:r>
            <a:r>
              <a:rPr lang="en-US" dirty="0" err="1"/>
              <a:t>String_Holder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Inside the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String_Holder</a:t>
            </a:r>
            <a:r>
              <a:rPr lang="en-US" dirty="0"/>
              <a:t> class definition, add: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friend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std::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ostream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&amp; operator&lt;&lt;(std::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ostream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&amp;, const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String_Holder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&amp;);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B956C9-C665-45F5-96A4-B666654B9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105464"/>
      </p:ext>
    </p:extLst>
  </p:cSld>
  <p:clrMapOvr>
    <a:masterClrMapping/>
  </p:clrMapOvr>
</p:sld>
</file>

<file path=ppt/theme/theme1.xml><?xml version="1.0" encoding="utf-8"?>
<a:theme xmlns:a="http://schemas.openxmlformats.org/drawingml/2006/main" name="Class Slides">
  <a:themeElements>
    <a:clrScheme name="Custom Colors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4472C4"/>
      </a:accent1>
      <a:accent2>
        <a:srgbClr val="ED7D31"/>
      </a:accent2>
      <a:accent3>
        <a:srgbClr val="FFC000"/>
      </a:accent3>
      <a:accent4>
        <a:srgbClr val="70AD47"/>
      </a:accent4>
      <a:accent5>
        <a:srgbClr val="954F72"/>
      </a:accent5>
      <a:accent6>
        <a:srgbClr val="A5A5A5"/>
      </a:accent6>
      <a:hlink>
        <a:srgbClr val="0563C1"/>
      </a:hlink>
      <a:folHlink>
        <a:srgbClr val="0563C1"/>
      </a:folHlink>
    </a:clrScheme>
    <a:fontScheme name="Custom 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6D0A3AC-FEDE-4313-916E-8526D027E58E}" vid="{D05B4BF3-F9C8-49C3-98C8-13CFE7DD0CB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cs211_template</Template>
  <TotalTime>428</TotalTime>
  <Words>3640</Words>
  <Application>Microsoft Office PowerPoint</Application>
  <PresentationFormat>Widescreen</PresentationFormat>
  <Paragraphs>639</Paragraphs>
  <Slides>61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6" baseType="lpstr">
      <vt:lpstr>Arial</vt:lpstr>
      <vt:lpstr>Calibri</vt:lpstr>
      <vt:lpstr>Courier New</vt:lpstr>
      <vt:lpstr>Tahoma</vt:lpstr>
      <vt:lpstr>Class Slides</vt:lpstr>
      <vt:lpstr>Lecture 13 Generics and STL</vt:lpstr>
      <vt:lpstr>Administrivia</vt:lpstr>
      <vt:lpstr>Today’s Goals</vt:lpstr>
      <vt:lpstr>Getting the code for today</vt:lpstr>
      <vt:lpstr>Outline</vt:lpstr>
      <vt:lpstr>Encapsulation</vt:lpstr>
      <vt:lpstr>Live coding: update String_Holder access control</vt:lpstr>
      <vt:lpstr>Encapsulation cuts off direct access to data members</vt:lpstr>
      <vt:lpstr>Allowing specific things access to private members</vt:lpstr>
      <vt:lpstr>Welcome to Encapsulation</vt:lpstr>
      <vt:lpstr>Outline</vt:lpstr>
      <vt:lpstr>Overloading functions to support multiple types</vt:lpstr>
      <vt:lpstr>We want to avoid duplicated code</vt:lpstr>
      <vt:lpstr>“Generic” version of the function</vt:lpstr>
      <vt:lpstr>C++ Generics</vt:lpstr>
      <vt:lpstr>Generic functions</vt:lpstr>
      <vt:lpstr>Generic functions</vt:lpstr>
      <vt:lpstr>Generic functions</vt:lpstr>
      <vt:lpstr>Generic functions</vt:lpstr>
      <vt:lpstr>Using generic functions</vt:lpstr>
      <vt:lpstr>Using generic functions</vt:lpstr>
      <vt:lpstr>Using generic functions</vt:lpstr>
      <vt:lpstr>Generic classes</vt:lpstr>
      <vt:lpstr>Example of generic classes</vt:lpstr>
      <vt:lpstr>Live coding: implement pair</vt:lpstr>
      <vt:lpstr>Dangers of templates</vt:lpstr>
      <vt:lpstr>Generics in GE211</vt:lpstr>
      <vt:lpstr>Break + Question</vt:lpstr>
      <vt:lpstr>Break + Question</vt:lpstr>
      <vt:lpstr>Outline</vt:lpstr>
      <vt:lpstr>C++ Standard Library</vt:lpstr>
      <vt:lpstr>STL Containers</vt:lpstr>
      <vt:lpstr>STL std::list</vt:lpstr>
      <vt:lpstr>STL std::unordered_map</vt:lpstr>
      <vt:lpstr>Live coding: unordered_map example</vt:lpstr>
      <vt:lpstr>Other STL containers </vt:lpstr>
      <vt:lpstr>Outline</vt:lpstr>
      <vt:lpstr>Reversi</vt:lpstr>
      <vt:lpstr>Example move in reversi</vt:lpstr>
      <vt:lpstr>Example move in reversi</vt:lpstr>
      <vt:lpstr>Example move in reversi</vt:lpstr>
      <vt:lpstr>Game demo</vt:lpstr>
      <vt:lpstr>Project layout</vt:lpstr>
      <vt:lpstr>Player</vt:lpstr>
      <vt:lpstr>Enums</vt:lpstr>
      <vt:lpstr>Board</vt:lpstr>
      <vt:lpstr>Move</vt:lpstr>
      <vt:lpstr>What do you have to do?</vt:lpstr>
      <vt:lpstr>Break + Reversi</vt:lpstr>
      <vt:lpstr>Break + Reversi</vt:lpstr>
      <vt:lpstr>Outline</vt:lpstr>
      <vt:lpstr>How do we make algorithms work on generic containers?</vt:lpstr>
      <vt:lpstr>Iterators allow generic traversing of containers</vt:lpstr>
      <vt:lpstr>General iterator pattern</vt:lpstr>
      <vt:lpstr>Iterators are modeled after pointers!</vt:lpstr>
      <vt:lpstr>Same code but for std::vector</vt:lpstr>
      <vt:lpstr>More complicated iterators can support more operations</vt:lpstr>
      <vt:lpstr>Live coding: use the count algorithm</vt:lpstr>
      <vt:lpstr>Break + Question</vt:lpstr>
      <vt:lpstr>Break + Question</vt:lpstr>
      <vt:lpstr>Outline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14 Generics and STL</dc:title>
  <dc:creator>Branden Ghena</dc:creator>
  <cp:lastModifiedBy>Branden Ghena</cp:lastModifiedBy>
  <cp:revision>60</cp:revision>
  <dcterms:created xsi:type="dcterms:W3CDTF">2021-11-04T03:14:31Z</dcterms:created>
  <dcterms:modified xsi:type="dcterms:W3CDTF">2023-05-11T20:48:54Z</dcterms:modified>
</cp:coreProperties>
</file>