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58"/>
  </p:notesMasterIdLst>
  <p:sldIdLst>
    <p:sldId id="256" r:id="rId2"/>
    <p:sldId id="384" r:id="rId3"/>
    <p:sldId id="900" r:id="rId4"/>
    <p:sldId id="898" r:id="rId5"/>
    <p:sldId id="785" r:id="rId6"/>
    <p:sldId id="264" r:id="rId7"/>
    <p:sldId id="784" r:id="rId8"/>
    <p:sldId id="897" r:id="rId9"/>
    <p:sldId id="883" r:id="rId10"/>
    <p:sldId id="884" r:id="rId11"/>
    <p:sldId id="885" r:id="rId12"/>
    <p:sldId id="886" r:id="rId13"/>
    <p:sldId id="887" r:id="rId14"/>
    <p:sldId id="888" r:id="rId15"/>
    <p:sldId id="889" r:id="rId16"/>
    <p:sldId id="890" r:id="rId17"/>
    <p:sldId id="891" r:id="rId18"/>
    <p:sldId id="892" r:id="rId19"/>
    <p:sldId id="879" r:id="rId20"/>
    <p:sldId id="880" r:id="rId21"/>
    <p:sldId id="383" r:id="rId22"/>
    <p:sldId id="794" r:id="rId23"/>
    <p:sldId id="795" r:id="rId24"/>
    <p:sldId id="797" r:id="rId25"/>
    <p:sldId id="799" r:id="rId26"/>
    <p:sldId id="896" r:id="rId27"/>
    <p:sldId id="820" r:id="rId28"/>
    <p:sldId id="821" r:id="rId29"/>
    <p:sldId id="822" r:id="rId30"/>
    <p:sldId id="823" r:id="rId31"/>
    <p:sldId id="824" r:id="rId32"/>
    <p:sldId id="895" r:id="rId33"/>
    <p:sldId id="796" r:id="rId34"/>
    <p:sldId id="788" r:id="rId35"/>
    <p:sldId id="802" r:id="rId36"/>
    <p:sldId id="800" r:id="rId37"/>
    <p:sldId id="801" r:id="rId38"/>
    <p:sldId id="803" r:id="rId39"/>
    <p:sldId id="793" r:id="rId40"/>
    <p:sldId id="894" r:id="rId41"/>
    <p:sldId id="790" r:id="rId42"/>
    <p:sldId id="805" r:id="rId43"/>
    <p:sldId id="808" r:id="rId44"/>
    <p:sldId id="809" r:id="rId45"/>
    <p:sldId id="810" r:id="rId46"/>
    <p:sldId id="804" r:id="rId47"/>
    <p:sldId id="806" r:id="rId48"/>
    <p:sldId id="792" r:id="rId49"/>
    <p:sldId id="893" r:id="rId50"/>
    <p:sldId id="812" r:id="rId51"/>
    <p:sldId id="814" r:id="rId52"/>
    <p:sldId id="807" r:id="rId53"/>
    <p:sldId id="811" r:id="rId54"/>
    <p:sldId id="813" r:id="rId55"/>
    <p:sldId id="815" r:id="rId56"/>
    <p:sldId id="838" r:id="rId5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384"/>
            <p14:sldId id="900"/>
            <p14:sldId id="898"/>
            <p14:sldId id="785"/>
            <p14:sldId id="264"/>
            <p14:sldId id="784"/>
          </p14:sldIdLst>
        </p14:section>
        <p14:section name="Constructors" id="{A5BDBF44-B8C8-4054-B17E-65A993B49AF8}">
          <p14:sldIdLst>
            <p14:sldId id="897"/>
            <p14:sldId id="883"/>
            <p14:sldId id="884"/>
            <p14:sldId id="885"/>
            <p14:sldId id="886"/>
            <p14:sldId id="887"/>
            <p14:sldId id="888"/>
            <p14:sldId id="889"/>
            <p14:sldId id="890"/>
            <p14:sldId id="891"/>
            <p14:sldId id="892"/>
            <p14:sldId id="879"/>
            <p14:sldId id="880"/>
            <p14:sldId id="383"/>
            <p14:sldId id="794"/>
            <p14:sldId id="795"/>
            <p14:sldId id="797"/>
            <p14:sldId id="799"/>
          </p14:sldIdLst>
        </p14:section>
        <p14:section name="Operator Overloading" id="{5B29F4C6-0C36-429B-A525-856A940BE813}">
          <p14:sldIdLst>
            <p14:sldId id="896"/>
            <p14:sldId id="820"/>
            <p14:sldId id="821"/>
            <p14:sldId id="822"/>
            <p14:sldId id="823"/>
            <p14:sldId id="824"/>
          </p14:sldIdLst>
        </p14:section>
        <p14:section name="Exceptions" id="{0CAAE793-672F-4DFB-A436-6D083E0AE887}">
          <p14:sldIdLst>
            <p14:sldId id="895"/>
            <p14:sldId id="796"/>
            <p14:sldId id="788"/>
            <p14:sldId id="802"/>
            <p14:sldId id="800"/>
            <p14:sldId id="801"/>
            <p14:sldId id="803"/>
            <p14:sldId id="793"/>
          </p14:sldIdLst>
        </p14:section>
        <p14:section name="Access Control" id="{3CE15CE6-C9A5-4A92-BE2F-79279CB8DB5D}">
          <p14:sldIdLst>
            <p14:sldId id="894"/>
            <p14:sldId id="790"/>
            <p14:sldId id="805"/>
            <p14:sldId id="808"/>
            <p14:sldId id="809"/>
            <p14:sldId id="810"/>
            <p14:sldId id="804"/>
            <p14:sldId id="806"/>
            <p14:sldId id="792"/>
          </p14:sldIdLst>
        </p14:section>
        <p14:section name="Encapsulation Policy" id="{BBB42F9B-5D47-489B-A151-80B785D8F6EE}">
          <p14:sldIdLst>
            <p14:sldId id="893"/>
            <p14:sldId id="812"/>
            <p14:sldId id="814"/>
            <p14:sldId id="807"/>
            <p14:sldId id="811"/>
            <p14:sldId id="813"/>
            <p14:sldId id="815"/>
          </p14:sldIdLst>
        </p14:section>
        <p14:section name="Wrapup" id="{29A7F866-9DA9-446B-8359-CE426CB89C7A}">
          <p14:sldIdLst>
            <p14:sldId id="83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3" autoAdjust="0"/>
    <p:restoredTop sz="97139" autoAdjust="0"/>
  </p:normalViewPr>
  <p:slideViewPr>
    <p:cSldViewPr snapToGrid="0">
      <p:cViewPr varScale="1">
        <p:scale>
          <a:sx n="61" d="100"/>
          <a:sy n="61" d="100"/>
        </p:scale>
        <p:origin x="78" y="21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6DA34142-4057-4E41-8FAB-93DD5A2F5272}" type="datetime1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82BC-EFE8-41E4-A86B-07FC0B1457C3}" type="datetime1">
              <a:rPr lang="en-US" smtClean="0"/>
              <a:t>5/9/2023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D5B-B5C1-4AF0-9BCF-12885203BE3F}" type="datetime1">
              <a:rPr lang="en-US" smtClean="0"/>
              <a:t>5/9/2023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0F0348-2F1A-4EE8-8A85-4721B86DEA66}" type="datetime1">
              <a:rPr lang="en-US" smtClean="0"/>
              <a:t>5/9/2023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7AB6CE-1AFC-4A94-BDA7-A76098728A1D}" type="datetime1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gist.github.com/beached/38a4ae52fcadfab68cb6de05403fa39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en.cppreference.com/w/cpp/error/exception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tov.github.io/ge211/namespacege211.html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nu-cs211.github.io/cs211-files/lec/12_access.zi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12</a:t>
            </a:r>
            <a:br>
              <a:rPr lang="en-US" dirty="0"/>
            </a:br>
            <a:r>
              <a:rPr lang="en-US" dirty="0"/>
              <a:t>Access Control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CS211 – Fundamentals of Computer Programming II</a:t>
            </a:r>
          </a:p>
          <a:p>
            <a:r>
              <a:rPr lang="en-US" dirty="0"/>
              <a:t>Branden Ghena – Spring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C8337-0804-4F14-931E-8B64EF5974B3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Slides adapted from:</a:t>
            </a:r>
            <a:br>
              <a:rPr lang="en-US" sz="1600" dirty="0"/>
            </a:br>
            <a:r>
              <a:rPr lang="en-US" sz="1600" dirty="0"/>
              <a:t>Jesse Tov (Northwestern), Hal Perkins (University of Washington)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F8B6C-4450-47E0-9D96-6D37E1B4B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Default constructor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53405-6FB0-4591-B250-2420CE1B2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do not create a constructor, C++ will attempt a default</a:t>
            </a:r>
          </a:p>
          <a:p>
            <a:pPr lvl="1"/>
            <a:r>
              <a:rPr lang="en-US" dirty="0"/>
              <a:t>Leave all basic types uninitialized</a:t>
            </a:r>
          </a:p>
          <a:p>
            <a:pPr lvl="1"/>
            <a:r>
              <a:rPr lang="en-US" dirty="0"/>
              <a:t>Call the default constructor on all data members that are objects</a:t>
            </a:r>
          </a:p>
          <a:p>
            <a:pPr lvl="1"/>
            <a:endParaRPr lang="en-US" dirty="0"/>
          </a:p>
          <a:p>
            <a:r>
              <a:rPr lang="en-US" dirty="0"/>
              <a:t>This is how we’ve been using Position so far</a:t>
            </a:r>
          </a:p>
          <a:p>
            <a:pPr lvl="1"/>
            <a:endParaRPr lang="en-US" dirty="0"/>
          </a:p>
          <a:p>
            <a:r>
              <a:rPr lang="en-US" dirty="0"/>
              <a:t>C++ notation</a:t>
            </a:r>
          </a:p>
          <a:p>
            <a:pPr lvl="1"/>
            <a:r>
              <a:rPr lang="en-US" dirty="0"/>
              <a:t>Basic data types: plain old data (POD)</a:t>
            </a:r>
          </a:p>
          <a:p>
            <a:pPr lvl="1"/>
            <a:r>
              <a:rPr lang="en-US" dirty="0"/>
              <a:t>Object data types: non-POD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228848-58E7-4CD6-BC2C-B4F9F6D8B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2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B9B9F-4924-4237-996D-FA747A74F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our own constructor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6BF40-9930-46C6-9680-2E5C0EF46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 Position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double x;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double y;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Position(double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in_x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double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in_y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Position::Position(double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in_x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double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in_y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x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in_x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y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in_y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47B719-3C77-4E01-93DC-A651E9555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9D7235-86D4-4CCE-ACC5-3B2BB33E9479}"/>
              </a:ext>
            </a:extLst>
          </p:cNvPr>
          <p:cNvSpPr txBox="1"/>
          <p:nvPr/>
        </p:nvSpPr>
        <p:spPr>
          <a:xfrm>
            <a:off x="1743299" y="3131403"/>
            <a:ext cx="3889419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Note:</a:t>
            </a:r>
            <a:r>
              <a:rPr lang="en-US" sz="2400" dirty="0"/>
              <a:t> doesn’t return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br>
              <a:rPr lang="en-US" sz="2400" dirty="0"/>
            </a:br>
            <a:r>
              <a:rPr lang="en-US" sz="2400" dirty="0"/>
              <a:t>Has no return at all!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8ED6FC3-E1FB-45F4-B1B2-E4E23ADDA98D}"/>
              </a:ext>
            </a:extLst>
          </p:cNvPr>
          <p:cNvCxnSpPr>
            <a:cxnSpLocks/>
          </p:cNvCxnSpPr>
          <p:nvPr/>
        </p:nvCxnSpPr>
        <p:spPr>
          <a:xfrm flipH="1">
            <a:off x="978796" y="3546901"/>
            <a:ext cx="764503" cy="50994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6FE80930-F1BA-46A6-9217-8C34F0345102}"/>
              </a:ext>
            </a:extLst>
          </p:cNvPr>
          <p:cNvSpPr txBox="1"/>
          <p:nvPr/>
        </p:nvSpPr>
        <p:spPr>
          <a:xfrm>
            <a:off x="9601200" y="312519"/>
            <a:ext cx="185219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src</a:t>
            </a:r>
            <a:r>
              <a:rPr lang="en-US" dirty="0"/>
              <a:t>/position.hxx </a:t>
            </a:r>
            <a:r>
              <a:rPr lang="en-US" dirty="0" err="1"/>
              <a:t>src</a:t>
            </a:r>
            <a:r>
              <a:rPr lang="en-US" dirty="0"/>
              <a:t>/position.cxx</a:t>
            </a:r>
          </a:p>
        </p:txBody>
      </p:sp>
    </p:spTree>
    <p:extLst>
      <p:ext uri="{BB962C8B-B14F-4D97-AF65-F5344CB8AC3E}">
        <p14:creationId xmlns:p14="http://schemas.microsoft.com/office/powerpoint/2010/main" val="4165080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A5ED1-07F2-4ECE-913C-687020641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Initialization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1959AA-7043-4647-9520-D7189EE57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C++ lets you optionally declare an initialization list as part of your constructor definition</a:t>
            </a:r>
          </a:p>
          <a:p>
            <a:pPr lvl="1"/>
            <a:r>
              <a:rPr lang="en-US" dirty="0"/>
              <a:t>Lists fields and initializes them, one-by-one</a:t>
            </a:r>
          </a:p>
          <a:p>
            <a:pPr lvl="1"/>
            <a:r>
              <a:rPr lang="en-US" b="1" dirty="0"/>
              <a:t>MUST</a:t>
            </a:r>
            <a:r>
              <a:rPr lang="en-US" dirty="0"/>
              <a:t> be in same order as the data members are in the struct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Position::Position(double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in_x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double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in_y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: x(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in_x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y(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in_y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	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} // must have function body, even if empty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118C3A-5301-439D-9338-D463E7C17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0691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A5ED1-07F2-4ECE-913C-687020641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Initialization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1959AA-7043-4647-9520-D7189EE57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Always</a:t>
            </a:r>
            <a:r>
              <a:rPr lang="en-US" dirty="0"/>
              <a:t> write initializer lists for constructors</a:t>
            </a:r>
          </a:p>
          <a:p>
            <a:pPr lvl="1"/>
            <a:r>
              <a:rPr lang="en-US" i="1" dirty="0"/>
              <a:t>Nearly</a:t>
            </a:r>
            <a:r>
              <a:rPr lang="en-US" dirty="0"/>
              <a:t> identical to doing it manually</a:t>
            </a:r>
          </a:p>
          <a:p>
            <a:pPr lvl="1"/>
            <a:r>
              <a:rPr lang="en-US" dirty="0"/>
              <a:t>But the word nearly hides a lot of pain there</a:t>
            </a:r>
          </a:p>
          <a:p>
            <a:pPr lvl="1"/>
            <a:endParaRPr lang="en-US" dirty="0"/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Data members that don’t have a default constructor need to be created in the initializer list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Data members that are references can never be NULL, so they don’t have a default! But the initializer list can still set them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118C3A-5301-439D-9338-D463E7C17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850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DA408-0BB6-46FB-BAEB-99F44C32F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Must use exclusively default constructors or defined 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FEBE2-576A-4A5C-8FE2-18EDC34DAC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you create a single constructor, C++ will no longer allow default ones</a:t>
            </a:r>
          </a:p>
          <a:p>
            <a:pPr lvl="1"/>
            <a:r>
              <a:rPr lang="en-US" dirty="0"/>
              <a:t>So if you want more options, you’ll need to make them!</a:t>
            </a:r>
          </a:p>
          <a:p>
            <a:pPr lvl="1"/>
            <a:endParaRPr lang="en-US" dirty="0"/>
          </a:p>
          <a:p>
            <a:r>
              <a:rPr lang="en-US" dirty="0"/>
              <a:t>Remember: C++ allows multiple functions with the same name, as long as their input arguments are different</a:t>
            </a:r>
          </a:p>
          <a:p>
            <a:pPr lvl="1"/>
            <a:r>
              <a:rPr lang="en-US" dirty="0"/>
              <a:t>We can create multiple constructors!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2378BC-B5A5-46AB-B84A-EB3AFBABC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9885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B6709-D890-4FBE-975B-A50C45F06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constructors make objects easier to 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0B3D8-E661-4B6F-96A3-D5D027E93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Default constructor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Position::Position()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: x(0),</a:t>
            </a:r>
            <a:b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y(0)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{ }</a:t>
            </a:r>
            <a:endParaRPr lang="en-US" sz="2800" dirty="0"/>
          </a:p>
          <a:p>
            <a:pPr lvl="1"/>
            <a:endParaRPr lang="en-US" dirty="0"/>
          </a:p>
          <a:p>
            <a:r>
              <a:rPr lang="en-US" dirty="0"/>
              <a:t>Constructor with arguments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Position::Position(double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in_x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, double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in_y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: x(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in_x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  <a:b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y(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in_y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{ }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7484B0-8A07-4620-A80D-4791FC8A4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2F41C6-F918-43FC-8657-1B7ECAF95FA6}"/>
              </a:ext>
            </a:extLst>
          </p:cNvPr>
          <p:cNvSpPr txBox="1"/>
          <p:nvPr/>
        </p:nvSpPr>
        <p:spPr>
          <a:xfrm>
            <a:off x="9601200" y="312519"/>
            <a:ext cx="185219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src</a:t>
            </a:r>
            <a:r>
              <a:rPr lang="en-US" dirty="0"/>
              <a:t>/position.hxx </a:t>
            </a:r>
            <a:r>
              <a:rPr lang="en-US" dirty="0" err="1"/>
              <a:t>src</a:t>
            </a:r>
            <a:r>
              <a:rPr lang="en-US" dirty="0"/>
              <a:t>/position.cxx</a:t>
            </a:r>
          </a:p>
        </p:txBody>
      </p:sp>
    </p:spTree>
    <p:extLst>
      <p:ext uri="{BB962C8B-B14F-4D97-AF65-F5344CB8AC3E}">
        <p14:creationId xmlns:p14="http://schemas.microsoft.com/office/powerpoint/2010/main" val="33865642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86DAE-D7C5-4E75-915A-91EA4782A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 constructor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AE465-53BE-4F65-91C6-0F59E8D4C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Makes a copy of an existing object</a:t>
            </a:r>
          </a:p>
          <a:p>
            <a:pPr marL="0" indent="0">
              <a:buNone/>
            </a:pPr>
            <a:r>
              <a:rPr lang="en-US" sz="2200" dirty="0"/>
              <a:t> </a:t>
            </a:r>
            <a:endParaRPr lang="en-US" dirty="0"/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Position::Position(const Position&amp;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orig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: x(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orig.x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  <a:b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y(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orig.y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{ }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Can be called automatically or used via assignment</a:t>
            </a:r>
          </a:p>
          <a:p>
            <a:pPr marL="457200" lvl="1" indent="0">
              <a:buNone/>
            </a:pPr>
            <a:r>
              <a:rPr lang="en-US" sz="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Position x;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Position y(x);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Position z = x;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3FE038-BC03-435F-BEBB-FCA6875CF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40537F-CAF0-415B-B252-268F78D455AE}"/>
              </a:ext>
            </a:extLst>
          </p:cNvPr>
          <p:cNvSpPr txBox="1"/>
          <p:nvPr/>
        </p:nvSpPr>
        <p:spPr>
          <a:xfrm>
            <a:off x="9601200" y="312519"/>
            <a:ext cx="185219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src</a:t>
            </a:r>
            <a:r>
              <a:rPr lang="en-US" dirty="0"/>
              <a:t>/position.hxx </a:t>
            </a:r>
            <a:r>
              <a:rPr lang="en-US" dirty="0" err="1"/>
              <a:t>src</a:t>
            </a:r>
            <a:r>
              <a:rPr lang="en-US" dirty="0"/>
              <a:t>/position.cxx</a:t>
            </a:r>
          </a:p>
        </p:txBody>
      </p:sp>
    </p:spTree>
    <p:extLst>
      <p:ext uri="{BB962C8B-B14F-4D97-AF65-F5344CB8AC3E}">
        <p14:creationId xmlns:p14="http://schemas.microsoft.com/office/powerpoint/2010/main" val="36772636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4203A-315C-4CF4-B568-15EC59EE1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do copies happen?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4CFCE5-D0C2-4727-91DB-603FEF2FD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831842" cy="5029200"/>
          </a:xfrm>
        </p:spPr>
        <p:txBody>
          <a:bodyPr/>
          <a:lstStyle/>
          <a:p>
            <a:r>
              <a:rPr lang="en-US" dirty="0"/>
              <a:t>The copy constructor is invoked if: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You </a:t>
            </a:r>
            <a:r>
              <a:rPr lang="en-US" i="1" dirty="0"/>
              <a:t>initialize</a:t>
            </a:r>
            <a:r>
              <a:rPr lang="en-US" dirty="0"/>
              <a:t> an object from another object of the same type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You pass a non-reference object as a value parameter to a function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You return a non-reference object value from a function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A4A08-E51B-4D1A-9DC9-9F2F0641A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22B7739F-BD4D-4564-9919-E762528E7E56}"/>
              </a:ext>
            </a:extLst>
          </p:cNvPr>
          <p:cNvSpPr/>
          <p:nvPr/>
        </p:nvSpPr>
        <p:spPr bwMode="auto">
          <a:xfrm>
            <a:off x="6568225" y="3364605"/>
            <a:ext cx="5344733" cy="1044460"/>
          </a:xfrm>
          <a:prstGeom prst="roundRect">
            <a:avLst>
              <a:gd name="adj" fmla="val 9424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Position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x) { ... }</a:t>
            </a:r>
          </a:p>
          <a:p>
            <a:endParaRPr lang="en-US" sz="1200" b="1" i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Position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y; </a:t>
            </a:r>
            <a:r>
              <a:rPr lang="en-US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default constructor</a:t>
            </a:r>
            <a:endParaRPr lang="en-US" sz="12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(y);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copy constructor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F5902B59-35E6-4B1D-A98E-F91546DC1663}"/>
              </a:ext>
            </a:extLst>
          </p:cNvPr>
          <p:cNvSpPr/>
          <p:nvPr/>
        </p:nvSpPr>
        <p:spPr bwMode="auto">
          <a:xfrm>
            <a:off x="6568225" y="1901565"/>
            <a:ext cx="5344733" cy="867393"/>
          </a:xfrm>
          <a:prstGeom prst="roundRect">
            <a:avLst>
              <a:gd name="adj" fmla="val 11015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Position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x;    </a:t>
            </a:r>
            <a:r>
              <a:rPr lang="en-US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default constructor</a:t>
            </a:r>
            <a:endParaRPr lang="en-US" b="1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Position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y(x); </a:t>
            </a:r>
            <a:r>
              <a:rPr lang="en-US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copy constructor</a:t>
            </a:r>
            <a:endParaRPr lang="en-US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Position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z = y;</a:t>
            </a:r>
            <a:r>
              <a:rPr lang="en-US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copy constructor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BCB17997-5563-4B7B-93C0-08630CAF5A6E}"/>
              </a:ext>
            </a:extLst>
          </p:cNvPr>
          <p:cNvSpPr/>
          <p:nvPr/>
        </p:nvSpPr>
        <p:spPr bwMode="auto">
          <a:xfrm>
            <a:off x="6568225" y="4873364"/>
            <a:ext cx="5344733" cy="1166827"/>
          </a:xfrm>
          <a:prstGeom prst="roundRect">
            <a:avLst>
              <a:gd name="adj" fmla="val 11077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Position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endParaRPr lang="en-US" b="1" i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Position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y; </a:t>
            </a:r>
            <a:r>
              <a:rPr lang="en-US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default constructor</a:t>
            </a:r>
            <a:endParaRPr lang="en-US" sz="12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y;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copy constructor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655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14B9B-067E-4DDF-B314-590D632EB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Destructors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AE110-9E2E-4B80-A9AC-25FC440F6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Same concept as constructors: used to clean up an object</a:t>
            </a:r>
          </a:p>
          <a:p>
            <a:pPr lvl="1"/>
            <a:r>
              <a:rPr lang="en-US" dirty="0"/>
              <a:t>Automatically called when the object goes out of scope</a:t>
            </a:r>
          </a:p>
          <a:p>
            <a:pPr lvl="1"/>
            <a:r>
              <a:rPr lang="en-US" dirty="0"/>
              <a:t>Note: you </a:t>
            </a:r>
            <a:r>
              <a:rPr lang="en-US" b="1" dirty="0"/>
              <a:t>never</a:t>
            </a:r>
            <a:r>
              <a:rPr lang="en-US" dirty="0"/>
              <a:t> call the destructor yourself!</a:t>
            </a:r>
          </a:p>
          <a:p>
            <a:pPr lvl="1"/>
            <a:endParaRPr lang="en-US" dirty="0"/>
          </a:p>
          <a:p>
            <a:r>
              <a:rPr lang="en-US" dirty="0"/>
              <a:t>Handles any cleanup, including freeing necessary resources</a:t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Position::~Position() {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// nothing to clean here since we don’t use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// dynamic memory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BF068B-74EE-4389-B827-37FB6AFFB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F30577-CAF2-4A35-AC88-6536CB2D01CA}"/>
              </a:ext>
            </a:extLst>
          </p:cNvPr>
          <p:cNvSpPr txBox="1"/>
          <p:nvPr/>
        </p:nvSpPr>
        <p:spPr>
          <a:xfrm>
            <a:off x="9601200" y="312519"/>
            <a:ext cx="185219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src</a:t>
            </a:r>
            <a:r>
              <a:rPr lang="en-US" dirty="0"/>
              <a:t>/position.hxx </a:t>
            </a:r>
            <a:r>
              <a:rPr lang="en-US" dirty="0" err="1"/>
              <a:t>src</a:t>
            </a:r>
            <a:r>
              <a:rPr lang="en-US" dirty="0"/>
              <a:t>/position.cxx</a:t>
            </a:r>
          </a:p>
        </p:txBody>
      </p:sp>
    </p:spTree>
    <p:extLst>
      <p:ext uri="{BB962C8B-B14F-4D97-AF65-F5344CB8AC3E}">
        <p14:creationId xmlns:p14="http://schemas.microsoft.com/office/powerpoint/2010/main" val="37511544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33AED-57F8-C359-ECF0-63CF54B74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7A462-058D-DFDA-D66F-329D084CC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make a constructor instead of having users set individual fields?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832844-7AEF-9175-9ACD-5F5D7ABE7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157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19BFE-D172-4B08-85C6-CB6FDEF80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E4E57-1CD5-4BD4-95B4-2793A2181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Exercise 5 due today!</a:t>
            </a:r>
          </a:p>
          <a:p>
            <a:endParaRPr lang="en-US" dirty="0"/>
          </a:p>
          <a:p>
            <a:r>
              <a:rPr lang="en-US" dirty="0"/>
              <a:t>Office hours with me after class today (3:30-5:30)</a:t>
            </a:r>
          </a:p>
          <a:p>
            <a:pPr lvl="1"/>
            <a:r>
              <a:rPr lang="en-US" dirty="0"/>
              <a:t>Moved to Annenberg G32 for today only!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047D11-50EA-4FF2-8570-BD89B373F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6271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33AED-57F8-C359-ECF0-63CF54B74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7A462-058D-DFDA-D66F-329D084CC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make a constructor instead of having users set individual fields?</a:t>
            </a:r>
          </a:p>
          <a:p>
            <a:endParaRPr lang="en-US" dirty="0"/>
          </a:p>
          <a:p>
            <a:pPr lvl="1"/>
            <a:r>
              <a:rPr lang="en-US" dirty="0"/>
              <a:t>Constructor can ensure that everything is initialized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Constructor knows what the rules are!</a:t>
            </a:r>
          </a:p>
          <a:p>
            <a:pPr lvl="2"/>
            <a:r>
              <a:rPr lang="en-US" dirty="0"/>
              <a:t>Can check that the inputs are valid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r>
              <a:rPr lang="en-US" dirty="0"/>
              <a:t>Generally: harder to make mistakes when using someone else’s code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832844-7AEF-9175-9ACD-5F5D7ABE7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72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working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String_Holder</a:t>
            </a:r>
            <a:endParaRPr lang="en-US" dirty="0"/>
          </a:p>
          <a:p>
            <a:pPr lvl="1"/>
            <a:r>
              <a:rPr lang="en-US" dirty="0"/>
              <a:t>Manages strings using a constant-length array to hold characters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Members: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length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 characters[80]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r>
              <a:rPr lang="en-US" dirty="0"/>
              <a:t>Rules (invariants)</a:t>
            </a:r>
          </a:p>
          <a:p>
            <a:pPr lvl="2"/>
            <a:r>
              <a:rPr lang="en-US" dirty="0"/>
              <a:t>0 &lt;=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en-US" dirty="0"/>
              <a:t> &lt;= 80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en-US" dirty="0"/>
              <a:t> matches the number of valid characters in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characters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2FFA6-9570-4CB2-B47D-165BC849B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Coding: constructors for </a:t>
            </a:r>
            <a:r>
              <a:rPr lang="en-US" dirty="0" err="1"/>
              <a:t>String_Holder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26974-3F89-42AC-AEF6-0A9DBB761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String_Holder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String_Holder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sz="2000" dirty="0"/>
              <a:t>Initialize empty</a:t>
            </a:r>
          </a:p>
          <a:p>
            <a:pPr lvl="1"/>
            <a:endParaRPr lang="en-US" sz="2000" dirty="0"/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String_Holder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String_Holder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(const char* str)</a:t>
            </a:r>
          </a:p>
          <a:p>
            <a:pPr lvl="1"/>
            <a:r>
              <a:rPr lang="en-US" sz="2000" dirty="0"/>
              <a:t>Construct from null-terminated string</a:t>
            </a:r>
          </a:p>
          <a:p>
            <a:pPr lvl="1"/>
            <a:endParaRPr lang="en-US" sz="2000" dirty="0"/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String_Holder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String_Holder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(const char* str, int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sz="2000" dirty="0"/>
              <a:t>Construct from a length of characters</a:t>
            </a:r>
          </a:p>
          <a:p>
            <a:pPr lvl="1"/>
            <a:endParaRPr lang="en-US" sz="2000" dirty="0"/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String_Holder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String_Holder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(const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String_Holder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&amp; other)</a:t>
            </a:r>
          </a:p>
          <a:p>
            <a:pPr lvl="1"/>
            <a:r>
              <a:rPr lang="en-US" sz="2000" dirty="0"/>
              <a:t>Copy constructor (from another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String_Holder</a:t>
            </a:r>
            <a:r>
              <a:rPr lang="en-US" sz="2000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E065F5-9D87-4DBF-A70C-1EBDD2DCF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FD05C7-5A79-442E-9A1F-BE7497288DBD}"/>
              </a:ext>
            </a:extLst>
          </p:cNvPr>
          <p:cNvSpPr txBox="1"/>
          <p:nvPr/>
        </p:nvSpPr>
        <p:spPr>
          <a:xfrm>
            <a:off x="7835900" y="965200"/>
            <a:ext cx="374449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src</a:t>
            </a:r>
            <a:r>
              <a:rPr lang="en-US" dirty="0"/>
              <a:t>/string_holder-implemented.cxx</a:t>
            </a:r>
          </a:p>
          <a:p>
            <a:r>
              <a:rPr lang="en-US" dirty="0" err="1"/>
              <a:t>src</a:t>
            </a:r>
            <a:r>
              <a:rPr lang="en-US" dirty="0"/>
              <a:t>/string_holder.cxx</a:t>
            </a:r>
          </a:p>
        </p:txBody>
      </p:sp>
    </p:spTree>
    <p:extLst>
      <p:ext uri="{BB962C8B-B14F-4D97-AF65-F5344CB8AC3E}">
        <p14:creationId xmlns:p14="http://schemas.microsoft.com/office/powerpoint/2010/main" val="9387404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2A980-A5BF-41BF-8C6F-46AB054F3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Delegating constructors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2DF60-0A2C-49EC-9ADE-5B792BA59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constructor can call another to handle initialization</a:t>
            </a:r>
          </a:p>
          <a:p>
            <a:pPr lvl="1"/>
            <a:r>
              <a:rPr lang="en-US" dirty="0"/>
              <a:t>Delegates construction to that other constructor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defined somewhere else</a:t>
            </a:r>
          </a:p>
          <a:p>
            <a:pPr marL="457200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String_Holder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String_Holder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(const char* str, 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delegates to other constructor</a:t>
            </a:r>
          </a:p>
          <a:p>
            <a:pPr marL="457200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String_Holder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String_Holder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(const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String_Holder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&amp; other)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String_Holder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other.characters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other.length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{}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7985A9-4380-43F9-B92E-F70A164B4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0333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66BB3-166B-403E-808B-16F688B97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Explicit constructors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220097-F402-43FA-B41B-32479FC55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explicit</a:t>
            </a:r>
            <a:r>
              <a:rPr lang="en-US" dirty="0"/>
              <a:t> keyword before a constructor means that the constructor must be manually called by the developer</a:t>
            </a:r>
          </a:p>
          <a:p>
            <a:pPr lvl="1"/>
            <a:r>
              <a:rPr lang="en-US" dirty="0"/>
              <a:t>Rather than automatically called by the compiler</a:t>
            </a:r>
          </a:p>
          <a:p>
            <a:pPr lvl="1"/>
            <a:endParaRPr lang="en-US" dirty="0"/>
          </a:p>
          <a:p>
            <a:r>
              <a:rPr lang="en-US" dirty="0"/>
              <a:t>Reason to have compiler </a:t>
            </a:r>
            <a:r>
              <a:rPr lang="en-US" dirty="0" err="1"/>
              <a:t>automagic</a:t>
            </a:r>
            <a:r>
              <a:rPr lang="en-US" dirty="0"/>
              <a:t>:</a:t>
            </a:r>
          </a:p>
          <a:p>
            <a:pPr lvl="1"/>
            <a:endParaRPr lang="en-US" dirty="0"/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String_Holder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str = “Test”;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Automatically calls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String_Holder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String_Holder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(“Test”);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Kind of nice that it just works…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D3F601-D597-46D0-A8E2-C196E95D9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0309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66BB3-166B-403E-808B-16F688B97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Explicit constructors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220097-F402-43FA-B41B-32479FC55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explicit</a:t>
            </a:r>
            <a:r>
              <a:rPr lang="en-US" dirty="0"/>
              <a:t> keyword before a constructor means that the constructor must be manually called by the developer</a:t>
            </a:r>
          </a:p>
          <a:p>
            <a:pPr lvl="1"/>
            <a:r>
              <a:rPr lang="en-US" dirty="0"/>
              <a:t>Rather than automatically called by the compiler</a:t>
            </a:r>
          </a:p>
          <a:p>
            <a:pPr lvl="1"/>
            <a:endParaRPr lang="en-US" dirty="0"/>
          </a:p>
          <a:p>
            <a:r>
              <a:rPr lang="en-US" dirty="0"/>
              <a:t>Reason to use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explicit</a:t>
            </a:r>
            <a:r>
              <a:rPr lang="en-US" dirty="0"/>
              <a:t>:</a:t>
            </a:r>
          </a:p>
          <a:p>
            <a:pPr lvl="1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do_complicated_string_stuff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String_Holder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str);</a:t>
            </a:r>
          </a:p>
          <a:p>
            <a:pPr lvl="1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do_complicated_string_stuff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(“Test”);</a:t>
            </a:r>
          </a:p>
          <a:p>
            <a:pPr lvl="1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Also automatically calls the constructor</a:t>
            </a:r>
          </a:p>
          <a:p>
            <a:pPr lvl="2"/>
            <a:r>
              <a:rPr lang="en-US" dirty="0"/>
              <a:t>But maybe the user just passed in the wrong argument and a compile error would have been better…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D3F601-D597-46D0-A8E2-C196E95D9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3355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Constructors</a:t>
            </a:r>
          </a:p>
          <a:p>
            <a:r>
              <a:rPr lang="en-US" b="1" dirty="0"/>
              <a:t>Operator Overloading</a:t>
            </a:r>
          </a:p>
          <a:p>
            <a:r>
              <a:rPr lang="en-US" dirty="0"/>
              <a:t>Exceptions</a:t>
            </a:r>
          </a:p>
          <a:p>
            <a:endParaRPr lang="en-US" dirty="0"/>
          </a:p>
          <a:p>
            <a:r>
              <a:rPr lang="en-US" dirty="0"/>
              <a:t>Access Control</a:t>
            </a:r>
          </a:p>
          <a:p>
            <a:r>
              <a:rPr lang="en-US" dirty="0"/>
              <a:t>Encapsulation Policy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829894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EF629-CEFC-4030-8E76-46364073B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operators for our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13DBE-58E2-42CF-9678-319C7758F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strength of C++ is that we can define how normal operators work on our objects</a:t>
            </a:r>
          </a:p>
          <a:p>
            <a:pPr lvl="1"/>
            <a:r>
              <a:rPr lang="en-US" dirty="0"/>
              <a:t>+, -, +=, ==, &lt;&lt;, etc.</a:t>
            </a:r>
          </a:p>
          <a:p>
            <a:pPr lvl="1"/>
            <a:endParaRPr lang="en-US" dirty="0"/>
          </a:p>
          <a:p>
            <a:r>
              <a:rPr lang="en-US" dirty="0"/>
              <a:t>Most of these are not defined for you</a:t>
            </a:r>
          </a:p>
          <a:p>
            <a:pPr lvl="1"/>
            <a:r>
              <a:rPr lang="en-US" dirty="0"/>
              <a:t>How would the compiler know what they mean for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String_Holder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An exception is assignment (=), which is defined as a copy of all fields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We can implement the operators ourselves though!</a:t>
            </a:r>
          </a:p>
          <a:p>
            <a:pPr lvl="1"/>
            <a:r>
              <a:rPr lang="en-US" dirty="0"/>
              <a:t>Can be implemented as standalone functions or member functions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29A95F-6DE8-4B4B-B58C-3E48A1249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5189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EF629-CEFC-4030-8E76-46364073B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overloaded operator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13DBE-58E2-42CF-9678-319C7758F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Standalone (normal) function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bool operator==(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String_Holder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const&amp;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lhs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String_Holder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const&amp;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…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b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/>
              <a:t>Member function (assumes the first argument is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*this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bool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String_Holder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::operator==(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String_Holder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const&amp;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const{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…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/>
              <a:t>Either is fine, but can’t do both! That would be a duplicate function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29A95F-6DE8-4B4B-B58C-3E48A1249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E59FCF-8323-4583-B22F-72F5C37C0898}"/>
              </a:ext>
            </a:extLst>
          </p:cNvPr>
          <p:cNvSpPr txBox="1"/>
          <p:nvPr/>
        </p:nvSpPr>
        <p:spPr>
          <a:xfrm>
            <a:off x="6157494" y="1187450"/>
            <a:ext cx="5422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2000" dirty="0">
                <a:cs typeface="Courier New" panose="02070309020205020404" pitchFamily="49" charset="0"/>
              </a:rPr>
              <a:t>Note: </a:t>
            </a:r>
            <a:r>
              <a:rPr lang="en-US" sz="2000" dirty="0" err="1">
                <a:cs typeface="Courier New" panose="02070309020205020404" pitchFamily="49" charset="0"/>
              </a:rPr>
              <a:t>lhs</a:t>
            </a:r>
            <a:r>
              <a:rPr lang="en-US" sz="2000" dirty="0">
                <a:cs typeface="Courier New" panose="02070309020205020404" pitchFamily="49" charset="0"/>
              </a:rPr>
              <a:t> - left-hand side, </a:t>
            </a:r>
            <a:r>
              <a:rPr lang="en-US" sz="2000" dirty="0" err="1">
                <a:cs typeface="Courier New" panose="02070309020205020404" pitchFamily="49" charset="0"/>
              </a:rPr>
              <a:t>rhs</a:t>
            </a:r>
            <a:r>
              <a:rPr lang="en-US" sz="2000" dirty="0">
                <a:cs typeface="Courier New" panose="02070309020205020404" pitchFamily="49" charset="0"/>
              </a:rPr>
              <a:t> - right-hand side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C570FD-5754-4EBC-A4DE-D2C9F864B7B4}"/>
              </a:ext>
            </a:extLst>
          </p:cNvPr>
          <p:cNvSpPr txBox="1"/>
          <p:nvPr/>
        </p:nvSpPr>
        <p:spPr>
          <a:xfrm>
            <a:off x="9080500" y="312519"/>
            <a:ext cx="23728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src</a:t>
            </a:r>
            <a:r>
              <a:rPr lang="en-US" dirty="0"/>
              <a:t>/string_holder.cxx</a:t>
            </a:r>
          </a:p>
        </p:txBody>
      </p:sp>
    </p:spTree>
    <p:extLst>
      <p:ext uri="{BB962C8B-B14F-4D97-AF65-F5344CB8AC3E}">
        <p14:creationId xmlns:p14="http://schemas.microsoft.com/office/powerpoint/2010/main" val="37990360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might we want to do with our strings?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1317705" cy="5029200"/>
          </a:xfrm>
        </p:spPr>
        <p:txBody>
          <a:bodyPr/>
          <a:lstStyle/>
          <a:p>
            <a:r>
              <a:rPr lang="en-US" dirty="0"/>
              <a:t>Compare them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bool operator==(T const&amp;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lhs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T const&amp;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endParaRPr lang="en-US" dirty="0"/>
          </a:p>
          <a:p>
            <a:r>
              <a:rPr lang="en-US" dirty="0"/>
              <a:t>Concatenate them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 operator+(T const&amp;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lhs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T const&amp;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T&amp; operator+=(T&amp;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lhs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T const&amp;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endParaRPr lang="en-US" dirty="0"/>
          </a:p>
          <a:p>
            <a:r>
              <a:rPr lang="en-US" dirty="0"/>
              <a:t>Print them through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dirty="0">
                <a:cs typeface="Courier New" panose="02070309020205020404" pitchFamily="49" charset="0"/>
              </a:rPr>
              <a:t> (which is type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dirty="0"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operator&lt;&lt;(std::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&amp;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T const&amp; value)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Note: cannot be a member function because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String_Holder</a:t>
            </a:r>
            <a:r>
              <a:rPr lang="en-US" dirty="0">
                <a:cs typeface="Courier New" panose="02070309020205020404" pitchFamily="49" charset="0"/>
              </a:rPr>
              <a:t> is not the </a:t>
            </a:r>
            <a:r>
              <a:rPr lang="en-US" dirty="0" err="1">
                <a:cs typeface="Courier New" panose="02070309020205020404" pitchFamily="49" charset="0"/>
              </a:rPr>
              <a:t>lhs</a:t>
            </a: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7E5F2C-EB3C-4B3B-A4B2-0830B977BA76}"/>
              </a:ext>
            </a:extLst>
          </p:cNvPr>
          <p:cNvSpPr txBox="1"/>
          <p:nvPr/>
        </p:nvSpPr>
        <p:spPr>
          <a:xfrm>
            <a:off x="607595" y="6079609"/>
            <a:ext cx="100604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List of operator functions: https://gist.github.com/beached/38a4ae52fcadfab68cb6de05403fa393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4F93F1F-D93F-4D72-915A-81C133072967}"/>
              </a:ext>
            </a:extLst>
          </p:cNvPr>
          <p:cNvSpPr txBox="1"/>
          <p:nvPr/>
        </p:nvSpPr>
        <p:spPr>
          <a:xfrm>
            <a:off x="9080500" y="312519"/>
            <a:ext cx="23728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src</a:t>
            </a:r>
            <a:r>
              <a:rPr lang="en-US" dirty="0"/>
              <a:t>/string_holder.cxx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557F05-465C-4BFD-9C4D-6A02F8AB5F99}"/>
              </a:ext>
            </a:extLst>
          </p:cNvPr>
          <p:cNvSpPr txBox="1"/>
          <p:nvPr/>
        </p:nvSpPr>
        <p:spPr>
          <a:xfrm>
            <a:off x="3784600" y="844034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(substitute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String_Holder</a:t>
            </a:r>
            <a:r>
              <a:rPr lang="en-US" dirty="0"/>
              <a:t> for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62071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19BFE-D172-4B08-85C6-CB6FDEF80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4: C++ 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E4E57-1CD5-4BD4-95B4-2793A2181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Homework 4 is underway</a:t>
            </a:r>
          </a:p>
          <a:p>
            <a:pPr lvl="1"/>
            <a:r>
              <a:rPr lang="en-US" dirty="0"/>
              <a:t>Hardest part: getting used to C++ syntax</a:t>
            </a:r>
          </a:p>
          <a:p>
            <a:endParaRPr lang="en-US" dirty="0"/>
          </a:p>
          <a:p>
            <a:r>
              <a:rPr lang="en-US" dirty="0"/>
              <a:t>Example: calling a function on an object</a:t>
            </a:r>
          </a:p>
          <a:p>
            <a:pPr lvl="1"/>
            <a:r>
              <a:rPr lang="en-US" dirty="0"/>
              <a:t>Documentation: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&lt;int&gt;::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right_by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(…)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Means: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&lt;int&gt;</a:t>
            </a:r>
            <a:r>
              <a:rPr lang="en-US" dirty="0"/>
              <a:t> has a member function called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right_by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To call it: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pos.right_by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(…)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(use whatever your object name is for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US" dirty="0"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047D11-50EA-4FF2-8570-BD89B373F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0590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75070-01E1-48A6-B8BB-5F44EC239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C37F2-5A8C-492C-A447-A1BDDDAB2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we wanted to write operator+ as a </a:t>
            </a:r>
            <a:r>
              <a:rPr lang="en-US" i="1" dirty="0"/>
              <a:t>member</a:t>
            </a:r>
            <a:r>
              <a:rPr lang="en-US" dirty="0"/>
              <a:t> </a:t>
            </a:r>
            <a:r>
              <a:rPr lang="en-US" i="1" dirty="0"/>
              <a:t>function</a:t>
            </a:r>
            <a:r>
              <a:rPr lang="en-US" dirty="0"/>
              <a:t>, what would its signature be?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 operator+(T const&amp;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lhs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T const&amp;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String_Holder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…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???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DB145-5661-4DED-B411-DD6513149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D973CF-4602-4ECD-8EB3-32474FB8542D}"/>
              </a:ext>
            </a:extLst>
          </p:cNvPr>
          <p:cNvSpPr txBox="1"/>
          <p:nvPr/>
        </p:nvSpPr>
        <p:spPr>
          <a:xfrm>
            <a:off x="1270000" y="2355334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(substitute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String_Holder</a:t>
            </a:r>
            <a:r>
              <a:rPr lang="en-US" dirty="0"/>
              <a:t> for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720682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75070-01E1-48A6-B8BB-5F44EC239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C37F2-5A8C-492C-A447-A1BDDDAB2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1330405" cy="5029200"/>
          </a:xfrm>
        </p:spPr>
        <p:txBody>
          <a:bodyPr/>
          <a:lstStyle/>
          <a:p>
            <a:r>
              <a:rPr lang="en-US" dirty="0"/>
              <a:t>If we wanted to write operator+ as a </a:t>
            </a:r>
            <a:r>
              <a:rPr lang="en-US" i="1" dirty="0"/>
              <a:t>member function</a:t>
            </a:r>
            <a:r>
              <a:rPr lang="en-US" dirty="0"/>
              <a:t>, what</a:t>
            </a:r>
            <a:br>
              <a:rPr lang="en-US" dirty="0"/>
            </a:br>
            <a:r>
              <a:rPr lang="en-US" dirty="0"/>
              <a:t>would its signature be?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 operator+(T const&amp;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lhs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T const&amp;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String_Holder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…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String_Holder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operator+(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String_Holder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const&amp;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 const;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DB145-5661-4DED-B411-DD6513149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99444F-9A20-4F70-9EF4-7C93A58F926E}"/>
              </a:ext>
            </a:extLst>
          </p:cNvPr>
          <p:cNvSpPr txBox="1"/>
          <p:nvPr/>
        </p:nvSpPr>
        <p:spPr>
          <a:xfrm>
            <a:off x="1270000" y="2355334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(substitute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String_Holder</a:t>
            </a:r>
            <a:r>
              <a:rPr lang="en-US" dirty="0"/>
              <a:t> for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680716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Constructors</a:t>
            </a:r>
          </a:p>
          <a:p>
            <a:r>
              <a:rPr lang="en-US" dirty="0"/>
              <a:t>Operator Overloading</a:t>
            </a:r>
          </a:p>
          <a:p>
            <a:r>
              <a:rPr lang="en-US" b="1" dirty="0"/>
              <a:t>Exceptions</a:t>
            </a:r>
          </a:p>
          <a:p>
            <a:endParaRPr lang="en-US" dirty="0"/>
          </a:p>
          <a:p>
            <a:r>
              <a:rPr lang="en-US" dirty="0"/>
              <a:t>Access Control</a:t>
            </a:r>
          </a:p>
          <a:p>
            <a:r>
              <a:rPr lang="en-US" dirty="0"/>
              <a:t>Encapsulation Policy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5015606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D5555-FC60-483C-B09B-1E2F69D8F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Enforcing invariants with constructors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AED51A-210C-4817-ADC4-976FFF860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a user violates the rules?</a:t>
            </a:r>
          </a:p>
          <a:p>
            <a:pPr lvl="2"/>
            <a:r>
              <a:rPr lang="en-US" dirty="0"/>
              <a:t>0 &lt;=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en-US" dirty="0"/>
              <a:t> &lt;= 80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en-US" dirty="0"/>
              <a:t> matches the number of valid characters in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characters</a:t>
            </a:r>
          </a:p>
          <a:p>
            <a:pPr lvl="1"/>
            <a:endParaRPr lang="en-US" dirty="0"/>
          </a:p>
          <a:p>
            <a:r>
              <a:rPr lang="en-US" dirty="0"/>
              <a:t>Possibilities</a:t>
            </a:r>
          </a:p>
          <a:p>
            <a:pPr lvl="1"/>
            <a:r>
              <a:rPr lang="en-US" dirty="0"/>
              <a:t>Probably length should be an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unsigned int</a:t>
            </a:r>
            <a:r>
              <a:rPr lang="en-US" dirty="0"/>
              <a:t> to start with</a:t>
            </a:r>
          </a:p>
          <a:p>
            <a:pPr lvl="1"/>
            <a:r>
              <a:rPr lang="en-US" dirty="0"/>
              <a:t>Truncate length to 80</a:t>
            </a:r>
          </a:p>
          <a:p>
            <a:pPr lvl="1"/>
            <a:r>
              <a:rPr lang="en-US" dirty="0"/>
              <a:t>Only copy over as many characters as will fit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But what if there’s no obvious choice for what to do?</a:t>
            </a:r>
          </a:p>
          <a:p>
            <a:pPr lvl="2"/>
            <a:r>
              <a:rPr lang="en-US" dirty="0"/>
              <a:t>Constructor cannot return a value to say it failed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AA0D7E-8C16-4B96-978A-CB40E69F2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2154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Exceptions conceptually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Stop running this code and return a special error to the caller</a:t>
            </a:r>
          </a:p>
          <a:p>
            <a:pPr lvl="1"/>
            <a:endParaRPr lang="en-US" dirty="0"/>
          </a:p>
          <a:p>
            <a:r>
              <a:rPr lang="en-US" dirty="0"/>
              <a:t>Things went wrong, so we can’t just keep executing code like normal</a:t>
            </a:r>
          </a:p>
          <a:p>
            <a:pPr lvl="1"/>
            <a:endParaRPr lang="en-US" dirty="0"/>
          </a:p>
          <a:p>
            <a:r>
              <a:rPr lang="en-US" dirty="0"/>
              <a:t>If the caller doesn’t expect the error and can’t handle it, repeat the process</a:t>
            </a:r>
          </a:p>
          <a:p>
            <a:pPr lvl="1"/>
            <a:r>
              <a:rPr lang="en-US" dirty="0"/>
              <a:t>Again stop running the code and return the special error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572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Exceptions are “thrown” by the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throw</a:t>
            </a:r>
            <a:r>
              <a:rPr lang="en-US" dirty="0"/>
              <a:t> keyword performs the special “error return”</a:t>
            </a:r>
          </a:p>
          <a:p>
            <a:pPr lvl="1"/>
            <a:endParaRPr lang="en-US" dirty="0"/>
          </a:p>
          <a:p>
            <a:r>
              <a:rPr lang="en-US" dirty="0"/>
              <a:t>Takes an argument of the error to return</a:t>
            </a:r>
          </a:p>
          <a:p>
            <a:pPr lvl="1"/>
            <a:r>
              <a:rPr lang="en-US" dirty="0"/>
              <a:t>Example:</a:t>
            </a:r>
            <a:br>
              <a:rPr lang="en-US" dirty="0"/>
            </a:br>
            <a:br>
              <a:rPr lang="en-US" dirty="0"/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throw std::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invalid_argument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(“String is too long”);</a:t>
            </a:r>
          </a:p>
          <a:p>
            <a:pPr lvl="1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Actually, you can throw anything (for historical reasons)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throw 6;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You should almost certainly throw a class based on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std::exception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https://en.cppreference.com/w/cpp/error/exception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7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B9E1F-F374-4F5A-B07C-9AF871ED4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Properly handling exceptions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FE7AA-64C8-4D46-A26E-11720312D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no caller in the “call stack” handles the exception, the program will exit</a:t>
            </a:r>
          </a:p>
          <a:p>
            <a:pPr lvl="1"/>
            <a:endParaRPr lang="en-US" dirty="0"/>
          </a:p>
          <a:p>
            <a:r>
              <a:rPr lang="en-US" dirty="0"/>
              <a:t>Handle exceptions with a try-catch block</a:t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try {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// code that could throw an exception goes here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 catch (const std::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invalid_argument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&amp; ex) {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// code to handle the exception goes here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This example only catches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invalid_argument</a:t>
            </a:r>
            <a:r>
              <a:rPr lang="en-US" dirty="0">
                <a:cs typeface="Courier New" panose="02070309020205020404" pitchFamily="49" charset="0"/>
              </a:rPr>
              <a:t> exceptions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A4EB0-BF3D-421E-B51F-9B5F732BE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582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C4908-85ED-4FDC-A696-8F1E000B7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try-catch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14387-0BA5-4985-905C-ECEC3EC84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// code that could throw exceptions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some specific exception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// handler code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another specific exception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) {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// handler code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(...) {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// general case matches all exceptions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// actually includes the ... in the C++ code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9A6D3D-9E7B-4838-8FC1-B95A0848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07575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8C85F-AA84-4D3F-B707-13BB51928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coding: exceptions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60857E-E3D7-4CC4-8B9D-6A205CC8F5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Functions to add to:</a:t>
            </a:r>
          </a:p>
          <a:p>
            <a:pPr lvl="1"/>
            <a:r>
              <a:rPr lang="en-US" dirty="0" err="1"/>
              <a:t>String_Holder</a:t>
            </a:r>
            <a:r>
              <a:rPr lang="en-US" dirty="0"/>
              <a:t>::</a:t>
            </a:r>
            <a:r>
              <a:rPr lang="en-US" dirty="0" err="1"/>
              <a:t>String_Holder</a:t>
            </a:r>
            <a:r>
              <a:rPr lang="en-US" dirty="0"/>
              <a:t>(const char*, int)</a:t>
            </a:r>
          </a:p>
          <a:p>
            <a:pPr lvl="2"/>
            <a:r>
              <a:rPr lang="en-US" dirty="0"/>
              <a:t>Ensure that int values are:</a:t>
            </a:r>
          </a:p>
          <a:p>
            <a:pPr lvl="3"/>
            <a:r>
              <a:rPr lang="en-US" dirty="0"/>
              <a:t>&gt;= 0</a:t>
            </a:r>
          </a:p>
          <a:p>
            <a:pPr lvl="3"/>
            <a:r>
              <a:rPr lang="en-US" dirty="0"/>
              <a:t>&lt; MAX_STRING_LENGTH</a:t>
            </a:r>
          </a:p>
          <a:p>
            <a:pPr lvl="1"/>
            <a:endParaRPr lang="en-US" dirty="0"/>
          </a:p>
          <a:p>
            <a:pPr lvl="1"/>
            <a:r>
              <a:rPr lang="en-US" dirty="0" err="1"/>
              <a:t>String_Holder</a:t>
            </a:r>
            <a:r>
              <a:rPr lang="en-US" dirty="0"/>
              <a:t>::</a:t>
            </a:r>
            <a:r>
              <a:rPr lang="en-US" dirty="0" err="1"/>
              <a:t>char_at</a:t>
            </a:r>
            <a:r>
              <a:rPr lang="en-US" dirty="0"/>
              <a:t>(int)</a:t>
            </a:r>
          </a:p>
          <a:p>
            <a:pPr lvl="2"/>
            <a:r>
              <a:rPr lang="en-US" dirty="0"/>
              <a:t>Ensure that int values are:</a:t>
            </a:r>
          </a:p>
          <a:p>
            <a:pPr lvl="3"/>
            <a:r>
              <a:rPr lang="en-US" dirty="0"/>
              <a:t>&gt;= 0</a:t>
            </a:r>
          </a:p>
          <a:p>
            <a:pPr lvl="3"/>
            <a:r>
              <a:rPr lang="en-US" dirty="0"/>
              <a:t>&lt; length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45AA62-2AA2-4BE6-998C-B9FA2CFAB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15FD96-7017-4B87-9BF9-23E27FD528A2}"/>
              </a:ext>
            </a:extLst>
          </p:cNvPr>
          <p:cNvSpPr txBox="1"/>
          <p:nvPr/>
        </p:nvSpPr>
        <p:spPr>
          <a:xfrm>
            <a:off x="7696200" y="312519"/>
            <a:ext cx="33409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src</a:t>
            </a:r>
            <a:r>
              <a:rPr lang="en-US" dirty="0"/>
              <a:t>/string_holder-exception.cxx</a:t>
            </a:r>
          </a:p>
        </p:txBody>
      </p:sp>
    </p:spTree>
    <p:extLst>
      <p:ext uri="{BB962C8B-B14F-4D97-AF65-F5344CB8AC3E}">
        <p14:creationId xmlns:p14="http://schemas.microsoft.com/office/powerpoint/2010/main" val="7690780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11EA5-801D-4D43-BB7C-DC31BDC4E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Relevant XKCD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A2C88B-DA8D-4A74-9F15-D50DA2D8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  <p:pic>
        <p:nvPicPr>
          <p:cNvPr id="1026" name="Picture 2" descr="Unreachable State">
            <a:extLst>
              <a:ext uri="{FF2B5EF4-FFF2-40B4-BE49-F238E27FC236}">
                <a16:creationId xmlns:a16="http://schemas.microsoft.com/office/drawing/2014/main" id="{9B4D1D55-6564-4FA7-8903-AAF1B128E9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3579" y="272534"/>
            <a:ext cx="4815180" cy="6307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9DF4D53-2EDD-4C22-BE56-D06F3EEECA33}"/>
              </a:ext>
            </a:extLst>
          </p:cNvPr>
          <p:cNvSpPr txBox="1"/>
          <p:nvPr/>
        </p:nvSpPr>
        <p:spPr>
          <a:xfrm>
            <a:off x="607595" y="62161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https://xkcd.com/2200/</a:t>
            </a:r>
          </a:p>
        </p:txBody>
      </p:sp>
    </p:spTree>
    <p:extLst>
      <p:ext uri="{BB962C8B-B14F-4D97-AF65-F5344CB8AC3E}">
        <p14:creationId xmlns:p14="http://schemas.microsoft.com/office/powerpoint/2010/main" val="4164624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2C96E-6D83-6F98-28D5-88DD83EFD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4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3FF0C-033C-4D5D-DEF9-C1B597AAC5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the </a:t>
            </a:r>
            <a:r>
              <a:rPr lang="en-US" dirty="0" err="1"/>
              <a:t>hxx</a:t>
            </a:r>
            <a:r>
              <a:rPr lang="en-US" dirty="0"/>
              <a:t> files!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ball.hxx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model.hxx</a:t>
            </a:r>
            <a:r>
              <a:rPr lang="en-US" dirty="0"/>
              <a:t> have explanations about what the functions should do and how they should work</a:t>
            </a:r>
          </a:p>
          <a:p>
            <a:endParaRPr lang="en-US" dirty="0"/>
          </a:p>
          <a:p>
            <a:r>
              <a:rPr lang="en-US" dirty="0"/>
              <a:t>Read the GE211 documentation</a:t>
            </a:r>
          </a:p>
          <a:p>
            <a:pPr lvl="1"/>
            <a:r>
              <a:rPr lang="en-US" dirty="0"/>
              <a:t>To see how various classes work</a:t>
            </a:r>
          </a:p>
          <a:p>
            <a:pPr lvl="1"/>
            <a:r>
              <a:rPr lang="en-US" dirty="0">
                <a:hlinkClick r:id="rId2"/>
              </a:rPr>
              <a:t>https://tov.github.io/ge211/namespacege211.html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A9BBE7-97B7-C292-580C-745245CB7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95865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Constructors</a:t>
            </a:r>
          </a:p>
          <a:p>
            <a:r>
              <a:rPr lang="en-US" dirty="0"/>
              <a:t>Operator Overloading</a:t>
            </a:r>
          </a:p>
          <a:p>
            <a:r>
              <a:rPr lang="en-US" dirty="0"/>
              <a:t>Exceptions</a:t>
            </a:r>
          </a:p>
          <a:p>
            <a:endParaRPr lang="en-US" dirty="0"/>
          </a:p>
          <a:p>
            <a:r>
              <a:rPr lang="en-US" b="1" dirty="0"/>
              <a:t>Access Control</a:t>
            </a:r>
          </a:p>
          <a:p>
            <a:r>
              <a:rPr lang="en-US" dirty="0"/>
              <a:t>Encapsulation Policy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71822775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 of public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Constructors (and other member functions) that enforce rules are insufficient</a:t>
            </a:r>
          </a:p>
          <a:p>
            <a:pPr lvl="1"/>
            <a:r>
              <a:rPr lang="en-US" dirty="0"/>
              <a:t>Anyone could access the data member directly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String_Holder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str(“Test String”);</a:t>
            </a:r>
          </a:p>
          <a:p>
            <a:pPr marL="457200" lvl="1" indent="0">
              <a:buNone/>
            </a:pP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str.length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5000;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str; // oops, </a:t>
            </a:r>
            <a:r>
              <a:rPr lang="en-US" sz="2000" b="1" dirty="0">
                <a:cs typeface="Courier New" panose="02070309020205020404" pitchFamily="49" charset="0"/>
              </a:rPr>
              <a:t>UNDEFINED BEHAVIOR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6218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9C2EA-7FFF-442F-BDCA-B86EC7D1B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modifiers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7B7A9-439C-4EC2-967E-86E71FFD4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My_struct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// accessible to all parts of the program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7BF588-FB55-4F2D-B124-FC6196E45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00C86B-892A-4297-A30B-946B680C90DC}"/>
              </a:ext>
            </a:extLst>
          </p:cNvPr>
          <p:cNvSpPr txBox="1"/>
          <p:nvPr/>
        </p:nvSpPr>
        <p:spPr>
          <a:xfrm>
            <a:off x="4997003" y="334541"/>
            <a:ext cx="6815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By default, all data and functions are “public”</a:t>
            </a:r>
          </a:p>
        </p:txBody>
      </p:sp>
    </p:spTree>
    <p:extLst>
      <p:ext uri="{BB962C8B-B14F-4D97-AF65-F5344CB8AC3E}">
        <p14:creationId xmlns:p14="http://schemas.microsoft.com/office/powerpoint/2010/main" val="289059965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9C2EA-7FFF-442F-BDCA-B86EC7D1B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modifiers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7B7A9-439C-4EC2-967E-86E71FFD4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My_struct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// accessible only to member functions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7BF588-FB55-4F2D-B124-FC6196E45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7B1506-E3CB-41A7-8F9D-54769F7EF276}"/>
              </a:ext>
            </a:extLst>
          </p:cNvPr>
          <p:cNvSpPr txBox="1"/>
          <p:nvPr/>
        </p:nvSpPr>
        <p:spPr>
          <a:xfrm>
            <a:off x="4997003" y="334541"/>
            <a:ext cx="6815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Can choose to make data/functions “private”</a:t>
            </a:r>
          </a:p>
        </p:txBody>
      </p:sp>
    </p:spTree>
    <p:extLst>
      <p:ext uri="{BB962C8B-B14F-4D97-AF65-F5344CB8AC3E}">
        <p14:creationId xmlns:p14="http://schemas.microsoft.com/office/powerpoint/2010/main" val="78850315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9C2EA-7FFF-442F-BDCA-B86EC7D1B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modifiers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7B7A9-439C-4EC2-967E-86E71FFD4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My_struct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// accessible to all parts of the program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// accessible only to member functions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7BF588-FB55-4F2D-B124-FC6196E45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C95BA5-4F5C-4F3D-920B-34C2FDF24DE2}"/>
              </a:ext>
            </a:extLst>
          </p:cNvPr>
          <p:cNvSpPr txBox="1"/>
          <p:nvPr/>
        </p:nvSpPr>
        <p:spPr>
          <a:xfrm>
            <a:off x="4997003" y="334541"/>
            <a:ext cx="68152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Can choose exactly which data / functions are publicly accessibly versus privately accessible!</a:t>
            </a:r>
          </a:p>
        </p:txBody>
      </p:sp>
    </p:spTree>
    <p:extLst>
      <p:ext uri="{BB962C8B-B14F-4D97-AF65-F5344CB8AC3E}">
        <p14:creationId xmlns:p14="http://schemas.microsoft.com/office/powerpoint/2010/main" val="236501292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9C2EA-7FFF-442F-BDCA-B86EC7D1B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modifiers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7B7A9-439C-4EC2-967E-86E71FFD4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My_struct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// accessible to all parts of the program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// accessible only to member functions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// accessible to all parts of the program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7BF588-FB55-4F2D-B124-FC6196E45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3DB682-8429-435D-8116-163F723AD8ED}"/>
              </a:ext>
            </a:extLst>
          </p:cNvPr>
          <p:cNvSpPr txBox="1"/>
          <p:nvPr/>
        </p:nvSpPr>
        <p:spPr>
          <a:xfrm>
            <a:off x="4997003" y="334541"/>
            <a:ext cx="68152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Can choose exactly which data / functions are publicly accessibly versus privately accessible!</a:t>
            </a:r>
          </a:p>
        </p:txBody>
      </p:sp>
    </p:spTree>
    <p:extLst>
      <p:ext uri="{BB962C8B-B14F-4D97-AF65-F5344CB8AC3E}">
        <p14:creationId xmlns:p14="http://schemas.microsoft.com/office/powerpoint/2010/main" val="297403377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A2029-0CC1-4C6C-BB06-1514D1F40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Structs versus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05BDBA-D4A6-42F7-9840-A2CCB0DA6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Struct and Class are interchangeable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The difference is the default behavior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But both can use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  <a:r>
              <a:rPr lang="en-US" dirty="0">
                <a:cs typeface="Courier New" panose="02070309020205020404" pitchFamily="49" charset="0"/>
              </a:rPr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  <a:r>
              <a:rPr lang="en-US" dirty="0">
                <a:cs typeface="Courier New" panose="02070309020205020404" pitchFamily="49" charset="0"/>
              </a:rPr>
              <a:t> access modifiers</a:t>
            </a:r>
          </a:p>
          <a:p>
            <a:pPr marL="0" indent="0">
              <a:buNone/>
            </a:pPr>
            <a:endParaRPr lang="en-US" dirty="0">
              <a:solidFill>
                <a:schemeClr val="accent4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Test {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// accessible to all parts of the program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Test {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// accessible only to member functions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FBB80A-33B3-42B0-9B1E-FB7A582C4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28441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B7A2E-E50E-4B35-AA04-5E8B1972C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Style convention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01BE0-91C3-4D98-892A-A24F24782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classes for abstractions (smart data)</a:t>
            </a:r>
          </a:p>
          <a:p>
            <a:pPr lvl="1"/>
            <a:r>
              <a:rPr lang="en-US" dirty="0"/>
              <a:t>Example: </a:t>
            </a:r>
            <a:r>
              <a:rPr lang="en-US" dirty="0" err="1"/>
              <a:t>String_Holder</a:t>
            </a:r>
            <a:r>
              <a:rPr lang="en-US" dirty="0"/>
              <a:t>, Ball</a:t>
            </a:r>
          </a:p>
          <a:p>
            <a:endParaRPr lang="en-US" dirty="0"/>
          </a:p>
          <a:p>
            <a:r>
              <a:rPr lang="en-US" dirty="0"/>
              <a:t>Use structs for “plain old data”</a:t>
            </a:r>
          </a:p>
          <a:p>
            <a:pPr lvl="1"/>
            <a:r>
              <a:rPr lang="en-US" dirty="0"/>
              <a:t>Example: Position, Dimension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We intentionally violated this in homework 5 to keep things simple</a:t>
            </a:r>
          </a:p>
          <a:p>
            <a:pPr lvl="1"/>
            <a:r>
              <a:rPr lang="en-US" dirty="0"/>
              <a:t>And to make transition from C simpler: “structs with functions”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A31E46-CC2F-42B1-8B6D-010068C99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927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specifier: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Like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dirty="0"/>
              <a:t>, but accessible to classes that inherit from this one</a:t>
            </a:r>
          </a:p>
          <a:p>
            <a:pPr lvl="1"/>
            <a:r>
              <a:rPr lang="en-US" dirty="0"/>
              <a:t>i.e., other classes that are based on this one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Will talk about more next week</a:t>
            </a:r>
          </a:p>
          <a:p>
            <a:pPr lvl="1"/>
            <a:r>
              <a:rPr lang="en-US" dirty="0"/>
              <a:t>If you see it around before then, consider it the same as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57817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Constructors</a:t>
            </a:r>
          </a:p>
          <a:p>
            <a:r>
              <a:rPr lang="en-US" dirty="0"/>
              <a:t>Operator Overloading</a:t>
            </a:r>
          </a:p>
          <a:p>
            <a:r>
              <a:rPr lang="en-US" dirty="0"/>
              <a:t>Exceptions</a:t>
            </a:r>
          </a:p>
          <a:p>
            <a:endParaRPr lang="en-US" dirty="0"/>
          </a:p>
          <a:p>
            <a:r>
              <a:rPr lang="en-US" dirty="0"/>
              <a:t>Access Control</a:t>
            </a:r>
          </a:p>
          <a:p>
            <a:r>
              <a:rPr lang="en-US" b="1" dirty="0"/>
              <a:t>Encapsulation Policy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4193511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3950A-4EC1-4B1F-B221-B2AC26EE4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Warning: </a:t>
            </a:r>
            <a:r>
              <a:rPr lang="en-US" dirty="0" err="1"/>
              <a:t>CLion</a:t>
            </a:r>
            <a:r>
              <a:rPr lang="en-US" dirty="0"/>
              <a:t> isn’t always trustworthy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B8402-8D71-4750-AC0D-A5972BED7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CLion</a:t>
            </a:r>
            <a:r>
              <a:rPr lang="en-US" dirty="0"/>
              <a:t> tries too hard to be useful</a:t>
            </a:r>
          </a:p>
          <a:p>
            <a:pPr lvl="1"/>
            <a:r>
              <a:rPr lang="en-US" dirty="0"/>
              <a:t>And can end up changing files you didn’t mean to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When it pops up and asks if you want to do something,</a:t>
            </a:r>
            <a:br>
              <a:rPr lang="en-US" dirty="0"/>
            </a:br>
            <a:r>
              <a:rPr lang="en-US" dirty="0"/>
              <a:t>usually the answer is “No!”</a:t>
            </a:r>
          </a:p>
          <a:p>
            <a:pPr lvl="2"/>
            <a:r>
              <a:rPr lang="en-US" dirty="0"/>
              <a:t>Example: static functions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This can end up changing code in files you didn’t mean to touch</a:t>
            </a:r>
          </a:p>
          <a:p>
            <a:pPr lvl="1"/>
            <a:r>
              <a:rPr lang="en-US" dirty="0"/>
              <a:t>Easiest fix is often to check out the project again and move your files over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A9FBC9-7185-4665-873F-B4DAB3EA1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0654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Encapsulation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Goal: protect the rules of your data so it remains consistent</a:t>
            </a:r>
            <a:br>
              <a:rPr lang="en-US" dirty="0"/>
            </a:br>
            <a:endParaRPr lang="en-US" dirty="0"/>
          </a:p>
          <a:p>
            <a:r>
              <a:rPr lang="en-US" dirty="0"/>
              <a:t>Policy: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Make the data private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Add public member functions to let clients do useful things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Don’t add public member functions that let clients do bad things</a:t>
            </a:r>
            <a:br>
              <a:rPr lang="en-US" dirty="0"/>
            </a:br>
            <a:r>
              <a:rPr lang="en-US" dirty="0"/>
              <a:t>(like break the rules of the data)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26389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769B6-5FFE-45CC-B3D5-261A62F26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back: why do we care about consistency?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08611A-169D-4F80-8CE5-E1F483397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Helps us avoid </a:t>
            </a:r>
            <a:r>
              <a:rPr lang="en-US" sz="2000" b="1" dirty="0"/>
              <a:t>UNDEFINED BEHAVIOR</a:t>
            </a:r>
          </a:p>
          <a:p>
            <a:pPr lvl="1"/>
            <a:r>
              <a:rPr lang="en-US" dirty="0"/>
              <a:t>Keep track of sizes of arrays, for instance</a:t>
            </a:r>
          </a:p>
          <a:p>
            <a:pPr lvl="1"/>
            <a:endParaRPr lang="en-US" dirty="0"/>
          </a:p>
          <a:p>
            <a:r>
              <a:rPr lang="en-US" dirty="0"/>
              <a:t>Avoids errors</a:t>
            </a:r>
          </a:p>
          <a:p>
            <a:pPr lvl="1"/>
            <a:r>
              <a:rPr lang="en-US" dirty="0"/>
              <a:t>Maybe you expect your data to always be sorted</a:t>
            </a:r>
          </a:p>
          <a:p>
            <a:pPr lvl="1"/>
            <a:endParaRPr lang="en-US" dirty="0"/>
          </a:p>
          <a:p>
            <a:r>
              <a:rPr lang="en-US" dirty="0"/>
              <a:t>Improves efficiency</a:t>
            </a:r>
          </a:p>
          <a:p>
            <a:pPr lvl="1"/>
            <a:r>
              <a:rPr lang="en-US" dirty="0"/>
              <a:t>Make assumptions about the data that you know MUST be true</a:t>
            </a:r>
          </a:p>
          <a:p>
            <a:pPr lvl="1"/>
            <a:r>
              <a:rPr lang="en-US" dirty="0"/>
              <a:t>Don’t need to bother double-checking those assumptions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B90AE6-0BB3-4755-8ADC-1D5F1289D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076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568F3-60A3-4653-9BB5-A64B83385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coding: update </a:t>
            </a:r>
            <a:r>
              <a:rPr lang="en-US" dirty="0" err="1"/>
              <a:t>String_Holder</a:t>
            </a:r>
            <a:r>
              <a:rPr lang="en-US" dirty="0"/>
              <a:t> access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DA9E1-FCB7-4C47-993C-F28DE2BB4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members should be private</a:t>
            </a:r>
          </a:p>
          <a:p>
            <a:pPr lvl="1"/>
            <a:r>
              <a:rPr lang="en-US" dirty="0"/>
              <a:t>Convention: private members end with “_”</a:t>
            </a:r>
          </a:p>
          <a:p>
            <a:endParaRPr lang="en-US" dirty="0"/>
          </a:p>
          <a:p>
            <a:r>
              <a:rPr lang="en-US" dirty="0"/>
              <a:t>Functions should be public</a:t>
            </a:r>
          </a:p>
          <a:p>
            <a:pPr lvl="1"/>
            <a:r>
              <a:rPr lang="en-US" dirty="0"/>
              <a:t>And functions should never allow the rules to be broken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FEB103-228E-4182-B0BD-2AA89AB87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45213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6ED00-67B3-4A74-9B9D-DA76281FE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Encapsulation cuts off direct access to data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45E170-B93F-4C9F-BC1F-49DD73F45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Problem: functions outside of the class can never access data members, even to just read from them</a:t>
            </a:r>
          </a:p>
          <a:p>
            <a:endParaRPr lang="en-US" dirty="0"/>
          </a:p>
          <a:p>
            <a:r>
              <a:rPr lang="en-US" dirty="0"/>
              <a:t>Options: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Include as a member function</a:t>
            </a:r>
          </a:p>
          <a:p>
            <a:pPr marL="914400" lvl="2" indent="0">
              <a:buNone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Add “getters” for data variables</a:t>
            </a:r>
            <a:br>
              <a:rPr lang="en-US" dirty="0"/>
            </a:b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String_Holder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::size()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cs typeface="Courier New" panose="02070309020205020404" pitchFamily="49" charset="0"/>
              </a:rPr>
              <a:t>Declare function as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friend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688B1A-DC72-45EF-9B85-A3EC2743A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30261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ED8E2-75AD-4967-8594-5BC655B44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Allowing specific things access to private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75573-C567-4D79-A5B9-91B9F670C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friend</a:t>
            </a:r>
            <a:r>
              <a:rPr lang="en-US" dirty="0"/>
              <a:t> keyword declares another thing that can access private members from this class</a:t>
            </a:r>
          </a:p>
          <a:p>
            <a:endParaRPr lang="en-US" dirty="0"/>
          </a:p>
          <a:p>
            <a:r>
              <a:rPr lang="en-US" dirty="0"/>
              <a:t>Example overloaded operator!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operator&lt;&lt;()</a:t>
            </a:r>
          </a:p>
          <a:p>
            <a:pPr lvl="1"/>
            <a:r>
              <a:rPr lang="en-US" dirty="0"/>
              <a:t>Needs to access the private members of </a:t>
            </a:r>
            <a:r>
              <a:rPr lang="en-US" dirty="0" err="1"/>
              <a:t>String_Holder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Inside the </a:t>
            </a:r>
            <a:r>
              <a:rPr lang="en-US" dirty="0" err="1"/>
              <a:t>String_Holder</a:t>
            </a:r>
            <a:r>
              <a:rPr lang="en-US" dirty="0"/>
              <a:t> class definition, add: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friend std::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&amp; operator&lt;&lt;(std::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&amp;, const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String_Holder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&amp;);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B956C9-C665-45F5-96A4-B666654B9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10546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4EF3D-CD28-4312-A344-6A4861379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to Encapsulation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1ECC21-45C9-460E-9FDD-B2F603628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Software engineering principle: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Bundle your data and operations together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Don’t let non-bundled operations mess with your bundled data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Benefits</a:t>
            </a:r>
          </a:p>
          <a:p>
            <a:pPr lvl="1"/>
            <a:r>
              <a:rPr lang="en-US" dirty="0"/>
              <a:t>Correctness</a:t>
            </a:r>
          </a:p>
          <a:p>
            <a:pPr lvl="2"/>
            <a:r>
              <a:rPr lang="en-US" dirty="0"/>
              <a:t>Data will never become inconsistent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Flexibility</a:t>
            </a:r>
          </a:p>
          <a:p>
            <a:pPr lvl="2"/>
            <a:r>
              <a:rPr lang="en-US" dirty="0"/>
              <a:t>Implementation details can change without modifying the API</a:t>
            </a:r>
          </a:p>
          <a:p>
            <a:pPr lvl="2"/>
            <a:endParaRPr lang="en-US" dirty="0"/>
          </a:p>
          <a:p>
            <a:r>
              <a:rPr lang="en-US" dirty="0"/>
              <a:t>Warning: does NOT improve security</a:t>
            </a:r>
          </a:p>
          <a:p>
            <a:pPr lvl="1"/>
            <a:r>
              <a:rPr lang="en-US" dirty="0"/>
              <a:t>Data can still be accessed, just not by accident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2F9897-580A-4281-BC37-ADE605042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42948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Constructors</a:t>
            </a:r>
          </a:p>
          <a:p>
            <a:r>
              <a:rPr lang="en-US" dirty="0"/>
              <a:t>Operator Overloading</a:t>
            </a:r>
          </a:p>
          <a:p>
            <a:r>
              <a:rPr lang="en-US" dirty="0"/>
              <a:t>Exceptions</a:t>
            </a:r>
          </a:p>
          <a:p>
            <a:endParaRPr lang="en-US" dirty="0"/>
          </a:p>
          <a:p>
            <a:r>
              <a:rPr lang="en-US" dirty="0"/>
              <a:t>Access Control</a:t>
            </a:r>
          </a:p>
          <a:p>
            <a:r>
              <a:rPr lang="en-US" dirty="0"/>
              <a:t>Encapsulation Policy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194606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Continue practice on constructors and objects</a:t>
            </a:r>
          </a:p>
          <a:p>
            <a:pPr lvl="1"/>
            <a:r>
              <a:rPr lang="en-US" dirty="0"/>
              <a:t>Discuss operator overloading</a:t>
            </a:r>
          </a:p>
          <a:p>
            <a:pPr lvl="1"/>
            <a:r>
              <a:rPr lang="en-US" dirty="0"/>
              <a:t>Discuss using exceptions to signal errors</a:t>
            </a:r>
          </a:p>
          <a:p>
            <a:endParaRPr lang="en-US" dirty="0"/>
          </a:p>
          <a:p>
            <a:r>
              <a:rPr lang="en-US" dirty="0"/>
              <a:t>Introduce concept of encapsulation and access control</a:t>
            </a:r>
          </a:p>
          <a:p>
            <a:pPr lvl="1"/>
            <a:r>
              <a:rPr lang="en-US" dirty="0"/>
              <a:t>How technically it’s done in C++</a:t>
            </a:r>
          </a:p>
          <a:p>
            <a:pPr lvl="1"/>
            <a:r>
              <a:rPr lang="en-US" dirty="0"/>
              <a:t>Why we care about 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66EFB-5B32-4C52-B149-6BFC2F977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the code for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7DA27-BB7C-4D05-AAC5-FFF5433C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Download code in a zip file from here:</a:t>
            </a:r>
            <a:br>
              <a:rPr lang="en-US" dirty="0"/>
            </a:br>
            <a:r>
              <a:rPr lang="en-US" dirty="0">
                <a:hlinkClick r:id="rId2"/>
              </a:rPr>
              <a:t>https://nu-cs211.github.io/cs211-files/lec/12_access.zip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Extract code wherever</a:t>
            </a:r>
          </a:p>
          <a:p>
            <a:pPr lvl="1"/>
            <a:endParaRPr lang="en-US" dirty="0"/>
          </a:p>
          <a:p>
            <a:r>
              <a:rPr lang="en-US" dirty="0"/>
              <a:t>Open with </a:t>
            </a:r>
            <a:r>
              <a:rPr lang="en-US" dirty="0" err="1"/>
              <a:t>CLion</a:t>
            </a:r>
            <a:endParaRPr lang="en-US" dirty="0"/>
          </a:p>
          <a:p>
            <a:pPr lvl="1"/>
            <a:r>
              <a:rPr lang="en-US" dirty="0"/>
              <a:t>Make sure you open the folder with the CMakeLists.txt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5DF58D-B711-452A-B591-FB48C4D35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589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Constructors</a:t>
            </a:r>
          </a:p>
          <a:p>
            <a:r>
              <a:rPr lang="en-US" dirty="0"/>
              <a:t>Operator Overloading</a:t>
            </a:r>
          </a:p>
          <a:p>
            <a:r>
              <a:rPr lang="en-US" dirty="0"/>
              <a:t>Exceptions</a:t>
            </a:r>
          </a:p>
          <a:p>
            <a:endParaRPr lang="en-US" dirty="0"/>
          </a:p>
          <a:p>
            <a:r>
              <a:rPr lang="en-US" dirty="0"/>
              <a:t>Access Control</a:t>
            </a:r>
          </a:p>
          <a:p>
            <a:r>
              <a:rPr lang="en-US" dirty="0"/>
              <a:t>Encapsulation Policy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5121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7D02F-FB75-48E1-8D80-890072AFF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Contructors</a:t>
            </a:r>
            <a:r>
              <a:rPr lang="en-US" dirty="0"/>
              <a:t> initialize newly-created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86602-A872-4F3F-B651-147289D3E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Written with the class name as the method name, no return value!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Position(double x, double y);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Allow us to define how data is initialized</a:t>
            </a:r>
          </a:p>
          <a:p>
            <a:pPr lvl="1"/>
            <a:r>
              <a:rPr lang="en-US" dirty="0"/>
              <a:t>Might use inputs as values for some data members</a:t>
            </a:r>
          </a:p>
          <a:p>
            <a:pPr lvl="1"/>
            <a:r>
              <a:rPr lang="en-US" dirty="0"/>
              <a:t>Might give default values to some data members</a:t>
            </a:r>
          </a:p>
          <a:p>
            <a:pPr lvl="1"/>
            <a:r>
              <a:rPr lang="en-US" dirty="0"/>
              <a:t>Might do some computation to decide what data members should be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Any and all of the above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E76AC1-2D9B-45EB-983B-0846E7A5D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621736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D0A3AC-FEDE-4313-916E-8526D027E58E}" vid="{D05B4BF3-F9C8-49C3-98C8-13CFE7DD0CB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cs211_template</Template>
  <TotalTime>501</TotalTime>
  <Words>3109</Words>
  <Application>Microsoft Office PowerPoint</Application>
  <PresentationFormat>Widescreen</PresentationFormat>
  <Paragraphs>575</Paragraphs>
  <Slides>56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1" baseType="lpstr">
      <vt:lpstr>Arial</vt:lpstr>
      <vt:lpstr>Calibri</vt:lpstr>
      <vt:lpstr>Courier New</vt:lpstr>
      <vt:lpstr>Tahoma</vt:lpstr>
      <vt:lpstr>Class Slides</vt:lpstr>
      <vt:lpstr>Lecture 12 Access Control</vt:lpstr>
      <vt:lpstr>Administrivia</vt:lpstr>
      <vt:lpstr>Homework 4: C++ syntax</vt:lpstr>
      <vt:lpstr>Homework 4 tips</vt:lpstr>
      <vt:lpstr>Warning: CLion isn’t always trustworthy</vt:lpstr>
      <vt:lpstr>Today’s Goals</vt:lpstr>
      <vt:lpstr>Getting the code for today</vt:lpstr>
      <vt:lpstr>Outline</vt:lpstr>
      <vt:lpstr>Contructors initialize newly-created objects</vt:lpstr>
      <vt:lpstr>Default constructor</vt:lpstr>
      <vt:lpstr>Writing our own constructor</vt:lpstr>
      <vt:lpstr>Initialization lists</vt:lpstr>
      <vt:lpstr>Initialization lists</vt:lpstr>
      <vt:lpstr>Must use exclusively default constructors or defined ones</vt:lpstr>
      <vt:lpstr>Multiple constructors make objects easier to use</vt:lpstr>
      <vt:lpstr>Copy constructor</vt:lpstr>
      <vt:lpstr>When do copies happen?</vt:lpstr>
      <vt:lpstr>Destructors</vt:lpstr>
      <vt:lpstr>Break + Question</vt:lpstr>
      <vt:lpstr>Break + Question</vt:lpstr>
      <vt:lpstr>Today’s working example</vt:lpstr>
      <vt:lpstr>Live Coding: constructors for String_Holder</vt:lpstr>
      <vt:lpstr>Delegating constructors</vt:lpstr>
      <vt:lpstr>Explicit constructors</vt:lpstr>
      <vt:lpstr>Explicit constructors</vt:lpstr>
      <vt:lpstr>Outline</vt:lpstr>
      <vt:lpstr>Defining operators for our objects</vt:lpstr>
      <vt:lpstr>Example overloaded operator</vt:lpstr>
      <vt:lpstr>What might we want to do with our strings?</vt:lpstr>
      <vt:lpstr>Break + Question</vt:lpstr>
      <vt:lpstr>Break + Question</vt:lpstr>
      <vt:lpstr>Outline</vt:lpstr>
      <vt:lpstr>Enforcing invariants with constructors</vt:lpstr>
      <vt:lpstr>Exceptions conceptually</vt:lpstr>
      <vt:lpstr>Exceptions are “thrown” by the function</vt:lpstr>
      <vt:lpstr>Properly handling exceptions</vt:lpstr>
      <vt:lpstr>General try-catch form</vt:lpstr>
      <vt:lpstr>Live coding: exceptions</vt:lpstr>
      <vt:lpstr>Break + Relevant XKCD</vt:lpstr>
      <vt:lpstr>Outline</vt:lpstr>
      <vt:lpstr>The problem of public access</vt:lpstr>
      <vt:lpstr>Access modifiers</vt:lpstr>
      <vt:lpstr>Access modifiers</vt:lpstr>
      <vt:lpstr>Access modifiers</vt:lpstr>
      <vt:lpstr>Access modifiers</vt:lpstr>
      <vt:lpstr>Structs versus Classes</vt:lpstr>
      <vt:lpstr>Style convention</vt:lpstr>
      <vt:lpstr>Additional specifier: protected</vt:lpstr>
      <vt:lpstr>Outline</vt:lpstr>
      <vt:lpstr>Encapsulation</vt:lpstr>
      <vt:lpstr>Step back: why do we care about consistency?</vt:lpstr>
      <vt:lpstr>Live coding: update String_Holder access control</vt:lpstr>
      <vt:lpstr>Encapsulation cuts off direct access to data members</vt:lpstr>
      <vt:lpstr>Allowing specific things access to private members</vt:lpstr>
      <vt:lpstr>Welcome to Encapsulation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13 Access Control</dc:title>
  <dc:creator>Branden Ghena</dc:creator>
  <cp:lastModifiedBy>Branden Ghena</cp:lastModifiedBy>
  <cp:revision>53</cp:revision>
  <dcterms:created xsi:type="dcterms:W3CDTF">2021-11-02T02:36:34Z</dcterms:created>
  <dcterms:modified xsi:type="dcterms:W3CDTF">2023-05-09T18:30:07Z</dcterms:modified>
</cp:coreProperties>
</file>