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2"/>
  </p:notesMasterIdLst>
  <p:sldIdLst>
    <p:sldId id="256" r:id="rId2"/>
    <p:sldId id="806" r:id="rId3"/>
    <p:sldId id="829" r:id="rId4"/>
    <p:sldId id="830" r:id="rId5"/>
    <p:sldId id="828" r:id="rId6"/>
    <p:sldId id="264" r:id="rId7"/>
    <p:sldId id="783" r:id="rId8"/>
    <p:sldId id="835" r:id="rId9"/>
    <p:sldId id="834" r:id="rId10"/>
    <p:sldId id="770" r:id="rId11"/>
    <p:sldId id="832" r:id="rId12"/>
    <p:sldId id="838" r:id="rId13"/>
    <p:sldId id="836" r:id="rId14"/>
    <p:sldId id="837" r:id="rId15"/>
    <p:sldId id="849" r:id="rId16"/>
    <p:sldId id="850" r:id="rId17"/>
    <p:sldId id="845" r:id="rId18"/>
    <p:sldId id="393" r:id="rId19"/>
    <p:sldId id="412" r:id="rId20"/>
    <p:sldId id="418" r:id="rId21"/>
    <p:sldId id="383" r:id="rId22"/>
    <p:sldId id="419" r:id="rId23"/>
    <p:sldId id="424" r:id="rId24"/>
    <p:sldId id="797" r:id="rId25"/>
    <p:sldId id="425" r:id="rId26"/>
    <p:sldId id="421" r:id="rId27"/>
    <p:sldId id="422" r:id="rId28"/>
    <p:sldId id="426" r:id="rId29"/>
    <p:sldId id="428" r:id="rId30"/>
    <p:sldId id="810" r:id="rId31"/>
    <p:sldId id="811" r:id="rId32"/>
    <p:sldId id="846" r:id="rId33"/>
    <p:sldId id="795" r:id="rId34"/>
    <p:sldId id="431" r:id="rId35"/>
    <p:sldId id="385" r:id="rId36"/>
    <p:sldId id="812" r:id="rId37"/>
    <p:sldId id="430" r:id="rId38"/>
    <p:sldId id="433" r:id="rId39"/>
    <p:sldId id="435" r:id="rId40"/>
    <p:sldId id="436" r:id="rId41"/>
    <p:sldId id="784" r:id="rId42"/>
    <p:sldId id="847" r:id="rId43"/>
    <p:sldId id="388" r:id="rId44"/>
    <p:sldId id="790" r:id="rId45"/>
    <p:sldId id="798" r:id="rId46"/>
    <p:sldId id="791" r:id="rId47"/>
    <p:sldId id="793" r:id="rId48"/>
    <p:sldId id="792" r:id="rId49"/>
    <p:sldId id="799" r:id="rId50"/>
    <p:sldId id="848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806"/>
            <p14:sldId id="829"/>
            <p14:sldId id="830"/>
            <p14:sldId id="828"/>
            <p14:sldId id="264"/>
            <p14:sldId id="783"/>
          </p14:sldIdLst>
        </p14:section>
        <p14:section name="More Ownership Examples" id="{F65996C5-38F9-4726-9B8A-986FA3846A57}">
          <p14:sldIdLst>
            <p14:sldId id="835"/>
            <p14:sldId id="834"/>
            <p14:sldId id="770"/>
            <p14:sldId id="832"/>
            <p14:sldId id="838"/>
            <p14:sldId id="836"/>
            <p14:sldId id="837"/>
            <p14:sldId id="849"/>
            <p14:sldId id="850"/>
          </p14:sldIdLst>
        </p14:section>
        <p14:section name="File I/O in C" id="{188C2B7D-8EB1-492B-9D14-EF740E0C40BB}">
          <p14:sldIdLst>
            <p14:sldId id="845"/>
            <p14:sldId id="393"/>
            <p14:sldId id="412"/>
            <p14:sldId id="418"/>
            <p14:sldId id="383"/>
            <p14:sldId id="419"/>
            <p14:sldId id="424"/>
            <p14:sldId id="797"/>
            <p14:sldId id="425"/>
            <p14:sldId id="421"/>
            <p14:sldId id="422"/>
            <p14:sldId id="426"/>
            <p14:sldId id="428"/>
            <p14:sldId id="810"/>
            <p14:sldId id="811"/>
          </p14:sldIdLst>
        </p14:section>
        <p14:section name="Standard I/O" id="{4EDE735D-9289-4456-AFEB-74C2919EC63F}">
          <p14:sldIdLst>
            <p14:sldId id="846"/>
            <p14:sldId id="795"/>
            <p14:sldId id="431"/>
            <p14:sldId id="385"/>
            <p14:sldId id="812"/>
            <p14:sldId id="430"/>
            <p14:sldId id="433"/>
            <p14:sldId id="435"/>
            <p14:sldId id="436"/>
            <p14:sldId id="784"/>
          </p14:sldIdLst>
        </p14:section>
        <p14:section name="Dynamic Arrays" id="{B55B8E8C-5EAB-4A1E-A4E9-AE5E896E46FA}">
          <p14:sldIdLst>
            <p14:sldId id="847"/>
            <p14:sldId id="388"/>
            <p14:sldId id="790"/>
            <p14:sldId id="798"/>
            <p14:sldId id="791"/>
            <p14:sldId id="793"/>
            <p14:sldId id="792"/>
            <p14:sldId id="799"/>
          </p14:sldIdLst>
        </p14:section>
        <p14:section name="Wrapup" id="{29A7F866-9DA9-446B-8359-CE426CB89C7A}">
          <p14:sldIdLst>
            <p14:sldId id="84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59" d="100"/>
          <a:sy n="59" d="100"/>
        </p:scale>
        <p:origin x="84" y="22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cstdio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cs.python.org/3/library/sys.html#sys.stdin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cstring/strcmp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07</a:t>
            </a:r>
            <a:br>
              <a:rPr lang="en-US" dirty="0"/>
            </a:br>
            <a:r>
              <a:rPr lang="en-US" dirty="0"/>
              <a:t>File Input &amp; Output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Winter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1A34-438F-4550-AC4E-5FB0EFB74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full ownership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348BD-848F-4EC6-BB1E-EBC21A7DC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owner of a heap-allocated object is responsible for deallocating it</a:t>
            </a:r>
          </a:p>
          <a:p>
            <a:pPr lvl="1"/>
            <a:r>
              <a:rPr lang="en-US" dirty="0"/>
              <a:t>No one else may do so</a:t>
            </a:r>
          </a:p>
          <a:p>
            <a:pPr lvl="1"/>
            <a:endParaRPr lang="en-US" dirty="0"/>
          </a:p>
          <a:p>
            <a:r>
              <a:rPr lang="en-US" dirty="0"/>
              <a:t>Borrowers of an object may access or modify it</a:t>
            </a:r>
          </a:p>
          <a:p>
            <a:pPr lvl="1"/>
            <a:r>
              <a:rPr lang="en-US" dirty="0"/>
              <a:t>But they may not hold on to a reference to it or deallocate it</a:t>
            </a:r>
          </a:p>
          <a:p>
            <a:pPr lvl="1"/>
            <a:endParaRPr lang="en-US" dirty="0"/>
          </a:p>
          <a:p>
            <a:r>
              <a:rPr lang="en-US" dirty="0"/>
              <a:t>Passing or returning a pointer </a:t>
            </a:r>
            <a:r>
              <a:rPr lang="en-US" i="1" dirty="0"/>
              <a:t>may or may not</a:t>
            </a:r>
            <a:r>
              <a:rPr lang="en-US" dirty="0"/>
              <a:t> transfer ownership</a:t>
            </a:r>
          </a:p>
          <a:p>
            <a:pPr lvl="1"/>
            <a:r>
              <a:rPr lang="en-US" dirty="0"/>
              <a:t>Transfer: caller must have owned it previously and now give up ownership</a:t>
            </a:r>
          </a:p>
          <a:p>
            <a:pPr lvl="1"/>
            <a:r>
              <a:rPr lang="en-US" dirty="0"/>
              <a:t>No transfer: caller could also be borrowing. New function is borrowing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57ABC8-F5F7-4FE8-9751-F4EE5234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54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C23C-483B-379B-B284-BDAE384EE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Borrowing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00A27-2ABA-C5B8-EC01-C13309C7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C72DB0-9DD8-F3E7-6D4F-61A6A3932442}"/>
              </a:ext>
            </a:extLst>
          </p:cNvPr>
          <p:cNvSpPr/>
          <p:nvPr/>
        </p:nvSpPr>
        <p:spPr>
          <a:xfrm>
            <a:off x="607595" y="1142999"/>
            <a:ext cx="5287019" cy="50291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Function A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- </a:t>
            </a:r>
            <a:r>
              <a:rPr lang="en-US" sz="2000" b="1" dirty="0">
                <a:solidFill>
                  <a:schemeClr val="tx1"/>
                </a:solidFill>
              </a:rPr>
              <a:t>borrows</a:t>
            </a:r>
            <a:r>
              <a:rPr lang="en-US" sz="2000" dirty="0">
                <a:solidFill>
                  <a:schemeClr val="tx1"/>
                </a:solidFill>
              </a:rPr>
              <a:t> memory object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Can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Cannot free() memory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    Cannot store memory for later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Calls Function B and passes the memory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After return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Can still use and modify memory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1619F5-8744-98C2-75F0-8A708A749097}"/>
              </a:ext>
            </a:extLst>
          </p:cNvPr>
          <p:cNvSpPr/>
          <p:nvPr/>
        </p:nvSpPr>
        <p:spPr>
          <a:xfrm>
            <a:off x="6997815" y="3429000"/>
            <a:ext cx="4126382" cy="18376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Function B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- MUST also be borrowing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Can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Cannot free() or store memory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933313F-6470-0238-16EC-2B44F1ACA702}"/>
              </a:ext>
            </a:extLst>
          </p:cNvPr>
          <p:cNvCxnSpPr>
            <a:cxnSpLocks/>
          </p:cNvCxnSpPr>
          <p:nvPr/>
        </p:nvCxnSpPr>
        <p:spPr>
          <a:xfrm>
            <a:off x="5682343" y="3445328"/>
            <a:ext cx="1240971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E9EF95-8EDB-E9FD-3104-A52B35D0152C}"/>
              </a:ext>
            </a:extLst>
          </p:cNvPr>
          <p:cNvCxnSpPr>
            <a:cxnSpLocks/>
          </p:cNvCxnSpPr>
          <p:nvPr/>
        </p:nvCxnSpPr>
        <p:spPr>
          <a:xfrm flipH="1">
            <a:off x="5094514" y="5266674"/>
            <a:ext cx="1828800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78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C23C-483B-379B-B284-BDAE384EE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 example, return transferring ownership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00A27-2ABA-C5B8-EC01-C13309C7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C72DB0-9DD8-F3E7-6D4F-61A6A3932442}"/>
              </a:ext>
            </a:extLst>
          </p:cNvPr>
          <p:cNvSpPr/>
          <p:nvPr/>
        </p:nvSpPr>
        <p:spPr>
          <a:xfrm>
            <a:off x="607595" y="1142999"/>
            <a:ext cx="5287019" cy="50291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Function A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- has no memory object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Calls Function B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After return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Can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Must free(), store, or transfer memory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1619F5-8744-98C2-75F0-8A708A749097}"/>
              </a:ext>
            </a:extLst>
          </p:cNvPr>
          <p:cNvSpPr/>
          <p:nvPr/>
        </p:nvSpPr>
        <p:spPr>
          <a:xfrm>
            <a:off x="6840722" y="2252778"/>
            <a:ext cx="4873057" cy="23665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Function B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- </a:t>
            </a:r>
            <a:r>
              <a:rPr lang="en-US" sz="2000" b="1" dirty="0">
                <a:solidFill>
                  <a:schemeClr val="tx1"/>
                </a:solidFill>
              </a:rPr>
              <a:t>creates</a:t>
            </a:r>
            <a:r>
              <a:rPr lang="en-US" sz="2000" dirty="0">
                <a:solidFill>
                  <a:schemeClr val="tx1"/>
                </a:solidFill>
              </a:rPr>
              <a:t> memory object (malloc)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Can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Must free(), store, or transfer memory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Returns object, transferring ownership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933313F-6470-0238-16EC-2B44F1ACA702}"/>
              </a:ext>
            </a:extLst>
          </p:cNvPr>
          <p:cNvCxnSpPr>
            <a:cxnSpLocks/>
          </p:cNvCxnSpPr>
          <p:nvPr/>
        </p:nvCxnSpPr>
        <p:spPr>
          <a:xfrm>
            <a:off x="5525251" y="2269107"/>
            <a:ext cx="1240971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E9EF95-8EDB-E9FD-3104-A52B35D0152C}"/>
              </a:ext>
            </a:extLst>
          </p:cNvPr>
          <p:cNvCxnSpPr>
            <a:cxnSpLocks/>
          </p:cNvCxnSpPr>
          <p:nvPr/>
        </p:nvCxnSpPr>
        <p:spPr>
          <a:xfrm flipH="1">
            <a:off x="4937422" y="4619293"/>
            <a:ext cx="1828800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89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C23C-483B-379B-B284-BDAE384EE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 example, calling a borrowing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00A27-2ABA-C5B8-EC01-C13309C7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C72DB0-9DD8-F3E7-6D4F-61A6A3932442}"/>
              </a:ext>
            </a:extLst>
          </p:cNvPr>
          <p:cNvSpPr/>
          <p:nvPr/>
        </p:nvSpPr>
        <p:spPr>
          <a:xfrm>
            <a:off x="607595" y="1142999"/>
            <a:ext cx="5287019" cy="50291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Function A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- </a:t>
            </a:r>
            <a:r>
              <a:rPr lang="en-US" sz="2000" b="1" dirty="0">
                <a:solidFill>
                  <a:schemeClr val="tx1"/>
                </a:solidFill>
              </a:rPr>
              <a:t>owns</a:t>
            </a:r>
            <a:r>
              <a:rPr lang="en-US" sz="2000" dirty="0">
                <a:solidFill>
                  <a:schemeClr val="tx1"/>
                </a:solidFill>
              </a:rPr>
              <a:t> memory object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Can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Must free(), store, or transfer memory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Calls Function B and passes the memory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After return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Can still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Must free(), store, or transfer memory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1619F5-8744-98C2-75F0-8A708A749097}"/>
              </a:ext>
            </a:extLst>
          </p:cNvPr>
          <p:cNvSpPr/>
          <p:nvPr/>
        </p:nvSpPr>
        <p:spPr>
          <a:xfrm>
            <a:off x="7014143" y="3151414"/>
            <a:ext cx="4126382" cy="18376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Function B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- </a:t>
            </a:r>
            <a:r>
              <a:rPr lang="en-US" sz="2000" b="1" dirty="0">
                <a:solidFill>
                  <a:schemeClr val="tx1"/>
                </a:solidFill>
              </a:rPr>
              <a:t>borrows</a:t>
            </a:r>
            <a:r>
              <a:rPr lang="en-US" sz="2000" dirty="0">
                <a:solidFill>
                  <a:schemeClr val="tx1"/>
                </a:solidFill>
              </a:rPr>
              <a:t> memory object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Can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Cannot free() or store memory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933313F-6470-0238-16EC-2B44F1ACA702}"/>
              </a:ext>
            </a:extLst>
          </p:cNvPr>
          <p:cNvCxnSpPr>
            <a:cxnSpLocks/>
          </p:cNvCxnSpPr>
          <p:nvPr/>
        </p:nvCxnSpPr>
        <p:spPr>
          <a:xfrm>
            <a:off x="5698671" y="3167742"/>
            <a:ext cx="1240971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E9EF95-8EDB-E9FD-3104-A52B35D0152C}"/>
              </a:ext>
            </a:extLst>
          </p:cNvPr>
          <p:cNvCxnSpPr>
            <a:cxnSpLocks/>
          </p:cNvCxnSpPr>
          <p:nvPr/>
        </p:nvCxnSpPr>
        <p:spPr>
          <a:xfrm flipH="1">
            <a:off x="5110842" y="4989088"/>
            <a:ext cx="1828800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96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C23C-483B-379B-B284-BDAE384EE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 example, transferring ownership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00A27-2ABA-C5B8-EC01-C13309C7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C72DB0-9DD8-F3E7-6D4F-61A6A3932442}"/>
              </a:ext>
            </a:extLst>
          </p:cNvPr>
          <p:cNvSpPr/>
          <p:nvPr/>
        </p:nvSpPr>
        <p:spPr>
          <a:xfrm>
            <a:off x="607595" y="1142999"/>
            <a:ext cx="5287019" cy="50291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Function A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- </a:t>
            </a:r>
            <a:r>
              <a:rPr lang="en-US" sz="2000" b="1" dirty="0">
                <a:solidFill>
                  <a:schemeClr val="tx1"/>
                </a:solidFill>
              </a:rPr>
              <a:t>owns</a:t>
            </a:r>
            <a:r>
              <a:rPr lang="en-US" sz="2000" dirty="0">
                <a:solidFill>
                  <a:schemeClr val="tx1"/>
                </a:solidFill>
              </a:rPr>
              <a:t> memory object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Can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Must free(), store, or transfer memory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Calls Function B and passes the memory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After return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Cannot access memory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1619F5-8744-98C2-75F0-8A708A749097}"/>
              </a:ext>
            </a:extLst>
          </p:cNvPr>
          <p:cNvSpPr/>
          <p:nvPr/>
        </p:nvSpPr>
        <p:spPr>
          <a:xfrm>
            <a:off x="7014142" y="3151414"/>
            <a:ext cx="4873057" cy="18376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>
                <a:solidFill>
                  <a:schemeClr val="tx1"/>
                </a:solidFill>
              </a:rPr>
              <a:t>Function B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- </a:t>
            </a:r>
            <a:r>
              <a:rPr lang="en-US" sz="2000" b="1" dirty="0">
                <a:solidFill>
                  <a:schemeClr val="tx1"/>
                </a:solidFill>
              </a:rPr>
              <a:t>takes ownership</a:t>
            </a:r>
            <a:r>
              <a:rPr lang="en-US" sz="2000" dirty="0">
                <a:solidFill>
                  <a:schemeClr val="tx1"/>
                </a:solidFill>
              </a:rPr>
              <a:t> of memory object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   Can use and modify memory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Must free(), store, or transfer memory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933313F-6470-0238-16EC-2B44F1ACA702}"/>
              </a:ext>
            </a:extLst>
          </p:cNvPr>
          <p:cNvCxnSpPr>
            <a:cxnSpLocks/>
          </p:cNvCxnSpPr>
          <p:nvPr/>
        </p:nvCxnSpPr>
        <p:spPr>
          <a:xfrm>
            <a:off x="5698671" y="3167742"/>
            <a:ext cx="1240971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E9EF95-8EDB-E9FD-3104-A52B35D0152C}"/>
              </a:ext>
            </a:extLst>
          </p:cNvPr>
          <p:cNvCxnSpPr>
            <a:cxnSpLocks/>
          </p:cNvCxnSpPr>
          <p:nvPr/>
        </p:nvCxnSpPr>
        <p:spPr>
          <a:xfrm flipH="1">
            <a:off x="5110842" y="4989088"/>
            <a:ext cx="1828800" cy="0"/>
          </a:xfrm>
          <a:prstGeom prst="straightConnector1">
            <a:avLst/>
          </a:prstGeom>
          <a:ln w="762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67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26198-74D3-19EB-54FD-1AD0D4BC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14778-D8A6-0F13-AFAB-24A0E12F7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from Homework 3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ballot_insert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ballot, char* name)</a:t>
            </a:r>
          </a:p>
          <a:p>
            <a:pPr lvl="2"/>
            <a:r>
              <a:rPr lang="en-US" dirty="0"/>
              <a:t>Borrows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ballot</a:t>
            </a:r>
            <a:r>
              <a:rPr lang="en-US" dirty="0"/>
              <a:t> transiently</a:t>
            </a:r>
          </a:p>
          <a:p>
            <a:pPr lvl="2"/>
            <a:r>
              <a:rPr lang="en-US" dirty="0"/>
              <a:t>Takes ownership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  <a:p>
            <a:endParaRPr lang="en-US" dirty="0"/>
          </a:p>
          <a:p>
            <a:r>
              <a:rPr lang="en-US" dirty="0"/>
              <a:t>What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ballot_insert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allowed to do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ballot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What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ballot_insert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allowed to do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D1D0E-809A-8218-EC83-243C56CF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26198-74D3-19EB-54FD-1AD0D4BC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14778-D8A6-0F13-AFAB-24A0E12F7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from Homework 3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ballot_insert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ballot, char* name)</a:t>
            </a:r>
          </a:p>
          <a:p>
            <a:pPr lvl="2"/>
            <a:r>
              <a:rPr lang="en-US" dirty="0"/>
              <a:t>Borrows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ballot</a:t>
            </a:r>
            <a:r>
              <a:rPr lang="en-US" dirty="0"/>
              <a:t> transiently</a:t>
            </a:r>
          </a:p>
          <a:p>
            <a:pPr lvl="2"/>
            <a:r>
              <a:rPr lang="en-US" dirty="0"/>
              <a:t>Takes ownership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  <a:p>
            <a:endParaRPr lang="en-US" dirty="0"/>
          </a:p>
          <a:p>
            <a:r>
              <a:rPr lang="en-US" dirty="0"/>
              <a:t>What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ballot_insert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allowed to do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ballot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Can modify and use. Cannot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 or store.</a:t>
            </a:r>
          </a:p>
          <a:p>
            <a:endParaRPr lang="en-US" dirty="0"/>
          </a:p>
          <a:p>
            <a:r>
              <a:rPr lang="en-US" dirty="0"/>
              <a:t>What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ballot_insert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allowed to do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Can modify and use. MUST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 or store.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D1D0E-809A-8218-EC83-243C56CF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32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Ownership Review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File Input &amp; Output (I/O)</a:t>
            </a:r>
          </a:p>
          <a:p>
            <a:endParaRPr lang="en-US" dirty="0"/>
          </a:p>
          <a:p>
            <a:r>
              <a:rPr lang="en-US" dirty="0"/>
              <a:t>Standard I/O</a:t>
            </a:r>
          </a:p>
          <a:p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16551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EABCB-3E5B-4326-A659-62E3C7244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8B65F-4968-4031-A4F6-BDADEF544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Collections of data</a:t>
            </a:r>
          </a:p>
          <a:p>
            <a:pPr lvl="1"/>
            <a:r>
              <a:rPr lang="en-US" dirty="0"/>
              <a:t>Usually in permanent storage on your computer</a:t>
            </a:r>
          </a:p>
          <a:p>
            <a:pPr lvl="1"/>
            <a:endParaRPr lang="en-US" dirty="0"/>
          </a:p>
          <a:p>
            <a:r>
              <a:rPr lang="en-US" dirty="0"/>
              <a:t>Types of files</a:t>
            </a:r>
          </a:p>
          <a:p>
            <a:pPr lvl="1"/>
            <a:r>
              <a:rPr lang="en-US" dirty="0"/>
              <a:t>Regular files</a:t>
            </a:r>
          </a:p>
          <a:p>
            <a:pPr lvl="2"/>
            <a:r>
              <a:rPr lang="en-US" dirty="0"/>
              <a:t>Arbitrary data</a:t>
            </a:r>
          </a:p>
          <a:p>
            <a:pPr lvl="2"/>
            <a:r>
              <a:rPr lang="en-US" dirty="0"/>
              <a:t>Think of each file as a big array of bytes (just like memory)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Directories</a:t>
            </a:r>
          </a:p>
          <a:p>
            <a:pPr lvl="2"/>
            <a:r>
              <a:rPr lang="en-US" dirty="0"/>
              <a:t>Collections of regular files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Special files</a:t>
            </a:r>
          </a:p>
          <a:p>
            <a:pPr lvl="2"/>
            <a:r>
              <a:rPr lang="en-US" dirty="0"/>
              <a:t>Links, pipes, devices (see CS343)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41D8-7DBC-465A-865F-F33DB54D1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57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2EB34-74E4-4FDD-AA7F-43AC1E3C6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interact with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3D9D-11CF-41A7-A473-7500F36D0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Analogy: think of a file as a book</a:t>
            </a:r>
          </a:p>
          <a:p>
            <a:pPr lvl="1"/>
            <a:r>
              <a:rPr lang="en-US" dirty="0"/>
              <a:t>Big array of characters (bytes)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Open the book, starting at the first page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from the 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the 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pages (without reading everything in between)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Close the book when finished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4CD23-8F43-4467-BCC3-A0D2670C2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9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8731E-2638-4080-B5F7-225EE98A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8B8A8-2AD6-43A3-B711-E0F07B35C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Homework 2 due tonight</a:t>
            </a:r>
          </a:p>
          <a:p>
            <a:pPr lvl="1"/>
            <a:r>
              <a:rPr lang="en-US" dirty="0"/>
              <a:t>Remember that slip days exist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Beware: office hours are overloaded</a:t>
            </a:r>
          </a:p>
          <a:p>
            <a:pPr lvl="2"/>
            <a:r>
              <a:rPr lang="en-US" dirty="0"/>
              <a:t>Prepare for long delays until you can get help, and only high-level help</a:t>
            </a:r>
          </a:p>
          <a:p>
            <a:pPr lvl="2"/>
            <a:r>
              <a:rPr lang="en-US" dirty="0"/>
              <a:t>Feel free to ask questions on Piazza too</a:t>
            </a:r>
          </a:p>
          <a:p>
            <a:pPr lvl="3"/>
            <a:r>
              <a:rPr lang="en-US" dirty="0"/>
              <a:t>I’ll be checking it frequently</a:t>
            </a:r>
          </a:p>
          <a:p>
            <a:pPr lvl="1"/>
            <a:endParaRPr lang="en-US" dirty="0"/>
          </a:p>
          <a:p>
            <a:r>
              <a:rPr lang="en-US" dirty="0"/>
              <a:t>No more exercises for two weeks!</a:t>
            </a:r>
          </a:p>
          <a:p>
            <a:pPr lvl="1"/>
            <a:r>
              <a:rPr lang="en-US" dirty="0"/>
              <a:t>Get started on Homework 3 early instead</a:t>
            </a:r>
          </a:p>
          <a:p>
            <a:pPr lvl="2"/>
            <a:endParaRPr lang="en-US" dirty="0"/>
          </a:p>
          <a:p>
            <a:r>
              <a:rPr lang="en-US" dirty="0"/>
              <a:t>Homework 3 has two parts</a:t>
            </a:r>
          </a:p>
          <a:p>
            <a:pPr lvl="1"/>
            <a:r>
              <a:rPr lang="en-US" dirty="0"/>
              <a:t>Part 1 due next week</a:t>
            </a:r>
          </a:p>
          <a:p>
            <a:pPr lvl="1"/>
            <a:r>
              <a:rPr lang="en-US" dirty="0"/>
              <a:t>Part 2 due in two weeks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6A72C-095B-4085-9B35-BC1B26291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98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7EEE3-3362-4FFB-9E5B-2F07C566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 for interacting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3E621-3D2A-4735-B2D3-30C71ECED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Open the book, starting at the first page</a:t>
            </a:r>
          </a:p>
          <a:p>
            <a:pPr lvl="1"/>
            <a:r>
              <a:rPr lang="en-US" dirty="0" err="1"/>
              <a:t>fopen</a:t>
            </a:r>
            <a:r>
              <a:rPr lang="en-US" dirty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from the book</a:t>
            </a:r>
          </a:p>
          <a:p>
            <a:pPr lvl="1"/>
            <a:r>
              <a:rPr lang="en-US" dirty="0" err="1"/>
              <a:t>fread</a:t>
            </a:r>
            <a:r>
              <a:rPr lang="en-US" dirty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the book</a:t>
            </a:r>
          </a:p>
          <a:p>
            <a:pPr lvl="1"/>
            <a:r>
              <a:rPr lang="en-US" dirty="0" err="1"/>
              <a:t>fwrite</a:t>
            </a:r>
            <a:r>
              <a:rPr lang="en-US" dirty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pages (without reading everything in between)</a:t>
            </a:r>
          </a:p>
          <a:p>
            <a:pPr lvl="1"/>
            <a:r>
              <a:rPr lang="en-US" dirty="0" err="1"/>
              <a:t>fseek</a:t>
            </a:r>
            <a:r>
              <a:rPr lang="en-US" dirty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Close the book when finished</a:t>
            </a:r>
          </a:p>
          <a:p>
            <a:pPr lvl="1"/>
            <a:r>
              <a:rPr lang="en-US" dirty="0" err="1"/>
              <a:t>fclose</a:t>
            </a:r>
            <a:r>
              <a:rPr lang="en-US" dirty="0"/>
              <a:t>()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D97CF-6B05-4F4B-9E82-8D9B5D71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1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https://www.cplusplus.com/reference/cstdio/</a:t>
            </a:r>
            <a:endParaRPr lang="en-US" dirty="0"/>
          </a:p>
          <a:p>
            <a:pPr lvl="1"/>
            <a:r>
              <a:rPr lang="en-US" dirty="0"/>
              <a:t>Explanation of and links for everything in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D672-DC6D-4C9A-9C82-E5CDF92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BA0C-CAA2-4B42-A7F7-123062B5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FILE* </a:t>
            </a:r>
            <a:r>
              <a:rPr kumimoji="0" lang="en-US" altLang="en-US" sz="27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fopen</a:t>
            </a: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(const char* </a:t>
            </a:r>
            <a:r>
              <a:rPr kumimoji="0" lang="en-US" altLang="en-US" sz="27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filename</a:t>
            </a: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const char* </a:t>
            </a:r>
            <a:r>
              <a:rPr kumimoji="0" lang="en-US" altLang="en-US" sz="27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mode</a:t>
            </a: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2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dirty="0"/>
              <a:t> is the string path for the file</a:t>
            </a:r>
          </a:p>
          <a:p>
            <a:pPr lvl="1"/>
            <a:r>
              <a:rPr lang="en-US" dirty="0"/>
              <a:t>“/home/</a:t>
            </a:r>
            <a:r>
              <a:rPr lang="en-US" dirty="0" err="1"/>
              <a:t>branden</a:t>
            </a:r>
            <a:r>
              <a:rPr lang="en-US" dirty="0"/>
              <a:t>/cs211/s23/</a:t>
            </a:r>
            <a:r>
              <a:rPr lang="en-US" dirty="0" err="1"/>
              <a:t>hw</a:t>
            </a:r>
            <a:r>
              <a:rPr lang="en-US" dirty="0"/>
              <a:t>/hw1/</a:t>
            </a:r>
            <a:r>
              <a:rPr lang="en-US" dirty="0" err="1"/>
              <a:t>src</a:t>
            </a:r>
            <a:r>
              <a:rPr lang="en-US" dirty="0"/>
              <a:t>/</a:t>
            </a:r>
            <a:r>
              <a:rPr lang="en-US" dirty="0" err="1"/>
              <a:t>tr.c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“./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/>
              <a:t> specifies what you intend to do with the file</a:t>
            </a:r>
          </a:p>
          <a:p>
            <a:pPr lvl="1"/>
            <a:r>
              <a:rPr lang="en-US" dirty="0"/>
              <a:t>“r” - read only (must exist)</a:t>
            </a:r>
          </a:p>
          <a:p>
            <a:pPr lvl="1"/>
            <a:r>
              <a:rPr lang="en-US" dirty="0"/>
              <a:t>“w” - write (overwrites if exists)</a:t>
            </a:r>
          </a:p>
          <a:p>
            <a:pPr lvl="1"/>
            <a:r>
              <a:rPr lang="en-US" dirty="0"/>
              <a:t>“a” - append (starts writing at end of file if exists)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3C2A-DBA9-4439-8958-E4C040D7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05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D672-DC6D-4C9A-9C82-E5CDF92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returns a FILE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BA0C-CAA2-4B42-A7F7-123062B5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FILE* </a:t>
            </a:r>
            <a:r>
              <a:rPr kumimoji="0" lang="en-US" altLang="en-US" sz="27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fopen</a:t>
            </a: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(const char* </a:t>
            </a:r>
            <a:r>
              <a:rPr kumimoji="0" lang="en-US" altLang="en-US" sz="27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filename</a:t>
            </a: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const char* </a:t>
            </a:r>
            <a:r>
              <a:rPr kumimoji="0" lang="en-US" altLang="en-US" sz="27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mode</a:t>
            </a: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2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/>
              <a:t>Pointer type for an object used to interact with the file</a:t>
            </a:r>
          </a:p>
          <a:p>
            <a:pPr lvl="1"/>
            <a:r>
              <a:rPr lang="en-US" dirty="0"/>
              <a:t>A “handle” to the file</a:t>
            </a:r>
          </a:p>
          <a:p>
            <a:pPr lvl="1"/>
            <a:endParaRPr lang="en-US" dirty="0"/>
          </a:p>
          <a:p>
            <a:r>
              <a:rPr lang="en-US" dirty="0"/>
              <a:t>Other file interaction functions will take in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FILE*</a:t>
            </a:r>
            <a:r>
              <a:rPr lang="en-US" dirty="0"/>
              <a:t> as an argument</a:t>
            </a:r>
          </a:p>
          <a:p>
            <a:pPr lvl="1"/>
            <a:r>
              <a:rPr lang="en-US" dirty="0"/>
              <a:t>Don’t need to remember the file path and look it up every time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instead specifies an error attempting to open the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3C2A-DBA9-4439-8958-E4C040D7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02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15211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fread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(void*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ptr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size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count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FILE*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stream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is a pointer to an array to read into</a:t>
            </a:r>
          </a:p>
          <a:p>
            <a:pPr lvl="1"/>
            <a:r>
              <a:rPr lang="en-US" dirty="0"/>
              <a:t>At least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size×count</a:t>
            </a:r>
            <a:r>
              <a:rPr lang="en-US" dirty="0"/>
              <a:t> bytes in length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is the number of bytes for each element in the array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 is the number of elements to read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stream</a:t>
            </a:r>
            <a:r>
              <a:rPr lang="en-US" dirty="0"/>
              <a:t> is the file pointer returned from a previous call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  <a:p>
            <a:r>
              <a:rPr lang="en-US" dirty="0"/>
              <a:t>Note: nowhere do we specify where to </a:t>
            </a:r>
            <a:r>
              <a:rPr lang="en-US" i="1" dirty="0"/>
              <a:t>start</a:t>
            </a:r>
            <a:r>
              <a:rPr lang="en-US" dirty="0"/>
              <a:t> reading</a:t>
            </a:r>
          </a:p>
          <a:p>
            <a:pPr lvl="1"/>
            <a:r>
              <a:rPr lang="en-US" dirty="0"/>
              <a:t>Library keeps track of a file offset with the file</a:t>
            </a:r>
          </a:p>
          <a:p>
            <a:pPr lvl="1"/>
            <a:r>
              <a:rPr lang="en-US" dirty="0"/>
              <a:t>Updated on each read</a:t>
            </a:r>
          </a:p>
          <a:p>
            <a:pPr lvl="2"/>
            <a:r>
              <a:rPr lang="en-US" dirty="0"/>
              <a:t>First read of 100 bytes starts at zero, next starts 100 bytes in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when we finished the file?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125059" cy="5029200"/>
          </a:xfrm>
        </p:spPr>
        <p:txBody>
          <a:bodyPr/>
          <a:lstStyle/>
          <a:p>
            <a:pPr marL="0" indent="0">
              <a:buNone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fread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(void* </a:t>
            </a:r>
            <a:r>
              <a:rPr kumimoji="0" lang="en-US" altLang="en-US" sz="22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ptr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size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count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FILE*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stream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en-US" sz="2200" dirty="0"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/>
              <a:t>Return from read is the count of elements </a:t>
            </a:r>
            <a:r>
              <a:rPr lang="en-US" i="1" dirty="0"/>
              <a:t>actually</a:t>
            </a:r>
            <a:r>
              <a:rPr lang="en-US" dirty="0"/>
              <a:t> read</a:t>
            </a:r>
          </a:p>
          <a:p>
            <a:pPr lvl="1"/>
            <a:r>
              <a:rPr lang="en-US" dirty="0"/>
              <a:t>Less than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 means there was either an error or end-of-file was reached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lets you check if end-of-file was reached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lets you check for particular errors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63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F7210-022C-4F17-8776-7C82E6716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files looks a lot like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6F14-5E35-4C61-A31C-8213A868F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163695" cy="5029200"/>
          </a:xfrm>
        </p:spPr>
        <p:txBody>
          <a:bodyPr/>
          <a:lstStyle/>
          <a:p>
            <a:pPr marL="0" indent="0">
              <a:buNone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fwrite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(const void* </a:t>
            </a:r>
            <a:r>
              <a:rPr kumimoji="0" lang="en-US" altLang="en-US" sz="22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ptr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size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count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</a:t>
            </a:r>
            <a:b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			FILE*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stream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en-US" sz="2200" dirty="0"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/>
              <a:t>Array to write from, size of elements in the array, number of elements to write, and a file pointer</a:t>
            </a:r>
          </a:p>
          <a:p>
            <a:endParaRPr lang="en-US" dirty="0"/>
          </a:p>
          <a:p>
            <a:r>
              <a:rPr lang="en-US" dirty="0"/>
              <a:t>Returns number of elements </a:t>
            </a:r>
            <a:r>
              <a:rPr lang="en-US" i="1" dirty="0"/>
              <a:t>actually</a:t>
            </a:r>
            <a:r>
              <a:rPr lang="en-US" dirty="0"/>
              <a:t> written</a:t>
            </a:r>
          </a:p>
          <a:p>
            <a:endParaRPr lang="en-US" dirty="0"/>
          </a:p>
          <a:p>
            <a:r>
              <a:rPr lang="en-US" dirty="0"/>
              <a:t>Write occurs at the current file offset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B64AE0-6A9B-4748-8D6E-D97C4E86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56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6D1CB-45FC-4D27-BB52-3DDE1EFB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the file offset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87885-1077-4AB6-88F3-57B998649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</a:t>
            </a:r>
            <a:r>
              <a:rPr lang="en-US" altLang="en-US" sz="2400" b="1" dirty="0" err="1">
                <a:solidFill>
                  <a:srgbClr val="502000"/>
                </a:solidFill>
                <a:latin typeface="Courier New" panose="02070309020205020404" pitchFamily="49" charset="0"/>
              </a:rPr>
              <a:t>f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seek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(FILE*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stream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long int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offset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int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origin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/>
              <a:t>Moves to offset for this file descriptor based on origin:</a:t>
            </a:r>
          </a:p>
          <a:p>
            <a:pPr lvl="1"/>
            <a:r>
              <a:rPr lang="en-US" dirty="0"/>
              <a:t>SEEK_SET – set to offset (essentially start of file plus offset)</a:t>
            </a:r>
          </a:p>
          <a:p>
            <a:pPr lvl="1"/>
            <a:r>
              <a:rPr lang="en-US" dirty="0"/>
              <a:t>SEEK_CUR – current location plus the offset</a:t>
            </a:r>
          </a:p>
          <a:p>
            <a:pPr lvl="1"/>
            <a:r>
              <a:rPr lang="en-US" dirty="0"/>
              <a:t>SEEK_END – end of file plus the offset (which should be negative)</a:t>
            </a:r>
          </a:p>
          <a:p>
            <a:pPr lvl="1"/>
            <a:endParaRPr lang="en-US" dirty="0"/>
          </a:p>
          <a:p>
            <a:r>
              <a:rPr lang="en-US" dirty="0"/>
              <a:t>Returns zero if successful</a:t>
            </a:r>
          </a:p>
          <a:p>
            <a:pPr lvl="1"/>
            <a:r>
              <a:rPr lang="en-US" dirty="0"/>
              <a:t>Anything else means an error occurred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ftell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gets the current location in a file</a:t>
            </a:r>
          </a:p>
          <a:p>
            <a:pPr lvl="1"/>
            <a:r>
              <a:rPr lang="en-US" dirty="0"/>
              <a:t>So you can seek back there later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63E70-8B71-4F0F-963F-83E8A051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84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9E5B-3319-4B7D-A8F0-2B67B5D54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1E45-9C0F-4EDC-8E82-1F020530D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fclose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(FILE*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stream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  <a:p>
            <a:r>
              <a:rPr lang="en-US" dirty="0"/>
              <a:t>Closes the file</a:t>
            </a:r>
          </a:p>
          <a:p>
            <a:pPr lvl="1"/>
            <a:endParaRPr lang="en-US" dirty="0"/>
          </a:p>
          <a:p>
            <a:r>
              <a:rPr lang="en-US" dirty="0"/>
              <a:t>Returns zero on success</a:t>
            </a:r>
          </a:p>
          <a:p>
            <a:pPr lvl="1"/>
            <a:endParaRPr lang="en-US" dirty="0"/>
          </a:p>
          <a:p>
            <a:r>
              <a:rPr lang="en-US" dirty="0"/>
              <a:t>It is an error to keep using the file descriptor after it is closed</a:t>
            </a:r>
          </a:p>
          <a:p>
            <a:pPr lvl="1"/>
            <a:r>
              <a:rPr lang="en-US" dirty="0"/>
              <a:t>Just like with dynamic memory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5B122-52EC-4D45-B64F-0668DF1F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819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DE419-B0A9-4932-97B2-D1AE0D5D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C5FD0-66F6-43DB-AC95-6BD70D02F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 standard library buffers your interactions to make them more efficient</a:t>
            </a:r>
          </a:p>
          <a:p>
            <a:pPr lvl="1"/>
            <a:r>
              <a:rPr lang="en-US" dirty="0"/>
              <a:t>One big write to a file is MUCH faster than many small writes</a:t>
            </a:r>
          </a:p>
          <a:p>
            <a:pPr lvl="1"/>
            <a:endParaRPr lang="en-US" dirty="0"/>
          </a:p>
          <a:p>
            <a:r>
              <a:rPr lang="en-US" dirty="0"/>
              <a:t>Sometimes you want to write to output </a:t>
            </a:r>
            <a:r>
              <a:rPr lang="en-US" i="1" dirty="0"/>
              <a:t>right now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fflush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guarantees that the buffer is written </a:t>
            </a:r>
            <a:r>
              <a:rPr lang="en-US" i="1" dirty="0"/>
              <a:t>now</a:t>
            </a:r>
          </a:p>
          <a:p>
            <a:pPr lvl="1"/>
            <a:r>
              <a:rPr lang="en-US" dirty="0"/>
              <a:t>Otherwise no write is guaranteed until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called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r>
              <a:rPr lang="en-US" dirty="0"/>
              <a:t>Example: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buffers until a newline is reached</a:t>
            </a:r>
          </a:p>
          <a:p>
            <a:pPr lvl="1"/>
            <a:r>
              <a:rPr lang="en-US" dirty="0"/>
              <a:t>So a print right before a fault might not appear unless it includes a ‘\n’ 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E7305-545F-4699-8008-7FE2FD5E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2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52E6C-59E5-45A6-809E-CF691610A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2 hint: comparing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0C67D-DAA3-46EC-BEC4-C350C7E2D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char* a = “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b[4] = {‘a’, ‘b’, ‘c’, ‘\0’}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(a == b)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print(“They match!\n”);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print(“They do not match\n”);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This code prints: “They do not match\n”. Why?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	What does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== b</a:t>
            </a:r>
            <a:r>
              <a:rPr lang="en-US" sz="2400" dirty="0">
                <a:cs typeface="Courier New" panose="02070309020205020404" pitchFamily="49" charset="0"/>
              </a:rPr>
              <a:t> compare?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	Two pointers!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B7D96-D004-47AC-81A2-17959142E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1F04-687F-4079-9E95-3A14067B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kitten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4631C-27CE-46D4-B813-1B9C0EB61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 line tool: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/>
              <a:t> – prints out the contents of files</a:t>
            </a:r>
          </a:p>
          <a:p>
            <a:pPr lvl="1"/>
            <a:r>
              <a:rPr lang="en-US" dirty="0"/>
              <a:t>Does so very efficiently</a:t>
            </a:r>
          </a:p>
          <a:p>
            <a:pPr lvl="1"/>
            <a:endParaRPr lang="en-US" dirty="0"/>
          </a:p>
          <a:p>
            <a:r>
              <a:rPr lang="en-US" dirty="0"/>
              <a:t>Our program: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kitten</a:t>
            </a:r>
            <a:r>
              <a:rPr lang="en-US" dirty="0"/>
              <a:t> – prints out the contents of one file</a:t>
            </a:r>
          </a:p>
          <a:p>
            <a:pPr lvl="1"/>
            <a:r>
              <a:rPr lang="en-US" dirty="0"/>
              <a:t>No efficiency promises</a:t>
            </a:r>
          </a:p>
          <a:p>
            <a:pPr lvl="1"/>
            <a:endParaRPr lang="en-US" dirty="0"/>
          </a:p>
          <a:p>
            <a:r>
              <a:rPr lang="en-US" dirty="0"/>
              <a:t>Implementing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kitten</a:t>
            </a:r>
            <a:r>
              <a:rPr lang="en-US" dirty="0"/>
              <a:t> only requires file I/O calls we’ve discussed!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FD9C19-8C5D-4977-9130-E51D7A13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593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29D06-5A88-4CF7-9FE0-027052137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implement kitten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A0B92-9C85-472A-9025-E2DBE6577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Parse </a:t>
            </a:r>
            <a:r>
              <a:rPr lang="en-US" dirty="0" err="1"/>
              <a:t>argv</a:t>
            </a:r>
            <a:r>
              <a:rPr lang="en-US" dirty="0"/>
              <a:t>[] to find file to open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Open the file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Read in lines from the file repeatedly</a:t>
            </a:r>
          </a:p>
          <a:p>
            <a:pPr lvl="2"/>
            <a:r>
              <a:rPr lang="en-US" dirty="0"/>
              <a:t>If end-of-file is reached, break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Print contents of file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Handle errors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4D5ABB-9DF8-47C0-8382-9F0BDA7D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7E4D5E-8B99-4C06-B2D5-85FECF1BBBDF}"/>
              </a:ext>
            </a:extLst>
          </p:cNvPr>
          <p:cNvSpPr txBox="1"/>
          <p:nvPr/>
        </p:nvSpPr>
        <p:spPr>
          <a:xfrm>
            <a:off x="8918532" y="228600"/>
            <a:ext cx="195266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kitten-</a:t>
            </a:r>
            <a:r>
              <a:rPr lang="en-US" dirty="0" err="1"/>
              <a:t>starter.c</a:t>
            </a:r>
            <a:endParaRPr lang="en-US" dirty="0"/>
          </a:p>
          <a:p>
            <a:r>
              <a:rPr lang="en-US" dirty="0"/>
              <a:t>kitten-</a:t>
            </a:r>
            <a:r>
              <a:rPr lang="en-US" dirty="0" err="1"/>
              <a:t>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199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Ownership Review</a:t>
            </a:r>
            <a:endParaRPr lang="en-US" b="1" dirty="0"/>
          </a:p>
          <a:p>
            <a:endParaRPr lang="en-US" b="1" dirty="0"/>
          </a:p>
          <a:p>
            <a:r>
              <a:rPr lang="en-US" dirty="0"/>
              <a:t>File Input &amp; Output (I/O)</a:t>
            </a:r>
          </a:p>
          <a:p>
            <a:endParaRPr lang="en-US" dirty="0"/>
          </a:p>
          <a:p>
            <a:r>
              <a:rPr lang="en-US" b="1" dirty="0"/>
              <a:t>Standard I/O</a:t>
            </a:r>
          </a:p>
          <a:p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561020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3DBE0D45-B01C-4E53-AFCA-2B23251F6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228599"/>
            <a:ext cx="4823994" cy="285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programs talk to users?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glossed over this before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  <a:p>
            <a:r>
              <a:rPr lang="en-US" dirty="0"/>
              <a:t>Work through the same file mechanism</a:t>
            </a:r>
          </a:p>
          <a:p>
            <a:pPr lvl="1"/>
            <a:r>
              <a:rPr lang="en-US" dirty="0"/>
              <a:t>Three special files created for each program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stdin – standard input</a:t>
            </a:r>
          </a:p>
          <a:p>
            <a:pPr lvl="1"/>
            <a:r>
              <a:rPr lang="en-US" dirty="0" err="1"/>
              <a:t>stdout</a:t>
            </a:r>
            <a:r>
              <a:rPr lang="en-US" dirty="0"/>
              <a:t> – standard output</a:t>
            </a:r>
          </a:p>
          <a:p>
            <a:pPr lvl="1"/>
            <a:r>
              <a:rPr lang="en-US" dirty="0"/>
              <a:t>stderr – standard error</a:t>
            </a:r>
          </a:p>
          <a:p>
            <a:pPr lvl="1"/>
            <a:endParaRPr lang="en-US" dirty="0"/>
          </a:p>
          <a:p>
            <a:r>
              <a:rPr lang="en-US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300" dirty="0"/>
              <a:t> -&gt; </a:t>
            </a:r>
            <a:r>
              <a:rPr lang="en-US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300" dirty="0"/>
              <a:t> -&gt; handle arguments &amp; </a:t>
            </a:r>
            <a:r>
              <a:rPr lang="en-US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23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1D340-D043-45DD-AF7F-7AC4EF5B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is a process thing, not a C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09A58-57D0-44D9-B28F-9C4D05DAD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access them in Python, for instance</a:t>
            </a:r>
          </a:p>
          <a:p>
            <a:pPr lvl="1"/>
            <a:r>
              <a:rPr lang="en-US" dirty="0">
                <a:hlinkClick r:id="rId2"/>
              </a:rPr>
              <a:t>https://docs.python.org/3/library/sys.html#sys.stdin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35712-390A-48FD-A1E9-F8F2E689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952924-1546-4610-9EE0-2487F2A61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83" y="2467297"/>
            <a:ext cx="10690222" cy="314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348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is configured by the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run a program in command line, the shell attaches a standard input, standard output, and standard error to it</a:t>
            </a:r>
          </a:p>
          <a:p>
            <a:endParaRPr lang="en-US" dirty="0"/>
          </a:p>
          <a:p>
            <a:r>
              <a:rPr lang="en-US" dirty="0"/>
              <a:t>Defaults</a:t>
            </a:r>
          </a:p>
          <a:p>
            <a:pPr lvl="1"/>
            <a:r>
              <a:rPr lang="en-US" dirty="0"/>
              <a:t>stdin - read from terminal</a:t>
            </a:r>
          </a:p>
          <a:p>
            <a:pPr lvl="1"/>
            <a:r>
              <a:rPr lang="en-US" dirty="0" err="1"/>
              <a:t>stdout</a:t>
            </a:r>
            <a:r>
              <a:rPr lang="en-US" dirty="0"/>
              <a:t> - write to terminal</a:t>
            </a:r>
          </a:p>
          <a:p>
            <a:pPr lvl="1"/>
            <a:r>
              <a:rPr lang="en-US" dirty="0"/>
              <a:t>stderr - write to terminal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11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3F3AF-0F20-4CC5-B3E2-AB1F3228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kitten upgrades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E7DC-36C5-415F-BB25-BA31EA2C8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Errors should be written to stderr</a:t>
            </a:r>
          </a:p>
          <a:p>
            <a:endParaRPr lang="en-US" dirty="0"/>
          </a:p>
          <a:p>
            <a:r>
              <a:rPr lang="en-US" dirty="0"/>
              <a:t>Output can be written to </a:t>
            </a:r>
            <a:r>
              <a:rPr lang="en-US" dirty="0" err="1"/>
              <a:t>stdout</a:t>
            </a:r>
            <a:r>
              <a:rPr lang="en-US" dirty="0"/>
              <a:t> directly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Instead of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a loop to do it for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F04B4-319F-4D08-9B31-8B085A0F8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F353A3-A7C1-4D33-9E8D-2CAC8D548406}"/>
              </a:ext>
            </a:extLst>
          </p:cNvPr>
          <p:cNvSpPr txBox="1"/>
          <p:nvPr/>
        </p:nvSpPr>
        <p:spPr>
          <a:xfrm>
            <a:off x="8918532" y="228600"/>
            <a:ext cx="195266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kitten-</a:t>
            </a:r>
            <a:r>
              <a:rPr lang="en-US" dirty="0" err="1"/>
              <a:t>starter.c</a:t>
            </a:r>
            <a:endParaRPr lang="en-US" dirty="0"/>
          </a:p>
          <a:p>
            <a:r>
              <a:rPr lang="en-US" dirty="0"/>
              <a:t>kitten-</a:t>
            </a:r>
            <a:r>
              <a:rPr lang="en-US" dirty="0" err="1"/>
              <a:t>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12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E066D-9CDB-4C9B-8E6E-8A2D94D5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Redirecting standard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2ACA2-B412-471A-AE19-86910B926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Shells by default setup standard I/O to connect to the keyboard and the screen</a:t>
            </a:r>
          </a:p>
          <a:p>
            <a:pPr lvl="1"/>
            <a:r>
              <a:rPr lang="en-US" dirty="0"/>
              <a:t>But any file will also work</a:t>
            </a:r>
          </a:p>
          <a:p>
            <a:pPr lvl="1"/>
            <a:endParaRPr lang="en-US" dirty="0"/>
          </a:p>
          <a:p>
            <a:r>
              <a:rPr lang="en-US" dirty="0"/>
              <a:t>Shell I/O redirection commands</a:t>
            </a:r>
          </a:p>
          <a:p>
            <a:pPr lvl="1"/>
            <a:r>
              <a:rPr lang="en-US" dirty="0"/>
              <a:t>COMMAND &lt; filename</a:t>
            </a:r>
          </a:p>
          <a:p>
            <a:pPr lvl="2"/>
            <a:r>
              <a:rPr lang="en-US" dirty="0"/>
              <a:t>Connect standard input to filename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COMMAND &gt; filename</a:t>
            </a:r>
          </a:p>
          <a:p>
            <a:pPr lvl="2"/>
            <a:r>
              <a:rPr lang="en-US" dirty="0"/>
              <a:t>Connect standard output to filename (overwrite)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COMMAND &gt;&gt; filename</a:t>
            </a:r>
          </a:p>
          <a:p>
            <a:pPr lvl="2"/>
            <a:r>
              <a:rPr lang="en-US" dirty="0"/>
              <a:t>Connect standard output to filename (append)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70A46-A4A0-418E-8E86-A550C4746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645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3BB6-9467-4FC3-B0CC-B2A174C86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Piping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0E085-8031-4A82-A0F3-A5CCC3D9F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command shell desire is to run multiple commands where the output of the first feeds into the second</a:t>
            </a:r>
          </a:p>
          <a:p>
            <a:endParaRPr lang="en-US" dirty="0"/>
          </a:p>
          <a:p>
            <a:r>
              <a:rPr lang="en-US" dirty="0"/>
              <a:t>COMMAND1 | COMMAND2</a:t>
            </a:r>
          </a:p>
          <a:p>
            <a:pPr lvl="1"/>
            <a:r>
              <a:rPr lang="en-US" dirty="0"/>
              <a:t>Connects </a:t>
            </a:r>
            <a:r>
              <a:rPr lang="en-US" dirty="0" err="1"/>
              <a:t>stdout</a:t>
            </a:r>
            <a:r>
              <a:rPr lang="en-US" dirty="0"/>
              <a:t> of COMMAND1 to stdin of COMMAND2</a:t>
            </a:r>
          </a:p>
          <a:p>
            <a:pPr lvl="1"/>
            <a:endParaRPr lang="en-US" dirty="0"/>
          </a:p>
          <a:p>
            <a:r>
              <a:rPr lang="en-US" dirty="0"/>
              <a:t>Example: print out files and sort by size</a:t>
            </a:r>
          </a:p>
          <a:p>
            <a:pPr lvl="1"/>
            <a:r>
              <a:rPr lang="en-US" dirty="0"/>
              <a:t>ls –</a:t>
            </a:r>
            <a:r>
              <a:rPr lang="en-US" dirty="0" err="1"/>
              <a:t>lah</a:t>
            </a:r>
            <a:r>
              <a:rPr lang="en-US" dirty="0"/>
              <a:t> | sort –h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F6341-550D-405C-80D3-AFC854B4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814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830D4-DB8C-456D-A36C-FD07D082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super useful command for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C0915-DE76-4A2C-9C87-7D5D8E6B3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tee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181818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OPTION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181818"/>
                </a:solidFill>
                <a:effectLst/>
                <a:latin typeface="Courier New" panose="02070309020205020404" pitchFamily="49" charset="0"/>
              </a:rPr>
              <a:t>]... [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181818"/>
                </a:solidFill>
                <a:effectLst/>
                <a:latin typeface="Courier New" panose="02070309020205020404" pitchFamily="49" charset="0"/>
              </a:rPr>
              <a:t>]...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/>
              <a:t>Reads from stdin and write to </a:t>
            </a:r>
            <a:r>
              <a:rPr lang="en-US" b="1" dirty="0"/>
              <a:t>both</a:t>
            </a:r>
            <a:r>
              <a:rPr lang="en-US" dirty="0"/>
              <a:t> </a:t>
            </a:r>
            <a:r>
              <a:rPr lang="en-US" dirty="0" err="1"/>
              <a:t>stdout</a:t>
            </a:r>
            <a:r>
              <a:rPr lang="en-US" dirty="0"/>
              <a:t> and file</a:t>
            </a:r>
          </a:p>
          <a:p>
            <a:pPr lvl="1"/>
            <a:endParaRPr lang="en-US" dirty="0"/>
          </a:p>
          <a:p>
            <a:r>
              <a:rPr lang="en-US" dirty="0"/>
              <a:t>Example: prints out a list of files and saves results</a:t>
            </a:r>
          </a:p>
          <a:p>
            <a:pPr lvl="1"/>
            <a:r>
              <a:rPr lang="en-US" dirty="0"/>
              <a:t>ls –</a:t>
            </a:r>
            <a:r>
              <a:rPr lang="en-US" dirty="0" err="1"/>
              <a:t>lah</a:t>
            </a:r>
            <a:r>
              <a:rPr lang="en-US" dirty="0"/>
              <a:t> | tee results.txt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 run this with various programs I’m testing, so I can record the results, but also seem them in real-time.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43856-A480-4DCA-AD83-73CA83F7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5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3051-4DD4-45E6-9558-8DB69147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must be compared with </a:t>
            </a:r>
            <a:r>
              <a:rPr lang="en-US" dirty="0" err="1"/>
              <a:t>strcmp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A9D24-2259-4C3F-BFB5-90457F6E5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https://www.cplusplus.com/reference/cstring/strcmp/</a:t>
            </a:r>
            <a:endParaRPr lang="en-US" dirty="0"/>
          </a:p>
          <a:p>
            <a:endParaRPr lang="en-US" dirty="0"/>
          </a:p>
          <a:p>
            <a:r>
              <a:rPr lang="en-US" dirty="0"/>
              <a:t>int </a:t>
            </a:r>
            <a:r>
              <a:rPr lang="en-US" dirty="0" err="1"/>
              <a:t>strcmp</a:t>
            </a:r>
            <a:r>
              <a:rPr lang="en-US" dirty="0"/>
              <a:t>(const char* str1, const char* str2)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Compares two strings character-by-character until reaching a ‘\0’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Returns an integer value of the following:</a:t>
            </a:r>
          </a:p>
          <a:p>
            <a:pPr lvl="2"/>
            <a:r>
              <a:rPr lang="en-US" dirty="0"/>
              <a:t>&lt;0	str1 comes before str2 alphabetically</a:t>
            </a:r>
          </a:p>
          <a:p>
            <a:pPr lvl="2"/>
            <a:r>
              <a:rPr lang="en-US" dirty="0"/>
              <a:t>0    	str1 is equal to str2</a:t>
            </a:r>
          </a:p>
          <a:p>
            <a:pPr lvl="2"/>
            <a:r>
              <a:rPr lang="en-US" dirty="0"/>
              <a:t>&gt;0 	str1 comes after str2 alphabetically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7C1E3-1E90-4C08-A68F-07613C0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820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88B0-0E91-4D07-AFE8-6964B0E4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redirection with kitten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D1E8-97FB-4C45-89B1-78D1F9A2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redirection is handled when the process is created</a:t>
            </a:r>
          </a:p>
          <a:p>
            <a:pPr lvl="1"/>
            <a:r>
              <a:rPr lang="en-US" dirty="0"/>
              <a:t>So it does not need to be aware of it at all</a:t>
            </a:r>
          </a:p>
          <a:p>
            <a:pPr lvl="1"/>
            <a:endParaRPr lang="en-US" dirty="0"/>
          </a:p>
          <a:p>
            <a:r>
              <a:rPr lang="en-US" dirty="0"/>
              <a:t>Our kitten tool works with redirection automatically!</a:t>
            </a:r>
          </a:p>
          <a:p>
            <a:pPr lvl="1"/>
            <a:r>
              <a:rPr lang="en-US" dirty="0"/>
              <a:t>./kitten </a:t>
            </a:r>
            <a:r>
              <a:rPr lang="en-US" dirty="0" err="1"/>
              <a:t>arguments.c</a:t>
            </a:r>
            <a:r>
              <a:rPr lang="en-US" dirty="0"/>
              <a:t> &gt; OUTPUT_FILE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62E8-B68C-4B63-8A6F-46D2990D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78C724-3839-4D76-A707-B4C23905D0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5838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72B48-7507-40E0-8312-C0AB3FC5C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Thinking </a:t>
            </a:r>
            <a:r>
              <a:rPr lang="en-US" dirty="0" err="1"/>
              <a:t>Excercise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379AF-9848-44EC-81BE-13E9325DF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a look at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/>
              <a:t> command to see the other flags it supports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2A6B0-EC58-4198-950C-A6162099C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B351DE-C65E-4FBA-927E-BBDD526AD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532" y="1732867"/>
            <a:ext cx="5982535" cy="48965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455549-695A-4762-BDC3-B06B3AF0F3B5}"/>
              </a:ext>
            </a:extLst>
          </p:cNvPr>
          <p:cNvSpPr txBox="1"/>
          <p:nvPr/>
        </p:nvSpPr>
        <p:spPr>
          <a:xfrm>
            <a:off x="6556584" y="2724150"/>
            <a:ext cx="4279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sz="2800" dirty="0"/>
          </a:p>
          <a:p>
            <a:r>
              <a:rPr lang="en-US" sz="2800" dirty="0"/>
              <a:t>How hard would these be to implement in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kitten</a:t>
            </a:r>
            <a:r>
              <a:rPr lang="en-US" sz="2800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500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Ownership Review</a:t>
            </a:r>
            <a:endParaRPr lang="en-US" b="1" dirty="0"/>
          </a:p>
          <a:p>
            <a:endParaRPr lang="en-US" b="1" dirty="0"/>
          </a:p>
          <a:p>
            <a:r>
              <a:rPr lang="en-US" dirty="0"/>
              <a:t>File Input &amp; Output (I/O)</a:t>
            </a:r>
          </a:p>
          <a:p>
            <a:endParaRPr lang="en-US" dirty="0"/>
          </a:p>
          <a:p>
            <a:r>
              <a:rPr lang="en-US" dirty="0"/>
              <a:t>Standard I/O</a:t>
            </a:r>
          </a:p>
          <a:p>
            <a:endParaRPr lang="en-US" dirty="0"/>
          </a:p>
          <a:p>
            <a:r>
              <a:rPr lang="en-US" b="1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569373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dynamic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 to read in data, but you don’t know how much data there might be?</a:t>
            </a:r>
          </a:p>
          <a:p>
            <a:endParaRPr lang="en-US" dirty="0"/>
          </a:p>
          <a:p>
            <a:r>
              <a:rPr lang="en-US" dirty="0"/>
              <a:t>Arrays in C are a fixed size</a:t>
            </a:r>
          </a:p>
          <a:p>
            <a:r>
              <a:rPr lang="en-US" dirty="0"/>
              <a:t>But you can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as many times as needed</a:t>
            </a:r>
          </a:p>
          <a:p>
            <a:pPr lvl="1"/>
            <a:r>
              <a:rPr lang="en-US" dirty="0"/>
              <a:t>Request some memory</a:t>
            </a:r>
          </a:p>
          <a:p>
            <a:pPr lvl="1"/>
            <a:r>
              <a:rPr lang="en-US" dirty="0"/>
              <a:t>Use until you run out</a:t>
            </a:r>
          </a:p>
          <a:p>
            <a:pPr lvl="1"/>
            <a:r>
              <a:rPr lang="en-US" dirty="0"/>
              <a:t>Request more memory and copy existing values over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makes this simple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781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623D-C1E2-455D-94E8-E6ADCC2C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dynamic memory: </a:t>
            </a:r>
            <a:r>
              <a:rPr lang="en-US" dirty="0" err="1"/>
              <a:t>read_line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E6B3-0F53-4E2D-AED3-013F9FB9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</a:t>
            </a:r>
          </a:p>
          <a:p>
            <a:pPr lvl="1"/>
            <a:endParaRPr lang="en-US" dirty="0"/>
          </a:p>
          <a:p>
            <a:r>
              <a:rPr lang="en-US" dirty="0"/>
              <a:t>Reads an entire line at a time from stdin</a:t>
            </a:r>
          </a:p>
          <a:p>
            <a:pPr lvl="1"/>
            <a:r>
              <a:rPr lang="en-US" dirty="0"/>
              <a:t>Can’t know in advance how many bytes there will be to read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Keeps reading in bytes until ‘\n’ character or end-of-file</a:t>
            </a:r>
          </a:p>
          <a:p>
            <a:pPr lvl="1"/>
            <a:r>
              <a:rPr lang="en-US" dirty="0"/>
              <a:t>Needs to request more memory until it holds the entire line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Note: part of the 211 library, not standard 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BB63F-D5D4-4F78-B283-26320AC1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270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623D-C1E2-455D-94E8-E6ADCC2C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implement </a:t>
            </a:r>
            <a:r>
              <a:rPr lang="en-US" dirty="0" err="1"/>
              <a:t>read_line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E6B3-0F53-4E2D-AED3-013F9FB9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</a:t>
            </a:r>
          </a:p>
          <a:p>
            <a:pPr lvl="1"/>
            <a:endParaRPr lang="en-US" dirty="0"/>
          </a:p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Read from stdin until ‘\n’ or end-of-file (EOF)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Allocate an array to hold the read characters</a:t>
            </a:r>
          </a:p>
          <a:p>
            <a:pPr lvl="2"/>
            <a:r>
              <a:rPr lang="en-US" dirty="0"/>
              <a:t>Make sure to end it with a ‘\0’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Returns</a:t>
            </a:r>
          </a:p>
          <a:p>
            <a:pPr lvl="2"/>
            <a:r>
              <a:rPr lang="en-US" dirty="0"/>
              <a:t>NULL pointer if EOF was reached immediately</a:t>
            </a:r>
          </a:p>
          <a:p>
            <a:pPr lvl="2"/>
            <a:r>
              <a:rPr lang="en-US" dirty="0"/>
              <a:t>Pointer to string otherwise (not including the newline character)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BB63F-D5D4-4F78-B283-26320AC1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77BA5A-9775-4820-AFCF-1BA19D6C45E9}"/>
              </a:ext>
            </a:extLst>
          </p:cNvPr>
          <p:cNvSpPr txBox="1"/>
          <p:nvPr/>
        </p:nvSpPr>
        <p:spPr>
          <a:xfrm>
            <a:off x="8693063" y="228600"/>
            <a:ext cx="21781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readline-starter.c</a:t>
            </a:r>
            <a:endParaRPr lang="en-US" dirty="0"/>
          </a:p>
          <a:p>
            <a:r>
              <a:rPr lang="en-US" dirty="0" err="1"/>
              <a:t>readline-complete.c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605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F7BB4-1612-430E-AB96-F023694D1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Realloc</a:t>
            </a:r>
            <a:r>
              <a:rPr lang="en-US" dirty="0"/>
              <a:t> versus malloc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06875-B098-4CCE-9271-2C98077BA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could just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and copy ourselves, what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add?</a:t>
            </a: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can be far more efficient</a:t>
            </a:r>
          </a:p>
          <a:p>
            <a:pPr lvl="1"/>
            <a:r>
              <a:rPr lang="en-US" dirty="0"/>
              <a:t>Doesn’t have to copy data at all if there is room in the heap to expand</a:t>
            </a:r>
          </a:p>
          <a:p>
            <a:pPr lvl="1"/>
            <a:endParaRPr lang="en-US" dirty="0"/>
          </a:p>
          <a:p>
            <a:r>
              <a:rPr lang="en-US" dirty="0"/>
              <a:t>Also simpler for programmers</a:t>
            </a:r>
          </a:p>
          <a:p>
            <a:pPr lvl="1"/>
            <a:r>
              <a:rPr lang="en-US" dirty="0"/>
              <a:t>Can’t forget to free the old memory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does it for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2A2A0-F819-4B9C-9BFF-27AB2107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716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CC4E-9B6B-485F-A2C0-85326D1C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string size will change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BF681-5C6C-47E6-8328-DA7683E34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efficiency</a:t>
            </a:r>
          </a:p>
          <a:p>
            <a:pPr lvl="1"/>
            <a:r>
              <a:rPr lang="en-US" dirty="0"/>
              <a:t>Pointer returned could have way more memory than characters</a:t>
            </a:r>
          </a:p>
          <a:p>
            <a:pPr lvl="1"/>
            <a:r>
              <a:rPr lang="en-US" dirty="0"/>
              <a:t>User might hold on to memory for a while before freeing</a:t>
            </a:r>
          </a:p>
          <a:p>
            <a:pPr lvl="1"/>
            <a:r>
              <a:rPr lang="en-US" dirty="0"/>
              <a:t>The less wasted memory, the less memory the program needs</a:t>
            </a:r>
          </a:p>
          <a:p>
            <a:pPr lvl="1"/>
            <a:endParaRPr lang="en-US" dirty="0"/>
          </a:p>
          <a:p>
            <a:r>
              <a:rPr lang="en-US" dirty="0"/>
              <a:t>Runtime speed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are slow</a:t>
            </a:r>
          </a:p>
          <a:p>
            <a:pPr lvl="1"/>
            <a:r>
              <a:rPr lang="en-US" dirty="0"/>
              <a:t>The fewer times we call them, the faster the program will run</a:t>
            </a:r>
          </a:p>
          <a:p>
            <a:pPr lvl="1"/>
            <a:endParaRPr lang="en-US" dirty="0"/>
          </a:p>
          <a:p>
            <a:r>
              <a:rPr lang="en-US" dirty="0"/>
              <a:t>Need to pick a sweet spot to balance the two of these</a:t>
            </a:r>
          </a:p>
          <a:p>
            <a:pPr lvl="1"/>
            <a:r>
              <a:rPr lang="en-US" dirty="0"/>
              <a:t>Real program: starts at 80 characters, doubles size when reallocating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C7A24-EC47-4BC3-BB00-52DB53171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297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B1FDE-2D53-40D7-9A71-60FF3E07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efficiency really matter though?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949BA-1123-4953-91A8-7C428148C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you’re writing a CS211 homework: </a:t>
            </a:r>
            <a:r>
              <a:rPr lang="en-US" b="1" dirty="0"/>
              <a:t>no</a:t>
            </a:r>
          </a:p>
          <a:p>
            <a:endParaRPr lang="en-US" dirty="0"/>
          </a:p>
          <a:p>
            <a:r>
              <a:rPr lang="en-US" dirty="0"/>
              <a:t>If you’re writing a </a:t>
            </a:r>
            <a:r>
              <a:rPr lang="en-US" dirty="0" err="1"/>
              <a:t>Javascript</a:t>
            </a:r>
            <a:r>
              <a:rPr lang="en-US" dirty="0"/>
              <a:t> interpreter for Firefox,</a:t>
            </a:r>
          </a:p>
          <a:p>
            <a:pPr lvl="1"/>
            <a:r>
              <a:rPr lang="en-US" dirty="0"/>
              <a:t>Which has millions of users</a:t>
            </a:r>
          </a:p>
          <a:p>
            <a:pPr lvl="1"/>
            <a:r>
              <a:rPr lang="en-US" dirty="0"/>
              <a:t>times hundreds of websites per day for each user</a:t>
            </a:r>
          </a:p>
          <a:p>
            <a:pPr lvl="1"/>
            <a:r>
              <a:rPr lang="en-US" dirty="0"/>
              <a:t>times hundreds of lines of code per website</a:t>
            </a:r>
          </a:p>
          <a:p>
            <a:pPr lvl="1"/>
            <a:r>
              <a:rPr lang="en-US" dirty="0"/>
              <a:t>and each line of code is read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YES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5BF04-4851-4663-9910-FE076212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33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B9622-390B-4D76-A354-CCCB6423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/>
              <a:t>Break + relevant </a:t>
            </a:r>
            <a:r>
              <a:rPr lang="en-US" dirty="0" err="1"/>
              <a:t>xkcd</a:t>
            </a:r>
            <a:endParaRPr lang="en-US" dirty="0"/>
          </a:p>
        </p:txBody>
      </p:sp>
      <p:pic>
        <p:nvPicPr>
          <p:cNvPr id="1026" name="Picture 2" descr="Dependency">
            <a:extLst>
              <a:ext uri="{FF2B5EF4-FFF2-40B4-BE49-F238E27FC236}">
                <a16:creationId xmlns:a16="http://schemas.microsoft.com/office/drawing/2014/main" id="{D541E631-7C4C-41A3-8031-10109E0C7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3747" y="1143000"/>
            <a:ext cx="3960495" cy="50292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09208-A068-497D-B312-EA4D691E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49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C3EB5-6048-44B3-A584-5A96428B58E5}"/>
              </a:ext>
            </a:extLst>
          </p:cNvPr>
          <p:cNvSpPr txBox="1"/>
          <p:nvPr/>
        </p:nvSpPr>
        <p:spPr>
          <a:xfrm>
            <a:off x="607595" y="62600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https://xkcd.com/2347/</a:t>
            </a:r>
          </a:p>
        </p:txBody>
      </p:sp>
    </p:spTree>
    <p:extLst>
      <p:ext uri="{BB962C8B-B14F-4D97-AF65-F5344CB8AC3E}">
        <p14:creationId xmlns:p14="http://schemas.microsoft.com/office/powerpoint/2010/main" val="416901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73CFC-EC1B-4270-952C-D35E154F6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SEGV is a null pointer dereference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3FF27-09EF-4157-9648-2F30BBAC9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4724400"/>
            <a:ext cx="11218645" cy="1447800"/>
          </a:xfrm>
        </p:spPr>
        <p:txBody>
          <a:bodyPr/>
          <a:lstStyle/>
          <a:p>
            <a:r>
              <a:rPr lang="en-US" dirty="0"/>
              <a:t>This </a:t>
            </a:r>
            <a:r>
              <a:rPr lang="en-US" dirty="0" err="1"/>
              <a:t>AddressSanitizer</a:t>
            </a:r>
            <a:r>
              <a:rPr lang="en-US" dirty="0"/>
              <a:t> error is due to dereferencing a NULL pointer</a:t>
            </a:r>
          </a:p>
          <a:p>
            <a:pPr lvl="1"/>
            <a:r>
              <a:rPr lang="en-US" dirty="0"/>
              <a:t>Often in Homework 3, it’s because you tried to read a NULL candidate name</a:t>
            </a:r>
          </a:p>
          <a:p>
            <a:pPr lvl="1"/>
            <a:r>
              <a:rPr lang="en-US" dirty="0"/>
              <a:t>Possibly with `</a:t>
            </a:r>
            <a:r>
              <a:rPr lang="en-US" dirty="0" err="1"/>
              <a:t>strcmp</a:t>
            </a:r>
            <a:r>
              <a:rPr lang="en-US" dirty="0"/>
              <a:t>()`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4E9755-2BAD-4C2A-A6D9-B7491C26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2754753-9C7D-4034-AEB7-A79D97676B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71" b="3840"/>
          <a:stretch/>
        </p:blipFill>
        <p:spPr bwMode="auto">
          <a:xfrm>
            <a:off x="607594" y="1143000"/>
            <a:ext cx="1097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6321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Ownership Review</a:t>
            </a:r>
            <a:endParaRPr lang="en-US" b="1" dirty="0"/>
          </a:p>
          <a:p>
            <a:endParaRPr lang="en-US" b="1" dirty="0"/>
          </a:p>
          <a:p>
            <a:r>
              <a:rPr lang="en-US" dirty="0"/>
              <a:t>File Input &amp; Output (I/O)</a:t>
            </a:r>
          </a:p>
          <a:p>
            <a:endParaRPr lang="en-US" dirty="0"/>
          </a:p>
          <a:p>
            <a:r>
              <a:rPr lang="en-US" dirty="0"/>
              <a:t>Standard I/O</a:t>
            </a:r>
          </a:p>
          <a:p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52135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 dynamic memory allocation with arrays</a:t>
            </a:r>
          </a:p>
          <a:p>
            <a:pPr lvl="1"/>
            <a:r>
              <a:rPr lang="en-US" dirty="0"/>
              <a:t>How do we make an array the dynamically changes size?</a:t>
            </a:r>
          </a:p>
          <a:p>
            <a:pPr lvl="1"/>
            <a:endParaRPr lang="en-US" dirty="0"/>
          </a:p>
          <a:p>
            <a:r>
              <a:rPr lang="en-US" dirty="0"/>
              <a:t>Introduce and explore concept of linked lists</a:t>
            </a:r>
          </a:p>
          <a:p>
            <a:pPr lvl="1"/>
            <a:r>
              <a:rPr lang="en-US" dirty="0"/>
              <a:t>What are they and what are their advantages?</a:t>
            </a:r>
          </a:p>
          <a:p>
            <a:pPr lvl="1"/>
            <a:r>
              <a:rPr lang="en-US" dirty="0"/>
              <a:t>How do we write code that uses them?</a:t>
            </a:r>
          </a:p>
          <a:p>
            <a:pPr lvl="1"/>
            <a:endParaRPr lang="en-US" dirty="0"/>
          </a:p>
          <a:p>
            <a:r>
              <a:rPr lang="en-US" dirty="0"/>
              <a:t>Discuss concept of pointers to pointers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~/cs211/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(or wherever you put stuff)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xkvf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~cs211/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/07_fileio.tgz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07_fileio/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30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Ownership Review</a:t>
            </a:r>
          </a:p>
          <a:p>
            <a:endParaRPr lang="en-US" b="1" dirty="0"/>
          </a:p>
          <a:p>
            <a:r>
              <a:rPr lang="en-US" dirty="0"/>
              <a:t>File Input &amp; Output (I/O)</a:t>
            </a:r>
          </a:p>
          <a:p>
            <a:endParaRPr lang="en-US" dirty="0"/>
          </a:p>
          <a:p>
            <a:r>
              <a:rPr lang="en-US" dirty="0"/>
              <a:t>Standard I/O</a:t>
            </a:r>
          </a:p>
          <a:p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57249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623F6-83BE-4FA4-ACCC-694AE5D06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ownership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0AFE5-280B-E60D-D673-F8313A900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creates memory objects (chunks of heap memory)</a:t>
            </a:r>
          </a:p>
          <a:p>
            <a:pPr lvl="1"/>
            <a:r>
              <a:rPr lang="en-US" dirty="0"/>
              <a:t>MUST later be freed</a:t>
            </a:r>
          </a:p>
          <a:p>
            <a:endParaRPr lang="en-US" dirty="0"/>
          </a:p>
          <a:p>
            <a:r>
              <a:rPr lang="en-US" dirty="0"/>
              <a:t>The “owner” of a memory object is responsible for it</a:t>
            </a:r>
          </a:p>
          <a:p>
            <a:pPr lvl="1"/>
            <a:r>
              <a:rPr lang="en-US" dirty="0"/>
              <a:t>Must either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 it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Or transfer ownership to something else</a:t>
            </a:r>
          </a:p>
          <a:p>
            <a:pPr lvl="2"/>
            <a:r>
              <a:rPr lang="en-US" dirty="0"/>
              <a:t>Pass into another function</a:t>
            </a:r>
          </a:p>
          <a:p>
            <a:pPr lvl="2"/>
            <a:r>
              <a:rPr lang="en-US" dirty="0"/>
              <a:t>Store it in some data structure for later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8C1B9-5F6B-8B88-9ED1-2FF6293E8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14432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027A3B-330E-4368-95A2-EF394796F5EF}" vid="{5C8A0662-5C76-4F95-A4FF-DAC7FB3CDF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635</TotalTime>
  <Words>2830</Words>
  <Application>Microsoft Office PowerPoint</Application>
  <PresentationFormat>Widescreen</PresentationFormat>
  <Paragraphs>552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Courier New</vt:lpstr>
      <vt:lpstr>Tahoma</vt:lpstr>
      <vt:lpstr>Class Slides</vt:lpstr>
      <vt:lpstr>Lecture 07 File Input &amp; Output</vt:lpstr>
      <vt:lpstr>Administrivia</vt:lpstr>
      <vt:lpstr>Homework 2 hint: comparing strings</vt:lpstr>
      <vt:lpstr>Strings must be compared with strcmp()</vt:lpstr>
      <vt:lpstr>SEGV is a null pointer dereference</vt:lpstr>
      <vt:lpstr>Today’s Goals</vt:lpstr>
      <vt:lpstr>Getting the code for today</vt:lpstr>
      <vt:lpstr>Outline</vt:lpstr>
      <vt:lpstr>Review: ownership idea</vt:lpstr>
      <vt:lpstr>The full ownership protocol</vt:lpstr>
      <vt:lpstr>Borrowing example</vt:lpstr>
      <vt:lpstr>Ownership example, return transferring ownership</vt:lpstr>
      <vt:lpstr>Ownership example, calling a borrowing function</vt:lpstr>
      <vt:lpstr>Ownership example, transferring ownership</vt:lpstr>
      <vt:lpstr>Break + Practice</vt:lpstr>
      <vt:lpstr>Break + Practice</vt:lpstr>
      <vt:lpstr>Outline</vt:lpstr>
      <vt:lpstr>Files</vt:lpstr>
      <vt:lpstr>How do we interact with files?</vt:lpstr>
      <vt:lpstr>System calls for interacting with files</vt:lpstr>
      <vt:lpstr>References</vt:lpstr>
      <vt:lpstr>Opening files</vt:lpstr>
      <vt:lpstr>Open returns a FILE object</vt:lpstr>
      <vt:lpstr>Reading files</vt:lpstr>
      <vt:lpstr>How do we know when we finished the file?</vt:lpstr>
      <vt:lpstr>Writing files looks a lot like reading</vt:lpstr>
      <vt:lpstr>Moving the file offset</vt:lpstr>
      <vt:lpstr>Closing a file</vt:lpstr>
      <vt:lpstr>Buffered I/O</vt:lpstr>
      <vt:lpstr>Example: kitten tool</vt:lpstr>
      <vt:lpstr>Live coding: implement kitten</vt:lpstr>
      <vt:lpstr>Outline</vt:lpstr>
      <vt:lpstr>How do programs talk to users?</vt:lpstr>
      <vt:lpstr>Standard I/O is a process thing, not a C thing</vt:lpstr>
      <vt:lpstr>Standard I/O is configured by the shell</vt:lpstr>
      <vt:lpstr>Live coding: kitten upgrades</vt:lpstr>
      <vt:lpstr>Redirecting standard I/O</vt:lpstr>
      <vt:lpstr>Piping commands</vt:lpstr>
      <vt:lpstr>Sidebar: super useful command for testing</vt:lpstr>
      <vt:lpstr>Example: redirection with kitten</vt:lpstr>
      <vt:lpstr>Break + Thinking Excercise</vt:lpstr>
      <vt:lpstr>Outline</vt:lpstr>
      <vt:lpstr>Dealing with dynamic input</vt:lpstr>
      <vt:lpstr>Example of dynamic memory: read_line()</vt:lpstr>
      <vt:lpstr>Live coding: implement read_line()</vt:lpstr>
      <vt:lpstr>Realloc versus malloc</vt:lpstr>
      <vt:lpstr>Default string size will change efficiency</vt:lpstr>
      <vt:lpstr>Does efficiency really matter though?</vt:lpstr>
      <vt:lpstr>Break + relevant xkcd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08 Linked Lists</dc:title>
  <dc:creator>Branden Ghena</dc:creator>
  <cp:lastModifiedBy>Branden Ghena</cp:lastModifiedBy>
  <cp:revision>53</cp:revision>
  <dcterms:created xsi:type="dcterms:W3CDTF">2021-10-13T19:44:50Z</dcterms:created>
  <dcterms:modified xsi:type="dcterms:W3CDTF">2023-04-20T18:18:29Z</dcterms:modified>
</cp:coreProperties>
</file>