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5"/>
  </p:notesMasterIdLst>
  <p:sldIdLst>
    <p:sldId id="256" r:id="rId2"/>
    <p:sldId id="763" r:id="rId3"/>
    <p:sldId id="264" r:id="rId4"/>
    <p:sldId id="783" r:id="rId5"/>
    <p:sldId id="819" r:id="rId6"/>
    <p:sldId id="679" r:id="rId7"/>
    <p:sldId id="680" r:id="rId8"/>
    <p:sldId id="561" r:id="rId9"/>
    <p:sldId id="753" r:id="rId10"/>
    <p:sldId id="385" r:id="rId11"/>
    <p:sldId id="756" r:id="rId12"/>
    <p:sldId id="757" r:id="rId13"/>
    <p:sldId id="766" r:id="rId14"/>
    <p:sldId id="759" r:id="rId15"/>
    <p:sldId id="760" r:id="rId16"/>
    <p:sldId id="761" r:id="rId17"/>
    <p:sldId id="767" r:id="rId18"/>
    <p:sldId id="774" r:id="rId19"/>
    <p:sldId id="818" r:id="rId20"/>
    <p:sldId id="764" r:id="rId21"/>
    <p:sldId id="817" r:id="rId22"/>
    <p:sldId id="387" r:id="rId23"/>
    <p:sldId id="772" r:id="rId24"/>
    <p:sldId id="773" r:id="rId25"/>
    <p:sldId id="775" r:id="rId26"/>
    <p:sldId id="816" r:id="rId27"/>
    <p:sldId id="755" r:id="rId28"/>
    <p:sldId id="762" r:id="rId29"/>
    <p:sldId id="768" r:id="rId30"/>
    <p:sldId id="812" r:id="rId31"/>
    <p:sldId id="769" r:id="rId32"/>
    <p:sldId id="770" r:id="rId33"/>
    <p:sldId id="810" r:id="rId34"/>
    <p:sldId id="814" r:id="rId35"/>
    <p:sldId id="815" r:id="rId36"/>
    <p:sldId id="808" r:id="rId37"/>
    <p:sldId id="813" r:id="rId38"/>
    <p:sldId id="790" r:id="rId39"/>
    <p:sldId id="798" r:id="rId40"/>
    <p:sldId id="791" r:id="rId41"/>
    <p:sldId id="793" r:id="rId42"/>
    <p:sldId id="792" r:id="rId43"/>
    <p:sldId id="781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763"/>
            <p14:sldId id="264"/>
            <p14:sldId id="783"/>
          </p14:sldIdLst>
        </p14:section>
        <p14:section name="Dynamic Memory Allocation" id="{0FCA8F17-F50F-4191-9230-DCB0329E373D}">
          <p14:sldIdLst>
            <p14:sldId id="819"/>
            <p14:sldId id="679"/>
            <p14:sldId id="680"/>
            <p14:sldId id="561"/>
            <p14:sldId id="753"/>
            <p14:sldId id="385"/>
            <p14:sldId id="756"/>
            <p14:sldId id="757"/>
            <p14:sldId id="766"/>
            <p14:sldId id="759"/>
            <p14:sldId id="760"/>
            <p14:sldId id="761"/>
            <p14:sldId id="767"/>
            <p14:sldId id="774"/>
          </p14:sldIdLst>
        </p14:section>
        <p14:section name="Dynamic Memory Example" id="{6B7C363D-39B0-415D-BFC9-F3FE917AB899}">
          <p14:sldIdLst>
            <p14:sldId id="818"/>
            <p14:sldId id="764"/>
          </p14:sldIdLst>
        </p14:section>
        <p14:section name="Memory Sizes of Types" id="{BF6C0335-201F-42F7-8430-6714634FD979}">
          <p14:sldIdLst>
            <p14:sldId id="817"/>
            <p14:sldId id="387"/>
            <p14:sldId id="772"/>
            <p14:sldId id="773"/>
            <p14:sldId id="775"/>
          </p14:sldIdLst>
        </p14:section>
        <p14:section name="Ownership" id="{2CD24D4D-AEE5-41DC-ADE5-392B5D233CF1}">
          <p14:sldIdLst>
            <p14:sldId id="816"/>
            <p14:sldId id="755"/>
            <p14:sldId id="762"/>
            <p14:sldId id="768"/>
            <p14:sldId id="812"/>
            <p14:sldId id="769"/>
            <p14:sldId id="770"/>
            <p14:sldId id="810"/>
            <p14:sldId id="814"/>
          </p14:sldIdLst>
        </p14:section>
        <p14:section name="Dynamic Arrays" id="{1FEDD3A8-C696-46EC-986D-D50246536EAD}">
          <p14:sldIdLst>
            <p14:sldId id="815"/>
            <p14:sldId id="808"/>
            <p14:sldId id="813"/>
            <p14:sldId id="790"/>
            <p14:sldId id="798"/>
            <p14:sldId id="791"/>
            <p14:sldId id="793"/>
            <p14:sldId id="792"/>
          </p14:sldIdLst>
        </p14:section>
        <p14:section name="Wrapup" id="{29A7F866-9DA9-446B-8359-CE426CB89C7A}">
          <p14:sldIdLst>
            <p14:sldId id="78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7440" autoAdjust="0"/>
  </p:normalViewPr>
  <p:slideViewPr>
    <p:cSldViewPr snapToGrid="0">
      <p:cViewPr varScale="1">
        <p:scale>
          <a:sx n="116" d="100"/>
          <a:sy n="116" d="100"/>
        </p:scale>
        <p:origin x="64" y="3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Dynamic Memory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Allocate memory with malloc()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Requests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bytes of memory from the heap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Returns a pointer to this new </a:t>
            </a:r>
            <a:r>
              <a:rPr lang="en-US" b="1" dirty="0"/>
              <a:t>object</a:t>
            </a:r>
          </a:p>
          <a:p>
            <a:pPr lvl="2"/>
            <a:r>
              <a:rPr lang="en-US" dirty="0"/>
              <a:t>Not associated with any variable (sort of like string literals)</a:t>
            </a:r>
          </a:p>
          <a:p>
            <a:pPr lvl="2"/>
            <a:r>
              <a:rPr lang="en-US" dirty="0"/>
              <a:t>It has no value by default (uninitialized)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The object persists until it is manually deallocated</a:t>
            </a:r>
          </a:p>
          <a:p>
            <a:pPr lvl="2"/>
            <a:r>
              <a:rPr lang="en-US" dirty="0"/>
              <a:t>Deallocated through a call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95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5935A-721C-46C4-9A6E-37A84C922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Malloc return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9BD52-122A-47AD-9183-5B5E117E8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size)</a:t>
            </a:r>
          </a:p>
          <a:p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  <a:r>
              <a:rPr lang="en-US" dirty="0"/>
              <a:t> is a special pointer type in C</a:t>
            </a:r>
          </a:p>
          <a:p>
            <a:pPr lvl="1"/>
            <a:r>
              <a:rPr lang="en-US" dirty="0"/>
              <a:t>“A pointer to nothing” (or to </a:t>
            </a:r>
            <a:r>
              <a:rPr lang="en-US" i="1" dirty="0"/>
              <a:t>anything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Must be stored as the desired type before dereferencing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(int*)malloc(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can fail!!</a:t>
            </a:r>
          </a:p>
          <a:p>
            <a:pPr lvl="1"/>
            <a:r>
              <a:rPr lang="en-US" dirty="0"/>
              <a:t>The return value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if it was unable to allocate the memory</a:t>
            </a:r>
          </a:p>
          <a:p>
            <a:pPr lvl="1"/>
            <a:r>
              <a:rPr lang="en-US" dirty="0"/>
              <a:t>You always need to check the return value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before using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6FA11-56CA-45C7-AA1E-1A28E340F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7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0ACC-45A9-43A3-8E6C-291891307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Deallocate memory with free()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A8E9A-5922-46D9-A189-77B566BE2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Deallocates the memory at the pointer</a:t>
            </a:r>
          </a:p>
          <a:p>
            <a:pPr lvl="1"/>
            <a:r>
              <a:rPr lang="en-US" dirty="0"/>
              <a:t>Only works if the memory address was given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Must be called when you are finished with the memory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Or else you have a “memory leak”</a:t>
            </a:r>
          </a:p>
          <a:p>
            <a:pPr lvl="1"/>
            <a:endParaRPr lang="en-US" dirty="0"/>
          </a:p>
          <a:p>
            <a:r>
              <a:rPr lang="en-US" dirty="0"/>
              <a:t>Memory leaks occur when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’d memory is not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/>
              <a:t>’d</a:t>
            </a:r>
          </a:p>
          <a:p>
            <a:pPr lvl="1"/>
            <a:r>
              <a:rPr lang="en-US" dirty="0"/>
              <a:t>Process slowly accumulates memory that it was given, but can’t access anymore</a:t>
            </a:r>
          </a:p>
          <a:p>
            <a:pPr lvl="1"/>
            <a:r>
              <a:rPr lang="en-US" dirty="0"/>
              <a:t>Keeps using more and more memory when it runs for a long time</a:t>
            </a:r>
          </a:p>
          <a:p>
            <a:pPr lvl="1"/>
            <a:r>
              <a:rPr lang="en-US" dirty="0"/>
              <a:t>Until the OS eventually has to kill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EC663-684D-4B54-9FD7-82E3151B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20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0ACC-45A9-43A3-8E6C-291891307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needs to be used carefully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A8E9A-5922-46D9-A189-77B566BE2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b="0" i="0" u="none" strike="noStrike" baseline="0" dirty="0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r>
              <a:rPr lang="en-US" dirty="0"/>
              <a:t>If you pass in a pointer that wasn’t created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UNDEFINED BEHAVIOR </a:t>
            </a:r>
            <a:r>
              <a:rPr lang="en-US" dirty="0"/>
              <a:t>(often a </a:t>
            </a:r>
            <a:r>
              <a:rPr lang="en-US" dirty="0" err="1"/>
              <a:t>segfault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This includes a pointer that has been modified from the one returned by malloc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free(NULL)</a:t>
            </a:r>
            <a:r>
              <a:rPr lang="en-US" dirty="0"/>
              <a:t> is always fine though</a:t>
            </a:r>
          </a:p>
          <a:p>
            <a:pPr lvl="1"/>
            <a:endParaRPr lang="en-US" dirty="0"/>
          </a:p>
          <a:p>
            <a:r>
              <a:rPr lang="en-US" dirty="0"/>
              <a:t>Once memory is freed, it must NEVER be used again</a:t>
            </a:r>
          </a:p>
          <a:p>
            <a:pPr lvl="1"/>
            <a:r>
              <a:rPr lang="en-US" dirty="0"/>
              <a:t>Or else… </a:t>
            </a:r>
            <a:r>
              <a:rPr lang="en-US" b="1" dirty="0"/>
              <a:t>UNDEFINED BEHAVIOR</a:t>
            </a:r>
            <a:r>
              <a:rPr lang="en-US" dirty="0"/>
              <a:t> (surprise!)</a:t>
            </a:r>
          </a:p>
          <a:p>
            <a:pPr lvl="1"/>
            <a:r>
              <a:rPr lang="en-US" dirty="0"/>
              <a:t>Definitely don’t free it twice</a:t>
            </a:r>
          </a:p>
          <a:p>
            <a:pPr lvl="1"/>
            <a:endParaRPr lang="en-US" dirty="0"/>
          </a:p>
          <a:p>
            <a:r>
              <a:rPr lang="en-US" dirty="0" err="1"/>
              <a:t>AddressSanitizer</a:t>
            </a:r>
            <a:r>
              <a:rPr lang="en-US" dirty="0"/>
              <a:t> will helpfully crash your code in both of these cases!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EC663-684D-4B54-9FD7-82E3151B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20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18262-656F-4B9C-9FEE-9EF8E72B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for dynamic memory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74FAB-7CA0-425A-A53C-A55B04F5A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Every pointer returned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must be NULL-checked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Every object returned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>
                <a:cs typeface="Courier New" panose="02070309020205020404" pitchFamily="49" charset="0"/>
              </a:rPr>
              <a:t> must have its address passed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>
                <a:cs typeface="Courier New" panose="02070309020205020404" pitchFamily="49" charset="0"/>
              </a:rPr>
              <a:t> exactly once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cs typeface="Courier New" panose="02070309020205020404" pitchFamily="49" charset="0"/>
              </a:rPr>
              <a:t>After an object is freed, it must not be accessed or freed again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cs typeface="Courier New" panose="02070309020205020404" pitchFamily="49" charset="0"/>
              </a:rPr>
              <a:t>An object not obtained from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>
                <a:cs typeface="Courier New" panose="02070309020205020404" pitchFamily="49" charset="0"/>
              </a:rPr>
              <a:t> must not be freed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cs typeface="Courier New" panose="02070309020205020404" pitchFamily="49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cs typeface="Courier New" panose="02070309020205020404" pitchFamily="49" charset="0"/>
            </a:endParaRPr>
          </a:p>
          <a:p>
            <a:pPr>
              <a:spcBef>
                <a:spcPts val="500"/>
              </a:spcBef>
              <a:defRPr/>
            </a:pPr>
            <a:r>
              <a:rPr lang="en-US" dirty="0">
                <a:cs typeface="Courier New" panose="02070309020205020404" pitchFamily="49" charset="0"/>
              </a:rPr>
              <a:t>Breaking any of these rules leads to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UNDEFINED BEHAVIOR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067E0-CD2F-48B8-A1D1-73DD6DA72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4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0145-7474-4136-B384-9D95792A4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Pros/cons of dynamic memory allocation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D1571-BE8D-4C63-865A-E4AAA229D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You can create exactly as much memory as you want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It lives for exactly as long as you need it</a:t>
            </a:r>
          </a:p>
          <a:p>
            <a:pPr lvl="2"/>
            <a:r>
              <a:rPr lang="en-US" dirty="0"/>
              <a:t>Not tied to any particular function</a:t>
            </a:r>
          </a:p>
          <a:p>
            <a:pPr marL="457200" lvl="1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Cons</a:t>
            </a:r>
          </a:p>
          <a:p>
            <a:pPr lv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UNDEFINED BEHAVIOR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everywhere</a:t>
            </a: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 if you’re not </a:t>
            </a:r>
            <a:r>
              <a:rPr kumimoji="0" lang="en-US" sz="240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carefu</a:t>
            </a:r>
            <a:r>
              <a:rPr lang="en-US" dirty="0">
                <a:solidFill>
                  <a:prstClr val="black"/>
                </a:solidFill>
                <a:latin typeface="Tahoma"/>
              </a:rPr>
              <a:t>l</a:t>
            </a:r>
            <a:br>
              <a:rPr lang="en-US" dirty="0">
                <a:solidFill>
                  <a:prstClr val="black"/>
                </a:solidFill>
                <a:latin typeface="Tahoma"/>
              </a:rPr>
            </a:br>
            <a:endParaRPr lang="en-US" dirty="0">
              <a:solidFill>
                <a:prstClr val="black"/>
              </a:solidFill>
              <a:latin typeface="Tahoma"/>
            </a:endParaRPr>
          </a:p>
          <a:p>
            <a:pPr lvl="1"/>
            <a:r>
              <a:rPr lang="en-US" dirty="0">
                <a:solidFill>
                  <a:prstClr val="black"/>
                </a:solidFill>
                <a:latin typeface="Tahoma"/>
              </a:rPr>
              <a:t>Must be sure to later 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>
                <a:solidFill>
                  <a:prstClr val="black"/>
                </a:solidFill>
                <a:latin typeface="Tahoma"/>
              </a:rPr>
              <a:t> all memory given by </a:t>
            </a:r>
            <a:r>
              <a:rPr lang="en-US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endParaRPr kumimoji="0" lang="en-US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6EE78-5EBF-421C-A1EC-CDD697C6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7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49AFE-F6A6-48A8-91EB-8BFA6B179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“dynamic memory family”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06859-025D-4250-9731-EB3E9F850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num,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size)</a:t>
            </a:r>
          </a:p>
          <a:p>
            <a:pPr lvl="1"/>
            <a:r>
              <a:rPr lang="en-US" dirty="0"/>
              <a:t>Allocates a block of memory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/>
              <a:t> elements, each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/>
              <a:t> bytes</a:t>
            </a:r>
          </a:p>
          <a:p>
            <a:pPr lvl="1"/>
            <a:r>
              <a:rPr lang="en-US" dirty="0"/>
              <a:t>Zeros each element in the memory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</a:t>
            </a:r>
            <a:r>
              <a:rPr lang="en-US" b="0" i="0" u="none" strike="noStrike" baseline="0" dirty="0" err="1">
                <a:solidFill>
                  <a:srgbClr val="268CD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void* </a:t>
            </a:r>
            <a:r>
              <a:rPr lang="en-US" b="0" i="0" u="none" strike="noStrike" baseline="0" dirty="0" err="1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i="0" u="none" strike="noStrike" baseline="0" dirty="0" err="1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b="0" i="0" u="none" strike="noStrike" baseline="0" dirty="0">
                <a:solidFill>
                  <a:srgbClr val="2AA2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0" i="0" u="none" strike="noStrike" baseline="0" dirty="0">
                <a:solidFill>
                  <a:srgbClr val="07364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size)</a:t>
            </a:r>
          </a:p>
          <a:p>
            <a:pPr lvl="1"/>
            <a:r>
              <a:rPr lang="en-US" dirty="0"/>
              <a:t>Changes the size of the memory block pointed to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Might return the same pointer, might be a new pointer</a:t>
            </a:r>
          </a:p>
          <a:p>
            <a:pPr lvl="2"/>
            <a:r>
              <a:rPr lang="en-US" dirty="0"/>
              <a:t>Frees the old pointer if giving you a new one</a:t>
            </a:r>
          </a:p>
          <a:p>
            <a:pPr lvl="2"/>
            <a:r>
              <a:rPr lang="en-US" dirty="0"/>
              <a:t>Values in the memory are maintained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be used to increase the size of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’d array!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4EBCA-4D78-47A9-BC6F-3CCC5497C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03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3463A-8B33-4F41-9924-A944C27E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93104-8BBC-41E8-B6E8-8EA81552A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int </a:t>
            </a:r>
            <a:r>
              <a:rPr lang="en-US" dirty="0" err="1"/>
              <a:t>testfunction</a:t>
            </a:r>
            <a:r>
              <a:rPr lang="en-US" dirty="0"/>
              <a:t> (int </a:t>
            </a:r>
            <a:r>
              <a:rPr lang="en-US" dirty="0" err="1"/>
              <a:t>i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int* </a:t>
            </a:r>
            <a:r>
              <a:rPr lang="en-US" dirty="0" err="1"/>
              <a:t>ptr</a:t>
            </a:r>
            <a:r>
              <a:rPr lang="en-US" dirty="0"/>
              <a:t> = (int*)malloc(</a:t>
            </a:r>
            <a:r>
              <a:rPr lang="en-US" dirty="0" err="1"/>
              <a:t>sizeof</a:t>
            </a:r>
            <a:r>
              <a:rPr lang="en-US" dirty="0"/>
              <a:t>(int));</a:t>
            </a:r>
          </a:p>
          <a:p>
            <a:pPr marL="0" indent="0">
              <a:buNone/>
            </a:pPr>
            <a:r>
              <a:rPr lang="en-US" dirty="0"/>
              <a:t>    *</a:t>
            </a:r>
            <a:r>
              <a:rPr lang="en-US" dirty="0" err="1"/>
              <a:t>ptr</a:t>
            </a:r>
            <a:r>
              <a:rPr lang="en-US" dirty="0"/>
              <a:t> =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(“Before: %d\n”, *</a:t>
            </a:r>
            <a:r>
              <a:rPr lang="en-US" dirty="0" err="1"/>
              <a:t>ptr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free(</a:t>
            </a:r>
            <a:r>
              <a:rPr lang="en-US" dirty="0" err="1"/>
              <a:t>ptr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return *</a:t>
            </a:r>
            <a:r>
              <a:rPr lang="en-US" dirty="0" err="1"/>
              <a:t>ptr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 main(void)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(“After: %d\n”, </a:t>
            </a:r>
            <a:r>
              <a:rPr lang="en-US" dirty="0" err="1"/>
              <a:t>testfunction</a:t>
            </a:r>
            <a:r>
              <a:rPr lang="en-US" dirty="0"/>
              <a:t>(5));</a:t>
            </a:r>
          </a:p>
          <a:p>
            <a:pPr marL="0" indent="0">
              <a:buNone/>
            </a:pPr>
            <a:r>
              <a:rPr lang="en-US" dirty="0"/>
              <a:t>    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D6E3F-7B71-433D-8C34-10369D1D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5C453B-F3A4-46CF-B3A2-77B38D5E4CB5}"/>
              </a:ext>
            </a:extLst>
          </p:cNvPr>
          <p:cNvSpPr txBox="1"/>
          <p:nvPr/>
        </p:nvSpPr>
        <p:spPr>
          <a:xfrm>
            <a:off x="5712033" y="935099"/>
            <a:ext cx="622267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What values does this program print?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ADB05B-7AF2-4BC6-B949-CD59C0FF15CE}"/>
              </a:ext>
            </a:extLst>
          </p:cNvPr>
          <p:cNvSpPr txBox="1"/>
          <p:nvPr/>
        </p:nvSpPr>
        <p:spPr>
          <a:xfrm>
            <a:off x="10347467" y="218225"/>
            <a:ext cx="15872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testfunction.c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794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3463A-8B33-4F41-9924-A944C27E7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93104-8BBC-41E8-B6E8-8EA81552A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int </a:t>
            </a:r>
            <a:r>
              <a:rPr lang="en-US" dirty="0" err="1"/>
              <a:t>testfunction</a:t>
            </a:r>
            <a:r>
              <a:rPr lang="en-US" dirty="0"/>
              <a:t> (int </a:t>
            </a:r>
            <a:r>
              <a:rPr lang="en-US" dirty="0" err="1"/>
              <a:t>i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int* </a:t>
            </a:r>
            <a:r>
              <a:rPr lang="en-US" dirty="0" err="1"/>
              <a:t>ptr</a:t>
            </a:r>
            <a:r>
              <a:rPr lang="en-US" dirty="0"/>
              <a:t> = (int*)malloc(</a:t>
            </a:r>
            <a:r>
              <a:rPr lang="en-US" dirty="0" err="1"/>
              <a:t>sizeof</a:t>
            </a:r>
            <a:r>
              <a:rPr lang="en-US" dirty="0"/>
              <a:t>(int));</a:t>
            </a:r>
          </a:p>
          <a:p>
            <a:pPr marL="0" indent="0">
              <a:buNone/>
            </a:pPr>
            <a:r>
              <a:rPr lang="en-US" dirty="0"/>
              <a:t>    *</a:t>
            </a:r>
            <a:r>
              <a:rPr lang="en-US" dirty="0" err="1"/>
              <a:t>ptr</a:t>
            </a:r>
            <a:r>
              <a:rPr lang="en-US" dirty="0"/>
              <a:t> =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(“Before: %d\n”, *</a:t>
            </a:r>
            <a:r>
              <a:rPr lang="en-US" dirty="0" err="1"/>
              <a:t>ptr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free(</a:t>
            </a:r>
            <a:r>
              <a:rPr lang="en-US" dirty="0" err="1"/>
              <a:t>ptr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    return *</a:t>
            </a:r>
            <a:r>
              <a:rPr lang="en-US" dirty="0" err="1"/>
              <a:t>ptr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 main(void)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printf</a:t>
            </a:r>
            <a:r>
              <a:rPr lang="en-US" dirty="0"/>
              <a:t>(“After: %d\n”, </a:t>
            </a:r>
            <a:r>
              <a:rPr lang="en-US" dirty="0" err="1"/>
              <a:t>testfunction</a:t>
            </a:r>
            <a:r>
              <a:rPr lang="en-US" dirty="0"/>
              <a:t>(5));</a:t>
            </a:r>
          </a:p>
          <a:p>
            <a:pPr marL="0" indent="0">
              <a:buNone/>
            </a:pPr>
            <a:r>
              <a:rPr lang="en-US" dirty="0"/>
              <a:t>    return 0;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D6E3F-7B71-433D-8C34-10369D1D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5C453B-F3A4-46CF-B3A2-77B38D5E4CB5}"/>
              </a:ext>
            </a:extLst>
          </p:cNvPr>
          <p:cNvSpPr txBox="1"/>
          <p:nvPr/>
        </p:nvSpPr>
        <p:spPr>
          <a:xfrm>
            <a:off x="5712033" y="935099"/>
            <a:ext cx="6222670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What values does this program print?</a:t>
            </a:r>
          </a:p>
          <a:p>
            <a:endParaRPr lang="en-US" sz="2800" dirty="0"/>
          </a:p>
          <a:p>
            <a:r>
              <a:rPr lang="en-US" sz="2800" dirty="0"/>
              <a:t>It prints: “Before: 5\n”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After that: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UNDEFINED BEHAVIOR</a:t>
            </a:r>
          </a:p>
          <a:p>
            <a:r>
              <a:rPr lang="en-US" sz="2800" dirty="0"/>
              <a:t>	“use-after-free” error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E4D526-9703-463C-8DCA-533D3E8E2D89}"/>
              </a:ext>
            </a:extLst>
          </p:cNvPr>
          <p:cNvSpPr txBox="1"/>
          <p:nvPr/>
        </p:nvSpPr>
        <p:spPr>
          <a:xfrm>
            <a:off x="10347467" y="218225"/>
            <a:ext cx="15872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testfunction.c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246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Dynamic Memory Allocation</a:t>
            </a:r>
          </a:p>
          <a:p>
            <a:pPr lvl="1"/>
            <a:r>
              <a:rPr lang="en-US" b="1" dirty="0"/>
              <a:t>Dynamic Memory Example</a:t>
            </a:r>
          </a:p>
          <a:p>
            <a:pPr lvl="1"/>
            <a:endParaRPr lang="en-US" dirty="0"/>
          </a:p>
          <a:p>
            <a:r>
              <a:rPr lang="en-US" dirty="0"/>
              <a:t>Memory Sizes of C Types</a:t>
            </a:r>
          </a:p>
          <a:p>
            <a:pPr lvl="1"/>
            <a:endParaRPr lang="en-US" dirty="0"/>
          </a:p>
          <a:p>
            <a:r>
              <a:rPr lang="en-US" dirty="0"/>
              <a:t>Ownership</a:t>
            </a:r>
          </a:p>
          <a:p>
            <a:pPr lvl="1"/>
            <a:endParaRPr lang="en-US" dirty="0"/>
          </a:p>
          <a:p>
            <a:r>
              <a:rPr lang="en-US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5073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A7CE2-196A-4A07-B517-A59FD569B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CF56F-9B1F-485C-A31A-52215606B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Exercise 4 due today (60% of you are finished)</a:t>
            </a:r>
          </a:p>
          <a:p>
            <a:pPr lvl="1"/>
            <a:r>
              <a:rPr lang="en-US" dirty="0"/>
              <a:t>Includes malloc() which was in the chapter readings</a:t>
            </a:r>
          </a:p>
          <a:p>
            <a:pPr lvl="1"/>
            <a:r>
              <a:rPr lang="en-US" dirty="0"/>
              <a:t>But we’ll also talk about it in class today</a:t>
            </a:r>
          </a:p>
          <a:p>
            <a:pPr lvl="1"/>
            <a:endParaRPr lang="en-US" dirty="0"/>
          </a:p>
          <a:p>
            <a:r>
              <a:rPr lang="en-US" dirty="0"/>
              <a:t>Homework 2 due Thursday</a:t>
            </a:r>
          </a:p>
          <a:p>
            <a:pPr lvl="1"/>
            <a:r>
              <a:rPr lang="en-US" dirty="0"/>
              <a:t>Be sure to start on it ASAP. </a:t>
            </a:r>
            <a:r>
              <a:rPr lang="en-US" dirty="0" err="1"/>
              <a:t>Homeworks</a:t>
            </a:r>
            <a:r>
              <a:rPr lang="en-US" dirty="0"/>
              <a:t> keep getting harder!</a:t>
            </a:r>
          </a:p>
          <a:p>
            <a:pPr lvl="1"/>
            <a:r>
              <a:rPr lang="en-US" dirty="0"/>
              <a:t>Starter video available on piazza</a:t>
            </a:r>
          </a:p>
          <a:p>
            <a:pPr lvl="1"/>
            <a:r>
              <a:rPr lang="en-US" dirty="0"/>
              <a:t>Make sure you’re also reading the writeup though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5FCD9-7788-47D6-8F7F-2709DE705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59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A3D70-B1B9-4598-8863-E563FBFF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64C38-4185-41DF-A5CA-AF1F5A22A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cs typeface="Courier New" panose="02070309020205020404" pitchFamily="49" charset="0"/>
              </a:rPr>
              <a:t>Let’s write a program that uses dynamic memory to create uppercase versions of string literals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Functions:</a:t>
            </a: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char*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make_mutable_string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(const char*);</a:t>
            </a:r>
          </a:p>
          <a:p>
            <a:pPr lvl="1"/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void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uppercase_string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(char*);</a:t>
            </a:r>
          </a:p>
          <a:p>
            <a:pPr lvl="3"/>
            <a:r>
              <a:rPr lang="en-US" sz="2400" dirty="0"/>
              <a:t>Useful library function: </a:t>
            </a:r>
            <a:r>
              <a:rPr lang="en-US" sz="2400" dirty="0" err="1"/>
              <a:t>toupper</a:t>
            </a:r>
            <a:r>
              <a:rPr lang="en-US" sz="2400" dirty="0"/>
              <a:t>()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void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print_and_destroy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(char*);</a:t>
            </a:r>
          </a:p>
          <a:p>
            <a:pPr lvl="1"/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	int main(void)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7C5B8-3897-46FF-8F12-9334938A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2D6DBF-BE25-41A2-A058-B60ADD7F090C}"/>
              </a:ext>
            </a:extLst>
          </p:cNvPr>
          <p:cNvSpPr txBox="1"/>
          <p:nvPr/>
        </p:nvSpPr>
        <p:spPr>
          <a:xfrm>
            <a:off x="9011265" y="254000"/>
            <a:ext cx="28759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dynamic_string-starter.c</a:t>
            </a:r>
            <a:endParaRPr lang="en-US" dirty="0"/>
          </a:p>
          <a:p>
            <a:r>
              <a:rPr lang="en-US" dirty="0" err="1"/>
              <a:t>dynamic_string-solution.c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389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  <a:p>
            <a:pPr lvl="1"/>
            <a:r>
              <a:rPr lang="en-US" dirty="0"/>
              <a:t>Dynamic Memory Example</a:t>
            </a:r>
          </a:p>
          <a:p>
            <a:pPr lvl="1"/>
            <a:endParaRPr lang="en-US" dirty="0"/>
          </a:p>
          <a:p>
            <a:r>
              <a:rPr lang="en-US" b="1" dirty="0"/>
              <a:t>Memory Sizes of C Types</a:t>
            </a:r>
          </a:p>
          <a:p>
            <a:pPr lvl="1"/>
            <a:endParaRPr lang="en-US" dirty="0"/>
          </a:p>
          <a:p>
            <a:r>
              <a:rPr lang="en-US" dirty="0"/>
              <a:t>Ownership</a:t>
            </a:r>
          </a:p>
          <a:p>
            <a:pPr lvl="1"/>
            <a:endParaRPr lang="en-US" dirty="0"/>
          </a:p>
          <a:p>
            <a:r>
              <a:rPr lang="en-US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2728356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memory do various types in C take?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Actually a complicated question</a:t>
            </a:r>
          </a:p>
          <a:p>
            <a:endParaRPr lang="en-US" dirty="0"/>
          </a:p>
          <a:p>
            <a:r>
              <a:rPr lang="en-US" dirty="0"/>
              <a:t>Many types in C are defined as a “minimum size”</a:t>
            </a:r>
          </a:p>
          <a:p>
            <a:pPr lvl="1"/>
            <a:r>
              <a:rPr lang="en-US" dirty="0"/>
              <a:t>Where they are bigger on some machines and smaller on others</a:t>
            </a:r>
          </a:p>
          <a:p>
            <a:pPr lvl="1"/>
            <a:r>
              <a:rPr lang="en-US" dirty="0"/>
              <a:t>This is not a good design</a:t>
            </a:r>
          </a:p>
          <a:p>
            <a:pPr lvl="1"/>
            <a:endParaRPr lang="en-US" dirty="0"/>
          </a:p>
          <a:p>
            <a:r>
              <a:rPr lang="en-US" dirty="0"/>
              <a:t>HOWEVER, if you work on a modern 64-bit computer, you can </a:t>
            </a:r>
            <a:r>
              <a:rPr lang="en-US" i="1" dirty="0"/>
              <a:t>carefully</a:t>
            </a:r>
            <a:r>
              <a:rPr lang="en-US" dirty="0"/>
              <a:t> make some assumptions</a:t>
            </a:r>
          </a:p>
          <a:p>
            <a:pPr lvl="1"/>
            <a:r>
              <a:rPr lang="en-US" dirty="0"/>
              <a:t>And we’ll talk about those assumptions</a:t>
            </a:r>
          </a:p>
          <a:p>
            <a:pPr lvl="1"/>
            <a:r>
              <a:rPr lang="en-US" dirty="0"/>
              <a:t>Note: no need to memorize these for this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87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2EB3A-A1A7-4CAF-B6AE-88C84968F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sizes of C types on modern (64-bit) computers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447AC-6CD8-4CB7-8E4B-20966F5FA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 byte</a:t>
            </a:r>
          </a:p>
          <a:p>
            <a:pPr lvl="1"/>
            <a:r>
              <a:rPr lang="en-US" dirty="0"/>
              <a:t>char, unsigned char, signed char</a:t>
            </a:r>
          </a:p>
          <a:p>
            <a:pPr lvl="1"/>
            <a:r>
              <a:rPr lang="en-US" dirty="0"/>
              <a:t>bool</a:t>
            </a:r>
          </a:p>
          <a:p>
            <a:pPr lvl="1"/>
            <a:endParaRPr lang="en-US" dirty="0"/>
          </a:p>
          <a:p>
            <a:r>
              <a:rPr lang="en-US" dirty="0"/>
              <a:t>2 bytes</a:t>
            </a:r>
          </a:p>
          <a:p>
            <a:pPr lvl="1"/>
            <a:r>
              <a:rPr lang="en-US" dirty="0"/>
              <a:t>short, unsigned short, signed short</a:t>
            </a:r>
          </a:p>
          <a:p>
            <a:pPr lvl="1"/>
            <a:endParaRPr lang="en-US" dirty="0"/>
          </a:p>
          <a:p>
            <a:r>
              <a:rPr lang="en-US" dirty="0"/>
              <a:t>4 bytes</a:t>
            </a:r>
          </a:p>
          <a:p>
            <a:pPr lvl="1"/>
            <a:r>
              <a:rPr lang="en-US" dirty="0"/>
              <a:t>int, unsigned int, signed int</a:t>
            </a:r>
          </a:p>
          <a:p>
            <a:pPr lvl="1"/>
            <a:r>
              <a:rPr lang="en-US" dirty="0"/>
              <a:t>float</a:t>
            </a:r>
          </a:p>
          <a:p>
            <a:pPr lvl="1"/>
            <a:endParaRPr lang="en-US" dirty="0"/>
          </a:p>
          <a:p>
            <a:r>
              <a:rPr lang="en-US" dirty="0"/>
              <a:t>8 bytes</a:t>
            </a:r>
          </a:p>
          <a:p>
            <a:pPr lvl="1"/>
            <a:r>
              <a:rPr lang="en-US" dirty="0"/>
              <a:t>long, unsigned long, signed long, </a:t>
            </a:r>
            <a:r>
              <a:rPr lang="en-US" dirty="0" err="1"/>
              <a:t>size_t</a:t>
            </a:r>
            <a:endParaRPr lang="en-US" dirty="0"/>
          </a:p>
          <a:p>
            <a:pPr lvl="1"/>
            <a:r>
              <a:rPr lang="en-US" dirty="0"/>
              <a:t>double</a:t>
            </a:r>
          </a:p>
          <a:p>
            <a:pPr lvl="1"/>
            <a:r>
              <a:rPr lang="en-US" dirty="0"/>
              <a:t>Every pointer type!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3206B5-80B6-4F83-9C00-55F337958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385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EA727-5A5A-4270-AF7B-49135AE11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more complex things?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A4EE-3D27-4979-A4A9-06D765F85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  <a:p>
            <a:pPr lvl="1"/>
            <a:r>
              <a:rPr lang="en-US" dirty="0"/>
              <a:t>Easy!</a:t>
            </a:r>
          </a:p>
          <a:p>
            <a:pPr lvl="1"/>
            <a:r>
              <a:rPr lang="en-US" dirty="0"/>
              <a:t>Number of slots times the size of each slot</a:t>
            </a:r>
          </a:p>
          <a:p>
            <a:pPr lvl="1"/>
            <a:r>
              <a:rPr lang="en-US" dirty="0"/>
              <a:t>Example: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array[8]</a:t>
            </a:r>
            <a:r>
              <a:rPr lang="en-US" dirty="0"/>
              <a:t> is 32 bytes (8 slots * 4 bytes/slot)</a:t>
            </a:r>
          </a:p>
          <a:p>
            <a:pPr lvl="1"/>
            <a:endParaRPr lang="en-US" dirty="0"/>
          </a:p>
          <a:p>
            <a:r>
              <a:rPr lang="en-US" dirty="0"/>
              <a:t>Structs</a:t>
            </a:r>
          </a:p>
          <a:p>
            <a:pPr lvl="1"/>
            <a:r>
              <a:rPr lang="en-US" dirty="0"/>
              <a:t>Complicated! (we’ll explore more in CS213)</a:t>
            </a:r>
          </a:p>
          <a:p>
            <a:pPr lvl="1"/>
            <a:r>
              <a:rPr lang="en-US" dirty="0"/>
              <a:t>At minimum, the size of every field inside it</a:t>
            </a:r>
          </a:p>
          <a:p>
            <a:pPr lvl="2"/>
            <a:r>
              <a:rPr lang="en-US" dirty="0"/>
              <a:t>Plus more depending on the order of the fields for efficiency reasons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890E19-C70B-41C0-9CB6-02DE0F2A8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14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DB053-11D7-4D53-BC11-08CC2AB04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assume you know these sizes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A8299-500F-4A52-AB7A-836799C8B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It’s hard to remember all of this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They could be different on a different computer system</a:t>
            </a:r>
          </a:p>
          <a:p>
            <a:pPr lvl="1"/>
            <a:r>
              <a:rPr lang="en-US" dirty="0"/>
              <a:t>Especially 32-bit systems, microcontrollers, or other special computers</a:t>
            </a:r>
          </a:p>
          <a:p>
            <a:pPr lvl="1"/>
            <a:endParaRPr lang="en-US" dirty="0"/>
          </a:p>
          <a:p>
            <a:r>
              <a:rPr lang="en-US" dirty="0"/>
              <a:t>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figure out the number of bytes a type is</a:t>
            </a:r>
          </a:p>
          <a:p>
            <a:pPr lvl="1"/>
            <a:r>
              <a:rPr lang="en-US" dirty="0"/>
              <a:t>Not a library function, actually an operator in C</a:t>
            </a:r>
          </a:p>
          <a:p>
            <a:pPr lvl="1"/>
            <a:r>
              <a:rPr lang="en-US" dirty="0"/>
              <a:t>Primarily used on types, but can be used on variables too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Example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(int)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(double)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(bool*)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4A19A-C62F-43F3-9E09-FAEB4250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66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  <a:p>
            <a:pPr lvl="1"/>
            <a:r>
              <a:rPr lang="en-US" dirty="0"/>
              <a:t>Dynamic Memory Example</a:t>
            </a:r>
          </a:p>
          <a:p>
            <a:pPr lvl="1"/>
            <a:endParaRPr lang="en-US" dirty="0"/>
          </a:p>
          <a:p>
            <a:r>
              <a:rPr lang="en-US" dirty="0"/>
              <a:t>Memory Sizes of C Types</a:t>
            </a:r>
          </a:p>
          <a:p>
            <a:pPr lvl="1"/>
            <a:endParaRPr lang="en-US" dirty="0"/>
          </a:p>
          <a:p>
            <a:r>
              <a:rPr lang="en-US" b="1" dirty="0"/>
              <a:t>Ownership</a:t>
            </a:r>
          </a:p>
          <a:p>
            <a:pPr lvl="1"/>
            <a:endParaRPr lang="en-US" dirty="0"/>
          </a:p>
          <a:p>
            <a:r>
              <a:rPr lang="en-US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5126291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Ownership 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all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’d memory must later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/>
              <a:t>’d</a:t>
            </a:r>
          </a:p>
          <a:p>
            <a:pPr lvl="1"/>
            <a:r>
              <a:rPr lang="en-US" dirty="0"/>
              <a:t>Then there must be some agreement on </a:t>
            </a:r>
            <a:r>
              <a:rPr lang="en-US" b="1" dirty="0"/>
              <a:t>which</a:t>
            </a:r>
            <a:r>
              <a:rPr lang="en-US" dirty="0"/>
              <a:t> function should free it</a:t>
            </a:r>
          </a:p>
          <a:p>
            <a:pPr lvl="1"/>
            <a:endParaRPr lang="en-US" dirty="0"/>
          </a:p>
          <a:p>
            <a:r>
              <a:rPr lang="en-US" dirty="0"/>
              <a:t>This concept is known as “ownership”</a:t>
            </a:r>
          </a:p>
          <a:p>
            <a:pPr lvl="1"/>
            <a:r>
              <a:rPr lang="en-US" dirty="0"/>
              <a:t>Ownership is unique. An object cannot have multiple owners</a:t>
            </a:r>
          </a:p>
          <a:p>
            <a:endParaRPr lang="en-US" dirty="0"/>
          </a:p>
          <a:p>
            <a:r>
              <a:rPr lang="en-US" dirty="0"/>
              <a:t>The part of the software that “owns” the memory must either: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Eventually free that memory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Eventually transfer ownership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291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C4A27-FF91-45AE-B332-BADD71C5D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Ownership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7A6BC-C7DE-457B-BB04-8FF58A72C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memory is passed into or out of a function, two options: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Ownership transfer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“Borrowing” the memory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Borrowing memory means that it can be accessed until the function returns</a:t>
            </a:r>
          </a:p>
          <a:p>
            <a:pPr lvl="1"/>
            <a:r>
              <a:rPr lang="en-US" dirty="0"/>
              <a:t>But the function won’t hold on to a pointer and try to access it later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only ever borrows memory. It never frees the memory or tries to access that memory again during future calls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AED1C-475E-4A50-8D36-FC8D2C96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489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F47F-6435-4BD0-ACBB-A2E726404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Ownership in our dynamic memory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FA9DB-AE2C-44DE-9C6E-0373767864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make_mutable_string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(const char*);</a:t>
            </a:r>
          </a:p>
          <a:p>
            <a:pPr lvl="1"/>
            <a:r>
              <a:rPr lang="en-US" sz="2800" dirty="0"/>
              <a:t>The caller takes ownership of the result</a:t>
            </a:r>
          </a:p>
          <a:p>
            <a:pPr lvl="2"/>
            <a:r>
              <a:rPr lang="en-US" sz="2800" dirty="0"/>
              <a:t>(This function creates memory, but is not in charge of freeing it)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uppercase_string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(char*);</a:t>
            </a:r>
          </a:p>
          <a:p>
            <a:pPr lvl="1"/>
            <a:r>
              <a:rPr lang="en-US" sz="2800" dirty="0"/>
              <a:t>Borrows the string transiently</a:t>
            </a:r>
          </a:p>
          <a:p>
            <a:pPr lvl="2"/>
            <a:r>
              <a:rPr lang="en-US" sz="2800" dirty="0"/>
              <a:t>(Accesses it temporarily, but does not take ownership)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print_and_destroy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(char*);</a:t>
            </a:r>
          </a:p>
          <a:p>
            <a:pPr lvl="1"/>
            <a:r>
              <a:rPr lang="en-US" sz="2800" dirty="0">
                <a:cs typeface="Courier New" panose="02070309020205020404" pitchFamily="49" charset="0"/>
              </a:rPr>
              <a:t>Takes ownership of the input string</a:t>
            </a:r>
          </a:p>
          <a:p>
            <a:pPr lvl="2"/>
            <a:r>
              <a:rPr lang="en-US" sz="2800" dirty="0">
                <a:cs typeface="Courier New" panose="02070309020205020404" pitchFamily="49" charset="0"/>
              </a:rPr>
              <a:t>(This function will free it)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A93A16-2E68-46B5-83E0-B9D02AD65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dynamic memory works</a:t>
            </a:r>
          </a:p>
          <a:p>
            <a:pPr lvl="1"/>
            <a:r>
              <a:rPr lang="en-US" dirty="0"/>
              <a:t>And what to be careful about</a:t>
            </a:r>
          </a:p>
          <a:p>
            <a:pPr lvl="1"/>
            <a:endParaRPr lang="en-US" dirty="0"/>
          </a:p>
          <a:p>
            <a:r>
              <a:rPr lang="en-US" dirty="0"/>
              <a:t>Discuss related ideas:</a:t>
            </a:r>
          </a:p>
          <a:p>
            <a:pPr lvl="1"/>
            <a:r>
              <a:rPr lang="en-US" dirty="0"/>
              <a:t>How much memory do C types need?</a:t>
            </a:r>
          </a:p>
          <a:p>
            <a:pPr lvl="1"/>
            <a:r>
              <a:rPr lang="en-US" dirty="0"/>
              <a:t>How do we avoid common dynamic memory mistakes?</a:t>
            </a:r>
          </a:p>
          <a:p>
            <a:pPr lvl="1"/>
            <a:endParaRPr lang="en-US" dirty="0"/>
          </a:p>
          <a:p>
            <a:r>
              <a:rPr lang="en-US" dirty="0"/>
              <a:t>Begin exploring dynamic data structures: dynamic arrays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CB78B-DE30-0DB8-01C1-43F8259E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can “own”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4E12C-BBDD-D1F3-7995-491830813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Homework 2,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</a:t>
            </a:r>
            <a:r>
              <a:rPr lang="en-US" dirty="0"/>
              <a:t> owns the candidate name strings</a:t>
            </a:r>
          </a:p>
          <a:p>
            <a:pPr lvl="1"/>
            <a:r>
              <a:rPr lang="en-US" dirty="0"/>
              <a:t>Pointers to the memory are stored within it</a:t>
            </a:r>
          </a:p>
          <a:p>
            <a:pPr lvl="1"/>
            <a:r>
              <a:rPr lang="en-US" dirty="0"/>
              <a:t>It promises to free them when it is finished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vc_destroy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28835F-74FB-8E7E-60C9-FFA81097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167C72-0719-B6B6-B38E-9FD9F038F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257073"/>
              </p:ext>
            </p:extLst>
          </p:nvPr>
        </p:nvGraphicFramePr>
        <p:xfrm>
          <a:off x="607594" y="4620768"/>
          <a:ext cx="10972802" cy="1643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9174">
                  <a:extLst>
                    <a:ext uri="{9D8B030D-6E8A-4147-A177-3AD203B41FA5}">
                      <a16:colId xmlns:a16="http://schemas.microsoft.com/office/drawing/2014/main" val="669002501"/>
                    </a:ext>
                  </a:extLst>
                </a:gridCol>
                <a:gridCol w="2329174">
                  <a:extLst>
                    <a:ext uri="{9D8B030D-6E8A-4147-A177-3AD203B41FA5}">
                      <a16:colId xmlns:a16="http://schemas.microsoft.com/office/drawing/2014/main" val="2982510038"/>
                    </a:ext>
                  </a:extLst>
                </a:gridCol>
                <a:gridCol w="2329174">
                  <a:extLst>
                    <a:ext uri="{9D8B030D-6E8A-4147-A177-3AD203B41FA5}">
                      <a16:colId xmlns:a16="http://schemas.microsoft.com/office/drawing/2014/main" val="3221524249"/>
                    </a:ext>
                  </a:extLst>
                </a:gridCol>
                <a:gridCol w="2329174">
                  <a:extLst>
                    <a:ext uri="{9D8B030D-6E8A-4147-A177-3AD203B41FA5}">
                      <a16:colId xmlns:a16="http://schemas.microsoft.com/office/drawing/2014/main" val="283595413"/>
                    </a:ext>
                  </a:extLst>
                </a:gridCol>
                <a:gridCol w="1656106">
                  <a:extLst>
                    <a:ext uri="{9D8B030D-6E8A-4147-A177-3AD203B41FA5}">
                      <a16:colId xmlns:a16="http://schemas.microsoft.com/office/drawing/2014/main" val="3352808628"/>
                    </a:ext>
                  </a:extLst>
                </a:gridCol>
              </a:tblGrid>
              <a:tr h="1643506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candidate: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count: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candidate: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count: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candidate: NULL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count: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candidate: NULL</a:t>
                      </a:r>
                    </a:p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count: 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45415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007A746-34E5-6767-D142-3EA01177BE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384594"/>
              </p:ext>
            </p:extLst>
          </p:nvPr>
        </p:nvGraphicFramePr>
        <p:xfrm>
          <a:off x="5720080" y="2883916"/>
          <a:ext cx="308863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773">
                  <a:extLst>
                    <a:ext uri="{9D8B030D-6E8A-4147-A177-3AD203B41FA5}">
                      <a16:colId xmlns:a16="http://schemas.microsoft.com/office/drawing/2014/main" val="238716934"/>
                    </a:ext>
                  </a:extLst>
                </a:gridCol>
                <a:gridCol w="514773">
                  <a:extLst>
                    <a:ext uri="{9D8B030D-6E8A-4147-A177-3AD203B41FA5}">
                      <a16:colId xmlns:a16="http://schemas.microsoft.com/office/drawing/2014/main" val="1588017942"/>
                    </a:ext>
                  </a:extLst>
                </a:gridCol>
                <a:gridCol w="514773">
                  <a:extLst>
                    <a:ext uri="{9D8B030D-6E8A-4147-A177-3AD203B41FA5}">
                      <a16:colId xmlns:a16="http://schemas.microsoft.com/office/drawing/2014/main" val="1180967981"/>
                    </a:ext>
                  </a:extLst>
                </a:gridCol>
                <a:gridCol w="514773">
                  <a:extLst>
                    <a:ext uri="{9D8B030D-6E8A-4147-A177-3AD203B41FA5}">
                      <a16:colId xmlns:a16="http://schemas.microsoft.com/office/drawing/2014/main" val="1511335905"/>
                    </a:ext>
                  </a:extLst>
                </a:gridCol>
                <a:gridCol w="514773">
                  <a:extLst>
                    <a:ext uri="{9D8B030D-6E8A-4147-A177-3AD203B41FA5}">
                      <a16:colId xmlns:a16="http://schemas.microsoft.com/office/drawing/2014/main" val="3532823883"/>
                    </a:ext>
                  </a:extLst>
                </a:gridCol>
                <a:gridCol w="514773">
                  <a:extLst>
                    <a:ext uri="{9D8B030D-6E8A-4147-A177-3AD203B41FA5}">
                      <a16:colId xmlns:a16="http://schemas.microsoft.com/office/drawing/2014/main" val="1789469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‘G’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‘r’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‘e’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‘e’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‘n’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‘\0’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85915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35DF893-91B1-2F7C-A24B-728DC13FD6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664803"/>
              </p:ext>
            </p:extLst>
          </p:nvPr>
        </p:nvGraphicFramePr>
        <p:xfrm>
          <a:off x="5720080" y="3657600"/>
          <a:ext cx="25738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773">
                  <a:extLst>
                    <a:ext uri="{9D8B030D-6E8A-4147-A177-3AD203B41FA5}">
                      <a16:colId xmlns:a16="http://schemas.microsoft.com/office/drawing/2014/main" val="238716934"/>
                    </a:ext>
                  </a:extLst>
                </a:gridCol>
                <a:gridCol w="514773">
                  <a:extLst>
                    <a:ext uri="{9D8B030D-6E8A-4147-A177-3AD203B41FA5}">
                      <a16:colId xmlns:a16="http://schemas.microsoft.com/office/drawing/2014/main" val="1588017942"/>
                    </a:ext>
                  </a:extLst>
                </a:gridCol>
                <a:gridCol w="514773">
                  <a:extLst>
                    <a:ext uri="{9D8B030D-6E8A-4147-A177-3AD203B41FA5}">
                      <a16:colId xmlns:a16="http://schemas.microsoft.com/office/drawing/2014/main" val="1180967981"/>
                    </a:ext>
                  </a:extLst>
                </a:gridCol>
                <a:gridCol w="514773">
                  <a:extLst>
                    <a:ext uri="{9D8B030D-6E8A-4147-A177-3AD203B41FA5}">
                      <a16:colId xmlns:a16="http://schemas.microsoft.com/office/drawing/2014/main" val="1511335905"/>
                    </a:ext>
                  </a:extLst>
                </a:gridCol>
                <a:gridCol w="514773">
                  <a:extLst>
                    <a:ext uri="{9D8B030D-6E8A-4147-A177-3AD203B41FA5}">
                      <a16:colId xmlns:a16="http://schemas.microsoft.com/office/drawing/2014/main" val="1789469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‘B’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‘l’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‘u’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‘e’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‘\0’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859155"/>
                  </a:ext>
                </a:extLst>
              </a:tr>
            </a:tbl>
          </a:graphicData>
        </a:graphic>
      </p:graphicFrame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9E39DA1-F1A6-263F-D008-8653F80EE542}"/>
              </a:ext>
            </a:extLst>
          </p:cNvPr>
          <p:cNvSpPr/>
          <p:nvPr/>
        </p:nvSpPr>
        <p:spPr>
          <a:xfrm>
            <a:off x="4590556" y="3818806"/>
            <a:ext cx="932420" cy="1399370"/>
          </a:xfrm>
          <a:custGeom>
            <a:avLst/>
            <a:gdLst>
              <a:gd name="connsiteX0" fmla="*/ 115556 w 932420"/>
              <a:gd name="connsiteY0" fmla="*/ 1399370 h 1399370"/>
              <a:gd name="connsiteX1" fmla="*/ 5828 w 932420"/>
              <a:gd name="connsiteY1" fmla="*/ 692234 h 1399370"/>
              <a:gd name="connsiteX2" fmla="*/ 274052 w 932420"/>
              <a:gd name="connsiteY2" fmla="*/ 94826 h 1399370"/>
              <a:gd name="connsiteX3" fmla="*/ 932420 w 932420"/>
              <a:gd name="connsiteY3" fmla="*/ 9482 h 13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2420" h="1399370">
                <a:moveTo>
                  <a:pt x="115556" y="1399370"/>
                </a:moveTo>
                <a:cubicBezTo>
                  <a:pt x="47484" y="1154514"/>
                  <a:pt x="-20588" y="909658"/>
                  <a:pt x="5828" y="692234"/>
                </a:cubicBezTo>
                <a:cubicBezTo>
                  <a:pt x="32244" y="474810"/>
                  <a:pt x="119620" y="208618"/>
                  <a:pt x="274052" y="94826"/>
                </a:cubicBezTo>
                <a:cubicBezTo>
                  <a:pt x="428484" y="-18966"/>
                  <a:pt x="680452" y="-4742"/>
                  <a:pt x="932420" y="9482"/>
                </a:cubicBezTo>
              </a:path>
            </a:pathLst>
          </a:custGeom>
          <a:noFill/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D3B34E3-8EF8-58C4-7CEE-6E4D8EA87053}"/>
              </a:ext>
            </a:extLst>
          </p:cNvPr>
          <p:cNvSpPr/>
          <p:nvPr/>
        </p:nvSpPr>
        <p:spPr>
          <a:xfrm>
            <a:off x="2484034" y="3033185"/>
            <a:ext cx="2953598" cy="2184991"/>
          </a:xfrm>
          <a:custGeom>
            <a:avLst/>
            <a:gdLst>
              <a:gd name="connsiteX0" fmla="*/ 15326 w 2953598"/>
              <a:gd name="connsiteY0" fmla="*/ 2184991 h 2184991"/>
              <a:gd name="connsiteX1" fmla="*/ 39710 w 2953598"/>
              <a:gd name="connsiteY1" fmla="*/ 1136479 h 2184991"/>
              <a:gd name="connsiteX2" fmla="*/ 356702 w 2953598"/>
              <a:gd name="connsiteY2" fmla="*/ 429343 h 2184991"/>
              <a:gd name="connsiteX3" fmla="*/ 1258910 w 2953598"/>
              <a:gd name="connsiteY3" fmla="*/ 63583 h 2184991"/>
              <a:gd name="connsiteX4" fmla="*/ 2953598 w 2953598"/>
              <a:gd name="connsiteY4" fmla="*/ 2623 h 2184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98" h="2184991">
                <a:moveTo>
                  <a:pt x="15326" y="2184991"/>
                </a:moveTo>
                <a:cubicBezTo>
                  <a:pt x="-930" y="1807039"/>
                  <a:pt x="-17186" y="1429087"/>
                  <a:pt x="39710" y="1136479"/>
                </a:cubicBezTo>
                <a:cubicBezTo>
                  <a:pt x="96606" y="843871"/>
                  <a:pt x="153502" y="608159"/>
                  <a:pt x="356702" y="429343"/>
                </a:cubicBezTo>
                <a:cubicBezTo>
                  <a:pt x="559902" y="250527"/>
                  <a:pt x="826094" y="134703"/>
                  <a:pt x="1258910" y="63583"/>
                </a:cubicBezTo>
                <a:cubicBezTo>
                  <a:pt x="1691726" y="-7537"/>
                  <a:pt x="2322662" y="-2457"/>
                  <a:pt x="2953598" y="2623"/>
                </a:cubicBezTo>
              </a:path>
            </a:pathLst>
          </a:custGeom>
          <a:noFill/>
          <a:ln w="38100"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44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E7A0A-DDAF-4889-9019-0DDDE5B3E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Ownership is a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5AF72-03CB-431A-A6B3-4C26CCB05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Bad news: nothing in the compiler will enforce ownership 😢</a:t>
            </a:r>
          </a:p>
          <a:p>
            <a:endParaRPr lang="en-US" dirty="0"/>
          </a:p>
          <a:p>
            <a:r>
              <a:rPr lang="en-US" dirty="0"/>
              <a:t>No way to know if a function takes ownership or borrows without reading the documentation</a:t>
            </a:r>
          </a:p>
          <a:p>
            <a:endParaRPr lang="en-US" dirty="0"/>
          </a:p>
          <a:p>
            <a:r>
              <a:rPr lang="en-US" dirty="0"/>
              <a:t>Ownership is a contract about how you promise to implement code</a:t>
            </a:r>
          </a:p>
          <a:p>
            <a:pPr lvl="1"/>
            <a:r>
              <a:rPr lang="en-US" dirty="0"/>
              <a:t>But if you follow it, it makes dynamic memory easier!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contract will be specified in the writeup for </a:t>
            </a:r>
            <a:r>
              <a:rPr lang="en-US" dirty="0" err="1"/>
              <a:t>homeworks</a:t>
            </a:r>
            <a:r>
              <a:rPr lang="en-US" dirty="0"/>
              <a:t> in CS211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F7D277-6415-439E-9440-163A9E779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9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1A34-438F-4550-AC4E-5FB0EFB74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full ownership protocol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348BD-848F-4EC6-BB1E-EBC21A7DC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owner of a heap-allocated object is responsible for deallocating it</a:t>
            </a:r>
          </a:p>
          <a:p>
            <a:pPr lvl="1"/>
            <a:r>
              <a:rPr lang="en-US" dirty="0"/>
              <a:t>No one else may do so</a:t>
            </a:r>
          </a:p>
          <a:p>
            <a:pPr lvl="1"/>
            <a:endParaRPr lang="en-US" dirty="0"/>
          </a:p>
          <a:p>
            <a:r>
              <a:rPr lang="en-US" dirty="0"/>
              <a:t>Borrowers of an object may access or modify it</a:t>
            </a:r>
          </a:p>
          <a:p>
            <a:pPr lvl="1"/>
            <a:r>
              <a:rPr lang="en-US" dirty="0"/>
              <a:t>But they may not hold on to a reference to it or deallocate it</a:t>
            </a:r>
          </a:p>
          <a:p>
            <a:pPr lvl="1"/>
            <a:endParaRPr lang="en-US" dirty="0"/>
          </a:p>
          <a:p>
            <a:r>
              <a:rPr lang="en-US" dirty="0"/>
              <a:t>Passing or returning a pointer </a:t>
            </a:r>
            <a:r>
              <a:rPr lang="en-US" i="1" dirty="0"/>
              <a:t>may or may not</a:t>
            </a:r>
            <a:r>
              <a:rPr lang="en-US" dirty="0"/>
              <a:t> transfer ownership</a:t>
            </a:r>
          </a:p>
          <a:p>
            <a:pPr lvl="1"/>
            <a:r>
              <a:rPr lang="en-US" dirty="0"/>
              <a:t>Transfer: caller must have owned it previously and now give up ownership</a:t>
            </a:r>
          </a:p>
          <a:p>
            <a:pPr lvl="1"/>
            <a:r>
              <a:rPr lang="en-US" dirty="0"/>
              <a:t>No transfer: caller could also be borrowing. New function is borrowing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57ABC8-F5F7-4FE8-9751-F4EE5234A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540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6FDC8-D3E0-D6F9-637E-73679B33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D30CC-D2C4-62FB-C20C-274DD6172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function “borrow” or “take ownership”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US" dirty="0"/>
              <a:t>?</a:t>
            </a:r>
          </a:p>
          <a:p>
            <a:r>
              <a:rPr lang="en-US" dirty="0"/>
              <a:t>Does the caller “borrow” or “take ownership” of return result?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Expects a malloc()’d string as input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Creates a new uppercased string with malloc()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Frees the input string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Returns a pointer to the new string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make_uppercase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(char* message);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5FD94-CE9C-B552-BEA8-2CC2A30E6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608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6FDC8-D3E0-D6F9-637E-73679B33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D30CC-D2C4-62FB-C20C-274DD6172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this function “</a:t>
            </a:r>
            <a:r>
              <a:rPr lang="en-US" strike="sngStrike" dirty="0"/>
              <a:t>borrow</a:t>
            </a:r>
            <a:r>
              <a:rPr lang="en-US" dirty="0"/>
              <a:t>” or “</a:t>
            </a:r>
            <a:r>
              <a:rPr lang="en-US" b="1" dirty="0"/>
              <a:t>take ownership</a:t>
            </a:r>
            <a:r>
              <a:rPr lang="en-US" dirty="0"/>
              <a:t>”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message</a:t>
            </a:r>
            <a:r>
              <a:rPr lang="en-US" dirty="0"/>
              <a:t>?</a:t>
            </a:r>
          </a:p>
          <a:p>
            <a:r>
              <a:rPr lang="en-US" dirty="0"/>
              <a:t>Does the caller “</a:t>
            </a:r>
            <a:r>
              <a:rPr lang="en-US" strike="sngStrike" dirty="0"/>
              <a:t>borrow</a:t>
            </a:r>
            <a:r>
              <a:rPr lang="en-US" dirty="0"/>
              <a:t>” or “</a:t>
            </a:r>
            <a:r>
              <a:rPr lang="en-US" b="1" dirty="0"/>
              <a:t>take ownership</a:t>
            </a:r>
            <a:r>
              <a:rPr lang="en-US" dirty="0"/>
              <a:t>” of return result?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Expects a malloc()’d string as input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Creates a new uppercased string with malloc()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Frees the input string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 Returns a pointer to the new string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make_uppercase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(char* message);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15FD94-CE9C-B552-BEA8-2CC2A30E6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6192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  <a:p>
            <a:pPr lvl="1"/>
            <a:r>
              <a:rPr lang="en-US" dirty="0"/>
              <a:t>Dynamic Memory Example</a:t>
            </a:r>
          </a:p>
          <a:p>
            <a:pPr lvl="1"/>
            <a:endParaRPr lang="en-US" dirty="0"/>
          </a:p>
          <a:p>
            <a:r>
              <a:rPr lang="en-US" dirty="0"/>
              <a:t>Memory Sizes of C Types</a:t>
            </a:r>
          </a:p>
          <a:p>
            <a:pPr lvl="1"/>
            <a:endParaRPr lang="en-US" dirty="0"/>
          </a:p>
          <a:p>
            <a:r>
              <a:rPr lang="en-US" dirty="0"/>
              <a:t>Ownership</a:t>
            </a:r>
          </a:p>
          <a:p>
            <a:pPr lvl="1"/>
            <a:endParaRPr lang="en-US" dirty="0"/>
          </a:p>
          <a:p>
            <a:r>
              <a:rPr lang="en-US" b="1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693627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dynamic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 to read in data, but you don’t know how much data there might be?</a:t>
            </a:r>
          </a:p>
          <a:p>
            <a:endParaRPr lang="en-US" dirty="0"/>
          </a:p>
          <a:p>
            <a:r>
              <a:rPr lang="en-US" dirty="0"/>
              <a:t>Arrays in C are a fixed size</a:t>
            </a:r>
          </a:p>
          <a:p>
            <a:r>
              <a:rPr lang="en-US" dirty="0"/>
              <a:t>But you can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as many times as needed</a:t>
            </a:r>
          </a:p>
          <a:p>
            <a:pPr lvl="1"/>
            <a:r>
              <a:rPr lang="en-US" dirty="0"/>
              <a:t>Request some memory</a:t>
            </a:r>
          </a:p>
          <a:p>
            <a:pPr lvl="1"/>
            <a:r>
              <a:rPr lang="en-US" dirty="0"/>
              <a:t>Use until you run out</a:t>
            </a:r>
          </a:p>
          <a:p>
            <a:pPr lvl="1"/>
            <a:r>
              <a:rPr lang="en-US" dirty="0"/>
              <a:t>Request more memory and copy existing values over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makes this simple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78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8B551-FA2E-7206-A992-8E5ED8DAF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expanding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23DA7-AD86-74C5-BEE1-4B089289F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  // create array</a:t>
            </a:r>
            <a:br>
              <a:rPr lang="en-US" altLang="en-US" sz="2200" dirty="0">
                <a:solidFill>
                  <a:srgbClr val="993333"/>
                </a:solidFill>
                <a:latin typeface="Courier New" panose="02070309020205020404" pitchFamily="49" charset="0"/>
              </a:rPr>
            </a:br>
            <a:r>
              <a:rPr lang="en-US" altLang="en-US" sz="2200" dirty="0">
                <a:solidFill>
                  <a:srgbClr val="993333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993333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array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urier New" panose="02070309020205020404" pitchFamily="49" charset="0"/>
              </a:rPr>
              <a:t>malloc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993333"/>
                </a:solidFill>
                <a:effectLst/>
                <a:latin typeface="Courier New" panose="02070309020205020404" pitchFamily="49" charset="0"/>
              </a:rPr>
              <a:t>sizeof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993333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5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523080-CC52-0779-B502-506B94F6A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82AD89-7DC0-C3FD-102C-7C0588FB8209}"/>
              </a:ext>
            </a:extLst>
          </p:cNvPr>
          <p:cNvSpPr txBox="1"/>
          <p:nvPr/>
        </p:nvSpPr>
        <p:spPr>
          <a:xfrm>
            <a:off x="607589" y="2855903"/>
            <a:ext cx="9250927" cy="2393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  // expand 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 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993333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newarray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urier New" panose="02070309020205020404" pitchFamily="49" charset="0"/>
              </a:rPr>
              <a:t>malloc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993333"/>
                </a:solidFill>
                <a:effectLst/>
                <a:latin typeface="Courier New" panose="02070309020205020404" pitchFamily="49" charset="0"/>
              </a:rPr>
              <a:t>sizeof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993333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*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4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newarray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// copy over values</a:t>
            </a:r>
            <a:br>
              <a:rPr lang="en-US" altLang="en-US" sz="2200" dirty="0">
                <a:solidFill>
                  <a:srgbClr val="212529"/>
                </a:solidFill>
                <a:latin typeface="Courier New" panose="02070309020205020404" pitchFamily="49" charset="0"/>
              </a:rPr>
            </a:br>
            <a:r>
              <a:rPr lang="en-US" altLang="en-US" sz="2200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newarray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// copy over values</a:t>
            </a:r>
            <a:br>
              <a:rPr lang="en-US" altLang="en-US" sz="2200" dirty="0">
                <a:solidFill>
                  <a:srgbClr val="212529"/>
                </a:solidFill>
                <a:latin typeface="Courier New" panose="02070309020205020404" pitchFamily="49" charset="0"/>
              </a:rPr>
            </a:br>
            <a:r>
              <a:rPr lang="en-US" altLang="en-US" sz="2200" dirty="0">
                <a:solidFill>
                  <a:srgbClr val="212529"/>
                </a:solidFill>
                <a:latin typeface="Courier New" panose="02070309020205020404" pitchFamily="49" charset="0"/>
              </a:rPr>
              <a:t> 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urier New" panose="02070309020205020404" pitchFamily="49" charset="0"/>
              </a:rPr>
              <a:t>free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array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newarray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endParaRPr lang="en-US" sz="2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8D511F-4C2F-49CB-8B14-9D577CE21E59}"/>
              </a:ext>
            </a:extLst>
          </p:cNvPr>
          <p:cNvSpPr txBox="1"/>
          <p:nvPr/>
        </p:nvSpPr>
        <p:spPr>
          <a:xfrm>
            <a:off x="605741" y="5539078"/>
            <a:ext cx="6098458" cy="849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  </a:t>
            </a:r>
            <a:r>
              <a:rPr kumimoji="0" lang="en-US" altLang="en-US" sz="2200" b="0" i="1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Courier New" panose="02070309020205020404" pitchFamily="49" charset="0"/>
              </a:rPr>
              <a:t>// use expanded array</a:t>
            </a:r>
            <a:b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</a:b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array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2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9900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339933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9338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F623D-C1E2-455D-94E8-E6ADCC2C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dynamic memory: </a:t>
            </a:r>
            <a:r>
              <a:rPr lang="en-US" dirty="0" err="1"/>
              <a:t>read_line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E6B3-0F53-4E2D-AED3-013F9FB9D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</a:t>
            </a:r>
          </a:p>
          <a:p>
            <a:pPr lvl="1"/>
            <a:endParaRPr lang="en-US" dirty="0"/>
          </a:p>
          <a:p>
            <a:r>
              <a:rPr lang="en-US" dirty="0"/>
              <a:t>Reads an entire line at a time from stdin</a:t>
            </a:r>
          </a:p>
          <a:p>
            <a:pPr lvl="1"/>
            <a:r>
              <a:rPr lang="en-US" dirty="0"/>
              <a:t>Can’t know in advance how many bytes there will be to read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Keeps reading in bytes until ‘\n’ character or end-of-file</a:t>
            </a:r>
          </a:p>
          <a:p>
            <a:pPr lvl="1"/>
            <a:r>
              <a:rPr lang="en-US" dirty="0"/>
              <a:t>Needs to request more memory until it holds the entire line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Note: part of the 211 library, not standard 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BB63F-D5D4-4F78-B283-26320AC1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270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F623D-C1E2-455D-94E8-E6ADCC2C4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coding: implement </a:t>
            </a:r>
            <a:r>
              <a:rPr lang="en-US" dirty="0" err="1"/>
              <a:t>read_line</a:t>
            </a:r>
            <a:r>
              <a:rPr lang="en-US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AE6B3-0F53-4E2D-AED3-013F9FB9D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</a:t>
            </a:r>
          </a:p>
          <a:p>
            <a:pPr lvl="1"/>
            <a:endParaRPr lang="en-US" dirty="0"/>
          </a:p>
          <a:p>
            <a:r>
              <a:rPr lang="en-US" dirty="0"/>
              <a:t>Requirements</a:t>
            </a:r>
          </a:p>
          <a:p>
            <a:pPr lvl="1"/>
            <a:r>
              <a:rPr lang="en-US" dirty="0"/>
              <a:t>Read from stdin until ‘\n’ or end-of-file (EOF)</a:t>
            </a:r>
          </a:p>
          <a:p>
            <a:pPr lvl="2"/>
            <a:r>
              <a:rPr lang="en-US" dirty="0"/>
              <a:t>Could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or just use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Allocate an array to hold the read characters</a:t>
            </a:r>
          </a:p>
          <a:p>
            <a:pPr lvl="2"/>
            <a:r>
              <a:rPr lang="en-US" dirty="0"/>
              <a:t>Make sure to end it with a ‘\0’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Returns</a:t>
            </a:r>
          </a:p>
          <a:p>
            <a:pPr lvl="2"/>
            <a:r>
              <a:rPr lang="en-US" dirty="0"/>
              <a:t>NULL pointer if EOF was reached immediately</a:t>
            </a:r>
          </a:p>
          <a:p>
            <a:pPr lvl="2"/>
            <a:r>
              <a:rPr lang="en-US" dirty="0"/>
              <a:t>Pointer to string otherwise (not including the newline character)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ABB63F-D5D4-4F78-B283-26320AC1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77BA5A-9775-4820-AFCF-1BA19D6C45E9}"/>
              </a:ext>
            </a:extLst>
          </p:cNvPr>
          <p:cNvSpPr txBox="1"/>
          <p:nvPr/>
        </p:nvSpPr>
        <p:spPr>
          <a:xfrm>
            <a:off x="9093200" y="228600"/>
            <a:ext cx="211557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readline-starter.c</a:t>
            </a:r>
            <a:endParaRPr lang="en-US" dirty="0"/>
          </a:p>
          <a:p>
            <a:r>
              <a:rPr lang="en-US" dirty="0" err="1"/>
              <a:t>readline-solution.c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60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~/cs211/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		(or wherever you put stuff)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xkvf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~cs211/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/06_dynamic.tgz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06_dynamic/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309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F7BB4-1612-430E-AB96-F023694D1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Realloc</a:t>
            </a:r>
            <a:r>
              <a:rPr lang="en-US" dirty="0"/>
              <a:t> versus malloc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E06875-B098-4CCE-9271-2C98077BA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could just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and copy ourselves, what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add?</a:t>
            </a:r>
          </a:p>
          <a:p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can be far more efficient</a:t>
            </a:r>
          </a:p>
          <a:p>
            <a:pPr lvl="1"/>
            <a:r>
              <a:rPr lang="en-US" dirty="0"/>
              <a:t>Doesn’t have to copy data at all if there is room in the heap to expand</a:t>
            </a:r>
          </a:p>
          <a:p>
            <a:pPr lvl="1"/>
            <a:endParaRPr lang="en-US" dirty="0"/>
          </a:p>
          <a:p>
            <a:r>
              <a:rPr lang="en-US" dirty="0"/>
              <a:t>Also simpler for programmers</a:t>
            </a:r>
          </a:p>
          <a:p>
            <a:pPr lvl="1"/>
            <a:r>
              <a:rPr lang="en-US" dirty="0"/>
              <a:t>Can’t forget to free the old memory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does it for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2A2A0-F819-4B9C-9BFF-27AB2107D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716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5CC4E-9B6B-485F-A2C0-85326D1C1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string size will change 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BF681-5C6C-47E6-8328-DA7683E34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efficiency</a:t>
            </a:r>
          </a:p>
          <a:p>
            <a:pPr lvl="1"/>
            <a:r>
              <a:rPr lang="en-US" dirty="0"/>
              <a:t>Pointer returned could have way more memory than characters</a:t>
            </a:r>
          </a:p>
          <a:p>
            <a:pPr lvl="1"/>
            <a:r>
              <a:rPr lang="en-US" dirty="0"/>
              <a:t>User might hold on to memory for a while before freeing</a:t>
            </a:r>
          </a:p>
          <a:p>
            <a:pPr lvl="1"/>
            <a:r>
              <a:rPr lang="en-US" dirty="0"/>
              <a:t>The less wasted memory, the less memory the program needs</a:t>
            </a:r>
          </a:p>
          <a:p>
            <a:pPr lvl="1"/>
            <a:endParaRPr lang="en-US" dirty="0"/>
          </a:p>
          <a:p>
            <a:r>
              <a:rPr lang="en-US" dirty="0"/>
              <a:t>Runtime speed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are slow</a:t>
            </a:r>
          </a:p>
          <a:p>
            <a:pPr lvl="1"/>
            <a:r>
              <a:rPr lang="en-US" dirty="0"/>
              <a:t>The fewer times we call them, the faster the program will run</a:t>
            </a:r>
          </a:p>
          <a:p>
            <a:pPr lvl="1"/>
            <a:endParaRPr lang="en-US" dirty="0"/>
          </a:p>
          <a:p>
            <a:r>
              <a:rPr lang="en-US" dirty="0"/>
              <a:t>Need to pick a sweet spot to balance the two of these</a:t>
            </a:r>
          </a:p>
          <a:p>
            <a:pPr lvl="1"/>
            <a:r>
              <a:rPr lang="en-US" dirty="0"/>
              <a:t>Real program: starts at 80 characters, doubles size when reallocating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C7A24-EC47-4BC3-BB00-52DB53171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6297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B1FDE-2D53-40D7-9A71-60FF3E074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efficiency really matter though?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949BA-1123-4953-91A8-7C428148C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you’re writing a CS211 homework: </a:t>
            </a:r>
            <a:r>
              <a:rPr lang="en-US" b="1" dirty="0"/>
              <a:t>no</a:t>
            </a:r>
          </a:p>
          <a:p>
            <a:endParaRPr lang="en-US" dirty="0"/>
          </a:p>
          <a:p>
            <a:r>
              <a:rPr lang="en-US" dirty="0"/>
              <a:t>If you’re writing a </a:t>
            </a:r>
            <a:r>
              <a:rPr lang="en-US" dirty="0" err="1"/>
              <a:t>Javascript</a:t>
            </a:r>
            <a:r>
              <a:rPr lang="en-US" dirty="0"/>
              <a:t> interpreter for Firefox,</a:t>
            </a:r>
          </a:p>
          <a:p>
            <a:pPr lvl="1"/>
            <a:r>
              <a:rPr lang="en-US" dirty="0"/>
              <a:t>Which has millions of users</a:t>
            </a:r>
          </a:p>
          <a:p>
            <a:pPr lvl="1"/>
            <a:r>
              <a:rPr lang="en-US" dirty="0"/>
              <a:t>times hundreds of websites per day for each user</a:t>
            </a:r>
          </a:p>
          <a:p>
            <a:pPr lvl="1"/>
            <a:r>
              <a:rPr lang="en-US" dirty="0"/>
              <a:t>times hundreds of lines of code per website</a:t>
            </a:r>
          </a:p>
          <a:p>
            <a:pPr lvl="1"/>
            <a:r>
              <a:rPr lang="en-US" dirty="0"/>
              <a:t>and each line of code is read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read_line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YES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5BF04-4851-4663-9910-FE076212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33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  <a:p>
            <a:pPr lvl="1"/>
            <a:r>
              <a:rPr lang="en-US" dirty="0"/>
              <a:t>Dynamic Memory Example</a:t>
            </a:r>
          </a:p>
          <a:p>
            <a:pPr lvl="1"/>
            <a:endParaRPr lang="en-US" dirty="0"/>
          </a:p>
          <a:p>
            <a:r>
              <a:rPr lang="en-US" dirty="0"/>
              <a:t>Memory Sizes of C Types</a:t>
            </a:r>
          </a:p>
          <a:p>
            <a:pPr lvl="1"/>
            <a:endParaRPr lang="en-US" dirty="0"/>
          </a:p>
          <a:p>
            <a:r>
              <a:rPr lang="en-US" dirty="0"/>
              <a:t>Ownership</a:t>
            </a:r>
          </a:p>
          <a:p>
            <a:pPr lvl="1"/>
            <a:endParaRPr lang="en-US" dirty="0"/>
          </a:p>
          <a:p>
            <a:r>
              <a:rPr lang="en-US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39314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Dynamic Memory Allocation</a:t>
            </a:r>
          </a:p>
          <a:p>
            <a:pPr lvl="1"/>
            <a:r>
              <a:rPr lang="en-US" dirty="0"/>
              <a:t>Dynamic Memory Example</a:t>
            </a:r>
          </a:p>
          <a:p>
            <a:pPr lvl="1"/>
            <a:endParaRPr lang="en-US" dirty="0"/>
          </a:p>
          <a:p>
            <a:r>
              <a:rPr lang="en-US" dirty="0"/>
              <a:t>Memory Sizes of C Types</a:t>
            </a:r>
          </a:p>
          <a:p>
            <a:pPr lvl="1"/>
            <a:endParaRPr lang="en-US" dirty="0"/>
          </a:p>
          <a:p>
            <a:r>
              <a:rPr lang="en-US" dirty="0"/>
              <a:t>Ownership</a:t>
            </a:r>
          </a:p>
          <a:p>
            <a:pPr lvl="1"/>
            <a:endParaRPr lang="en-US" dirty="0"/>
          </a:p>
          <a:p>
            <a:r>
              <a:rPr lang="en-US" dirty="0"/>
              <a:t>Dynamic Arrays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922933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5F45C-1676-4820-B72B-937AB969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What is memory conceptually?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16540-2F48-46A8-9085-54CDD921A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51735"/>
            <a:ext cx="10972800" cy="3620465"/>
          </a:xfrm>
        </p:spPr>
        <p:txBody>
          <a:bodyPr/>
          <a:lstStyle/>
          <a:p>
            <a:r>
              <a:rPr lang="en-US" dirty="0"/>
              <a:t>A nearly infinite series of slots that can be used to hold data</a:t>
            </a:r>
          </a:p>
          <a:p>
            <a:pPr lvl="1"/>
            <a:r>
              <a:rPr lang="en-US" dirty="0"/>
              <a:t>Units of memory are known as bytes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So 4 GB of RAM is memory with 4294967296 bytes</a:t>
            </a:r>
          </a:p>
          <a:p>
            <a:pPr lvl="2"/>
            <a:r>
              <a:rPr lang="en-US" dirty="0"/>
              <a:t>Typical variables take 1-8 bytes</a:t>
            </a:r>
          </a:p>
          <a:p>
            <a:pPr lvl="2"/>
            <a:endParaRPr lang="en-US" dirty="0"/>
          </a:p>
          <a:p>
            <a:r>
              <a:rPr lang="en-US" dirty="0"/>
              <a:t>Each slot in the memory has an index: a memory address</a:t>
            </a:r>
          </a:p>
          <a:p>
            <a:pPr lvl="1"/>
            <a:r>
              <a:rPr lang="en-US" dirty="0"/>
              <a:t>Pointers are the memory address of a variable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74446-7C91-4AA6-B1AD-3192157A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5C868C5-3F04-4264-ABD7-66701564E33F}"/>
              </a:ext>
            </a:extLst>
          </p:cNvPr>
          <p:cNvGrpSpPr>
            <a:grpSpLocks/>
          </p:cNvGrpSpPr>
          <p:nvPr/>
        </p:nvGrpSpPr>
        <p:grpSpPr bwMode="auto">
          <a:xfrm>
            <a:off x="2354194" y="1357665"/>
            <a:ext cx="6424615" cy="968028"/>
            <a:chOff x="-2" y="171"/>
            <a:chExt cx="4047" cy="609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E561F3C-95F3-44A0-BFC1-DE600E217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010CB52-C2B0-4403-8E12-C7A18D02A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82DF310-3A51-45AD-94A6-A924BD76E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07734B-76CE-4701-8DA1-D24C6DBD3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9BE8B4-C606-46EB-B5B0-040CDD55B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8AF989-3475-4137-AC56-42EF794FD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DFB19C3-94DB-4C7F-8149-0F55C87EC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85E0D22-4A06-4DEC-88C7-DB73943AC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01F9187-9280-43D8-A3A7-E29013AAB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62AEB27-3A03-4411-9D50-0B87CA91C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EEF6F3F-486B-476E-8336-38FADC33F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5688656-505B-4CFE-945E-8918AABD8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0965BB6-108F-454D-923C-6D38C7530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2400" dirty="0"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3C82A9-05B0-4B8B-AF00-923B774EFFEF}"/>
                </a:ext>
              </a:extLst>
            </p:cNvPr>
            <p:cNvSpPr>
              <a:spLocks/>
            </p:cNvSpPr>
            <p:nvPr/>
          </p:nvSpPr>
          <p:spPr bwMode="auto">
            <a:xfrm rot="19020000">
              <a:off x="-2" y="171"/>
              <a:ext cx="589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00•••0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57435F7-50D9-478F-B510-DA39BBEB1B86}"/>
                </a:ext>
              </a:extLst>
            </p:cNvPr>
            <p:cNvSpPr>
              <a:spLocks/>
            </p:cNvSpPr>
            <p:nvPr/>
          </p:nvSpPr>
          <p:spPr bwMode="auto">
            <a:xfrm rot="19020000">
              <a:off x="3455" y="171"/>
              <a:ext cx="590" cy="22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FF•••F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AB6A4B6-EEFD-43B8-9407-4064F60BE826}"/>
              </a:ext>
            </a:extLst>
          </p:cNvPr>
          <p:cNvCxnSpPr/>
          <p:nvPr/>
        </p:nvCxnSpPr>
        <p:spPr>
          <a:xfrm>
            <a:off x="3154294" y="1725965"/>
            <a:ext cx="28511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24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7325791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Stack Section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Function arguments</a:t>
            </a:r>
          </a:p>
          <a:p>
            <a:pPr lvl="1"/>
            <a:endParaRPr lang="en-US" dirty="0"/>
          </a:p>
          <a:p>
            <a:r>
              <a:rPr lang="en-US" dirty="0"/>
              <a:t>Heap Section</a:t>
            </a:r>
          </a:p>
          <a:p>
            <a:pPr lvl="1"/>
            <a:r>
              <a:rPr lang="en-US" dirty="0"/>
              <a:t>Memory granted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/>
          </a:p>
          <a:p>
            <a:r>
              <a:rPr lang="en-US" dirty="0"/>
              <a:t>Static Section (a.k.a. Data Section)</a:t>
            </a:r>
          </a:p>
          <a:p>
            <a:pPr lvl="1"/>
            <a:r>
              <a:rPr lang="en-US" dirty="0"/>
              <a:t>Global variables</a:t>
            </a:r>
          </a:p>
          <a:p>
            <a:pPr lvl="1"/>
            <a:r>
              <a:rPr lang="en-US" dirty="0"/>
              <a:t>Static function variables</a:t>
            </a:r>
          </a:p>
          <a:p>
            <a:pPr lvl="1"/>
            <a:r>
              <a:rPr lang="en-US" dirty="0"/>
              <a:t>Subsection with read-only data</a:t>
            </a:r>
          </a:p>
          <a:p>
            <a:pPr lvl="2"/>
            <a:r>
              <a:rPr lang="en-US" dirty="0"/>
              <a:t>Like string literals</a:t>
            </a:r>
          </a:p>
          <a:p>
            <a:pPr lvl="1"/>
            <a:endParaRPr lang="en-US" dirty="0"/>
          </a:p>
          <a:p>
            <a:r>
              <a:rPr lang="en-US" dirty="0"/>
              <a:t>Text Section (</a:t>
            </a:r>
            <a:r>
              <a:rPr lang="en-US" dirty="0" err="1"/>
              <a:t>a.k.a</a:t>
            </a:r>
            <a:r>
              <a:rPr lang="en-US" dirty="0"/>
              <a:t> Code Section)</a:t>
            </a:r>
          </a:p>
          <a:p>
            <a:pPr lvl="1"/>
            <a:r>
              <a:rPr lang="en-US" dirty="0"/>
              <a:t>Program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0732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933EB-BE84-488E-BDF2-39BD7006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When is a pointer “valid”?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94C6E-E267-4FDC-BA9B-96A46DF17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If it is initialized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variable it is referencing still has a valid lifetime</a:t>
            </a:r>
          </a:p>
          <a:p>
            <a:pPr lvl="1"/>
            <a:r>
              <a:rPr lang="en-US" dirty="0"/>
              <a:t>Variables “live” until the end of the scope they were created in</a:t>
            </a:r>
          </a:p>
          <a:p>
            <a:pPr lvl="1"/>
            <a:r>
              <a:rPr lang="en-US" dirty="0"/>
              <a:t>Scopes are defined by { }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some_function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a = 5;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41671-4284-465F-84B1-554C316A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D759D21-CC80-4D08-8A02-0B9818D10564}"/>
              </a:ext>
            </a:extLst>
          </p:cNvPr>
          <p:cNvCxnSpPr/>
          <p:nvPr/>
        </p:nvCxnSpPr>
        <p:spPr>
          <a:xfrm flipH="1">
            <a:off x="1828800" y="5692462"/>
            <a:ext cx="215077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8888A32-7D0B-4A04-A34F-A716F0B5427A}"/>
              </a:ext>
            </a:extLst>
          </p:cNvPr>
          <p:cNvSpPr txBox="1"/>
          <p:nvPr/>
        </p:nvSpPr>
        <p:spPr>
          <a:xfrm>
            <a:off x="4031086" y="5460642"/>
            <a:ext cx="60273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800" dirty="0"/>
              <a:t> goes “out of scope” here</a:t>
            </a:r>
          </a:p>
          <a:p>
            <a:r>
              <a:rPr lang="en-US" sz="2800" dirty="0"/>
              <a:t>The variable stops being “alive”</a:t>
            </a:r>
          </a:p>
        </p:txBody>
      </p:sp>
    </p:spTree>
    <p:extLst>
      <p:ext uri="{BB962C8B-B14F-4D97-AF65-F5344CB8AC3E}">
        <p14:creationId xmlns:p14="http://schemas.microsoft.com/office/powerpoint/2010/main" val="118576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B610-BD65-442B-9E50-3E62DBBA8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Relating memory sections back to lifetimes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A84BE-9962-4EB5-8F9B-3696DE852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memory has the lifetime of the “scope”</a:t>
            </a:r>
          </a:p>
          <a:p>
            <a:pPr lvl="1"/>
            <a:r>
              <a:rPr lang="en-US" dirty="0"/>
              <a:t>From { to }</a:t>
            </a:r>
          </a:p>
          <a:p>
            <a:pPr lvl="1"/>
            <a:r>
              <a:rPr lang="en-US" dirty="0"/>
              <a:t>Local variables are here</a:t>
            </a:r>
          </a:p>
          <a:p>
            <a:pPr lvl="1"/>
            <a:endParaRPr lang="en-US" dirty="0"/>
          </a:p>
          <a:p>
            <a:r>
              <a:rPr lang="en-US" dirty="0"/>
              <a:t>Static memory has the lifetime of the process</a:t>
            </a:r>
          </a:p>
          <a:p>
            <a:pPr lvl="1"/>
            <a:r>
              <a:rPr lang="en-US" dirty="0"/>
              <a:t>From the start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until it returns</a:t>
            </a:r>
          </a:p>
          <a:p>
            <a:pPr lvl="1"/>
            <a:r>
              <a:rPr lang="en-US" dirty="0"/>
              <a:t>Strings are here</a:t>
            </a:r>
          </a:p>
          <a:p>
            <a:pPr lvl="1"/>
            <a:endParaRPr lang="en-US" dirty="0"/>
          </a:p>
          <a:p>
            <a:r>
              <a:rPr lang="en-US" dirty="0"/>
              <a:t>What if you want memory that outlives a function, but doesn’t live for the entire duration of the program</a:t>
            </a:r>
          </a:p>
          <a:p>
            <a:pPr lvl="1"/>
            <a:r>
              <a:rPr lang="en-US" dirty="0"/>
              <a:t>Heap memory! Claim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CA6FD-0440-4952-812B-FAC83456C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8402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027A3B-330E-4368-95A2-EF394796F5EF}" vid="{5C8A0662-5C76-4F95-A4FF-DAC7FB3CDF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667</TotalTime>
  <Words>2858</Words>
  <Application>Microsoft Office PowerPoint</Application>
  <PresentationFormat>Widescreen</PresentationFormat>
  <Paragraphs>526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Courier New</vt:lpstr>
      <vt:lpstr>Courier New Bold</vt:lpstr>
      <vt:lpstr>Gill Sans</vt:lpstr>
      <vt:lpstr>Helvetica</vt:lpstr>
      <vt:lpstr>Tahoma</vt:lpstr>
      <vt:lpstr>Class Slides</vt:lpstr>
      <vt:lpstr>Lecture 06 Dynamic Memory</vt:lpstr>
      <vt:lpstr>Administrivia</vt:lpstr>
      <vt:lpstr>Today’s Goals</vt:lpstr>
      <vt:lpstr>Getting the code for today</vt:lpstr>
      <vt:lpstr>Outline</vt:lpstr>
      <vt:lpstr>Review: What is memory conceptually?</vt:lpstr>
      <vt:lpstr>Review: C memory layout</vt:lpstr>
      <vt:lpstr>Review: When is a pointer “valid”?</vt:lpstr>
      <vt:lpstr>Review: Relating memory sections back to lifetimes</vt:lpstr>
      <vt:lpstr>Allocate memory with malloc()</vt:lpstr>
      <vt:lpstr>Malloc return value</vt:lpstr>
      <vt:lpstr>Deallocate memory with free()</vt:lpstr>
      <vt:lpstr>Free needs to be used carefully</vt:lpstr>
      <vt:lpstr>Rules for dynamic memory allocation</vt:lpstr>
      <vt:lpstr>Pros/cons of dynamic memory allocation</vt:lpstr>
      <vt:lpstr>Other “dynamic memory family” functions</vt:lpstr>
      <vt:lpstr>Break + Question</vt:lpstr>
      <vt:lpstr>Break + Question</vt:lpstr>
      <vt:lpstr>Outline</vt:lpstr>
      <vt:lpstr>Live coding example</vt:lpstr>
      <vt:lpstr>Outline</vt:lpstr>
      <vt:lpstr>How much memory do various types in C take?</vt:lpstr>
      <vt:lpstr>Standard sizes of C types on modern (64-bit) computers</vt:lpstr>
      <vt:lpstr>What about more complex things?</vt:lpstr>
      <vt:lpstr>Don’t assume you know these sizes in code</vt:lpstr>
      <vt:lpstr>Outline</vt:lpstr>
      <vt:lpstr>Ownership idea</vt:lpstr>
      <vt:lpstr>Ownership questions</vt:lpstr>
      <vt:lpstr>Ownership in our dynamic memory example</vt:lpstr>
      <vt:lpstr>Data structures can “own” memory</vt:lpstr>
      <vt:lpstr>Ownership is a concept</vt:lpstr>
      <vt:lpstr>The full ownership protocol</vt:lpstr>
      <vt:lpstr>Break + Question</vt:lpstr>
      <vt:lpstr>Break + Question</vt:lpstr>
      <vt:lpstr>Outline</vt:lpstr>
      <vt:lpstr>Dealing with dynamic input</vt:lpstr>
      <vt:lpstr>Example: expanding an array</vt:lpstr>
      <vt:lpstr>Example of dynamic memory: read_line()</vt:lpstr>
      <vt:lpstr>Live coding: implement read_line()</vt:lpstr>
      <vt:lpstr>Realloc versus malloc</vt:lpstr>
      <vt:lpstr>Default string size will change efficiency</vt:lpstr>
      <vt:lpstr>Does efficiency really matter though?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Dynamic Memory</dc:title>
  <dc:creator>Branden Ghena</dc:creator>
  <cp:lastModifiedBy>Branden Ghena</cp:lastModifiedBy>
  <cp:revision>73</cp:revision>
  <dcterms:created xsi:type="dcterms:W3CDTF">2021-10-06T20:16:12Z</dcterms:created>
  <dcterms:modified xsi:type="dcterms:W3CDTF">2023-04-18T20:36:48Z</dcterms:modified>
</cp:coreProperties>
</file>