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0" r:id="rId1"/>
  </p:sldMasterIdLst>
  <p:notesMasterIdLst>
    <p:notesMasterId r:id="rId74"/>
  </p:notesMasterIdLst>
  <p:sldIdLst>
    <p:sldId id="256" r:id="rId2"/>
    <p:sldId id="645" r:id="rId3"/>
    <p:sldId id="264" r:id="rId4"/>
    <p:sldId id="759" r:id="rId5"/>
    <p:sldId id="2280" r:id="rId6"/>
    <p:sldId id="385" r:id="rId7"/>
    <p:sldId id="547" r:id="rId8"/>
    <p:sldId id="554" r:id="rId9"/>
    <p:sldId id="553" r:id="rId10"/>
    <p:sldId id="628" r:id="rId11"/>
    <p:sldId id="621" r:id="rId12"/>
    <p:sldId id="2281" r:id="rId13"/>
    <p:sldId id="2266" r:id="rId14"/>
    <p:sldId id="2267" r:id="rId15"/>
    <p:sldId id="764" r:id="rId16"/>
    <p:sldId id="765" r:id="rId17"/>
    <p:sldId id="2268" r:id="rId18"/>
    <p:sldId id="2269" r:id="rId19"/>
    <p:sldId id="2270" r:id="rId20"/>
    <p:sldId id="2271" r:id="rId21"/>
    <p:sldId id="779" r:id="rId22"/>
    <p:sldId id="2272" r:id="rId23"/>
    <p:sldId id="766" r:id="rId24"/>
    <p:sldId id="2273" r:id="rId25"/>
    <p:sldId id="2263" r:id="rId26"/>
    <p:sldId id="2264" r:id="rId27"/>
    <p:sldId id="2282" r:id="rId28"/>
    <p:sldId id="650" r:id="rId29"/>
    <p:sldId id="651" r:id="rId30"/>
    <p:sldId id="2275" r:id="rId31"/>
    <p:sldId id="652" r:id="rId32"/>
    <p:sldId id="2283" r:id="rId33"/>
    <p:sldId id="561" r:id="rId34"/>
    <p:sldId id="563" r:id="rId35"/>
    <p:sldId id="578" r:id="rId36"/>
    <p:sldId id="579" r:id="rId37"/>
    <p:sldId id="580" r:id="rId38"/>
    <p:sldId id="581" r:id="rId39"/>
    <p:sldId id="582" r:id="rId40"/>
    <p:sldId id="583" r:id="rId41"/>
    <p:sldId id="584" r:id="rId42"/>
    <p:sldId id="585" r:id="rId43"/>
    <p:sldId id="586" r:id="rId44"/>
    <p:sldId id="587" r:id="rId45"/>
    <p:sldId id="588" r:id="rId46"/>
    <p:sldId id="589" r:id="rId47"/>
    <p:sldId id="560" r:id="rId48"/>
    <p:sldId id="592" r:id="rId49"/>
    <p:sldId id="593" r:id="rId50"/>
    <p:sldId id="642" r:id="rId51"/>
    <p:sldId id="678" r:id="rId52"/>
    <p:sldId id="753" r:id="rId53"/>
    <p:sldId id="2284" r:id="rId54"/>
    <p:sldId id="662" r:id="rId55"/>
    <p:sldId id="679" r:id="rId56"/>
    <p:sldId id="383" r:id="rId57"/>
    <p:sldId id="752" r:id="rId58"/>
    <p:sldId id="741" r:id="rId59"/>
    <p:sldId id="742" r:id="rId60"/>
    <p:sldId id="743" r:id="rId61"/>
    <p:sldId id="744" r:id="rId62"/>
    <p:sldId id="745" r:id="rId63"/>
    <p:sldId id="746" r:id="rId64"/>
    <p:sldId id="748" r:id="rId65"/>
    <p:sldId id="749" r:id="rId66"/>
    <p:sldId id="747" r:id="rId67"/>
    <p:sldId id="680" r:id="rId68"/>
    <p:sldId id="2285" r:id="rId69"/>
    <p:sldId id="2286" r:id="rId70"/>
    <p:sldId id="635" r:id="rId71"/>
    <p:sldId id="634" r:id="rId72"/>
    <p:sldId id="639" r:id="rId7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44C0DD7-F1CF-4368-81C8-E87A97418579}">
          <p14:sldIdLst>
            <p14:sldId id="256"/>
          </p14:sldIdLst>
        </p14:section>
        <p14:section name="Goals" id="{1DC203D8-8C04-4F3B-815B-A15E3261C9A4}">
          <p14:sldIdLst>
            <p14:sldId id="645"/>
            <p14:sldId id="264"/>
            <p14:sldId id="759"/>
          </p14:sldIdLst>
        </p14:section>
        <p14:section name="Pointers Review" id="{4416C951-9864-4567-A65B-13FF8AAFFF54}">
          <p14:sldIdLst>
            <p14:sldId id="2280"/>
            <p14:sldId id="385"/>
            <p14:sldId id="547"/>
            <p14:sldId id="554"/>
            <p14:sldId id="553"/>
            <p14:sldId id="628"/>
            <p14:sldId id="621"/>
          </p14:sldIdLst>
        </p14:section>
        <p14:section name="Address Sanitizer" id="{DF58F722-B00D-4C53-B146-A90411F3B00A}">
          <p14:sldIdLst>
            <p14:sldId id="2281"/>
            <p14:sldId id="2266"/>
            <p14:sldId id="2267"/>
            <p14:sldId id="764"/>
            <p14:sldId id="765"/>
            <p14:sldId id="2268"/>
            <p14:sldId id="2269"/>
            <p14:sldId id="2270"/>
            <p14:sldId id="2271"/>
            <p14:sldId id="779"/>
            <p14:sldId id="2272"/>
            <p14:sldId id="766"/>
            <p14:sldId id="2273"/>
            <p14:sldId id="2263"/>
            <p14:sldId id="2264"/>
          </p14:sldIdLst>
        </p14:section>
        <p14:section name="Arguments to main" id="{3DC302F4-89BC-4BF6-A676-BE0729EA065D}">
          <p14:sldIdLst>
            <p14:sldId id="2282"/>
            <p14:sldId id="650"/>
            <p14:sldId id="651"/>
            <p14:sldId id="2275"/>
            <p14:sldId id="652"/>
          </p14:sldIdLst>
        </p14:section>
        <p14:section name="Variable Lifetimes" id="{72E2B9BC-D99B-4683-827C-D15BE829131F}">
          <p14:sldIdLst>
            <p14:sldId id="2283"/>
            <p14:sldId id="561"/>
            <p14:sldId id="563"/>
            <p14:sldId id="578"/>
            <p14:sldId id="579"/>
            <p14:sldId id="580"/>
            <p14:sldId id="581"/>
            <p14:sldId id="582"/>
            <p14:sldId id="583"/>
            <p14:sldId id="584"/>
            <p14:sldId id="585"/>
            <p14:sldId id="586"/>
            <p14:sldId id="587"/>
            <p14:sldId id="588"/>
            <p14:sldId id="589"/>
            <p14:sldId id="560"/>
            <p14:sldId id="592"/>
            <p14:sldId id="593"/>
            <p14:sldId id="642"/>
            <p14:sldId id="678"/>
            <p14:sldId id="753"/>
          </p14:sldIdLst>
        </p14:section>
        <p14:section name="Memory" id="{046E83D8-32B7-4200-BE0E-6B80E87F4E78}">
          <p14:sldIdLst>
            <p14:sldId id="2284"/>
            <p14:sldId id="662"/>
            <p14:sldId id="679"/>
            <p14:sldId id="383"/>
            <p14:sldId id="752"/>
            <p14:sldId id="741"/>
            <p14:sldId id="742"/>
            <p14:sldId id="743"/>
            <p14:sldId id="744"/>
            <p14:sldId id="745"/>
            <p14:sldId id="746"/>
            <p14:sldId id="748"/>
            <p14:sldId id="749"/>
            <p14:sldId id="747"/>
            <p14:sldId id="680"/>
          </p14:sldIdLst>
        </p14:section>
        <p14:section name="Wrapup" id="{29A7F866-9DA9-446B-8359-CE426CB89C7A}">
          <p14:sldIdLst>
            <p14:sldId id="2285"/>
          </p14:sldIdLst>
        </p14:section>
        <p14:section name="Bonus: string review" id="{E7D52D1A-CC36-46C0-93E5-D1ECB3E7C4A7}">
          <p14:sldIdLst>
            <p14:sldId id="2286"/>
            <p14:sldId id="635"/>
            <p14:sldId id="634"/>
            <p14:sldId id="63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2A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69" autoAdjust="0"/>
    <p:restoredTop sz="97440" autoAdjust="0"/>
  </p:normalViewPr>
  <p:slideViewPr>
    <p:cSldViewPr snapToGrid="0">
      <p:cViewPr varScale="1">
        <p:scale>
          <a:sx n="74" d="100"/>
          <a:sy n="74" d="100"/>
        </p:scale>
        <p:origin x="84" y="197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7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BF250-3188-4B97-91A0-4CBD75F11794}" type="datetimeFigureOut">
              <a:rPr lang="en-US" smtClean="0"/>
              <a:t>4/13/2023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DC289-C093-4A03-96E3-7FA6F6D9C6F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410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0F8AEA4-90DD-470A-A00C-52C76871BE7D}"/>
              </a:ext>
            </a:extLst>
          </p:cNvPr>
          <p:cNvSpPr/>
          <p:nvPr userDrawn="1"/>
        </p:nvSpPr>
        <p:spPr>
          <a:xfrm>
            <a:off x="607595" y="684106"/>
            <a:ext cx="10972799" cy="54853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NWU PPT Wide Opt 2_Master.jpg">
            <a:extLst>
              <a:ext uri="{FF2B5EF4-FFF2-40B4-BE49-F238E27FC236}">
                <a16:creationId xmlns:a16="http://schemas.microsoft.com/office/drawing/2014/main" id="{D5195E2D-71BD-4DAB-A8EA-C60068318A8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2641"/>
          <a:stretch/>
        </p:blipFill>
        <p:spPr>
          <a:xfrm>
            <a:off x="0" y="6353298"/>
            <a:ext cx="12192000" cy="5047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9A78A89-7B53-4AF2-9B97-0D7A0E3C41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7595" y="684106"/>
            <a:ext cx="10972799" cy="2286000"/>
          </a:xfrm>
          <a:prstGeom prst="rect">
            <a:avLst/>
          </a:prstGeo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3757E7-8A62-4C6A-A11F-B44CFFC7E2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7595" y="3887894"/>
            <a:ext cx="10972799" cy="1369905"/>
          </a:xfrm>
        </p:spPr>
        <p:txBody>
          <a:bodyPr>
            <a:normAutofit/>
          </a:bodyPr>
          <a:lstStyle>
            <a:lvl1pPr marL="0" indent="0" algn="ctr">
              <a:buNone/>
              <a:defRPr sz="3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52B33-DB5B-406B-8EF8-7F27B15C3E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7595" y="5804324"/>
            <a:ext cx="916405" cy="365125"/>
          </a:xfrm>
        </p:spPr>
        <p:txBody>
          <a:bodyPr/>
          <a:lstStyle/>
          <a:p>
            <a:fld id="{6DA34142-4057-4E41-8FAB-93DD5A2F5272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218BC2-7D03-48DD-8ED3-F2F43C400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61807" y="5806652"/>
            <a:ext cx="3664373" cy="365125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49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4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617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D1B4F-AD76-4462-AF17-AA9750E0F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C87F7-B5DC-45D6-AC96-43D6899A0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6F708-77A7-451E-A87C-DF3B5FA66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82682-8512-4993-8477-88A6B81ECC95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AE1449-91D8-4F9D-A105-23A1F43E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F04F4-7CB4-4D18-91E9-7F025B56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ED6171B2-CD8A-4537-A0B5-CFA0882ED8C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26608" y="1143000"/>
            <a:ext cx="5257800" cy="5029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57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C6EE6D-0807-49F6-8402-F877AEC3A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2EDB09-5A47-4685-A1EE-A5B4DA190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C82BC-EFE8-41E4-A86B-07FC0B1457C3}" type="datetime1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5553B9-1067-4918-A0C0-3170E1AA2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5B2D71-8C87-4458-AC29-EA2047202D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31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D77160-3215-44CF-B830-0B88FB365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1D1D5B-B5C1-4AF0-9BCF-12885203BE3F}" type="datetime1">
              <a:rPr lang="en-US" smtClean="0"/>
              <a:t>4/13/2023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A931AD3-C3A1-4F17-AE8A-223019F62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71321F-FC35-406D-934E-9286AA485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41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utline">
    <p:bg>
      <p:bgPr>
        <a:solidFill>
          <a:srgbClr val="4E2A8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553EE-3FBA-43B0-83E3-DED9FBF89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00F0348-2F1A-4EE8-8A85-4721B86DEA66}" type="datetime1">
              <a:rPr lang="en-US" smtClean="0"/>
              <a:t>4/13/2023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6DF780-B863-4D17-AD07-08D991518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7C2309-BC50-471A-9507-CB2945B5B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11DEA04-1277-494F-991B-E62F01E8926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7596" y="694143"/>
            <a:ext cx="10972798" cy="5486400"/>
          </a:xfrm>
          <a:solidFill>
            <a:schemeClr val="bg1"/>
          </a:solidFill>
        </p:spPr>
        <p:txBody>
          <a:bodyPr lIns="182880" tIns="182880" rIns="182880" bIns="182880"/>
          <a:lstStyle>
            <a:lvl1pPr>
              <a:spcBef>
                <a:spcPts val="2000"/>
              </a:spcBef>
              <a:defRPr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A84967AA-4B26-426D-8185-065158151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8343"/>
            <a:ext cx="10972798" cy="685800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430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ACFB29-59D2-4823-BEFA-2A2FDF148C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7595" y="1143000"/>
            <a:ext cx="109728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448D8-B1FE-4537-8A5B-AEAA01D15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7595" y="6356350"/>
            <a:ext cx="916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7AB6CE-1AFC-4A94-BDA7-A76098728A1D}" type="datetime1">
              <a:rPr lang="en-US" smtClean="0"/>
              <a:t>4/13/2023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C4873-1315-4883-97DC-8A47AFCAED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356350"/>
            <a:ext cx="3664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DC0E4-58B6-42DF-8BD2-2BB7A3B6E3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68000" y="6356350"/>
            <a:ext cx="91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778C724-3839-4D76-A707-B4C23905D05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>
            <a:extLst>
              <a:ext uri="{FF2B5EF4-FFF2-40B4-BE49-F238E27FC236}">
                <a16:creationId xmlns:a16="http://schemas.microsoft.com/office/drawing/2014/main" id="{BCB9CD12-280E-4818-853C-F36BB6D68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7595" y="228600"/>
            <a:ext cx="10972799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79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700" r:id="rId3"/>
    <p:sldLayoutId id="2147483696" r:id="rId4"/>
    <p:sldLayoutId id="2147483697" r:id="rId5"/>
    <p:sldLayoutId id="2147483698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B4EB4-B710-4B4C-9E9E-B9B5D5E06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Lecture 05</a:t>
            </a:r>
            <a:br>
              <a:rPr lang="en-US" dirty="0"/>
            </a:br>
            <a:r>
              <a:rPr lang="en-US" dirty="0"/>
              <a:t>Lifetimes and Memory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C2EFA9-08FA-449E-880F-86912EE7E7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CS211 – Fundamentals of Computer Programming II</a:t>
            </a:r>
          </a:p>
          <a:p>
            <a:r>
              <a:rPr lang="en-US" dirty="0"/>
              <a:t>Branden Ghena – Spring 2023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9C8337-0804-4F14-931E-8B64EF5974B3}"/>
              </a:ext>
            </a:extLst>
          </p:cNvPr>
          <p:cNvSpPr txBox="1"/>
          <p:nvPr/>
        </p:nvSpPr>
        <p:spPr>
          <a:xfrm>
            <a:off x="607595" y="5511800"/>
            <a:ext cx="109727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Slides adapted from:</a:t>
            </a:r>
            <a:br>
              <a:rPr lang="en-US" sz="1600" dirty="0"/>
            </a:br>
            <a:r>
              <a:rPr lang="en-US" sz="1600" dirty="0"/>
              <a:t>Jesse Tov, Vincent St-Amour</a:t>
            </a:r>
          </a:p>
        </p:txBody>
      </p:sp>
    </p:spTree>
    <p:extLst>
      <p:ext uri="{BB962C8B-B14F-4D97-AF65-F5344CB8AC3E}">
        <p14:creationId xmlns:p14="http://schemas.microsoft.com/office/powerpoint/2010/main" val="380219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7F84-7884-4F44-9CB6-85D632833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note on writing meaningful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CE115-4B3B-4DD4-A6C3-43C370CF0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Technically, NULL pointers and null terminators are both implemented as a value zero (on any modern system)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is implemented as zero as well</a:t>
            </a:r>
          </a:p>
          <a:p>
            <a:pPr lvl="1"/>
            <a:r>
              <a:rPr lang="en-US" dirty="0"/>
              <a:t>So, technically, you could use any to mean any</a:t>
            </a:r>
          </a:p>
          <a:p>
            <a:pPr lvl="1"/>
            <a:endParaRPr lang="en-US" dirty="0"/>
          </a:p>
          <a:p>
            <a:r>
              <a:rPr lang="en-US" dirty="0"/>
              <a:t>But humans will be the ones reading your code</a:t>
            </a:r>
          </a:p>
          <a:p>
            <a:pPr lvl="1"/>
            <a:r>
              <a:rPr lang="en-US" dirty="0"/>
              <a:t>NULL ‘\0’, 0,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>
                <a:cs typeface="Courier New" panose="02070309020205020404" pitchFamily="49" charset="0"/>
              </a:rPr>
              <a:t> all have different meanings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NULL means pointers</a:t>
            </a:r>
          </a:p>
          <a:p>
            <a:pPr lvl="1"/>
            <a:r>
              <a:rPr lang="en-US" dirty="0"/>
              <a:t>‘\0’ means the end of strings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US" dirty="0"/>
              <a:t> means a Boolean value</a:t>
            </a:r>
          </a:p>
          <a:p>
            <a:pPr lvl="1"/>
            <a:r>
              <a:rPr lang="en-US" dirty="0"/>
              <a:t>0 means a number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746F9-EEAF-47C8-BADE-881499216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12B194E-9224-496F-A1D6-35CA4EA63371}"/>
              </a:ext>
            </a:extLst>
          </p:cNvPr>
          <p:cNvSpPr txBox="1"/>
          <p:nvPr/>
        </p:nvSpPr>
        <p:spPr>
          <a:xfrm>
            <a:off x="6462045" y="4633175"/>
            <a:ext cx="46621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Use the one that is appropriate to the situation!</a:t>
            </a:r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F1359927-0885-475A-85DD-87C3F9986319}"/>
              </a:ext>
            </a:extLst>
          </p:cNvPr>
          <p:cNvSpPr/>
          <p:nvPr/>
        </p:nvSpPr>
        <p:spPr>
          <a:xfrm>
            <a:off x="5519167" y="4380740"/>
            <a:ext cx="942877" cy="1712890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69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69FF6-001D-47A0-A956-10D57B956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Arrays passed into functions are just pointers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7238F-9450-4C68-8A04-B88E51DDEB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When you pass an array into a function, you don’t pass a copy of the values</a:t>
            </a:r>
          </a:p>
          <a:p>
            <a:pPr lvl="1"/>
            <a:r>
              <a:rPr lang="en-US" dirty="0"/>
              <a:t>Instead you pass a pointer to the start of the array</a:t>
            </a:r>
          </a:p>
          <a:p>
            <a:pPr lvl="1"/>
            <a:r>
              <a:rPr lang="en-US" dirty="0"/>
              <a:t>Be sure to pass a length as well! (no way to determine that in C)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values, int count) {</a:t>
            </a:r>
          </a:p>
          <a:p>
            <a:pPr marL="457200" lvl="1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array[10] = {1, 2, 3, 4, 5, 5, 4, 3, 2, 1};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print_array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10);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E6F3BC-8502-422D-973D-D199EA471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04C519D-A0D1-4525-91E4-740F14D8EFA3}"/>
              </a:ext>
            </a:extLst>
          </p:cNvPr>
          <p:cNvSpPr txBox="1"/>
          <p:nvPr/>
        </p:nvSpPr>
        <p:spPr>
          <a:xfrm>
            <a:off x="9398000" y="228600"/>
            <a:ext cx="21823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94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b="1" dirty="0"/>
              <a:t>Address Sanitizer</a:t>
            </a:r>
          </a:p>
          <a:p>
            <a:r>
              <a:rPr lang="en-US" dirty="0"/>
              <a:t>Arguments to main()</a:t>
            </a:r>
          </a:p>
          <a:p>
            <a:pPr lvl="1"/>
            <a:endParaRPr lang="en-US" dirty="0"/>
          </a:p>
          <a:p>
            <a:r>
              <a:rPr lang="en-US" dirty="0"/>
              <a:t>Variable Lifetimes</a:t>
            </a:r>
          </a:p>
          <a:p>
            <a:endParaRPr lang="en-US" dirty="0"/>
          </a:p>
          <a:p>
            <a:r>
              <a:rPr lang="en-US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065807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E4548-7AB6-4C9C-9E78-5124B6EF2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DANGER! Nothing stops you from going past the end of an array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98A7D-77F5-4D8E-BDA4-89ED4B4C4D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 does not check whether your array accesses are valid</a:t>
            </a:r>
          </a:p>
          <a:p>
            <a:pPr lvl="1"/>
            <a:r>
              <a:rPr lang="en-US" dirty="0"/>
              <a:t>It just tries to grab the value in the memory you asked for</a:t>
            </a:r>
          </a:p>
          <a:p>
            <a:pPr lvl="1"/>
            <a:endParaRPr lang="en-US" dirty="0"/>
          </a:p>
          <a:p>
            <a:r>
              <a:rPr lang="en-US" dirty="0"/>
              <a:t>Going past the end (or before the beginning) of an array is </a:t>
            </a:r>
            <a:r>
              <a:rPr lang="en-US" b="1" dirty="0"/>
              <a:t>UNDEFINED BEHAVIOR</a:t>
            </a:r>
            <a:endParaRPr lang="en-US" dirty="0"/>
          </a:p>
          <a:p>
            <a:pPr lvl="1"/>
            <a:r>
              <a:rPr lang="en-US" dirty="0"/>
              <a:t>Could result in </a:t>
            </a:r>
            <a:r>
              <a:rPr lang="en-US" i="1" dirty="0"/>
              <a:t>anything</a:t>
            </a:r>
            <a:r>
              <a:rPr lang="en-US" dirty="0"/>
              <a:t> happening</a:t>
            </a:r>
          </a:p>
          <a:p>
            <a:pPr lvl="1"/>
            <a:endParaRPr lang="en-US" dirty="0"/>
          </a:p>
          <a:p>
            <a:r>
              <a:rPr lang="en-US" dirty="0"/>
              <a:t>If you’re lucky, the code will crash</a:t>
            </a:r>
          </a:p>
          <a:p>
            <a:pPr lvl="1"/>
            <a:r>
              <a:rPr lang="en-US" dirty="0"/>
              <a:t>But you will not always get lucky</a:t>
            </a:r>
          </a:p>
          <a:p>
            <a:pPr lvl="1"/>
            <a:r>
              <a:rPr lang="en-US" dirty="0"/>
              <a:t>Be sure to always check if you’re going past the end of the array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61A9AE-0367-46DD-A2CD-4D9327D3E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9C2361-79A6-4AD9-A812-D99D34D20C2E}"/>
              </a:ext>
            </a:extLst>
          </p:cNvPr>
          <p:cNvSpPr txBox="1"/>
          <p:nvPr/>
        </p:nvSpPr>
        <p:spPr>
          <a:xfrm>
            <a:off x="10293350" y="913884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391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Sanitizer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Automatically compiled in as part of your homework code</a:t>
            </a:r>
          </a:p>
          <a:p>
            <a:pPr lvl="1"/>
            <a:endParaRPr lang="en-US" dirty="0"/>
          </a:p>
          <a:p>
            <a:r>
              <a:rPr lang="en-US" dirty="0"/>
              <a:t>Checks various accesses to memory for validity</a:t>
            </a:r>
          </a:p>
          <a:p>
            <a:pPr lvl="1"/>
            <a:r>
              <a:rPr lang="en-US" dirty="0"/>
              <a:t>Produces long error messages that can be scary at first! But are really helpful!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Error locations: (more on these “locations” on Thursday)</a:t>
            </a:r>
          </a:p>
          <a:p>
            <a:pPr lvl="2"/>
            <a:r>
              <a:rPr lang="en-US" dirty="0"/>
              <a:t>Stack – local variable</a:t>
            </a:r>
          </a:p>
          <a:p>
            <a:pPr lvl="2"/>
            <a:r>
              <a:rPr lang="en-US" dirty="0"/>
              <a:t>Global – global variable (usually a string)</a:t>
            </a:r>
          </a:p>
          <a:p>
            <a:pPr lvl="2"/>
            <a:r>
              <a:rPr lang="en-US" dirty="0"/>
              <a:t>Heap – variable created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Error types:</a:t>
            </a:r>
          </a:p>
          <a:p>
            <a:pPr lvl="2"/>
            <a:r>
              <a:rPr lang="en-US" dirty="0"/>
              <a:t>buffer-overflow – past the end of an array of memory</a:t>
            </a:r>
          </a:p>
          <a:p>
            <a:pPr lvl="2"/>
            <a:r>
              <a:rPr lang="en-US" dirty="0"/>
              <a:t>buffer-underflow – before the beginning of an array of memory (rare)</a:t>
            </a:r>
          </a:p>
          <a:p>
            <a:pPr lvl="2"/>
            <a:r>
              <a:rPr lang="en-US" dirty="0"/>
              <a:t>various others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45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15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</p:spTree>
    <p:extLst>
      <p:ext uri="{BB962C8B-B14F-4D97-AF65-F5344CB8AC3E}">
        <p14:creationId xmlns:p14="http://schemas.microsoft.com/office/powerpoint/2010/main" val="41047943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16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7DC711B-F8A4-47AD-866D-5EE45001134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Error is coming from </a:t>
            </a:r>
            <a:r>
              <a:rPr lang="en-US" dirty="0" err="1"/>
              <a:t>AddressSanitizer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357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17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03E6C9-375C-4A91-912F-86C094E78CAD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Heap-buffer-overflow means past the end of an array created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</p:txBody>
      </p:sp>
    </p:spTree>
    <p:extLst>
      <p:ext uri="{BB962C8B-B14F-4D97-AF65-F5344CB8AC3E}">
        <p14:creationId xmlns:p14="http://schemas.microsoft.com/office/powerpoint/2010/main" val="26165306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18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3613758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AC0421-9056-44BB-BAAB-6994B0810105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The error happened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dirty="0" err="1"/>
              <a:t>src</a:t>
            </a:r>
            <a:r>
              <a:rPr lang="en-US" dirty="0"/>
              <a:t>/</a:t>
            </a:r>
            <a:r>
              <a:rPr lang="en-US" dirty="0" err="1"/>
              <a:t>translate.c</a:t>
            </a:r>
            <a:r>
              <a:rPr lang="en-US" dirty="0"/>
              <a:t> line 74</a:t>
            </a:r>
          </a:p>
        </p:txBody>
      </p:sp>
    </p:spTree>
    <p:extLst>
      <p:ext uri="{BB962C8B-B14F-4D97-AF65-F5344CB8AC3E}">
        <p14:creationId xmlns:p14="http://schemas.microsoft.com/office/powerpoint/2010/main" val="164546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19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6363222" cy="11210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34CA1E-177A-4FD0-B793-D4CE24A8BCE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Full “stack trace” of functions that were called to get to where the error happened</a:t>
            </a:r>
          </a:p>
        </p:txBody>
      </p:sp>
    </p:spTree>
    <p:extLst>
      <p:ext uri="{BB962C8B-B14F-4D97-AF65-F5344CB8AC3E}">
        <p14:creationId xmlns:p14="http://schemas.microsoft.com/office/powerpoint/2010/main" val="1782239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5E32E-2025-4AB1-BEE6-17BE0242D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Administrivia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047B64-F8A1-42A7-9AC0-F99C3C81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Homework 1 due tonight</a:t>
            </a:r>
          </a:p>
          <a:p>
            <a:pPr lvl="1"/>
            <a:r>
              <a:rPr lang="en-US" dirty="0"/>
              <a:t>Homework 2 will also release tonight, with a one-week deadline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Lots of office hours today to help with questions</a:t>
            </a: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Slip days allow you to submit late without penalty</a:t>
            </a:r>
          </a:p>
          <a:p>
            <a:pPr lvl="2"/>
            <a:r>
              <a:rPr lang="en-US" dirty="0"/>
              <a:t>Use them when you need them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12C9D9-905C-4D77-B2CA-59FE28418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518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address sanitizer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20D28C-E6CC-4BD7-8DBC-23465D2A9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z="1050" smtClean="0"/>
              <a:t>20</a:t>
            </a:fld>
            <a:endParaRPr lang="en-US" sz="105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4D34267-7E4A-4015-839E-CC03757AC738}"/>
              </a:ext>
            </a:extLst>
          </p:cNvPr>
          <p:cNvSpPr/>
          <p:nvPr/>
        </p:nvSpPr>
        <p:spPr>
          <a:xfrm>
            <a:off x="2112135" y="1390918"/>
            <a:ext cx="1841679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17878AC-9EC9-4E1B-A6AF-8D14147947B4}"/>
              </a:ext>
            </a:extLst>
          </p:cNvPr>
          <p:cNvSpPr/>
          <p:nvPr/>
        </p:nvSpPr>
        <p:spPr>
          <a:xfrm>
            <a:off x="4068282" y="1390918"/>
            <a:ext cx="2194732" cy="24469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B78CA32-E6F9-4634-9CF0-28B5B2880107}"/>
              </a:ext>
            </a:extLst>
          </p:cNvPr>
          <p:cNvSpPr/>
          <p:nvPr/>
        </p:nvSpPr>
        <p:spPr>
          <a:xfrm>
            <a:off x="3300609" y="2242159"/>
            <a:ext cx="6363222" cy="1121079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334CA1E-177A-4FD0-B793-D4CE24A8BCE4}"/>
              </a:ext>
            </a:extLst>
          </p:cNvPr>
          <p:cNvSpPr txBox="1"/>
          <p:nvPr/>
        </p:nvSpPr>
        <p:spPr>
          <a:xfrm>
            <a:off x="607595" y="6005807"/>
            <a:ext cx="991426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Where the array was created in the first place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in </a:t>
            </a:r>
            <a:r>
              <a:rPr lang="en-US" dirty="0" err="1"/>
              <a:t>translate.c</a:t>
            </a:r>
            <a:r>
              <a:rPr lang="en-US" dirty="0"/>
              <a:t> line 62)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17D985F-0B7A-4B9B-9E8B-B46D1D05B5D8}"/>
              </a:ext>
            </a:extLst>
          </p:cNvPr>
          <p:cNvSpPr/>
          <p:nvPr/>
        </p:nvSpPr>
        <p:spPr>
          <a:xfrm>
            <a:off x="3300608" y="3969780"/>
            <a:ext cx="7521879" cy="49261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0836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0872C75-4316-4029-87DE-0E1BB8EC8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Address Sanitizer Overview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FD6A932-6CDA-44EF-A3D8-03624A5733BE}"/>
              </a:ext>
            </a:extLst>
          </p:cNvPr>
          <p:cNvSpPr txBox="1"/>
          <p:nvPr/>
        </p:nvSpPr>
        <p:spPr>
          <a:xfrm>
            <a:off x="607595" y="1143000"/>
            <a:ext cx="10972798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==238==ERROR: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on address 0x602000000016 at pc 0x55a44c0d8243 bp 0x7ffd8caf8c10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0x7ffd8caf8c00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WRITE of size 1 at 0x602000000016 thread T0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31 (1-byte-write-heap-buffer-overflow)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0x55a44c0d8242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0x55a44c0d6c23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gr_expand_charseq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harness/hw02_tester.c:37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0x55a44c0d7394 in main harness/tester.c:28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0x7fa42386fbf6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(/lib/x86_64-linux-gnu/libc.so.6+0x21bf6)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#4 0x55a44c0d6699 in _start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autograder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/source/compile/tester+0x4699)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0x602000000016 is located 0 bytes to the right of 6-byte region [0x602000000010,0x602000000016)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allocated by thread T0 here: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0x7fa4248b8c68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interceptor_malloc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/lib/x86_64-linux-gnu/libasan.so.5+0x10bc68)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0x55a44c0d8006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/translate.c:62</a:t>
            </a:r>
          </a:p>
          <a:p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heap-buffer-overflow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/translate.c:74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expand_charseq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Shadow bytes around the buggy address: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0x0c047fff7fb0: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0x0c047fff7fc0: 00 00 00 00 00 00 00 00 00 00 00 00 00 00 00 00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. . .</a:t>
            </a:r>
          </a:p>
          <a:p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(more here that wouldn’t fit on the slide)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462B9A0A-5869-4B0A-5FE2-B83997F63EE9}"/>
              </a:ext>
            </a:extLst>
          </p:cNvPr>
          <p:cNvSpPr/>
          <p:nvPr/>
        </p:nvSpPr>
        <p:spPr>
          <a:xfrm>
            <a:off x="4031088" y="1365161"/>
            <a:ext cx="2266682" cy="25757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43C738-7541-8E83-BCB0-F746CB1C3272}"/>
              </a:ext>
            </a:extLst>
          </p:cNvPr>
          <p:cNvSpPr txBox="1"/>
          <p:nvPr/>
        </p:nvSpPr>
        <p:spPr>
          <a:xfrm>
            <a:off x="3825026" y="844034"/>
            <a:ext cx="2678806" cy="36933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Past the end of an array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B342CF1-FA70-0D65-D4FA-2FEB444E2FCC}"/>
              </a:ext>
            </a:extLst>
          </p:cNvPr>
          <p:cNvSpPr/>
          <p:nvPr/>
        </p:nvSpPr>
        <p:spPr>
          <a:xfrm>
            <a:off x="1004552" y="2213021"/>
            <a:ext cx="5924282" cy="25757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76744FB-F318-8C91-CF96-ABE917281FD7}"/>
              </a:ext>
            </a:extLst>
          </p:cNvPr>
          <p:cNvSpPr txBox="1"/>
          <p:nvPr/>
        </p:nvSpPr>
        <p:spPr>
          <a:xfrm>
            <a:off x="7055476" y="2028355"/>
            <a:ext cx="4131971" cy="369332"/>
          </a:xfrm>
          <a:prstGeom prst="rect">
            <a:avLst/>
          </a:prstGeom>
          <a:noFill/>
          <a:ln w="38100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File and line number where it occurred</a:t>
            </a:r>
          </a:p>
        </p:txBody>
      </p:sp>
    </p:spTree>
    <p:extLst>
      <p:ext uri="{BB962C8B-B14F-4D97-AF65-F5344CB8AC3E}">
        <p14:creationId xmlns:p14="http://schemas.microsoft.com/office/powerpoint/2010/main" val="23642803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1547B4C-7788-41DE-A475-7500746C4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 demos of </a:t>
            </a:r>
            <a:r>
              <a:rPr lang="en-US" dirty="0" err="1"/>
              <a:t>AddressSanitizer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3C44C7-C6CF-4827-AD67-4C62B4A660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With pointers, arrays, and strings</a:t>
            </a:r>
          </a:p>
          <a:p>
            <a:endParaRPr lang="en-US" dirty="0"/>
          </a:p>
          <a:p>
            <a:r>
              <a:rPr lang="en-US" dirty="0"/>
              <a:t>Things to try</a:t>
            </a:r>
          </a:p>
          <a:p>
            <a:pPr lvl="1"/>
            <a:r>
              <a:rPr lang="en-US" dirty="0"/>
              <a:t>Intentionally go past end of array</a:t>
            </a:r>
          </a:p>
          <a:p>
            <a:pPr lvl="1"/>
            <a:r>
              <a:rPr lang="en-US" dirty="0"/>
              <a:t>Go before beginning of array</a:t>
            </a:r>
          </a:p>
          <a:p>
            <a:pPr lvl="1"/>
            <a:r>
              <a:rPr lang="en-US" dirty="0"/>
              <a:t>Use a pointer as an array</a:t>
            </a:r>
          </a:p>
          <a:p>
            <a:pPr lvl="1"/>
            <a:r>
              <a:rPr lang="en-US" dirty="0"/>
              <a:t>NULL pointer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Malformed string with </a:t>
            </a:r>
            <a:r>
              <a:rPr lang="en-US" dirty="0" err="1"/>
              <a:t>printf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7C7FDAE-5B15-4893-BE3B-B0D09A84E8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22</a:t>
            </a:fld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C85C701-1957-BD1D-10F2-D7997BE3A2E7}"/>
              </a:ext>
            </a:extLst>
          </p:cNvPr>
          <p:cNvSpPr txBox="1"/>
          <p:nvPr/>
        </p:nvSpPr>
        <p:spPr>
          <a:xfrm>
            <a:off x="9918700" y="228600"/>
            <a:ext cx="166169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array_print.c</a:t>
            </a:r>
            <a:endParaRPr lang="en-US" dirty="0"/>
          </a:p>
          <a:p>
            <a:r>
              <a:rPr lang="en-US" dirty="0" err="1"/>
              <a:t>string_print.c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9135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E0EFB-745B-4417-90A3-5206FAB30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the error happened may not but where the bug 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CA7B4-C890-4B47-A33A-1BCD60706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AddressSanitizer</a:t>
            </a:r>
            <a:r>
              <a:rPr lang="en-US" dirty="0"/>
              <a:t> usually points to a line where the array is being accessed</a:t>
            </a:r>
          </a:p>
          <a:p>
            <a:endParaRPr lang="en-US" dirty="0"/>
          </a:p>
          <a:p>
            <a:r>
              <a:rPr lang="en-US" dirty="0"/>
              <a:t>But the bug is often because an index is out of bounds</a:t>
            </a:r>
          </a:p>
          <a:p>
            <a:r>
              <a:rPr lang="en-US" dirty="0"/>
              <a:t>Or because the pointer passed in was invalid to begin with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This is a new class of problem you’ll all have to deal with</a:t>
            </a:r>
          </a:p>
          <a:p>
            <a:pPr lvl="1"/>
            <a:r>
              <a:rPr lang="en-US" dirty="0"/>
              <a:t>Errors that occur because of bugs elsewhere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455578-B24D-4014-AEB7-11BDD74788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4532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B98339-F9E1-490A-8BDC-453AC6FEE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  <a:r>
              <a:rPr lang="en-US" dirty="0" err="1"/>
              <a:t>AddressSanitizer</a:t>
            </a:r>
            <a:r>
              <a:rPr lang="en-US" dirty="0"/>
              <a:t>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5EFFF9-CB57-4333-96F5-C8E45A8CBC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Dereferencing a NULL pointer</a:t>
            </a:r>
          </a:p>
          <a:p>
            <a:pPr lvl="1"/>
            <a:endParaRPr lang="en-US" dirty="0"/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/string_print.c:4:28: runtime error: load of null pointer of type 'const char'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AddressSanitizer:DEADLYSIGNAL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==2838978==ERROR: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SEGV on unknown address 0x000000000000 (pc 0x000000400912 bp 0x000000000000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0x7ffe1379cec0 T0)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==2838978==The signal is caused by a READ memory access.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==2838978==Hint: address points to the zero page.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SCARINESS: 10 (null-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deref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#0 0x400911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#1 0x400a33 in main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/string_print.c:12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#2 0x7fefdbf5a492 in __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libc_start_main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../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csu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/libc-start.c:314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#3 0x40082d in _start (/home/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branden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/cs211/f21/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/04_arrays_strings/string_print+0x40082d)</a:t>
            </a:r>
          </a:p>
          <a:p>
            <a:pPr marL="0" indent="0">
              <a:spcBef>
                <a:spcPts val="80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can not provide additional info.</a:t>
            </a: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SUMMARY: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AddressSanitizer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 SEGV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/string_print.c:4 in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80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==2838978==ABORTING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C9E222-6C21-4781-933A-1D79C51F27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FA5DE3-B0AA-4E50-8DDD-2B4AFEE068A0}"/>
              </a:ext>
            </a:extLst>
          </p:cNvPr>
          <p:cNvSpPr txBox="1"/>
          <p:nvPr/>
        </p:nvSpPr>
        <p:spPr>
          <a:xfrm>
            <a:off x="10293350" y="913884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string_print.c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6897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endParaRPr lang="en-US" dirty="0"/>
          </a:p>
          <a:p>
            <a:pPr lvl="2"/>
            <a:r>
              <a:rPr lang="en-US" dirty="0"/>
              <a:t>Favorite Emoji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29447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F4EED-9F31-4670-8E6D-9E61FFC68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Say hi to your neighbors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B3A678-EFF5-43F4-9CE7-8E44B6CC76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Things to share</a:t>
            </a:r>
          </a:p>
          <a:p>
            <a:pPr lvl="1"/>
            <a:r>
              <a:rPr lang="en-US" dirty="0"/>
              <a:t>Name	-Branden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Major	-Electrical and Computer Engineering, and Computer Science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One of the following</a:t>
            </a:r>
          </a:p>
          <a:p>
            <a:pPr lvl="2"/>
            <a:r>
              <a:rPr lang="en-US" dirty="0"/>
              <a:t>Favorite Candy	- Twix</a:t>
            </a:r>
          </a:p>
          <a:p>
            <a:pPr lvl="2"/>
            <a:r>
              <a:rPr lang="en-US" dirty="0"/>
              <a:t>Favorite </a:t>
            </a:r>
            <a:r>
              <a:rPr lang="en-US" dirty="0" err="1"/>
              <a:t>Pokemon</a:t>
            </a:r>
            <a:r>
              <a:rPr lang="en-US" dirty="0"/>
              <a:t>	- </a:t>
            </a:r>
            <a:r>
              <a:rPr lang="en-US" dirty="0" err="1"/>
              <a:t>Eevee</a:t>
            </a:r>
            <a:endParaRPr lang="en-US" dirty="0"/>
          </a:p>
          <a:p>
            <a:pPr lvl="2"/>
            <a:r>
              <a:rPr lang="en-US" dirty="0"/>
              <a:t>Favorite Emoji	- 🍢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217623-3B74-4F1A-A4ED-147305733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1077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dirty="0"/>
              <a:t>Address Sanitizer</a:t>
            </a:r>
          </a:p>
          <a:p>
            <a:r>
              <a:rPr lang="en-US" b="1" dirty="0"/>
              <a:t>Arguments to main()</a:t>
            </a:r>
          </a:p>
          <a:p>
            <a:pPr lvl="1"/>
            <a:endParaRPr lang="en-US" dirty="0"/>
          </a:p>
          <a:p>
            <a:r>
              <a:rPr lang="en-US" dirty="0"/>
              <a:t>Variable Lifetimes</a:t>
            </a:r>
          </a:p>
          <a:p>
            <a:endParaRPr lang="en-US" dirty="0"/>
          </a:p>
          <a:p>
            <a:r>
              <a:rPr lang="en-US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3858430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Passing arguments to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been using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main(void);”</a:t>
            </a:r>
            <a:r>
              <a:rPr lang="en-US" dirty="0"/>
              <a:t> as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’s signature</a:t>
            </a:r>
          </a:p>
          <a:p>
            <a:endParaRPr lang="en-US" dirty="0"/>
          </a:p>
          <a:p>
            <a:r>
              <a:rPr lang="en-US" dirty="0"/>
              <a:t>Actually,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can receive arguments, which are what the user called the program with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% ./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arg1 arg2 arg3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8892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BC022-036F-4049-8373-5422C016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signature for 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4572F8-A720-4857-9751-3D2533C904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real signature for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is: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[]);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dirty="0"/>
              <a:t> – the number of strings in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(length of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)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/>
              <a:t> – an array of strings (array of char*)</a:t>
            </a:r>
          </a:p>
          <a:p>
            <a:pPr lvl="1"/>
            <a:r>
              <a:rPr lang="en-US" dirty="0"/>
              <a:t>The first string is the name of the program itself</a:t>
            </a:r>
          </a:p>
          <a:p>
            <a:pPr lvl="1"/>
            <a:r>
              <a:rPr lang="en-US" dirty="0"/>
              <a:t>The remaining strings are the arguments to the function</a:t>
            </a:r>
          </a:p>
          <a:p>
            <a:pPr lvl="1"/>
            <a:endParaRPr lang="en-US" dirty="0"/>
          </a:p>
          <a:p>
            <a:r>
              <a:rPr lang="en-US" dirty="0"/>
              <a:t>By using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main(void)</a:t>
            </a:r>
            <a:r>
              <a:rPr lang="en-US" dirty="0"/>
              <a:t>, we’ve just been ignoring these</a:t>
            </a:r>
          </a:p>
          <a:p>
            <a:pPr lvl="1"/>
            <a:r>
              <a:rPr lang="en-US" dirty="0"/>
              <a:t>Which is fine, because they aren’t always useful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C0D1D7-C709-4977-A033-E505096D6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04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0EF959-C62E-4F8A-8D4C-BEF087A77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DBE37-7B8E-47BF-A4AD-CD288F60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Continue examples of Strings, Arrays, and Pointers</a:t>
            </a:r>
          </a:p>
          <a:p>
            <a:pPr lvl="1"/>
            <a:r>
              <a:rPr lang="en-US" dirty="0"/>
              <a:t>Explain </a:t>
            </a:r>
            <a:r>
              <a:rPr lang="en-US" dirty="0" err="1"/>
              <a:t>AddressSanitizer</a:t>
            </a:r>
            <a:r>
              <a:rPr lang="en-US" dirty="0"/>
              <a:t> errors you’ll get when working with them</a:t>
            </a:r>
          </a:p>
          <a:p>
            <a:pPr lvl="1"/>
            <a:endParaRPr lang="en-US" dirty="0"/>
          </a:p>
          <a:p>
            <a:r>
              <a:rPr lang="en-US" dirty="0"/>
              <a:t>Discuss variable lifetimes: when is a variable no longer valid</a:t>
            </a:r>
          </a:p>
          <a:p>
            <a:endParaRPr lang="en-US" dirty="0"/>
          </a:p>
          <a:p>
            <a:r>
              <a:rPr lang="en-US" dirty="0"/>
              <a:t>Understand memory and C memory layout</a:t>
            </a:r>
          </a:p>
          <a:p>
            <a:pPr lvl="1"/>
            <a:r>
              <a:rPr lang="en-US" dirty="0"/>
              <a:t>The basis for pointers and variable lifetimes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B366CAC-B34E-4A3F-AB6B-24F84A057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7195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AFCF3-99E8-D1BC-D99C-3418C9E6BF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to a pointer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6ED817-D10B-EC2F-4232-40DC0A44E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Run program as: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./hello arg1 arg2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b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r>
              <a:rPr lang="en-US" dirty="0">
                <a:cs typeface="Courier New" panose="02070309020205020404" pitchFamily="49" charset="0"/>
              </a:rPr>
              <a:t> – array of pointers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A8FDD-FBFF-5369-F01E-E0569FC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30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FEC3AF-F30D-70AA-CBFE-33BDD6130E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7914453"/>
              </p:ext>
            </p:extLst>
          </p:nvPr>
        </p:nvGraphicFramePr>
        <p:xfrm>
          <a:off x="6096001" y="1782661"/>
          <a:ext cx="3567047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59807459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‘h’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‘e’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‘l’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‘o’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04FAD7F-6311-DE05-94C6-B3AFF548B0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596264"/>
              </p:ext>
            </p:extLst>
          </p:nvPr>
        </p:nvGraphicFramePr>
        <p:xfrm>
          <a:off x="6096000" y="3027340"/>
          <a:ext cx="3014959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‘r’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‘g’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‘1’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E0EBAA6B-F693-B341-D577-B2353391DB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4323061"/>
              </p:ext>
            </p:extLst>
          </p:nvPr>
        </p:nvGraphicFramePr>
        <p:xfrm>
          <a:off x="6096000" y="4272019"/>
          <a:ext cx="3014959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4519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48866573"/>
                    </a:ext>
                  </a:extLst>
                </a:gridCol>
                <a:gridCol w="552088">
                  <a:extLst>
                    <a:ext uri="{9D8B030D-6E8A-4147-A177-3AD203B41FA5}">
                      <a16:colId xmlns:a16="http://schemas.microsoft.com/office/drawing/2014/main" val="1516314431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endParaRPr lang="en-US" sz="24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‘a’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‘r’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‘g’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‘2’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‘\0’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0B8C103B-14FF-211A-D315-765BD4889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4386268"/>
              </p:ext>
            </p:extLst>
          </p:nvPr>
        </p:nvGraphicFramePr>
        <p:xfrm>
          <a:off x="1223215" y="3119405"/>
          <a:ext cx="3826932" cy="4983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52658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4037404291"/>
                    </a:ext>
                  </a:extLst>
                </a:gridCol>
                <a:gridCol w="824758">
                  <a:extLst>
                    <a:ext uri="{9D8B030D-6E8A-4147-A177-3AD203B41FA5}">
                      <a16:colId xmlns:a16="http://schemas.microsoft.com/office/drawing/2014/main" val="3609358803"/>
                    </a:ext>
                  </a:extLst>
                </a:gridCol>
              </a:tblGrid>
              <a:tr h="498385">
                <a:tc>
                  <a:txBody>
                    <a:bodyPr/>
                    <a:lstStyle/>
                    <a:p>
                      <a:pPr algn="r"/>
                      <a:r>
                        <a:rPr lang="en-US" sz="2400" dirty="0" err="1"/>
                        <a:t>argv</a:t>
                      </a:r>
                      <a:r>
                        <a:rPr lang="en-US" sz="24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E8E464FF-ABFB-67E1-574C-973BA9B87C77}"/>
              </a:ext>
            </a:extLst>
          </p:cNvPr>
          <p:cNvSpPr/>
          <p:nvPr/>
        </p:nvSpPr>
        <p:spPr>
          <a:xfrm>
            <a:off x="2867031" y="2034523"/>
            <a:ext cx="3298709" cy="1303867"/>
          </a:xfrm>
          <a:custGeom>
            <a:avLst/>
            <a:gdLst>
              <a:gd name="connsiteX0" fmla="*/ 81376 w 3298709"/>
              <a:gd name="connsiteY0" fmla="*/ 1303867 h 1303867"/>
              <a:gd name="connsiteX1" fmla="*/ 13642 w 3298709"/>
              <a:gd name="connsiteY1" fmla="*/ 762000 h 1303867"/>
              <a:gd name="connsiteX2" fmla="*/ 318442 w 3298709"/>
              <a:gd name="connsiteY2" fmla="*/ 304800 h 1303867"/>
              <a:gd name="connsiteX3" fmla="*/ 775642 w 3298709"/>
              <a:gd name="connsiteY3" fmla="*/ 84667 h 1303867"/>
              <a:gd name="connsiteX4" fmla="*/ 1690042 w 3298709"/>
              <a:gd name="connsiteY4" fmla="*/ 33867 h 1303867"/>
              <a:gd name="connsiteX5" fmla="*/ 3298709 w 3298709"/>
              <a:gd name="connsiteY5" fmla="*/ 0 h 1303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98709" h="1303867">
                <a:moveTo>
                  <a:pt x="81376" y="1303867"/>
                </a:moveTo>
                <a:cubicBezTo>
                  <a:pt x="27753" y="1116189"/>
                  <a:pt x="-25869" y="928511"/>
                  <a:pt x="13642" y="762000"/>
                </a:cubicBezTo>
                <a:cubicBezTo>
                  <a:pt x="53153" y="595489"/>
                  <a:pt x="191442" y="417689"/>
                  <a:pt x="318442" y="304800"/>
                </a:cubicBezTo>
                <a:cubicBezTo>
                  <a:pt x="445442" y="191911"/>
                  <a:pt x="547042" y="129822"/>
                  <a:pt x="775642" y="84667"/>
                </a:cubicBezTo>
                <a:cubicBezTo>
                  <a:pt x="1004242" y="39512"/>
                  <a:pt x="1690042" y="33867"/>
                  <a:pt x="1690042" y="33867"/>
                </a:cubicBezTo>
                <a:cubicBezTo>
                  <a:pt x="2110553" y="19756"/>
                  <a:pt x="2704631" y="9878"/>
                  <a:pt x="3298709" y="0"/>
                </a:cubicBezTo>
              </a:path>
            </a:pathLst>
          </a:custGeom>
          <a:noFill/>
          <a:ln w="63500">
            <a:solidFill>
              <a:schemeClr val="accent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A0F45BE0-F828-B7F4-F224-F80F39A579DB}"/>
              </a:ext>
            </a:extLst>
          </p:cNvPr>
          <p:cNvSpPr/>
          <p:nvPr/>
        </p:nvSpPr>
        <p:spPr>
          <a:xfrm>
            <a:off x="3680934" y="2621987"/>
            <a:ext cx="2518673" cy="723873"/>
          </a:xfrm>
          <a:custGeom>
            <a:avLst/>
            <a:gdLst>
              <a:gd name="connsiteX0" fmla="*/ 46406 w 2518673"/>
              <a:gd name="connsiteY0" fmla="*/ 682536 h 723873"/>
              <a:gd name="connsiteX1" fmla="*/ 12539 w 2518673"/>
              <a:gd name="connsiteY1" fmla="*/ 293070 h 723873"/>
              <a:gd name="connsiteX2" fmla="*/ 232673 w 2518673"/>
              <a:gd name="connsiteY2" fmla="*/ 72936 h 723873"/>
              <a:gd name="connsiteX3" fmla="*/ 1062406 w 2518673"/>
              <a:gd name="connsiteY3" fmla="*/ 5203 h 723873"/>
              <a:gd name="connsiteX4" fmla="*/ 1621206 w 2518673"/>
              <a:gd name="connsiteY4" fmla="*/ 191470 h 723873"/>
              <a:gd name="connsiteX5" fmla="*/ 1773606 w 2518673"/>
              <a:gd name="connsiteY5" fmla="*/ 665603 h 723873"/>
              <a:gd name="connsiteX6" fmla="*/ 2518673 w 2518673"/>
              <a:gd name="connsiteY6" fmla="*/ 699470 h 723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518673" h="723873">
                <a:moveTo>
                  <a:pt x="46406" y="682536"/>
                </a:moveTo>
                <a:cubicBezTo>
                  <a:pt x="13950" y="538603"/>
                  <a:pt x="-18506" y="394670"/>
                  <a:pt x="12539" y="293070"/>
                </a:cubicBezTo>
                <a:cubicBezTo>
                  <a:pt x="43583" y="191470"/>
                  <a:pt x="57695" y="120914"/>
                  <a:pt x="232673" y="72936"/>
                </a:cubicBezTo>
                <a:cubicBezTo>
                  <a:pt x="407651" y="24958"/>
                  <a:pt x="830984" y="-14553"/>
                  <a:pt x="1062406" y="5203"/>
                </a:cubicBezTo>
                <a:cubicBezTo>
                  <a:pt x="1293828" y="24959"/>
                  <a:pt x="1502673" y="81403"/>
                  <a:pt x="1621206" y="191470"/>
                </a:cubicBezTo>
                <a:cubicBezTo>
                  <a:pt x="1739739" y="301537"/>
                  <a:pt x="1624028" y="580936"/>
                  <a:pt x="1773606" y="665603"/>
                </a:cubicBezTo>
                <a:cubicBezTo>
                  <a:pt x="1923184" y="750270"/>
                  <a:pt x="2220928" y="724870"/>
                  <a:pt x="2518673" y="699470"/>
                </a:cubicBezTo>
              </a:path>
            </a:pathLst>
          </a:custGeom>
          <a:noFill/>
          <a:ln w="63500">
            <a:solidFill>
              <a:schemeClr val="accent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710EC51A-F4F5-AFBA-BDC3-D07797D5C3FF}"/>
              </a:ext>
            </a:extLst>
          </p:cNvPr>
          <p:cNvSpPr/>
          <p:nvPr/>
        </p:nvSpPr>
        <p:spPr>
          <a:xfrm>
            <a:off x="4433334" y="3355323"/>
            <a:ext cx="1766273" cy="1185334"/>
          </a:xfrm>
          <a:custGeom>
            <a:avLst/>
            <a:gdLst>
              <a:gd name="connsiteX0" fmla="*/ 89873 w 1766273"/>
              <a:gd name="connsiteY0" fmla="*/ 0 h 1276400"/>
              <a:gd name="connsiteX1" fmla="*/ 22139 w 1766273"/>
              <a:gd name="connsiteY1" fmla="*/ 609600 h 1276400"/>
              <a:gd name="connsiteX2" fmla="*/ 428539 w 1766273"/>
              <a:gd name="connsiteY2" fmla="*/ 965200 h 1276400"/>
              <a:gd name="connsiteX3" fmla="*/ 1173606 w 1766273"/>
              <a:gd name="connsiteY3" fmla="*/ 1236134 h 1276400"/>
              <a:gd name="connsiteX4" fmla="*/ 1766273 w 1766273"/>
              <a:gd name="connsiteY4" fmla="*/ 1270000 h 12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66273" h="1276400">
                <a:moveTo>
                  <a:pt x="89873" y="0"/>
                </a:moveTo>
                <a:cubicBezTo>
                  <a:pt x="27784" y="224366"/>
                  <a:pt x="-34305" y="448733"/>
                  <a:pt x="22139" y="609600"/>
                </a:cubicBezTo>
                <a:cubicBezTo>
                  <a:pt x="78583" y="770467"/>
                  <a:pt x="236628" y="860778"/>
                  <a:pt x="428539" y="965200"/>
                </a:cubicBezTo>
                <a:cubicBezTo>
                  <a:pt x="620450" y="1069622"/>
                  <a:pt x="950650" y="1185334"/>
                  <a:pt x="1173606" y="1236134"/>
                </a:cubicBezTo>
                <a:cubicBezTo>
                  <a:pt x="1396562" y="1286934"/>
                  <a:pt x="1581417" y="1278467"/>
                  <a:pt x="1766273" y="1270000"/>
                </a:cubicBezTo>
              </a:path>
            </a:pathLst>
          </a:custGeom>
          <a:noFill/>
          <a:ln w="63500">
            <a:solidFill>
              <a:schemeClr val="accent1"/>
            </a:solidFill>
            <a:tailEnd type="arrow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86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C78B2-BA5E-42A5-8502-5C7EFDA75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Working with </a:t>
            </a:r>
            <a:r>
              <a:rPr lang="en-US" dirty="0" err="1"/>
              <a:t>argv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24F29-02D2-4A3A-AA73-2D63413BBC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print out all the arguments to the function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char*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[])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argc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(“Argument %d: \”%s\”\n”,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argv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A0AC8-B28D-439F-AE4D-E744A4040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F0265C8-8B6A-4FF3-81CD-14E990FEE458}"/>
              </a:ext>
            </a:extLst>
          </p:cNvPr>
          <p:cNvSpPr txBox="1"/>
          <p:nvPr/>
        </p:nvSpPr>
        <p:spPr>
          <a:xfrm>
            <a:off x="9918700" y="254000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argv_print.c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951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dirty="0"/>
              <a:t>Address Sanitizer</a:t>
            </a:r>
          </a:p>
          <a:p>
            <a:r>
              <a:rPr lang="en-US" dirty="0"/>
              <a:t>Arguments to main()</a:t>
            </a:r>
          </a:p>
          <a:p>
            <a:pPr lvl="1"/>
            <a:endParaRPr lang="en-US" dirty="0"/>
          </a:p>
          <a:p>
            <a:r>
              <a:rPr lang="en-US" b="1" dirty="0"/>
              <a:t>Variable Lifetimes</a:t>
            </a:r>
          </a:p>
          <a:p>
            <a:endParaRPr lang="en-US" dirty="0"/>
          </a:p>
          <a:p>
            <a:r>
              <a:rPr lang="en-US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365217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933EB-BE84-488E-BDF2-39BD7006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is a pointer “valid”?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994C6E-E267-4FDC-BA9B-96A46DF17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If it is initialized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If the variable it is referencing still has a valid lifetime</a:t>
            </a:r>
          </a:p>
          <a:p>
            <a:pPr lvl="1"/>
            <a:r>
              <a:rPr lang="en-US" dirty="0"/>
              <a:t>Variables “live” until the end of the scope they were created in</a:t>
            </a:r>
          </a:p>
          <a:p>
            <a:pPr lvl="1"/>
            <a:r>
              <a:rPr lang="en-US" dirty="0"/>
              <a:t>Scopes are defined by { }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Example:</a:t>
            </a:r>
          </a:p>
          <a:p>
            <a:pPr lvl="1"/>
            <a:endParaRPr lang="en-US" dirty="0"/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some_function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a = 5;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E41671-4284-465F-84B1-554C316AF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33</a:t>
            </a:fld>
            <a:endParaRPr lang="en-US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D759D21-CC80-4D08-8A02-0B9818D10564}"/>
              </a:ext>
            </a:extLst>
          </p:cNvPr>
          <p:cNvCxnSpPr/>
          <p:nvPr/>
        </p:nvCxnSpPr>
        <p:spPr>
          <a:xfrm flipH="1">
            <a:off x="1828800" y="5692462"/>
            <a:ext cx="2150772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8888A32-7D0B-4A04-A34F-A716F0B5427A}"/>
              </a:ext>
            </a:extLst>
          </p:cNvPr>
          <p:cNvSpPr txBox="1"/>
          <p:nvPr/>
        </p:nvSpPr>
        <p:spPr>
          <a:xfrm>
            <a:off x="4031086" y="5460642"/>
            <a:ext cx="60273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800" dirty="0"/>
              <a:t> goes “out of scope” here</a:t>
            </a:r>
          </a:p>
          <a:p>
            <a:r>
              <a:rPr lang="en-US" sz="2800" dirty="0"/>
              <a:t>The variable stops being “alive”</a:t>
            </a:r>
          </a:p>
        </p:txBody>
      </p:sp>
    </p:spTree>
    <p:extLst>
      <p:ext uri="{BB962C8B-B14F-4D97-AF65-F5344CB8AC3E}">
        <p14:creationId xmlns:p14="http://schemas.microsoft.com/office/powerpoint/2010/main" val="118576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variable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a);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83795" y="17780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502720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variable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a);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747295" y="21590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03960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variable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a);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772695" y="29464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60345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 of variable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a);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Variable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dirty="0"/>
              <a:t> is no longer “alive” at this point</a:t>
            </a:r>
          </a:p>
          <a:p>
            <a:pPr lvl="1"/>
            <a:r>
              <a:rPr lang="en-US" dirty="0"/>
              <a:t>It “poofs” out of existence</a:t>
            </a:r>
          </a:p>
          <a:p>
            <a:pPr lvl="1"/>
            <a:r>
              <a:rPr lang="en-US" dirty="0"/>
              <a:t>The variable is no longer valid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8529701"/>
              </p:ext>
            </p:extLst>
          </p:nvPr>
        </p:nvGraphicFramePr>
        <p:xfrm>
          <a:off x="6093994" y="14097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sngStrike" dirty="0"/>
                        <a:t>a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/>
                        <a:t>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772695" y="33020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08831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38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21463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88891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39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25146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5006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6EFB-5B32-4C52-B149-6BFC2F977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the code for 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7DA27-BB7C-4D05-AAC5-FFF5433C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~/cs211/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/>
              <a:t>		(or wherever you put stuff)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tar -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xkvf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~cs211/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/05_lifetimes_memory.tgz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cd 05_lifetimes_memory/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DF58D-B711-452A-B591-FB48C4D35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3099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40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28956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31558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41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6542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32639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97712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42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66542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37084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09945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43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sngStrike" dirty="0"/>
                        <a:t>b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9665421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41021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74366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n: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49022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917F1A55-B361-4004-A139-DFFB5407042A}"/>
              </a:ext>
            </a:extLst>
          </p:cNvPr>
          <p:cNvSpPr txBox="1"/>
          <p:nvPr/>
        </p:nvSpPr>
        <p:spPr>
          <a:xfrm>
            <a:off x="6258181" y="4330005"/>
            <a:ext cx="38637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Referring to variable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800" dirty="0"/>
              <a:t> at this point would be a compilation error</a:t>
            </a:r>
          </a:p>
        </p:txBody>
      </p:sp>
    </p:spTree>
    <p:extLst>
      <p:ext uri="{BB962C8B-B14F-4D97-AF65-F5344CB8AC3E}">
        <p14:creationId xmlns:p14="http://schemas.microsoft.com/office/powerpoint/2010/main" val="38732571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F926A-660B-4104-A639-4D1F21A7D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Lifetimes go from creation to end brace }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9AC816-5253-4A71-A789-7DD2589C1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test(17);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void test(int n)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a = 5;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(n &gt;= a) {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b = 16;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 , b);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n);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273803-5750-42D5-B11B-ED88DC995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B4B36A-3417-4D76-B3BB-75F59395EC15}"/>
              </a:ext>
            </a:extLst>
          </p:cNvPr>
          <p:cNvGraphicFramePr>
            <a:graphicFrameLocks noGrp="1"/>
          </p:cNvGraphicFramePr>
          <p:nvPr/>
        </p:nvGraphicFramePr>
        <p:xfrm>
          <a:off x="6093994" y="1409700"/>
          <a:ext cx="2292440" cy="1036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strike="sngStrike" dirty="0"/>
                        <a:t>n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210820">
                <a:tc>
                  <a:txBody>
                    <a:bodyPr/>
                    <a:lstStyle/>
                    <a:p>
                      <a:pPr algn="r"/>
                      <a:r>
                        <a:rPr lang="en-US" sz="2800" strike="sngStrike" dirty="0"/>
                        <a:t>a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💥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33695655"/>
                  </a:ext>
                </a:extLst>
              </a:tr>
            </a:tbl>
          </a:graphicData>
        </a:graphic>
      </p:graphicFrame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1734293-EC7F-42C0-92EA-BE6D502CFD71}"/>
              </a:ext>
            </a:extLst>
          </p:cNvPr>
          <p:cNvCxnSpPr/>
          <p:nvPr/>
        </p:nvCxnSpPr>
        <p:spPr>
          <a:xfrm>
            <a:off x="607595" y="5245100"/>
            <a:ext cx="35760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33645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F9F71-83CA-4090-B47E-AA7CD8963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lifetimes are what makes loops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0DE51-CADC-4233-A761-53093E66C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cs typeface="Courier New" panose="02070309020205020404" pitchFamily="49" charset="0"/>
              </a:rPr>
              <a:t>Variables created inside of loops only exist until the end of that iteration of the loop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i.e. they only exist until the next end curly brace }</a:t>
            </a:r>
          </a:p>
          <a:p>
            <a:pPr marL="457200" lvl="1" indent="0">
              <a:buNone/>
            </a:pP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while (n &lt; 5)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int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n +=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5A264C-B06A-4AE1-BA1E-279FC1A68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46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15A533-19B3-45BD-B380-49FF24D01D2C}"/>
              </a:ext>
            </a:extLst>
          </p:cNvPr>
          <p:cNvSpPr txBox="1"/>
          <p:nvPr/>
        </p:nvSpPr>
        <p:spPr>
          <a:xfrm>
            <a:off x="5524500" y="3702853"/>
            <a:ext cx="444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 new variable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/>
              <a:t> is created each time the loop repeats</a:t>
            </a:r>
          </a:p>
        </p:txBody>
      </p:sp>
    </p:spTree>
    <p:extLst>
      <p:ext uri="{BB962C8B-B14F-4D97-AF65-F5344CB8AC3E}">
        <p14:creationId xmlns:p14="http://schemas.microsoft.com/office/powerpoint/2010/main" val="15844840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B451-BB03-4F2E-8127-18A6B7F30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pointers reference invalid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9CDD-19EF-42F7-BC3A-DF8F41948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n = 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&amp;n;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int*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*x);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5C44C-9F24-40A5-80FC-DC35F23C2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1050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CB451-BB03-4F2E-8127-18A6B7F30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pointers reference invalid objects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2E9CDD-19EF-42F7-BC3A-DF8F419482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 n = 5;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&amp;n;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int*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get_pointer_to_value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*x);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5C44C-9F24-40A5-80FC-DC35F23C2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297FE0-1B49-4CDC-8E8F-7F3666C3B30F}"/>
              </a:ext>
            </a:extLst>
          </p:cNvPr>
          <p:cNvSpPr txBox="1"/>
          <p:nvPr/>
        </p:nvSpPr>
        <p:spPr>
          <a:xfrm>
            <a:off x="4698999" y="2225582"/>
            <a:ext cx="65912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lang="en-US" sz="2400" dirty="0"/>
              <a:t> goes out of scope at the end of this function</a:t>
            </a:r>
          </a:p>
          <a:p>
            <a:endParaRPr lang="en-US" sz="2400" dirty="0"/>
          </a:p>
          <a:p>
            <a:r>
              <a:rPr lang="en-US" sz="2400" dirty="0"/>
              <a:t>So what does the pointer point to???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63C37924-88AC-466F-9710-9C596C639FB4}"/>
              </a:ext>
            </a:extLst>
          </p:cNvPr>
          <p:cNvCxnSpPr>
            <a:cxnSpLocks/>
          </p:cNvCxnSpPr>
          <p:nvPr/>
        </p:nvCxnSpPr>
        <p:spPr>
          <a:xfrm flipH="1">
            <a:off x="901702" y="2825747"/>
            <a:ext cx="3606798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86288329-0324-4319-8F8D-76E1FEC4EF4E}"/>
              </a:ext>
            </a:extLst>
          </p:cNvPr>
          <p:cNvSpPr txBox="1"/>
          <p:nvPr/>
        </p:nvSpPr>
        <p:spPr>
          <a:xfrm>
            <a:off x="9556124" y="254000"/>
            <a:ext cx="202427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dangling_pointer.c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07822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59D2E-0E67-45E3-93DF-13646E473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Dangling pointers are especially dangerous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80ECF5-E55C-4464-BD13-F89FFE91D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Accessing a dangling pointer is </a:t>
            </a:r>
            <a:r>
              <a:rPr lang="en-US" sz="2000" b="1" dirty="0"/>
              <a:t>UNDEFINED BEHAVIOR</a:t>
            </a:r>
            <a:endParaRPr lang="en-US" b="1" dirty="0"/>
          </a:p>
          <a:p>
            <a:pPr lvl="1"/>
            <a:r>
              <a:rPr lang="en-US" dirty="0"/>
              <a:t>Anything could happen!</a:t>
            </a:r>
          </a:p>
          <a:p>
            <a:pPr lvl="1"/>
            <a:endParaRPr lang="en-US" dirty="0"/>
          </a:p>
          <a:p>
            <a:r>
              <a:rPr lang="en-US" dirty="0"/>
              <a:t>If you are lucky: segmentation fault (a.k.a. SIGSEGV)</a:t>
            </a:r>
          </a:p>
          <a:p>
            <a:pPr lvl="1"/>
            <a:r>
              <a:rPr lang="en-US" dirty="0"/>
              <a:t>The OS kills your program because it accesses invalid memory</a:t>
            </a:r>
          </a:p>
          <a:p>
            <a:pPr lvl="1"/>
            <a:endParaRPr lang="en-US" dirty="0"/>
          </a:p>
          <a:p>
            <a:r>
              <a:rPr lang="en-US" dirty="0"/>
              <a:t>If you are unlucky: </a:t>
            </a:r>
            <a:r>
              <a:rPr lang="en-US" i="1" dirty="0"/>
              <a:t>anything at all</a:t>
            </a:r>
            <a:endParaRPr lang="en-US" dirty="0"/>
          </a:p>
          <a:p>
            <a:pPr lvl="1"/>
            <a:r>
              <a:rPr lang="en-US" dirty="0"/>
              <a:t>Including returning the correct result the first time you run it and an incorrect result the second time</a:t>
            </a:r>
            <a:br>
              <a:rPr lang="en-US" dirty="0"/>
            </a:br>
            <a:endParaRPr lang="en-US" dirty="0"/>
          </a:p>
          <a:p>
            <a:r>
              <a:rPr lang="en-US" dirty="0" err="1"/>
              <a:t>AddressSanitizer</a:t>
            </a:r>
            <a:r>
              <a:rPr lang="en-US" dirty="0"/>
              <a:t> checks for this and will gift you a crash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76D323-9A61-40E8-90CB-39584658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18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b="1" dirty="0"/>
              <a:t>Pointers</a:t>
            </a:r>
          </a:p>
          <a:p>
            <a:r>
              <a:rPr lang="en-US" dirty="0"/>
              <a:t>Address Sanitizer</a:t>
            </a:r>
          </a:p>
          <a:p>
            <a:r>
              <a:rPr lang="en-US" dirty="0"/>
              <a:t>Arguments to main()</a:t>
            </a:r>
          </a:p>
          <a:p>
            <a:pPr lvl="1"/>
            <a:endParaRPr lang="en-US" dirty="0"/>
          </a:p>
          <a:p>
            <a:r>
              <a:rPr lang="en-US" dirty="0"/>
              <a:t>Variable Lifetimes</a:t>
            </a:r>
          </a:p>
          <a:p>
            <a:endParaRPr lang="en-US" dirty="0"/>
          </a:p>
          <a:p>
            <a:r>
              <a:rPr lang="en-US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22027902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4956-13CE-4BE6-BDDA-9E0051EC6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literals are an exception to scoping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CA0E9-2B59-4EF2-9FDF-533379CDD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String literals </a:t>
            </a:r>
            <a:r>
              <a:rPr lang="en-US" b="1" dirty="0"/>
              <a:t>always</a:t>
            </a:r>
            <a:r>
              <a:rPr lang="en-US" dirty="0"/>
              <a:t> exist</a:t>
            </a:r>
          </a:p>
          <a:p>
            <a:pPr lvl="1"/>
            <a:r>
              <a:rPr lang="en-US" dirty="0"/>
              <a:t>This is why they cannot be modified. They might be reused later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get_pointer_to_string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(void) {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“oh, hello!”; // this is okay for string literals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sz="2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const char* string =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get_pointer_to_string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(“%s on </a:t>
            </a:r>
            <a:r>
              <a:rPr 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broadway</a:t>
            </a: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\n”, string);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 return 0;</a:t>
            </a:r>
          </a:p>
          <a:p>
            <a:pPr marL="0" indent="0">
              <a:buNone/>
            </a:pPr>
            <a:r>
              <a:rPr 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09AEE0-F9D3-409E-A227-E834EE7DD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7F9CED-E9BF-4D7D-95BF-3EE5715C3ADF}"/>
              </a:ext>
            </a:extLst>
          </p:cNvPr>
          <p:cNvSpPr txBox="1"/>
          <p:nvPr/>
        </p:nvSpPr>
        <p:spPr>
          <a:xfrm>
            <a:off x="9736428" y="254000"/>
            <a:ext cx="1843966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string_lifetime.c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2112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143F2-4628-493D-B2FC-A8AF8803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B8B5D-439B-4DBF-A1E6-A55859E8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get_array_pointer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array, int length)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(length &gt; 2)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&amp;(array[2]);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array;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array[] = {1, 2, 3, 4, 5};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int*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get_array_pointer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5);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*x);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EC9C9-E499-4EA4-94E0-392C83AD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51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77AE49A-B1C5-4369-8919-B49EA594E6BF}"/>
              </a:ext>
            </a:extLst>
          </p:cNvPr>
          <p:cNvSpPr/>
          <p:nvPr/>
        </p:nvSpPr>
        <p:spPr>
          <a:xfrm>
            <a:off x="4724400" y="1739900"/>
            <a:ext cx="596900" cy="1371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93A71-808C-4086-8904-621BAF3F18B5}"/>
              </a:ext>
            </a:extLst>
          </p:cNvPr>
          <p:cNvSpPr txBox="1"/>
          <p:nvPr/>
        </p:nvSpPr>
        <p:spPr>
          <a:xfrm>
            <a:off x="5549900" y="2082800"/>
            <a:ext cx="48514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Is it valid to return a pointer here?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16853C-3EAA-404C-9F07-4322BDABDD3D}"/>
              </a:ext>
            </a:extLst>
          </p:cNvPr>
          <p:cNvSpPr txBox="1"/>
          <p:nvPr/>
        </p:nvSpPr>
        <p:spPr>
          <a:xfrm>
            <a:off x="5715000" y="5054600"/>
            <a:ext cx="30607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Will this access fault?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DA8065-11C0-4877-9C9C-45B58A60A603}"/>
              </a:ext>
            </a:extLst>
          </p:cNvPr>
          <p:cNvCxnSpPr/>
          <p:nvPr/>
        </p:nvCxnSpPr>
        <p:spPr>
          <a:xfrm flipH="1">
            <a:off x="4267200" y="5219700"/>
            <a:ext cx="12827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8604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D143F2-4628-493D-B2FC-A8AF88032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+ Question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2B8B5D-439B-4DBF-A1E6-A55859E8F7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get_array_pointer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(int* array, int length)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if (length &gt; 2)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return &amp;(array[2]);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array;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 main(void) {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 array[] = {1, 2, 3, 4, 5};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int* x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get_array_pointer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(array, 5);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(“%d\n”, *x);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return 0;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9EC9C9-E499-4EA4-94E0-392C83AD3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52</a:t>
            </a:fld>
            <a:endParaRPr lang="en-US"/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A77AE49A-B1C5-4369-8919-B49EA594E6BF}"/>
              </a:ext>
            </a:extLst>
          </p:cNvPr>
          <p:cNvSpPr/>
          <p:nvPr/>
        </p:nvSpPr>
        <p:spPr>
          <a:xfrm>
            <a:off x="4724400" y="1739900"/>
            <a:ext cx="596900" cy="1371600"/>
          </a:xfrm>
          <a:prstGeom prst="righ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A993A71-808C-4086-8904-621BAF3F18B5}"/>
              </a:ext>
            </a:extLst>
          </p:cNvPr>
          <p:cNvSpPr txBox="1"/>
          <p:nvPr/>
        </p:nvSpPr>
        <p:spPr>
          <a:xfrm>
            <a:off x="5549900" y="2082800"/>
            <a:ext cx="56515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Is it valid to return a pointer here?   </a:t>
            </a:r>
            <a:r>
              <a:rPr lang="en-US" sz="2400" b="1" dirty="0"/>
              <a:t>Yes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16853C-3EAA-404C-9F07-4322BDABDD3D}"/>
              </a:ext>
            </a:extLst>
          </p:cNvPr>
          <p:cNvSpPr txBox="1"/>
          <p:nvPr/>
        </p:nvSpPr>
        <p:spPr>
          <a:xfrm>
            <a:off x="5715000" y="5054600"/>
            <a:ext cx="37973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Will this access fault?   </a:t>
            </a:r>
            <a:r>
              <a:rPr lang="en-US" sz="2400" b="1" dirty="0"/>
              <a:t>No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DDA8065-11C0-4877-9C9C-45B58A60A603}"/>
              </a:ext>
            </a:extLst>
          </p:cNvPr>
          <p:cNvCxnSpPr/>
          <p:nvPr/>
        </p:nvCxnSpPr>
        <p:spPr>
          <a:xfrm flipH="1">
            <a:off x="4267200" y="5219700"/>
            <a:ext cx="1282700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73CFC85A-B6CF-411E-99B8-B33B6BBBC5AF}"/>
              </a:ext>
            </a:extLst>
          </p:cNvPr>
          <p:cNvSpPr txBox="1"/>
          <p:nvPr/>
        </p:nvSpPr>
        <p:spPr>
          <a:xfrm>
            <a:off x="6093994" y="2884100"/>
            <a:ext cx="56515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code works because the lifetime of the array is longer than the lifetime of the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get_array_pointer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400" dirty="0"/>
              <a:t> function.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98882352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dirty="0"/>
              <a:t>Address Sanitizer</a:t>
            </a:r>
          </a:p>
          <a:p>
            <a:r>
              <a:rPr lang="en-US" dirty="0"/>
              <a:t>Arguments to main()</a:t>
            </a:r>
          </a:p>
          <a:p>
            <a:pPr lvl="1"/>
            <a:endParaRPr lang="en-US" dirty="0"/>
          </a:p>
          <a:p>
            <a:r>
              <a:rPr lang="en-US" dirty="0"/>
              <a:t>Variable Lifetimes</a:t>
            </a:r>
          </a:p>
          <a:p>
            <a:endParaRPr lang="en-US" dirty="0"/>
          </a:p>
          <a:p>
            <a:r>
              <a:rPr lang="en-US" b="1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28228411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3A625-025B-426D-9BB2-0C9F8A707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741AC-D3F1-41D9-8A6B-97306E92B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Computers have memory</a:t>
            </a:r>
          </a:p>
          <a:p>
            <a:pPr lvl="1"/>
            <a:r>
              <a:rPr lang="en-US" dirty="0"/>
              <a:t>RAM sticks</a:t>
            </a:r>
          </a:p>
          <a:p>
            <a:pPr lvl="1"/>
            <a:r>
              <a:rPr lang="en-US" dirty="0"/>
              <a:t>Also some dedicated memory</a:t>
            </a:r>
            <a:br>
              <a:rPr lang="en-US" dirty="0"/>
            </a:br>
            <a:r>
              <a:rPr lang="en-US" dirty="0"/>
              <a:t>inside of the processor</a:t>
            </a:r>
          </a:p>
          <a:p>
            <a:pPr lvl="1"/>
            <a:endParaRPr lang="en-US" dirty="0"/>
          </a:p>
          <a:p>
            <a:r>
              <a:rPr lang="en-US" dirty="0"/>
              <a:t>The operating system of the computer hands out chunks of memory to running processes</a:t>
            </a:r>
          </a:p>
          <a:p>
            <a:pPr lvl="1"/>
            <a:r>
              <a:rPr lang="en-US" dirty="0"/>
              <a:t>Like our compiled C programs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While they are running, they have a certain amount of memory reserved for their use</a:t>
            </a:r>
          </a:p>
          <a:p>
            <a:pPr lvl="2"/>
            <a:r>
              <a:rPr lang="en-US" dirty="0"/>
              <a:t>You can see this in Task Manager on Windows (or Top on Linux)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7E215F-D8A0-4158-A3A0-F11CC9F67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54</a:t>
            </a:fld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E5A4444A-087E-4B12-B946-B14A750E5D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2884" y="228600"/>
            <a:ext cx="4881313" cy="255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33401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5F45C-1676-4820-B72B-937AB96917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memory conceptually?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C16540-2F48-46A8-9085-54CDD921A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2551735"/>
            <a:ext cx="10972800" cy="3620465"/>
          </a:xfrm>
        </p:spPr>
        <p:txBody>
          <a:bodyPr/>
          <a:lstStyle/>
          <a:p>
            <a:r>
              <a:rPr lang="en-US" dirty="0"/>
              <a:t>A nearly infinite series of slots that can be used to hold data</a:t>
            </a:r>
          </a:p>
          <a:p>
            <a:pPr lvl="1"/>
            <a:r>
              <a:rPr lang="en-US" dirty="0"/>
              <a:t>Units of memory are known as bytes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So 4 GB of RAM is memory with 4294967296 bytes</a:t>
            </a:r>
          </a:p>
          <a:p>
            <a:pPr lvl="2"/>
            <a:r>
              <a:rPr lang="en-US" dirty="0"/>
              <a:t>Typical variables take 1-8 bytes</a:t>
            </a:r>
          </a:p>
          <a:p>
            <a:pPr lvl="2"/>
            <a:endParaRPr lang="en-US" dirty="0"/>
          </a:p>
          <a:p>
            <a:r>
              <a:rPr lang="en-US" dirty="0"/>
              <a:t>Each slot in the memory has an index: a memory address</a:t>
            </a:r>
          </a:p>
          <a:p>
            <a:pPr lvl="1"/>
            <a:r>
              <a:rPr lang="en-US" dirty="0"/>
              <a:t>Pointers are the memory address of a variable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774446-7C91-4AA6-B1AD-3192157A0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55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5C868C5-3F04-4264-ABD7-66701564E33F}"/>
              </a:ext>
            </a:extLst>
          </p:cNvPr>
          <p:cNvGrpSpPr>
            <a:grpSpLocks/>
          </p:cNvGrpSpPr>
          <p:nvPr/>
        </p:nvGrpSpPr>
        <p:grpSpPr bwMode="auto">
          <a:xfrm>
            <a:off x="2576444" y="1181230"/>
            <a:ext cx="6821492" cy="1144464"/>
            <a:chOff x="138" y="60"/>
            <a:chExt cx="4297" cy="72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E561F3C-95F3-44A0-BFC1-DE600E217865}"/>
                </a:ext>
              </a:extLst>
            </p:cNvPr>
            <p:cNvSpPr>
              <a:spLocks/>
            </p:cNvSpPr>
            <p:nvPr/>
          </p:nvSpPr>
          <p:spPr bwMode="auto">
            <a:xfrm>
              <a:off x="1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7010CB52-C2B0-4403-8E12-C7A18D02A8D7}"/>
                </a:ext>
              </a:extLst>
            </p:cNvPr>
            <p:cNvSpPr>
              <a:spLocks/>
            </p:cNvSpPr>
            <p:nvPr/>
          </p:nvSpPr>
          <p:spPr bwMode="auto">
            <a:xfrm>
              <a:off x="3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82DF310-3A51-45AD-94A6-A924BD76E6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6007734B-76CE-4701-8DA1-D24C6DBD365E}"/>
                </a:ext>
              </a:extLst>
            </p:cNvPr>
            <p:cNvSpPr>
              <a:spLocks/>
            </p:cNvSpPr>
            <p:nvPr/>
          </p:nvSpPr>
          <p:spPr bwMode="auto">
            <a:xfrm>
              <a:off x="8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49BE8B4-C606-46EB-B5B0-040CDD55BF3B}"/>
                </a:ext>
              </a:extLst>
            </p:cNvPr>
            <p:cNvSpPr>
              <a:spLocks/>
            </p:cNvSpPr>
            <p:nvPr/>
          </p:nvSpPr>
          <p:spPr bwMode="auto">
            <a:xfrm>
              <a:off x="10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8AF989-3475-4137-AC56-42EF794FD6F6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8" y="520"/>
              <a:ext cx="96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DDFB19C3-94DB-4C7F-8149-0F55C87EC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22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85E0D22-4A06-4DEC-88C7-DB73943AC201}"/>
                </a:ext>
              </a:extLst>
            </p:cNvPr>
            <p:cNvSpPr>
              <a:spLocks/>
            </p:cNvSpPr>
            <p:nvPr/>
          </p:nvSpPr>
          <p:spPr bwMode="auto">
            <a:xfrm>
              <a:off x="253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501F9187-9280-43D8-A3A7-E29013AABF90}"/>
                </a:ext>
              </a:extLst>
            </p:cNvPr>
            <p:cNvSpPr>
              <a:spLocks/>
            </p:cNvSpPr>
            <p:nvPr/>
          </p:nvSpPr>
          <p:spPr bwMode="auto">
            <a:xfrm>
              <a:off x="277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762AEB27-3A03-4411-9D50-0B87CA91C757}"/>
                </a:ext>
              </a:extLst>
            </p:cNvPr>
            <p:cNvSpPr>
              <a:spLocks/>
            </p:cNvSpPr>
            <p:nvPr/>
          </p:nvSpPr>
          <p:spPr bwMode="auto">
            <a:xfrm>
              <a:off x="301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EEF6F3F-486B-476E-8336-38FADC33FF8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5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5688656-505B-4CFE-945E-8918AABD813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98" y="520"/>
              <a:ext cx="248" cy="192"/>
            </a:xfrm>
            <a:prstGeom prst="rect">
              <a:avLst/>
            </a:prstGeom>
            <a:noFill/>
            <a:ln w="19050">
              <a:solidFill>
                <a:srgbClr val="003300"/>
              </a:solidFill>
              <a:round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algn="ctr" eaLnBrk="1" hangingPunct="1"/>
              <a:endParaRPr lang="en-US" sz="4200" b="0">
                <a:solidFill>
                  <a:srgbClr val="000000"/>
                </a:solidFill>
                <a:latin typeface="Gill Sans" charset="0"/>
                <a:ea typeface="ヒラギノ角ゴ ProN W3" charset="-128"/>
                <a:cs typeface="ヒラギノ角ゴ ProN W3" charset="-128"/>
                <a:sym typeface="Gill Sans" charset="0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A0965BB6-108F-454D-923C-6D38C7530B12}"/>
                </a:ext>
              </a:extLst>
            </p:cNvPr>
            <p:cNvSpPr>
              <a:spLocks/>
            </p:cNvSpPr>
            <p:nvPr/>
          </p:nvSpPr>
          <p:spPr bwMode="auto">
            <a:xfrm>
              <a:off x="1332" y="484"/>
              <a:ext cx="968" cy="2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lIns="50800" tIns="50800" rIns="45720" bIns="50800">
              <a:prstTxWarp prst="textNoShape">
                <a:avLst/>
              </a:prstTxWarp>
            </a:bodyPr>
            <a:lstStyle/>
            <a:p>
              <a:pPr algn="ctr" eaLnBrk="1" hangingPunct="1">
                <a:lnSpc>
                  <a:spcPct val="90000"/>
                </a:lnSpc>
              </a:pPr>
              <a:r>
                <a:rPr lang="en-US" sz="2400" dirty="0">
                  <a:latin typeface="Helvetica" charset="0"/>
                  <a:ea typeface="Helvetica" charset="0"/>
                  <a:cs typeface="Helvetica" charset="0"/>
                  <a:sym typeface="Helvetica" charset="0"/>
                </a:rPr>
                <a:t>• • •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633C82A9-05B0-4B8B-AF00-923B774EFFEF}"/>
                </a:ext>
              </a:extLst>
            </p:cNvPr>
            <p:cNvSpPr>
              <a:spLocks/>
            </p:cNvSpPr>
            <p:nvPr/>
          </p:nvSpPr>
          <p:spPr bwMode="auto">
            <a:xfrm rot="19020000">
              <a:off x="188" y="300"/>
              <a:ext cx="148" cy="22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0</a:t>
              </a: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57435F7-50D9-478F-B510-DA39BBEB1B86}"/>
                </a:ext>
              </a:extLst>
            </p:cNvPr>
            <p:cNvSpPr>
              <a:spLocks/>
            </p:cNvSpPr>
            <p:nvPr/>
          </p:nvSpPr>
          <p:spPr bwMode="auto">
            <a:xfrm rot="19020000">
              <a:off x="3505" y="60"/>
              <a:ext cx="930" cy="22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lIns="50800" tIns="50800" rIns="45720" bIns="50800">
              <a:prstTxWarp prst="textNoShape">
                <a:avLst/>
              </a:prstTxWarp>
              <a:spAutoFit/>
            </a:bodyPr>
            <a:lstStyle/>
            <a:p>
              <a:pPr eaLnBrk="1" hangingPunct="1">
                <a:lnSpc>
                  <a:spcPct val="90000"/>
                </a:lnSpc>
              </a:pPr>
              <a:r>
                <a:rPr lang="en-US" sz="1800" b="0" dirty="0">
                  <a:latin typeface="Courier New Bold" charset="0"/>
                  <a:ea typeface="Courier New Bold" charset="0"/>
                  <a:cs typeface="Courier New Bold" charset="0"/>
                  <a:sym typeface="Courier New Bold" charset="0"/>
                </a:rPr>
                <a:t>4294967296</a:t>
              </a:r>
            </a:p>
          </p:txBody>
        </p:sp>
      </p:grp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AB6A4B6-EEFD-43B8-9407-4064F60BE826}"/>
              </a:ext>
            </a:extLst>
          </p:cNvPr>
          <p:cNvCxnSpPr/>
          <p:nvPr/>
        </p:nvCxnSpPr>
        <p:spPr>
          <a:xfrm>
            <a:off x="3154294" y="1725965"/>
            <a:ext cx="2851151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742445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4" y="1143000"/>
            <a:ext cx="7325791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Stack Section</a:t>
            </a:r>
          </a:p>
          <a:p>
            <a:pPr lvl="1"/>
            <a:r>
              <a:rPr lang="en-US" dirty="0"/>
              <a:t>Local variables</a:t>
            </a:r>
          </a:p>
          <a:p>
            <a:pPr lvl="1"/>
            <a:r>
              <a:rPr lang="en-US" dirty="0"/>
              <a:t>Function arguments</a:t>
            </a:r>
          </a:p>
          <a:p>
            <a:pPr lvl="1"/>
            <a:endParaRPr lang="en-US" dirty="0"/>
          </a:p>
          <a:p>
            <a:r>
              <a:rPr lang="en-US" dirty="0"/>
              <a:t>Heap Section</a:t>
            </a:r>
          </a:p>
          <a:p>
            <a:pPr lvl="1"/>
            <a:r>
              <a:rPr lang="en-US" dirty="0"/>
              <a:t>Memory granted through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  <a:p>
            <a:pPr lvl="1"/>
            <a:endParaRPr lang="en-US" dirty="0"/>
          </a:p>
          <a:p>
            <a:r>
              <a:rPr lang="en-US" dirty="0"/>
              <a:t>Static Section (a.k.a. Data Section)</a:t>
            </a:r>
          </a:p>
          <a:p>
            <a:pPr lvl="1"/>
            <a:r>
              <a:rPr lang="en-US" dirty="0"/>
              <a:t>Global variables</a:t>
            </a:r>
          </a:p>
          <a:p>
            <a:pPr lvl="1"/>
            <a:r>
              <a:rPr lang="en-US" dirty="0"/>
              <a:t>Static function variables</a:t>
            </a:r>
          </a:p>
          <a:p>
            <a:pPr lvl="1"/>
            <a:r>
              <a:rPr lang="en-US" dirty="0"/>
              <a:t>Subsection with read-only data</a:t>
            </a:r>
          </a:p>
          <a:p>
            <a:pPr lvl="2"/>
            <a:r>
              <a:rPr lang="en-US" dirty="0"/>
              <a:t>Like string literals</a:t>
            </a:r>
          </a:p>
          <a:p>
            <a:pPr lvl="1"/>
            <a:endParaRPr lang="en-US" dirty="0"/>
          </a:p>
          <a:p>
            <a:r>
              <a:rPr lang="en-US" dirty="0"/>
              <a:t>Text Section (</a:t>
            </a:r>
            <a:r>
              <a:rPr lang="en-US" dirty="0" err="1"/>
              <a:t>a.k.a</a:t>
            </a:r>
            <a:r>
              <a:rPr lang="en-US" dirty="0"/>
              <a:t> Code Section)</a:t>
            </a:r>
          </a:p>
          <a:p>
            <a:pPr lvl="1"/>
            <a:r>
              <a:rPr lang="en-US" dirty="0"/>
              <a:t>Program code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6" name="Group 5">
            <a:extLst>
              <a:ext uri="{FF2B5EF4-FFF2-40B4-BE49-F238E27FC236}">
                <a16:creationId xmlns:a16="http://schemas.microsoft.com/office/drawing/2014/main" id="{75B67052-7485-4B3B-BB69-93D7CAC6E0AD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1C02433-B46B-49C3-943B-98103A881319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200BCCB9-2731-43D5-BB8D-4080FD42FCE0}"/>
                </a:ext>
              </a:extLst>
            </p:cNvPr>
            <p:cNvCxnSpPr>
              <a:cxnSpLocks/>
              <a:stCxn id="7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38E90FE-BFDE-4457-94B4-885FC31F5658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BE50ADC5-BEBB-4866-8DFC-E8D31EE6E6FE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23E1476-CCE7-4302-B744-B5C968EDA1AB}"/>
                </a:ext>
              </a:extLst>
            </p:cNvPr>
            <p:cNvCxnSpPr>
              <a:cxnSpLocks/>
              <a:stCxn id="10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68928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916404" cy="5029200"/>
          </a:xfrm>
        </p:spPr>
        <p:txBody>
          <a:bodyPr>
            <a:normAutofit/>
          </a:bodyPr>
          <a:lstStyle/>
          <a:p>
            <a:r>
              <a:rPr lang="en-US" dirty="0"/>
              <a:t>Conceptually, the sections are laid out next to each other</a:t>
            </a:r>
          </a:p>
          <a:p>
            <a:endParaRPr lang="en-US" dirty="0"/>
          </a:p>
          <a:p>
            <a:r>
              <a:rPr lang="en-US" dirty="0"/>
              <a:t>Realistically, there are huge gaps between them</a:t>
            </a:r>
          </a:p>
          <a:p>
            <a:pPr lvl="1"/>
            <a:r>
              <a:rPr lang="en-US" dirty="0"/>
              <a:t>Because most programs don’t use all that much memory</a:t>
            </a:r>
          </a:p>
          <a:p>
            <a:pPr lvl="1"/>
            <a:endParaRPr lang="en-US" dirty="0"/>
          </a:p>
          <a:p>
            <a:r>
              <a:rPr lang="en-US" dirty="0"/>
              <a:t>The stack/heap sections can grow in size if necessary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57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E34BD14-55A9-479B-8FE6-6837852EA1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062587"/>
              </p:ext>
            </p:extLst>
          </p:nvPr>
        </p:nvGraphicFramePr>
        <p:xfrm>
          <a:off x="9736428" y="1285923"/>
          <a:ext cx="1676400" cy="4463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45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075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2480348"/>
                  </a:ext>
                </a:extLst>
              </a:tr>
              <a:tr h="4928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0488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35114536"/>
                  </a:ext>
                </a:extLst>
              </a:tr>
              <a:tr h="492857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2302">
                <a:tc>
                  <a:txBody>
                    <a:bodyPr/>
                    <a:lstStyle/>
                    <a:p>
                      <a:pPr algn="ctr"/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6569050"/>
                  </a:ext>
                </a:extLst>
              </a:tr>
              <a:tr h="53971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B8CDEC24-6B2F-4403-A09A-3368721462A6}"/>
              </a:ext>
            </a:extLst>
          </p:cNvPr>
          <p:cNvCxnSpPr/>
          <p:nvPr/>
        </p:nvCxnSpPr>
        <p:spPr>
          <a:xfrm>
            <a:off x="10174310" y="1867436"/>
            <a:ext cx="0" cy="309093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3A7491E-8DF8-4677-BB04-16F6428E207A}"/>
              </a:ext>
            </a:extLst>
          </p:cNvPr>
          <p:cNvCxnSpPr>
            <a:cxnSpLocks/>
          </p:cNvCxnSpPr>
          <p:nvPr/>
        </p:nvCxnSpPr>
        <p:spPr>
          <a:xfrm flipV="1">
            <a:off x="10932017" y="2200141"/>
            <a:ext cx="0" cy="31124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9F54E8D-3EB5-5FEA-A250-B5CC4BCF696D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CDFD722D-426C-635D-F2B3-FC32D287482A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10D67EB9-BA71-7D99-4462-A80F45421630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47C2322-8507-CEF9-E6F1-112190410E1F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58EED541-F025-9949-0719-5954EB441019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9DE9B50-C372-813E-89AD-4A377B92AB40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05453268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58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5" name="Group 4">
            <a:extLst>
              <a:ext uri="{FF2B5EF4-FFF2-40B4-BE49-F238E27FC236}">
                <a16:creationId xmlns:a16="http://schemas.microsoft.com/office/drawing/2014/main" id="{7DBDCCE8-2EDE-3E36-D3B0-33A8B088856F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D6B04E65-F878-1B81-4D28-A9E1DFF6B0B1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395264B-CA5F-C02B-67D0-5D470F02926E}"/>
                </a:ext>
              </a:extLst>
            </p:cNvPr>
            <p:cNvCxnSpPr>
              <a:cxnSpLocks/>
              <a:stCxn id="13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60ACE00-71A7-BE1B-B371-BDA4842DAF23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CD65BACF-10CE-1E2D-C359-CE50E21C84D8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47481BE-C1BF-B98A-644E-839A8C338B7F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139256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59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DB74E8-1A99-6F26-BAA0-8BDBA65BEE79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20D8341-FC1A-BC86-0DCA-09492219A22A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67EF305C-F1E4-C480-EA7B-279BB06092FF}"/>
                </a:ext>
              </a:extLst>
            </p:cNvPr>
            <p:cNvCxnSpPr>
              <a:cxnSpLocks/>
              <a:stCxn id="14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FC1BEA4C-13EB-639F-B698-A977E6625922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DD735F1A-00F2-A453-F444-1FD8B66A02D9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B5C5E940-CC83-1C22-94DE-CA91B6317C0C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32890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are another type of value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Values could be a number, like 5 or 6.27</a:t>
            </a:r>
          </a:p>
          <a:p>
            <a:r>
              <a:rPr lang="en-US" dirty="0"/>
              <a:t>Or they could be a “pointer” to an </a:t>
            </a:r>
            <a:r>
              <a:rPr lang="en-US" b="1" dirty="0"/>
              <a:t>object</a:t>
            </a:r>
          </a:p>
          <a:p>
            <a:pPr lvl="1"/>
            <a:r>
              <a:rPr lang="en-US" dirty="0"/>
              <a:t>Points at the object, not the variable or value</a:t>
            </a:r>
          </a:p>
          <a:p>
            <a:pPr lvl="1"/>
            <a:r>
              <a:rPr lang="en-US" dirty="0"/>
              <a:t>It points at the “chunk of memory”</a:t>
            </a:r>
          </a:p>
          <a:p>
            <a:pPr lvl="2"/>
            <a:r>
              <a:rPr lang="en-US" dirty="0"/>
              <a:t>Technically, in C it holds the address of that memory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80DCEE-7CDA-4428-AF6E-563190BD41BE}"/>
              </a:ext>
            </a:extLst>
          </p:cNvPr>
          <p:cNvGraphicFramePr>
            <a:graphicFrameLocks noGrp="1"/>
          </p:cNvGraphicFramePr>
          <p:nvPr/>
        </p:nvGraphicFramePr>
        <p:xfrm>
          <a:off x="4048258" y="3961167"/>
          <a:ext cx="2292440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4622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46220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z: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2FAF633-8CA9-47E6-A23B-F97B9F98D33B}"/>
              </a:ext>
            </a:extLst>
          </p:cNvPr>
          <p:cNvGraphicFramePr>
            <a:graphicFrameLocks noGrp="1"/>
          </p:cNvGraphicFramePr>
          <p:nvPr/>
        </p:nvGraphicFramePr>
        <p:xfrm>
          <a:off x="2215164" y="5196840"/>
          <a:ext cx="4125534" cy="518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87900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137634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err="1"/>
                        <a:t>z_pointer</a:t>
                      </a:r>
                      <a:r>
                        <a:rPr lang="en-US" sz="2800" dirty="0"/>
                        <a:t>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</a:tbl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418B40C-E735-4688-A0E7-B94589E77A80}"/>
              </a:ext>
            </a:extLst>
          </p:cNvPr>
          <p:cNvCxnSpPr/>
          <p:nvPr/>
        </p:nvCxnSpPr>
        <p:spPr>
          <a:xfrm flipV="1">
            <a:off x="5769734" y="4479327"/>
            <a:ext cx="0" cy="9765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767886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60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9306370-1C12-40FC-99C5-974D3D4BFF25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64BE77B-5C67-0C63-B375-13B37666929B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4BF4163-240E-46CD-1F5D-3521B9386AF7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BD720F5-0B0F-72C0-2D40-0811F975F250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5A9007AB-8BF9-55EA-C3DA-CEF5796B8708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1657E35A-8AB7-0D4C-EA49-FE5E9C85C433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773ABA97-422D-E939-A485-2368A3C24101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4808234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61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0E79F-DFED-476A-A94A-013B339400AE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9C940-7E4F-48FF-A653-717ABE9E0421}"/>
              </a:ext>
            </a:extLst>
          </p:cNvPr>
          <p:cNvSpPr/>
          <p:nvPr/>
        </p:nvSpPr>
        <p:spPr>
          <a:xfrm>
            <a:off x="1492016" y="2068132"/>
            <a:ext cx="3311804" cy="52052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17368DC-D3C4-6000-18AE-0CCFEC6BFF9F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4DD4E81-1A64-2E48-BB0E-E42812FD2627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AB88FA85-BE18-623C-B557-C84D92C91197}"/>
                </a:ext>
              </a:extLst>
            </p:cNvPr>
            <p:cNvCxnSpPr>
              <a:cxnSpLocks/>
              <a:stCxn id="16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B4A5749-CD50-5AD6-99A8-4E9B99C29797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E646A114-6965-F076-93C6-F10A6FD84FB6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1480F78D-2A62-C215-3DFE-BD04A1719A64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1832127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62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0E79F-DFED-476A-A94A-013B339400AE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9C940-7E4F-48FF-A653-717ABE9E0421}"/>
              </a:ext>
            </a:extLst>
          </p:cNvPr>
          <p:cNvSpPr/>
          <p:nvPr/>
        </p:nvSpPr>
        <p:spPr>
          <a:xfrm>
            <a:off x="1492016" y="2068132"/>
            <a:ext cx="3311804" cy="520522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0FE09C-7463-48AC-8859-96C185CD82FD}"/>
              </a:ext>
            </a:extLst>
          </p:cNvPr>
          <p:cNvSpPr/>
          <p:nvPr/>
        </p:nvSpPr>
        <p:spPr>
          <a:xfrm>
            <a:off x="1492016" y="3069462"/>
            <a:ext cx="3311804" cy="52052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C443B1FE-3CE7-4AFB-17EE-842C650FCAB4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4B9D19D9-89C1-94AC-8741-2F3E04BC3E8C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4FEBA0F8-2C7C-1C0A-9385-58B5D0C1FB4A}"/>
                </a:ext>
              </a:extLst>
            </p:cNvPr>
            <p:cNvCxnSpPr>
              <a:cxnSpLocks/>
              <a:stCxn id="17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0223105F-8C1E-4F0C-7430-D9BC5C04CA20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43FB3BC-6973-0C90-98EE-353A6D5F4A2D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1E25D181-D566-E6CF-4E44-EC93667280EB}"/>
                </a:ext>
              </a:extLst>
            </p:cNvPr>
            <p:cNvCxnSpPr>
              <a:cxnSpLocks/>
              <a:stCxn id="20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9422210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63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0E79F-DFED-476A-A94A-013B339400AE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9C940-7E4F-48FF-A653-717ABE9E0421}"/>
              </a:ext>
            </a:extLst>
          </p:cNvPr>
          <p:cNvSpPr/>
          <p:nvPr/>
        </p:nvSpPr>
        <p:spPr>
          <a:xfrm>
            <a:off x="1492016" y="2068132"/>
            <a:ext cx="3311804" cy="520522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0FE09C-7463-48AC-8859-96C185CD82FD}"/>
              </a:ext>
            </a:extLst>
          </p:cNvPr>
          <p:cNvSpPr/>
          <p:nvPr/>
        </p:nvSpPr>
        <p:spPr>
          <a:xfrm>
            <a:off x="1492016" y="3069462"/>
            <a:ext cx="3311804" cy="520522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AFE0BC-58EE-4BE1-8DAA-93CA50204BE3}"/>
              </a:ext>
            </a:extLst>
          </p:cNvPr>
          <p:cNvSpPr/>
          <p:nvPr/>
        </p:nvSpPr>
        <p:spPr>
          <a:xfrm>
            <a:off x="2292580" y="3619501"/>
            <a:ext cx="3425641" cy="52052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4B899DC-88E8-7FCA-943E-52F3943812DA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FD46B8BE-56A4-720C-F19E-B4D753C524F5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B81EC75-9CD8-76A1-931D-420027E8F1F0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A9E01BC-F91A-A5CC-485B-6C4A3BB2E960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A27D5A36-4ACF-AF0C-09AD-0D44B4355760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1C609BE7-5D62-A733-3642-21C16EC6EF4D}"/>
                </a:ext>
              </a:extLst>
            </p:cNvPr>
            <p:cNvCxnSpPr>
              <a:cxnSpLocks/>
              <a:stCxn id="21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955561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64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0E79F-DFED-476A-A94A-013B339400AE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9C940-7E4F-48FF-A653-717ABE9E0421}"/>
              </a:ext>
            </a:extLst>
          </p:cNvPr>
          <p:cNvSpPr/>
          <p:nvPr/>
        </p:nvSpPr>
        <p:spPr>
          <a:xfrm>
            <a:off x="1492016" y="2068132"/>
            <a:ext cx="3311804" cy="520522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0FE09C-7463-48AC-8859-96C185CD82FD}"/>
              </a:ext>
            </a:extLst>
          </p:cNvPr>
          <p:cNvSpPr/>
          <p:nvPr/>
        </p:nvSpPr>
        <p:spPr>
          <a:xfrm>
            <a:off x="1492016" y="3069462"/>
            <a:ext cx="3311804" cy="520522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AFE0BC-58EE-4BE1-8DAA-93CA50204BE3}"/>
              </a:ext>
            </a:extLst>
          </p:cNvPr>
          <p:cNvSpPr/>
          <p:nvPr/>
        </p:nvSpPr>
        <p:spPr>
          <a:xfrm>
            <a:off x="2292580" y="3619501"/>
            <a:ext cx="3425641" cy="520522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52249B-AFCF-401C-92AC-2CFDA1CB4924}"/>
              </a:ext>
            </a:extLst>
          </p:cNvPr>
          <p:cNvSpPr/>
          <p:nvPr/>
        </p:nvSpPr>
        <p:spPr>
          <a:xfrm>
            <a:off x="2857104" y="4650348"/>
            <a:ext cx="2861117" cy="520522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F90DC15-31E8-CCFA-E5E4-8BB797C55FA8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40E336ED-265E-16AE-6B81-72125E8EF076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B1FD4AC5-3995-D8D6-F93B-2BEF1FACBE45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219F418-F145-C588-775A-7FBFF226DD0B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952B490D-1BE0-9A88-10D0-C4BD741EFA09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6521E736-2534-C207-85A4-29C31D061A0B}"/>
                </a:ext>
              </a:extLst>
            </p:cNvPr>
            <p:cNvCxnSpPr>
              <a:cxnSpLocks/>
              <a:stCxn id="22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3931073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65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607595" y="1030310"/>
            <a:ext cx="1298478" cy="592428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60E79F-DFED-476A-A94A-013B339400AE}"/>
              </a:ext>
            </a:extLst>
          </p:cNvPr>
          <p:cNvSpPr/>
          <p:nvPr/>
        </p:nvSpPr>
        <p:spPr>
          <a:xfrm>
            <a:off x="2292580" y="1558344"/>
            <a:ext cx="1390777" cy="500128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EA9C940-7E4F-48FF-A653-717ABE9E0421}"/>
              </a:ext>
            </a:extLst>
          </p:cNvPr>
          <p:cNvSpPr/>
          <p:nvPr/>
        </p:nvSpPr>
        <p:spPr>
          <a:xfrm>
            <a:off x="1492016" y="2068132"/>
            <a:ext cx="3311804" cy="520522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0FE09C-7463-48AC-8859-96C185CD82FD}"/>
              </a:ext>
            </a:extLst>
          </p:cNvPr>
          <p:cNvSpPr/>
          <p:nvPr/>
        </p:nvSpPr>
        <p:spPr>
          <a:xfrm>
            <a:off x="1492016" y="3069462"/>
            <a:ext cx="3311804" cy="520522"/>
          </a:xfrm>
          <a:prstGeom prst="rect">
            <a:avLst/>
          </a:prstGeom>
          <a:noFill/>
          <a:ln w="762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8AFE0BC-58EE-4BE1-8DAA-93CA50204BE3}"/>
              </a:ext>
            </a:extLst>
          </p:cNvPr>
          <p:cNvSpPr/>
          <p:nvPr/>
        </p:nvSpPr>
        <p:spPr>
          <a:xfrm>
            <a:off x="2292580" y="3619501"/>
            <a:ext cx="3425641" cy="520522"/>
          </a:xfrm>
          <a:prstGeom prst="rect">
            <a:avLst/>
          </a:prstGeom>
          <a:noFill/>
          <a:ln w="76200">
            <a:solidFill>
              <a:schemeClr val="accent3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252249B-AFCF-401C-92AC-2CFDA1CB4924}"/>
              </a:ext>
            </a:extLst>
          </p:cNvPr>
          <p:cNvSpPr/>
          <p:nvPr/>
        </p:nvSpPr>
        <p:spPr>
          <a:xfrm>
            <a:off x="2857104" y="4650348"/>
            <a:ext cx="2861117" cy="520522"/>
          </a:xfrm>
          <a:prstGeom prst="rect">
            <a:avLst/>
          </a:prstGeom>
          <a:noFill/>
          <a:ln w="762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29ED9142-1F34-8727-65E0-A4BB2D47795F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8471EF5-BB97-2B66-B97F-D84557C3DDF4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F7ACD14C-8B5C-4373-3CFA-77B4911D82FE}"/>
                </a:ext>
              </a:extLst>
            </p:cNvPr>
            <p:cNvCxnSpPr>
              <a:cxnSpLocks/>
              <a:stCxn id="19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4C0100C9-5C7C-9EBD-55C2-64A6CB5B91A9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A24E045-3017-C709-3D67-FB799E9CE76C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23" name="Straight Arrow Connector 22">
              <a:extLst>
                <a:ext uri="{FF2B5EF4-FFF2-40B4-BE49-F238E27FC236}">
                  <a16:creationId xmlns:a16="http://schemas.microsoft.com/office/drawing/2014/main" id="{EC1F9F86-7621-D3D9-98D4-8B9BB3CD0FFE}"/>
                </a:ext>
              </a:extLst>
            </p:cNvPr>
            <p:cNvCxnSpPr>
              <a:cxnSpLocks/>
              <a:stCxn id="22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7217726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CC8AE-C498-4811-8E91-6876E4E11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 memory layout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748590-1808-4AA5-B592-C13E71EF38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7595" y="1143000"/>
            <a:ext cx="5894092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 a;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void foo(short b) {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static int c = 3;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char* d;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d = (char*) malloc(4);</a:t>
            </a:r>
          </a:p>
          <a:p>
            <a:pPr marL="0" indent="0">
              <a:buNone/>
            </a:pPr>
            <a:endParaRPr lang="en-US" sz="2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(“Hello CS211\n”);</a:t>
            </a: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09BE0B-CB7E-4DEE-8347-C97B54375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66</a:t>
            </a:fld>
            <a:endParaRPr lang="en-US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32F9C86-8E5A-4E0F-A910-6D86438257AD}"/>
              </a:ext>
            </a:extLst>
          </p:cNvPr>
          <p:cNvGraphicFramePr>
            <a:graphicFrameLocks noGrp="1"/>
          </p:cNvGraphicFramePr>
          <p:nvPr/>
        </p:nvGraphicFramePr>
        <p:xfrm>
          <a:off x="9736428" y="1285922"/>
          <a:ext cx="1676400" cy="44131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55269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Stack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6298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Heap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785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>
                          <a:solidFill>
                            <a:schemeClr val="tx1"/>
                          </a:solidFill>
                        </a:rPr>
                        <a:t>Text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C6FA9CFD-216A-4075-9226-A538F02FF42E}"/>
              </a:ext>
            </a:extLst>
          </p:cNvPr>
          <p:cNvSpPr/>
          <p:nvPr/>
        </p:nvSpPr>
        <p:spPr>
          <a:xfrm>
            <a:off x="1403797" y="2099256"/>
            <a:ext cx="4756516" cy="3138152"/>
          </a:xfrm>
          <a:prstGeom prst="rect">
            <a:avLst/>
          </a:prstGeom>
          <a:noFill/>
          <a:ln w="762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F6D0C78-1963-4F85-8E62-B4AE268DB8BB}"/>
              </a:ext>
            </a:extLst>
          </p:cNvPr>
          <p:cNvSpPr txBox="1"/>
          <p:nvPr/>
        </p:nvSpPr>
        <p:spPr>
          <a:xfrm>
            <a:off x="1403797" y="5393100"/>
            <a:ext cx="45445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Program code goes in the Text section (machine instructions)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3CCFE8E-B653-D254-9057-B4C9A4D3B0AB}"/>
              </a:ext>
            </a:extLst>
          </p:cNvPr>
          <p:cNvGrpSpPr/>
          <p:nvPr/>
        </p:nvGrpSpPr>
        <p:grpSpPr>
          <a:xfrm flipH="1">
            <a:off x="6633578" y="5530334"/>
            <a:ext cx="2997675" cy="369332"/>
            <a:chOff x="4425822" y="1969326"/>
            <a:chExt cx="1617662" cy="369332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ED3BEF3-2298-EF21-A36E-FAF32AA1880C}"/>
                </a:ext>
              </a:extLst>
            </p:cNvPr>
            <p:cNvSpPr txBox="1"/>
            <p:nvPr/>
          </p:nvSpPr>
          <p:spPr>
            <a:xfrm>
              <a:off x="4709985" y="1969326"/>
              <a:ext cx="1333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/>
                <a:t>Address  0</a:t>
              </a:r>
            </a:p>
          </p:txBody>
        </p: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E2278292-6988-EBDD-9294-2A4B229E88E0}"/>
                </a:ext>
              </a:extLst>
            </p:cNvPr>
            <p:cNvCxnSpPr>
              <a:cxnSpLocks/>
              <a:stCxn id="15" idx="1"/>
            </p:cNvCxnSpPr>
            <p:nvPr/>
          </p:nvCxnSpPr>
          <p:spPr>
            <a:xfrm flipH="1">
              <a:off x="4425822" y="2153992"/>
              <a:ext cx="284163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0761189A-0156-5D87-5DCE-E13C2295E221}"/>
              </a:ext>
            </a:extLst>
          </p:cNvPr>
          <p:cNvGrpSpPr/>
          <p:nvPr/>
        </p:nvGrpSpPr>
        <p:grpSpPr>
          <a:xfrm flipH="1">
            <a:off x="6400799" y="962756"/>
            <a:ext cx="3225266" cy="646331"/>
            <a:chOff x="4349724" y="1726575"/>
            <a:chExt cx="1835968" cy="64633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C07A96EC-7D94-C03D-10C4-BB90FF5D47B2}"/>
                </a:ext>
              </a:extLst>
            </p:cNvPr>
            <p:cNvSpPr txBox="1"/>
            <p:nvPr/>
          </p:nvSpPr>
          <p:spPr>
            <a:xfrm>
              <a:off x="4709348" y="1726575"/>
              <a:ext cx="147634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Address 4294967295</a:t>
              </a:r>
              <a:br>
                <a:rPr lang="en-US" dirty="0"/>
              </a:br>
              <a:r>
                <a:rPr lang="en-US" dirty="0"/>
                <a:t>(or something like that)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D117FE42-2534-B01D-6032-B0AA5D3A9B5C}"/>
                </a:ext>
              </a:extLst>
            </p:cNvPr>
            <p:cNvCxnSpPr>
              <a:cxnSpLocks/>
              <a:stCxn id="18" idx="1"/>
            </p:cNvCxnSpPr>
            <p:nvPr/>
          </p:nvCxnSpPr>
          <p:spPr>
            <a:xfrm flipH="1">
              <a:off x="4349724" y="2049741"/>
              <a:ext cx="359624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35694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6B610-BD65-442B-9E50-3E62DBBA8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Relating memory sections back to lifetimes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84BE-9962-4EB5-8F9B-3696DE8522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Stack memory has the lifetime of the “scope”</a:t>
            </a:r>
          </a:p>
          <a:p>
            <a:pPr lvl="1"/>
            <a:r>
              <a:rPr lang="en-US" dirty="0"/>
              <a:t>From open curly brace to close curly brace </a:t>
            </a:r>
          </a:p>
          <a:p>
            <a:pPr lvl="1"/>
            <a:r>
              <a:rPr lang="en-US" dirty="0"/>
              <a:t>Local variables are here</a:t>
            </a:r>
          </a:p>
          <a:p>
            <a:pPr lvl="1"/>
            <a:endParaRPr lang="en-US" dirty="0"/>
          </a:p>
          <a:p>
            <a:r>
              <a:rPr lang="en-US" dirty="0"/>
              <a:t>Static memory has the lifetime of the process</a:t>
            </a:r>
          </a:p>
          <a:p>
            <a:pPr lvl="1"/>
            <a:r>
              <a:rPr lang="en-US" dirty="0"/>
              <a:t>From the start of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main()</a:t>
            </a:r>
            <a:r>
              <a:rPr lang="en-US" dirty="0"/>
              <a:t> until it returns</a:t>
            </a:r>
          </a:p>
          <a:p>
            <a:pPr lvl="1"/>
            <a:r>
              <a:rPr lang="en-US" dirty="0"/>
              <a:t>Strings are here</a:t>
            </a:r>
          </a:p>
          <a:p>
            <a:pPr lvl="1"/>
            <a:endParaRPr lang="en-US" dirty="0"/>
          </a:p>
          <a:p>
            <a:r>
              <a:rPr lang="en-US" dirty="0"/>
              <a:t>What if you want memory that outlives a function, but doesn’t live for the entire duration of the program</a:t>
            </a:r>
          </a:p>
          <a:p>
            <a:pPr lvl="1"/>
            <a:r>
              <a:rPr lang="en-US" dirty="0"/>
              <a:t>Heap memory! Claim with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malloc()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6CA6FD-0440-4952-812B-FAC83456C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68402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68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Pointers</a:t>
            </a:r>
          </a:p>
          <a:p>
            <a:r>
              <a:rPr lang="en-US" dirty="0"/>
              <a:t>Address Sanitizer</a:t>
            </a:r>
          </a:p>
          <a:p>
            <a:r>
              <a:rPr lang="en-US" dirty="0"/>
              <a:t>Arguments to main()</a:t>
            </a:r>
          </a:p>
          <a:p>
            <a:pPr lvl="1"/>
            <a:endParaRPr lang="en-US" dirty="0"/>
          </a:p>
          <a:p>
            <a:r>
              <a:rPr lang="en-US" dirty="0"/>
              <a:t>Variable Lifetimes</a:t>
            </a:r>
          </a:p>
          <a:p>
            <a:endParaRPr lang="en-US" dirty="0"/>
          </a:p>
          <a:p>
            <a:r>
              <a:rPr lang="en-US" dirty="0"/>
              <a:t>Memory Layout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</p:spTree>
    <p:extLst>
      <p:ext uri="{BB962C8B-B14F-4D97-AF65-F5344CB8AC3E}">
        <p14:creationId xmlns:p14="http://schemas.microsoft.com/office/powerpoint/2010/main" val="186808003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FE4CC8D-826F-4242-A164-B180748AA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pPr/>
              <a:t>69</a:t>
            </a:fld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973E2CD-F5CF-4EB2-8FFE-BEF643D030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en-US" dirty="0"/>
              <a:t>Review: strings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FF4148B5-F7F1-4E4C-AFA8-582DA01BE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Bonus</a:t>
            </a:r>
          </a:p>
        </p:txBody>
      </p:sp>
    </p:spTree>
    <p:extLst>
      <p:ext uri="{BB962C8B-B14F-4D97-AF65-F5344CB8AC3E}">
        <p14:creationId xmlns:p14="http://schemas.microsoft.com/office/powerpoint/2010/main" val="2697548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1D4FE9-7FE1-487B-A3A3-B72DC4852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997CB4-4D59-4637-8365-A48BCC2162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 alpha = 72;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beta = &amp;alpha;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gamma = beta;</a:t>
            </a: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Pointers have a “value” that is some memory address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Contains the “location” of some object in memory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Conceptually an arrow pointing at that object</a:t>
            </a:r>
          </a:p>
          <a:p>
            <a:pPr lvl="1"/>
            <a:endParaRPr lang="en-US" dirty="0"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Operator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>
                <a:cs typeface="Courier New" panose="02070309020205020404" pitchFamily="49" charset="0"/>
              </a:rPr>
              <a:t> gets the memory address of an object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0C889D-D077-44DE-A52D-CF34E9022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DBA3EA05-9ADF-4FE3-8A70-33BFBD64B2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125828"/>
              </p:ext>
            </p:extLst>
          </p:nvPr>
        </p:nvGraphicFramePr>
        <p:xfrm>
          <a:off x="7418231" y="914400"/>
          <a:ext cx="3005072" cy="1554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2536">
                  <a:extLst>
                    <a:ext uri="{9D8B030D-6E8A-4147-A177-3AD203B41FA5}">
                      <a16:colId xmlns:a16="http://schemas.microsoft.com/office/drawing/2014/main" val="1587154339"/>
                    </a:ext>
                  </a:extLst>
                </a:gridCol>
                <a:gridCol w="1502536">
                  <a:extLst>
                    <a:ext uri="{9D8B030D-6E8A-4147-A177-3AD203B41FA5}">
                      <a16:colId xmlns:a16="http://schemas.microsoft.com/office/drawing/2014/main" val="240662535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alpha: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800" dirty="0"/>
                        <a:t>72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4783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beta: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49992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gamma: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1783"/>
                  </a:ext>
                </a:extLst>
              </a:tr>
            </a:tbl>
          </a:graphicData>
        </a:graphic>
      </p:graphicFrame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ABCE93E-742E-4BC5-9468-5B72BFE2CE95}"/>
              </a:ext>
            </a:extLst>
          </p:cNvPr>
          <p:cNvSpPr/>
          <p:nvPr/>
        </p:nvSpPr>
        <p:spPr>
          <a:xfrm>
            <a:off x="9156880" y="1262130"/>
            <a:ext cx="1648496" cy="436909"/>
          </a:xfrm>
          <a:custGeom>
            <a:avLst/>
            <a:gdLst>
              <a:gd name="connsiteX0" fmla="*/ 0 w 1727077"/>
              <a:gd name="connsiteY0" fmla="*/ 558648 h 583433"/>
              <a:gd name="connsiteX1" fmla="*/ 1468191 w 1727077"/>
              <a:gd name="connsiteY1" fmla="*/ 558648 h 583433"/>
              <a:gd name="connsiteX2" fmla="*/ 1725769 w 1727077"/>
              <a:gd name="connsiteY2" fmla="*/ 301070 h 583433"/>
              <a:gd name="connsiteX3" fmla="*/ 1558344 w 1727077"/>
              <a:gd name="connsiteY3" fmla="*/ 30614 h 583433"/>
              <a:gd name="connsiteX4" fmla="*/ 1339403 w 1727077"/>
              <a:gd name="connsiteY4" fmla="*/ 17735 h 583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27077" h="583433">
                <a:moveTo>
                  <a:pt x="0" y="558648"/>
                </a:moveTo>
                <a:cubicBezTo>
                  <a:pt x="590281" y="580113"/>
                  <a:pt x="1180563" y="601578"/>
                  <a:pt x="1468191" y="558648"/>
                </a:cubicBezTo>
                <a:cubicBezTo>
                  <a:pt x="1755819" y="515718"/>
                  <a:pt x="1710744" y="389076"/>
                  <a:pt x="1725769" y="301070"/>
                </a:cubicBezTo>
                <a:cubicBezTo>
                  <a:pt x="1740794" y="213064"/>
                  <a:pt x="1622738" y="77836"/>
                  <a:pt x="1558344" y="30614"/>
                </a:cubicBezTo>
                <a:cubicBezTo>
                  <a:pt x="1493950" y="-16609"/>
                  <a:pt x="1416676" y="563"/>
                  <a:pt x="1339403" y="17735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7A469E0-3D63-41D1-ABE7-5CF6E0554BDD}"/>
              </a:ext>
            </a:extLst>
          </p:cNvPr>
          <p:cNvSpPr/>
          <p:nvPr/>
        </p:nvSpPr>
        <p:spPr>
          <a:xfrm>
            <a:off x="9208394" y="1080348"/>
            <a:ext cx="2018959" cy="1129093"/>
          </a:xfrm>
          <a:custGeom>
            <a:avLst/>
            <a:gdLst>
              <a:gd name="connsiteX0" fmla="*/ 0 w 2018959"/>
              <a:gd name="connsiteY0" fmla="*/ 1109060 h 1129093"/>
              <a:gd name="connsiteX1" fmla="*/ 1352282 w 2018959"/>
              <a:gd name="connsiteY1" fmla="*/ 1109060 h 1129093"/>
              <a:gd name="connsiteX2" fmla="*/ 1867437 w 2018959"/>
              <a:gd name="connsiteY2" fmla="*/ 1109060 h 1129093"/>
              <a:gd name="connsiteX3" fmla="*/ 1996226 w 2018959"/>
              <a:gd name="connsiteY3" fmla="*/ 838604 h 1129093"/>
              <a:gd name="connsiteX4" fmla="*/ 1983347 w 2018959"/>
              <a:gd name="connsiteY4" fmla="*/ 349207 h 1129093"/>
              <a:gd name="connsiteX5" fmla="*/ 1648496 w 2018959"/>
              <a:gd name="connsiteY5" fmla="*/ 52993 h 1129093"/>
              <a:gd name="connsiteX6" fmla="*/ 1262130 w 2018959"/>
              <a:gd name="connsiteY6" fmla="*/ 1477 h 1129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18959" h="1129093">
                <a:moveTo>
                  <a:pt x="0" y="1109060"/>
                </a:moveTo>
                <a:lnTo>
                  <a:pt x="1352282" y="1109060"/>
                </a:lnTo>
                <a:cubicBezTo>
                  <a:pt x="1663521" y="1109060"/>
                  <a:pt x="1760113" y="1154136"/>
                  <a:pt x="1867437" y="1109060"/>
                </a:cubicBezTo>
                <a:cubicBezTo>
                  <a:pt x="1974761" y="1063984"/>
                  <a:pt x="1976908" y="965246"/>
                  <a:pt x="1996226" y="838604"/>
                </a:cubicBezTo>
                <a:cubicBezTo>
                  <a:pt x="2015544" y="711962"/>
                  <a:pt x="2041302" y="480142"/>
                  <a:pt x="1983347" y="349207"/>
                </a:cubicBezTo>
                <a:cubicBezTo>
                  <a:pt x="1925392" y="218272"/>
                  <a:pt x="1768699" y="110948"/>
                  <a:pt x="1648496" y="52993"/>
                </a:cubicBezTo>
                <a:cubicBezTo>
                  <a:pt x="1528293" y="-4962"/>
                  <a:pt x="1395211" y="-1743"/>
                  <a:pt x="1262130" y="1477"/>
                </a:cubicBezTo>
              </a:path>
            </a:pathLst>
          </a:custGeom>
          <a:noFill/>
          <a:ln w="38100"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6015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77849-0349-44BD-8532-BA047D719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Iterating through a string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C0993A-FC98-4EC4-A0AC-3CD1EB539A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print_string_chars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(char* string)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for (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size_t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=0; string[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 != ‘\0’;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(“String[%d] = ‘%c’\n”, 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, string[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marL="457200" lvl="1" indent="0">
              <a:buNone/>
            </a:pP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 that we didn’t need a length this time!</a:t>
            </a:r>
          </a:p>
          <a:p>
            <a:pPr lvl="1"/>
            <a:r>
              <a:rPr lang="en-US" dirty="0"/>
              <a:t>Just iterate until you find the null terminator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F50B986-0853-4FF7-A945-E9A52816A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4D518CB-AA14-44FD-A267-37BDA510BA19}"/>
              </a:ext>
            </a:extLst>
          </p:cNvPr>
          <p:cNvSpPr txBox="1"/>
          <p:nvPr/>
        </p:nvSpPr>
        <p:spPr>
          <a:xfrm>
            <a:off x="9918700" y="254000"/>
            <a:ext cx="16616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string_print.c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459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7BB7B-5501-4462-996C-C616BCBAC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String literals cannot be modified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764045-D39A-4098-AA96-DFF2665AD1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/>
              <a:t> in C marks a variable as constant (a.k.a. immutable)</a:t>
            </a:r>
          </a:p>
          <a:p>
            <a:pPr lvl="1"/>
            <a:r>
              <a:rPr lang="en-US" dirty="0"/>
              <a:t>Example: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int x = 5;</a:t>
            </a:r>
          </a:p>
          <a:p>
            <a:pPr marL="914400" lvl="2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x++;	// Compilation error!</a:t>
            </a:r>
          </a:p>
          <a:p>
            <a:pPr marL="914400" lvl="2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cs typeface="Courier New" panose="02070309020205020404" pitchFamily="49" charset="0"/>
              </a:rPr>
              <a:t>String literals in C are of type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</a:t>
            </a:r>
          </a:p>
          <a:p>
            <a:pPr marL="457200" lvl="1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 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“Hello!\n”;</a:t>
            </a:r>
          </a:p>
          <a:p>
            <a:pPr marL="457200" lvl="1" indent="0">
              <a:buNone/>
            </a:pP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[1] = ‘B’;  // Compilation error!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Just removing the “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const</a:t>
            </a:r>
            <a:r>
              <a:rPr lang="en-US" dirty="0">
                <a:cs typeface="Courier New" panose="02070309020205020404" pitchFamily="49" charset="0"/>
              </a:rPr>
              <a:t>” will result in a runtime crash instead…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DC16D5-B0B0-4E02-8772-EDE1278C3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07C3AD-E135-4E74-B50E-A3E40F8F3709}"/>
              </a:ext>
            </a:extLst>
          </p:cNvPr>
          <p:cNvSpPr txBox="1"/>
          <p:nvPr/>
        </p:nvSpPr>
        <p:spPr>
          <a:xfrm>
            <a:off x="9867900" y="215900"/>
            <a:ext cx="17124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const_strings.c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9566560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2097B-DC0B-4662-84AB-540CCAD0B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modifiable strings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8D8D8-8E1F-4CF6-80DF-2B040133B4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Two options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Create a new character array with enough room for the string</a:t>
            </a:r>
            <a:br>
              <a:rPr lang="en-US" dirty="0"/>
            </a:br>
            <a:r>
              <a:rPr lang="en-US" dirty="0"/>
              <a:t>and then copy over characters from the string literal</a:t>
            </a:r>
          </a:p>
          <a:p>
            <a:pPr lvl="1"/>
            <a:r>
              <a:rPr lang="en-US" dirty="0"/>
              <a:t>Need to be sure to copy over the ‘\0’ for it to be a valid string!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Initialize an array with a string literal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[] = “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/>
              <a:t>Creates a character array of length 4 (‘a’, ‘b’, ‘c’, and ‘\0’)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2DC41B-2E29-4F96-9F51-EE4A9E232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72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73A66C-649A-410F-9035-84D1BC219898}"/>
              </a:ext>
            </a:extLst>
          </p:cNvPr>
          <p:cNvSpPr txBox="1"/>
          <p:nvPr/>
        </p:nvSpPr>
        <p:spPr>
          <a:xfrm>
            <a:off x="9575800" y="254000"/>
            <a:ext cx="2004594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/>
              <a:t>mutable_strings.c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52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34C50C-52D6-42E2-8D42-1E435A8E7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Dereference a pointer to get the value it points 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2973C2-0084-4A7D-80FB-EE37D5DEEC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int*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n)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*n = *n +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altLang="en-US" sz="2800" dirty="0">
              <a:solidFill>
                <a:srgbClr val="333333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66BB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2800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99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x =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15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add_two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(&amp;x);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%d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\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, x);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8800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0000DD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r>
              <a:rPr kumimoji="0" lang="en-US" altLang="en-US" sz="28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CD2E47-07AD-4A19-8C84-0FEDD7F1B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05A959-4011-1B10-33AD-1A2F94E076DB}"/>
              </a:ext>
            </a:extLst>
          </p:cNvPr>
          <p:cNvSpPr txBox="1"/>
          <p:nvPr/>
        </p:nvSpPr>
        <p:spPr>
          <a:xfrm>
            <a:off x="6349284" y="1143000"/>
            <a:ext cx="523110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Courier New" panose="02070309020205020404" pitchFamily="49" charset="0"/>
              </a:rPr>
              <a:t>Operator 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*</a:t>
            </a:r>
            <a:r>
              <a:rPr lang="en-US" sz="2800" dirty="0">
                <a:cs typeface="Courier New" panose="02070309020205020404" pitchFamily="49" charset="0"/>
              </a:rPr>
              <a:t> follows the pointer to interact with the value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Courier New" panose="02070309020205020404" pitchFamily="49" charset="0"/>
              </a:rPr>
              <a:t>Can be used to read or write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cs typeface="Courier New" panose="02070309020205020404" pitchFamily="49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cs typeface="Courier New" panose="02070309020205020404" pitchFamily="49" charset="0"/>
              </a:rPr>
              <a:t>End result: functions have the ability to directly modify variables through pointers</a:t>
            </a:r>
          </a:p>
        </p:txBody>
      </p:sp>
    </p:spTree>
    <p:extLst>
      <p:ext uri="{BB962C8B-B14F-4D97-AF65-F5344CB8AC3E}">
        <p14:creationId xmlns:p14="http://schemas.microsoft.com/office/powerpoint/2010/main" val="1859868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427D2-4D5D-4B2C-8EFB-851C53418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pointer values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FD17D-FD7D-4B0A-9A54-387A606BE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Uninitialized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unsigned long* zeta;</a:t>
            </a:r>
          </a:p>
          <a:p>
            <a:pPr lvl="1"/>
            <a:endParaRPr lang="en-US" dirty="0"/>
          </a:p>
          <a:p>
            <a:r>
              <a:rPr lang="en-US" dirty="0"/>
              <a:t>Pointing at an existing object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char*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letter_ptr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my_char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Null (explicitly pointing at nothing)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int* p = NULL;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bool* b = NULL;</a:t>
            </a:r>
          </a:p>
          <a:p>
            <a:pPr marL="457200" lvl="1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double* d = NULL;</a:t>
            </a:r>
          </a:p>
          <a:p>
            <a:pPr marL="457200" lvl="1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>
                <a:cs typeface="Courier New" panose="02070309020205020404" pitchFamily="49" charset="0"/>
              </a:rPr>
              <a:t>NULL works for any pointer type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NULL is NOT the same as uninitialized (🐝)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Dereferencing a null pointer is an error (</a:t>
            </a:r>
            <a:r>
              <a:rPr lang="en-US" dirty="0" err="1">
                <a:cs typeface="Courier New" panose="02070309020205020404" pitchFamily="49" charset="0"/>
              </a:rPr>
              <a:t>segfault</a:t>
            </a:r>
            <a:r>
              <a:rPr lang="en-US" dirty="0"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63BD51-BD96-44FA-9BB2-EF6A27B4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78C724-3839-4D76-A707-B4C23905D05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43633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 Slides">
  <a:themeElements>
    <a:clrScheme name="Custom Colors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4472C4"/>
      </a:accent1>
      <a:accent2>
        <a:srgbClr val="ED7D31"/>
      </a:accent2>
      <a:accent3>
        <a:srgbClr val="FFC000"/>
      </a:accent3>
      <a:accent4>
        <a:srgbClr val="70AD47"/>
      </a:accent4>
      <a:accent5>
        <a:srgbClr val="954F72"/>
      </a:accent5>
      <a:accent6>
        <a:srgbClr val="A5A5A5"/>
      </a:accent6>
      <a:hlink>
        <a:srgbClr val="0563C1"/>
      </a:hlink>
      <a:folHlink>
        <a:srgbClr val="0563C1"/>
      </a:folHlink>
    </a:clrScheme>
    <a:fontScheme name="Custom 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F2027A3B-330E-4368-95A2-EF394796F5EF}" vid="{5C8A0662-5C76-4F95-A4FF-DAC7FB3CDF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cs211_template</Template>
  <TotalTime>1009</TotalTime>
  <Words>6087</Words>
  <Application>Microsoft Office PowerPoint</Application>
  <PresentationFormat>Widescreen</PresentationFormat>
  <Paragraphs>1044</Paragraphs>
  <Slides>72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72</vt:i4>
      </vt:variant>
    </vt:vector>
  </HeadingPairs>
  <TitlesOfParts>
    <vt:vector size="80" baseType="lpstr">
      <vt:lpstr>Arial</vt:lpstr>
      <vt:lpstr>Calibri</vt:lpstr>
      <vt:lpstr>Courier New</vt:lpstr>
      <vt:lpstr>Courier New Bold</vt:lpstr>
      <vt:lpstr>Gill Sans</vt:lpstr>
      <vt:lpstr>Helvetica</vt:lpstr>
      <vt:lpstr>Tahoma</vt:lpstr>
      <vt:lpstr>Class Slides</vt:lpstr>
      <vt:lpstr>Lecture 05 Lifetimes and Memory</vt:lpstr>
      <vt:lpstr>Administrivia</vt:lpstr>
      <vt:lpstr>Today’s Goals</vt:lpstr>
      <vt:lpstr>Getting the code for today</vt:lpstr>
      <vt:lpstr>Outline</vt:lpstr>
      <vt:lpstr>Pointers are another type of value</vt:lpstr>
      <vt:lpstr>Pointer examples</vt:lpstr>
      <vt:lpstr>Dereference a pointer to get the value it points at</vt:lpstr>
      <vt:lpstr>Possible pointer values</vt:lpstr>
      <vt:lpstr>A note on writing meaningful code</vt:lpstr>
      <vt:lpstr>Arrays passed into functions are just pointers</vt:lpstr>
      <vt:lpstr>Outline</vt:lpstr>
      <vt:lpstr>DANGER! Nothing stops you from going past the end of an array</vt:lpstr>
      <vt:lpstr>Address Sanitizer</vt:lpstr>
      <vt:lpstr>Example address sanitizer error</vt:lpstr>
      <vt:lpstr>Example address sanitizer error</vt:lpstr>
      <vt:lpstr>Example address sanitizer error</vt:lpstr>
      <vt:lpstr>Example address sanitizer error</vt:lpstr>
      <vt:lpstr>Example address sanitizer error</vt:lpstr>
      <vt:lpstr>Example address sanitizer error</vt:lpstr>
      <vt:lpstr>Address Sanitizer Overview</vt:lpstr>
      <vt:lpstr>Live demos of AddressSanitizer</vt:lpstr>
      <vt:lpstr>Where the error happened may not but where the bug is</vt:lpstr>
      <vt:lpstr>Other AddressSanitizer errors</vt:lpstr>
      <vt:lpstr>Break + Say hi to your neighbors</vt:lpstr>
      <vt:lpstr>Break + Say hi to your neighbors</vt:lpstr>
      <vt:lpstr>Outline</vt:lpstr>
      <vt:lpstr>Passing arguments to main</vt:lpstr>
      <vt:lpstr>Real signature for main</vt:lpstr>
      <vt:lpstr>Pointer to a pointer</vt:lpstr>
      <vt:lpstr>Working with argv</vt:lpstr>
      <vt:lpstr>Outline</vt:lpstr>
      <vt:lpstr>When is a pointer “valid”?</vt:lpstr>
      <vt:lpstr>Examples of variable lifetimes</vt:lpstr>
      <vt:lpstr>Examples of variable lifetimes</vt:lpstr>
      <vt:lpstr>Examples of variable lifetimes</vt:lpstr>
      <vt:lpstr>Examples of variable lifetimes</vt:lpstr>
      <vt:lpstr>Lifetimes go from creation to end brace }</vt:lpstr>
      <vt:lpstr>Lifetimes go from creation to end brace }</vt:lpstr>
      <vt:lpstr>Lifetimes go from creation to end brace }</vt:lpstr>
      <vt:lpstr>Lifetimes go from creation to end brace }</vt:lpstr>
      <vt:lpstr>Lifetimes go from creation to end brace }</vt:lpstr>
      <vt:lpstr>Lifetimes go from creation to end brace }</vt:lpstr>
      <vt:lpstr>Lifetimes go from creation to end brace }</vt:lpstr>
      <vt:lpstr>Lifetimes go from creation to end brace }</vt:lpstr>
      <vt:lpstr>Variable lifetimes are what makes loops work</vt:lpstr>
      <vt:lpstr>Dangling pointers reference invalid objects</vt:lpstr>
      <vt:lpstr>Dangling pointers reference invalid objects</vt:lpstr>
      <vt:lpstr>Dangling pointers are especially dangerous</vt:lpstr>
      <vt:lpstr>String literals are an exception to scoping rules</vt:lpstr>
      <vt:lpstr>Break + Question</vt:lpstr>
      <vt:lpstr>Break + Question</vt:lpstr>
      <vt:lpstr>Outline</vt:lpstr>
      <vt:lpstr>Memory</vt:lpstr>
      <vt:lpstr>What is memory conceptually?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C memory layout</vt:lpstr>
      <vt:lpstr>Relating memory sections back to lifetimes</vt:lpstr>
      <vt:lpstr>Outline</vt:lpstr>
      <vt:lpstr>Bonus</vt:lpstr>
      <vt:lpstr>Iterating through a string</vt:lpstr>
      <vt:lpstr>String literals cannot be modified</vt:lpstr>
      <vt:lpstr>Making modifiable strings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05 Bits and Bytes</dc:title>
  <dc:creator>Branden Ghena</dc:creator>
  <cp:lastModifiedBy>Branden Ghena</cp:lastModifiedBy>
  <cp:revision>56</cp:revision>
  <dcterms:created xsi:type="dcterms:W3CDTF">2021-10-04T17:36:59Z</dcterms:created>
  <dcterms:modified xsi:type="dcterms:W3CDTF">2023-04-13T18:32:20Z</dcterms:modified>
</cp:coreProperties>
</file>