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73"/>
  </p:notesMasterIdLst>
  <p:sldIdLst>
    <p:sldId id="256" r:id="rId2"/>
    <p:sldId id="520" r:id="rId3"/>
    <p:sldId id="594" r:id="rId4"/>
    <p:sldId id="666" r:id="rId5"/>
    <p:sldId id="665" r:id="rId6"/>
    <p:sldId id="264" r:id="rId7"/>
    <p:sldId id="571" r:id="rId8"/>
    <p:sldId id="774" r:id="rId9"/>
    <p:sldId id="454" r:id="rId10"/>
    <p:sldId id="385" r:id="rId11"/>
    <p:sldId id="535" r:id="rId12"/>
    <p:sldId id="536" r:id="rId13"/>
    <p:sldId id="595" r:id="rId14"/>
    <p:sldId id="541" r:id="rId15"/>
    <p:sldId id="670" r:id="rId16"/>
    <p:sldId id="544" r:id="rId17"/>
    <p:sldId id="545" r:id="rId18"/>
    <p:sldId id="547" r:id="rId19"/>
    <p:sldId id="548" r:id="rId20"/>
    <p:sldId id="549" r:id="rId21"/>
    <p:sldId id="537" r:id="rId22"/>
    <p:sldId id="550" r:id="rId23"/>
    <p:sldId id="551" r:id="rId24"/>
    <p:sldId id="553" r:id="rId25"/>
    <p:sldId id="538" r:id="rId26"/>
    <p:sldId id="598" r:id="rId27"/>
    <p:sldId id="599" r:id="rId28"/>
    <p:sldId id="600" r:id="rId29"/>
    <p:sldId id="601" r:id="rId30"/>
    <p:sldId id="539" r:id="rId31"/>
    <p:sldId id="552" r:id="rId32"/>
    <p:sldId id="590" r:id="rId33"/>
    <p:sldId id="591" r:id="rId34"/>
    <p:sldId id="773" r:id="rId35"/>
    <p:sldId id="775" r:id="rId36"/>
    <p:sldId id="540" r:id="rId37"/>
    <p:sldId id="770" r:id="rId38"/>
    <p:sldId id="557" r:id="rId39"/>
    <p:sldId id="554" r:id="rId40"/>
    <p:sldId id="534" r:id="rId41"/>
    <p:sldId id="771" r:id="rId42"/>
    <p:sldId id="558" r:id="rId43"/>
    <p:sldId id="572" r:id="rId44"/>
    <p:sldId id="772" r:id="rId45"/>
    <p:sldId id="575" r:id="rId46"/>
    <p:sldId id="559" r:id="rId47"/>
    <p:sldId id="597" r:id="rId48"/>
    <p:sldId id="643" r:id="rId49"/>
    <p:sldId id="776" r:id="rId50"/>
    <p:sldId id="630" r:id="rId51"/>
    <p:sldId id="623" r:id="rId52"/>
    <p:sldId id="621" r:id="rId53"/>
    <p:sldId id="607" r:id="rId54"/>
    <p:sldId id="628" r:id="rId55"/>
    <p:sldId id="777" r:id="rId56"/>
    <p:sldId id="622" r:id="rId57"/>
    <p:sldId id="644" r:id="rId58"/>
    <p:sldId id="764" r:id="rId59"/>
    <p:sldId id="765" r:id="rId60"/>
    <p:sldId id="671" r:id="rId61"/>
    <p:sldId id="672" r:id="rId62"/>
    <p:sldId id="673" r:id="rId63"/>
    <p:sldId id="675" r:id="rId64"/>
    <p:sldId id="677" r:id="rId65"/>
    <p:sldId id="766" r:id="rId66"/>
    <p:sldId id="676" r:id="rId67"/>
    <p:sldId id="778" r:id="rId68"/>
    <p:sldId id="650" r:id="rId69"/>
    <p:sldId id="651" r:id="rId70"/>
    <p:sldId id="652" r:id="rId71"/>
    <p:sldId id="669" r:id="rId7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520"/>
            <p14:sldId id="594"/>
            <p14:sldId id="666"/>
            <p14:sldId id="665"/>
            <p14:sldId id="264"/>
            <p14:sldId id="571"/>
          </p14:sldIdLst>
        </p14:section>
        <p14:section name="What are pointers" id="{C22FF45C-DC97-4776-AF3E-CC43AD729145}">
          <p14:sldIdLst>
            <p14:sldId id="774"/>
            <p14:sldId id="454"/>
            <p14:sldId id="385"/>
            <p14:sldId id="535"/>
            <p14:sldId id="536"/>
            <p14:sldId id="595"/>
            <p14:sldId id="541"/>
            <p14:sldId id="670"/>
            <p14:sldId id="544"/>
            <p14:sldId id="545"/>
            <p14:sldId id="547"/>
            <p14:sldId id="548"/>
            <p14:sldId id="549"/>
            <p14:sldId id="537"/>
            <p14:sldId id="550"/>
            <p14:sldId id="551"/>
            <p14:sldId id="553"/>
            <p14:sldId id="538"/>
            <p14:sldId id="598"/>
            <p14:sldId id="599"/>
            <p14:sldId id="600"/>
            <p14:sldId id="601"/>
            <p14:sldId id="539"/>
            <p14:sldId id="552"/>
            <p14:sldId id="590"/>
            <p14:sldId id="591"/>
            <p14:sldId id="773"/>
          </p14:sldIdLst>
        </p14:section>
        <p14:section name="Why are pointers" id="{4A263F98-05C8-45D9-ABFB-B6228742C704}">
          <p14:sldIdLst>
            <p14:sldId id="775"/>
            <p14:sldId id="540"/>
            <p14:sldId id="770"/>
            <p14:sldId id="557"/>
            <p14:sldId id="554"/>
            <p14:sldId id="534"/>
            <p14:sldId id="771"/>
            <p14:sldId id="558"/>
            <p14:sldId id="572"/>
            <p14:sldId id="772"/>
            <p14:sldId id="575"/>
            <p14:sldId id="559"/>
            <p14:sldId id="597"/>
            <p14:sldId id="643"/>
          </p14:sldIdLst>
        </p14:section>
        <p14:section name="Pointers &amp; Arrays" id="{64E9CD69-65D9-4FF4-A847-E0C7789E64EB}">
          <p14:sldIdLst>
            <p14:sldId id="776"/>
            <p14:sldId id="630"/>
            <p14:sldId id="623"/>
            <p14:sldId id="621"/>
            <p14:sldId id="607"/>
            <p14:sldId id="628"/>
          </p14:sldIdLst>
        </p14:section>
        <p14:section name="Address Sanitizer" id="{2FA2CC11-115A-48FE-83DC-17A84C45688B}">
          <p14:sldIdLst>
            <p14:sldId id="777"/>
            <p14:sldId id="622"/>
            <p14:sldId id="644"/>
            <p14:sldId id="764"/>
            <p14:sldId id="765"/>
            <p14:sldId id="671"/>
            <p14:sldId id="672"/>
            <p14:sldId id="673"/>
            <p14:sldId id="675"/>
            <p14:sldId id="677"/>
            <p14:sldId id="766"/>
            <p14:sldId id="676"/>
          </p14:sldIdLst>
        </p14:section>
        <p14:section name="Arguments to main" id="{3DC302F4-89BC-4BF6-A676-BE0729EA065D}">
          <p14:sldIdLst>
            <p14:sldId id="778"/>
            <p14:sldId id="650"/>
            <p14:sldId id="651"/>
            <p14:sldId id="652"/>
          </p14:sldIdLst>
        </p14:section>
        <p14:section name="Wrapup" id="{29A7F866-9DA9-446B-8359-CE426CB89C7A}">
          <p14:sldIdLst>
            <p14:sldId id="6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57" d="100"/>
          <a:sy n="57" d="100"/>
        </p:scale>
        <p:origin x="78" y="24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4/11/2023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4/11/2023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4/11/2023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nu-cs211.github.io/cs211-files/cstyle.html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04</a:t>
            </a:r>
            <a:br>
              <a:rPr lang="en-US" dirty="0"/>
            </a:br>
            <a:r>
              <a:rPr lang="en-US" dirty="0"/>
              <a:t>Pointers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CS211 – Fundamentals of Computer Programming II</a:t>
            </a:r>
          </a:p>
          <a:p>
            <a:r>
              <a:rPr lang="en-US" dirty="0"/>
              <a:t>Branden Ghena – Spring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Jesse Tov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are another type of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Values could be a number, like 5 or 6.27</a:t>
            </a:r>
          </a:p>
          <a:p>
            <a:r>
              <a:rPr lang="en-US" dirty="0"/>
              <a:t>Or they could be a “pointer” to an </a:t>
            </a:r>
            <a:r>
              <a:rPr lang="en-US" b="1" dirty="0"/>
              <a:t>object</a:t>
            </a:r>
          </a:p>
          <a:p>
            <a:pPr lvl="1"/>
            <a:r>
              <a:rPr lang="en-US" dirty="0"/>
              <a:t>Points at the object, not the variable or value</a:t>
            </a:r>
          </a:p>
          <a:p>
            <a:pPr lvl="1"/>
            <a:r>
              <a:rPr lang="en-US" dirty="0"/>
              <a:t>It points at the “chunk of memory”</a:t>
            </a:r>
          </a:p>
          <a:p>
            <a:pPr lvl="2"/>
            <a:r>
              <a:rPr lang="en-US" dirty="0"/>
              <a:t>Technically, in C it holds the address of that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180DCEE-7CDA-4428-AF6E-563190BD41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24255"/>
              </p:ext>
            </p:extLst>
          </p:nvPr>
        </p:nvGraphicFramePr>
        <p:xfrm>
          <a:off x="4048258" y="3961167"/>
          <a:ext cx="229244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z: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2FAF633-8CA9-47E6-A23B-F97B9F98D3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844229"/>
              </p:ext>
            </p:extLst>
          </p:nvPr>
        </p:nvGraphicFramePr>
        <p:xfrm>
          <a:off x="2215164" y="5196840"/>
          <a:ext cx="4125534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790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37634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err="1"/>
                        <a:t>z_pointer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418B40C-E735-4688-A0E7-B94589E77A80}"/>
              </a:ext>
            </a:extLst>
          </p:cNvPr>
          <p:cNvCxnSpPr/>
          <p:nvPr/>
        </p:nvCxnSpPr>
        <p:spPr>
          <a:xfrm flipV="1">
            <a:off x="5769734" y="4479327"/>
            <a:ext cx="0" cy="97659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678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A4993-3BB8-4A50-B5A5-BB316596E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syntax for pointers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A5192-6E26-43F2-A7EE-7F425BD5C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Pointers are a family of types</a:t>
            </a:r>
          </a:p>
          <a:p>
            <a:pPr lvl="1"/>
            <a:r>
              <a:rPr lang="en-US" dirty="0"/>
              <a:t>Each pointer is an existing C type, followed by a *</a:t>
            </a:r>
          </a:p>
          <a:p>
            <a:pPr lvl="1"/>
            <a:endParaRPr lang="en-US" dirty="0"/>
          </a:p>
          <a:p>
            <a:r>
              <a:rPr lang="en-US" dirty="0"/>
              <a:t>To get the pointer to an existing variable, use the &amp; operator</a:t>
            </a:r>
          </a:p>
          <a:p>
            <a:pPr lvl="1"/>
            <a:r>
              <a:rPr lang="en-US" dirty="0"/>
              <a:t>Returns the address of that variable</a:t>
            </a:r>
          </a:p>
          <a:p>
            <a:pPr lvl="1"/>
            <a:endParaRPr lang="en-US" dirty="0"/>
          </a:p>
          <a:p>
            <a:r>
              <a:rPr lang="en-US" dirty="0"/>
              <a:t>Example: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int z = 5;</a:t>
            </a:r>
          </a:p>
          <a:p>
            <a:pPr marL="457200" lvl="1" indent="0">
              <a:buNone/>
            </a:pPr>
            <a:r>
              <a:rPr lang="en-US" dirty="0"/>
              <a:t>int* </a:t>
            </a:r>
            <a:r>
              <a:rPr lang="en-US" dirty="0" err="1"/>
              <a:t>z_pointer</a:t>
            </a:r>
            <a:r>
              <a:rPr lang="en-US" dirty="0"/>
              <a:t> = &amp;z;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8640D9-A1E6-4FFA-964F-03742A4D3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4C58913-EFA1-4A3A-BF8E-DE0891D51E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896142"/>
              </p:ext>
            </p:extLst>
          </p:nvPr>
        </p:nvGraphicFramePr>
        <p:xfrm>
          <a:off x="8117982" y="3633526"/>
          <a:ext cx="229244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z: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8FF515C-1733-4B1B-A6AB-21F3DEA074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982203"/>
              </p:ext>
            </p:extLst>
          </p:nvPr>
        </p:nvGraphicFramePr>
        <p:xfrm>
          <a:off x="6284888" y="4869199"/>
          <a:ext cx="4125534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790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37634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err="1"/>
                        <a:t>z_pointer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5713A16-1674-451C-884B-C80FB7B4C30E}"/>
              </a:ext>
            </a:extLst>
          </p:cNvPr>
          <p:cNvCxnSpPr/>
          <p:nvPr/>
        </p:nvCxnSpPr>
        <p:spPr>
          <a:xfrm flipV="1">
            <a:off x="9839458" y="4151686"/>
            <a:ext cx="0" cy="97659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9631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D4FE9-7FE1-487B-A3A3-B72DC4852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Longer pointer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97CB4-4D59-4637-8365-A48BCC216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 alpha;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C889D-D077-44DE-A52D-CF34E902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BA3EA05-9ADF-4FE3-8A70-33BFBD64B2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573721"/>
              </p:ext>
            </p:extLst>
          </p:nvPr>
        </p:nvGraphicFramePr>
        <p:xfrm>
          <a:off x="7418231" y="914400"/>
          <a:ext cx="3005072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2536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502536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alpha: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/>
                        <a:t>???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4999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254178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59BC681-8B2E-49D6-B9B3-9D3D9E45BA33}"/>
              </a:ext>
            </a:extLst>
          </p:cNvPr>
          <p:cNvSpPr txBox="1"/>
          <p:nvPr/>
        </p:nvSpPr>
        <p:spPr>
          <a:xfrm>
            <a:off x="7509354" y="1691640"/>
            <a:ext cx="3832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is the initial value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alpha</a:t>
            </a:r>
            <a:r>
              <a:rPr lang="en-US" dirty="0"/>
              <a:t>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9719C3-7F8D-4FB0-89A5-E3D6587210AF}"/>
              </a:ext>
            </a:extLst>
          </p:cNvPr>
          <p:cNvSpPr txBox="1"/>
          <p:nvPr/>
        </p:nvSpPr>
        <p:spPr>
          <a:xfrm>
            <a:off x="9556123" y="228600"/>
            <a:ext cx="20242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longer_pointers.c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794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D4FE9-7FE1-487B-A3A3-B72DC4852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Longer pointer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97CB4-4D59-4637-8365-A48BCC216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 alpha;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C889D-D077-44DE-A52D-CF34E902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BA3EA05-9ADF-4FE3-8A70-33BFBD64B25A}"/>
              </a:ext>
            </a:extLst>
          </p:cNvPr>
          <p:cNvGraphicFramePr>
            <a:graphicFrameLocks noGrp="1"/>
          </p:cNvGraphicFramePr>
          <p:nvPr/>
        </p:nvGraphicFramePr>
        <p:xfrm>
          <a:off x="7418231" y="914400"/>
          <a:ext cx="3005072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2536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502536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alpha: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i="0" u="none" strike="noStrike" baseline="0" dirty="0">
                          <a:solidFill>
                            <a:srgbClr val="07364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🐝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4999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254178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3DA1659-E0E5-AF82-21ED-380DE9707463}"/>
              </a:ext>
            </a:extLst>
          </p:cNvPr>
          <p:cNvSpPr txBox="1"/>
          <p:nvPr/>
        </p:nvSpPr>
        <p:spPr>
          <a:xfrm>
            <a:off x="9556123" y="228600"/>
            <a:ext cx="20242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longer_pointers.c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578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D4FE9-7FE1-487B-A3A3-B72DC4852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Longer pointer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97CB4-4D59-4637-8365-A48BCC216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 alpha;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double* beta;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C889D-D077-44DE-A52D-CF34E902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BA3EA05-9ADF-4FE3-8A70-33BFBD64B2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138575"/>
              </p:ext>
            </p:extLst>
          </p:nvPr>
        </p:nvGraphicFramePr>
        <p:xfrm>
          <a:off x="7418231" y="914400"/>
          <a:ext cx="3005072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2536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502536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alpha: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i="0" u="none" strike="noStrike" baseline="0" dirty="0">
                          <a:solidFill>
                            <a:srgbClr val="07364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🐝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beta: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???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999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254178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F6EB414-278D-304E-7F8C-3309B6A1A4DA}"/>
              </a:ext>
            </a:extLst>
          </p:cNvPr>
          <p:cNvSpPr txBox="1"/>
          <p:nvPr/>
        </p:nvSpPr>
        <p:spPr>
          <a:xfrm>
            <a:off x="7611415" y="2080260"/>
            <a:ext cx="3832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is the initial value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beta</a:t>
            </a:r>
            <a:r>
              <a:rPr lang="en-US" dirty="0"/>
              <a:t>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53A148-0637-7723-19EB-A3B3A94B5FBC}"/>
              </a:ext>
            </a:extLst>
          </p:cNvPr>
          <p:cNvSpPr txBox="1"/>
          <p:nvPr/>
        </p:nvSpPr>
        <p:spPr>
          <a:xfrm>
            <a:off x="9556123" y="228600"/>
            <a:ext cx="20242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longer_pointers.c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31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D4FE9-7FE1-487B-A3A3-B72DC4852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Longer pointer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97CB4-4D59-4637-8365-A48BCC216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 alpha;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double* beta;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C889D-D077-44DE-A52D-CF34E902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BA3EA05-9ADF-4FE3-8A70-33BFBD64B25A}"/>
              </a:ext>
            </a:extLst>
          </p:cNvPr>
          <p:cNvGraphicFramePr>
            <a:graphicFrameLocks noGrp="1"/>
          </p:cNvGraphicFramePr>
          <p:nvPr/>
        </p:nvGraphicFramePr>
        <p:xfrm>
          <a:off x="7418231" y="914400"/>
          <a:ext cx="3005072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2536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502536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alpha: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i="0" u="none" strike="noStrike" baseline="0" dirty="0">
                          <a:solidFill>
                            <a:srgbClr val="07364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🐝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beta: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strike="noStrike" baseline="0" dirty="0">
                          <a:solidFill>
                            <a:srgbClr val="07364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🐝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999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254178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000212B-4C6D-E4A5-9B8E-D551441BF108}"/>
              </a:ext>
            </a:extLst>
          </p:cNvPr>
          <p:cNvSpPr txBox="1"/>
          <p:nvPr/>
        </p:nvSpPr>
        <p:spPr>
          <a:xfrm>
            <a:off x="9556123" y="228600"/>
            <a:ext cx="20242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longer_pointers.c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620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D4FE9-7FE1-487B-A3A3-B72DC4852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Longer pointer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97CB4-4D59-4637-8365-A48BCC216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 alpha;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double* beta;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double* gamma;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C889D-D077-44DE-A52D-CF34E902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BA3EA05-9ADF-4FE3-8A70-33BFBD64B2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068966"/>
              </p:ext>
            </p:extLst>
          </p:nvPr>
        </p:nvGraphicFramePr>
        <p:xfrm>
          <a:off x="7418231" y="914400"/>
          <a:ext cx="3005072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2536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502536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alpha: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i="0" u="none" strike="noStrike" baseline="0" dirty="0">
                          <a:solidFill>
                            <a:srgbClr val="07364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🐝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beta: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strike="noStrike" baseline="0" dirty="0">
                          <a:solidFill>
                            <a:srgbClr val="07364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🐝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999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gamma: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strike="noStrike" baseline="0" dirty="0">
                          <a:solidFill>
                            <a:srgbClr val="07364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🐝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54178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DA46FC3-AAAD-2D93-F6F5-9866A0C14F7F}"/>
              </a:ext>
            </a:extLst>
          </p:cNvPr>
          <p:cNvSpPr txBox="1"/>
          <p:nvPr/>
        </p:nvSpPr>
        <p:spPr>
          <a:xfrm>
            <a:off x="9556123" y="228600"/>
            <a:ext cx="20242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longer_pointers.c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112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D4FE9-7FE1-487B-A3A3-B72DC4852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Longer pointer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97CB4-4D59-4637-8365-A48BCC216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 alpha;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double* beta;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double* gamma;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beta = &amp;alpha;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C889D-D077-44DE-A52D-CF34E902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BA3EA05-9ADF-4FE3-8A70-33BFBD64B2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963091"/>
              </p:ext>
            </p:extLst>
          </p:nvPr>
        </p:nvGraphicFramePr>
        <p:xfrm>
          <a:off x="7418231" y="914400"/>
          <a:ext cx="3005072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2536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502536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alpha: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i="0" u="none" strike="noStrike" baseline="0" dirty="0">
                          <a:solidFill>
                            <a:srgbClr val="07364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🐝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beta: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999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gamma: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strike="noStrike" baseline="0" dirty="0">
                          <a:solidFill>
                            <a:srgbClr val="07364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🐝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541783"/>
                  </a:ext>
                </a:extLst>
              </a:tr>
            </a:tbl>
          </a:graphicData>
        </a:graphic>
      </p:graphicFrame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ABCE93E-742E-4BC5-9468-5B72BFE2CE95}"/>
              </a:ext>
            </a:extLst>
          </p:cNvPr>
          <p:cNvSpPr/>
          <p:nvPr/>
        </p:nvSpPr>
        <p:spPr>
          <a:xfrm>
            <a:off x="9156880" y="1262130"/>
            <a:ext cx="1648496" cy="436909"/>
          </a:xfrm>
          <a:custGeom>
            <a:avLst/>
            <a:gdLst>
              <a:gd name="connsiteX0" fmla="*/ 0 w 1727077"/>
              <a:gd name="connsiteY0" fmla="*/ 558648 h 583433"/>
              <a:gd name="connsiteX1" fmla="*/ 1468191 w 1727077"/>
              <a:gd name="connsiteY1" fmla="*/ 558648 h 583433"/>
              <a:gd name="connsiteX2" fmla="*/ 1725769 w 1727077"/>
              <a:gd name="connsiteY2" fmla="*/ 301070 h 583433"/>
              <a:gd name="connsiteX3" fmla="*/ 1558344 w 1727077"/>
              <a:gd name="connsiteY3" fmla="*/ 30614 h 583433"/>
              <a:gd name="connsiteX4" fmla="*/ 1339403 w 1727077"/>
              <a:gd name="connsiteY4" fmla="*/ 17735 h 583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27077" h="583433">
                <a:moveTo>
                  <a:pt x="0" y="558648"/>
                </a:moveTo>
                <a:cubicBezTo>
                  <a:pt x="590281" y="580113"/>
                  <a:pt x="1180563" y="601578"/>
                  <a:pt x="1468191" y="558648"/>
                </a:cubicBezTo>
                <a:cubicBezTo>
                  <a:pt x="1755819" y="515718"/>
                  <a:pt x="1710744" y="389076"/>
                  <a:pt x="1725769" y="301070"/>
                </a:cubicBezTo>
                <a:cubicBezTo>
                  <a:pt x="1740794" y="213064"/>
                  <a:pt x="1622738" y="77836"/>
                  <a:pt x="1558344" y="30614"/>
                </a:cubicBezTo>
                <a:cubicBezTo>
                  <a:pt x="1493950" y="-16609"/>
                  <a:pt x="1416676" y="563"/>
                  <a:pt x="1339403" y="17735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6DC14D-5612-10F7-8BB3-DFCEB4D79DD2}"/>
              </a:ext>
            </a:extLst>
          </p:cNvPr>
          <p:cNvSpPr txBox="1"/>
          <p:nvPr/>
        </p:nvSpPr>
        <p:spPr>
          <a:xfrm>
            <a:off x="9556123" y="228600"/>
            <a:ext cx="20242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longer_pointers.c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13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D4FE9-7FE1-487B-A3A3-B72DC4852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Longer pointer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97CB4-4D59-4637-8365-A48BCC216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 alpha;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double* beta;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double* gamma;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beta = &amp;alpha;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gamma = &amp;alpha;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C889D-D077-44DE-A52D-CF34E902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BA3EA05-9ADF-4FE3-8A70-33BFBD64B2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981892"/>
              </p:ext>
            </p:extLst>
          </p:nvPr>
        </p:nvGraphicFramePr>
        <p:xfrm>
          <a:off x="7418231" y="914400"/>
          <a:ext cx="3005072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2536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502536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alpha: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i="0" u="none" strike="noStrike" baseline="0" dirty="0">
                          <a:solidFill>
                            <a:srgbClr val="07364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🐝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beta: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999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gamma: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541783"/>
                  </a:ext>
                </a:extLst>
              </a:tr>
            </a:tbl>
          </a:graphicData>
        </a:graphic>
      </p:graphicFrame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ABCE93E-742E-4BC5-9468-5B72BFE2CE95}"/>
              </a:ext>
            </a:extLst>
          </p:cNvPr>
          <p:cNvSpPr/>
          <p:nvPr/>
        </p:nvSpPr>
        <p:spPr>
          <a:xfrm>
            <a:off x="9156880" y="1262130"/>
            <a:ext cx="1648496" cy="436909"/>
          </a:xfrm>
          <a:custGeom>
            <a:avLst/>
            <a:gdLst>
              <a:gd name="connsiteX0" fmla="*/ 0 w 1727077"/>
              <a:gd name="connsiteY0" fmla="*/ 558648 h 583433"/>
              <a:gd name="connsiteX1" fmla="*/ 1468191 w 1727077"/>
              <a:gd name="connsiteY1" fmla="*/ 558648 h 583433"/>
              <a:gd name="connsiteX2" fmla="*/ 1725769 w 1727077"/>
              <a:gd name="connsiteY2" fmla="*/ 301070 h 583433"/>
              <a:gd name="connsiteX3" fmla="*/ 1558344 w 1727077"/>
              <a:gd name="connsiteY3" fmla="*/ 30614 h 583433"/>
              <a:gd name="connsiteX4" fmla="*/ 1339403 w 1727077"/>
              <a:gd name="connsiteY4" fmla="*/ 17735 h 583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27077" h="583433">
                <a:moveTo>
                  <a:pt x="0" y="558648"/>
                </a:moveTo>
                <a:cubicBezTo>
                  <a:pt x="590281" y="580113"/>
                  <a:pt x="1180563" y="601578"/>
                  <a:pt x="1468191" y="558648"/>
                </a:cubicBezTo>
                <a:cubicBezTo>
                  <a:pt x="1755819" y="515718"/>
                  <a:pt x="1710744" y="389076"/>
                  <a:pt x="1725769" y="301070"/>
                </a:cubicBezTo>
                <a:cubicBezTo>
                  <a:pt x="1740794" y="213064"/>
                  <a:pt x="1622738" y="77836"/>
                  <a:pt x="1558344" y="30614"/>
                </a:cubicBezTo>
                <a:cubicBezTo>
                  <a:pt x="1493950" y="-16609"/>
                  <a:pt x="1416676" y="563"/>
                  <a:pt x="1339403" y="17735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7A469E0-3D63-41D1-ABE7-5CF6E0554BDD}"/>
              </a:ext>
            </a:extLst>
          </p:cNvPr>
          <p:cNvSpPr/>
          <p:nvPr/>
        </p:nvSpPr>
        <p:spPr>
          <a:xfrm>
            <a:off x="9208394" y="1080348"/>
            <a:ext cx="2018959" cy="1129093"/>
          </a:xfrm>
          <a:custGeom>
            <a:avLst/>
            <a:gdLst>
              <a:gd name="connsiteX0" fmla="*/ 0 w 2018959"/>
              <a:gd name="connsiteY0" fmla="*/ 1109060 h 1129093"/>
              <a:gd name="connsiteX1" fmla="*/ 1352282 w 2018959"/>
              <a:gd name="connsiteY1" fmla="*/ 1109060 h 1129093"/>
              <a:gd name="connsiteX2" fmla="*/ 1867437 w 2018959"/>
              <a:gd name="connsiteY2" fmla="*/ 1109060 h 1129093"/>
              <a:gd name="connsiteX3" fmla="*/ 1996226 w 2018959"/>
              <a:gd name="connsiteY3" fmla="*/ 838604 h 1129093"/>
              <a:gd name="connsiteX4" fmla="*/ 1983347 w 2018959"/>
              <a:gd name="connsiteY4" fmla="*/ 349207 h 1129093"/>
              <a:gd name="connsiteX5" fmla="*/ 1648496 w 2018959"/>
              <a:gd name="connsiteY5" fmla="*/ 52993 h 1129093"/>
              <a:gd name="connsiteX6" fmla="*/ 1262130 w 2018959"/>
              <a:gd name="connsiteY6" fmla="*/ 1477 h 1129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18959" h="1129093">
                <a:moveTo>
                  <a:pt x="0" y="1109060"/>
                </a:moveTo>
                <a:lnTo>
                  <a:pt x="1352282" y="1109060"/>
                </a:lnTo>
                <a:cubicBezTo>
                  <a:pt x="1663521" y="1109060"/>
                  <a:pt x="1760113" y="1154136"/>
                  <a:pt x="1867437" y="1109060"/>
                </a:cubicBezTo>
                <a:cubicBezTo>
                  <a:pt x="1974761" y="1063984"/>
                  <a:pt x="1976908" y="965246"/>
                  <a:pt x="1996226" y="838604"/>
                </a:cubicBezTo>
                <a:cubicBezTo>
                  <a:pt x="2015544" y="711962"/>
                  <a:pt x="2041302" y="480142"/>
                  <a:pt x="1983347" y="349207"/>
                </a:cubicBezTo>
                <a:cubicBezTo>
                  <a:pt x="1925392" y="218272"/>
                  <a:pt x="1768699" y="110948"/>
                  <a:pt x="1648496" y="52993"/>
                </a:cubicBezTo>
                <a:cubicBezTo>
                  <a:pt x="1528293" y="-4962"/>
                  <a:pt x="1395211" y="-1743"/>
                  <a:pt x="1262130" y="1477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A133E5-7626-AF5F-D2E2-17454F99D9C5}"/>
              </a:ext>
            </a:extLst>
          </p:cNvPr>
          <p:cNvSpPr txBox="1"/>
          <p:nvPr/>
        </p:nvSpPr>
        <p:spPr>
          <a:xfrm>
            <a:off x="9556123" y="228600"/>
            <a:ext cx="20242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longer_pointers.c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560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D4FE9-7FE1-487B-A3A3-B72DC4852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Longer pointer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97CB4-4D59-4637-8365-A48BCC216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 alpha;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double* beta;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double* gamma;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beta = &amp;alpha;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gamma = &amp;alpha;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bool test = (beta == gamma &amp;&amp; beta == &amp;alpha);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C889D-D077-44DE-A52D-CF34E902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BA3EA05-9ADF-4FE3-8A70-33BFBD64B2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346850"/>
              </p:ext>
            </p:extLst>
          </p:nvPr>
        </p:nvGraphicFramePr>
        <p:xfrm>
          <a:off x="7418231" y="914400"/>
          <a:ext cx="3005072" cy="2072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2536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502536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alpha: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i="0" u="none" strike="noStrike" baseline="0" dirty="0">
                          <a:solidFill>
                            <a:srgbClr val="07364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🐝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beta: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999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gamma: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541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test: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true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085580"/>
                  </a:ext>
                </a:extLst>
              </a:tr>
            </a:tbl>
          </a:graphicData>
        </a:graphic>
      </p:graphicFrame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ABCE93E-742E-4BC5-9468-5B72BFE2CE95}"/>
              </a:ext>
            </a:extLst>
          </p:cNvPr>
          <p:cNvSpPr/>
          <p:nvPr/>
        </p:nvSpPr>
        <p:spPr>
          <a:xfrm>
            <a:off x="9156880" y="1262130"/>
            <a:ext cx="1648496" cy="436909"/>
          </a:xfrm>
          <a:custGeom>
            <a:avLst/>
            <a:gdLst>
              <a:gd name="connsiteX0" fmla="*/ 0 w 1727077"/>
              <a:gd name="connsiteY0" fmla="*/ 558648 h 583433"/>
              <a:gd name="connsiteX1" fmla="*/ 1468191 w 1727077"/>
              <a:gd name="connsiteY1" fmla="*/ 558648 h 583433"/>
              <a:gd name="connsiteX2" fmla="*/ 1725769 w 1727077"/>
              <a:gd name="connsiteY2" fmla="*/ 301070 h 583433"/>
              <a:gd name="connsiteX3" fmla="*/ 1558344 w 1727077"/>
              <a:gd name="connsiteY3" fmla="*/ 30614 h 583433"/>
              <a:gd name="connsiteX4" fmla="*/ 1339403 w 1727077"/>
              <a:gd name="connsiteY4" fmla="*/ 17735 h 583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27077" h="583433">
                <a:moveTo>
                  <a:pt x="0" y="558648"/>
                </a:moveTo>
                <a:cubicBezTo>
                  <a:pt x="590281" y="580113"/>
                  <a:pt x="1180563" y="601578"/>
                  <a:pt x="1468191" y="558648"/>
                </a:cubicBezTo>
                <a:cubicBezTo>
                  <a:pt x="1755819" y="515718"/>
                  <a:pt x="1710744" y="389076"/>
                  <a:pt x="1725769" y="301070"/>
                </a:cubicBezTo>
                <a:cubicBezTo>
                  <a:pt x="1740794" y="213064"/>
                  <a:pt x="1622738" y="77836"/>
                  <a:pt x="1558344" y="30614"/>
                </a:cubicBezTo>
                <a:cubicBezTo>
                  <a:pt x="1493950" y="-16609"/>
                  <a:pt x="1416676" y="563"/>
                  <a:pt x="1339403" y="17735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7A469E0-3D63-41D1-ABE7-5CF6E0554BDD}"/>
              </a:ext>
            </a:extLst>
          </p:cNvPr>
          <p:cNvSpPr/>
          <p:nvPr/>
        </p:nvSpPr>
        <p:spPr>
          <a:xfrm>
            <a:off x="9208394" y="1080348"/>
            <a:ext cx="2018959" cy="1129093"/>
          </a:xfrm>
          <a:custGeom>
            <a:avLst/>
            <a:gdLst>
              <a:gd name="connsiteX0" fmla="*/ 0 w 2018959"/>
              <a:gd name="connsiteY0" fmla="*/ 1109060 h 1129093"/>
              <a:gd name="connsiteX1" fmla="*/ 1352282 w 2018959"/>
              <a:gd name="connsiteY1" fmla="*/ 1109060 h 1129093"/>
              <a:gd name="connsiteX2" fmla="*/ 1867437 w 2018959"/>
              <a:gd name="connsiteY2" fmla="*/ 1109060 h 1129093"/>
              <a:gd name="connsiteX3" fmla="*/ 1996226 w 2018959"/>
              <a:gd name="connsiteY3" fmla="*/ 838604 h 1129093"/>
              <a:gd name="connsiteX4" fmla="*/ 1983347 w 2018959"/>
              <a:gd name="connsiteY4" fmla="*/ 349207 h 1129093"/>
              <a:gd name="connsiteX5" fmla="*/ 1648496 w 2018959"/>
              <a:gd name="connsiteY5" fmla="*/ 52993 h 1129093"/>
              <a:gd name="connsiteX6" fmla="*/ 1262130 w 2018959"/>
              <a:gd name="connsiteY6" fmla="*/ 1477 h 1129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18959" h="1129093">
                <a:moveTo>
                  <a:pt x="0" y="1109060"/>
                </a:moveTo>
                <a:lnTo>
                  <a:pt x="1352282" y="1109060"/>
                </a:lnTo>
                <a:cubicBezTo>
                  <a:pt x="1663521" y="1109060"/>
                  <a:pt x="1760113" y="1154136"/>
                  <a:pt x="1867437" y="1109060"/>
                </a:cubicBezTo>
                <a:cubicBezTo>
                  <a:pt x="1974761" y="1063984"/>
                  <a:pt x="1976908" y="965246"/>
                  <a:pt x="1996226" y="838604"/>
                </a:cubicBezTo>
                <a:cubicBezTo>
                  <a:pt x="2015544" y="711962"/>
                  <a:pt x="2041302" y="480142"/>
                  <a:pt x="1983347" y="349207"/>
                </a:cubicBezTo>
                <a:cubicBezTo>
                  <a:pt x="1925392" y="218272"/>
                  <a:pt x="1768699" y="110948"/>
                  <a:pt x="1648496" y="52993"/>
                </a:cubicBezTo>
                <a:cubicBezTo>
                  <a:pt x="1528293" y="-4962"/>
                  <a:pt x="1395211" y="-1743"/>
                  <a:pt x="1262130" y="1477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FB166C-403E-E6A8-2A3E-18AAC24658B3}"/>
              </a:ext>
            </a:extLst>
          </p:cNvPr>
          <p:cNvSpPr txBox="1"/>
          <p:nvPr/>
        </p:nvSpPr>
        <p:spPr>
          <a:xfrm>
            <a:off x="9556123" y="228600"/>
            <a:ext cx="20242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longer_pointers.c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123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ADEAB-5D54-4B79-9363-26F7DDE8E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F00AF-9EB7-426B-AA64-658F1813F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EX3 due today</a:t>
            </a:r>
          </a:p>
          <a:p>
            <a:r>
              <a:rPr lang="en-US" dirty="0"/>
              <a:t>EX4 available</a:t>
            </a:r>
          </a:p>
          <a:p>
            <a:pPr lvl="1"/>
            <a:r>
              <a:rPr lang="en-US" dirty="0"/>
              <a:t>Slowing down. Not due until next week Tuesday</a:t>
            </a:r>
          </a:p>
          <a:p>
            <a:pPr lvl="1"/>
            <a:r>
              <a:rPr lang="en-US" dirty="0"/>
              <a:t>This is the last set of C exercises. They’ll pick up again in week 6</a:t>
            </a:r>
          </a:p>
          <a:p>
            <a:endParaRPr lang="en-US" dirty="0"/>
          </a:p>
          <a:p>
            <a:r>
              <a:rPr lang="en-US" dirty="0"/>
              <a:t>Quiz today</a:t>
            </a:r>
          </a:p>
          <a:p>
            <a:pPr lvl="1"/>
            <a:r>
              <a:rPr lang="en-US" dirty="0"/>
              <a:t>Setting an alarm for 3:00 pm</a:t>
            </a:r>
          </a:p>
          <a:p>
            <a:endParaRPr lang="en-US" dirty="0"/>
          </a:p>
          <a:p>
            <a:r>
              <a:rPr lang="en-US" dirty="0"/>
              <a:t>Homework 1 due Thursday</a:t>
            </a:r>
          </a:p>
          <a:p>
            <a:pPr lvl="1"/>
            <a:r>
              <a:rPr lang="en-US" dirty="0"/>
              <a:t>Warning: </a:t>
            </a:r>
            <a:r>
              <a:rPr lang="en-US" b="1" dirty="0"/>
              <a:t>much</a:t>
            </a:r>
            <a:r>
              <a:rPr lang="en-US" dirty="0"/>
              <a:t> more work than the exercises are!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0E0259-1A65-4848-B7D0-588117D91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03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D4FE9-7FE1-487B-A3A3-B72DC4852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Longer pointer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97CB4-4D59-4637-8365-A48BCC216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 alpha;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double* beta;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double* gamma;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beta = &amp;alpha;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gamma = &amp;alpha;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bool test = (beta == gamma &amp;&amp; beta == &amp;alpha);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alpha = -7.362;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C889D-D077-44DE-A52D-CF34E902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BA3EA05-9ADF-4FE3-8A70-33BFBD64B2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809450"/>
              </p:ext>
            </p:extLst>
          </p:nvPr>
        </p:nvGraphicFramePr>
        <p:xfrm>
          <a:off x="7418231" y="914400"/>
          <a:ext cx="3005072" cy="2072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2536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502536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alpha: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/>
                        <a:t>-7.362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beta: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999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gamma: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541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test: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true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085580"/>
                  </a:ext>
                </a:extLst>
              </a:tr>
            </a:tbl>
          </a:graphicData>
        </a:graphic>
      </p:graphicFrame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ABCE93E-742E-4BC5-9468-5B72BFE2CE95}"/>
              </a:ext>
            </a:extLst>
          </p:cNvPr>
          <p:cNvSpPr/>
          <p:nvPr/>
        </p:nvSpPr>
        <p:spPr>
          <a:xfrm>
            <a:off x="9156880" y="1262130"/>
            <a:ext cx="1648496" cy="436909"/>
          </a:xfrm>
          <a:custGeom>
            <a:avLst/>
            <a:gdLst>
              <a:gd name="connsiteX0" fmla="*/ 0 w 1727077"/>
              <a:gd name="connsiteY0" fmla="*/ 558648 h 583433"/>
              <a:gd name="connsiteX1" fmla="*/ 1468191 w 1727077"/>
              <a:gd name="connsiteY1" fmla="*/ 558648 h 583433"/>
              <a:gd name="connsiteX2" fmla="*/ 1725769 w 1727077"/>
              <a:gd name="connsiteY2" fmla="*/ 301070 h 583433"/>
              <a:gd name="connsiteX3" fmla="*/ 1558344 w 1727077"/>
              <a:gd name="connsiteY3" fmla="*/ 30614 h 583433"/>
              <a:gd name="connsiteX4" fmla="*/ 1339403 w 1727077"/>
              <a:gd name="connsiteY4" fmla="*/ 17735 h 583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27077" h="583433">
                <a:moveTo>
                  <a:pt x="0" y="558648"/>
                </a:moveTo>
                <a:cubicBezTo>
                  <a:pt x="590281" y="580113"/>
                  <a:pt x="1180563" y="601578"/>
                  <a:pt x="1468191" y="558648"/>
                </a:cubicBezTo>
                <a:cubicBezTo>
                  <a:pt x="1755819" y="515718"/>
                  <a:pt x="1710744" y="389076"/>
                  <a:pt x="1725769" y="301070"/>
                </a:cubicBezTo>
                <a:cubicBezTo>
                  <a:pt x="1740794" y="213064"/>
                  <a:pt x="1622738" y="77836"/>
                  <a:pt x="1558344" y="30614"/>
                </a:cubicBezTo>
                <a:cubicBezTo>
                  <a:pt x="1493950" y="-16609"/>
                  <a:pt x="1416676" y="563"/>
                  <a:pt x="1339403" y="17735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7A469E0-3D63-41D1-ABE7-5CF6E0554BDD}"/>
              </a:ext>
            </a:extLst>
          </p:cNvPr>
          <p:cNvSpPr/>
          <p:nvPr/>
        </p:nvSpPr>
        <p:spPr>
          <a:xfrm>
            <a:off x="9208394" y="1080348"/>
            <a:ext cx="2018959" cy="1129093"/>
          </a:xfrm>
          <a:custGeom>
            <a:avLst/>
            <a:gdLst>
              <a:gd name="connsiteX0" fmla="*/ 0 w 2018959"/>
              <a:gd name="connsiteY0" fmla="*/ 1109060 h 1129093"/>
              <a:gd name="connsiteX1" fmla="*/ 1352282 w 2018959"/>
              <a:gd name="connsiteY1" fmla="*/ 1109060 h 1129093"/>
              <a:gd name="connsiteX2" fmla="*/ 1867437 w 2018959"/>
              <a:gd name="connsiteY2" fmla="*/ 1109060 h 1129093"/>
              <a:gd name="connsiteX3" fmla="*/ 1996226 w 2018959"/>
              <a:gd name="connsiteY3" fmla="*/ 838604 h 1129093"/>
              <a:gd name="connsiteX4" fmla="*/ 1983347 w 2018959"/>
              <a:gd name="connsiteY4" fmla="*/ 349207 h 1129093"/>
              <a:gd name="connsiteX5" fmla="*/ 1648496 w 2018959"/>
              <a:gd name="connsiteY5" fmla="*/ 52993 h 1129093"/>
              <a:gd name="connsiteX6" fmla="*/ 1262130 w 2018959"/>
              <a:gd name="connsiteY6" fmla="*/ 1477 h 1129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18959" h="1129093">
                <a:moveTo>
                  <a:pt x="0" y="1109060"/>
                </a:moveTo>
                <a:lnTo>
                  <a:pt x="1352282" y="1109060"/>
                </a:lnTo>
                <a:cubicBezTo>
                  <a:pt x="1663521" y="1109060"/>
                  <a:pt x="1760113" y="1154136"/>
                  <a:pt x="1867437" y="1109060"/>
                </a:cubicBezTo>
                <a:cubicBezTo>
                  <a:pt x="1974761" y="1063984"/>
                  <a:pt x="1976908" y="965246"/>
                  <a:pt x="1996226" y="838604"/>
                </a:cubicBezTo>
                <a:cubicBezTo>
                  <a:pt x="2015544" y="711962"/>
                  <a:pt x="2041302" y="480142"/>
                  <a:pt x="1983347" y="349207"/>
                </a:cubicBezTo>
                <a:cubicBezTo>
                  <a:pt x="1925392" y="218272"/>
                  <a:pt x="1768699" y="110948"/>
                  <a:pt x="1648496" y="52993"/>
                </a:cubicBezTo>
                <a:cubicBezTo>
                  <a:pt x="1528293" y="-4962"/>
                  <a:pt x="1395211" y="-1743"/>
                  <a:pt x="1262130" y="1477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09106F-9721-BB15-7C5E-25FFE060E24A}"/>
              </a:ext>
            </a:extLst>
          </p:cNvPr>
          <p:cNvSpPr txBox="1"/>
          <p:nvPr/>
        </p:nvSpPr>
        <p:spPr>
          <a:xfrm>
            <a:off x="9556123" y="228600"/>
            <a:ext cx="20242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longer_pointers.c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3805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4862B-F46D-4204-B7A7-E5A20FC52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Dereferencing a pointer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3B502-7E36-44CC-87AC-C7583DBA9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Pointers can be used to read or modify the value in the object pointed at</a:t>
            </a:r>
          </a:p>
          <a:p>
            <a:endParaRPr lang="en-US" dirty="0"/>
          </a:p>
          <a:p>
            <a:r>
              <a:rPr lang="en-US" dirty="0"/>
              <a:t>The * operator is used for getting/setting the value in the object</a:t>
            </a:r>
          </a:p>
          <a:p>
            <a:pPr lvl="1"/>
            <a:r>
              <a:rPr lang="en-US" dirty="0"/>
              <a:t>This is called “dereferencing” the pointer</a:t>
            </a:r>
          </a:p>
          <a:p>
            <a:pPr lvl="1"/>
            <a:r>
              <a:rPr lang="en-US" dirty="0"/>
              <a:t>Not multiply in this context</a:t>
            </a:r>
          </a:p>
          <a:p>
            <a:pPr lvl="1"/>
            <a:endParaRPr lang="en-US" dirty="0"/>
          </a:p>
          <a:p>
            <a:r>
              <a:rPr lang="en-US" dirty="0"/>
              <a:t>Examples: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(“%d\n”,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my_int_pointer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57200" lvl="1" indent="0">
              <a:buNone/>
            </a:pP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my_int_pointer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15;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0FE1AA-7340-4EFE-BC3A-C6342DA82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7253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D4FE9-7FE1-487B-A3A3-B72DC4852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Longer pointer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97CB4-4D59-4637-8365-A48BCC216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 alpha;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double* beta;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double* gamma;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beta = &amp;alpha;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gamma = &amp;alpha;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bool test = (beta == gamma &amp;&amp; beta == &amp;alpha);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alpha = -7.362;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test = (*beta &lt; 0); // still true!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C889D-D077-44DE-A52D-CF34E902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BA3EA05-9ADF-4FE3-8A70-33BFBD64B25A}"/>
              </a:ext>
            </a:extLst>
          </p:cNvPr>
          <p:cNvGraphicFramePr>
            <a:graphicFrameLocks noGrp="1"/>
          </p:cNvGraphicFramePr>
          <p:nvPr/>
        </p:nvGraphicFramePr>
        <p:xfrm>
          <a:off x="7418231" y="914400"/>
          <a:ext cx="3005072" cy="2072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2536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502536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alpha: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/>
                        <a:t>-7.362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beta: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999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gamma: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541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test: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true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085580"/>
                  </a:ext>
                </a:extLst>
              </a:tr>
            </a:tbl>
          </a:graphicData>
        </a:graphic>
      </p:graphicFrame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ABCE93E-742E-4BC5-9468-5B72BFE2CE95}"/>
              </a:ext>
            </a:extLst>
          </p:cNvPr>
          <p:cNvSpPr/>
          <p:nvPr/>
        </p:nvSpPr>
        <p:spPr>
          <a:xfrm>
            <a:off x="9156880" y="1262130"/>
            <a:ext cx="1648496" cy="436909"/>
          </a:xfrm>
          <a:custGeom>
            <a:avLst/>
            <a:gdLst>
              <a:gd name="connsiteX0" fmla="*/ 0 w 1727077"/>
              <a:gd name="connsiteY0" fmla="*/ 558648 h 583433"/>
              <a:gd name="connsiteX1" fmla="*/ 1468191 w 1727077"/>
              <a:gd name="connsiteY1" fmla="*/ 558648 h 583433"/>
              <a:gd name="connsiteX2" fmla="*/ 1725769 w 1727077"/>
              <a:gd name="connsiteY2" fmla="*/ 301070 h 583433"/>
              <a:gd name="connsiteX3" fmla="*/ 1558344 w 1727077"/>
              <a:gd name="connsiteY3" fmla="*/ 30614 h 583433"/>
              <a:gd name="connsiteX4" fmla="*/ 1339403 w 1727077"/>
              <a:gd name="connsiteY4" fmla="*/ 17735 h 583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27077" h="583433">
                <a:moveTo>
                  <a:pt x="0" y="558648"/>
                </a:moveTo>
                <a:cubicBezTo>
                  <a:pt x="590281" y="580113"/>
                  <a:pt x="1180563" y="601578"/>
                  <a:pt x="1468191" y="558648"/>
                </a:cubicBezTo>
                <a:cubicBezTo>
                  <a:pt x="1755819" y="515718"/>
                  <a:pt x="1710744" y="389076"/>
                  <a:pt x="1725769" y="301070"/>
                </a:cubicBezTo>
                <a:cubicBezTo>
                  <a:pt x="1740794" y="213064"/>
                  <a:pt x="1622738" y="77836"/>
                  <a:pt x="1558344" y="30614"/>
                </a:cubicBezTo>
                <a:cubicBezTo>
                  <a:pt x="1493950" y="-16609"/>
                  <a:pt x="1416676" y="563"/>
                  <a:pt x="1339403" y="17735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7A469E0-3D63-41D1-ABE7-5CF6E0554BDD}"/>
              </a:ext>
            </a:extLst>
          </p:cNvPr>
          <p:cNvSpPr/>
          <p:nvPr/>
        </p:nvSpPr>
        <p:spPr>
          <a:xfrm>
            <a:off x="9208394" y="1080348"/>
            <a:ext cx="2018959" cy="1129093"/>
          </a:xfrm>
          <a:custGeom>
            <a:avLst/>
            <a:gdLst>
              <a:gd name="connsiteX0" fmla="*/ 0 w 2018959"/>
              <a:gd name="connsiteY0" fmla="*/ 1109060 h 1129093"/>
              <a:gd name="connsiteX1" fmla="*/ 1352282 w 2018959"/>
              <a:gd name="connsiteY1" fmla="*/ 1109060 h 1129093"/>
              <a:gd name="connsiteX2" fmla="*/ 1867437 w 2018959"/>
              <a:gd name="connsiteY2" fmla="*/ 1109060 h 1129093"/>
              <a:gd name="connsiteX3" fmla="*/ 1996226 w 2018959"/>
              <a:gd name="connsiteY3" fmla="*/ 838604 h 1129093"/>
              <a:gd name="connsiteX4" fmla="*/ 1983347 w 2018959"/>
              <a:gd name="connsiteY4" fmla="*/ 349207 h 1129093"/>
              <a:gd name="connsiteX5" fmla="*/ 1648496 w 2018959"/>
              <a:gd name="connsiteY5" fmla="*/ 52993 h 1129093"/>
              <a:gd name="connsiteX6" fmla="*/ 1262130 w 2018959"/>
              <a:gd name="connsiteY6" fmla="*/ 1477 h 1129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18959" h="1129093">
                <a:moveTo>
                  <a:pt x="0" y="1109060"/>
                </a:moveTo>
                <a:lnTo>
                  <a:pt x="1352282" y="1109060"/>
                </a:lnTo>
                <a:cubicBezTo>
                  <a:pt x="1663521" y="1109060"/>
                  <a:pt x="1760113" y="1154136"/>
                  <a:pt x="1867437" y="1109060"/>
                </a:cubicBezTo>
                <a:cubicBezTo>
                  <a:pt x="1974761" y="1063984"/>
                  <a:pt x="1976908" y="965246"/>
                  <a:pt x="1996226" y="838604"/>
                </a:cubicBezTo>
                <a:cubicBezTo>
                  <a:pt x="2015544" y="711962"/>
                  <a:pt x="2041302" y="480142"/>
                  <a:pt x="1983347" y="349207"/>
                </a:cubicBezTo>
                <a:cubicBezTo>
                  <a:pt x="1925392" y="218272"/>
                  <a:pt x="1768699" y="110948"/>
                  <a:pt x="1648496" y="52993"/>
                </a:cubicBezTo>
                <a:cubicBezTo>
                  <a:pt x="1528293" y="-4962"/>
                  <a:pt x="1395211" y="-1743"/>
                  <a:pt x="1262130" y="1477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BFBAA4-0E5E-73E2-59DA-C8160092372D}"/>
              </a:ext>
            </a:extLst>
          </p:cNvPr>
          <p:cNvSpPr txBox="1"/>
          <p:nvPr/>
        </p:nvSpPr>
        <p:spPr>
          <a:xfrm>
            <a:off x="9556123" y="228600"/>
            <a:ext cx="20242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longer_pointers.c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3059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D4FE9-7FE1-487B-A3A3-B72DC4852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Longer pointer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97CB4-4D59-4637-8365-A48BCC216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 alpha;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double* beta;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double* gamma;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beta = &amp;alpha;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gamma = &amp;alpha;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bool test = (beta == gamma &amp;&amp; beta == &amp;alpha);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alpha = -7.362;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test = (*beta &lt; 0);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*gamma = 14.3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C889D-D077-44DE-A52D-CF34E902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BA3EA05-9ADF-4FE3-8A70-33BFBD64B2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356104"/>
              </p:ext>
            </p:extLst>
          </p:nvPr>
        </p:nvGraphicFramePr>
        <p:xfrm>
          <a:off x="7418231" y="914400"/>
          <a:ext cx="3005072" cy="2072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2536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502536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alpha: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/>
                        <a:t>14.3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beta: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999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gamma: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541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test: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true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085580"/>
                  </a:ext>
                </a:extLst>
              </a:tr>
            </a:tbl>
          </a:graphicData>
        </a:graphic>
      </p:graphicFrame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ABCE93E-742E-4BC5-9468-5B72BFE2CE95}"/>
              </a:ext>
            </a:extLst>
          </p:cNvPr>
          <p:cNvSpPr/>
          <p:nvPr/>
        </p:nvSpPr>
        <p:spPr>
          <a:xfrm>
            <a:off x="9156880" y="1262130"/>
            <a:ext cx="1648496" cy="436909"/>
          </a:xfrm>
          <a:custGeom>
            <a:avLst/>
            <a:gdLst>
              <a:gd name="connsiteX0" fmla="*/ 0 w 1727077"/>
              <a:gd name="connsiteY0" fmla="*/ 558648 h 583433"/>
              <a:gd name="connsiteX1" fmla="*/ 1468191 w 1727077"/>
              <a:gd name="connsiteY1" fmla="*/ 558648 h 583433"/>
              <a:gd name="connsiteX2" fmla="*/ 1725769 w 1727077"/>
              <a:gd name="connsiteY2" fmla="*/ 301070 h 583433"/>
              <a:gd name="connsiteX3" fmla="*/ 1558344 w 1727077"/>
              <a:gd name="connsiteY3" fmla="*/ 30614 h 583433"/>
              <a:gd name="connsiteX4" fmla="*/ 1339403 w 1727077"/>
              <a:gd name="connsiteY4" fmla="*/ 17735 h 583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27077" h="583433">
                <a:moveTo>
                  <a:pt x="0" y="558648"/>
                </a:moveTo>
                <a:cubicBezTo>
                  <a:pt x="590281" y="580113"/>
                  <a:pt x="1180563" y="601578"/>
                  <a:pt x="1468191" y="558648"/>
                </a:cubicBezTo>
                <a:cubicBezTo>
                  <a:pt x="1755819" y="515718"/>
                  <a:pt x="1710744" y="389076"/>
                  <a:pt x="1725769" y="301070"/>
                </a:cubicBezTo>
                <a:cubicBezTo>
                  <a:pt x="1740794" y="213064"/>
                  <a:pt x="1622738" y="77836"/>
                  <a:pt x="1558344" y="30614"/>
                </a:cubicBezTo>
                <a:cubicBezTo>
                  <a:pt x="1493950" y="-16609"/>
                  <a:pt x="1416676" y="563"/>
                  <a:pt x="1339403" y="17735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7A469E0-3D63-41D1-ABE7-5CF6E0554BDD}"/>
              </a:ext>
            </a:extLst>
          </p:cNvPr>
          <p:cNvSpPr/>
          <p:nvPr/>
        </p:nvSpPr>
        <p:spPr>
          <a:xfrm>
            <a:off x="9208394" y="1080348"/>
            <a:ext cx="2018959" cy="1129093"/>
          </a:xfrm>
          <a:custGeom>
            <a:avLst/>
            <a:gdLst>
              <a:gd name="connsiteX0" fmla="*/ 0 w 2018959"/>
              <a:gd name="connsiteY0" fmla="*/ 1109060 h 1129093"/>
              <a:gd name="connsiteX1" fmla="*/ 1352282 w 2018959"/>
              <a:gd name="connsiteY1" fmla="*/ 1109060 h 1129093"/>
              <a:gd name="connsiteX2" fmla="*/ 1867437 w 2018959"/>
              <a:gd name="connsiteY2" fmla="*/ 1109060 h 1129093"/>
              <a:gd name="connsiteX3" fmla="*/ 1996226 w 2018959"/>
              <a:gd name="connsiteY3" fmla="*/ 838604 h 1129093"/>
              <a:gd name="connsiteX4" fmla="*/ 1983347 w 2018959"/>
              <a:gd name="connsiteY4" fmla="*/ 349207 h 1129093"/>
              <a:gd name="connsiteX5" fmla="*/ 1648496 w 2018959"/>
              <a:gd name="connsiteY5" fmla="*/ 52993 h 1129093"/>
              <a:gd name="connsiteX6" fmla="*/ 1262130 w 2018959"/>
              <a:gd name="connsiteY6" fmla="*/ 1477 h 1129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18959" h="1129093">
                <a:moveTo>
                  <a:pt x="0" y="1109060"/>
                </a:moveTo>
                <a:lnTo>
                  <a:pt x="1352282" y="1109060"/>
                </a:lnTo>
                <a:cubicBezTo>
                  <a:pt x="1663521" y="1109060"/>
                  <a:pt x="1760113" y="1154136"/>
                  <a:pt x="1867437" y="1109060"/>
                </a:cubicBezTo>
                <a:cubicBezTo>
                  <a:pt x="1974761" y="1063984"/>
                  <a:pt x="1976908" y="965246"/>
                  <a:pt x="1996226" y="838604"/>
                </a:cubicBezTo>
                <a:cubicBezTo>
                  <a:pt x="2015544" y="711962"/>
                  <a:pt x="2041302" y="480142"/>
                  <a:pt x="1983347" y="349207"/>
                </a:cubicBezTo>
                <a:cubicBezTo>
                  <a:pt x="1925392" y="218272"/>
                  <a:pt x="1768699" y="110948"/>
                  <a:pt x="1648496" y="52993"/>
                </a:cubicBezTo>
                <a:cubicBezTo>
                  <a:pt x="1528293" y="-4962"/>
                  <a:pt x="1395211" y="-1743"/>
                  <a:pt x="1262130" y="1477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50E0F6-AC47-EF74-72C7-733DA0B3E7F5}"/>
              </a:ext>
            </a:extLst>
          </p:cNvPr>
          <p:cNvSpPr txBox="1"/>
          <p:nvPr/>
        </p:nvSpPr>
        <p:spPr>
          <a:xfrm>
            <a:off x="9556123" y="228600"/>
            <a:ext cx="20242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longer_pointers.c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0090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427D2-4D5D-4B2C-8EFB-851C53418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pointer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FD17D-FD7D-4B0A-9A54-387A606BE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Uninitialized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unsigned long* zeta;</a:t>
            </a:r>
          </a:p>
          <a:p>
            <a:pPr lvl="1"/>
            <a:endParaRPr lang="en-US" dirty="0"/>
          </a:p>
          <a:p>
            <a:r>
              <a:rPr lang="en-US" dirty="0"/>
              <a:t>Pointing at an existing object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letter_ptr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my_char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Null (explicitly pointing at nothing)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int* p = NULL;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bool* b = NULL;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double* d = NULL;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NULL works for any pointer type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NULL is NOT the same as uninitialized (🐝)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Dereferencing a null pointer is an error (</a:t>
            </a:r>
            <a:r>
              <a:rPr lang="en-US" dirty="0" err="1">
                <a:cs typeface="Courier New" panose="02070309020205020404" pitchFamily="49" charset="0"/>
              </a:rPr>
              <a:t>segfault</a:t>
            </a:r>
            <a:r>
              <a:rPr lang="en-US" dirty="0"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63BD51-BD96-44FA-9BB2-EF6A27B4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4363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1036D-7C6B-4CA5-8AAF-14E449F30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things to remember about pointers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25763-E367-4023-8622-288434FD9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Remember that a pointer is a type</a:t>
            </a:r>
          </a:p>
          <a:p>
            <a:pPr lvl="1"/>
            <a:r>
              <a:rPr lang="en-US" dirty="0"/>
              <a:t>int*, char*, short*, bool*, double*, </a:t>
            </a:r>
            <a:r>
              <a:rPr lang="en-US" dirty="0" err="1"/>
              <a:t>size_t</a:t>
            </a:r>
            <a:r>
              <a:rPr lang="en-US" dirty="0"/>
              <a:t>*, etc.</a:t>
            </a:r>
            <a:br>
              <a:rPr lang="en-US" dirty="0"/>
            </a:b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Think carefully about whether the pointer is being modified or the value in the object it points to</a:t>
            </a:r>
          </a:p>
          <a:p>
            <a:pPr lvl="1"/>
            <a:r>
              <a:rPr lang="en-US" dirty="0" err="1"/>
              <a:t>my_pointer</a:t>
            </a:r>
            <a:r>
              <a:rPr lang="en-US" dirty="0"/>
              <a:t> = &amp;x; // modifies which object we are pointing at</a:t>
            </a:r>
          </a:p>
          <a:p>
            <a:pPr lvl="1"/>
            <a:r>
              <a:rPr lang="en-US" dirty="0"/>
              <a:t>*</a:t>
            </a:r>
            <a:r>
              <a:rPr lang="en-US" dirty="0" err="1"/>
              <a:t>my_pointer</a:t>
            </a:r>
            <a:r>
              <a:rPr lang="en-US" dirty="0"/>
              <a:t> = x; // modifies the value in the object we are pointing at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Remember that pointer variables are themselves variables</a:t>
            </a:r>
          </a:p>
          <a:p>
            <a:pPr lvl="1"/>
            <a:r>
              <a:rPr lang="en-US" dirty="0"/>
              <a:t>They have values: the address of the object being pointed at</a:t>
            </a:r>
          </a:p>
          <a:p>
            <a:pPr lvl="1"/>
            <a:r>
              <a:rPr lang="en-US" dirty="0"/>
              <a:t>They name objects: memory is allocated to hold the address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9A5365-C993-4F39-B302-DF62110A0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6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86EEB-4623-4FCC-B0DA-4D658D9FC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0FEAF-0E6D-4A90-B7AB-5D838D448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int a = 15;</a:t>
            </a:r>
          </a:p>
          <a:p>
            <a:pPr marL="457200" lvl="1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int* b = &amp;a;</a:t>
            </a:r>
          </a:p>
          <a:p>
            <a:pPr marL="457200" lvl="1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int* c = b;</a:t>
            </a:r>
          </a:p>
          <a:p>
            <a:pPr marL="457200" lvl="1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*c = 7;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are the values of: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a	=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*b	=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	=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A9B128-C204-4E8F-AB1D-B953A065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5808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86EEB-4623-4FCC-B0DA-4D658D9FC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0FEAF-0E6D-4A90-B7AB-5D838D448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int a = 15;</a:t>
            </a:r>
          </a:p>
          <a:p>
            <a:pPr marL="457200" lvl="1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int* b = &amp;a;</a:t>
            </a:r>
          </a:p>
          <a:p>
            <a:pPr marL="457200" lvl="1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int* c = b;</a:t>
            </a:r>
          </a:p>
          <a:p>
            <a:pPr marL="457200" lvl="1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*c = 7;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are the values of: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a	= 7		// set by *c=7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*b	=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	=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A9B128-C204-4E8F-AB1D-B953A065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429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86EEB-4623-4FCC-B0DA-4D658D9FC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0FEAF-0E6D-4A90-B7AB-5D838D448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int a = 15;</a:t>
            </a:r>
          </a:p>
          <a:p>
            <a:pPr marL="457200" lvl="1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int* b = &amp;a;</a:t>
            </a:r>
          </a:p>
          <a:p>
            <a:pPr marL="457200" lvl="1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int* c = b;</a:t>
            </a:r>
          </a:p>
          <a:p>
            <a:pPr marL="457200" lvl="1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*c = 7;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are the values of: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a	= 7		// set by *c=7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*b	= 7		// points to value of a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	=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A9B128-C204-4E8F-AB1D-B953A065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331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86EEB-4623-4FCC-B0DA-4D658D9FC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0FEAF-0E6D-4A90-B7AB-5D838D448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int a = 15;</a:t>
            </a:r>
          </a:p>
          <a:p>
            <a:pPr marL="457200" lvl="1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int* b = &amp;a;</a:t>
            </a:r>
          </a:p>
          <a:p>
            <a:pPr marL="457200" lvl="1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int* c = b;</a:t>
            </a:r>
          </a:p>
          <a:p>
            <a:pPr marL="457200" lvl="1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*c = 7;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are the values of: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a	= 7		// set by *c=7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*b	= 7		// points to value of a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	= &amp;a		// holds the address of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A9B128-C204-4E8F-AB1D-B953A065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45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35FC1-CBD4-4AD7-BDDC-01B235E18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Gradescope</a:t>
            </a:r>
            <a:r>
              <a:rPr lang="en-US" dirty="0"/>
              <a:t> 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28FB9-6EAF-4C62-BC2F-32290D4DC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Submitting code from terminal</a:t>
            </a:r>
          </a:p>
          <a:p>
            <a:pPr lvl="1"/>
            <a:endParaRPr lang="en-US" dirty="0"/>
          </a:p>
          <a:p>
            <a:r>
              <a:rPr lang="en-US" dirty="0"/>
              <a:t>Seeing results in </a:t>
            </a:r>
            <a:r>
              <a:rPr lang="en-US" dirty="0" err="1"/>
              <a:t>Gradescope</a:t>
            </a:r>
            <a:endParaRPr lang="en-US" dirty="0"/>
          </a:p>
          <a:p>
            <a:pPr lvl="1"/>
            <a:r>
              <a:rPr lang="en-US" dirty="0"/>
              <a:t>Be sure to either follow link or navigate to assignment again</a:t>
            </a:r>
          </a:p>
          <a:p>
            <a:pPr lvl="1"/>
            <a:endParaRPr lang="en-US" dirty="0"/>
          </a:p>
          <a:p>
            <a:r>
              <a:rPr lang="en-US" dirty="0"/>
              <a:t>Can submit as many times as you want</a:t>
            </a:r>
          </a:p>
          <a:p>
            <a:pPr lvl="1"/>
            <a:r>
              <a:rPr lang="en-US" dirty="0"/>
              <a:t>We may later rate-limit your submissions</a:t>
            </a:r>
          </a:p>
          <a:p>
            <a:pPr lvl="1"/>
            <a:r>
              <a:rPr lang="en-US" dirty="0"/>
              <a:t>Later assignments WILL have hidden tests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Use the tests you fail on </a:t>
            </a:r>
            <a:r>
              <a:rPr lang="en-US" dirty="0" err="1"/>
              <a:t>Gradescope</a:t>
            </a:r>
            <a:r>
              <a:rPr lang="en-US" dirty="0"/>
              <a:t> to write your own tests!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F3FBF-72D3-433D-ADD9-336B958D4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681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3C048-4672-425A-ABEA-EBD2E9AAB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things that make pointers annoying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9CB2D-2035-456C-94B0-61616E3BB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pointer types, the * doesn’t have to be next to the type</a:t>
            </a:r>
          </a:p>
          <a:p>
            <a:pPr lvl="1"/>
            <a:r>
              <a:rPr lang="en-US" dirty="0"/>
              <a:t>These three all mean exactly the same thing: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int* x;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71600" lvl="2" indent="-45720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* x;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71600" lvl="2" indent="-45720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*x;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E6557C-4A56-443F-874C-2F3ABAAC3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3E14A5-9068-68E6-F559-6E8E159BD758}"/>
              </a:ext>
            </a:extLst>
          </p:cNvPr>
          <p:cNvSpPr txBox="1"/>
          <p:nvPr/>
        </p:nvSpPr>
        <p:spPr>
          <a:xfrm>
            <a:off x="3435437" y="1949955"/>
            <a:ext cx="686765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// I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strongly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recommend you use this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64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3C048-4672-425A-ABEA-EBD2E9AAB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things that make pointers annoying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9CB2D-2035-456C-94B0-61616E3BB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pointer types, the * doesn’t have to be next to the type</a:t>
            </a:r>
          </a:p>
          <a:p>
            <a:pPr lvl="1"/>
            <a:r>
              <a:rPr lang="en-US" dirty="0"/>
              <a:t>These three all mean exactly the same thing: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int* x; // I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strongly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recommend you use this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71600" lvl="2" indent="-45720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* x;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71600" lvl="2" indent="-45720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*x;</a:t>
            </a:r>
          </a:p>
          <a:p>
            <a:pPr marL="1371600" lvl="2" indent="-457200">
              <a:buFont typeface="+mj-lt"/>
              <a:buAutoNum type="arabicPeriod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The * operator also means multiplication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signed long w = *t * *v; // multiply values referenced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		  // by the pointers t and v 🤯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E6557C-4A56-443F-874C-2F3ABAAC3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4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88A51-A2A3-4819-9711-61F3BAB76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Never define multiple variables at once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FA8B8-DBFD-4F73-8108-7491FF070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You can define multiple variables at once in C</a:t>
            </a:r>
          </a:p>
          <a:p>
            <a:pPr marL="457200" lvl="1" indent="0">
              <a:buNone/>
            </a:pP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double x, y, radius;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Equivalent code: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double x;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double y;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double radius;</a:t>
            </a:r>
          </a:p>
          <a:p>
            <a:pPr marL="457200" lvl="1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699DA3-0F8A-4D1C-89FF-537406A44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697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88A51-A2A3-4819-9711-61F3BAB76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Never define multiple variables at once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FA8B8-DBFD-4F73-8108-7491FF070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cs typeface="Courier New" panose="02070309020205020404" pitchFamily="49" charset="0"/>
              </a:rPr>
              <a:t>But this breaks when you’re using pointers</a:t>
            </a:r>
          </a:p>
          <a:p>
            <a:pPr marL="457200" lvl="1" indent="0">
              <a:buNone/>
            </a:pP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double* x, y, radius;</a:t>
            </a:r>
          </a:p>
          <a:p>
            <a:pPr marL="457200" lvl="1" indent="0">
              <a:buNone/>
            </a:pPr>
            <a:endParaRPr lang="en-US" sz="2000" dirty="0"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dirty="0">
                <a:cs typeface="Courier New" panose="02070309020205020404" pitchFamily="49" charset="0"/>
              </a:rPr>
              <a:t>Equivalent code: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double* x;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double y;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double radius;</a:t>
            </a:r>
          </a:p>
          <a:p>
            <a:pPr marL="457200" lvl="1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cs typeface="Courier New" panose="02070309020205020404" pitchFamily="49" charset="0"/>
              </a:rPr>
              <a:t>To write that line correctly, you need to write: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double *x, *y, *radius;  </a:t>
            </a:r>
            <a:r>
              <a:rPr lang="en-US" sz="2000" dirty="0">
                <a:cs typeface="Courier New" panose="02070309020205020404" pitchFamily="49" charset="0"/>
              </a:rPr>
              <a:t>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double * x, * y, * radius;</a:t>
            </a:r>
            <a:br>
              <a:rPr lang="en-US" sz="2000" dirty="0">
                <a:cs typeface="Courier New" panose="02070309020205020404" pitchFamily="49" charset="0"/>
              </a:rPr>
            </a:br>
            <a:endParaRPr lang="en-US" sz="2000" dirty="0">
              <a:cs typeface="Courier New" panose="02070309020205020404" pitchFamily="49" charset="0"/>
            </a:endParaRPr>
          </a:p>
          <a:p>
            <a:pPr lvl="1"/>
            <a:r>
              <a:rPr lang="en-US" sz="1800" dirty="0">
                <a:cs typeface="Courier New" panose="02070309020205020404" pitchFamily="49" charset="0"/>
              </a:rPr>
              <a:t>Or just never ever declare multiple variables in the same line!</a:t>
            </a:r>
          </a:p>
          <a:p>
            <a:pPr lvl="2"/>
            <a:r>
              <a:rPr lang="en-US" sz="1800" dirty="0">
                <a:cs typeface="Courier New" panose="02070309020205020404" pitchFamily="49" charset="0"/>
              </a:rPr>
              <a:t>That’s the CS211 style rule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699DA3-0F8A-4D1C-89FF-537406A44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F2BAC7C3-813A-4F01-A19B-646727463CF0}"/>
              </a:ext>
            </a:extLst>
          </p:cNvPr>
          <p:cNvSpPr/>
          <p:nvPr/>
        </p:nvSpPr>
        <p:spPr>
          <a:xfrm>
            <a:off x="3321222" y="3292160"/>
            <a:ext cx="420130" cy="523792"/>
          </a:xfrm>
          <a:prstGeom prst="rightBrace">
            <a:avLst>
              <a:gd name="adj1" fmla="val 7793"/>
              <a:gd name="adj2" fmla="val 52359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13C0DD-5053-4C62-AC6D-F2A8E9428598}"/>
              </a:ext>
            </a:extLst>
          </p:cNvPr>
          <p:cNvSpPr txBox="1"/>
          <p:nvPr/>
        </p:nvSpPr>
        <p:spPr>
          <a:xfrm>
            <a:off x="3741352" y="3421906"/>
            <a:ext cx="21315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Not pointers!!! 😱</a:t>
            </a:r>
          </a:p>
        </p:txBody>
      </p:sp>
    </p:spTree>
    <p:extLst>
      <p:ext uri="{BB962C8B-B14F-4D97-AF65-F5344CB8AC3E}">
        <p14:creationId xmlns:p14="http://schemas.microsoft.com/office/powerpoint/2010/main" val="40690196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EBEB5-D123-F9D5-2F43-AD683D5D0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CS211 C style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6DC68-E5D2-E253-D49F-46C120CEC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https://nu-cs211.github.io/cs211-files/cstyle.html</a:t>
            </a:r>
            <a:endParaRPr lang="en-US" dirty="0"/>
          </a:p>
          <a:p>
            <a:endParaRPr lang="en-US" dirty="0"/>
          </a:p>
          <a:p>
            <a:r>
              <a:rPr lang="en-US" dirty="0"/>
              <a:t>Read them and make sure you follow them for homework</a:t>
            </a:r>
          </a:p>
          <a:p>
            <a:pPr lvl="1"/>
            <a:r>
              <a:rPr lang="en-US" dirty="0"/>
              <a:t>5-10% of your grade for each homework is based on style</a:t>
            </a:r>
          </a:p>
          <a:p>
            <a:pPr lvl="1"/>
            <a:r>
              <a:rPr lang="en-US" dirty="0"/>
              <a:t>We’ll be gentler about it on this first homework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B57F2-25D0-5B91-0A20-8FAD998D5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8601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/>
              <a:t>Pointers</a:t>
            </a:r>
          </a:p>
          <a:p>
            <a:pPr lvl="1"/>
            <a:r>
              <a:rPr lang="en-US" dirty="0"/>
              <a:t>What are pointers?</a:t>
            </a:r>
          </a:p>
          <a:p>
            <a:pPr lvl="1"/>
            <a:r>
              <a:rPr lang="en-US" b="1" dirty="0"/>
              <a:t>Why are pointers?</a:t>
            </a:r>
          </a:p>
          <a:p>
            <a:pPr lvl="1"/>
            <a:r>
              <a:rPr lang="en-US" dirty="0"/>
              <a:t>Pointers &amp; Arrays</a:t>
            </a:r>
          </a:p>
          <a:p>
            <a:pPr lvl="1"/>
            <a:endParaRPr lang="en-US" dirty="0"/>
          </a:p>
          <a:p>
            <a:r>
              <a:rPr lang="en-US" dirty="0"/>
              <a:t>Address Sanitizer</a:t>
            </a:r>
          </a:p>
          <a:p>
            <a:pPr lvl="1"/>
            <a:endParaRPr lang="en-US" dirty="0"/>
          </a:p>
          <a:p>
            <a:r>
              <a:rPr lang="en-US" dirty="0"/>
              <a:t>Arguments to main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4147707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34BA4-8857-4EA2-9B49-4603EB938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functions directly modify values inside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EE920-B88E-4C3F-BB7E-1CB907444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Normally, functions get a copy of the value inside the variable</a:t>
            </a:r>
          </a:p>
          <a:p>
            <a:endParaRPr lang="en-US" dirty="0"/>
          </a:p>
          <a:p>
            <a:r>
              <a:rPr lang="en-US" dirty="0"/>
              <a:t>With pointers, functions can directly modify the variable</a:t>
            </a:r>
          </a:p>
          <a:p>
            <a:pPr lvl="1"/>
            <a:r>
              <a:rPr lang="en-US" dirty="0"/>
              <a:t>The function gets a copy of the pointer to the variable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867809-3322-4358-8F0F-87459334D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2973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4BB90-28B0-1BEE-2F71-A305290BF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BBB0E-7AD8-30FF-3296-50036D448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Add two to a variable with and without pointers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3A7068-7221-6F56-077F-ECD7C1B10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737347-C590-6132-C262-09B1B2657E78}"/>
              </a:ext>
            </a:extLst>
          </p:cNvPr>
          <p:cNvSpPr txBox="1"/>
          <p:nvPr/>
        </p:nvSpPr>
        <p:spPr>
          <a:xfrm>
            <a:off x="10032642" y="306706"/>
            <a:ext cx="15477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add-</a:t>
            </a:r>
            <a:r>
              <a:rPr lang="en-US" dirty="0" err="1"/>
              <a:t>starter.c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7367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4C50C-52D6-42E2-8D42-1E435A8E7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two to a variable WITHOUT pointers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973C2-0084-4A7D-80FB-EE37D5DEE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rgbClr val="0066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add_two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n+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altLang="en-US" sz="2800" dirty="0">
              <a:solidFill>
                <a:srgbClr val="33333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800" dirty="0">
              <a:solidFill>
                <a:srgbClr val="33333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66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x =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add_two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  <a:b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x);</a:t>
            </a:r>
            <a:b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CD2E47-07AD-4A19-8C84-0FEDD7F1B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727186-2F2D-4E8A-AF48-B89E73B47911}"/>
              </a:ext>
            </a:extLst>
          </p:cNvPr>
          <p:cNvSpPr txBox="1"/>
          <p:nvPr/>
        </p:nvSpPr>
        <p:spPr>
          <a:xfrm>
            <a:off x="8888709" y="306706"/>
            <a:ext cx="269168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add_without_pointers.c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2154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4C50C-52D6-42E2-8D42-1E435A8E7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two to a variable WITH pointers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973C2-0084-4A7D-80FB-EE37D5DEE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rgbClr val="0066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add_two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int*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*n +=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altLang="en-US" sz="2800" dirty="0">
              <a:solidFill>
                <a:srgbClr val="33333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800" dirty="0">
              <a:solidFill>
                <a:srgbClr val="33333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66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add_two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(&amp;x);</a:t>
            </a:r>
            <a:b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x);</a:t>
            </a:r>
            <a:b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CD2E47-07AD-4A19-8C84-0FEDD7F1B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5891D-B138-47B5-91E8-0EA426366F5E}"/>
              </a:ext>
            </a:extLst>
          </p:cNvPr>
          <p:cNvSpPr txBox="1"/>
          <p:nvPr/>
        </p:nvSpPr>
        <p:spPr>
          <a:xfrm>
            <a:off x="8888709" y="306706"/>
            <a:ext cx="269168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add_with_pointers.c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868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DBA78-3159-45E8-B213-44992468B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err="1"/>
              <a:t>Gradescope</a:t>
            </a:r>
            <a:r>
              <a:rPr lang="en-US" dirty="0"/>
              <a:t>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E3147-B91F-45A0-8FAD-61BA02F5A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3993828"/>
            <a:ext cx="10972800" cy="2178371"/>
          </a:xfrm>
        </p:spPr>
        <p:txBody>
          <a:bodyPr/>
          <a:lstStyle/>
          <a:p>
            <a:r>
              <a:rPr lang="en-US" dirty="0"/>
              <a:t>Failure is that Expected and Received Output did not match</a:t>
            </a:r>
          </a:p>
          <a:p>
            <a:pPr lvl="1"/>
            <a:endParaRPr lang="en-US" dirty="0"/>
          </a:p>
          <a:p>
            <a:r>
              <a:rPr lang="en-US" dirty="0"/>
              <a:t>You can duplicate this test locally, which is easier to fix!</a:t>
            </a:r>
          </a:p>
          <a:p>
            <a:pPr lvl="1"/>
            <a:r>
              <a:rPr lang="en-US" dirty="0"/>
              <a:t>Create a new test that runs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charseq_length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85560C-3E20-4937-86B9-0568A5AE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C928C7-FF30-D0BF-5381-4E774D94DF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595" y="859193"/>
            <a:ext cx="8728038" cy="3003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9866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06D7F73-2BCE-469E-A13F-3CB2BC6D0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Side-by-side comparison of without/with pointers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88BDC1-C559-4A76-B749-AEA0E0657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rgbClr val="0066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add_two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n+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altLang="en-US" sz="2800" dirty="0">
              <a:solidFill>
                <a:srgbClr val="33333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800" dirty="0">
              <a:solidFill>
                <a:srgbClr val="33333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66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x =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add_two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  <a:b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x);</a:t>
            </a:r>
            <a:b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4F122-9804-41A7-8CFF-E5C61435C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FA4F302-4845-4AE1-A12A-4E4528ADE4C2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rgbClr val="0066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add_two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int*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*n +=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altLang="en-US" sz="2800" dirty="0">
              <a:solidFill>
                <a:srgbClr val="33333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800" dirty="0">
              <a:solidFill>
                <a:srgbClr val="33333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66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add_two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(&amp;x);</a:t>
            </a:r>
            <a:b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x);</a:t>
            </a:r>
            <a:b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6146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4BB90-28B0-1BEE-2F71-A305290BF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BBB0E-7AD8-30FF-3296-50036D448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Add two to a variable with and without pointers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pointers to initialize a struct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3A7068-7221-6F56-077F-ECD7C1B10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36BF44-C05F-186B-8D43-F0E964F3FE8A}"/>
              </a:ext>
            </a:extLst>
          </p:cNvPr>
          <p:cNvSpPr txBox="1"/>
          <p:nvPr/>
        </p:nvSpPr>
        <p:spPr>
          <a:xfrm>
            <a:off x="9878096" y="306706"/>
            <a:ext cx="17022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struct-</a:t>
            </a:r>
            <a:r>
              <a:rPr lang="en-US" dirty="0" err="1"/>
              <a:t>starter.c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6621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CAAF8-128F-4AA1-887D-DCF2874CA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example: what if we want to pass a struct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65C08-6EF0-42FD-BDE2-DF207705F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0300" y="2665926"/>
            <a:ext cx="6640094" cy="3506273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initialize_oak_tree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plant_t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plant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plant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is_watered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true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plant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height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8C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plant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num_leaves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8C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100000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plant_t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plant_a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initialize_oak_tree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plant_a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8C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9EFF97-82FC-46EE-B150-E40DE92A9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0B9A99-BADA-494F-B5EA-7D472ECA62C4}"/>
              </a:ext>
            </a:extLst>
          </p:cNvPr>
          <p:cNvSpPr txBox="1"/>
          <p:nvPr/>
        </p:nvSpPr>
        <p:spPr>
          <a:xfrm>
            <a:off x="607595" y="2665926"/>
            <a:ext cx="39243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plants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is_watered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height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num_leaves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plant_t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98E71B-D087-4F13-8B80-5A538281523D}"/>
              </a:ext>
            </a:extLst>
          </p:cNvPr>
          <p:cNvSpPr txBox="1"/>
          <p:nvPr/>
        </p:nvSpPr>
        <p:spPr>
          <a:xfrm>
            <a:off x="9025943" y="914400"/>
            <a:ext cx="269168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struct_with_pointers.c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2981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2CE65-D7DB-440D-8772-81336502E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Shortcut for pointers to structs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BDCDA-6CBD-47AA-917E-BFEE2C6BC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programs end up using pointers to structs A LOT</a:t>
            </a:r>
          </a:p>
          <a:p>
            <a:endParaRPr lang="en-US" dirty="0"/>
          </a:p>
          <a:p>
            <a:r>
              <a:rPr lang="en-US" dirty="0"/>
              <a:t>It’s annoying to type (*struct).field all the time</a:t>
            </a:r>
          </a:p>
          <a:p>
            <a:pPr lvl="1"/>
            <a:r>
              <a:rPr lang="en-US" dirty="0"/>
              <a:t>So we made a shortcut. These two mean exactly the same thing:</a:t>
            </a:r>
            <a:br>
              <a:rPr lang="en-US" dirty="0"/>
            </a:b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(*struct).field</a:t>
            </a:r>
            <a:br>
              <a:rPr lang="en-US" dirty="0"/>
            </a:b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struct-&gt;field      </a:t>
            </a:r>
            <a:r>
              <a:rPr lang="en-US" dirty="0">
                <a:cs typeface="Courier New" panose="02070309020205020404" pitchFamily="49" charset="0"/>
              </a:rPr>
              <a:t>(that’s dash and greater than)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dirty="0"/>
          </a:p>
          <a:p>
            <a:pPr lvl="1"/>
            <a:r>
              <a:rPr lang="en-US" dirty="0"/>
              <a:t>This is known as “syntactic sugar”</a:t>
            </a:r>
          </a:p>
          <a:p>
            <a:pPr lvl="2"/>
            <a:r>
              <a:rPr lang="en-US" dirty="0"/>
              <a:t>Bonus syntax to make common things easier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15018A-6616-4ADD-8967-8BBB2B4DE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883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4BB90-28B0-1BEE-2F71-A305290BF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BBB0E-7AD8-30FF-3296-50036D448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Add two to a variable with and without pointers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pointers to initialize a struct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pointers to print a struct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3A7068-7221-6F56-077F-ECD7C1B10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4AF891-4B4D-8AAD-B33A-CA1210DBB149}"/>
              </a:ext>
            </a:extLst>
          </p:cNvPr>
          <p:cNvSpPr txBox="1"/>
          <p:nvPr/>
        </p:nvSpPr>
        <p:spPr>
          <a:xfrm>
            <a:off x="9878096" y="306706"/>
            <a:ext cx="17022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struct-</a:t>
            </a:r>
            <a:r>
              <a:rPr lang="en-US" dirty="0" err="1"/>
              <a:t>starter.c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6225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CAAF8-128F-4AA1-887D-DCF2874CA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a function to print the struct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65C08-6EF0-42FD-BDE2-DF207705F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6900" y="1143000"/>
            <a:ext cx="7302500" cy="5029200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initialize_oak_tree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plant_t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plant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plant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is_watered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true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plant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height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8C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plant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num_leaves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8C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100000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print_plant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plant_t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plant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rgbClr val="603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“Plant is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 meters tall and ”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”has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 leaves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\n”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endParaRPr lang="en-US" altLang="en-US" sz="20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plant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plant-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num_leaves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(!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plant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watered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rgbClr val="603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“\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tIt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needs to be watered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\n”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803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9EFF97-82FC-46EE-B150-E40DE92A9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0B9A99-BADA-494F-B5EA-7D472ECA62C4}"/>
              </a:ext>
            </a:extLst>
          </p:cNvPr>
          <p:cNvSpPr txBox="1"/>
          <p:nvPr/>
        </p:nvSpPr>
        <p:spPr>
          <a:xfrm>
            <a:off x="482600" y="1143000"/>
            <a:ext cx="39243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plants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is_watered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height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num_leaves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plant_t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988FE2-C0BE-4008-B526-D1A34FDE8E95}"/>
              </a:ext>
            </a:extLst>
          </p:cNvPr>
          <p:cNvSpPr txBox="1"/>
          <p:nvPr/>
        </p:nvSpPr>
        <p:spPr>
          <a:xfrm>
            <a:off x="9017715" y="248334"/>
            <a:ext cx="269168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struct_with_pointers.c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4671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1FE3F-DC36-4F29-BA95-B43AB3CEE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Scanf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B5DFE-AC37-4D18-9BAD-F607B0FFA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uses pointers to write to the variables you pass it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x = 0;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count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(“%d”, &amp;x);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Pointers allow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to read results directly into your variable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Pointers also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to simultaneously return the number of arguments matched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0A4AED-7D20-4DD7-AD75-E966AC943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1750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7D7DD-F144-4202-BD88-DF138E53A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C72EF-4C25-4387-9970-72CA643E0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double x = 7.0;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double*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xptr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&amp;x;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xptr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+= 3.0;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x = x / 4.0;</a:t>
            </a:r>
          </a:p>
          <a:p>
            <a:pPr marL="457200" lvl="1" indent="0">
              <a:buNone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(“%f\n”, *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xptr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value prints?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03C42-64BC-424B-A538-EA6D8ACE7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43796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7D7DD-F144-4202-BD88-DF138E53A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C72EF-4C25-4387-9970-72CA643E0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double x = 7.0;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double*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xptr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&amp;x;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xptr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+= 3.0;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x = x / 4.0;</a:t>
            </a:r>
          </a:p>
          <a:p>
            <a:pPr marL="457200" lvl="1" indent="0">
              <a:buNone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(“%f\n”, *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xptr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value prints?	</a:t>
            </a:r>
            <a:r>
              <a:rPr lang="en-US" b="1" dirty="0"/>
              <a:t>2.5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03C42-64BC-424B-A538-EA6D8ACE7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9439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/>
              <a:t>Pointers</a:t>
            </a:r>
          </a:p>
          <a:p>
            <a:pPr lvl="1"/>
            <a:r>
              <a:rPr lang="en-US" dirty="0"/>
              <a:t>What are pointers?</a:t>
            </a:r>
          </a:p>
          <a:p>
            <a:pPr lvl="1"/>
            <a:r>
              <a:rPr lang="en-US" dirty="0"/>
              <a:t>Why are pointers?</a:t>
            </a:r>
          </a:p>
          <a:p>
            <a:pPr lvl="1"/>
            <a:r>
              <a:rPr lang="en-US" b="1" dirty="0"/>
              <a:t>Pointers &amp; Arrays</a:t>
            </a:r>
          </a:p>
          <a:p>
            <a:pPr lvl="1"/>
            <a:endParaRPr lang="en-US" dirty="0"/>
          </a:p>
          <a:p>
            <a:r>
              <a:rPr lang="en-US" dirty="0"/>
              <a:t>Address Sanitizer</a:t>
            </a:r>
          </a:p>
          <a:p>
            <a:pPr lvl="1"/>
            <a:endParaRPr lang="en-US" dirty="0"/>
          </a:p>
          <a:p>
            <a:r>
              <a:rPr lang="en-US" dirty="0"/>
              <a:t>Arguments to main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169091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CD294-6D8C-43BB-AE81-93FC724AE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code locally and submit to </a:t>
            </a:r>
            <a:r>
              <a:rPr lang="en-US" dirty="0" err="1"/>
              <a:t>Gradescope</a:t>
            </a:r>
            <a:r>
              <a:rPr lang="en-US" dirty="0"/>
              <a:t> when ready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FBCB4-06A0-4447-9440-8FFCAEE9B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running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dirty="0"/>
              <a:t> compiles </a:t>
            </a:r>
            <a:r>
              <a:rPr lang="en-US" i="1" dirty="0"/>
              <a:t>and</a:t>
            </a:r>
            <a:r>
              <a:rPr lang="en-US" dirty="0"/>
              <a:t> runs tests</a:t>
            </a:r>
          </a:p>
          <a:p>
            <a:pPr lvl="1"/>
            <a:endParaRPr lang="en-US" dirty="0"/>
          </a:p>
          <a:p>
            <a:r>
              <a:rPr lang="en-US" dirty="0"/>
              <a:t>I’ll recompile my code every few lines</a:t>
            </a:r>
          </a:p>
          <a:p>
            <a:pPr lvl="1"/>
            <a:r>
              <a:rPr lang="en-US" dirty="0"/>
              <a:t>That way there are never too many bugs to fix at once</a:t>
            </a:r>
          </a:p>
          <a:p>
            <a:pPr lvl="1"/>
            <a:endParaRPr lang="en-US" dirty="0"/>
          </a:p>
          <a:p>
            <a:r>
              <a:rPr lang="en-US" dirty="0"/>
              <a:t>Then I make sure that I’m passing all the tests before uploading</a:t>
            </a:r>
          </a:p>
          <a:p>
            <a:pPr lvl="1"/>
            <a:r>
              <a:rPr lang="en-US" dirty="0"/>
              <a:t>And I add new tests whenever I see something weird I’m failing on </a:t>
            </a:r>
            <a:r>
              <a:rPr lang="en-US" dirty="0" err="1"/>
              <a:t>Gradescope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63202C-5CB1-470D-A3E9-F01D51B9C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619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53143-BD44-44FC-B511-56853A094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arrays and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964F8-EFCA-4108-B5B1-9E76711B4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array_x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[5] = {1, 2, 3, 4, 5};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const char* phrase = “The cake is a lie”;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C57922-8CF8-4E77-992A-803424008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1F23CDA-2FC4-45DD-8774-9CC3B71472DD}"/>
              </a:ext>
            </a:extLst>
          </p:cNvPr>
          <p:cNvGraphicFramePr>
            <a:graphicFrameLocks noGrp="1"/>
          </p:cNvGraphicFramePr>
          <p:nvPr/>
        </p:nvGraphicFramePr>
        <p:xfrm>
          <a:off x="721898" y="4418796"/>
          <a:ext cx="10744191" cy="498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519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1516314431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5980745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403370670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50439829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194296628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67499787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76055404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098062806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670072772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423847705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948430534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670714397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66817520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1979709988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1670114735"/>
                    </a:ext>
                  </a:extLst>
                </a:gridCol>
              </a:tblGrid>
              <a:tr h="498385">
                <a:tc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‘T’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‘h’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‘e’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 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‘c’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‘a’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‘k’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‘e’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 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</a:t>
                      </a:r>
                      <a:r>
                        <a:rPr lang="en-US" sz="2000" dirty="0" err="1"/>
                        <a:t>i</a:t>
                      </a:r>
                      <a:r>
                        <a:rPr lang="en-US" sz="2000" dirty="0"/>
                        <a:t>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‘s’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 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‘a’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 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‘l’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</a:t>
                      </a:r>
                      <a:r>
                        <a:rPr lang="en-US" sz="2000" dirty="0" err="1"/>
                        <a:t>i</a:t>
                      </a:r>
                      <a:r>
                        <a:rPr lang="en-US" sz="2000" dirty="0"/>
                        <a:t>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‘e’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‘\n’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‘\0’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BD3A8DA-4FF4-4AAF-8D85-4B0F72D60022}"/>
              </a:ext>
            </a:extLst>
          </p:cNvPr>
          <p:cNvGraphicFramePr>
            <a:graphicFrameLocks noGrp="1"/>
          </p:cNvGraphicFramePr>
          <p:nvPr/>
        </p:nvGraphicFramePr>
        <p:xfrm>
          <a:off x="919763" y="5746115"/>
          <a:ext cx="2661637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7537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phrase: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C58CE0A-096B-404B-868A-14C085C4D2B2}"/>
              </a:ext>
            </a:extLst>
          </p:cNvPr>
          <p:cNvSpPr/>
          <p:nvPr/>
        </p:nvSpPr>
        <p:spPr>
          <a:xfrm>
            <a:off x="1040137" y="4965700"/>
            <a:ext cx="2938381" cy="1019186"/>
          </a:xfrm>
          <a:custGeom>
            <a:avLst/>
            <a:gdLst>
              <a:gd name="connsiteX0" fmla="*/ 1918963 w 2938381"/>
              <a:gd name="connsiteY0" fmla="*/ 1003300 h 1019186"/>
              <a:gd name="connsiteX1" fmla="*/ 2693663 w 2938381"/>
              <a:gd name="connsiteY1" fmla="*/ 1003300 h 1019186"/>
              <a:gd name="connsiteX2" fmla="*/ 2909563 w 2938381"/>
              <a:gd name="connsiteY2" fmla="*/ 838200 h 1019186"/>
              <a:gd name="connsiteX3" fmla="*/ 2833363 w 2938381"/>
              <a:gd name="connsiteY3" fmla="*/ 596900 h 1019186"/>
              <a:gd name="connsiteX4" fmla="*/ 1982463 w 2938381"/>
              <a:gd name="connsiteY4" fmla="*/ 495300 h 1019186"/>
              <a:gd name="connsiteX5" fmla="*/ 737863 w 2938381"/>
              <a:gd name="connsiteY5" fmla="*/ 508000 h 1019186"/>
              <a:gd name="connsiteX6" fmla="*/ 64763 w 2938381"/>
              <a:gd name="connsiteY6" fmla="*/ 368300 h 1019186"/>
              <a:gd name="connsiteX7" fmla="*/ 26663 w 2938381"/>
              <a:gd name="connsiteY7" fmla="*/ 0 h 1019186"/>
              <a:gd name="connsiteX8" fmla="*/ 26663 w 2938381"/>
              <a:gd name="connsiteY8" fmla="*/ 0 h 1019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38381" h="1019186">
                <a:moveTo>
                  <a:pt x="1918963" y="1003300"/>
                </a:moveTo>
                <a:cubicBezTo>
                  <a:pt x="2223763" y="1017058"/>
                  <a:pt x="2528563" y="1030817"/>
                  <a:pt x="2693663" y="1003300"/>
                </a:cubicBezTo>
                <a:cubicBezTo>
                  <a:pt x="2858763" y="975783"/>
                  <a:pt x="2886280" y="905933"/>
                  <a:pt x="2909563" y="838200"/>
                </a:cubicBezTo>
                <a:cubicBezTo>
                  <a:pt x="2932846" y="770467"/>
                  <a:pt x="2987880" y="654050"/>
                  <a:pt x="2833363" y="596900"/>
                </a:cubicBezTo>
                <a:cubicBezTo>
                  <a:pt x="2678846" y="539750"/>
                  <a:pt x="2331713" y="510117"/>
                  <a:pt x="1982463" y="495300"/>
                </a:cubicBezTo>
                <a:cubicBezTo>
                  <a:pt x="1633213" y="480483"/>
                  <a:pt x="1057480" y="529167"/>
                  <a:pt x="737863" y="508000"/>
                </a:cubicBezTo>
                <a:cubicBezTo>
                  <a:pt x="418246" y="486833"/>
                  <a:pt x="183296" y="452967"/>
                  <a:pt x="64763" y="368300"/>
                </a:cubicBezTo>
                <a:cubicBezTo>
                  <a:pt x="-53770" y="283633"/>
                  <a:pt x="26663" y="0"/>
                  <a:pt x="26663" y="0"/>
                </a:cubicBezTo>
                <a:lnTo>
                  <a:pt x="26663" y="0"/>
                </a:lnTo>
              </a:path>
            </a:pathLst>
          </a:custGeom>
          <a:noFill/>
          <a:ln w="5715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70B4557-9A38-9633-CBF6-E519DF1A9B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176014"/>
              </p:ext>
            </p:extLst>
          </p:nvPr>
        </p:nvGraphicFramePr>
        <p:xfrm>
          <a:off x="937722" y="1743334"/>
          <a:ext cx="721217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995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1516314431"/>
                    </a:ext>
                  </a:extLst>
                </a:gridCol>
              </a:tblGrid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800" dirty="0" err="1"/>
                        <a:t>array_x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98594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EE9E9-9F7F-40D1-9631-A5AD34153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name of the array is like a pointer to the first element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95C18-1438-4F88-B299-9E2D6FD45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treat the name of the array like a pointer</a:t>
            </a:r>
          </a:p>
          <a:p>
            <a:pPr lvl="1"/>
            <a:r>
              <a:rPr lang="en-US" dirty="0"/>
              <a:t>It basically is one</a:t>
            </a:r>
          </a:p>
          <a:p>
            <a:pPr lvl="1"/>
            <a:endParaRPr lang="en-US" dirty="0"/>
          </a:p>
          <a:p>
            <a:r>
              <a:rPr lang="en-US" dirty="0"/>
              <a:t>You could dereference it, and you’ll get the value in the first slot of the array</a:t>
            </a:r>
          </a:p>
          <a:p>
            <a:endParaRPr lang="en-US" dirty="0"/>
          </a:p>
          <a:p>
            <a:r>
              <a:rPr lang="en-US" dirty="0"/>
              <a:t>Two ramifications of this:</a:t>
            </a:r>
          </a:p>
          <a:p>
            <a:pPr lvl="1"/>
            <a:r>
              <a:rPr lang="en-US" dirty="0"/>
              <a:t>You can’t pass arrays into functions, only pointers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Array indexing is identical to pointer arithmetic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9E6F9D-EDDE-4683-831F-86FC64E9C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47372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69FF6-001D-47A0-A956-10D57B956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passed into functions are just pointers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7238F-9450-4C68-8A04-B88E51DDE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When you pass an array into a function, you don’t pass a copy of the values</a:t>
            </a:r>
          </a:p>
          <a:p>
            <a:pPr lvl="1"/>
            <a:r>
              <a:rPr lang="en-US" dirty="0"/>
              <a:t>Instead you pass a pointer to the start of the array</a:t>
            </a:r>
          </a:p>
          <a:p>
            <a:pPr lvl="1"/>
            <a:r>
              <a:rPr lang="en-US" dirty="0"/>
              <a:t>Be sure to pass a length as well! (no way to determine that in C)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print_array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(int* values, int count) {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. . .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main(void)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array[10] = {1, 2, 3, 4, 5, 5, 4, 3, 2, 1};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print_array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(array, 10);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E6F3BC-8502-422D-973D-D199EA471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4C519D-A0D1-4525-91E4-740F14D8EFA3}"/>
              </a:ext>
            </a:extLst>
          </p:cNvPr>
          <p:cNvSpPr txBox="1"/>
          <p:nvPr/>
        </p:nvSpPr>
        <p:spPr>
          <a:xfrm>
            <a:off x="9398000" y="228600"/>
            <a:ext cx="21823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array_print.c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9421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F9B62-8152-412D-A197-09812C63A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 brackets are the same as adding to the pointer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9BF6C-A8BB-4561-8E68-0C2908981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Indexing into arrays is just adding to the pointer value</a:t>
            </a:r>
          </a:p>
          <a:p>
            <a:pPr lvl="1"/>
            <a:r>
              <a:rPr lang="en-US" dirty="0"/>
              <a:t>Example, these two are equivalent:</a:t>
            </a:r>
          </a:p>
          <a:p>
            <a:pPr lvl="1"/>
            <a:endParaRPr lang="en-US" dirty="0"/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array[10]			// array indexing</a:t>
            </a:r>
          </a:p>
          <a:p>
            <a:pPr marL="914400" lvl="2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*(array+10)		// pointer arithmetic</a:t>
            </a:r>
          </a:p>
          <a:p>
            <a:pPr marL="914400" lvl="2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As are these two: (both result in a pointer)</a:t>
            </a: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&amp;(array[7])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array+7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A01EAA-2984-4DDD-8B99-6854B5651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8762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27F84-7884-4F44-9CB6-85D632833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 on writing meaningful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CE115-4B3B-4DD4-A6C3-43C370CF0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Technically, NULL pointers and null terminators are both implemented as a value zero (on any modern system)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/>
              <a:t> is implemented as zero as well</a:t>
            </a:r>
          </a:p>
          <a:p>
            <a:pPr lvl="1"/>
            <a:r>
              <a:rPr lang="en-US" dirty="0"/>
              <a:t>So, technically, you could use any to mean any</a:t>
            </a:r>
          </a:p>
          <a:p>
            <a:pPr lvl="1"/>
            <a:endParaRPr lang="en-US" dirty="0"/>
          </a:p>
          <a:p>
            <a:r>
              <a:rPr lang="en-US" dirty="0"/>
              <a:t>But humans will be the ones reading your code</a:t>
            </a:r>
          </a:p>
          <a:p>
            <a:pPr lvl="1"/>
            <a:r>
              <a:rPr lang="en-US" dirty="0"/>
              <a:t>NULL ‘\0’, 0,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>
                <a:cs typeface="Courier New" panose="02070309020205020404" pitchFamily="49" charset="0"/>
              </a:rPr>
              <a:t> all have different meanings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NULL means pointers</a:t>
            </a:r>
          </a:p>
          <a:p>
            <a:pPr lvl="1"/>
            <a:r>
              <a:rPr lang="en-US" dirty="0"/>
              <a:t>‘\0’ means the end of strings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/>
              <a:t> means a Boolean value</a:t>
            </a:r>
          </a:p>
          <a:p>
            <a:pPr lvl="1"/>
            <a:r>
              <a:rPr lang="en-US" dirty="0"/>
              <a:t>0 means a number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C746F9-EEAF-47C8-BADE-881499216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2B194E-9224-496F-A1D6-35CA4EA63371}"/>
              </a:ext>
            </a:extLst>
          </p:cNvPr>
          <p:cNvSpPr txBox="1"/>
          <p:nvPr/>
        </p:nvSpPr>
        <p:spPr>
          <a:xfrm>
            <a:off x="6462045" y="4633175"/>
            <a:ext cx="46621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Use the one that is appropriate to the situation!</a:t>
            </a: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F1359927-0885-475A-85DD-87C3F9986319}"/>
              </a:ext>
            </a:extLst>
          </p:cNvPr>
          <p:cNvSpPr/>
          <p:nvPr/>
        </p:nvSpPr>
        <p:spPr>
          <a:xfrm>
            <a:off x="5519167" y="4380740"/>
            <a:ext cx="942877" cy="171289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9539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Pointers</a:t>
            </a:r>
          </a:p>
          <a:p>
            <a:pPr lvl="1"/>
            <a:r>
              <a:rPr lang="en-US" dirty="0"/>
              <a:t>What are pointers?</a:t>
            </a:r>
          </a:p>
          <a:p>
            <a:pPr lvl="1"/>
            <a:r>
              <a:rPr lang="en-US" dirty="0"/>
              <a:t>Why are pointers?</a:t>
            </a:r>
          </a:p>
          <a:p>
            <a:pPr lvl="1"/>
            <a:r>
              <a:rPr lang="en-US" dirty="0"/>
              <a:t>Pointers &amp; Arrays</a:t>
            </a:r>
          </a:p>
          <a:p>
            <a:pPr lvl="1"/>
            <a:endParaRPr lang="en-US" dirty="0"/>
          </a:p>
          <a:p>
            <a:r>
              <a:rPr lang="en-US" b="1" dirty="0"/>
              <a:t>Address Sanitizer</a:t>
            </a:r>
          </a:p>
          <a:p>
            <a:pPr lvl="1"/>
            <a:endParaRPr lang="en-US" dirty="0"/>
          </a:p>
          <a:p>
            <a:r>
              <a:rPr lang="en-US" dirty="0"/>
              <a:t>Arguments to main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73429557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E4548-7AB6-4C9C-9E78-5124B6EF2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DANGER! Nothing stops you from going past the end of an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98A7D-77F5-4D8E-BDA4-89ED4B4C4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does not check whether your array accesses are valid</a:t>
            </a:r>
          </a:p>
          <a:p>
            <a:pPr lvl="1"/>
            <a:r>
              <a:rPr lang="en-US" dirty="0"/>
              <a:t>It just tries to grab the value in the memory you asked for</a:t>
            </a:r>
          </a:p>
          <a:p>
            <a:pPr lvl="1"/>
            <a:endParaRPr lang="en-US" dirty="0"/>
          </a:p>
          <a:p>
            <a:r>
              <a:rPr lang="en-US" dirty="0"/>
              <a:t>Going past the end (or before the beginning) of an array is </a:t>
            </a:r>
            <a:r>
              <a:rPr lang="en-US" b="1" dirty="0"/>
              <a:t>UNDEFINED BEHAVIOR</a:t>
            </a:r>
            <a:endParaRPr lang="en-US" dirty="0"/>
          </a:p>
          <a:p>
            <a:pPr lvl="1"/>
            <a:r>
              <a:rPr lang="en-US" dirty="0"/>
              <a:t>Could result in </a:t>
            </a:r>
            <a:r>
              <a:rPr lang="en-US" i="1" dirty="0"/>
              <a:t>anything</a:t>
            </a:r>
            <a:r>
              <a:rPr lang="en-US" dirty="0"/>
              <a:t> happening</a:t>
            </a:r>
          </a:p>
          <a:p>
            <a:pPr lvl="1"/>
            <a:endParaRPr lang="en-US" dirty="0"/>
          </a:p>
          <a:p>
            <a:r>
              <a:rPr lang="en-US" dirty="0"/>
              <a:t>If you’re lucky, the code will crash</a:t>
            </a:r>
          </a:p>
          <a:p>
            <a:pPr lvl="1"/>
            <a:r>
              <a:rPr lang="en-US" dirty="0"/>
              <a:t>But you will not always get lucky</a:t>
            </a:r>
          </a:p>
          <a:p>
            <a:pPr lvl="1"/>
            <a:r>
              <a:rPr lang="en-US" dirty="0"/>
              <a:t>Be sure to always check if you’re going past the end of the array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61A9AE-0367-46DD-A2CD-4D9327D3E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9C2361-79A6-4AD9-A812-D99D34D20C2E}"/>
              </a:ext>
            </a:extLst>
          </p:cNvPr>
          <p:cNvSpPr txBox="1"/>
          <p:nvPr/>
        </p:nvSpPr>
        <p:spPr>
          <a:xfrm>
            <a:off x="10293350" y="913884"/>
            <a:ext cx="16616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array_print.c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24617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Sanitizer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Automatically compiled in as part of your homework code</a:t>
            </a:r>
          </a:p>
          <a:p>
            <a:pPr lvl="1"/>
            <a:endParaRPr lang="en-US" dirty="0"/>
          </a:p>
          <a:p>
            <a:r>
              <a:rPr lang="en-US" dirty="0"/>
              <a:t>Checks various accesses to memory for validity</a:t>
            </a:r>
          </a:p>
          <a:p>
            <a:pPr lvl="1"/>
            <a:r>
              <a:rPr lang="en-US" dirty="0"/>
              <a:t>Produces long error messages that can be scary at first! But are really helpful!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Error locations: (more on these “locations” on Thursday)</a:t>
            </a:r>
          </a:p>
          <a:p>
            <a:pPr lvl="2"/>
            <a:r>
              <a:rPr lang="en-US" dirty="0"/>
              <a:t>Stack – local variable</a:t>
            </a:r>
          </a:p>
          <a:p>
            <a:pPr lvl="2"/>
            <a:r>
              <a:rPr lang="en-US" dirty="0"/>
              <a:t>Global – global variable (usually a string)</a:t>
            </a:r>
          </a:p>
          <a:p>
            <a:pPr lvl="2"/>
            <a:r>
              <a:rPr lang="en-US" dirty="0"/>
              <a:t>Heap – variable created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</a:p>
          <a:p>
            <a:pPr lvl="2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Error types:</a:t>
            </a:r>
          </a:p>
          <a:p>
            <a:pPr lvl="2"/>
            <a:r>
              <a:rPr lang="en-US" dirty="0"/>
              <a:t>buffer-overflow – past the end of an array of memory</a:t>
            </a:r>
          </a:p>
          <a:p>
            <a:pPr lvl="2"/>
            <a:r>
              <a:rPr lang="en-US" dirty="0"/>
              <a:t>buffer-underflow – before the beginning of an array of memory (rare)</a:t>
            </a:r>
          </a:p>
          <a:p>
            <a:pPr lvl="2"/>
            <a:r>
              <a:rPr lang="en-US" dirty="0"/>
              <a:t>various others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06827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B0872C75-4316-4029-87DE-0E1BB8EC8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address sanitizer error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0D28C-E6CC-4BD7-8DBC-23465D2A9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z="1050" smtClean="0"/>
              <a:t>58</a:t>
            </a:fld>
            <a:endParaRPr lang="en-US" sz="10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D6A932-6CDA-44EF-A3D8-03624A5733BE}"/>
              </a:ext>
            </a:extLst>
          </p:cNvPr>
          <p:cNvSpPr txBox="1"/>
          <p:nvPr/>
        </p:nvSpPr>
        <p:spPr>
          <a:xfrm>
            <a:off x="607595" y="1143000"/>
            <a:ext cx="1097279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=================================================================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==238==ERROR: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on address 0x602000000016 at pc 0x55a44c0d8243 bp 0x7ffd8caf8c10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0x7ffd8caf8c00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WRITE of size 1 at 0x602000000016 thread T0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SCARINESS: 31 (1-byte-write-heap-buffer-overflow)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0x55a44c0d8242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0x55a44c0d6c23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gr_expand_charseq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harness/hw02_tester.c:37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#2 0x55a44c0d7394 in main harness/tester.c:28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#3 0x7fa42386fbf6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libc_start_main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(/lib/x86_64-linux-gnu/libc.so.6+0x21bf6)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#4 0x55a44c0d6699 in _start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autograder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/source/compile/tester+0x4699)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0x602000000016 is located 0 bytes to the right of 6-byte region [0x602000000010,0x602000000016)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allocated by thread T0 here: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0x7fa4248b8c68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interceptor_malloc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/lib/x86_64-linux-gnu/libasan.so.5+0x10bc68)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0x55a44c0d8006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/translate.c:62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SUMMARY: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Shadow bytes around the buggy address: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0x0c047fff7fb0: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0x0c047fff7fc0: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. . .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(more here that wouldn’t fit on the slide)</a:t>
            </a:r>
          </a:p>
        </p:txBody>
      </p:sp>
    </p:spTree>
    <p:extLst>
      <p:ext uri="{BB962C8B-B14F-4D97-AF65-F5344CB8AC3E}">
        <p14:creationId xmlns:p14="http://schemas.microsoft.com/office/powerpoint/2010/main" val="38884261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B0872C75-4316-4029-87DE-0E1BB8EC8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address sanitizer error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0D28C-E6CC-4BD7-8DBC-23465D2A9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z="1050" smtClean="0"/>
              <a:t>59</a:t>
            </a:fld>
            <a:endParaRPr lang="en-US" sz="10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D6A932-6CDA-44EF-A3D8-03624A5733BE}"/>
              </a:ext>
            </a:extLst>
          </p:cNvPr>
          <p:cNvSpPr txBox="1"/>
          <p:nvPr/>
        </p:nvSpPr>
        <p:spPr>
          <a:xfrm>
            <a:off x="607595" y="1143000"/>
            <a:ext cx="1097279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=================================================================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==238==ERROR: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on address 0x602000000016 at pc 0x55a44c0d8243 bp 0x7ffd8caf8c10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0x7ffd8caf8c00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WRITE of size 1 at 0x602000000016 thread T0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SCARINESS: 31 (1-byte-write-heap-buffer-overflow)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0x55a44c0d8242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0x55a44c0d6c23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gr_expand_charseq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harness/hw02_tester.c:37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#2 0x55a44c0d7394 in main harness/tester.c:28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#3 0x7fa42386fbf6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libc_start_main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(/lib/x86_64-linux-gnu/libc.so.6+0x21bf6)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#4 0x55a44c0d6699 in _start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autograder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/source/compile/tester+0x4699)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0x602000000016 is located 0 bytes to the right of 6-byte region [0x602000000010,0x602000000016)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allocated by thread T0 here: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0x7fa4248b8c68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interceptor_malloc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/lib/x86_64-linux-gnu/libasan.so.5+0x10bc68)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0x55a44c0d8006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/translate.c:62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SUMMARY: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Shadow bytes around the buggy address: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0x0c047fff7fb0: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0x0c047fff7fc0: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. . .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(more here that wouldn’t fit on the slide)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4D34267-7E4A-4015-839E-CC03757AC738}"/>
              </a:ext>
            </a:extLst>
          </p:cNvPr>
          <p:cNvSpPr/>
          <p:nvPr/>
        </p:nvSpPr>
        <p:spPr>
          <a:xfrm>
            <a:off x="2112135" y="1390918"/>
            <a:ext cx="1841679" cy="2446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DC711B-F8A4-47AD-866D-5EE450011344}"/>
              </a:ext>
            </a:extLst>
          </p:cNvPr>
          <p:cNvSpPr txBox="1"/>
          <p:nvPr/>
        </p:nvSpPr>
        <p:spPr>
          <a:xfrm>
            <a:off x="607595" y="6005807"/>
            <a:ext cx="9914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Error is coming from </a:t>
            </a:r>
            <a:r>
              <a:rPr lang="en-US" dirty="0" err="1"/>
              <a:t>AddressSanitizer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10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pointers in C</a:t>
            </a:r>
          </a:p>
          <a:p>
            <a:pPr lvl="1"/>
            <a:r>
              <a:rPr lang="en-US" dirty="0"/>
              <a:t>Why do they exist?</a:t>
            </a:r>
          </a:p>
          <a:p>
            <a:pPr lvl="1"/>
            <a:r>
              <a:rPr lang="en-US" dirty="0"/>
              <a:t>What are they useful for?</a:t>
            </a:r>
          </a:p>
          <a:p>
            <a:pPr lvl="1"/>
            <a:r>
              <a:rPr lang="en-US" dirty="0"/>
              <a:t>How do we use them?</a:t>
            </a:r>
          </a:p>
          <a:p>
            <a:pPr lvl="1"/>
            <a:r>
              <a:rPr lang="en-US" dirty="0"/>
              <a:t>How do they connect to arrays?</a:t>
            </a:r>
          </a:p>
          <a:p>
            <a:pPr lvl="1"/>
            <a:endParaRPr lang="en-US" dirty="0"/>
          </a:p>
          <a:p>
            <a:r>
              <a:rPr lang="en-US" dirty="0"/>
              <a:t>Explore </a:t>
            </a:r>
            <a:r>
              <a:rPr lang="en-US" dirty="0" err="1"/>
              <a:t>AddressSanitizer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 tool that helps explain pointer errors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B0872C75-4316-4029-87DE-0E1BB8EC8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address sanitizer error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0D28C-E6CC-4BD7-8DBC-23465D2A9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z="1050" smtClean="0"/>
              <a:t>60</a:t>
            </a:fld>
            <a:endParaRPr lang="en-US" sz="10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D6A932-6CDA-44EF-A3D8-03624A5733BE}"/>
              </a:ext>
            </a:extLst>
          </p:cNvPr>
          <p:cNvSpPr txBox="1"/>
          <p:nvPr/>
        </p:nvSpPr>
        <p:spPr>
          <a:xfrm>
            <a:off x="607595" y="1143000"/>
            <a:ext cx="1097279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=================================================================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==238==ERROR: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on address 0x602000000016 at pc 0x55a44c0d8243 bp 0x7ffd8caf8c10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0x7ffd8caf8c00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WRITE of size 1 at 0x602000000016 thread T0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SCARINESS: 31 (1-byte-write-heap-buffer-overflow)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0x55a44c0d8242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0x55a44c0d6c23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gr_expand_charseq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harness/hw02_tester.c:37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#2 0x55a44c0d7394 in main harness/tester.c:28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#3 0x7fa42386fbf6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libc_start_main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(/lib/x86_64-linux-gnu/libc.so.6+0x21bf6)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#4 0x55a44c0d6699 in _start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autograder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/source/compile/tester+0x4699)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0x602000000016 is located 0 bytes to the right of 6-byte region [0x602000000010,0x602000000016)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allocated by thread T0 here: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0x7fa4248b8c68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interceptor_malloc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/lib/x86_64-linux-gnu/libasan.so.5+0x10bc68)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0x55a44c0d8006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/translate.c:62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SUMMARY: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Shadow bytes around the buggy address: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0x0c047fff7fb0: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0x0c047fff7fc0: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. . .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(more here that wouldn’t fit on the slide)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4D34267-7E4A-4015-839E-CC03757AC738}"/>
              </a:ext>
            </a:extLst>
          </p:cNvPr>
          <p:cNvSpPr/>
          <p:nvPr/>
        </p:nvSpPr>
        <p:spPr>
          <a:xfrm>
            <a:off x="2112135" y="1390918"/>
            <a:ext cx="1841679" cy="2446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7878AC-9EC9-4E1B-A6AF-8D14147947B4}"/>
              </a:ext>
            </a:extLst>
          </p:cNvPr>
          <p:cNvSpPr/>
          <p:nvPr/>
        </p:nvSpPr>
        <p:spPr>
          <a:xfrm>
            <a:off x="4068282" y="1390918"/>
            <a:ext cx="2194732" cy="2446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03E6C9-375C-4A91-912F-86C094E78CAD}"/>
              </a:ext>
            </a:extLst>
          </p:cNvPr>
          <p:cNvSpPr txBox="1"/>
          <p:nvPr/>
        </p:nvSpPr>
        <p:spPr>
          <a:xfrm>
            <a:off x="607595" y="6005807"/>
            <a:ext cx="9914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Heap-buffer-overflow means past the end of an array created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</a:p>
        </p:txBody>
      </p:sp>
    </p:spTree>
    <p:extLst>
      <p:ext uri="{BB962C8B-B14F-4D97-AF65-F5344CB8AC3E}">
        <p14:creationId xmlns:p14="http://schemas.microsoft.com/office/powerpoint/2010/main" val="97270357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B0872C75-4316-4029-87DE-0E1BB8EC8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address sanitizer error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0D28C-E6CC-4BD7-8DBC-23465D2A9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z="1050" smtClean="0"/>
              <a:t>61</a:t>
            </a:fld>
            <a:endParaRPr lang="en-US" sz="10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D6A932-6CDA-44EF-A3D8-03624A5733BE}"/>
              </a:ext>
            </a:extLst>
          </p:cNvPr>
          <p:cNvSpPr txBox="1"/>
          <p:nvPr/>
        </p:nvSpPr>
        <p:spPr>
          <a:xfrm>
            <a:off x="607595" y="1143000"/>
            <a:ext cx="1097279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=================================================================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==238==ERROR: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on address 0x602000000016 at pc 0x55a44c0d8243 bp 0x7ffd8caf8c10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0x7ffd8caf8c00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WRITE of size 1 at 0x602000000016 thread T0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SCARINESS: 31 (1-byte-write-heap-buffer-overflow)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0x55a44c0d8242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0x55a44c0d6c23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gr_expand_charseq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harness/hw02_tester.c:37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#2 0x55a44c0d7394 in main harness/tester.c:28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#3 0x7fa42386fbf6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libc_start_main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(/lib/x86_64-linux-gnu/libc.so.6+0x21bf6)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#4 0x55a44c0d6699 in _start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autograder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/source/compile/tester+0x4699)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0x602000000016 is located 0 bytes to the right of 6-byte region [0x602000000010,0x602000000016)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allocated by thread T0 here: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0x7fa4248b8c68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interceptor_malloc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/lib/x86_64-linux-gnu/libasan.so.5+0x10bc68)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0x55a44c0d8006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/translate.c:62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SUMMARY: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Shadow bytes around the buggy address: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0x0c047fff7fb0: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0x0c047fff7fc0: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. . .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(more here that wouldn’t fit on the slide)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4D34267-7E4A-4015-839E-CC03757AC738}"/>
              </a:ext>
            </a:extLst>
          </p:cNvPr>
          <p:cNvSpPr/>
          <p:nvPr/>
        </p:nvSpPr>
        <p:spPr>
          <a:xfrm>
            <a:off x="2112135" y="1390918"/>
            <a:ext cx="1841679" cy="2446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7878AC-9EC9-4E1B-A6AF-8D14147947B4}"/>
              </a:ext>
            </a:extLst>
          </p:cNvPr>
          <p:cNvSpPr/>
          <p:nvPr/>
        </p:nvSpPr>
        <p:spPr>
          <a:xfrm>
            <a:off x="4068282" y="1390918"/>
            <a:ext cx="2194732" cy="2446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78CA32-E6F9-4634-9CF0-28B5B2880107}"/>
              </a:ext>
            </a:extLst>
          </p:cNvPr>
          <p:cNvSpPr/>
          <p:nvPr/>
        </p:nvSpPr>
        <p:spPr>
          <a:xfrm>
            <a:off x="3300609" y="2242159"/>
            <a:ext cx="3613758" cy="2446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AC0421-9056-44BB-BAAB-6994B0810105}"/>
              </a:ext>
            </a:extLst>
          </p:cNvPr>
          <p:cNvSpPr txBox="1"/>
          <p:nvPr/>
        </p:nvSpPr>
        <p:spPr>
          <a:xfrm>
            <a:off x="607595" y="6005807"/>
            <a:ext cx="9914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error happened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in </a:t>
            </a:r>
            <a:r>
              <a:rPr lang="en-US" dirty="0" err="1"/>
              <a:t>src</a:t>
            </a:r>
            <a:r>
              <a:rPr lang="en-US" dirty="0"/>
              <a:t>/</a:t>
            </a:r>
            <a:r>
              <a:rPr lang="en-US" dirty="0" err="1"/>
              <a:t>translate.c</a:t>
            </a:r>
            <a:r>
              <a:rPr lang="en-US" dirty="0"/>
              <a:t> line 74</a:t>
            </a:r>
          </a:p>
        </p:txBody>
      </p:sp>
    </p:spTree>
    <p:extLst>
      <p:ext uri="{BB962C8B-B14F-4D97-AF65-F5344CB8AC3E}">
        <p14:creationId xmlns:p14="http://schemas.microsoft.com/office/powerpoint/2010/main" val="112036922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B0872C75-4316-4029-87DE-0E1BB8EC8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address sanitizer error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0D28C-E6CC-4BD7-8DBC-23465D2A9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z="1050" smtClean="0"/>
              <a:t>62</a:t>
            </a:fld>
            <a:endParaRPr lang="en-US" sz="10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D6A932-6CDA-44EF-A3D8-03624A5733BE}"/>
              </a:ext>
            </a:extLst>
          </p:cNvPr>
          <p:cNvSpPr txBox="1"/>
          <p:nvPr/>
        </p:nvSpPr>
        <p:spPr>
          <a:xfrm>
            <a:off x="607595" y="1143000"/>
            <a:ext cx="1097279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=================================================================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==238==ERROR: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on address 0x602000000016 at pc 0x55a44c0d8243 bp 0x7ffd8caf8c10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0x7ffd8caf8c00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WRITE of size 1 at 0x602000000016 thread T0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SCARINESS: 31 (1-byte-write-heap-buffer-overflow)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0x55a44c0d8242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0x55a44c0d6c23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gr_expand_charseq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harness/hw02_tester.c:37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#2 0x55a44c0d7394 in main harness/tester.c:28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#3 0x7fa42386fbf6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libc_start_main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(/lib/x86_64-linux-gnu/libc.so.6+0x21bf6)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#4 0x55a44c0d6699 in _start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autograder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/source/compile/tester+0x4699)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0x602000000016 is located 0 bytes to the right of 6-byte region [0x602000000010,0x602000000016)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allocated by thread T0 here: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0x7fa4248b8c68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interceptor_malloc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/lib/x86_64-linux-gnu/libasan.so.5+0x10bc68)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0x55a44c0d8006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/translate.c:62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SUMMARY: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Shadow bytes around the buggy address: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0x0c047fff7fb0: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0x0c047fff7fc0: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. . .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(more here that wouldn’t fit on the slide)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4D34267-7E4A-4015-839E-CC03757AC738}"/>
              </a:ext>
            </a:extLst>
          </p:cNvPr>
          <p:cNvSpPr/>
          <p:nvPr/>
        </p:nvSpPr>
        <p:spPr>
          <a:xfrm>
            <a:off x="2112135" y="1390918"/>
            <a:ext cx="1841679" cy="2446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7878AC-9EC9-4E1B-A6AF-8D14147947B4}"/>
              </a:ext>
            </a:extLst>
          </p:cNvPr>
          <p:cNvSpPr/>
          <p:nvPr/>
        </p:nvSpPr>
        <p:spPr>
          <a:xfrm>
            <a:off x="4068282" y="1390918"/>
            <a:ext cx="2194732" cy="2446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78CA32-E6F9-4634-9CF0-28B5B2880107}"/>
              </a:ext>
            </a:extLst>
          </p:cNvPr>
          <p:cNvSpPr/>
          <p:nvPr/>
        </p:nvSpPr>
        <p:spPr>
          <a:xfrm>
            <a:off x="3300609" y="2242159"/>
            <a:ext cx="6363222" cy="112107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34CA1E-177A-4FD0-B793-D4CE24A8BCE4}"/>
              </a:ext>
            </a:extLst>
          </p:cNvPr>
          <p:cNvSpPr txBox="1"/>
          <p:nvPr/>
        </p:nvSpPr>
        <p:spPr>
          <a:xfrm>
            <a:off x="607595" y="6005807"/>
            <a:ext cx="9914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Full “stack trace” of functions that were called to get to where the error happened</a:t>
            </a:r>
          </a:p>
        </p:txBody>
      </p:sp>
    </p:spTree>
    <p:extLst>
      <p:ext uri="{BB962C8B-B14F-4D97-AF65-F5344CB8AC3E}">
        <p14:creationId xmlns:p14="http://schemas.microsoft.com/office/powerpoint/2010/main" val="416935185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B0872C75-4316-4029-87DE-0E1BB8EC8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address sanitizer error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0D28C-E6CC-4BD7-8DBC-23465D2A9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z="1050" smtClean="0"/>
              <a:t>63</a:t>
            </a:fld>
            <a:endParaRPr lang="en-US" sz="10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D6A932-6CDA-44EF-A3D8-03624A5733BE}"/>
              </a:ext>
            </a:extLst>
          </p:cNvPr>
          <p:cNvSpPr txBox="1"/>
          <p:nvPr/>
        </p:nvSpPr>
        <p:spPr>
          <a:xfrm>
            <a:off x="607595" y="1143000"/>
            <a:ext cx="1097279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=================================================================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==238==ERROR: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on address 0x602000000016 at pc 0x55a44c0d8243 bp 0x7ffd8caf8c10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0x7ffd8caf8c00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WRITE of size 1 at 0x602000000016 thread T0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SCARINESS: 31 (1-byte-write-heap-buffer-overflow)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0x55a44c0d8242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0x55a44c0d6c23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gr_expand_charseq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harness/hw02_tester.c:37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#2 0x55a44c0d7394 in main harness/tester.c:28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#3 0x7fa42386fbf6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libc_start_main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(/lib/x86_64-linux-gnu/libc.so.6+0x21bf6)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#4 0x55a44c0d6699 in _start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autograder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/source/compile/tester+0x4699)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0x602000000016 is located 0 bytes to the right of 6-byte region [0x602000000010,0x602000000016)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allocated by thread T0 here: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0x7fa4248b8c68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interceptor_malloc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/lib/x86_64-linux-gnu/libasan.so.5+0x10bc68)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0x55a44c0d8006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/translate.c:62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SUMMARY: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Shadow bytes around the buggy address: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0x0c047fff7fb0: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0x0c047fff7fc0: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. . .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(more here that wouldn’t fit on the slide)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4D34267-7E4A-4015-839E-CC03757AC738}"/>
              </a:ext>
            </a:extLst>
          </p:cNvPr>
          <p:cNvSpPr/>
          <p:nvPr/>
        </p:nvSpPr>
        <p:spPr>
          <a:xfrm>
            <a:off x="2112135" y="1390918"/>
            <a:ext cx="1841679" cy="2446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7878AC-9EC9-4E1B-A6AF-8D14147947B4}"/>
              </a:ext>
            </a:extLst>
          </p:cNvPr>
          <p:cNvSpPr/>
          <p:nvPr/>
        </p:nvSpPr>
        <p:spPr>
          <a:xfrm>
            <a:off x="4068282" y="1390918"/>
            <a:ext cx="2194732" cy="2446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78CA32-E6F9-4634-9CF0-28B5B2880107}"/>
              </a:ext>
            </a:extLst>
          </p:cNvPr>
          <p:cNvSpPr/>
          <p:nvPr/>
        </p:nvSpPr>
        <p:spPr>
          <a:xfrm>
            <a:off x="3300609" y="2242159"/>
            <a:ext cx="6363222" cy="112107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34CA1E-177A-4FD0-B793-D4CE24A8BCE4}"/>
              </a:ext>
            </a:extLst>
          </p:cNvPr>
          <p:cNvSpPr txBox="1"/>
          <p:nvPr/>
        </p:nvSpPr>
        <p:spPr>
          <a:xfrm>
            <a:off x="607595" y="6005807"/>
            <a:ext cx="9914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Where the array was created in the first place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in </a:t>
            </a:r>
            <a:r>
              <a:rPr lang="en-US" dirty="0" err="1"/>
              <a:t>translate.c</a:t>
            </a:r>
            <a:r>
              <a:rPr lang="en-US" dirty="0"/>
              <a:t> line 62)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17D985F-0B7A-4B9B-9E8B-B46D1D05B5D8}"/>
              </a:ext>
            </a:extLst>
          </p:cNvPr>
          <p:cNvSpPr/>
          <p:nvPr/>
        </p:nvSpPr>
        <p:spPr>
          <a:xfrm>
            <a:off x="3300608" y="3969780"/>
            <a:ext cx="7521879" cy="49261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52754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1547B4C-7788-41DE-A475-7500746C4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demos of </a:t>
            </a:r>
            <a:r>
              <a:rPr lang="en-US" dirty="0" err="1"/>
              <a:t>AddressSanitizer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3C44C7-C6CF-4827-AD67-4C62B4A66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array_print.c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string_print.c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C7FDAE-5B15-4893-BE3B-B0D09A84E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9129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E0EFB-745B-4417-90A3-5206FAB30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 error happened may not but where the bug 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CA7B4-C890-4B47-A33A-1BCD60706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AddressSanitizer</a:t>
            </a:r>
            <a:r>
              <a:rPr lang="en-US" dirty="0"/>
              <a:t> usually points to a line where the array is being accessed</a:t>
            </a:r>
          </a:p>
          <a:p>
            <a:endParaRPr lang="en-US" dirty="0"/>
          </a:p>
          <a:p>
            <a:r>
              <a:rPr lang="en-US" dirty="0"/>
              <a:t>But the bug is often because an index is out of bounds</a:t>
            </a:r>
          </a:p>
          <a:p>
            <a:r>
              <a:rPr lang="en-US" dirty="0"/>
              <a:t>Or because the pointer passed in was invalid to begin with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is a new class of problem you’ll all have to deal with</a:t>
            </a:r>
          </a:p>
          <a:p>
            <a:pPr lvl="1"/>
            <a:r>
              <a:rPr lang="en-US" dirty="0"/>
              <a:t>Errors that occur because of bugs elsewhere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455578-B24D-4014-AEB7-11BDD7478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5112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98339-F9E1-490A-8BDC-453AC6FEE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</a:t>
            </a:r>
            <a:r>
              <a:rPr lang="en-US" dirty="0" err="1"/>
              <a:t>AddressSanitizer</a:t>
            </a:r>
            <a:r>
              <a:rPr lang="en-US" dirty="0"/>
              <a:t>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EFFF9-CB57-4333-96F5-C8E45A8CB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Dereferencing a NULL pointer</a:t>
            </a:r>
          </a:p>
          <a:p>
            <a:pPr lvl="1"/>
            <a:endParaRPr lang="en-US" dirty="0"/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/string_print.c:4:28: runtime error: load of null pointer of type 'const char'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AddressSanitizer:DEADLYSIGNAL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=================================================================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==2838978==ERROR: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SEGV on unknown address 0x000000000000 (pc 0x000000400912 bp 0x000000000000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0x7ffe1379cec0 T0)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==2838978==The signal is caused by a READ memory access.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==2838978==Hint: address points to the zero page.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SCARINESS: 10 (null-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deref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0x400911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print_string_chars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/string_print.c:4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0x400a33 in main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/string_print.c:12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#2 0x7fefdbf5a492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libc_start_main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../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csu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/libc-start.c:314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#3 0x40082d in _start (/home/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branden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/cs211/f21/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/04_arrays_strings/string_print+0x40082d)</a:t>
            </a:r>
          </a:p>
          <a:p>
            <a:pPr marL="0" indent="0">
              <a:spcBef>
                <a:spcPts val="800"/>
              </a:spcBef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can not provide additional info.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SUMMARY: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SEGV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/string_print.c:4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print_string_chars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==2838978==ABORTING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9E222-6C21-4781-933A-1D79C51F2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FA5DE3-B0AA-4E50-8DDD-2B4AFEE068A0}"/>
              </a:ext>
            </a:extLst>
          </p:cNvPr>
          <p:cNvSpPr txBox="1"/>
          <p:nvPr/>
        </p:nvSpPr>
        <p:spPr>
          <a:xfrm>
            <a:off x="10293350" y="913884"/>
            <a:ext cx="16616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string_print.c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68320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Pointers</a:t>
            </a:r>
          </a:p>
          <a:p>
            <a:pPr lvl="1"/>
            <a:r>
              <a:rPr lang="en-US" dirty="0"/>
              <a:t>What are pointers?</a:t>
            </a:r>
          </a:p>
          <a:p>
            <a:pPr lvl="1"/>
            <a:r>
              <a:rPr lang="en-US" dirty="0"/>
              <a:t>Why are pointers?</a:t>
            </a:r>
          </a:p>
          <a:p>
            <a:pPr lvl="1"/>
            <a:r>
              <a:rPr lang="en-US" dirty="0"/>
              <a:t>Pointers &amp; Arrays</a:t>
            </a:r>
          </a:p>
          <a:p>
            <a:pPr lvl="1"/>
            <a:endParaRPr lang="en-US" dirty="0"/>
          </a:p>
          <a:p>
            <a:r>
              <a:rPr lang="en-US" dirty="0"/>
              <a:t>Address Sanitizer</a:t>
            </a:r>
          </a:p>
          <a:p>
            <a:pPr lvl="1"/>
            <a:endParaRPr lang="en-US" dirty="0"/>
          </a:p>
          <a:p>
            <a:r>
              <a:rPr lang="en-US" b="1" dirty="0"/>
              <a:t>Arguments to main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0048953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arguments to main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We’ve been using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main(void);”</a:t>
            </a:r>
            <a:r>
              <a:rPr lang="en-US" dirty="0"/>
              <a:t> 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’s signature</a:t>
            </a:r>
          </a:p>
          <a:p>
            <a:endParaRPr lang="en-US" dirty="0"/>
          </a:p>
          <a:p>
            <a:r>
              <a:rPr lang="en-US" dirty="0"/>
              <a:t>Actually,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can receive arguments, which are what the user called the program with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 ./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arg1 arg2 arg3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8923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BC022-036F-4049-8373-5422C0162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signature for main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572F8-A720-4857-9751-3D2533C90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real signature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is: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char*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/>
              <a:t> – the number of strings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/>
              <a:t> (length of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/>
              <a:t>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/>
              <a:t> – an array of strings (array of char*)</a:t>
            </a:r>
          </a:p>
          <a:p>
            <a:pPr lvl="1"/>
            <a:r>
              <a:rPr lang="en-US" dirty="0"/>
              <a:t>The first string is the name of the program itself</a:t>
            </a:r>
          </a:p>
          <a:p>
            <a:pPr lvl="1"/>
            <a:r>
              <a:rPr lang="en-US" dirty="0"/>
              <a:t>The remaining strings are the arguments to the function</a:t>
            </a:r>
          </a:p>
          <a:p>
            <a:pPr lvl="1"/>
            <a:endParaRPr lang="en-US" dirty="0"/>
          </a:p>
          <a:p>
            <a:r>
              <a:rPr lang="en-US" dirty="0"/>
              <a:t>By 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main(void)</a:t>
            </a:r>
            <a:r>
              <a:rPr lang="en-US" dirty="0"/>
              <a:t>, we’ve just been ignoring these</a:t>
            </a:r>
          </a:p>
          <a:p>
            <a:pPr lvl="1"/>
            <a:r>
              <a:rPr lang="en-US" dirty="0"/>
              <a:t>Which is fine, because they aren’t always useful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C0D1D7-C709-4977-A033-E505096D6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04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BA121-09D5-4083-BF65-7AED57192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files for today’s lecture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7498E-FA9E-45E8-ABE0-57F28D7F2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 ~/cs211/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/>
              <a:t>		(or wherever you put stuff)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tar 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xkvf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~cs211/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/04_pointers.tgz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 04_pointers/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A couple people asked for me to share the code from lectures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It’s already shared! You can grab your own copy whenever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 included “finished” versions of code we write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Usually has working versions of code from slides too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614A3A-1B04-4381-B080-06403A98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90297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C78B2-BA5E-42A5-8502-5C7EFDA75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</a:t>
            </a:r>
            <a:r>
              <a:rPr lang="en-US" dirty="0" err="1"/>
              <a:t>argv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24F29-02D2-4A3A-AA73-2D63413BB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print out all the arguments to the function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main(int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char*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(“Argument %d: \”%s\”\n”,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457200" lvl="1" indent="0">
              <a:buNone/>
            </a:pP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A0AC8-B28D-439F-AE4D-E744A4040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0265C8-8B6A-4FF3-81CD-14E990FEE458}"/>
              </a:ext>
            </a:extLst>
          </p:cNvPr>
          <p:cNvSpPr txBox="1"/>
          <p:nvPr/>
        </p:nvSpPr>
        <p:spPr>
          <a:xfrm>
            <a:off x="9918700" y="254000"/>
            <a:ext cx="16616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argv_print.c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9517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Pointers</a:t>
            </a:r>
          </a:p>
          <a:p>
            <a:pPr lvl="1"/>
            <a:r>
              <a:rPr lang="en-US" dirty="0"/>
              <a:t>What are pointers?</a:t>
            </a:r>
          </a:p>
          <a:p>
            <a:pPr lvl="1"/>
            <a:r>
              <a:rPr lang="en-US" dirty="0"/>
              <a:t>Why are pointers?</a:t>
            </a:r>
          </a:p>
          <a:p>
            <a:pPr lvl="1"/>
            <a:r>
              <a:rPr lang="en-US" dirty="0"/>
              <a:t>Pointers &amp; Arrays</a:t>
            </a:r>
          </a:p>
          <a:p>
            <a:pPr lvl="1"/>
            <a:endParaRPr lang="en-US" dirty="0"/>
          </a:p>
          <a:p>
            <a:r>
              <a:rPr lang="en-US" dirty="0"/>
              <a:t>Address Sanitizer</a:t>
            </a:r>
          </a:p>
          <a:p>
            <a:pPr lvl="1"/>
            <a:endParaRPr lang="en-US" dirty="0"/>
          </a:p>
          <a:p>
            <a:r>
              <a:rPr lang="en-US" dirty="0"/>
              <a:t>Arguments to main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224874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/>
              <a:t>Pointers</a:t>
            </a:r>
          </a:p>
          <a:p>
            <a:pPr lvl="1"/>
            <a:r>
              <a:rPr lang="en-US" b="1" dirty="0"/>
              <a:t>What are pointers?</a:t>
            </a:r>
          </a:p>
          <a:p>
            <a:pPr lvl="1"/>
            <a:r>
              <a:rPr lang="en-US" dirty="0"/>
              <a:t>Why are pointers?</a:t>
            </a:r>
          </a:p>
          <a:p>
            <a:pPr lvl="1"/>
            <a:r>
              <a:rPr lang="en-US" dirty="0"/>
              <a:t>Pointers &amp; Arrays</a:t>
            </a:r>
          </a:p>
          <a:p>
            <a:pPr lvl="1"/>
            <a:endParaRPr lang="en-US" dirty="0"/>
          </a:p>
          <a:p>
            <a:r>
              <a:rPr lang="en-US" dirty="0"/>
              <a:t>Address Sanitizer</a:t>
            </a:r>
          </a:p>
          <a:p>
            <a:pPr lvl="1"/>
            <a:endParaRPr lang="en-US" dirty="0"/>
          </a:p>
          <a:p>
            <a:r>
              <a:rPr lang="en-US" dirty="0"/>
              <a:t>Arguments to main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524425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Remember: values, objects, and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Values</a:t>
            </a:r>
            <a:r>
              <a:rPr lang="en-US" dirty="0"/>
              <a:t> are the actual information we want to work with</a:t>
            </a:r>
          </a:p>
          <a:p>
            <a:pPr lvl="1"/>
            <a:r>
              <a:rPr lang="en-US" dirty="0"/>
              <a:t>Numbers, Strings, Images, etc.</a:t>
            </a:r>
          </a:p>
          <a:p>
            <a:pPr lvl="1"/>
            <a:r>
              <a:rPr lang="en-US" dirty="0"/>
              <a:t>Example: 3 is 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value</a:t>
            </a:r>
          </a:p>
          <a:p>
            <a:pPr lvl="1"/>
            <a:endParaRPr lang="en-US" dirty="0"/>
          </a:p>
          <a:p>
            <a:r>
              <a:rPr lang="en-US" dirty="0"/>
              <a:t>An </a:t>
            </a:r>
            <a:r>
              <a:rPr lang="en-US" b="1" dirty="0"/>
              <a:t>object</a:t>
            </a:r>
            <a:r>
              <a:rPr lang="en-US" dirty="0"/>
              <a:t> is a chunk of memory that can hold a value of a particular type.</a:t>
            </a:r>
          </a:p>
          <a:p>
            <a:pPr lvl="1"/>
            <a:r>
              <a:rPr lang="en-US" dirty="0"/>
              <a:t>Example: function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/>
              <a:t> has a parameter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x</a:t>
            </a:r>
          </a:p>
          <a:p>
            <a:pPr lvl="2"/>
            <a:r>
              <a:rPr lang="en-US" dirty="0"/>
              <a:t>Each type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/>
              <a:t> is called, a “fresh” object that can hold an int is “created”</a:t>
            </a:r>
          </a:p>
          <a:p>
            <a:pPr lvl="1"/>
            <a:endParaRPr lang="en-US" dirty="0"/>
          </a:p>
          <a:p>
            <a:r>
              <a:rPr lang="en-US" dirty="0"/>
              <a:t>A </a:t>
            </a:r>
            <a:r>
              <a:rPr lang="en-US" b="1" dirty="0"/>
              <a:t>variable</a:t>
            </a:r>
            <a:r>
              <a:rPr lang="en-US" dirty="0"/>
              <a:t> is the name of an object</a:t>
            </a:r>
            <a:br>
              <a:rPr lang="en-US" dirty="0"/>
            </a:br>
            <a:endParaRPr lang="en-US" dirty="0"/>
          </a:p>
          <a:p>
            <a:r>
              <a:rPr lang="en-US" dirty="0"/>
              <a:t>Assigning to a variable changes the </a:t>
            </a:r>
            <a:r>
              <a:rPr lang="en-US" i="1" dirty="0"/>
              <a:t>value</a:t>
            </a:r>
            <a:r>
              <a:rPr lang="en-US" dirty="0"/>
              <a:t> stored in the object named by the variable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41327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2027A3B-330E-4368-95A2-EF394796F5EF}" vid="{5C8A0662-5C76-4F95-A4FF-DAC7FB3CDF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cs211_template</Template>
  <TotalTime>1134</TotalTime>
  <Words>5576</Words>
  <Application>Microsoft Office PowerPoint</Application>
  <PresentationFormat>Widescreen</PresentationFormat>
  <Paragraphs>853</Paragraphs>
  <Slides>71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6" baseType="lpstr">
      <vt:lpstr>Arial</vt:lpstr>
      <vt:lpstr>Calibri</vt:lpstr>
      <vt:lpstr>Courier New</vt:lpstr>
      <vt:lpstr>Tahoma</vt:lpstr>
      <vt:lpstr>Class Slides</vt:lpstr>
      <vt:lpstr>Lecture 04 Pointers</vt:lpstr>
      <vt:lpstr>Administrivia</vt:lpstr>
      <vt:lpstr>Gradescope demo</vt:lpstr>
      <vt:lpstr>Example Gradescope output</vt:lpstr>
      <vt:lpstr>Test code locally and submit to Gradescope when ready</vt:lpstr>
      <vt:lpstr>Today’s Goals</vt:lpstr>
      <vt:lpstr>Getting files for today’s lecture</vt:lpstr>
      <vt:lpstr>Outline</vt:lpstr>
      <vt:lpstr>Remember: values, objects, and variables</vt:lpstr>
      <vt:lpstr>Pointers are another type of value</vt:lpstr>
      <vt:lpstr>C syntax for pointers</vt:lpstr>
      <vt:lpstr>Longer pointer example</vt:lpstr>
      <vt:lpstr>Longer pointer example</vt:lpstr>
      <vt:lpstr>Longer pointer example</vt:lpstr>
      <vt:lpstr>Longer pointer example</vt:lpstr>
      <vt:lpstr>Longer pointer example</vt:lpstr>
      <vt:lpstr>Longer pointer example</vt:lpstr>
      <vt:lpstr>Longer pointer example</vt:lpstr>
      <vt:lpstr>Longer pointer example</vt:lpstr>
      <vt:lpstr>Longer pointer example</vt:lpstr>
      <vt:lpstr>Dereferencing a pointer</vt:lpstr>
      <vt:lpstr>Longer pointer example</vt:lpstr>
      <vt:lpstr>Longer pointer example</vt:lpstr>
      <vt:lpstr>Possible pointer values</vt:lpstr>
      <vt:lpstr>Some things to remember about pointers</vt:lpstr>
      <vt:lpstr>Break + Question</vt:lpstr>
      <vt:lpstr>Break + Question</vt:lpstr>
      <vt:lpstr>Break + Question</vt:lpstr>
      <vt:lpstr>Break + Question</vt:lpstr>
      <vt:lpstr>C things that make pointers annoying</vt:lpstr>
      <vt:lpstr>C things that make pointers annoying</vt:lpstr>
      <vt:lpstr>Never define multiple variables at once</vt:lpstr>
      <vt:lpstr>Never define multiple variables at once</vt:lpstr>
      <vt:lpstr>Full CS211 C style guidelines</vt:lpstr>
      <vt:lpstr>Outline</vt:lpstr>
      <vt:lpstr>Pointers functions directly modify values inside variables</vt:lpstr>
      <vt:lpstr>Example programming</vt:lpstr>
      <vt:lpstr>Adding two to a variable WITHOUT pointers</vt:lpstr>
      <vt:lpstr>Adding two to a variable WITH pointers</vt:lpstr>
      <vt:lpstr>Side-by-side comparison of without/with pointers</vt:lpstr>
      <vt:lpstr>Example programming</vt:lpstr>
      <vt:lpstr>Another example: what if we want to pass a struct</vt:lpstr>
      <vt:lpstr>Shortcut for pointers to structs</vt:lpstr>
      <vt:lpstr>Example programming</vt:lpstr>
      <vt:lpstr>Adding a function to print the struct</vt:lpstr>
      <vt:lpstr>Scanf example</vt:lpstr>
      <vt:lpstr>Break + Question</vt:lpstr>
      <vt:lpstr>Break + Question</vt:lpstr>
      <vt:lpstr>Outline</vt:lpstr>
      <vt:lpstr>Reminder: arrays and strings</vt:lpstr>
      <vt:lpstr>The name of the array is like a pointer to the first element</vt:lpstr>
      <vt:lpstr>Arrays passed into functions are just pointers</vt:lpstr>
      <vt:lpstr>Square brackets are the same as adding to the pointer</vt:lpstr>
      <vt:lpstr>A note on writing meaningful code</vt:lpstr>
      <vt:lpstr>Outline</vt:lpstr>
      <vt:lpstr>DANGER! Nothing stops you from going past the end of an array</vt:lpstr>
      <vt:lpstr>Address Sanitizer</vt:lpstr>
      <vt:lpstr>Example address sanitizer error</vt:lpstr>
      <vt:lpstr>Example address sanitizer error</vt:lpstr>
      <vt:lpstr>Example address sanitizer error</vt:lpstr>
      <vt:lpstr>Example address sanitizer error</vt:lpstr>
      <vt:lpstr>Example address sanitizer error</vt:lpstr>
      <vt:lpstr>Example address sanitizer error</vt:lpstr>
      <vt:lpstr>Live demos of AddressSanitizer</vt:lpstr>
      <vt:lpstr>Where the error happened may not but where the bug is</vt:lpstr>
      <vt:lpstr>Other AddressSanitizer errors</vt:lpstr>
      <vt:lpstr>Outline</vt:lpstr>
      <vt:lpstr>Passing arguments to main</vt:lpstr>
      <vt:lpstr>Real signature for main</vt:lpstr>
      <vt:lpstr>Working with argv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03 Pointers</dc:title>
  <dc:creator>Branden Ghena</dc:creator>
  <cp:lastModifiedBy>Branden Ghena</cp:lastModifiedBy>
  <cp:revision>134</cp:revision>
  <dcterms:created xsi:type="dcterms:W3CDTF">2021-09-27T16:29:08Z</dcterms:created>
  <dcterms:modified xsi:type="dcterms:W3CDTF">2023-04-11T18:38:54Z</dcterms:modified>
</cp:coreProperties>
</file>