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108"/>
  </p:notesMasterIdLst>
  <p:sldIdLst>
    <p:sldId id="256" r:id="rId2"/>
    <p:sldId id="526" r:id="rId3"/>
    <p:sldId id="539" r:id="rId4"/>
    <p:sldId id="264" r:id="rId5"/>
    <p:sldId id="387" r:id="rId6"/>
    <p:sldId id="691" r:id="rId7"/>
    <p:sldId id="542" r:id="rId8"/>
    <p:sldId id="418" r:id="rId9"/>
    <p:sldId id="419" r:id="rId10"/>
    <p:sldId id="428" r:id="rId11"/>
    <p:sldId id="427" r:id="rId12"/>
    <p:sldId id="421" r:id="rId13"/>
    <p:sldId id="426" r:id="rId14"/>
    <p:sldId id="429" r:id="rId15"/>
    <p:sldId id="422" r:id="rId16"/>
    <p:sldId id="692" r:id="rId17"/>
    <p:sldId id="433" r:id="rId18"/>
    <p:sldId id="425" r:id="rId19"/>
    <p:sldId id="430" r:id="rId20"/>
    <p:sldId id="681" r:id="rId21"/>
    <p:sldId id="689" r:id="rId22"/>
    <p:sldId id="423" r:id="rId23"/>
    <p:sldId id="424" r:id="rId24"/>
    <p:sldId id="431" r:id="rId25"/>
    <p:sldId id="543" r:id="rId26"/>
    <p:sldId id="392" r:id="rId27"/>
    <p:sldId id="407" r:id="rId28"/>
    <p:sldId id="408" r:id="rId29"/>
    <p:sldId id="516" r:id="rId30"/>
    <p:sldId id="693" r:id="rId31"/>
    <p:sldId id="435" r:id="rId32"/>
    <p:sldId id="385" r:id="rId33"/>
    <p:sldId id="443" r:id="rId34"/>
    <p:sldId id="444" r:id="rId35"/>
    <p:sldId id="445" r:id="rId36"/>
    <p:sldId id="684" r:id="rId37"/>
    <p:sldId id="694" r:id="rId38"/>
    <p:sldId id="685" r:id="rId39"/>
    <p:sldId id="514" r:id="rId40"/>
    <p:sldId id="519" r:id="rId41"/>
    <p:sldId id="515" r:id="rId42"/>
    <p:sldId id="695" r:id="rId43"/>
    <p:sldId id="391" r:id="rId44"/>
    <p:sldId id="518" r:id="rId45"/>
    <p:sldId id="521" r:id="rId46"/>
    <p:sldId id="662" r:id="rId47"/>
    <p:sldId id="696" r:id="rId48"/>
    <p:sldId id="522" r:id="rId49"/>
    <p:sldId id="394" r:id="rId50"/>
    <p:sldId id="397" r:id="rId51"/>
    <p:sldId id="389" r:id="rId52"/>
    <p:sldId id="402" r:id="rId53"/>
    <p:sldId id="485" r:id="rId54"/>
    <p:sldId id="697" r:id="rId55"/>
    <p:sldId id="447" r:id="rId56"/>
    <p:sldId id="449" r:id="rId57"/>
    <p:sldId id="698" r:id="rId58"/>
    <p:sldId id="494" r:id="rId59"/>
    <p:sldId id="451" r:id="rId60"/>
    <p:sldId id="498" r:id="rId61"/>
    <p:sldId id="496" r:id="rId62"/>
    <p:sldId id="500" r:id="rId63"/>
    <p:sldId id="499" r:id="rId64"/>
    <p:sldId id="501" r:id="rId65"/>
    <p:sldId id="502" r:id="rId66"/>
    <p:sldId id="503" r:id="rId67"/>
    <p:sldId id="504" r:id="rId68"/>
    <p:sldId id="488" r:id="rId69"/>
    <p:sldId id="487" r:id="rId70"/>
    <p:sldId id="540" r:id="rId71"/>
    <p:sldId id="541" r:id="rId72"/>
    <p:sldId id="699" r:id="rId73"/>
    <p:sldId id="490" r:id="rId74"/>
    <p:sldId id="506" r:id="rId75"/>
    <p:sldId id="508" r:id="rId76"/>
    <p:sldId id="509" r:id="rId77"/>
    <p:sldId id="507" r:id="rId78"/>
    <p:sldId id="510" r:id="rId79"/>
    <p:sldId id="511" r:id="rId80"/>
    <p:sldId id="700" r:id="rId81"/>
    <p:sldId id="527" r:id="rId82"/>
    <p:sldId id="493" r:id="rId83"/>
    <p:sldId id="453" r:id="rId84"/>
    <p:sldId id="491" r:id="rId85"/>
    <p:sldId id="505" r:id="rId86"/>
    <p:sldId id="401" r:id="rId87"/>
    <p:sldId id="492" r:id="rId88"/>
    <p:sldId id="690" r:id="rId89"/>
    <p:sldId id="687" r:id="rId90"/>
    <p:sldId id="395" r:id="rId91"/>
    <p:sldId id="396" r:id="rId92"/>
    <p:sldId id="398" r:id="rId93"/>
    <p:sldId id="523" r:id="rId94"/>
    <p:sldId id="400" r:id="rId95"/>
    <p:sldId id="399" r:id="rId96"/>
    <p:sldId id="688" r:id="rId97"/>
    <p:sldId id="524" r:id="rId98"/>
    <p:sldId id="598" r:id="rId99"/>
    <p:sldId id="525" r:id="rId100"/>
    <p:sldId id="599" r:id="rId101"/>
    <p:sldId id="600" r:id="rId102"/>
    <p:sldId id="528" r:id="rId103"/>
    <p:sldId id="529" r:id="rId104"/>
    <p:sldId id="530" r:id="rId105"/>
    <p:sldId id="531" r:id="rId106"/>
    <p:sldId id="532" r:id="rId10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526"/>
            <p14:sldId id="539"/>
            <p14:sldId id="264"/>
            <p14:sldId id="387"/>
          </p14:sldIdLst>
        </p14:section>
        <p14:section name="Unix Shell" id="{911232E7-28A6-4D79-BAC7-45CCE51D0C10}">
          <p14:sldIdLst>
            <p14:sldId id="691"/>
            <p14:sldId id="542"/>
            <p14:sldId id="418"/>
            <p14:sldId id="419"/>
            <p14:sldId id="428"/>
            <p14:sldId id="427"/>
            <p14:sldId id="421"/>
            <p14:sldId id="426"/>
            <p14:sldId id="429"/>
            <p14:sldId id="422"/>
          </p14:sldIdLst>
        </p14:section>
        <p14:section name="Working with files" id="{281C8431-5A53-4168-A497-944090919CF8}">
          <p14:sldIdLst>
            <p14:sldId id="692"/>
            <p14:sldId id="433"/>
            <p14:sldId id="425"/>
            <p14:sldId id="430"/>
            <p14:sldId id="681"/>
            <p14:sldId id="689"/>
            <p14:sldId id="423"/>
            <p14:sldId id="424"/>
            <p14:sldId id="431"/>
            <p14:sldId id="543"/>
            <p14:sldId id="392"/>
            <p14:sldId id="407"/>
            <p14:sldId id="408"/>
            <p14:sldId id="516"/>
          </p14:sldIdLst>
        </p14:section>
        <p14:section name="Compilation" id="{A26B76FD-8BD1-4C33-9F69-A5A66394C282}">
          <p14:sldIdLst>
            <p14:sldId id="693"/>
            <p14:sldId id="435"/>
            <p14:sldId id="385"/>
            <p14:sldId id="443"/>
            <p14:sldId id="444"/>
            <p14:sldId id="445"/>
            <p14:sldId id="684"/>
          </p14:sldIdLst>
        </p14:section>
        <p14:section name="Separate Compilation" id="{B55B8E8C-5EAB-4A1E-A4E9-AE5E896E46FA}">
          <p14:sldIdLst>
            <p14:sldId id="694"/>
            <p14:sldId id="685"/>
            <p14:sldId id="514"/>
            <p14:sldId id="519"/>
            <p14:sldId id="515"/>
          </p14:sldIdLst>
        </p14:section>
        <p14:section name="Makefiles" id="{ED53C18C-9914-439E-BCED-32ED140D3BCD}">
          <p14:sldIdLst>
            <p14:sldId id="695"/>
            <p14:sldId id="391"/>
            <p14:sldId id="518"/>
            <p14:sldId id="521"/>
            <p14:sldId id="662"/>
          </p14:sldIdLst>
        </p14:section>
        <p14:section name="C Pre-processor" id="{BA744A37-D2D7-4B37-B0A6-FA9DCFDF6CD6}">
          <p14:sldIdLst>
            <p14:sldId id="696"/>
            <p14:sldId id="522"/>
            <p14:sldId id="394"/>
            <p14:sldId id="397"/>
            <p14:sldId id="389"/>
            <p14:sldId id="402"/>
            <p14:sldId id="485"/>
          </p14:sldIdLst>
        </p14:section>
        <p14:section name="Computing Fibonacci Numbers" id="{51731F48-55D4-45BD-9FA5-8A636898D5F7}">
          <p14:sldIdLst>
            <p14:sldId id="697"/>
            <p14:sldId id="447"/>
            <p14:sldId id="449"/>
          </p14:sldIdLst>
        </p14:section>
        <p14:section name="Iteration" id="{E992A4B0-9C7A-42ED-AA6F-23BCC91C06F6}">
          <p14:sldIdLst>
            <p14:sldId id="698"/>
            <p14:sldId id="494"/>
            <p14:sldId id="451"/>
            <p14:sldId id="498"/>
            <p14:sldId id="496"/>
            <p14:sldId id="500"/>
            <p14:sldId id="499"/>
            <p14:sldId id="501"/>
            <p14:sldId id="502"/>
            <p14:sldId id="503"/>
            <p14:sldId id="504"/>
            <p14:sldId id="488"/>
            <p14:sldId id="487"/>
            <p14:sldId id="540"/>
            <p14:sldId id="541"/>
          </p14:sldIdLst>
        </p14:section>
        <p14:section name="Input and Output" id="{71BEA2AD-4309-4371-860D-5B20C76D4B47}">
          <p14:sldIdLst>
            <p14:sldId id="699"/>
            <p14:sldId id="490"/>
            <p14:sldId id="506"/>
            <p14:sldId id="508"/>
            <p14:sldId id="509"/>
            <p14:sldId id="507"/>
            <p14:sldId id="510"/>
            <p14:sldId id="511"/>
          </p14:sldIdLst>
        </p14:section>
        <p14:section name="Other C Syntax" id="{93CEAFF4-6CC4-4550-9697-63DB2C90B89A}">
          <p14:sldIdLst>
            <p14:sldId id="700"/>
            <p14:sldId id="527"/>
            <p14:sldId id="493"/>
            <p14:sldId id="453"/>
            <p14:sldId id="491"/>
            <p14:sldId id="505"/>
            <p14:sldId id="401"/>
            <p14:sldId id="492"/>
          </p14:sldIdLst>
        </p14:section>
        <p14:section name="Wrapup" id="{29A7F866-9DA9-446B-8359-CE426CB89C7A}">
          <p14:sldIdLst>
            <p14:sldId id="690"/>
          </p14:sldIdLst>
        </p14:section>
        <p14:section name="Bonus: pre-processor" id="{86916F8E-59AC-42C5-BC18-8EA03073F2F8}">
          <p14:sldIdLst>
            <p14:sldId id="687"/>
            <p14:sldId id="395"/>
            <p14:sldId id="396"/>
            <p14:sldId id="398"/>
            <p14:sldId id="523"/>
            <p14:sldId id="400"/>
            <p14:sldId id="399"/>
          </p14:sldIdLst>
        </p14:section>
        <p14:section name="Bonus: Makefile Syntax" id="{AE4247B2-1DD2-445E-B2E9-A52E9126B580}">
          <p14:sldIdLst>
            <p14:sldId id="688"/>
            <p14:sldId id="524"/>
            <p14:sldId id="598"/>
            <p14:sldId id="525"/>
            <p14:sldId id="599"/>
            <p14:sldId id="600"/>
            <p14:sldId id="528"/>
            <p14:sldId id="529"/>
            <p14:sldId id="530"/>
            <p14:sldId id="531"/>
            <p14:sldId id="53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7436" autoAdjust="0"/>
  </p:normalViewPr>
  <p:slideViewPr>
    <p:cSldViewPr snapToGrid="0">
      <p:cViewPr varScale="1">
        <p:scale>
          <a:sx n="74" d="100"/>
          <a:sy n="74" d="100"/>
        </p:scale>
        <p:origin x="84" y="20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tableStyles" Target="tableStyle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notesMaster" Target="notesMasters/notesMaster1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presProps" Target="presProps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viewProps" Target="view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6DA34142-4057-4E41-8FAB-93DD5A2F5272}" type="datetime1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82BC-EFE8-41E4-A86B-07FC0B1457C3}" type="datetime1">
              <a:rPr lang="en-US" smtClean="0"/>
              <a:t>4/6/2023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1D5B-B5C1-4AF0-9BCF-12885203BE3F}" type="datetime1">
              <a:rPr lang="en-US" smtClean="0"/>
              <a:t>4/6/2023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0F0348-2F1A-4EE8-8A85-4721B86DEA66}" type="datetime1">
              <a:rPr lang="en-US" smtClean="0"/>
              <a:t>4/6/2023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7AB6CE-1AFC-4A94-BDA7-A76098728A1D}" type="datetime1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explainshell.com/" TargetMode="External"/><Relationship Id="rId2" Type="http://schemas.openxmlformats.org/officeDocument/2006/relationships/hyperlink" Target="https://swcarpentry.github.io/shell-novic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ldr.ostera.io/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explainshell.com/explain?cmd=tar+-xvkf+%7Ecs211%2Flec%2F02_shell_compilation.tgz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plusplus.com/reference/cstdio/printf/" TargetMode="Externa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02</a:t>
            </a:r>
            <a:br>
              <a:rPr lang="en-US" dirty="0"/>
            </a:br>
            <a:r>
              <a:rPr lang="en-US" dirty="0"/>
              <a:t>Unix Shell &amp; C Compilation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CS211 – Fundamentals of Computer Programming II</a:t>
            </a:r>
          </a:p>
          <a:p>
            <a:r>
              <a:rPr lang="en-US" dirty="0"/>
              <a:t>Branden Ghena – Spring 2023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9C8337-0804-4F14-931E-8B64EF5974B3}"/>
              </a:ext>
            </a:extLst>
          </p:cNvPr>
          <p:cNvSpPr txBox="1"/>
          <p:nvPr/>
        </p:nvSpPr>
        <p:spPr>
          <a:xfrm>
            <a:off x="607595" y="5511800"/>
            <a:ext cx="1097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Slides adapted from:</a:t>
            </a:r>
            <a:br>
              <a:rPr lang="en-US" sz="1600" dirty="0"/>
            </a:br>
            <a:r>
              <a:rPr lang="en-US" sz="1600" dirty="0"/>
              <a:t>Jesse Tov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C18894D-FF34-42DE-A30A-C9D27285E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Live command-line demo!!!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2751EA9-685A-C41F-3BFC-37CBD2805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do:</a:t>
            </a:r>
          </a:p>
          <a:p>
            <a:pPr lvl="1"/>
            <a:r>
              <a:rPr lang="en-US" dirty="0"/>
              <a:t>Log in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 around with commands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Fail at some command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Tab completion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Get files from lecture!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BB815F-00AB-4F0A-AE2A-625119593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329600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3ABE1-FBC7-4671-BC44-A925B96FF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Bonus: </a:t>
            </a:r>
            <a:r>
              <a:rPr lang="en-US" dirty="0" err="1"/>
              <a:t>Makefile</a:t>
            </a:r>
            <a:r>
              <a:rPr lang="en-US" dirty="0"/>
              <a:t> for building interact and </a:t>
            </a:r>
            <a:r>
              <a:rPr lang="en-US" dirty="0" err="1"/>
              <a:t>posn_test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0BB42C-17CD-465B-B0CE-D40B37E72D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122809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You don’t have to repeat the goal in each recipe</a:t>
            </a:r>
          </a:p>
          <a:p>
            <a:pPr lvl="1"/>
            <a:r>
              <a:rPr lang="en-US" dirty="0"/>
              <a:t>It’s better to use the special variable $@ instead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interact: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interact.o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posn.o</a:t>
            </a:r>
            <a:endParaRPr lang="en-US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pt-BR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	cc ‑o $@ interact.o posn.o</a:t>
            </a:r>
            <a:br>
              <a:rPr lang="pt-BR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pt-BR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posn_test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posn_test.o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posn.o</a:t>
            </a:r>
            <a:endParaRPr lang="en-US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	cc ‑o $@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posn_test.o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posn.o</a:t>
            </a:r>
            <a:b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interact.o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interact.c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posn.h</a:t>
            </a:r>
            <a:endParaRPr lang="en-US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pt-BR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	cc ‑c ‑o 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$@</a:t>
            </a:r>
            <a:r>
              <a:rPr lang="pt-BR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interact.c</a:t>
            </a:r>
            <a:br>
              <a:rPr lang="pt-BR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pt-BR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posn_test.o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posn_test.c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posn.h</a:t>
            </a:r>
            <a:endParaRPr lang="en-US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	cc ‑c ‑o $@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posn_test.c</a:t>
            </a:r>
            <a:b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posn.o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posn.c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posn.h</a:t>
            </a:r>
            <a:endParaRPr lang="en-US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	cc ‑c ‑o $@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posn.c</a:t>
            </a: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6A26DF-FB01-4526-BB86-2B283195A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777594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3ABE1-FBC7-4671-BC44-A925B96FF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Bonus: </a:t>
            </a:r>
            <a:r>
              <a:rPr lang="en-US" dirty="0" err="1"/>
              <a:t>Makefile</a:t>
            </a:r>
            <a:r>
              <a:rPr lang="en-US" dirty="0"/>
              <a:t> for building interact and </a:t>
            </a:r>
            <a:r>
              <a:rPr lang="en-US" dirty="0" err="1"/>
              <a:t>posn_test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0BB42C-17CD-465B-B0CE-D40B37E72D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122809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Similarly, $^ is a variable that stands for the prerequisites</a:t>
            </a:r>
          </a:p>
          <a:p>
            <a:pPr lvl="1"/>
            <a:r>
              <a:rPr lang="en-US" dirty="0"/>
              <a:t>Or $&lt; when you only want the </a:t>
            </a:r>
            <a:r>
              <a:rPr lang="en-US" i="1" dirty="0"/>
              <a:t>first</a:t>
            </a:r>
            <a:r>
              <a:rPr lang="en-US" dirty="0"/>
              <a:t> prerequisite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interact: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interact.o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posn.o</a:t>
            </a:r>
            <a:endParaRPr lang="en-US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pt-BR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	cc ‑o $@ $^</a:t>
            </a:r>
            <a:br>
              <a:rPr lang="pt-BR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pt-BR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posn_test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posn_test.o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posn.o</a:t>
            </a:r>
            <a:endParaRPr lang="en-US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	cc ‑o $@ $^</a:t>
            </a:r>
            <a:b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interact.o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interact.c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posn.h</a:t>
            </a:r>
            <a:endParaRPr lang="en-US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pt-BR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	cc ‑c ‑o 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$@</a:t>
            </a:r>
            <a:r>
              <a:rPr lang="pt-BR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$&lt;</a:t>
            </a:r>
            <a:br>
              <a:rPr lang="pt-BR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pt-BR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posn_test.o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posn_test.c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posn.h</a:t>
            </a:r>
            <a:endParaRPr lang="en-US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	cc ‑c ‑o $@ $&lt;</a:t>
            </a:r>
            <a:b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posn.o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posn.c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posn.h</a:t>
            </a:r>
            <a:endParaRPr lang="en-US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	cc ‑c ‑o $@ $&lt;</a:t>
            </a: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6A26DF-FB01-4526-BB86-2B283195A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824964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3ABE1-FBC7-4671-BC44-A925B96FF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Bonus: </a:t>
            </a:r>
            <a:r>
              <a:rPr lang="en-US" dirty="0" err="1"/>
              <a:t>Makefile</a:t>
            </a:r>
            <a:r>
              <a:rPr lang="en-US" dirty="0"/>
              <a:t> for building interact and </a:t>
            </a:r>
            <a:r>
              <a:rPr lang="en-US" dirty="0" err="1"/>
              <a:t>posn_test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0BB42C-17CD-465B-B0CE-D40B37E72D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122809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Now note that the bottom three compilation rules are the same except for the filename. We can replace them with a pattern rule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interact: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interact.o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posn.o</a:t>
            </a:r>
            <a:endParaRPr lang="en-US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pt-BR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	cc ‑o $@ $^</a:t>
            </a:r>
            <a:br>
              <a:rPr lang="pt-BR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pt-BR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posn_test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posn_test.o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posn.o</a:t>
            </a:r>
            <a:endParaRPr lang="en-US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	cc ‑o $@ $^</a:t>
            </a:r>
            <a:b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interact.o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interact.c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posn.h</a:t>
            </a:r>
            <a:endParaRPr lang="en-US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pt-BR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	cc ‑c ‑o 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$@</a:t>
            </a:r>
            <a:r>
              <a:rPr lang="pt-BR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$&lt;</a:t>
            </a:r>
            <a:br>
              <a:rPr lang="pt-BR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pt-BR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posn_test.o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posn_test.c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posn.h</a:t>
            </a:r>
            <a:endParaRPr lang="en-US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	cc ‑c ‑o $@ $&lt;</a:t>
            </a:r>
            <a:b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posn.o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posn.c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posn.h</a:t>
            </a:r>
            <a:endParaRPr lang="en-US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	cc ‑c ‑o $@ $&lt;</a:t>
            </a: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6A26DF-FB01-4526-BB86-2B283195A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281236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3ABE1-FBC7-4671-BC44-A925B96FF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Bonus: </a:t>
            </a:r>
            <a:r>
              <a:rPr lang="en-US" dirty="0" err="1"/>
              <a:t>Makefile</a:t>
            </a:r>
            <a:r>
              <a:rPr lang="en-US" dirty="0"/>
              <a:t> for building interact and </a:t>
            </a:r>
            <a:r>
              <a:rPr lang="en-US" dirty="0" err="1"/>
              <a:t>posn_test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0BB42C-17CD-465B-B0CE-D40B37E72D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1228090" cy="5029200"/>
          </a:xfrm>
        </p:spPr>
        <p:txBody>
          <a:bodyPr>
            <a:normAutofit/>
          </a:bodyPr>
          <a:lstStyle/>
          <a:p>
            <a:r>
              <a:rPr lang="en-US" dirty="0"/>
              <a:t>This pattern says we can build any .o file from a matching .c file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interact: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interact.o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posn.o</a:t>
            </a:r>
            <a:endParaRPr lang="en-US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pt-BR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	cc ‑o $@ $^</a:t>
            </a:r>
            <a:br>
              <a:rPr lang="pt-BR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pt-BR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posn_test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posn_test.o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posn.o</a:t>
            </a:r>
            <a:endParaRPr lang="en-US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	cc ‑o $@ $^</a:t>
            </a:r>
            <a:b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.o: %.c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posn.h</a:t>
            </a:r>
            <a:endParaRPr lang="en-US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pt-BR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	cc ‑c ‑o 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$@</a:t>
            </a:r>
            <a:r>
              <a:rPr lang="pt-BR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$&lt;</a:t>
            </a:r>
            <a:br>
              <a:rPr lang="pt-BR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pt-BR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6A26DF-FB01-4526-BB86-2B283195A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826656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3ABE1-FBC7-4671-BC44-A925B96FF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Bonus: </a:t>
            </a:r>
            <a:r>
              <a:rPr lang="en-US" dirty="0" err="1"/>
              <a:t>Makefile</a:t>
            </a:r>
            <a:r>
              <a:rPr lang="en-US" dirty="0"/>
              <a:t> for building interact and </a:t>
            </a:r>
            <a:r>
              <a:rPr lang="en-US" dirty="0" err="1"/>
              <a:t>posn_test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0BB42C-17CD-465B-B0CE-D40B37E72D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1228090" cy="5029200"/>
          </a:xfrm>
        </p:spPr>
        <p:txBody>
          <a:bodyPr>
            <a:normAutofit/>
          </a:bodyPr>
          <a:lstStyle/>
          <a:p>
            <a:r>
              <a:rPr lang="en-US" dirty="0"/>
              <a:t>That pattern is pretty generic except for the reliance on </a:t>
            </a:r>
            <a:r>
              <a:rPr lang="en-US" dirty="0" err="1"/>
              <a:t>posn.h</a:t>
            </a:r>
            <a:endParaRPr lang="en-US" dirty="0"/>
          </a:p>
          <a:p>
            <a:pPr lvl="1"/>
            <a:r>
              <a:rPr lang="en-US" dirty="0"/>
              <a:t>Let’s break that out into a separate rule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interact: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interact.o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posn.o</a:t>
            </a:r>
            <a:endParaRPr lang="en-US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pt-BR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	cc ‑o $@ $^</a:t>
            </a:r>
            <a:br>
              <a:rPr lang="pt-BR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pt-BR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posn_test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posn_test.o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posn.o</a:t>
            </a:r>
            <a:endParaRPr lang="en-US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	cc ‑o $@ $^</a:t>
            </a:r>
            <a:b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.o: %.c</a:t>
            </a:r>
          </a:p>
          <a:p>
            <a:pPr marL="457200" lvl="1" indent="0">
              <a:buNone/>
            </a:pPr>
            <a:r>
              <a:rPr lang="pt-BR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	cc ‑c ‑o 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$@</a:t>
            </a:r>
            <a:r>
              <a:rPr lang="pt-BR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$&lt;</a:t>
            </a:r>
          </a:p>
          <a:p>
            <a:pPr marL="457200" lvl="1" indent="0">
              <a:buNone/>
            </a:pPr>
            <a:endParaRPr lang="pt-B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interact.o posn_test.o posn.o: posn.h</a:t>
            </a:r>
            <a:br>
              <a:rPr lang="pt-BR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pt-BR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6A26DF-FB01-4526-BB86-2B283195A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181219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3ABE1-FBC7-4671-BC44-A925B96FF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Bonus: </a:t>
            </a:r>
            <a:r>
              <a:rPr lang="en-US" dirty="0" err="1"/>
              <a:t>Makefile</a:t>
            </a:r>
            <a:r>
              <a:rPr lang="en-US" dirty="0"/>
              <a:t> for building interact and </a:t>
            </a:r>
            <a:r>
              <a:rPr lang="en-US" dirty="0" err="1"/>
              <a:t>posn_test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0BB42C-17CD-465B-B0CE-D40B37E72D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1228090" cy="5029200"/>
          </a:xfrm>
        </p:spPr>
        <p:txBody>
          <a:bodyPr>
            <a:normAutofit/>
          </a:bodyPr>
          <a:lstStyle/>
          <a:p>
            <a:r>
              <a:rPr lang="en-US" dirty="0"/>
              <a:t>And we really ought to make the compiler used a variable</a:t>
            </a:r>
          </a:p>
          <a:p>
            <a:pPr lvl="1"/>
            <a:r>
              <a:rPr lang="en-US" dirty="0"/>
              <a:t>Then others could change it out if desired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interact: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interact.o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posn.o</a:t>
            </a:r>
            <a:endParaRPr lang="en-US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pt-BR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	$(CC) ‑o $@ $^</a:t>
            </a:r>
            <a:br>
              <a:rPr lang="pt-BR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pt-BR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posn_test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posn_test.o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posn.o</a:t>
            </a:r>
            <a:endParaRPr lang="en-US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	$(CC) ‑o $@ $^</a:t>
            </a:r>
            <a:b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.o: %.c</a:t>
            </a:r>
          </a:p>
          <a:p>
            <a:pPr marL="457200" lvl="1" indent="0">
              <a:buNone/>
            </a:pPr>
            <a:r>
              <a:rPr lang="pt-BR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$(CC)</a:t>
            </a:r>
            <a:r>
              <a:rPr lang="pt-BR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‑c ‑o 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$@</a:t>
            </a:r>
            <a:r>
              <a:rPr lang="pt-BR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$&lt;</a:t>
            </a:r>
          </a:p>
          <a:p>
            <a:pPr marL="457200" lvl="1" indent="0">
              <a:buNone/>
            </a:pPr>
            <a:endParaRPr lang="pt-B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interact.o posn_test.o posn.o: posn.h</a:t>
            </a:r>
            <a:br>
              <a:rPr lang="pt-BR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pt-BR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6A26DF-FB01-4526-BB86-2B283195A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910887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3ABE1-FBC7-4671-BC44-A925B96FF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Bonus: </a:t>
            </a:r>
            <a:r>
              <a:rPr lang="en-US" dirty="0" err="1"/>
              <a:t>Makefile</a:t>
            </a:r>
            <a:r>
              <a:rPr lang="en-US" dirty="0"/>
              <a:t> for building interact and </a:t>
            </a:r>
            <a:r>
              <a:rPr lang="en-US" dirty="0" err="1"/>
              <a:t>posn_test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0BB42C-17CD-465B-B0CE-D40B37E72D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1228090" cy="5029200"/>
          </a:xfrm>
        </p:spPr>
        <p:txBody>
          <a:bodyPr>
            <a:normAutofit/>
          </a:bodyPr>
          <a:lstStyle/>
          <a:p>
            <a:r>
              <a:rPr lang="en-US" dirty="0"/>
              <a:t>Finally, there are often compiler options we want to pass in</a:t>
            </a:r>
          </a:p>
          <a:p>
            <a:pPr lvl="1"/>
            <a:r>
              <a:rPr lang="en-US" dirty="0"/>
              <a:t>Here are the standard variables for holding those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interact: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interact.o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posn.o</a:t>
            </a:r>
            <a:endParaRPr lang="en-US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pt-BR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	$(CC) ‑o $@ $^ $(CFLAGS) $(LDFLAGS)</a:t>
            </a:r>
            <a:br>
              <a:rPr lang="pt-BR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pt-BR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posn_test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posn_test.o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posn.o</a:t>
            </a:r>
            <a:endParaRPr lang="en-US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	$(CC) ‑o $@ $^ $(CFLAGS) $(LDFLAGS)</a:t>
            </a:r>
            <a:b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.o: %.c</a:t>
            </a:r>
          </a:p>
          <a:p>
            <a:pPr marL="457200" lvl="1" indent="0">
              <a:buNone/>
            </a:pPr>
            <a:r>
              <a:rPr lang="pt-BR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$(CC)</a:t>
            </a:r>
            <a:r>
              <a:rPr lang="pt-BR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‑c ‑o 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$@</a:t>
            </a:r>
            <a:r>
              <a:rPr lang="pt-BR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$&lt; $(CPPFLAGS) $(CFLAGS)</a:t>
            </a:r>
          </a:p>
          <a:p>
            <a:pPr marL="457200" lvl="1" indent="0">
              <a:buNone/>
            </a:pPr>
            <a:endParaRPr lang="pt-B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interact.o posn_test.o posn.o: posn.h</a:t>
            </a:r>
            <a:br>
              <a:rPr lang="pt-BR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pt-BR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6A26DF-FB01-4526-BB86-2B283195A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6759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39367-9E66-48C2-8DF4-EFD653D47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Directory structure in Linux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4551D5-6860-4758-873B-FD66D861DD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5367867"/>
            <a:ext cx="10972800" cy="804333"/>
          </a:xfrm>
        </p:spPr>
        <p:txBody>
          <a:bodyPr/>
          <a:lstStyle/>
          <a:p>
            <a:r>
              <a:rPr lang="en-US" dirty="0"/>
              <a:t>Example: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/bin/</a:t>
            </a:r>
            <a:r>
              <a:rPr lang="en-US" dirty="0">
                <a:cs typeface="Courier New" panose="02070309020205020404" pitchFamily="49" charset="0"/>
              </a:rPr>
              <a:t> is the path to user-installed programs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4BC2CA-F623-4D58-9AAD-70C9E796A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FD105495-9DF2-410A-9443-360C55017C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7595" y="914400"/>
            <a:ext cx="904875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10710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12B12-F44A-430B-8BFE-D53786CA1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paths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61933-E0BD-49F5-AF25-10872E5C1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dirty="0"/>
              <a:t>			the current directory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..</a:t>
            </a:r>
            <a:r>
              <a:rPr lang="en-US" dirty="0"/>
              <a:t>			the parent of the current directory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../../</a:t>
            </a:r>
            <a:r>
              <a:rPr lang="en-US" dirty="0"/>
              <a:t>		the parent of the parent of the current directory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../../../</a:t>
            </a:r>
            <a:r>
              <a:rPr lang="en-US" dirty="0"/>
              <a:t>	and so on…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/>
              <a:t>			the previous directory you were in before the current one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~/</a:t>
            </a:r>
            <a:r>
              <a:rPr lang="en-US" dirty="0"/>
              <a:t>			the home directory of the current user (your home)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~cs211</a:t>
            </a:r>
            <a:r>
              <a:rPr lang="en-US" dirty="0"/>
              <a:t>		the home directory of the user cs211</a:t>
            </a:r>
          </a:p>
          <a:p>
            <a:pPr marL="457200" lvl="1" indent="0">
              <a:buNone/>
            </a:pPr>
            <a:r>
              <a:rPr lang="en-US" sz="2000" dirty="0"/>
              <a:t>			(works for any user, but you’ll probably won’t interact with other users)</a:t>
            </a:r>
          </a:p>
          <a:p>
            <a:pPr marL="2743200" lvl="6" indent="0">
              <a:buNone/>
            </a:pPr>
            <a:endParaRPr lang="en-US" sz="2000" dirty="0"/>
          </a:p>
          <a:p>
            <a:pPr marL="457200" lvl="1" indent="0">
              <a:buNone/>
            </a:pP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2600" dirty="0"/>
              <a:t>			the root directory (analogous to 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C:\</a:t>
            </a:r>
            <a:r>
              <a:rPr lang="en-US" sz="2600" dirty="0"/>
              <a:t> on windows)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1CE49C-B0D3-4252-98EB-A0338F395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3579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2D22A-2E12-4510-B2E4-80D78D9F8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Relative vs absolute paths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29845B-B8C3-4140-A18C-7F1F418DEC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Relative paths are relative to the current directory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../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../../code/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/../build/</a:t>
            </a:r>
          </a:p>
          <a:p>
            <a:pPr lvl="1"/>
            <a:endParaRPr lang="en-US" dirty="0"/>
          </a:p>
          <a:p>
            <a:r>
              <a:rPr lang="en-US" dirty="0"/>
              <a:t>Absolute paths have the full path name to the location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/home/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branden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/home/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branden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/cs213/code/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/home/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branden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/cs213/code/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/../build/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9360D6-7FA8-4DF4-AD0C-388C21816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6052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44268-B7C6-421E-A018-41E320C59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Wildcard in path names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E87888-F4AE-422F-8DDC-E9FFA6C6C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10972799" cy="5029200"/>
          </a:xfrm>
        </p:spPr>
        <p:txBody>
          <a:bodyPr/>
          <a:lstStyle/>
          <a:p>
            <a:r>
              <a:rPr lang="en-US" dirty="0"/>
              <a:t>Sometimes you’re not sure exactly what the name is</a:t>
            </a:r>
          </a:p>
          <a:p>
            <a:pPr lvl="1"/>
            <a:r>
              <a:rPr lang="en-US" dirty="0"/>
              <a:t>Or there might be multiple files that you want to interact with simultaneously</a:t>
            </a:r>
          </a:p>
          <a:p>
            <a:pPr lvl="1"/>
            <a:endParaRPr lang="en-US" dirty="0"/>
          </a:p>
          <a:p>
            <a:r>
              <a:rPr lang="en-US" dirty="0"/>
              <a:t>The wildcard symbol, *, replaces any number of characters in a path name</a:t>
            </a:r>
          </a:p>
          <a:p>
            <a:pPr lvl="1"/>
            <a:endParaRPr lang="en-US" dirty="0"/>
          </a:p>
          <a:p>
            <a:r>
              <a:rPr lang="en-US" dirty="0"/>
              <a:t>Examples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ls /home/*/		</a:t>
            </a:r>
            <a:r>
              <a:rPr lang="en-US" dirty="0">
                <a:cs typeface="Courier New" panose="02070309020205020404" pitchFamily="49" charset="0"/>
              </a:rPr>
              <a:t>List all files in all user’s home directories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ls ~/cs21*/		</a:t>
            </a:r>
            <a:r>
              <a:rPr lang="en-US" dirty="0">
                <a:cs typeface="Courier New" panose="02070309020205020404" pitchFamily="49" charset="0"/>
              </a:rPr>
              <a:t>List all files in any directory starting with cs21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ls code/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/*.c	</a:t>
            </a:r>
            <a:r>
              <a:rPr lang="en-US" dirty="0">
                <a:cs typeface="Courier New" panose="02070309020205020404" pitchFamily="49" charset="0"/>
              </a:rPr>
              <a:t>List all files that end with “.c” in code/</a:t>
            </a:r>
            <a:r>
              <a:rPr lang="en-US" dirty="0" err="1">
                <a:cs typeface="Courier New" panose="02070309020205020404" pitchFamily="49" charset="0"/>
              </a:rPr>
              <a:t>src</a:t>
            </a:r>
            <a:r>
              <a:rPr lang="en-US" dirty="0">
                <a:cs typeface="Courier New" panose="02070309020205020404" pitchFamily="49" charset="0"/>
              </a:rPr>
              <a:t>/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A07885-A301-4769-B963-84135EE3C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3869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CF387-3955-4ECD-8B72-2E8EC70B6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 Completion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2116B-77BD-4876-97A2-661B0EFE85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Typing takes </a:t>
            </a:r>
            <a:r>
              <a:rPr lang="en-US" dirty="0" err="1"/>
              <a:t>toooooooo</a:t>
            </a:r>
            <a:r>
              <a:rPr lang="en-US" dirty="0"/>
              <a:t> </a:t>
            </a:r>
            <a:r>
              <a:rPr lang="en-US" dirty="0" err="1"/>
              <a:t>looooooonnnnggg</a:t>
            </a:r>
            <a:endParaRPr lang="en-US" dirty="0"/>
          </a:p>
          <a:p>
            <a:pPr lvl="1"/>
            <a:r>
              <a:rPr lang="en-US" dirty="0"/>
              <a:t>Solution, let the computer guess what you’re trying to type</a:t>
            </a:r>
          </a:p>
          <a:p>
            <a:pPr lvl="1"/>
            <a:endParaRPr lang="en-US" dirty="0"/>
          </a:p>
          <a:p>
            <a:r>
              <a:rPr lang="en-US" dirty="0"/>
              <a:t>Pressing tab while part-way through typing just about anything in terminal will tab-complete it for you</a:t>
            </a:r>
          </a:p>
          <a:p>
            <a:pPr lvl="1"/>
            <a:r>
              <a:rPr lang="en-US" dirty="0"/>
              <a:t>As long as you have typed enough characters so that only one option remains, it will complete it</a:t>
            </a:r>
          </a:p>
          <a:p>
            <a:pPr lvl="1"/>
            <a:r>
              <a:rPr lang="en-US" dirty="0"/>
              <a:t>If multiple options remain, it will stop trying</a:t>
            </a:r>
          </a:p>
          <a:p>
            <a:pPr lvl="1"/>
            <a:endParaRPr lang="en-US" dirty="0"/>
          </a:p>
          <a:p>
            <a:r>
              <a:rPr lang="en-US" dirty="0"/>
              <a:t>Also, up-arrow gets you the previously typed command</a:t>
            </a:r>
          </a:p>
          <a:p>
            <a:pPr lvl="1"/>
            <a:r>
              <a:rPr lang="en-US" dirty="0"/>
              <a:t>And you can edit that, if that’s faster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7EF625-080D-49B7-B593-D0B7E7AB2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2500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Unix Shell</a:t>
            </a:r>
          </a:p>
          <a:p>
            <a:pPr lvl="1"/>
            <a:r>
              <a:rPr lang="en-US" dirty="0"/>
              <a:t>Navigation</a:t>
            </a:r>
          </a:p>
          <a:p>
            <a:pPr lvl="1"/>
            <a:r>
              <a:rPr lang="en-US" b="1" dirty="0"/>
              <a:t>Working with files</a:t>
            </a:r>
          </a:p>
          <a:p>
            <a:pPr lvl="1"/>
            <a:endParaRPr lang="en-US" dirty="0"/>
          </a:p>
          <a:p>
            <a:r>
              <a:rPr lang="en-US" dirty="0"/>
              <a:t>Compilation</a:t>
            </a:r>
          </a:p>
          <a:p>
            <a:pPr lvl="1"/>
            <a:r>
              <a:rPr lang="en-US" dirty="0"/>
              <a:t>Separate Compilation</a:t>
            </a:r>
          </a:p>
          <a:p>
            <a:pPr lvl="1"/>
            <a:r>
              <a:rPr lang="en-US" dirty="0" err="1"/>
              <a:t>Makefiles</a:t>
            </a:r>
            <a:endParaRPr lang="en-US" dirty="0"/>
          </a:p>
          <a:p>
            <a:pPr lvl="1"/>
            <a:r>
              <a:rPr lang="en-US" dirty="0"/>
              <a:t>Pre-processor</a:t>
            </a:r>
          </a:p>
          <a:p>
            <a:pPr lvl="1"/>
            <a:endParaRPr lang="en-US" dirty="0"/>
          </a:p>
          <a:p>
            <a:r>
              <a:rPr lang="en-US" dirty="0"/>
              <a:t>More C syntax</a:t>
            </a:r>
          </a:p>
          <a:p>
            <a:pPr lvl="1"/>
            <a:r>
              <a:rPr lang="en-US" dirty="0"/>
              <a:t>Computing Fibonacci Numbers</a:t>
            </a:r>
          </a:p>
          <a:p>
            <a:pPr lvl="1"/>
            <a:r>
              <a:rPr lang="en-US" dirty="0"/>
              <a:t>Iteration</a:t>
            </a:r>
          </a:p>
          <a:p>
            <a:pPr lvl="1"/>
            <a:r>
              <a:rPr lang="en-US" dirty="0"/>
              <a:t>Input and Output</a:t>
            </a:r>
          </a:p>
          <a:p>
            <a:pPr lvl="1"/>
            <a:r>
              <a:rPr lang="en-US" dirty="0"/>
              <a:t>Other C Syntax</a:t>
            </a:r>
          </a:p>
          <a:p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7010295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26693-7CDF-40EF-8375-9F1D3270E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with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83E7F1-8C64-4415-ABFF-AD27B6E0E8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cat path</a:t>
            </a:r>
          </a:p>
          <a:p>
            <a:pPr lvl="1"/>
            <a:r>
              <a:rPr lang="en-US" dirty="0"/>
              <a:t>Prints out the contents of the file</a:t>
            </a:r>
            <a:br>
              <a:rPr lang="en-US" dirty="0"/>
            </a:br>
            <a:endParaRPr lang="en-US" dirty="0"/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mv path1 path2</a:t>
            </a:r>
          </a:p>
          <a:p>
            <a:pPr lvl="1"/>
            <a:r>
              <a:rPr lang="en-US" dirty="0"/>
              <a:t>Moves a file from path1 to path2</a:t>
            </a:r>
            <a:br>
              <a:rPr lang="en-US" dirty="0"/>
            </a:br>
            <a:endParaRPr lang="en-US" dirty="0"/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cp path1 path2</a:t>
            </a:r>
          </a:p>
          <a:p>
            <a:pPr lvl="1"/>
            <a:r>
              <a:rPr lang="en-US" dirty="0"/>
              <a:t>Copies a file from path1 to path2</a:t>
            </a:r>
            <a:br>
              <a:rPr lang="en-US" dirty="0"/>
            </a:br>
            <a:endParaRPr lang="en-US" dirty="0"/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rm path</a:t>
            </a:r>
          </a:p>
          <a:p>
            <a:pPr lvl="1"/>
            <a:r>
              <a:rPr lang="en-US" dirty="0"/>
              <a:t>Deletes (removes) a file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779716-D954-474E-90C7-BD0F5B0D9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1027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C4521-7025-4125-B4AE-52DD4C451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Editing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174119-7E14-4A2C-B28F-01306DC6E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many different terminal text editors</a:t>
            </a:r>
          </a:p>
          <a:p>
            <a:pPr lvl="1"/>
            <a:r>
              <a:rPr lang="en-US" dirty="0"/>
              <a:t>And there are holy wars about why one is </a:t>
            </a:r>
            <a:r>
              <a:rPr lang="en-US" i="1" dirty="0"/>
              <a:t>best</a:t>
            </a:r>
          </a:p>
          <a:p>
            <a:pPr lvl="1"/>
            <a:r>
              <a:rPr lang="en-US" b="1" dirty="0"/>
              <a:t>There is no best. Just use whatever you like</a:t>
            </a:r>
          </a:p>
          <a:p>
            <a:pPr lvl="1"/>
            <a:endParaRPr lang="en-US" b="1" dirty="0"/>
          </a:p>
          <a:p>
            <a:r>
              <a:rPr lang="en-US" dirty="0"/>
              <a:t>Example editors</a:t>
            </a:r>
          </a:p>
          <a:p>
            <a:pPr lvl="1"/>
            <a:r>
              <a:rPr lang="en-US" dirty="0"/>
              <a:t>Vim, Emacs, Nano</a:t>
            </a:r>
          </a:p>
          <a:p>
            <a:pPr lvl="1"/>
            <a:endParaRPr lang="en-US" dirty="0"/>
          </a:p>
          <a:p>
            <a:r>
              <a:rPr lang="en-US" dirty="0"/>
              <a:t>In CS211, I’ll be teaching you using the Micro text editor</a:t>
            </a:r>
          </a:p>
          <a:p>
            <a:pPr lvl="1"/>
            <a:r>
              <a:rPr lang="en-US" dirty="0"/>
              <a:t>Occasionally I’ll open vim by accident. Someone yell at me when I do</a:t>
            </a:r>
          </a:p>
          <a:p>
            <a:pPr lvl="1"/>
            <a:r>
              <a:rPr lang="en-US" dirty="0"/>
              <a:t>https://micro-editor.github.io/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9C6340-73C9-4396-B2FA-1DBDCAA81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8953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E760E-9955-4867-851A-1042D60F5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Editing with Micro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F5EB2-DDB7-4057-8120-2FF269181A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micro filename</a:t>
            </a:r>
          </a:p>
          <a:p>
            <a:pPr lvl="1"/>
            <a:r>
              <a:rPr lang="en-US" dirty="0"/>
              <a:t>Opens micro, editing filename</a:t>
            </a:r>
          </a:p>
          <a:p>
            <a:pPr lvl="1"/>
            <a:endParaRPr lang="en-US" dirty="0"/>
          </a:p>
          <a:p>
            <a:r>
              <a:rPr lang="en-US" dirty="0"/>
              <a:t>Works just like any text editor you’ve used</a:t>
            </a:r>
          </a:p>
          <a:p>
            <a:pPr lvl="1"/>
            <a:r>
              <a:rPr lang="en-US" dirty="0"/>
              <a:t>Mouse moves the cursor around, as do the arrow keys</a:t>
            </a:r>
          </a:p>
          <a:p>
            <a:pPr lvl="1"/>
            <a:r>
              <a:rPr lang="en-US" dirty="0"/>
              <a:t>Typing makes text appear</a:t>
            </a:r>
          </a:p>
          <a:p>
            <a:pPr lvl="2"/>
            <a:r>
              <a:rPr lang="en-US" dirty="0"/>
              <a:t>(This isn’t true in some shell editors, looking at you vim)</a:t>
            </a:r>
          </a:p>
          <a:p>
            <a:endParaRPr lang="en-US" dirty="0"/>
          </a:p>
          <a:p>
            <a:pPr lvl="1"/>
            <a:r>
              <a:rPr lang="en-US" dirty="0"/>
              <a:t>Ctrl-s 	save the file</a:t>
            </a:r>
          </a:p>
          <a:p>
            <a:pPr lvl="1"/>
            <a:r>
              <a:rPr lang="en-US" dirty="0"/>
              <a:t>Ctrl-o	open a file</a:t>
            </a:r>
          </a:p>
          <a:p>
            <a:pPr lvl="1"/>
            <a:r>
              <a:rPr lang="en-US" dirty="0"/>
              <a:t>Ctrl-q	quit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B00DD-DD41-4575-8660-40DE43DC8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877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068D8-F537-402B-9868-4376EE0D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348A4-0A3B-4662-9CCB-1B6845CB8F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4713705" cy="5029200"/>
          </a:xfrm>
        </p:spPr>
        <p:txBody>
          <a:bodyPr>
            <a:normAutofit/>
          </a:bodyPr>
          <a:lstStyle/>
          <a:p>
            <a:r>
              <a:rPr lang="en-US" dirty="0"/>
              <a:t>Office hours have started!</a:t>
            </a:r>
          </a:p>
          <a:p>
            <a:pPr lvl="1"/>
            <a:r>
              <a:rPr lang="en-US" dirty="0"/>
              <a:t>Check Canvas homepage for calendar</a:t>
            </a:r>
          </a:p>
          <a:p>
            <a:pPr lvl="1"/>
            <a:r>
              <a:rPr lang="en-US" dirty="0"/>
              <a:t>I have office hours right after class today!</a:t>
            </a:r>
          </a:p>
          <a:p>
            <a:endParaRPr lang="en-US" dirty="0"/>
          </a:p>
          <a:p>
            <a:r>
              <a:rPr lang="en-US" dirty="0"/>
              <a:t>Everyone should have Piazza access</a:t>
            </a:r>
          </a:p>
          <a:p>
            <a:pPr lvl="1"/>
            <a:r>
              <a:rPr lang="en-US" dirty="0"/>
              <a:t>Email me ASAP if you don’t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20570B-E039-4CA6-B936-5C48C280D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3AF804E-882D-266E-19F7-9FFDB17004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6486" y="1100741"/>
            <a:ext cx="6223908" cy="4656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34010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D8C74-4B04-26FD-9BFE-1570FDBCC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Live command-line demo 2!!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31EA9-9F7F-9337-083C-75DFFB5AA2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do:</a:t>
            </a:r>
          </a:p>
          <a:p>
            <a:pPr lvl="1"/>
            <a:r>
              <a:rPr lang="en-US" dirty="0"/>
              <a:t>Make directories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Edit a file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 a file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Use a command with flags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650E71-8303-C3E1-DD37-DD184E0F8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4133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54FDB-E294-B835-E2F1-A40EFA821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Cancelling a command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19C6A-AF63-6CFD-078B-91633365DC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Ctrl-C stops </a:t>
            </a:r>
            <a:r>
              <a:rPr lang="en-US" i="1" dirty="0"/>
              <a:t>most</a:t>
            </a:r>
            <a:r>
              <a:rPr lang="en-US" dirty="0"/>
              <a:t> things from running</a:t>
            </a:r>
          </a:p>
          <a:p>
            <a:pPr lvl="1"/>
            <a:r>
              <a:rPr lang="en-US" dirty="0"/>
              <a:t>Ctrl key and C key both at once</a:t>
            </a:r>
          </a:p>
          <a:p>
            <a:endParaRPr lang="en-US" dirty="0"/>
          </a:p>
          <a:p>
            <a:r>
              <a:rPr lang="en-US" dirty="0"/>
              <a:t>If you have C code that’s stuck in an infinite loop, Ctrl-C will stop it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Note: this means Ctrl-C isn’t usually copy</a:t>
            </a:r>
          </a:p>
          <a:p>
            <a:pPr lvl="1"/>
            <a:r>
              <a:rPr lang="en-US" dirty="0"/>
              <a:t>Except it does work as copy in Micro!</a:t>
            </a:r>
            <a:br>
              <a:rPr lang="en-US" dirty="0"/>
            </a:br>
            <a:r>
              <a:rPr lang="en-US" dirty="0"/>
              <a:t>(but that means it won’t stop Micro from running)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51D671-1876-545F-3CCF-812079765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4821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EFB66-BAB4-4E9A-B9FB-F05202D8D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Command flags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12FCD-43B3-4366-B35A-D48F319251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man</a:t>
            </a:r>
          </a:p>
          <a:p>
            <a:pPr lvl="1"/>
            <a:r>
              <a:rPr lang="en-US" dirty="0"/>
              <a:t>Opens the manual pages for a program</a:t>
            </a:r>
          </a:p>
          <a:p>
            <a:pPr lvl="1"/>
            <a:r>
              <a:rPr lang="en-US" dirty="0"/>
              <a:t>Example: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man ls</a:t>
            </a:r>
          </a:p>
          <a:p>
            <a:endParaRPr lang="en-US" dirty="0"/>
          </a:p>
          <a:p>
            <a:r>
              <a:rPr lang="en-US" dirty="0"/>
              <a:t>Flags are configurations for a command that change what it does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ls –l </a:t>
            </a:r>
            <a:r>
              <a:rPr lang="en-US" dirty="0"/>
              <a:t>lists files in the current directory in a vertical list with details 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ls –t</a:t>
            </a:r>
            <a:r>
              <a:rPr lang="en-US" dirty="0"/>
              <a:t> sorts the ls output by most recently modified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ls –l –t</a:t>
            </a:r>
            <a:r>
              <a:rPr lang="en-US" dirty="0"/>
              <a:t> does both</a:t>
            </a:r>
          </a:p>
          <a:p>
            <a:pPr lvl="1"/>
            <a:endParaRPr lang="en-US" dirty="0"/>
          </a:p>
          <a:p>
            <a:r>
              <a:rPr lang="en-US" dirty="0"/>
              <a:t>You can type multiple flags after a single dash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ls –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lt</a:t>
            </a:r>
            <a:r>
              <a:rPr lang="en-US" dirty="0"/>
              <a:t> is equivalent 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ls –l –t</a:t>
            </a:r>
            <a:r>
              <a:rPr lang="en-US" dirty="0">
                <a:cs typeface="Courier New" panose="02070309020205020404" pitchFamily="49" charset="0"/>
              </a:rPr>
              <a:t> is equivalent 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ls 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tl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BA6D1E-0571-4748-8D8B-4ED02BCF3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7990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561DA-DC26-414C-A806-14241FF06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Searching for things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4C8AB3-5904-422D-A5E4-E49213D1F4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grep –r “text” *</a:t>
            </a:r>
          </a:p>
          <a:p>
            <a:pPr lvl="1"/>
            <a:r>
              <a:rPr lang="en-US" dirty="0"/>
              <a:t>Explanation</a:t>
            </a:r>
          </a:p>
          <a:p>
            <a:pPr lvl="2"/>
            <a:r>
              <a:rPr lang="en-US" dirty="0"/>
              <a:t>Grep prints lines matching a pattern</a:t>
            </a:r>
          </a:p>
          <a:p>
            <a:pPr lvl="2"/>
            <a:r>
              <a:rPr lang="en-US" dirty="0"/>
              <a:t>The pattern in this case is “text”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-r</a:t>
            </a:r>
            <a:r>
              <a:rPr lang="en-US" dirty="0"/>
              <a:t> means search recursively, i.e. in this directory and all subdirectories</a:t>
            </a:r>
          </a:p>
          <a:p>
            <a:pPr lvl="2"/>
            <a:r>
              <a:rPr lang="en-US" dirty="0"/>
              <a:t>* means to search in any file in the current directory</a:t>
            </a:r>
          </a:p>
          <a:p>
            <a:pPr lvl="1"/>
            <a:r>
              <a:rPr lang="en-US" dirty="0"/>
              <a:t>Summary</a:t>
            </a:r>
          </a:p>
          <a:p>
            <a:pPr lvl="2"/>
            <a:r>
              <a:rPr lang="en-US" dirty="0"/>
              <a:t>Search all the files here and below for the word “text”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C99B22-7AD0-4DD8-95CA-CB2261E3E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1574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9A394-E9A0-453F-B3BA-040522AD2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Don’t be overwhelmed!!!!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D07DB4-B67B-4E48-A08C-2E6927814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have plenty of time to learn this</a:t>
            </a:r>
          </a:p>
          <a:p>
            <a:endParaRPr lang="en-US" dirty="0"/>
          </a:p>
          <a:p>
            <a:r>
              <a:rPr lang="en-US" dirty="0"/>
              <a:t>Lab01 guides you through the same kinds of commands I did today, step by step</a:t>
            </a:r>
          </a:p>
          <a:p>
            <a:endParaRPr lang="en-US" dirty="0"/>
          </a:p>
          <a:p>
            <a:r>
              <a:rPr lang="en-US" dirty="0"/>
              <a:t>Practice is the only thing that will really help</a:t>
            </a:r>
          </a:p>
          <a:p>
            <a:pPr lvl="1"/>
            <a:r>
              <a:rPr lang="en-US" dirty="0"/>
              <a:t>And CS211 will give you plenty of practice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C09B5E-962B-4980-99E7-DDC18B9C4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4252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04B87-019B-4DAC-AAB9-7860234CF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Helpful guides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B6ADD7-56F2-4EBF-8752-C9161F66EC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Great lecture notes on using the shell</a:t>
            </a:r>
          </a:p>
          <a:p>
            <a:pPr lvl="1"/>
            <a:r>
              <a:rPr lang="en-US" dirty="0">
                <a:hlinkClick r:id="rId2"/>
              </a:rPr>
              <a:t>https://swcarpentry.github.io/shell-novice/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Tool to explain various shell command syntax</a:t>
            </a:r>
          </a:p>
          <a:p>
            <a:pPr lvl="1"/>
            <a:r>
              <a:rPr lang="en-US" dirty="0">
                <a:hlinkClick r:id="rId3"/>
              </a:rPr>
              <a:t>https://explainshell.com/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Tool to explain how to use various shell commands</a:t>
            </a:r>
          </a:p>
          <a:p>
            <a:pPr lvl="1"/>
            <a:r>
              <a:rPr lang="en-US" dirty="0"/>
              <a:t>Just type the command into the box at the top</a:t>
            </a:r>
          </a:p>
          <a:p>
            <a:pPr lvl="1"/>
            <a:r>
              <a:rPr lang="en-US" dirty="0">
                <a:hlinkClick r:id="rId4"/>
              </a:rPr>
              <a:t>https://tldr.ostera.io/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0B347-23CC-46F2-83E4-7F2135E38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3821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Shell command: </a:t>
            </a:r>
            <a:r>
              <a:rPr lang="en-US" dirty="0" err="1"/>
              <a:t>sudo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Superuser do</a:t>
            </a:r>
          </a:p>
          <a:p>
            <a:pPr lvl="1"/>
            <a:r>
              <a:rPr lang="en-US" dirty="0"/>
              <a:t>Executes a command with special administrator privilege (superuser)</a:t>
            </a:r>
          </a:p>
          <a:p>
            <a:pPr lvl="1"/>
            <a:r>
              <a:rPr lang="en-US" dirty="0"/>
              <a:t>Necessary for installing new programs and modifying the OS</a:t>
            </a:r>
          </a:p>
          <a:p>
            <a:pPr lvl="1"/>
            <a:endParaRPr lang="en-US" dirty="0"/>
          </a:p>
          <a:p>
            <a:r>
              <a:rPr lang="en-US" dirty="0"/>
              <a:t>Run it before a command to execute that command as a superuser</a:t>
            </a:r>
          </a:p>
          <a:p>
            <a:pPr lvl="1"/>
            <a:r>
              <a:rPr lang="en-US" dirty="0"/>
              <a:t>Example: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whoami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You can only use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US" dirty="0"/>
              <a:t> on computers where you are an admin</a:t>
            </a:r>
          </a:p>
          <a:p>
            <a:pPr lvl="1"/>
            <a:r>
              <a:rPr lang="en-US" dirty="0"/>
              <a:t>Only use with caution and care. It can destroy your computer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You’ll never need it for class stuff</a:t>
            </a:r>
          </a:p>
          <a:p>
            <a:pPr lvl="1"/>
            <a:r>
              <a:rPr lang="en-US" dirty="0"/>
              <a:t>You are NOT an admin on the class servers! (neither am I)</a:t>
            </a:r>
          </a:p>
          <a:p>
            <a:pPr lvl="1"/>
            <a:r>
              <a:rPr lang="en-US" dirty="0"/>
              <a:t>You might see it in stack overflow answers (won’t solve 211 problems though)</a:t>
            </a:r>
          </a:p>
          <a:p>
            <a:pPr lvl="1"/>
            <a:endParaRPr lang="en-US" dirty="0"/>
          </a:p>
          <a:p>
            <a:pPr lvl="1"/>
            <a:r>
              <a:rPr lang="en-US"/>
              <a:t>IT MAKES WORK FOR IT TOO DON”T DO IT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649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06F5D-84E3-4045-A88E-E297BF085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</p:spPr>
        <p:txBody>
          <a:bodyPr anchor="ctr">
            <a:normAutofit/>
          </a:bodyPr>
          <a:lstStyle/>
          <a:p>
            <a:r>
              <a:rPr lang="en-US" dirty="0" err="1"/>
              <a:t>sudo</a:t>
            </a:r>
            <a:r>
              <a:rPr lang="en-US" dirty="0"/>
              <a:t> example</a:t>
            </a:r>
          </a:p>
        </p:txBody>
      </p:sp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88305E9A-E971-4554-A92C-7FF79059BBB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8130"/>
          <a:stretch/>
        </p:blipFill>
        <p:spPr>
          <a:xfrm>
            <a:off x="607595" y="1778508"/>
            <a:ext cx="10972800" cy="3076827"/>
          </a:xfrm>
          <a:prstGeom prst="rect">
            <a:avLst/>
          </a:prstGeom>
          <a:noFill/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004713-62F1-4F3A-8EDF-F1D2AD8B5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8000" y="6356350"/>
            <a:ext cx="912394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0778C724-3839-4D76-A707-B4C23905D055}" type="slidenum">
              <a:rPr lang="en-US" smtClean="0"/>
              <a:pPr>
                <a:spcAft>
                  <a:spcPts val="600"/>
                </a:spcAft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0703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06F5D-84E3-4045-A88E-E297BF085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</p:spPr>
        <p:txBody>
          <a:bodyPr anchor="ctr">
            <a:normAutofit/>
          </a:bodyPr>
          <a:lstStyle/>
          <a:p>
            <a:r>
              <a:rPr lang="en-US" dirty="0" err="1"/>
              <a:t>sudo</a:t>
            </a:r>
            <a:r>
              <a:rPr lang="en-US" dirty="0"/>
              <a:t> example</a:t>
            </a:r>
          </a:p>
        </p:txBody>
      </p:sp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88305E9A-E971-4554-A92C-7FF79059BB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595" y="1778508"/>
            <a:ext cx="10972800" cy="3758183"/>
          </a:xfrm>
          <a:prstGeom prst="rect">
            <a:avLst/>
          </a:prstGeom>
          <a:noFill/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004713-62F1-4F3A-8EDF-F1D2AD8B5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8000" y="6356350"/>
            <a:ext cx="912394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0778C724-3839-4D76-A707-B4C23905D055}" type="slidenum">
              <a:rPr lang="en-US" smtClean="0"/>
              <a:pPr>
                <a:spcAft>
                  <a:spcPts val="600"/>
                </a:spcAft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5734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34923-27CB-4AC6-8D00-696458D59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</p:spPr>
        <p:txBody>
          <a:bodyPr anchor="ctr">
            <a:normAutofit/>
          </a:bodyPr>
          <a:lstStyle/>
          <a:p>
            <a:r>
              <a:rPr lang="en-US" dirty="0"/>
              <a:t>Break + relevant </a:t>
            </a:r>
            <a:r>
              <a:rPr lang="en-US" dirty="0" err="1"/>
              <a:t>xkcd</a:t>
            </a:r>
            <a:endParaRPr lang="en-US" dirty="0"/>
          </a:p>
        </p:txBody>
      </p:sp>
      <p:pic>
        <p:nvPicPr>
          <p:cNvPr id="1026" name="Picture 2" descr="Diagram&#10;&#10;Description automatically generated">
            <a:extLst>
              <a:ext uri="{FF2B5EF4-FFF2-40B4-BE49-F238E27FC236}">
                <a16:creationId xmlns:a16="http://schemas.microsoft.com/office/drawing/2014/main" id="{AB296FC3-6A37-4420-99DF-3B0469D251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7595" y="1216152"/>
            <a:ext cx="10972800" cy="4882896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6E4E5E-9785-4224-8503-8C3837CAA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8000" y="6356350"/>
            <a:ext cx="912394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0778C724-3839-4D76-A707-B4C23905D055}" type="slidenum">
              <a:rPr lang="en-US" smtClean="0"/>
              <a:pPr>
                <a:spcAft>
                  <a:spcPts val="600"/>
                </a:spcAft>
              </a:pPr>
              <a:t>29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0CA2AEA-7716-40BB-8A15-B072BFFB6997}"/>
              </a:ext>
            </a:extLst>
          </p:cNvPr>
          <p:cNvSpPr txBox="1"/>
          <p:nvPr/>
        </p:nvSpPr>
        <p:spPr>
          <a:xfrm>
            <a:off x="607595" y="6260068"/>
            <a:ext cx="60981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https://xkcd.com/838/</a:t>
            </a:r>
          </a:p>
        </p:txBody>
      </p:sp>
    </p:spTree>
    <p:extLst>
      <p:ext uri="{BB962C8B-B14F-4D97-AF65-F5344CB8AC3E}">
        <p14:creationId xmlns:p14="http://schemas.microsoft.com/office/powerpoint/2010/main" val="1427542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068D8-F537-402B-9868-4376EE0D9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348A4-0A3B-4662-9CCB-1B6845CB8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EX1 due today (88%+ of you are done)</a:t>
            </a:r>
          </a:p>
          <a:p>
            <a:pPr lvl="1"/>
            <a:r>
              <a:rPr lang="en-US" dirty="0"/>
              <a:t>Need to buy the textbook unfortunately</a:t>
            </a:r>
          </a:p>
          <a:p>
            <a:pPr lvl="1"/>
            <a:r>
              <a:rPr lang="en-US" dirty="0"/>
              <a:t>Remember: no late submission for exercises</a:t>
            </a:r>
          </a:p>
          <a:p>
            <a:pPr lvl="1"/>
            <a:endParaRPr lang="en-US" dirty="0"/>
          </a:p>
          <a:p>
            <a:r>
              <a:rPr lang="en-US" dirty="0"/>
              <a:t>EX2 due Thursday (32%+ completed)</a:t>
            </a:r>
          </a:p>
          <a:p>
            <a:pPr lvl="1"/>
            <a:r>
              <a:rPr lang="en-US" dirty="0"/>
              <a:t>A little deeper into C programming: Branches and Loops</a:t>
            </a:r>
          </a:p>
          <a:p>
            <a:pPr lvl="1"/>
            <a:endParaRPr lang="en-US" dirty="0"/>
          </a:p>
          <a:p>
            <a:r>
              <a:rPr lang="en-US" dirty="0"/>
              <a:t>Lab1 due Thursday (31%+ completed)</a:t>
            </a:r>
          </a:p>
          <a:p>
            <a:pPr lvl="1"/>
            <a:r>
              <a:rPr lang="en-US" dirty="0"/>
              <a:t>SSH access to lab servers for C programming</a:t>
            </a:r>
          </a:p>
          <a:p>
            <a:pPr lvl="1"/>
            <a:r>
              <a:rPr lang="en-US" dirty="0"/>
              <a:t>Using Linux command line</a:t>
            </a:r>
          </a:p>
          <a:p>
            <a:pPr lvl="1"/>
            <a:r>
              <a:rPr lang="en-US" dirty="0"/>
              <a:t>Submitted to </a:t>
            </a:r>
            <a:r>
              <a:rPr lang="en-US" dirty="0" err="1"/>
              <a:t>Gradescope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20570B-E039-4CA6-B936-5C48C280D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89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r>
              <a:rPr lang="en-US" dirty="0"/>
              <a:t>Unix Shell</a:t>
            </a:r>
          </a:p>
          <a:p>
            <a:pPr lvl="1"/>
            <a:r>
              <a:rPr lang="en-US" dirty="0"/>
              <a:t>Navigation</a:t>
            </a:r>
          </a:p>
          <a:p>
            <a:pPr lvl="1"/>
            <a:r>
              <a:rPr lang="en-US" dirty="0"/>
              <a:t>Working with files</a:t>
            </a:r>
          </a:p>
          <a:p>
            <a:pPr lvl="1"/>
            <a:endParaRPr lang="en-US" dirty="0"/>
          </a:p>
          <a:p>
            <a:r>
              <a:rPr lang="en-US" b="1" dirty="0"/>
              <a:t>Compilation</a:t>
            </a:r>
          </a:p>
          <a:p>
            <a:pPr lvl="1"/>
            <a:r>
              <a:rPr lang="en-US" dirty="0"/>
              <a:t>Separate Compilation</a:t>
            </a:r>
          </a:p>
          <a:p>
            <a:pPr lvl="1"/>
            <a:r>
              <a:rPr lang="en-US" dirty="0" err="1"/>
              <a:t>Makefiles</a:t>
            </a:r>
            <a:endParaRPr lang="en-US" dirty="0"/>
          </a:p>
          <a:p>
            <a:pPr lvl="1"/>
            <a:r>
              <a:rPr lang="en-US" dirty="0"/>
              <a:t>Pre-processor</a:t>
            </a:r>
          </a:p>
          <a:p>
            <a:pPr lvl="1"/>
            <a:endParaRPr lang="en-US" dirty="0"/>
          </a:p>
          <a:p>
            <a:r>
              <a:rPr lang="en-US" dirty="0"/>
              <a:t>More C syntax</a:t>
            </a:r>
          </a:p>
          <a:p>
            <a:pPr lvl="1"/>
            <a:r>
              <a:rPr lang="en-US" dirty="0"/>
              <a:t>Computing Fibonacci Numbers</a:t>
            </a:r>
          </a:p>
          <a:p>
            <a:pPr lvl="1"/>
            <a:r>
              <a:rPr lang="en-US" dirty="0"/>
              <a:t>Iteration</a:t>
            </a:r>
          </a:p>
          <a:p>
            <a:pPr lvl="1"/>
            <a:r>
              <a:rPr lang="en-US" dirty="0"/>
              <a:t>Input and Output</a:t>
            </a:r>
          </a:p>
          <a:p>
            <a:pPr lvl="1"/>
            <a:r>
              <a:rPr lang="en-US" dirty="0"/>
              <a:t>Other C Syntax</a:t>
            </a:r>
          </a:p>
          <a:p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1151741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E60C0-4469-4690-A3AC-28F0F78DD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you “run” C code?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706AA6-53CE-4D4A-B0AE-E849DE235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First, the C code needs to be translated</a:t>
            </a:r>
          </a:p>
          <a:p>
            <a:pPr lvl="1"/>
            <a:r>
              <a:rPr lang="en-US" dirty="0"/>
              <a:t>From human-readable source code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To machine code capable of being executed on a particular machine</a:t>
            </a:r>
            <a:br>
              <a:rPr lang="en-US" dirty="0"/>
            </a:br>
            <a:r>
              <a:rPr lang="en-US" dirty="0"/>
              <a:t>(definitely not human readable)</a:t>
            </a:r>
          </a:p>
          <a:p>
            <a:pPr lvl="1"/>
            <a:endParaRPr lang="en-US" dirty="0"/>
          </a:p>
          <a:p>
            <a:r>
              <a:rPr lang="en-US" dirty="0"/>
              <a:t>This translation process is called “compiling”</a:t>
            </a:r>
          </a:p>
          <a:p>
            <a:pPr lvl="1"/>
            <a:r>
              <a:rPr lang="en-US" dirty="0"/>
              <a:t>The tool that does it is a “compiler”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B214A9-76C4-4272-8D4D-B6FA6ED2B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31</a:t>
            </a:fld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BB8861A-B3C3-411D-9DEB-18E84E8C2006}"/>
              </a:ext>
            </a:extLst>
          </p:cNvPr>
          <p:cNvSpPr/>
          <p:nvPr/>
        </p:nvSpPr>
        <p:spPr>
          <a:xfrm>
            <a:off x="1571223" y="5214802"/>
            <a:ext cx="2640169" cy="10303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Source Code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A7F5930-8F44-4044-928F-1E7274472C5B}"/>
              </a:ext>
            </a:extLst>
          </p:cNvPr>
          <p:cNvSpPr/>
          <p:nvPr/>
        </p:nvSpPr>
        <p:spPr>
          <a:xfrm>
            <a:off x="6892345" y="5214802"/>
            <a:ext cx="2640169" cy="103031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Machine Code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754EB5B-FD5F-4A94-A5DD-1FBC7977A6D3}"/>
              </a:ext>
            </a:extLst>
          </p:cNvPr>
          <p:cNvCxnSpPr>
            <a:cxnSpLocks/>
            <a:stCxn id="5" idx="3"/>
            <a:endCxn id="6" idx="1"/>
          </p:cNvCxnSpPr>
          <p:nvPr/>
        </p:nvCxnSpPr>
        <p:spPr>
          <a:xfrm>
            <a:off x="4211392" y="5729957"/>
            <a:ext cx="2680953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C591C63-27D0-4048-B0B2-FDC2258B5BA2}"/>
              </a:ext>
            </a:extLst>
          </p:cNvPr>
          <p:cNvSpPr txBox="1"/>
          <p:nvPr/>
        </p:nvSpPr>
        <p:spPr>
          <a:xfrm>
            <a:off x="4470043" y="5206737"/>
            <a:ext cx="21636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compilation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2622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machine code look like?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Just a bunch of numbers</a:t>
            </a:r>
          </a:p>
          <a:p>
            <a:pPr lvl="1"/>
            <a:r>
              <a:rPr lang="en-US" dirty="0"/>
              <a:t>Your text editor would interpret those numbers as random characters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computer processor reads the numbers to figure out which instruction to run</a:t>
            </a:r>
          </a:p>
          <a:p>
            <a:pPr lvl="1"/>
            <a:r>
              <a:rPr lang="en-US" dirty="0"/>
              <a:t>This is a version of assembly code</a:t>
            </a:r>
          </a:p>
          <a:p>
            <a:pPr lvl="1"/>
            <a:r>
              <a:rPr lang="en-US" dirty="0"/>
              <a:t>See CS213 for </a:t>
            </a:r>
            <a:r>
              <a:rPr lang="en-US" i="1" dirty="0"/>
              <a:t>way</a:t>
            </a:r>
            <a:r>
              <a:rPr lang="en-US" dirty="0"/>
              <a:t> more details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95DE21A-1ACD-4785-98F1-76A85CE50E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7100" y="2012756"/>
            <a:ext cx="9811587" cy="2273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41214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23288-B72F-48E9-940F-99FD87AF7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Compiling a C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F02B3-A270-46BD-BCBE-9F7A515BF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compiler we’ll use is referred to as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cc</a:t>
            </a:r>
          </a:p>
          <a:p>
            <a:pPr lvl="1"/>
            <a:r>
              <a:rPr lang="en-US" dirty="0"/>
              <a:t>Short for </a:t>
            </a:r>
            <a:r>
              <a:rPr lang="en-US" u="sng" dirty="0"/>
              <a:t>C</a:t>
            </a:r>
            <a:r>
              <a:rPr lang="en-US" dirty="0"/>
              <a:t> </a:t>
            </a:r>
            <a:r>
              <a:rPr lang="en-US" u="sng" dirty="0"/>
              <a:t>C</a:t>
            </a:r>
            <a:r>
              <a:rPr lang="en-US" dirty="0"/>
              <a:t>ompiler</a:t>
            </a:r>
          </a:p>
          <a:p>
            <a:pPr lvl="1"/>
            <a:r>
              <a:rPr lang="en-US" dirty="0"/>
              <a:t>It takes in C source code and outputs </a:t>
            </a:r>
            <a:r>
              <a:rPr lang="en-US" i="1" dirty="0"/>
              <a:t>executable</a:t>
            </a:r>
            <a:r>
              <a:rPr lang="en-US" dirty="0"/>
              <a:t> machine code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cc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hello.c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a.out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hello.c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a.out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Hello, CS 211!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93A727-8778-4059-82BD-033C8C0B2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567658D-DBE0-CC2D-C239-00E104DDB233}"/>
              </a:ext>
            </a:extLst>
          </p:cNvPr>
          <p:cNvSpPr txBox="1"/>
          <p:nvPr/>
        </p:nvSpPr>
        <p:spPr>
          <a:xfrm>
            <a:off x="5539060" y="4760893"/>
            <a:ext cx="55851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Don’t memorize this. You won’t be running cc manually.</a:t>
            </a:r>
          </a:p>
        </p:txBody>
      </p:sp>
    </p:spTree>
    <p:extLst>
      <p:ext uri="{BB962C8B-B14F-4D97-AF65-F5344CB8AC3E}">
        <p14:creationId xmlns:p14="http://schemas.microsoft.com/office/powerpoint/2010/main" val="39618578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0A8D9-2555-496D-BC69-0D7FA2872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Compiling a C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5EB4B3-7D86-4DAD-A8EC-EAB7E1940D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a.out</a:t>
            </a:r>
            <a:r>
              <a:rPr lang="en-US" dirty="0"/>
              <a:t> is the default name, but we probably want to use something more memorable</a:t>
            </a:r>
          </a:p>
          <a:p>
            <a:r>
              <a:rPr lang="en-US" dirty="0"/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-o</a:t>
            </a:r>
            <a:r>
              <a:rPr lang="en-US" dirty="0"/>
              <a:t> flag specifies the output filename for the compiler</a:t>
            </a:r>
          </a:p>
          <a:p>
            <a:endParaRPr lang="en-US" dirty="0"/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cc -o hello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hello.c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hello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hello.c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./hello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Hello, CS 211!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FE975B-54D3-4FF5-95EC-CCD70C609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6ADC1E-3332-E0E1-D910-67BE1FE73845}"/>
              </a:ext>
            </a:extLst>
          </p:cNvPr>
          <p:cNvSpPr txBox="1"/>
          <p:nvPr/>
        </p:nvSpPr>
        <p:spPr>
          <a:xfrm>
            <a:off x="5539060" y="4760893"/>
            <a:ext cx="55851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Don’t memorize this. You won’t be running cc manually.</a:t>
            </a:r>
          </a:p>
        </p:txBody>
      </p:sp>
    </p:spTree>
    <p:extLst>
      <p:ext uri="{BB962C8B-B14F-4D97-AF65-F5344CB8AC3E}">
        <p14:creationId xmlns:p14="http://schemas.microsoft.com/office/powerpoint/2010/main" val="4066458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7F8E9-A874-4F2E-ACC9-E5C119760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Remember to compile!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AC699-9AAE-4D76-A8B1-4745871BE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need to re-compile code every time the source code changes</a:t>
            </a:r>
          </a:p>
          <a:p>
            <a:endParaRPr lang="en-US" dirty="0"/>
          </a:p>
          <a:p>
            <a:r>
              <a:rPr lang="en-US" dirty="0"/>
              <a:t>You WILL forget to do this at some point</a:t>
            </a:r>
          </a:p>
          <a:p>
            <a:pPr lvl="1"/>
            <a:r>
              <a:rPr lang="en-US" dirty="0"/>
              <a:t>And you’ll run the program but it’ll do the old behavior rather than the new things you’ve written</a:t>
            </a:r>
          </a:p>
          <a:p>
            <a:pPr lvl="1"/>
            <a:endParaRPr lang="en-US" dirty="0"/>
          </a:p>
          <a:p>
            <a:r>
              <a:rPr lang="en-US" dirty="0"/>
              <a:t>Compile often!</a:t>
            </a:r>
          </a:p>
          <a:p>
            <a:pPr lvl="1"/>
            <a:r>
              <a:rPr lang="en-US" dirty="0"/>
              <a:t>Keep multiple windows open to make this easier</a:t>
            </a:r>
          </a:p>
          <a:p>
            <a:pPr lvl="1"/>
            <a:r>
              <a:rPr lang="en-US" dirty="0"/>
              <a:t>I write a handful of lines of C code, then compile again</a:t>
            </a:r>
          </a:p>
          <a:p>
            <a:pPr lvl="2"/>
            <a:r>
              <a:rPr lang="en-US" dirty="0"/>
              <a:t>Way easier to find one or two mistakes now than deal with MANY later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9FCE1D-7702-44BB-AED7-6C393F02F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429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7F8E9-A874-4F2E-ACC9-E5C119760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IMPORTANT:</a:t>
            </a:r>
            <a:r>
              <a:rPr lang="en-US" dirty="0"/>
              <a:t> compile often!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AC699-9AAE-4D76-A8B1-4745871BE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Important enough that I’ll repeat it</a:t>
            </a:r>
          </a:p>
          <a:p>
            <a:pPr lvl="1"/>
            <a:endParaRPr lang="en-US" dirty="0"/>
          </a:p>
          <a:p>
            <a:r>
              <a:rPr lang="en-US" dirty="0"/>
              <a:t>Keep multiple terminals open</a:t>
            </a:r>
          </a:p>
          <a:p>
            <a:pPr lvl="1"/>
            <a:r>
              <a:rPr lang="en-US" dirty="0"/>
              <a:t>One for editing and one for compiling</a:t>
            </a:r>
          </a:p>
          <a:p>
            <a:pPr lvl="1"/>
            <a:endParaRPr lang="en-US" dirty="0"/>
          </a:p>
          <a:p>
            <a:r>
              <a:rPr lang="en-US" dirty="0"/>
              <a:t>Compile every few lines of C code you write</a:t>
            </a:r>
          </a:p>
          <a:p>
            <a:pPr lvl="1"/>
            <a:r>
              <a:rPr lang="en-US" dirty="0"/>
              <a:t>Maybe every time you finish a function</a:t>
            </a:r>
          </a:p>
          <a:p>
            <a:pPr lvl="1"/>
            <a:endParaRPr lang="en-US" dirty="0"/>
          </a:p>
          <a:p>
            <a:r>
              <a:rPr lang="en-US" dirty="0"/>
              <a:t>Compilation points out errors in your code for you!</a:t>
            </a:r>
          </a:p>
          <a:p>
            <a:pPr lvl="1"/>
            <a:r>
              <a:rPr lang="en-US" dirty="0"/>
              <a:t>But it can get overwhelming if you don’t run it until the end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9FCE1D-7702-44BB-AED7-6C393F02F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4932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r>
              <a:rPr lang="en-US" dirty="0"/>
              <a:t>Unix Shell</a:t>
            </a:r>
          </a:p>
          <a:p>
            <a:pPr lvl="1"/>
            <a:r>
              <a:rPr lang="en-US" dirty="0"/>
              <a:t>Navigation</a:t>
            </a:r>
          </a:p>
          <a:p>
            <a:pPr lvl="1"/>
            <a:r>
              <a:rPr lang="en-US" dirty="0"/>
              <a:t>Working with files</a:t>
            </a:r>
          </a:p>
          <a:p>
            <a:pPr lvl="1"/>
            <a:endParaRPr lang="en-US" dirty="0"/>
          </a:p>
          <a:p>
            <a:r>
              <a:rPr lang="en-US" b="1" dirty="0"/>
              <a:t>Compilation</a:t>
            </a:r>
          </a:p>
          <a:p>
            <a:pPr lvl="1"/>
            <a:r>
              <a:rPr lang="en-US" b="1" dirty="0"/>
              <a:t>Separate Compilation</a:t>
            </a:r>
          </a:p>
          <a:p>
            <a:pPr lvl="1"/>
            <a:r>
              <a:rPr lang="en-US" dirty="0" err="1"/>
              <a:t>Makefiles</a:t>
            </a:r>
            <a:endParaRPr lang="en-US" dirty="0"/>
          </a:p>
          <a:p>
            <a:pPr lvl="1"/>
            <a:r>
              <a:rPr lang="en-US" dirty="0"/>
              <a:t>Pre-processor</a:t>
            </a:r>
          </a:p>
          <a:p>
            <a:pPr lvl="1"/>
            <a:endParaRPr lang="en-US" dirty="0"/>
          </a:p>
          <a:p>
            <a:r>
              <a:rPr lang="en-US" dirty="0"/>
              <a:t>More C syntax</a:t>
            </a:r>
          </a:p>
          <a:p>
            <a:pPr lvl="1"/>
            <a:r>
              <a:rPr lang="en-US" dirty="0"/>
              <a:t>Computing Fibonacci Numbers</a:t>
            </a:r>
          </a:p>
          <a:p>
            <a:pPr lvl="1"/>
            <a:r>
              <a:rPr lang="en-US" dirty="0"/>
              <a:t>Iteration</a:t>
            </a:r>
          </a:p>
          <a:p>
            <a:pPr lvl="1"/>
            <a:r>
              <a:rPr lang="en-US" dirty="0"/>
              <a:t>Input and Output</a:t>
            </a:r>
          </a:p>
          <a:p>
            <a:pPr lvl="1"/>
            <a:r>
              <a:rPr lang="en-US" dirty="0"/>
              <a:t>Other C Syntax</a:t>
            </a:r>
          </a:p>
          <a:p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42731505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B3F26-F2E2-44E4-8F0D-E4B12ACE9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Real-world projects have multiple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1EDC9-02DB-447D-960C-3FFA7A522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write code in any number of different C files</a:t>
            </a:r>
          </a:p>
          <a:p>
            <a:pPr lvl="1"/>
            <a:r>
              <a:rPr lang="en-US" dirty="0"/>
              <a:t>And combine them together while compiling</a:t>
            </a:r>
          </a:p>
          <a:p>
            <a:pPr lvl="1"/>
            <a:endParaRPr lang="en-US" dirty="0"/>
          </a:p>
          <a:p>
            <a:r>
              <a:rPr lang="en-US" dirty="0"/>
              <a:t>But we need some way to tell C code in one file about the existence of C code in another file</a:t>
            </a:r>
          </a:p>
          <a:p>
            <a:pPr lvl="1"/>
            <a:r>
              <a:rPr lang="en-US" dirty="0"/>
              <a:t>Solution: header files (.h)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Header files list all the publicly available functions and variables from a C file</a:t>
            </a:r>
          </a:p>
          <a:p>
            <a:pPr lvl="2"/>
            <a:r>
              <a:rPr lang="en-US" dirty="0"/>
              <a:t>Usually, there is a .c and .h file for various libraries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Header files are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dirty="0"/>
              <a:t>-ed at the top of your C file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45F7DC-E569-48FA-9384-E55FC19B4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82789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3D74B-0C28-4201-9F56-1E8B02789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Compiling multiple C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7CE2C-AA87-4EA0-9394-D463022FC9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C file is compiled separately</a:t>
            </a:r>
          </a:p>
          <a:p>
            <a:r>
              <a:rPr lang="en-US" dirty="0"/>
              <a:t>Then combine multiple together into a single program</a:t>
            </a:r>
          </a:p>
          <a:p>
            <a:endParaRPr lang="en-US" dirty="0"/>
          </a:p>
          <a:p>
            <a:r>
              <a:rPr lang="en-US" dirty="0"/>
              <a:t>Compilers have a middle step: object files (.o)</a:t>
            </a:r>
          </a:p>
          <a:p>
            <a:pPr lvl="1"/>
            <a:r>
              <a:rPr lang="en-US" dirty="0"/>
              <a:t>Still not human readable</a:t>
            </a:r>
          </a:p>
          <a:p>
            <a:pPr lvl="1"/>
            <a:r>
              <a:rPr lang="en-US" dirty="0"/>
              <a:t>Meant to be joined together into a single executable</a:t>
            </a:r>
          </a:p>
          <a:p>
            <a:pPr lvl="1"/>
            <a:endParaRPr lang="en-US" dirty="0"/>
          </a:p>
          <a:p>
            <a:r>
              <a:rPr lang="en-US" dirty="0"/>
              <a:t>Object files don’t have to be recompiled if their source file hasn’t changed</a:t>
            </a:r>
          </a:p>
          <a:p>
            <a:pPr lvl="1"/>
            <a:r>
              <a:rPr lang="en-US" dirty="0"/>
              <a:t>This speeds up compilation for large projects!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FEE078-1932-4F12-9AD4-5401614DE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228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Introduction to working in Unix shell (command line)</a:t>
            </a:r>
          </a:p>
          <a:p>
            <a:endParaRPr lang="en-US" dirty="0"/>
          </a:p>
          <a:p>
            <a:r>
              <a:rPr lang="en-US" dirty="0"/>
              <a:t>Understand the C compilation process</a:t>
            </a:r>
          </a:p>
          <a:p>
            <a:endParaRPr lang="en-US" dirty="0"/>
          </a:p>
          <a:p>
            <a:r>
              <a:rPr lang="en-US" dirty="0"/>
              <a:t>Continue exploring C programming</a:t>
            </a:r>
          </a:p>
          <a:p>
            <a:pPr lvl="1"/>
            <a:r>
              <a:rPr lang="en-US" dirty="0"/>
              <a:t>Iteration</a:t>
            </a:r>
          </a:p>
          <a:p>
            <a:pPr lvl="1"/>
            <a:r>
              <a:rPr lang="en-US" dirty="0"/>
              <a:t>Input and Output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8F193-5782-4A54-BB91-4128CC1E8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C project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2F2D36-9C0B-4383-95A1-59E1A21BA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src</a:t>
            </a:r>
            <a:r>
              <a:rPr lang="en-US" dirty="0"/>
              <a:t>/</a:t>
            </a:r>
          </a:p>
          <a:p>
            <a:pPr lvl="1"/>
            <a:r>
              <a:rPr lang="en-US" dirty="0"/>
              <a:t>Various code that actually runs your project</a:t>
            </a:r>
          </a:p>
          <a:p>
            <a:r>
              <a:rPr lang="en-US" dirty="0"/>
              <a:t>test/</a:t>
            </a:r>
          </a:p>
          <a:p>
            <a:pPr lvl="1"/>
            <a:r>
              <a:rPr lang="en-US" dirty="0"/>
              <a:t>Various code that tests your files in </a:t>
            </a:r>
            <a:r>
              <a:rPr lang="en-US" dirty="0" err="1"/>
              <a:t>src</a:t>
            </a:r>
            <a:r>
              <a:rPr lang="en-US" dirty="0"/>
              <a:t>/</a:t>
            </a:r>
          </a:p>
          <a:p>
            <a:pPr lvl="1"/>
            <a:endParaRPr lang="en-US" dirty="0"/>
          </a:p>
          <a:p>
            <a:r>
              <a:rPr lang="en-US" dirty="0"/>
              <a:t>We separate code in </a:t>
            </a:r>
            <a:r>
              <a:rPr lang="en-US" dirty="0" err="1"/>
              <a:t>src</a:t>
            </a:r>
            <a:r>
              <a:rPr lang="en-US" dirty="0"/>
              <a:t>/ into two categories</a:t>
            </a:r>
          </a:p>
          <a:p>
            <a:pPr lvl="1"/>
            <a:r>
              <a:rPr lang="en-US" dirty="0"/>
              <a:t>The executable, which has a main() function and not much else</a:t>
            </a:r>
          </a:p>
          <a:p>
            <a:pPr lvl="2"/>
            <a:r>
              <a:rPr lang="en-US" dirty="0"/>
              <a:t>Named whatever your executable is, but with a .c</a:t>
            </a:r>
          </a:p>
          <a:p>
            <a:pPr lvl="2"/>
            <a:r>
              <a:rPr lang="en-US" dirty="0"/>
              <a:t>Example: </a:t>
            </a:r>
            <a:r>
              <a:rPr lang="en-US" dirty="0" err="1"/>
              <a:t>interact.c</a:t>
            </a:r>
            <a:endParaRPr lang="en-US" dirty="0"/>
          </a:p>
          <a:p>
            <a:pPr lvl="2"/>
            <a:endParaRPr lang="en-US" dirty="0"/>
          </a:p>
          <a:p>
            <a:pPr lvl="1"/>
            <a:r>
              <a:rPr lang="en-US" dirty="0"/>
              <a:t>Libraries which have both .c and .h files</a:t>
            </a:r>
          </a:p>
          <a:p>
            <a:pPr lvl="2"/>
            <a:r>
              <a:rPr lang="en-US" dirty="0"/>
              <a:t>Example: </a:t>
            </a:r>
            <a:r>
              <a:rPr lang="en-US" dirty="0" err="1"/>
              <a:t>posn.c</a:t>
            </a:r>
            <a:r>
              <a:rPr lang="en-US" dirty="0"/>
              <a:t> and </a:t>
            </a:r>
            <a:r>
              <a:rPr lang="en-US" dirty="0" err="1"/>
              <a:t>posn.h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2FC411-D671-4DBF-8C10-A5CDF8A30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11636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B90C37F0-40CA-4E91-815E-4F12A24C1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</p:spPr>
        <p:txBody>
          <a:bodyPr/>
          <a:lstStyle/>
          <a:p>
            <a:r>
              <a:rPr lang="en-US" dirty="0"/>
              <a:t>Example of multiple compilation</a:t>
            </a:r>
          </a:p>
        </p:txBody>
      </p:sp>
      <p:pic>
        <p:nvPicPr>
          <p:cNvPr id="8" name="Picture 7" descr="Diagram&#10;&#10;Description automatically generated">
            <a:extLst>
              <a:ext uri="{FF2B5EF4-FFF2-40B4-BE49-F238E27FC236}">
                <a16:creationId xmlns:a16="http://schemas.microsoft.com/office/drawing/2014/main" id="{7CFE087B-601F-49EA-9CD8-7BACE2ED65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5582" y="1143000"/>
            <a:ext cx="6936826" cy="5029200"/>
          </a:xfrm>
          <a:prstGeom prst="rect">
            <a:avLst/>
          </a:prstGeom>
          <a:noFill/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6BA4AF-3406-4721-89C4-FF1B55C22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8000" y="6356350"/>
            <a:ext cx="912394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0778C724-3839-4D76-A707-B4C23905D055}" type="slidenum">
              <a:rPr lang="en-US" smtClean="0"/>
              <a:pPr>
                <a:spcAft>
                  <a:spcPts val="600"/>
                </a:spcAft>
              </a:pPr>
              <a:t>41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B269E5A-B241-461C-A512-471413D608C7}"/>
              </a:ext>
            </a:extLst>
          </p:cNvPr>
          <p:cNvSpPr txBox="1"/>
          <p:nvPr/>
        </p:nvSpPr>
        <p:spPr>
          <a:xfrm>
            <a:off x="9697793" y="316468"/>
            <a:ext cx="198334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example_project</a:t>
            </a:r>
            <a:r>
              <a:rPr lang="en-US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36787493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r>
              <a:rPr lang="en-US" dirty="0"/>
              <a:t>Unix Shell</a:t>
            </a:r>
          </a:p>
          <a:p>
            <a:pPr lvl="1"/>
            <a:r>
              <a:rPr lang="en-US" dirty="0"/>
              <a:t>Navigation</a:t>
            </a:r>
          </a:p>
          <a:p>
            <a:pPr lvl="1"/>
            <a:r>
              <a:rPr lang="en-US" dirty="0"/>
              <a:t>Working with files</a:t>
            </a:r>
          </a:p>
          <a:p>
            <a:pPr lvl="1"/>
            <a:endParaRPr lang="en-US" dirty="0"/>
          </a:p>
          <a:p>
            <a:r>
              <a:rPr lang="en-US" b="1" dirty="0"/>
              <a:t>Compilation</a:t>
            </a:r>
          </a:p>
          <a:p>
            <a:pPr lvl="1"/>
            <a:r>
              <a:rPr lang="en-US" dirty="0"/>
              <a:t>Separate Compilation</a:t>
            </a:r>
          </a:p>
          <a:p>
            <a:pPr lvl="1"/>
            <a:r>
              <a:rPr lang="en-US" b="1" dirty="0" err="1"/>
              <a:t>Makefiles</a:t>
            </a:r>
            <a:endParaRPr lang="en-US" b="1" dirty="0"/>
          </a:p>
          <a:p>
            <a:pPr lvl="1"/>
            <a:r>
              <a:rPr lang="en-US" dirty="0"/>
              <a:t>Pre-processor</a:t>
            </a:r>
          </a:p>
          <a:p>
            <a:pPr lvl="1"/>
            <a:endParaRPr lang="en-US" dirty="0"/>
          </a:p>
          <a:p>
            <a:r>
              <a:rPr lang="en-US" dirty="0"/>
              <a:t>More C syntax</a:t>
            </a:r>
          </a:p>
          <a:p>
            <a:pPr lvl="1"/>
            <a:r>
              <a:rPr lang="en-US" dirty="0"/>
              <a:t>Computing Fibonacci Numbers</a:t>
            </a:r>
          </a:p>
          <a:p>
            <a:pPr lvl="1"/>
            <a:r>
              <a:rPr lang="en-US" dirty="0"/>
              <a:t>Iteration</a:t>
            </a:r>
          </a:p>
          <a:p>
            <a:pPr lvl="1"/>
            <a:r>
              <a:rPr lang="en-US" dirty="0"/>
              <a:t>Input and Output</a:t>
            </a:r>
          </a:p>
          <a:p>
            <a:pPr lvl="1"/>
            <a:r>
              <a:rPr lang="en-US" dirty="0"/>
              <a:t>Other C Syntax</a:t>
            </a:r>
          </a:p>
          <a:p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15125585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</p:spPr>
        <p:txBody>
          <a:bodyPr anchor="ctr">
            <a:normAutofit/>
          </a:bodyPr>
          <a:lstStyle/>
          <a:p>
            <a:r>
              <a:rPr lang="en-US" dirty="0"/>
              <a:t>New problem, how do you remember all these steps?</a:t>
            </a:r>
          </a:p>
        </p:txBody>
      </p:sp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D2BAC2B7-BFD0-4059-B255-70E38F491A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782" y="1120775"/>
            <a:ext cx="6936826" cy="5029200"/>
          </a:xfrm>
          <a:prstGeom prst="rect">
            <a:avLst/>
          </a:prstGeom>
          <a:noFill/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8000" y="6356350"/>
            <a:ext cx="912394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0778C724-3839-4D76-A707-B4C23905D055}" type="slidenum">
              <a:rPr lang="en-US" smtClean="0"/>
              <a:pPr>
                <a:spcAft>
                  <a:spcPts val="600"/>
                </a:spcAft>
              </a:pPr>
              <a:t>43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F1CC71-E09C-4786-AE4E-C368AE39FE20}"/>
              </a:ext>
            </a:extLst>
          </p:cNvPr>
          <p:cNvSpPr txBox="1"/>
          <p:nvPr/>
        </p:nvSpPr>
        <p:spPr>
          <a:xfrm>
            <a:off x="7959144" y="2575775"/>
            <a:ext cx="343607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And this doesn’t even include various flags we give to the compiler, such as the location of the 211.h library</a:t>
            </a:r>
          </a:p>
        </p:txBody>
      </p:sp>
    </p:spTree>
    <p:extLst>
      <p:ext uri="{BB962C8B-B14F-4D97-AF65-F5344CB8AC3E}">
        <p14:creationId xmlns:p14="http://schemas.microsoft.com/office/powerpoint/2010/main" val="266235443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8F3FB-0CFB-4DD7-9A00-F0C62E51B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Simplifying multiple compilation with Make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F1C98-0F5D-4F3F-AA7C-FFAD89EC63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Make is a tool for building programs out of multiple source files</a:t>
            </a:r>
          </a:p>
          <a:p>
            <a:pPr lvl="1"/>
            <a:r>
              <a:rPr lang="en-US" dirty="0"/>
              <a:t>Allows you to specify goals and requirements as “rules”</a:t>
            </a:r>
          </a:p>
          <a:p>
            <a:pPr lvl="1"/>
            <a:r>
              <a:rPr lang="en-US" dirty="0"/>
              <a:t>And then runs the compiler to fulfill those</a:t>
            </a:r>
          </a:p>
          <a:p>
            <a:pPr lvl="1"/>
            <a:endParaRPr lang="en-US" dirty="0"/>
          </a:p>
          <a:p>
            <a:r>
              <a:rPr lang="en-US" dirty="0"/>
              <a:t>To build a file named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0" u="none" strike="noStrike" baseline="0" dirty="0">
                <a:solidFill>
                  <a:srgbClr val="586E7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⟨</a:t>
            </a:r>
            <a:r>
              <a:rPr lang="en-US" sz="2400" b="0" u="none" strike="noStrike" baseline="0" dirty="0">
                <a:solidFill>
                  <a:srgbClr val="6D71C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goal</a:t>
            </a:r>
            <a:r>
              <a:rPr lang="en-US" sz="2400" b="0" u="none" strike="noStrike" baseline="0" dirty="0">
                <a:solidFill>
                  <a:srgbClr val="586E7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⟩ </a:t>
            </a:r>
            <a:r>
              <a:rPr lang="en-US" dirty="0"/>
              <a:t>using make, you run: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r>
              <a:rPr lang="en-US" dirty="0"/>
              <a:t> </a:t>
            </a:r>
            <a:r>
              <a:rPr lang="en-US" sz="2400" b="0" u="none" strike="noStrike" baseline="0" dirty="0">
                <a:solidFill>
                  <a:srgbClr val="586E7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⟨</a:t>
            </a:r>
            <a:r>
              <a:rPr lang="en-US" sz="2400" b="0" u="none" strike="noStrike" baseline="0" dirty="0">
                <a:solidFill>
                  <a:srgbClr val="6D71C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goal</a:t>
            </a:r>
            <a:r>
              <a:rPr lang="en-US" sz="2400" b="0" u="none" strike="noStrike" baseline="0" dirty="0">
                <a:solidFill>
                  <a:srgbClr val="586E7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⟩</a:t>
            </a:r>
          </a:p>
          <a:p>
            <a:pPr marL="457200" lvl="1" indent="0">
              <a:buNone/>
            </a:pPr>
            <a:endParaRPr lang="en-US" dirty="0">
              <a:solidFill>
                <a:srgbClr val="586E7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r>
              <a:rPr lang="en-US" dirty="0">
                <a:cs typeface="Courier New" panose="02070309020205020404" pitchFamily="49" charset="0"/>
              </a:rPr>
              <a:t> looks around the current directory for a file named </a:t>
            </a:r>
            <a:r>
              <a:rPr lang="en-US" dirty="0" err="1">
                <a:cs typeface="Courier New" panose="02070309020205020404" pitchFamily="49" charset="0"/>
              </a:rPr>
              <a:t>Makefile</a:t>
            </a:r>
            <a:r>
              <a:rPr lang="en-US" dirty="0">
                <a:cs typeface="Courier New" panose="02070309020205020404" pitchFamily="49" charset="0"/>
              </a:rPr>
              <a:t> which specifies the various rules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We’ll provide the </a:t>
            </a:r>
            <a:r>
              <a:rPr lang="en-US" dirty="0" err="1">
                <a:cs typeface="Courier New" panose="02070309020205020404" pitchFamily="49" charset="0"/>
              </a:rPr>
              <a:t>Makefile</a:t>
            </a:r>
            <a:r>
              <a:rPr lang="en-US" dirty="0">
                <a:cs typeface="Courier New" panose="02070309020205020404" pitchFamily="49" charset="0"/>
              </a:rPr>
              <a:t> for you in this class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But you’ll have to use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r>
              <a:rPr lang="en-US" dirty="0">
                <a:cs typeface="Courier New" panose="02070309020205020404" pitchFamily="49" charset="0"/>
              </a:rPr>
              <a:t> to compile your programs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E1922B-A56B-43C7-8235-BEA4EACF9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72939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r>
              <a:rPr lang="en-US" dirty="0"/>
              <a:t> rule look like?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rule has a goal and pre-requisites for the goal</a:t>
            </a:r>
          </a:p>
          <a:p>
            <a:pPr lvl="1"/>
            <a:r>
              <a:rPr lang="en-US" dirty="0"/>
              <a:t>And then specifies commands to create the goal given the pre-requisites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sz="2800" b="0" u="none" strike="noStrike" baseline="0" dirty="0">
                <a:solidFill>
                  <a:srgbClr val="586E7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⟨</a:t>
            </a:r>
            <a:r>
              <a:rPr lang="en-US" sz="2800" b="0" u="none" strike="noStrike" baseline="0" dirty="0">
                <a:solidFill>
                  <a:srgbClr val="6D71C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goal</a:t>
            </a:r>
            <a:r>
              <a:rPr lang="en-US" sz="2800" b="0" u="none" strike="noStrike" baseline="0" dirty="0">
                <a:solidFill>
                  <a:srgbClr val="586E7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⟩</a:t>
            </a:r>
            <a:r>
              <a:rPr lang="en-US" sz="2800" b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2800" b="0" u="none" strike="noStrike" baseline="0" dirty="0">
                <a:solidFill>
                  <a:srgbClr val="586E7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⟨</a:t>
            </a:r>
            <a:r>
              <a:rPr lang="en-US" sz="2800" b="0" u="none" strike="noStrike" baseline="0" dirty="0" err="1">
                <a:solidFill>
                  <a:srgbClr val="6D71C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prereqs</a:t>
            </a:r>
            <a:r>
              <a:rPr lang="en-US" sz="2800" b="0" u="none" strike="noStrike" baseline="0" dirty="0">
                <a:solidFill>
                  <a:srgbClr val="586E7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⟩</a:t>
            </a:r>
            <a:r>
              <a:rPr lang="en-US" sz="2800" b="0" u="none" strike="noStrike" baseline="0" dirty="0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 . .</a:t>
            </a:r>
          </a:p>
          <a:p>
            <a:pPr marL="457200" lvl="1" indent="0">
              <a:buNone/>
            </a:pPr>
            <a:r>
              <a:rPr lang="en-US" sz="2800" b="0" u="none" strike="noStrike" baseline="0" dirty="0">
                <a:solidFill>
                  <a:srgbClr val="586E7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⟨</a:t>
            </a:r>
            <a:r>
              <a:rPr lang="en-US" sz="2800" b="0" u="none" strike="noStrike" baseline="0" dirty="0">
                <a:solidFill>
                  <a:srgbClr val="6D71C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commands</a:t>
            </a:r>
            <a:r>
              <a:rPr lang="en-US" sz="2800" b="0" u="none" strike="noStrike" baseline="0" dirty="0">
                <a:solidFill>
                  <a:srgbClr val="586E7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⟩</a:t>
            </a:r>
          </a:p>
          <a:p>
            <a:pPr marL="457200" lvl="1" indent="0">
              <a:buNone/>
            </a:pPr>
            <a:r>
              <a:rPr lang="en-US" sz="2800" b="0" u="none" strike="noStrike" baseline="0" dirty="0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...</a:t>
            </a:r>
          </a:p>
          <a:p>
            <a:pPr lvl="1"/>
            <a:endParaRPr lang="en-US" dirty="0"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Example:</a:t>
            </a:r>
          </a:p>
          <a:p>
            <a:pPr marL="457200" lvl="1" indent="0"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hello: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hello.c</a:t>
            </a:r>
            <a:endParaRPr lang="en-US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s-E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s-E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cc</a:t>
            </a:r>
            <a:r>
              <a:rPr lang="es-E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‑o </a:t>
            </a:r>
            <a:r>
              <a:rPr lang="es-E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</a:t>
            </a:r>
            <a:r>
              <a:rPr lang="es-E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hello.c</a:t>
            </a: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26690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5B8C4-0696-4E04-A4B1-7F7E52543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Always use Make, rather than calling the compiler yourself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9CAC39-2499-49D9-A31D-BB2076B247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is our tool for compiling programs</a:t>
            </a:r>
          </a:p>
          <a:p>
            <a:pPr lvl="1"/>
            <a:r>
              <a:rPr lang="en-US" dirty="0"/>
              <a:t>It has rules for how to build the programs using the compiler</a:t>
            </a:r>
          </a:p>
          <a:p>
            <a:pPr lvl="1"/>
            <a:endParaRPr lang="en-US" dirty="0"/>
          </a:p>
          <a:p>
            <a:r>
              <a:rPr lang="en-US" dirty="0"/>
              <a:t>You </a:t>
            </a:r>
            <a:r>
              <a:rPr lang="en-US" i="1" dirty="0"/>
              <a:t>could</a:t>
            </a:r>
            <a:r>
              <a:rPr lang="en-US" dirty="0"/>
              <a:t> compile your programs manually</a:t>
            </a:r>
          </a:p>
          <a:p>
            <a:pPr lvl="1"/>
            <a:r>
              <a:rPr lang="en-US" dirty="0"/>
              <a:t>But you would need to know the proper flags for the compiler to do so</a:t>
            </a:r>
          </a:p>
          <a:p>
            <a:pPr lvl="1"/>
            <a:r>
              <a:rPr lang="en-US" dirty="0"/>
              <a:t>Some programs rely on class-specific libraries for testing and memory management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This is a big pain, so just you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r>
              <a:rPr lang="en-US" dirty="0"/>
              <a:t> instead</a:t>
            </a:r>
          </a:p>
          <a:p>
            <a:pPr lvl="2"/>
            <a:r>
              <a:rPr lang="en-US" dirty="0"/>
              <a:t>And if you’re curious, you can look at the </a:t>
            </a:r>
            <a:r>
              <a:rPr lang="en-US" dirty="0" err="1"/>
              <a:t>Makefile</a:t>
            </a:r>
            <a:r>
              <a:rPr lang="en-US" dirty="0"/>
              <a:t> to see what the flags we’re providing are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4310F3-68D4-4FAF-B8AE-ED78BEA0A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85203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47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r>
              <a:rPr lang="en-US" dirty="0"/>
              <a:t>Unix Shell</a:t>
            </a:r>
          </a:p>
          <a:p>
            <a:pPr lvl="1"/>
            <a:r>
              <a:rPr lang="en-US" dirty="0"/>
              <a:t>Navigation</a:t>
            </a:r>
          </a:p>
          <a:p>
            <a:pPr lvl="1"/>
            <a:r>
              <a:rPr lang="en-US" dirty="0"/>
              <a:t>Working with files</a:t>
            </a:r>
          </a:p>
          <a:p>
            <a:pPr lvl="1"/>
            <a:endParaRPr lang="en-US" dirty="0"/>
          </a:p>
          <a:p>
            <a:r>
              <a:rPr lang="en-US" b="1" dirty="0"/>
              <a:t>Compilation</a:t>
            </a:r>
          </a:p>
          <a:p>
            <a:pPr lvl="1"/>
            <a:r>
              <a:rPr lang="en-US" dirty="0"/>
              <a:t>Separate Compilation</a:t>
            </a:r>
          </a:p>
          <a:p>
            <a:pPr lvl="1"/>
            <a:r>
              <a:rPr lang="en-US" dirty="0" err="1"/>
              <a:t>Makefiles</a:t>
            </a:r>
            <a:endParaRPr lang="en-US" dirty="0"/>
          </a:p>
          <a:p>
            <a:pPr lvl="1"/>
            <a:r>
              <a:rPr lang="en-US" b="1" dirty="0"/>
              <a:t>Pre-processor</a:t>
            </a:r>
          </a:p>
          <a:p>
            <a:pPr lvl="1"/>
            <a:endParaRPr lang="en-US" dirty="0"/>
          </a:p>
          <a:p>
            <a:r>
              <a:rPr lang="en-US" dirty="0"/>
              <a:t>More C syntax</a:t>
            </a:r>
          </a:p>
          <a:p>
            <a:pPr lvl="1"/>
            <a:r>
              <a:rPr lang="en-US" dirty="0"/>
              <a:t>Computing Fibonacci Numbers</a:t>
            </a:r>
          </a:p>
          <a:p>
            <a:pPr lvl="1"/>
            <a:r>
              <a:rPr lang="en-US" dirty="0"/>
              <a:t>Iteration</a:t>
            </a:r>
          </a:p>
          <a:p>
            <a:pPr lvl="1"/>
            <a:r>
              <a:rPr lang="en-US" dirty="0"/>
              <a:t>Input and Output</a:t>
            </a:r>
          </a:p>
          <a:p>
            <a:pPr lvl="1"/>
            <a:r>
              <a:rPr lang="en-US" dirty="0"/>
              <a:t>Other C Syntax</a:t>
            </a:r>
          </a:p>
          <a:p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03992958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B71A4-349D-4590-86A4-9A2C6FA80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pre-processor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E94B8-9479-444E-8E50-44B7F6D7E5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Reads in the text of your source code</a:t>
            </a:r>
          </a:p>
          <a:p>
            <a:endParaRPr lang="en-US" dirty="0"/>
          </a:p>
          <a:p>
            <a:r>
              <a:rPr lang="en-US" dirty="0"/>
              <a:t>Does some initial text-based manipulations to the code</a:t>
            </a:r>
          </a:p>
          <a:p>
            <a:pPr lvl="1"/>
            <a:r>
              <a:rPr lang="en-US" dirty="0"/>
              <a:t>Prepares everything for the compiler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08939-BC17-4036-8092-342AF6CF9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5476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FD14A-D35D-4013-9D65-28F4266AC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reads files from the top down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ADE03-B8B1-45C0-97EF-26BA5AB951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First important thing to know about the pre-processor/compiler</a:t>
            </a:r>
          </a:p>
          <a:p>
            <a:pPr lvl="1"/>
            <a:r>
              <a:rPr lang="en-US" dirty="0"/>
              <a:t>They read from the top of the file down</a:t>
            </a:r>
          </a:p>
          <a:p>
            <a:pPr lvl="1"/>
            <a:r>
              <a:rPr lang="en-US" dirty="0"/>
              <a:t>Functions that don’t exist when you try to call them are an error</a:t>
            </a:r>
          </a:p>
          <a:p>
            <a:pPr lvl="1"/>
            <a:endParaRPr lang="en-US" dirty="0"/>
          </a:p>
          <a:p>
            <a:r>
              <a:rPr lang="en-US" dirty="0"/>
              <a:t>How would we write this code then?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(void) {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b();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(void) {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a();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C24C2A-0654-4EBC-A10F-609E08024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970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the examples from lecture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First, make your own cs211 directory to store class stuff in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cd ~/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mkdir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cs211</a:t>
            </a:r>
          </a:p>
          <a:p>
            <a:pPr lvl="1"/>
            <a:endParaRPr lang="en-US" dirty="0"/>
          </a:p>
          <a:p>
            <a:r>
              <a:rPr lang="en-US" dirty="0"/>
              <a:t>The files for this class are in a zipped </a:t>
            </a:r>
            <a:r>
              <a:rPr lang="en-US" dirty="0" err="1"/>
              <a:t>tarball</a:t>
            </a:r>
            <a:r>
              <a:rPr lang="en-US" dirty="0"/>
              <a:t> (just like a zip file)</a:t>
            </a:r>
          </a:p>
          <a:p>
            <a:pPr lvl="1"/>
            <a:r>
              <a:rPr lang="en-US" dirty="0"/>
              <a:t>We can extract them right into your cs211/ directory</a:t>
            </a:r>
          </a:p>
          <a:p>
            <a:pPr lvl="1"/>
            <a:endParaRPr lang="en-US" dirty="0"/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cd ~/cs211/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tar 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xvkf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~cs211/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/02_shell_compilation.tgz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cd 02_shell_compilation</a:t>
            </a:r>
          </a:p>
          <a:p>
            <a:pPr lvl="1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ourier New" panose="02070309020205020404" pitchFamily="49" charset="0"/>
              </a:rPr>
              <a:t>What does that command do?: </a:t>
            </a:r>
            <a:r>
              <a:rPr lang="en-US" dirty="0">
                <a:cs typeface="Courier New" panose="02070309020205020404" pitchFamily="49" charset="0"/>
                <a:hlinkClick r:id="rId2"/>
              </a:rPr>
              <a:t>https://explainshell.com/explain?cmd=tar+-xvkf+%7Ecs211%2Flec%2F02_shell_compilation.tgz</a:t>
            </a:r>
            <a:endParaRPr lang="en-US" dirty="0"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1623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B092E-D504-4BF2-9951-7B252ACC0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declaration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3C0474-6A62-47AF-B8E0-145BA8A46F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You can inform the compiler about functions that will later be defined</a:t>
            </a:r>
          </a:p>
          <a:p>
            <a:pPr lvl="1"/>
            <a:r>
              <a:rPr lang="en-US" dirty="0"/>
              <a:t>You are telling the C compiler: “here’s what this other function looks like, you’ll get details about how it works later”</a:t>
            </a:r>
          </a:p>
          <a:p>
            <a:pPr lvl="1"/>
            <a:r>
              <a:rPr lang="en-US" dirty="0"/>
              <a:t>Very useful for libraries that you are using</a:t>
            </a:r>
          </a:p>
          <a:p>
            <a:pPr lvl="1"/>
            <a:endParaRPr lang="en-US" dirty="0"/>
          </a:p>
          <a:p>
            <a:r>
              <a:rPr lang="en-US" dirty="0"/>
              <a:t>A function </a:t>
            </a:r>
            <a:r>
              <a:rPr lang="en-US" b="1" dirty="0"/>
              <a:t>declaration</a:t>
            </a:r>
            <a:r>
              <a:rPr lang="en-US" dirty="0"/>
              <a:t> in C includes the return type, name, and argument types</a:t>
            </a:r>
          </a:p>
          <a:p>
            <a:pPr lvl="1"/>
            <a:r>
              <a:rPr lang="en-US" dirty="0"/>
              <a:t>Examples:</a:t>
            </a: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void a(int, float);</a:t>
            </a: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struct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read_posn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(void);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A function </a:t>
            </a:r>
            <a:r>
              <a:rPr lang="en-US" b="1" dirty="0"/>
              <a:t>definition</a:t>
            </a:r>
            <a:r>
              <a:rPr lang="en-US" dirty="0"/>
              <a:t> in C also includes the body of the function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13DA4D-DA18-4E98-877C-F78293C94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7881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Header files are collections of declarations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could manually type out the declaration for each function you want to use at the top of your C file</a:t>
            </a:r>
          </a:p>
          <a:p>
            <a:pPr lvl="1"/>
            <a:endParaRPr lang="en-US" dirty="0"/>
          </a:p>
          <a:p>
            <a:r>
              <a:rPr lang="en-US" dirty="0"/>
              <a:t>Instead, we create “Header files” (.h) that hold all the function declarations for functions in the associated .c file</a:t>
            </a:r>
          </a:p>
          <a:p>
            <a:endParaRPr lang="en-US" dirty="0"/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dirty="0"/>
              <a:t>-ing a header file tells the pre-processor to paste its contents</a:t>
            </a:r>
          </a:p>
          <a:p>
            <a:pPr lvl="1"/>
            <a:r>
              <a:rPr lang="en-US" dirty="0"/>
              <a:t>The same as if you had typed them in the top of the file yourself</a:t>
            </a:r>
          </a:p>
          <a:p>
            <a:pPr lvl="1"/>
            <a:r>
              <a:rPr lang="en-US" dirty="0"/>
              <a:t>Leads to weird errors sometimes if you mess up a header file</a:t>
            </a:r>
          </a:p>
          <a:p>
            <a:pPr lvl="1"/>
            <a:r>
              <a:rPr lang="en-US" dirty="0"/>
              <a:t>Be sure to only include header files!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90637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D25F1-29F7-457B-9BC4-E942A1366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D20F3E-BA88-4665-BDAA-BDB7DC85F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–E flag tells the compiler to only run the pre-processor</a:t>
            </a:r>
          </a:p>
          <a:p>
            <a:endParaRPr lang="en-US" dirty="0"/>
          </a:p>
          <a:p>
            <a:r>
              <a:rPr lang="en-US" dirty="0"/>
              <a:t>In </a:t>
            </a:r>
            <a:r>
              <a:rPr lang="en-US" dirty="0" err="1"/>
              <a:t>example_project</a:t>
            </a:r>
            <a:r>
              <a:rPr lang="en-US" dirty="0"/>
              <a:t>/</a:t>
            </a:r>
          </a:p>
          <a:p>
            <a:pPr lvl="1"/>
            <a:r>
              <a:rPr lang="en-US" dirty="0"/>
              <a:t>cc –E </a:t>
            </a:r>
            <a:r>
              <a:rPr lang="en-US" dirty="0" err="1"/>
              <a:t>src</a:t>
            </a:r>
            <a:r>
              <a:rPr lang="en-US" dirty="0"/>
              <a:t>/</a:t>
            </a:r>
            <a:r>
              <a:rPr lang="en-US" dirty="0" err="1"/>
              <a:t>interact.c</a:t>
            </a:r>
            <a:r>
              <a:rPr lang="en-US" dirty="0"/>
              <a:t> –o </a:t>
            </a:r>
            <a:r>
              <a:rPr lang="en-US" dirty="0" err="1"/>
              <a:t>interact.i</a:t>
            </a:r>
            <a:endParaRPr lang="en-US" dirty="0"/>
          </a:p>
          <a:p>
            <a:pPr lvl="2"/>
            <a:r>
              <a:rPr lang="en-US" dirty="0"/>
              <a:t>Note that header files are included</a:t>
            </a:r>
          </a:p>
          <a:p>
            <a:pPr lvl="2"/>
            <a:r>
              <a:rPr lang="en-US" dirty="0"/>
              <a:t>Note that some functions are only definitions right now</a:t>
            </a:r>
          </a:p>
          <a:p>
            <a:endParaRPr lang="en-US" dirty="0"/>
          </a:p>
          <a:p>
            <a:r>
              <a:rPr lang="en-US" dirty="0"/>
              <a:t>Simpler example can be found in </a:t>
            </a:r>
            <a:r>
              <a:rPr lang="en-US" dirty="0" err="1"/>
              <a:t>preprocessor_example</a:t>
            </a:r>
            <a:r>
              <a:rPr lang="en-US" dirty="0"/>
              <a:t>/</a:t>
            </a:r>
          </a:p>
          <a:p>
            <a:pPr lvl="1"/>
            <a:r>
              <a:rPr lang="en-US" dirty="0"/>
              <a:t>Run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r>
              <a:rPr lang="en-US" dirty="0"/>
              <a:t> to create </a:t>
            </a:r>
            <a:r>
              <a:rPr lang="en-US" dirty="0" err="1"/>
              <a:t>client.i</a:t>
            </a:r>
            <a:r>
              <a:rPr lang="en-US" dirty="0"/>
              <a:t> and </a:t>
            </a:r>
            <a:r>
              <a:rPr lang="en-US" dirty="0" err="1"/>
              <a:t>library.i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37BAF2-B88F-4463-ADE5-91CAD06DA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91BE1C-78B2-4075-B3AF-2C674190AED6}"/>
              </a:ext>
            </a:extLst>
          </p:cNvPr>
          <p:cNvSpPr txBox="1"/>
          <p:nvPr/>
        </p:nvSpPr>
        <p:spPr>
          <a:xfrm>
            <a:off x="9337184" y="316468"/>
            <a:ext cx="258865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example_project</a:t>
            </a:r>
            <a:r>
              <a:rPr lang="en-US" dirty="0"/>
              <a:t>/</a:t>
            </a:r>
          </a:p>
          <a:p>
            <a:r>
              <a:rPr lang="en-US" dirty="0" err="1"/>
              <a:t>preprocessor_example</a:t>
            </a:r>
            <a:r>
              <a:rPr lang="en-US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243066301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64B4D-EFEB-4385-ABE2-C4550E48C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relevant </a:t>
            </a:r>
            <a:r>
              <a:rPr lang="en-US" dirty="0" err="1"/>
              <a:t>xkcd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83EA2F-3AD2-41A6-9397-C83837F9E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53</a:t>
            </a:fld>
            <a:endParaRPr lang="en-US"/>
          </a:p>
        </p:txBody>
      </p:sp>
      <p:pic>
        <p:nvPicPr>
          <p:cNvPr id="1026" name="Picture 2" descr="Compiling">
            <a:extLst>
              <a:ext uri="{FF2B5EF4-FFF2-40B4-BE49-F238E27FC236}">
                <a16:creationId xmlns:a16="http://schemas.microsoft.com/office/drawing/2014/main" id="{8CEECBD8-BD90-400C-B7BC-4A32F0748C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9189" y="1143000"/>
            <a:ext cx="5769609" cy="5029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8E436B3-F378-47A9-9664-768E64358534}"/>
              </a:ext>
            </a:extLst>
          </p:cNvPr>
          <p:cNvSpPr txBox="1"/>
          <p:nvPr/>
        </p:nvSpPr>
        <p:spPr>
          <a:xfrm>
            <a:off x="607595" y="617219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https://xkcd.com/303/</a:t>
            </a:r>
          </a:p>
        </p:txBody>
      </p:sp>
    </p:spTree>
    <p:extLst>
      <p:ext uri="{BB962C8B-B14F-4D97-AF65-F5344CB8AC3E}">
        <p14:creationId xmlns:p14="http://schemas.microsoft.com/office/powerpoint/2010/main" val="407363853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54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r>
              <a:rPr lang="en-US" dirty="0"/>
              <a:t>Unix Shell</a:t>
            </a:r>
          </a:p>
          <a:p>
            <a:pPr lvl="1"/>
            <a:r>
              <a:rPr lang="en-US" dirty="0"/>
              <a:t>Navigation</a:t>
            </a:r>
          </a:p>
          <a:p>
            <a:pPr lvl="1"/>
            <a:r>
              <a:rPr lang="en-US" dirty="0"/>
              <a:t>Working with files</a:t>
            </a:r>
          </a:p>
          <a:p>
            <a:pPr lvl="1"/>
            <a:endParaRPr lang="en-US" dirty="0"/>
          </a:p>
          <a:p>
            <a:r>
              <a:rPr lang="en-US" dirty="0"/>
              <a:t>Compilation</a:t>
            </a:r>
          </a:p>
          <a:p>
            <a:pPr lvl="1"/>
            <a:r>
              <a:rPr lang="en-US" dirty="0"/>
              <a:t>Separate Compilation</a:t>
            </a:r>
          </a:p>
          <a:p>
            <a:pPr lvl="1"/>
            <a:r>
              <a:rPr lang="en-US" dirty="0" err="1"/>
              <a:t>Makefiles</a:t>
            </a:r>
            <a:endParaRPr lang="en-US" dirty="0"/>
          </a:p>
          <a:p>
            <a:pPr lvl="1"/>
            <a:r>
              <a:rPr lang="en-US" dirty="0"/>
              <a:t>Pre-processor</a:t>
            </a:r>
          </a:p>
          <a:p>
            <a:pPr lvl="1"/>
            <a:endParaRPr lang="en-US" dirty="0"/>
          </a:p>
          <a:p>
            <a:r>
              <a:rPr lang="en-US" b="1" dirty="0"/>
              <a:t>More C syntax</a:t>
            </a:r>
          </a:p>
          <a:p>
            <a:pPr lvl="1"/>
            <a:r>
              <a:rPr lang="en-US" b="1" dirty="0"/>
              <a:t>Computing Fibonacci Numbers</a:t>
            </a:r>
          </a:p>
          <a:p>
            <a:pPr lvl="1"/>
            <a:r>
              <a:rPr lang="en-US" dirty="0"/>
              <a:t>Iteration</a:t>
            </a:r>
          </a:p>
          <a:p>
            <a:pPr lvl="1"/>
            <a:r>
              <a:rPr lang="en-US" dirty="0"/>
              <a:t>Input and Output</a:t>
            </a:r>
          </a:p>
          <a:p>
            <a:pPr lvl="1"/>
            <a:r>
              <a:rPr lang="en-US" dirty="0"/>
              <a:t>Other C Syntax</a:t>
            </a:r>
          </a:p>
          <a:p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406845222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7F8E9-A874-4F2E-ACC9-E5C119760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 of Fibonacci Function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2CAC699-9AAE-4D76-A8B1-4745871BE65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𝑓𝑖𝑏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begChr m:val="{"/>
                        <m:endChr m:val="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                                            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𝑖𝑓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&lt;2;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𝑓𝑖𝑏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d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𝑓𝑖𝑏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 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𝑜𝑡h𝑒𝑟𝑤𝑖𝑠𝑒</m:t>
                            </m:r>
                          </m:e>
                        </m:eqArr>
                      </m:e>
                    </m:d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2CAC699-9AAE-4D76-A8B1-4745871BE65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9FCE1D-7702-44BB-AED7-6C393F02F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55</a:t>
            </a:fld>
            <a:endParaRPr lang="en-US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6201E440-E52E-43D2-B844-041ABCA305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7012306"/>
              </p:ext>
            </p:extLst>
          </p:nvPr>
        </p:nvGraphicFramePr>
        <p:xfrm>
          <a:off x="1478208" y="2463800"/>
          <a:ext cx="1960452" cy="3708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80226">
                  <a:extLst>
                    <a:ext uri="{9D8B030D-6E8A-4147-A177-3AD203B41FA5}">
                      <a16:colId xmlns:a16="http://schemas.microsoft.com/office/drawing/2014/main" val="2885886175"/>
                    </a:ext>
                  </a:extLst>
                </a:gridCol>
                <a:gridCol w="980226">
                  <a:extLst>
                    <a:ext uri="{9D8B030D-6E8A-4147-A177-3AD203B41FA5}">
                      <a16:colId xmlns:a16="http://schemas.microsoft.com/office/drawing/2014/main" val="3639321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fib(n)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88332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56550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825386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822823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41159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268070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478761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348016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20085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519255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590193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7F8E9-A874-4F2E-ACC9-E5C119760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Fibonacci in 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AC699-9AAE-4D76-A8B1-4745871BE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endParaRPr lang="en-US" b="0" i="0" u="none" strike="noStrike" baseline="0" dirty="0">
              <a:solidFill>
                <a:srgbClr val="2AA299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fib(</a:t>
            </a: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n){</a:t>
            </a:r>
          </a:p>
          <a:p>
            <a:pPr marL="0" indent="0" algn="l">
              <a:buNone/>
            </a:pPr>
            <a:r>
              <a:rPr lang="en-US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if 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 &lt; 2) {</a:t>
            </a:r>
          </a:p>
          <a:p>
            <a:pPr marL="0" indent="0" algn="l">
              <a:buNone/>
            </a:pPr>
            <a:r>
              <a:rPr lang="en-US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n;</a:t>
            </a:r>
          </a:p>
          <a:p>
            <a:pPr marL="0" indent="0" algn="l"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  <a:r>
              <a:rPr lang="en-US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 algn="l">
              <a:buNone/>
            </a:pPr>
            <a:r>
              <a:rPr lang="pt-BR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pt-BR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fib(n ‑ 2) + fib(n ‑ 1);</a:t>
            </a:r>
          </a:p>
          <a:p>
            <a:pPr marL="0" indent="0" algn="l"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 algn="l"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4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9FCE1D-7702-44BB-AED7-6C393F02F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56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26883EE-6CD0-4CCB-872C-5484333AA261}"/>
                  </a:ext>
                </a:extLst>
              </p:cNvPr>
              <p:cNvSpPr txBox="1"/>
              <p:nvPr/>
            </p:nvSpPr>
            <p:spPr>
              <a:xfrm>
                <a:off x="6300056" y="1638300"/>
                <a:ext cx="5280338" cy="9871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𝑓𝑖𝑏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{"/>
                          <m:endChr m:val="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                                            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𝑖𝑓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&lt;2;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𝑓𝑖𝑏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𝑓𝑖𝑏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 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𝑜𝑡h𝑒𝑟𝑤𝑖𝑠𝑒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26883EE-6CD0-4CCB-872C-5484333AA2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056" y="1638300"/>
                <a:ext cx="5280338" cy="9871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48CF58A7-5FF1-4F41-ABCB-4B225B9AB470}"/>
              </a:ext>
            </a:extLst>
          </p:cNvPr>
          <p:cNvSpPr txBox="1"/>
          <p:nvPr/>
        </p:nvSpPr>
        <p:spPr>
          <a:xfrm>
            <a:off x="10640594" y="228600"/>
            <a:ext cx="939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fib.c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36167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57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r>
              <a:rPr lang="en-US" dirty="0"/>
              <a:t>Unix Shell</a:t>
            </a:r>
          </a:p>
          <a:p>
            <a:pPr lvl="1"/>
            <a:r>
              <a:rPr lang="en-US" dirty="0"/>
              <a:t>Navigation</a:t>
            </a:r>
          </a:p>
          <a:p>
            <a:pPr lvl="1"/>
            <a:r>
              <a:rPr lang="en-US" dirty="0"/>
              <a:t>Working with files</a:t>
            </a:r>
          </a:p>
          <a:p>
            <a:pPr lvl="1"/>
            <a:endParaRPr lang="en-US" dirty="0"/>
          </a:p>
          <a:p>
            <a:r>
              <a:rPr lang="en-US" dirty="0"/>
              <a:t>Compilation</a:t>
            </a:r>
          </a:p>
          <a:p>
            <a:pPr lvl="1"/>
            <a:r>
              <a:rPr lang="en-US" dirty="0"/>
              <a:t>Separate Compilation</a:t>
            </a:r>
          </a:p>
          <a:p>
            <a:pPr lvl="1"/>
            <a:r>
              <a:rPr lang="en-US" dirty="0" err="1"/>
              <a:t>Makefiles</a:t>
            </a:r>
            <a:endParaRPr lang="en-US" dirty="0"/>
          </a:p>
          <a:p>
            <a:pPr lvl="1"/>
            <a:r>
              <a:rPr lang="en-US" dirty="0"/>
              <a:t>Pre-processor</a:t>
            </a:r>
          </a:p>
          <a:p>
            <a:pPr lvl="1"/>
            <a:endParaRPr lang="en-US" dirty="0"/>
          </a:p>
          <a:p>
            <a:r>
              <a:rPr lang="en-US" b="1" dirty="0"/>
              <a:t>More C syntax</a:t>
            </a:r>
          </a:p>
          <a:p>
            <a:pPr lvl="1"/>
            <a:r>
              <a:rPr lang="en-US" dirty="0"/>
              <a:t>Computing Fibonacci Numbers</a:t>
            </a:r>
          </a:p>
          <a:p>
            <a:pPr lvl="1"/>
            <a:r>
              <a:rPr lang="en-US" b="1" dirty="0"/>
              <a:t>Iteration</a:t>
            </a:r>
          </a:p>
          <a:p>
            <a:pPr lvl="1"/>
            <a:r>
              <a:rPr lang="en-US" dirty="0"/>
              <a:t>Input and Output</a:t>
            </a:r>
          </a:p>
          <a:p>
            <a:pPr lvl="1"/>
            <a:r>
              <a:rPr lang="en-US" dirty="0"/>
              <a:t>Other C Syntax</a:t>
            </a:r>
          </a:p>
          <a:p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28086956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F6336-2E49-414C-82ED-395AA6869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Statements and Conditions aren’t enough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7DE82-1E67-433F-B79F-2605AA0E6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Not all problems are easily solved with recursion</a:t>
            </a:r>
          </a:p>
          <a:p>
            <a:endParaRPr lang="en-US" dirty="0"/>
          </a:p>
          <a:p>
            <a:r>
              <a:rPr lang="en-US" dirty="0"/>
              <a:t>C, like many programming languages, also has loops</a:t>
            </a:r>
          </a:p>
          <a:p>
            <a:pPr lvl="1"/>
            <a:r>
              <a:rPr lang="en-US" dirty="0"/>
              <a:t>Repeats the statements inside it until some condition is met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5C711F-A781-417F-847D-1E721CCFD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7896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7F8E9-A874-4F2E-ACC9-E5C119760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Iteration with the While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AC699-9AAE-4D76-A8B1-4745871BE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Syntax</a:t>
            </a:r>
          </a:p>
          <a:p>
            <a:pPr marL="0" indent="0" algn="l">
              <a:buNone/>
            </a:pPr>
            <a:r>
              <a:rPr lang="en-US" sz="2400" b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while </a:t>
            </a:r>
            <a:r>
              <a:rPr lang="en-US" sz="2400" b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0" u="none" strike="noStrike" baseline="0" dirty="0">
                <a:solidFill>
                  <a:srgbClr val="586E7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⟨</a:t>
            </a:r>
            <a:r>
              <a:rPr lang="en-US" sz="2400" b="0" u="none" strike="noStrike" baseline="0" dirty="0">
                <a:solidFill>
                  <a:srgbClr val="6D71C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test-expression</a:t>
            </a:r>
            <a:r>
              <a:rPr lang="en-US" sz="2400" b="0" u="none" strike="noStrike" baseline="0" dirty="0">
                <a:solidFill>
                  <a:srgbClr val="586E7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⟩</a:t>
            </a:r>
            <a:r>
              <a:rPr lang="en-US" sz="2400" b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 algn="l">
              <a:buNone/>
            </a:pPr>
            <a:r>
              <a:rPr lang="en-US" sz="2400" b="0" u="none" strike="noStrike" baseline="0" dirty="0">
                <a:solidFill>
                  <a:srgbClr val="586E7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⟨</a:t>
            </a:r>
            <a:r>
              <a:rPr lang="en-US" sz="2400" b="0" u="none" strike="noStrike" baseline="0" dirty="0">
                <a:solidFill>
                  <a:srgbClr val="6D71C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body-statements</a:t>
            </a:r>
            <a:r>
              <a:rPr lang="en-US" sz="2400" b="0" u="none" strike="noStrike" baseline="0" dirty="0">
                <a:solidFill>
                  <a:srgbClr val="586E7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⟩</a:t>
            </a:r>
          </a:p>
          <a:p>
            <a:pPr marL="0" indent="0" algn="l">
              <a:buNone/>
            </a:pPr>
            <a:r>
              <a:rPr lang="en-US" sz="2400" b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 algn="l">
              <a:buNone/>
            </a:pPr>
            <a:endParaRPr lang="en-US" sz="240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solidFill>
                  <a:srgbClr val="073642"/>
                </a:solidFill>
                <a:cs typeface="Courier New" panose="02070309020205020404" pitchFamily="49" charset="0"/>
              </a:rPr>
              <a:t>Semantics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rgbClr val="073642"/>
                </a:solidFill>
                <a:cs typeface="Courier New" panose="02070309020205020404" pitchFamily="49" charset="0"/>
              </a:rPr>
              <a:t>Evaluate </a:t>
            </a:r>
            <a:r>
              <a:rPr lang="en-US" sz="2400" b="0" u="none" strike="noStrike" baseline="0" dirty="0">
                <a:solidFill>
                  <a:srgbClr val="586E7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⟨</a:t>
            </a:r>
            <a:r>
              <a:rPr lang="en-US" sz="2400" b="0" u="none" strike="noStrike" baseline="0" dirty="0">
                <a:solidFill>
                  <a:srgbClr val="6D71C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test-expression</a:t>
            </a:r>
            <a:r>
              <a:rPr lang="en-US" sz="2400" b="0" u="none" strike="noStrike" baseline="0" dirty="0">
                <a:solidFill>
                  <a:srgbClr val="586E7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⟩</a:t>
            </a:r>
            <a:r>
              <a:rPr lang="en-US" sz="2400" b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73642"/>
                </a:solidFill>
                <a:cs typeface="Courier New" panose="02070309020205020404" pitchFamily="49" charset="0"/>
              </a:rPr>
              <a:t>to a </a:t>
            </a:r>
            <a:r>
              <a:rPr lang="en-US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rgbClr val="073642"/>
                </a:solidFill>
                <a:cs typeface="Courier New" panose="02070309020205020404" pitchFamily="49" charset="0"/>
              </a:rPr>
              <a:t>If the </a:t>
            </a:r>
            <a:r>
              <a:rPr lang="en-US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en-US" dirty="0">
                <a:solidFill>
                  <a:srgbClr val="073642"/>
                </a:solidFill>
                <a:cs typeface="Courier New" panose="02070309020205020404" pitchFamily="49" charset="0"/>
              </a:rPr>
              <a:t> is </a:t>
            </a:r>
            <a:r>
              <a:rPr lang="en-US" i="1" dirty="0">
                <a:solidFill>
                  <a:srgbClr val="073642"/>
                </a:solidFill>
                <a:cs typeface="Courier New" panose="02070309020205020404" pitchFamily="49" charset="0"/>
              </a:rPr>
              <a:t>false</a:t>
            </a:r>
            <a:r>
              <a:rPr lang="en-US" dirty="0">
                <a:solidFill>
                  <a:srgbClr val="073642"/>
                </a:solidFill>
                <a:cs typeface="Courier New" panose="02070309020205020404" pitchFamily="49" charset="0"/>
              </a:rPr>
              <a:t> then skip to the statement after the </a:t>
            </a:r>
            <a:r>
              <a:rPr lang="en-US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>
                <a:solidFill>
                  <a:srgbClr val="073642"/>
                </a:solidFill>
                <a:cs typeface="Courier New" panose="02070309020205020404" pitchFamily="49" charset="0"/>
              </a:rPr>
              <a:t> loop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rgbClr val="073642"/>
                </a:solidFill>
                <a:cs typeface="Courier New" panose="02070309020205020404" pitchFamily="49" charset="0"/>
              </a:rPr>
              <a:t>Execute </a:t>
            </a:r>
            <a:r>
              <a:rPr lang="en-US" sz="2400" b="0" u="none" strike="noStrike" baseline="0" dirty="0">
                <a:solidFill>
                  <a:srgbClr val="586E7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⟨</a:t>
            </a:r>
            <a:r>
              <a:rPr lang="en-US" sz="2400" b="0" u="none" strike="noStrike" baseline="0" dirty="0">
                <a:solidFill>
                  <a:srgbClr val="6D71C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body-statements</a:t>
            </a:r>
            <a:r>
              <a:rPr lang="en-US" sz="2400" b="0" u="none" strike="noStrike" baseline="0" dirty="0">
                <a:solidFill>
                  <a:srgbClr val="586E7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⟩ </a:t>
            </a:r>
            <a:r>
              <a:rPr lang="en-US" sz="2400" b="0" u="none" strike="noStrike" baseline="0" dirty="0">
                <a:cs typeface="Courier New" panose="02070309020205020404" pitchFamily="49" charset="0"/>
              </a:rPr>
              <a:t>(if the </a:t>
            </a:r>
            <a:r>
              <a:rPr lang="en-US" sz="2400" b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en-US" sz="2400" b="0" u="none" strike="noStrike" baseline="0" dirty="0">
                <a:cs typeface="Courier New" panose="02070309020205020404" pitchFamily="49" charset="0"/>
              </a:rPr>
              <a:t> </a:t>
            </a:r>
            <a:r>
              <a:rPr lang="en-US" dirty="0">
                <a:cs typeface="Courier New" panose="02070309020205020404" pitchFamily="49" charset="0"/>
              </a:rPr>
              <a:t>was true)</a:t>
            </a:r>
            <a:endParaRPr lang="en-US" sz="2400" b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rgbClr val="073642"/>
                </a:solidFill>
                <a:cs typeface="Courier New" panose="02070309020205020404" pitchFamily="49" charset="0"/>
              </a:rPr>
              <a:t>Go back to step 1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>
              <a:solidFill>
                <a:srgbClr val="073642"/>
              </a:solidFill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9FCE1D-7702-44BB-AED7-6C393F02F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850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Unix Shell</a:t>
            </a:r>
          </a:p>
          <a:p>
            <a:pPr lvl="1"/>
            <a:r>
              <a:rPr lang="en-US" b="1" dirty="0"/>
              <a:t>Navigation</a:t>
            </a:r>
          </a:p>
          <a:p>
            <a:pPr lvl="1"/>
            <a:r>
              <a:rPr lang="en-US" dirty="0"/>
              <a:t>Working with files</a:t>
            </a:r>
          </a:p>
          <a:p>
            <a:pPr lvl="1"/>
            <a:endParaRPr lang="en-US" dirty="0"/>
          </a:p>
          <a:p>
            <a:r>
              <a:rPr lang="en-US" dirty="0"/>
              <a:t>Compilation</a:t>
            </a:r>
          </a:p>
          <a:p>
            <a:pPr lvl="1"/>
            <a:r>
              <a:rPr lang="en-US" dirty="0"/>
              <a:t>Separate Compilation</a:t>
            </a:r>
          </a:p>
          <a:p>
            <a:pPr lvl="1"/>
            <a:r>
              <a:rPr lang="en-US" dirty="0" err="1"/>
              <a:t>Makefiles</a:t>
            </a:r>
            <a:endParaRPr lang="en-US" dirty="0"/>
          </a:p>
          <a:p>
            <a:pPr lvl="1"/>
            <a:r>
              <a:rPr lang="en-US" dirty="0"/>
              <a:t>Pre-processor</a:t>
            </a:r>
          </a:p>
          <a:p>
            <a:pPr lvl="1"/>
            <a:endParaRPr lang="en-US" dirty="0"/>
          </a:p>
          <a:p>
            <a:r>
              <a:rPr lang="en-US" dirty="0"/>
              <a:t>More C syntax</a:t>
            </a:r>
          </a:p>
          <a:p>
            <a:pPr lvl="1"/>
            <a:r>
              <a:rPr lang="en-US" dirty="0"/>
              <a:t>Computing Fibonacci Numbers</a:t>
            </a:r>
          </a:p>
          <a:p>
            <a:pPr lvl="1"/>
            <a:r>
              <a:rPr lang="en-US" dirty="0"/>
              <a:t>Iteration</a:t>
            </a:r>
          </a:p>
          <a:p>
            <a:pPr lvl="1"/>
            <a:r>
              <a:rPr lang="en-US" dirty="0"/>
              <a:t>Input and Output</a:t>
            </a:r>
          </a:p>
          <a:p>
            <a:pPr lvl="1"/>
            <a:r>
              <a:rPr lang="en-US" dirty="0"/>
              <a:t>Other C Syntax</a:t>
            </a:r>
          </a:p>
          <a:p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48517325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7F8E9-A874-4F2E-ACC9-E5C119760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Fibonacci in 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AC699-9AAE-4D76-A8B1-4745871BE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l">
              <a:spcBef>
                <a:spcPts val="800"/>
              </a:spcBef>
              <a:buNone/>
            </a:pPr>
            <a:r>
              <a:rPr lang="en-US" sz="19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b="0" i="0" u="none" strike="noStrike" baseline="0" dirty="0">
              <a:solidFill>
                <a:srgbClr val="2AA299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fib_iterative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n){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long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long 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 = 1;</a:t>
            </a:r>
            <a:b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while 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 &gt; 0) {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long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next;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next =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n = n ‑ 1;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b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9FCE1D-7702-44BB-AED7-6C393F02F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60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26883EE-6CD0-4CCB-872C-5484333AA261}"/>
                  </a:ext>
                </a:extLst>
              </p:cNvPr>
              <p:cNvSpPr txBox="1"/>
              <p:nvPr/>
            </p:nvSpPr>
            <p:spPr>
              <a:xfrm>
                <a:off x="6426200" y="1333500"/>
                <a:ext cx="5280338" cy="9871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𝑓𝑖𝑏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{"/>
                          <m:endChr m:val="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                                            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𝑖𝑓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&lt;2;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𝑓𝑖𝑏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𝑓𝑖𝑏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 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𝑜𝑡h𝑒𝑟𝑤𝑖𝑠𝑒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26883EE-6CD0-4CCB-872C-5484333AA2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6200" y="1333500"/>
                <a:ext cx="5280338" cy="9871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3DE3F577-3ECE-4C34-8DE1-FC15B8DB46BD}"/>
              </a:ext>
            </a:extLst>
          </p:cNvPr>
          <p:cNvSpPr txBox="1"/>
          <p:nvPr/>
        </p:nvSpPr>
        <p:spPr>
          <a:xfrm>
            <a:off x="10883900" y="228599"/>
            <a:ext cx="6964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fib.c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19901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B5CD8-131A-46B6-8153-266F019BC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loops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1C22E2-D5B9-4111-BF30-BB2528A768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2999"/>
            <a:ext cx="10972800" cy="5811593"/>
          </a:xfrm>
        </p:spPr>
        <p:txBody>
          <a:bodyPr>
            <a:normAutofit/>
          </a:bodyPr>
          <a:lstStyle/>
          <a:p>
            <a:r>
              <a:rPr lang="en-US" dirty="0"/>
              <a:t>For loops allow you to combine iteration and incrementing</a:t>
            </a:r>
          </a:p>
          <a:p>
            <a:pPr lvl="1"/>
            <a:r>
              <a:rPr lang="en-US" b="0" i="0" u="none" strike="noStrike" baseline="0" dirty="0"/>
              <a:t>When you write a for statement like this:</a:t>
            </a:r>
          </a:p>
          <a:p>
            <a:pPr marL="457200" lvl="1" indent="0">
              <a:spcBef>
                <a:spcPts val="800"/>
              </a:spcBef>
              <a:buNone/>
            </a:pPr>
            <a:r>
              <a:rPr lang="en-US" b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b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0" u="none" strike="noStrike" baseline="0" dirty="0">
                <a:solidFill>
                  <a:srgbClr val="586E7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⟨</a:t>
            </a:r>
            <a:r>
              <a:rPr lang="en-US" b="0" u="none" strike="noStrike" baseline="0" dirty="0">
                <a:solidFill>
                  <a:srgbClr val="6D71C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start-</a:t>
            </a:r>
            <a:r>
              <a:rPr lang="en-US" b="0" u="none" strike="noStrike" baseline="0" dirty="0" err="1">
                <a:solidFill>
                  <a:srgbClr val="6D71C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decl</a:t>
            </a:r>
            <a:r>
              <a:rPr lang="en-US" b="0" u="none" strike="noStrike" baseline="0" dirty="0">
                <a:solidFill>
                  <a:srgbClr val="586E7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⟩</a:t>
            </a:r>
            <a:r>
              <a:rPr lang="en-US" b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b="0" u="none" strike="noStrike" baseline="0" dirty="0">
                <a:solidFill>
                  <a:srgbClr val="586E7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⟨</a:t>
            </a:r>
            <a:r>
              <a:rPr lang="en-US" b="0" u="none" strike="noStrike" baseline="0" dirty="0">
                <a:solidFill>
                  <a:srgbClr val="6D71C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test-expr</a:t>
            </a:r>
            <a:r>
              <a:rPr lang="en-US" b="0" u="none" strike="noStrike" baseline="0" dirty="0">
                <a:solidFill>
                  <a:srgbClr val="586E7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⟩</a:t>
            </a:r>
            <a:r>
              <a:rPr lang="en-US" b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b="0" u="none" strike="noStrike" baseline="0" dirty="0">
                <a:solidFill>
                  <a:srgbClr val="586E7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⟨</a:t>
            </a:r>
            <a:r>
              <a:rPr lang="en-US" b="0" u="none" strike="noStrike" baseline="0" dirty="0">
                <a:solidFill>
                  <a:srgbClr val="6D71C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step-expr</a:t>
            </a:r>
            <a:r>
              <a:rPr lang="en-US" b="0" u="none" strike="noStrike" baseline="0" dirty="0">
                <a:solidFill>
                  <a:srgbClr val="586E7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⟩</a:t>
            </a:r>
            <a:r>
              <a:rPr lang="en-US" b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457200" lvl="1" indent="0">
              <a:spcBef>
                <a:spcPts val="800"/>
              </a:spcBef>
              <a:buNone/>
            </a:pPr>
            <a:r>
              <a:rPr lang="en-US" b="0" u="none" strike="noStrike" baseline="0" dirty="0">
                <a:solidFill>
                  <a:srgbClr val="586E7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⟨</a:t>
            </a:r>
            <a:r>
              <a:rPr lang="en-US" b="0" u="none" strike="noStrike" baseline="0" dirty="0">
                <a:solidFill>
                  <a:srgbClr val="6D71C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body-</a:t>
            </a:r>
            <a:r>
              <a:rPr lang="en-US" b="0" u="none" strike="noStrike" baseline="0" dirty="0" err="1">
                <a:solidFill>
                  <a:srgbClr val="6D71C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stms</a:t>
            </a:r>
            <a:r>
              <a:rPr lang="en-US" b="0" u="none" strike="noStrike" baseline="0" dirty="0">
                <a:solidFill>
                  <a:srgbClr val="586E7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⟩</a:t>
            </a:r>
          </a:p>
          <a:p>
            <a:pPr marL="457200" lvl="1" indent="0">
              <a:spcBef>
                <a:spcPts val="800"/>
              </a:spcBef>
              <a:buNone/>
            </a:pPr>
            <a:r>
              <a:rPr lang="en-US" b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742950" lvl="1" indent="-285750"/>
            <a:r>
              <a:rPr lang="en-US" b="0" i="0" u="none" strike="noStrike" baseline="0" dirty="0">
                <a:cs typeface="Courier New" panose="02070309020205020404" pitchFamily="49" charset="0"/>
              </a:rPr>
              <a:t>It’s as if you’d written this while statement:</a:t>
            </a:r>
          </a:p>
          <a:p>
            <a:pPr marL="457200" lvl="1" indent="0">
              <a:spcBef>
                <a:spcPts val="800"/>
              </a:spcBef>
              <a:buNone/>
            </a:pPr>
            <a:r>
              <a:rPr lang="en-US" b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spcBef>
                <a:spcPts val="800"/>
              </a:spcBef>
              <a:buNone/>
            </a:pPr>
            <a:r>
              <a:rPr lang="en-US" b="0" u="none" strike="noStrike" baseline="0" dirty="0">
                <a:solidFill>
                  <a:srgbClr val="586E7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⟨</a:t>
            </a:r>
            <a:r>
              <a:rPr lang="en-US" b="0" u="none" strike="noStrike" baseline="0" dirty="0">
                <a:solidFill>
                  <a:srgbClr val="6D71C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start-</a:t>
            </a:r>
            <a:r>
              <a:rPr lang="en-US" b="0" u="none" strike="noStrike" baseline="0" dirty="0" err="1">
                <a:solidFill>
                  <a:srgbClr val="6D71C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decl</a:t>
            </a:r>
            <a:r>
              <a:rPr lang="en-US" b="0" u="none" strike="noStrike" baseline="0" dirty="0">
                <a:solidFill>
                  <a:srgbClr val="586E7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⟩</a:t>
            </a:r>
            <a:r>
              <a:rPr lang="en-US" b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57200" lvl="1" indent="0">
              <a:spcBef>
                <a:spcPts val="800"/>
              </a:spcBef>
              <a:buNone/>
            </a:pPr>
            <a:r>
              <a:rPr lang="en-US" b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while </a:t>
            </a:r>
            <a:r>
              <a:rPr lang="en-US" b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0" u="none" strike="noStrike" baseline="0" dirty="0">
                <a:solidFill>
                  <a:srgbClr val="586E7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⟨</a:t>
            </a:r>
            <a:r>
              <a:rPr lang="en-US" b="0" u="none" strike="noStrike" baseline="0" dirty="0">
                <a:solidFill>
                  <a:srgbClr val="6D71C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test-expr</a:t>
            </a:r>
            <a:r>
              <a:rPr lang="en-US" b="0" u="none" strike="noStrike" baseline="0" dirty="0">
                <a:solidFill>
                  <a:srgbClr val="586E7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⟩</a:t>
            </a:r>
            <a:r>
              <a:rPr lang="en-US" b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457200" lvl="1" indent="0">
              <a:spcBef>
                <a:spcPts val="800"/>
              </a:spcBef>
              <a:buNone/>
            </a:pPr>
            <a:r>
              <a:rPr lang="en-US" b="0" u="none" strike="noStrike" baseline="0" dirty="0">
                <a:solidFill>
                  <a:srgbClr val="586E7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⟨</a:t>
            </a:r>
            <a:r>
              <a:rPr lang="en-US" b="0" u="none" strike="noStrike" baseline="0" dirty="0">
                <a:solidFill>
                  <a:srgbClr val="6D71C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body-</a:t>
            </a:r>
            <a:r>
              <a:rPr lang="en-US" b="0" u="none" strike="noStrike" baseline="0" dirty="0" err="1">
                <a:solidFill>
                  <a:srgbClr val="6D71C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stms</a:t>
            </a:r>
            <a:r>
              <a:rPr lang="en-US" b="0" u="none" strike="noStrike" baseline="0" dirty="0">
                <a:solidFill>
                  <a:srgbClr val="586E7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⟩</a:t>
            </a:r>
          </a:p>
          <a:p>
            <a:pPr marL="457200" lvl="1" indent="0">
              <a:spcBef>
                <a:spcPts val="800"/>
              </a:spcBef>
              <a:buNone/>
            </a:pPr>
            <a:r>
              <a:rPr lang="en-US" b="0" u="none" strike="noStrike" baseline="0" dirty="0">
                <a:solidFill>
                  <a:srgbClr val="586E7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⟨</a:t>
            </a:r>
            <a:r>
              <a:rPr lang="en-US" b="0" u="none" strike="noStrike" baseline="0" dirty="0">
                <a:solidFill>
                  <a:srgbClr val="6D71C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step-expr</a:t>
            </a:r>
            <a:r>
              <a:rPr lang="en-US" b="0" u="none" strike="noStrike" baseline="0" dirty="0">
                <a:solidFill>
                  <a:srgbClr val="586E7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⟩</a:t>
            </a:r>
            <a:r>
              <a:rPr lang="en-US" b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57200" lvl="1" indent="0">
              <a:spcBef>
                <a:spcPts val="800"/>
              </a:spcBef>
              <a:buNone/>
            </a:pPr>
            <a:r>
              <a:rPr lang="en-US" b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457200" lvl="1" indent="0">
              <a:spcBef>
                <a:spcPts val="800"/>
              </a:spcBef>
              <a:buNone/>
            </a:pPr>
            <a:r>
              <a:rPr lang="en-US" b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b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1BA951-5193-48E6-BD7B-2BE0BC3DF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26930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7F8E9-A874-4F2E-ACC9-E5C119760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Modify fib to use a for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AC699-9AAE-4D76-A8B1-4745871BE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l">
              <a:spcBef>
                <a:spcPts val="800"/>
              </a:spcBef>
              <a:buNone/>
            </a:pPr>
            <a:r>
              <a:rPr lang="en-US" sz="19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b="0" i="0" u="none" strike="noStrike" baseline="0" dirty="0">
              <a:solidFill>
                <a:srgbClr val="2AA299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fib_iterative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n){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long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long 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 = 1;</a:t>
            </a:r>
            <a:b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while 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 &gt; 0) {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long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next;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next =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n = n ‑ 1;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b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9FCE1D-7702-44BB-AED7-6C393F02F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62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9013D96-79CB-41FA-8FB6-5107669EC7D2}"/>
                  </a:ext>
                </a:extLst>
              </p:cNvPr>
              <p:cNvSpPr txBox="1"/>
              <p:nvPr/>
            </p:nvSpPr>
            <p:spPr>
              <a:xfrm>
                <a:off x="6426200" y="1333500"/>
                <a:ext cx="5280338" cy="9871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𝑓𝑖𝑏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{"/>
                          <m:endChr m:val="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                                            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𝑖𝑓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&lt;2;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𝑓𝑖𝑏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𝑓𝑖𝑏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 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𝑜𝑡h𝑒𝑟𝑤𝑖𝑠𝑒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9013D96-79CB-41FA-8FB6-5107669EC7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6200" y="1333500"/>
                <a:ext cx="5280338" cy="9871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4EB1EAE5-40C9-42ED-A1DE-EAC5A650AA8F}"/>
              </a:ext>
            </a:extLst>
          </p:cNvPr>
          <p:cNvSpPr txBox="1"/>
          <p:nvPr/>
        </p:nvSpPr>
        <p:spPr>
          <a:xfrm>
            <a:off x="10883900" y="228599"/>
            <a:ext cx="6964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fib.c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40785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7F8E9-A874-4F2E-ACC9-E5C119760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Modify fib to use a for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AC699-9AAE-4D76-A8B1-4745871BE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l">
              <a:spcBef>
                <a:spcPts val="800"/>
              </a:spcBef>
              <a:buNone/>
            </a:pPr>
            <a:r>
              <a:rPr lang="en-US" sz="19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b="0" i="0" u="none" strike="noStrike" baseline="0" dirty="0">
              <a:solidFill>
                <a:srgbClr val="2AA299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fib_iterative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n){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long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long 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 = 1;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b="1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i="0" u="none" strike="noStrike" baseline="0" dirty="0">
                <a:solidFill>
                  <a:srgbClr val="2AA299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1" i="0" u="none" strike="noStrike" baseline="0" dirty="0" err="1">
                <a:solidFill>
                  <a:srgbClr val="073642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i="0" u="none" strike="noStrike" baseline="0" dirty="0">
                <a:solidFill>
                  <a:srgbClr val="073642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indent="0" algn="l">
              <a:spcBef>
                <a:spcPts val="800"/>
              </a:spcBef>
              <a:buNone/>
            </a:pPr>
            <a:endParaRPr lang="en-US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while 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i="0" u="none" strike="noStrike" baseline="0" dirty="0" err="1">
                <a:solidFill>
                  <a:srgbClr val="073642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i="0" u="none" strike="noStrike" baseline="0" dirty="0">
                <a:solidFill>
                  <a:srgbClr val="073642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&lt; n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long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next;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next =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1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 err="1">
                <a:solidFill>
                  <a:srgbClr val="073642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073642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solidFill>
                  <a:srgbClr val="073642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073642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  <a:r>
              <a:rPr lang="en-US" b="1" i="0" u="none" strike="noStrike" baseline="0" dirty="0">
                <a:solidFill>
                  <a:srgbClr val="073642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b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9FCE1D-7702-44BB-AED7-6C393F02F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B3345D5-4CE1-437F-8726-3E8DC8DA3EF5}"/>
                  </a:ext>
                </a:extLst>
              </p:cNvPr>
              <p:cNvSpPr txBox="1"/>
              <p:nvPr/>
            </p:nvSpPr>
            <p:spPr>
              <a:xfrm>
                <a:off x="6426200" y="1333500"/>
                <a:ext cx="5280338" cy="9871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𝑓𝑖𝑏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{"/>
                          <m:endChr m:val="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                                            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𝑖𝑓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&lt;2;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𝑓𝑖𝑏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𝑓𝑖𝑏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 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𝑜𝑡h𝑒𝑟𝑤𝑖𝑠𝑒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B3345D5-4CE1-437F-8726-3E8DC8DA3E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6200" y="1333500"/>
                <a:ext cx="5280338" cy="9871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5142D547-7D6A-4CBA-BF27-E1F027A969E1}"/>
              </a:ext>
            </a:extLst>
          </p:cNvPr>
          <p:cNvSpPr txBox="1"/>
          <p:nvPr/>
        </p:nvSpPr>
        <p:spPr>
          <a:xfrm>
            <a:off x="10883900" y="228599"/>
            <a:ext cx="6964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fib.c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86044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7F8E9-A874-4F2E-ACC9-E5C119760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Modify fib to use a for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AC699-9AAE-4D76-A8B1-4745871BE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l">
              <a:spcBef>
                <a:spcPts val="800"/>
              </a:spcBef>
              <a:buNone/>
            </a:pPr>
            <a:r>
              <a:rPr lang="en-US" sz="19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b="0" i="0" u="none" strike="noStrike" baseline="0" dirty="0">
              <a:solidFill>
                <a:srgbClr val="2AA299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fib_iterative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n){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long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long 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 = 1;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indent="0" algn="l">
              <a:spcBef>
                <a:spcPts val="800"/>
              </a:spcBef>
              <a:buNone/>
            </a:pPr>
            <a:endParaRPr lang="en-US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b="1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i="0" u="none" strike="noStrike" baseline="0" dirty="0">
                <a:solidFill>
                  <a:srgbClr val="B689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b="1" i="0" u="none" strike="noStrike" baseline="0" dirty="0">
                <a:solidFill>
                  <a:srgbClr val="073642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( ; </a:t>
            </a:r>
            <a:r>
              <a:rPr lang="en-US" b="1" i="0" u="none" strike="noStrike" baseline="0" dirty="0" err="1">
                <a:solidFill>
                  <a:srgbClr val="073642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i="0" u="none" strike="noStrike" baseline="0" dirty="0">
                <a:solidFill>
                  <a:srgbClr val="073642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&lt; n; ) </a:t>
            </a:r>
            <a:r>
              <a:rPr lang="en-US" b="1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long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next;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next =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  <a:r>
              <a:rPr lang="en-US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b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9FCE1D-7702-44BB-AED7-6C393F02F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F2B8B38-F9A2-4C31-9AE3-B7BE9B02472F}"/>
                  </a:ext>
                </a:extLst>
              </p:cNvPr>
              <p:cNvSpPr txBox="1"/>
              <p:nvPr/>
            </p:nvSpPr>
            <p:spPr>
              <a:xfrm>
                <a:off x="6426200" y="1333500"/>
                <a:ext cx="5280338" cy="9871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𝑓𝑖𝑏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{"/>
                          <m:endChr m:val="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                                            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𝑖𝑓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&lt;2;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𝑓𝑖𝑏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𝑓𝑖𝑏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 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𝑜𝑡h𝑒𝑟𝑤𝑖𝑠𝑒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F2B8B38-F9A2-4C31-9AE3-B7BE9B0247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6200" y="1333500"/>
                <a:ext cx="5280338" cy="9871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D5979281-5501-4FF4-8A3E-F8243D428D8A}"/>
              </a:ext>
            </a:extLst>
          </p:cNvPr>
          <p:cNvSpPr txBox="1"/>
          <p:nvPr/>
        </p:nvSpPr>
        <p:spPr>
          <a:xfrm>
            <a:off x="10883900" y="228599"/>
            <a:ext cx="6964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fib.c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86821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7F8E9-A874-4F2E-ACC9-E5C119760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Modify fib to use a for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AC699-9AAE-4D76-A8B1-4745871BE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l">
              <a:spcBef>
                <a:spcPts val="800"/>
              </a:spcBef>
              <a:buNone/>
            </a:pPr>
            <a:r>
              <a:rPr lang="en-US" sz="19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b="0" i="0" u="none" strike="noStrike" baseline="0" dirty="0">
              <a:solidFill>
                <a:srgbClr val="2AA299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fib_iterative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n){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long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long 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 = 1;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i="0" u="none" strike="noStrike" baseline="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i="0" u="none" strike="noStrike" baseline="0" dirty="0">
                <a:solidFill>
                  <a:schemeClr val="bg1">
                    <a:lumMod val="50000"/>
                  </a:schemeClr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// int </a:t>
            </a:r>
            <a:r>
              <a:rPr lang="en-US" i="0" u="none" strike="noStrike" baseline="0" dirty="0" err="1">
                <a:solidFill>
                  <a:schemeClr val="bg1">
                    <a:lumMod val="50000"/>
                  </a:schemeClr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i="0" u="none" strike="noStrike" baseline="0" dirty="0">
                <a:solidFill>
                  <a:schemeClr val="bg1">
                    <a:lumMod val="50000"/>
                  </a:schemeClr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endParaRPr lang="en-US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800"/>
              </a:spcBef>
              <a:buNone/>
            </a:pPr>
            <a:r>
              <a:rPr lang="en-US" b="1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en-US" b="1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i="0" u="none" strike="noStrike" baseline="0" dirty="0">
                <a:solidFill>
                  <a:srgbClr val="2AA299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1" i="0" u="none" strike="noStrike" baseline="0" dirty="0" err="1">
                <a:solidFill>
                  <a:srgbClr val="073642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i="0" u="none" strike="noStrike" baseline="0" dirty="0">
                <a:solidFill>
                  <a:srgbClr val="073642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  <a:r>
              <a:rPr lang="en-US" b="1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b="1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n; ) {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long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next;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next =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  <a:r>
              <a:rPr lang="en-US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b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9FCE1D-7702-44BB-AED7-6C393F02F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E211BCA-556E-4D8E-9AB7-4900B19045B8}"/>
                  </a:ext>
                </a:extLst>
              </p:cNvPr>
              <p:cNvSpPr txBox="1"/>
              <p:nvPr/>
            </p:nvSpPr>
            <p:spPr>
              <a:xfrm>
                <a:off x="6426200" y="1333500"/>
                <a:ext cx="5280338" cy="9871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𝑓𝑖𝑏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{"/>
                          <m:endChr m:val="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                                            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𝑖𝑓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&lt;2;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𝑓𝑖𝑏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𝑓𝑖𝑏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 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𝑜𝑡h𝑒𝑟𝑤𝑖𝑠𝑒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E211BCA-556E-4D8E-9AB7-4900B19045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6200" y="1333500"/>
                <a:ext cx="5280338" cy="9871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E4A8FB7B-5AB3-458B-9603-23B867D4EEF6}"/>
              </a:ext>
            </a:extLst>
          </p:cNvPr>
          <p:cNvSpPr txBox="1"/>
          <p:nvPr/>
        </p:nvSpPr>
        <p:spPr>
          <a:xfrm>
            <a:off x="10883900" y="228599"/>
            <a:ext cx="6964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fib.c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43004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7F8E9-A874-4F2E-ACC9-E5C119760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Modify fib to use a for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AC699-9AAE-4D76-A8B1-4745871BE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l">
              <a:spcBef>
                <a:spcPts val="800"/>
              </a:spcBef>
              <a:buNone/>
            </a:pPr>
            <a:r>
              <a:rPr lang="en-US" sz="19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b="0" i="0" u="none" strike="noStrike" baseline="0" dirty="0">
              <a:solidFill>
                <a:srgbClr val="2AA299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fib_iterative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n){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long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long 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 = 1;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endParaRPr lang="en-US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800"/>
              </a:spcBef>
              <a:buNone/>
            </a:pPr>
            <a:r>
              <a:rPr lang="en-US" b="1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en-US" b="1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1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US" b="1" dirty="0" err="1">
                <a:solidFill>
                  <a:srgbClr val="073642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073642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solidFill>
                  <a:srgbClr val="073642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073642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  <a:r>
              <a:rPr lang="en-US" b="1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long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next;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next =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i="0" u="none" strike="noStrike" baseline="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i="0" u="none" strike="noStrike" baseline="0" dirty="0">
                <a:solidFill>
                  <a:schemeClr val="bg1">
                    <a:lumMod val="50000"/>
                  </a:schemeClr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+ 1;</a:t>
            </a:r>
            <a:endParaRPr lang="en-US" i="0" u="none" strike="noStrike" baseline="0" dirty="0">
              <a:solidFill>
                <a:schemeClr val="bg1">
                  <a:lumMod val="50000"/>
                </a:schemeClr>
              </a:solidFill>
              <a:highlight>
                <a:srgbClr val="FFFF00"/>
              </a:highlight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b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9FCE1D-7702-44BB-AED7-6C393F02F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66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5159888-060D-4646-82D3-C292E02FFE9C}"/>
                  </a:ext>
                </a:extLst>
              </p:cNvPr>
              <p:cNvSpPr txBox="1"/>
              <p:nvPr/>
            </p:nvSpPr>
            <p:spPr>
              <a:xfrm>
                <a:off x="6426200" y="1333500"/>
                <a:ext cx="5280338" cy="9871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𝑓𝑖𝑏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{"/>
                          <m:endChr m:val="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                                            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𝑖𝑓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&lt;2;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𝑓𝑖𝑏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𝑓𝑖𝑏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 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𝑜𝑡h𝑒𝑟𝑤𝑖𝑠𝑒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5159888-060D-4646-82D3-C292E02FFE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6200" y="1333500"/>
                <a:ext cx="5280338" cy="9871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9B5B01EA-5D9D-4EA4-BDEF-49665CD1F87A}"/>
              </a:ext>
            </a:extLst>
          </p:cNvPr>
          <p:cNvSpPr txBox="1"/>
          <p:nvPr/>
        </p:nvSpPr>
        <p:spPr>
          <a:xfrm>
            <a:off x="10883900" y="228599"/>
            <a:ext cx="6964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fib.c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99120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7F8E9-A874-4F2E-ACC9-E5C119760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Complete: modify fib to use a for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AC699-9AAE-4D76-A8B1-4745871BE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l">
              <a:spcBef>
                <a:spcPts val="800"/>
              </a:spcBef>
              <a:buNone/>
            </a:pPr>
            <a:r>
              <a:rPr lang="en-US" sz="19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b="0" i="0" u="none" strike="noStrike" baseline="0" dirty="0">
              <a:solidFill>
                <a:srgbClr val="2AA299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fib_iterative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n){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long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long 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 = 1;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endParaRPr lang="en-US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800"/>
              </a:spcBef>
              <a:buNone/>
            </a:pPr>
            <a:r>
              <a:rPr lang="en-US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en-US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i="0" u="none" strike="noStrike" baseline="0" dirty="0">
                <a:solidFill>
                  <a:srgbClr val="2AA299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i="0" u="none" strike="noStrike" baseline="0" dirty="0" err="1">
                <a:solidFill>
                  <a:srgbClr val="073642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i="0" u="none" strike="noStrike" baseline="0" dirty="0">
                <a:solidFill>
                  <a:srgbClr val="073642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i="0" u="none" strike="noStrike" baseline="0" dirty="0" err="1">
                <a:solidFill>
                  <a:srgbClr val="073642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i="0" u="none" strike="noStrike" baseline="0" dirty="0">
                <a:solidFill>
                  <a:srgbClr val="073642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US" dirty="0" err="1">
                <a:solidFill>
                  <a:srgbClr val="073642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solidFill>
                  <a:srgbClr val="073642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solidFill>
                  <a:srgbClr val="073642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solidFill>
                  <a:srgbClr val="073642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  <a:r>
              <a:rPr lang="en-US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long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next;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next =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b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9FCE1D-7702-44BB-AED7-6C393F02F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67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C386303-152B-4FDE-B112-2E33F5454D6B}"/>
                  </a:ext>
                </a:extLst>
              </p:cNvPr>
              <p:cNvSpPr txBox="1"/>
              <p:nvPr/>
            </p:nvSpPr>
            <p:spPr>
              <a:xfrm>
                <a:off x="6426200" y="1333500"/>
                <a:ext cx="5280338" cy="9871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𝑓𝑖𝑏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{"/>
                          <m:endChr m:val="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                                            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𝑖𝑓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&lt;2;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𝑓𝑖𝑏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𝑓𝑖𝑏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 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𝑜𝑡h𝑒𝑟𝑤𝑖𝑠𝑒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C386303-152B-4FDE-B112-2E33F5454D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6200" y="1333500"/>
                <a:ext cx="5280338" cy="9871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15A4D5B9-9EAB-4C5B-98D8-2E12ACC4F8E6}"/>
              </a:ext>
            </a:extLst>
          </p:cNvPr>
          <p:cNvSpPr txBox="1"/>
          <p:nvPr/>
        </p:nvSpPr>
        <p:spPr>
          <a:xfrm>
            <a:off x="10883900" y="228599"/>
            <a:ext cx="6964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fib.c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04535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4C86C-BBC0-4D7A-A894-4E8154074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1B60D-C565-46C6-B3B6-9402E21E6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value will this code return when called as:</a:t>
            </a:r>
          </a:p>
          <a:p>
            <a:pPr lvl="1"/>
            <a:r>
              <a:rPr lang="en-US" dirty="0" err="1"/>
              <a:t>loop_function</a:t>
            </a:r>
            <a:r>
              <a:rPr lang="en-US" dirty="0"/>
              <a:t>(6)</a:t>
            </a:r>
          </a:p>
          <a:p>
            <a:pPr lvl="1"/>
            <a:r>
              <a:rPr lang="en-US" dirty="0" err="1"/>
              <a:t>loop_function</a:t>
            </a:r>
            <a:r>
              <a:rPr lang="en-US" dirty="0"/>
              <a:t>(5)</a:t>
            </a:r>
          </a:p>
          <a:p>
            <a:pPr lvl="1"/>
            <a:r>
              <a:rPr lang="en-US" dirty="0" err="1"/>
              <a:t>loop_function</a:t>
            </a:r>
            <a:r>
              <a:rPr lang="en-US" dirty="0"/>
              <a:t>(3)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7EC425-A8D1-462B-B26D-DF8DFB4B7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F994C52-D107-472A-957E-609DFD0E9A74}"/>
              </a:ext>
            </a:extLst>
          </p:cNvPr>
          <p:cNvSpPr txBox="1"/>
          <p:nvPr/>
        </p:nvSpPr>
        <p:spPr>
          <a:xfrm>
            <a:off x="785612" y="3128607"/>
            <a:ext cx="772732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loop_function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test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{</a:t>
            </a:r>
          </a:p>
          <a:p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 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retval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0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r>
              <a:rPr lang="en-US" altLang="en-US" sz="2800" dirty="0">
                <a:solidFill>
                  <a:srgbClr val="008080"/>
                </a:solidFill>
                <a:latin typeface="Courier New" panose="02070309020205020404" pitchFamily="49" charset="0"/>
              </a:rPr>
              <a:t> 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while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test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&lt;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5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{</a:t>
            </a:r>
          </a:p>
          <a:p>
            <a:r>
              <a:rPr lang="en-US" altLang="en-US" sz="2800" dirty="0">
                <a:solidFill>
                  <a:srgbClr val="008000"/>
                </a:solidFill>
                <a:latin typeface="Courier New" panose="02070309020205020404" pitchFamily="49" charset="0"/>
              </a:rPr>
              <a:t>  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retval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retval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40"/>
                </a:solidFill>
                <a:effectLst/>
                <a:latin typeface="Courier New" panose="02070309020205020404" pitchFamily="49" charset="0"/>
              </a:rPr>
              <a:t>+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r>
              <a:rPr lang="en-US" altLang="en-US" sz="2800" dirty="0">
                <a:solidFill>
                  <a:srgbClr val="008080"/>
                </a:solidFill>
                <a:latin typeface="Courier New" panose="02070309020205020404" pitchFamily="49" charset="0"/>
              </a:rPr>
              <a:t>   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test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test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40"/>
                </a:solidFill>
                <a:effectLst/>
                <a:latin typeface="Courier New" panose="02070309020205020404" pitchFamily="49" charset="0"/>
              </a:rPr>
              <a:t>+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r>
              <a:rPr lang="en-US" altLang="en-US" sz="2800" dirty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}</a:t>
            </a:r>
          </a:p>
          <a:p>
            <a:r>
              <a:rPr lang="en-US" altLang="en-US" sz="2800" dirty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retval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}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99767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4C86C-BBC0-4D7A-A894-4E8154074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1B60D-C565-46C6-B3B6-9402E21E6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value will this code return when called as:</a:t>
            </a:r>
          </a:p>
          <a:p>
            <a:pPr lvl="1"/>
            <a:r>
              <a:rPr lang="en-US" dirty="0" err="1"/>
              <a:t>loop_function</a:t>
            </a:r>
            <a:r>
              <a:rPr lang="en-US" dirty="0"/>
              <a:t>(6)		</a:t>
            </a:r>
            <a:r>
              <a:rPr lang="en-US" b="1" dirty="0"/>
              <a:t>returns 0</a:t>
            </a:r>
          </a:p>
          <a:p>
            <a:pPr lvl="1"/>
            <a:r>
              <a:rPr lang="en-US" dirty="0" err="1"/>
              <a:t>loop_function</a:t>
            </a:r>
            <a:r>
              <a:rPr lang="en-US" dirty="0"/>
              <a:t>(5)		</a:t>
            </a:r>
            <a:endParaRPr lang="en-US" b="1" dirty="0"/>
          </a:p>
          <a:p>
            <a:pPr lvl="1"/>
            <a:r>
              <a:rPr lang="en-US" dirty="0" err="1"/>
              <a:t>loop_function</a:t>
            </a:r>
            <a:r>
              <a:rPr lang="en-US" dirty="0"/>
              <a:t>(3)	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7EC425-A8D1-462B-B26D-DF8DFB4B7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69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14C0FF-DC64-4A72-92FC-D014726C5110}"/>
              </a:ext>
            </a:extLst>
          </p:cNvPr>
          <p:cNvSpPr txBox="1"/>
          <p:nvPr/>
        </p:nvSpPr>
        <p:spPr>
          <a:xfrm>
            <a:off x="785612" y="3128607"/>
            <a:ext cx="772732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loop_function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test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{</a:t>
            </a:r>
          </a:p>
          <a:p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 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retval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0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r>
              <a:rPr lang="en-US" altLang="en-US" sz="2800" dirty="0">
                <a:solidFill>
                  <a:srgbClr val="008080"/>
                </a:solidFill>
                <a:latin typeface="Courier New" panose="02070309020205020404" pitchFamily="49" charset="0"/>
              </a:rPr>
              <a:t> 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while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test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&lt;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5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{</a:t>
            </a:r>
          </a:p>
          <a:p>
            <a:r>
              <a:rPr lang="en-US" altLang="en-US" sz="2800" dirty="0">
                <a:solidFill>
                  <a:srgbClr val="008000"/>
                </a:solidFill>
                <a:latin typeface="Courier New" panose="02070309020205020404" pitchFamily="49" charset="0"/>
              </a:rPr>
              <a:t>  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retval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retval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40"/>
                </a:solidFill>
                <a:effectLst/>
                <a:latin typeface="Courier New" panose="02070309020205020404" pitchFamily="49" charset="0"/>
              </a:rPr>
              <a:t>+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r>
              <a:rPr lang="en-US" altLang="en-US" sz="2800" dirty="0">
                <a:solidFill>
                  <a:srgbClr val="008080"/>
                </a:solidFill>
                <a:latin typeface="Courier New" panose="02070309020205020404" pitchFamily="49" charset="0"/>
              </a:rPr>
              <a:t>   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test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test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40"/>
                </a:solidFill>
                <a:effectLst/>
                <a:latin typeface="Courier New" panose="02070309020205020404" pitchFamily="49" charset="0"/>
              </a:rPr>
              <a:t>+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r>
              <a:rPr lang="en-US" altLang="en-US" sz="2800" dirty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}</a:t>
            </a:r>
          </a:p>
          <a:p>
            <a:r>
              <a:rPr lang="en-US" altLang="en-US" sz="2800" dirty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retval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}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097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you get a Unix shell?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Have a MacOS or Linux computer</a:t>
            </a:r>
          </a:p>
          <a:p>
            <a:pPr lvl="1"/>
            <a:r>
              <a:rPr lang="en-US" dirty="0"/>
              <a:t>Or set up Windows Subsystem for Linux (WSL) on Windows</a:t>
            </a:r>
          </a:p>
          <a:p>
            <a:pPr lvl="1"/>
            <a:endParaRPr lang="en-US" dirty="0"/>
          </a:p>
          <a:p>
            <a:r>
              <a:rPr lang="en-US" dirty="0"/>
              <a:t>Install </a:t>
            </a:r>
            <a:r>
              <a:rPr lang="en-US" dirty="0" err="1"/>
              <a:t>Virtualbox</a:t>
            </a:r>
            <a:r>
              <a:rPr lang="en-US" dirty="0"/>
              <a:t> and Linux</a:t>
            </a:r>
          </a:p>
          <a:p>
            <a:pPr lvl="1"/>
            <a:r>
              <a:rPr lang="en-US" dirty="0"/>
              <a:t>Installing Ubuntu is free and only takes twenty minutes</a:t>
            </a:r>
          </a:p>
          <a:p>
            <a:pPr lvl="1"/>
            <a:endParaRPr lang="en-US" dirty="0"/>
          </a:p>
          <a:p>
            <a:r>
              <a:rPr lang="en-US" dirty="0"/>
              <a:t>Log in to a class server remotely!</a:t>
            </a:r>
          </a:p>
          <a:p>
            <a:pPr lvl="1"/>
            <a:r>
              <a:rPr lang="en-US" dirty="0"/>
              <a:t>This is what we’ll do for CS211</a:t>
            </a:r>
          </a:p>
          <a:p>
            <a:pPr lvl="1"/>
            <a:r>
              <a:rPr lang="en-US" dirty="0"/>
              <a:t>Lab01 teaches you how to do this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66630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4C86C-BBC0-4D7A-A894-4E8154074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1B60D-C565-46C6-B3B6-9402E21E6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value will this code return when called as:</a:t>
            </a:r>
          </a:p>
          <a:p>
            <a:pPr lvl="1"/>
            <a:r>
              <a:rPr lang="en-US" dirty="0" err="1"/>
              <a:t>loop_function</a:t>
            </a:r>
            <a:r>
              <a:rPr lang="en-US" dirty="0"/>
              <a:t>(6)		</a:t>
            </a:r>
            <a:r>
              <a:rPr lang="en-US" b="1" dirty="0"/>
              <a:t>returns 0</a:t>
            </a:r>
          </a:p>
          <a:p>
            <a:pPr lvl="1"/>
            <a:r>
              <a:rPr lang="en-US" dirty="0" err="1"/>
              <a:t>loop_function</a:t>
            </a:r>
            <a:r>
              <a:rPr lang="en-US" dirty="0"/>
              <a:t>(5)		</a:t>
            </a:r>
            <a:r>
              <a:rPr lang="en-US" b="1" dirty="0"/>
              <a:t>returns 0</a:t>
            </a:r>
          </a:p>
          <a:p>
            <a:pPr lvl="1"/>
            <a:r>
              <a:rPr lang="en-US" dirty="0" err="1"/>
              <a:t>loop_function</a:t>
            </a:r>
            <a:r>
              <a:rPr lang="en-US" dirty="0"/>
              <a:t>(3)		</a:t>
            </a:r>
            <a:endParaRPr lang="en-US" b="1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7EC425-A8D1-462B-B26D-DF8DFB4B7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70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14C0FF-DC64-4A72-92FC-D014726C5110}"/>
              </a:ext>
            </a:extLst>
          </p:cNvPr>
          <p:cNvSpPr txBox="1"/>
          <p:nvPr/>
        </p:nvSpPr>
        <p:spPr>
          <a:xfrm>
            <a:off x="785612" y="3128607"/>
            <a:ext cx="772732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loop_function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test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{</a:t>
            </a:r>
          </a:p>
          <a:p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 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retval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0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r>
              <a:rPr lang="en-US" altLang="en-US" sz="2800" dirty="0">
                <a:solidFill>
                  <a:srgbClr val="008080"/>
                </a:solidFill>
                <a:latin typeface="Courier New" panose="02070309020205020404" pitchFamily="49" charset="0"/>
              </a:rPr>
              <a:t> 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while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test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&lt;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5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{</a:t>
            </a:r>
          </a:p>
          <a:p>
            <a:r>
              <a:rPr lang="en-US" altLang="en-US" sz="2800" dirty="0">
                <a:solidFill>
                  <a:srgbClr val="008000"/>
                </a:solidFill>
                <a:latin typeface="Courier New" panose="02070309020205020404" pitchFamily="49" charset="0"/>
              </a:rPr>
              <a:t>  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retval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retval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40"/>
                </a:solidFill>
                <a:effectLst/>
                <a:latin typeface="Courier New" panose="02070309020205020404" pitchFamily="49" charset="0"/>
              </a:rPr>
              <a:t>+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r>
              <a:rPr lang="en-US" altLang="en-US" sz="2800" dirty="0">
                <a:solidFill>
                  <a:srgbClr val="008080"/>
                </a:solidFill>
                <a:latin typeface="Courier New" panose="02070309020205020404" pitchFamily="49" charset="0"/>
              </a:rPr>
              <a:t>   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test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test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40"/>
                </a:solidFill>
                <a:effectLst/>
                <a:latin typeface="Courier New" panose="02070309020205020404" pitchFamily="49" charset="0"/>
              </a:rPr>
              <a:t>+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r>
              <a:rPr lang="en-US" altLang="en-US" sz="2800" dirty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}</a:t>
            </a:r>
          </a:p>
          <a:p>
            <a:r>
              <a:rPr lang="en-US" altLang="en-US" sz="2800" dirty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retval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}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12734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4C86C-BBC0-4D7A-A894-4E8154074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1B60D-C565-46C6-B3B6-9402E21E6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value will this code return when called as:</a:t>
            </a:r>
          </a:p>
          <a:p>
            <a:pPr lvl="1"/>
            <a:r>
              <a:rPr lang="en-US" dirty="0" err="1"/>
              <a:t>loop_function</a:t>
            </a:r>
            <a:r>
              <a:rPr lang="en-US" dirty="0"/>
              <a:t>(6)		</a:t>
            </a:r>
            <a:r>
              <a:rPr lang="en-US" b="1" dirty="0"/>
              <a:t>returns 0</a:t>
            </a:r>
          </a:p>
          <a:p>
            <a:pPr lvl="1"/>
            <a:r>
              <a:rPr lang="en-US" dirty="0" err="1"/>
              <a:t>loop_function</a:t>
            </a:r>
            <a:r>
              <a:rPr lang="en-US" dirty="0"/>
              <a:t>(5)		</a:t>
            </a:r>
            <a:r>
              <a:rPr lang="en-US" b="1" dirty="0"/>
              <a:t>returns 0</a:t>
            </a:r>
          </a:p>
          <a:p>
            <a:pPr lvl="1"/>
            <a:r>
              <a:rPr lang="en-US" dirty="0" err="1"/>
              <a:t>loop_function</a:t>
            </a:r>
            <a:r>
              <a:rPr lang="en-US" dirty="0"/>
              <a:t>(3)		</a:t>
            </a:r>
            <a:r>
              <a:rPr lang="en-US" b="1" dirty="0"/>
              <a:t>returns 2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7EC425-A8D1-462B-B26D-DF8DFB4B7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71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14C0FF-DC64-4A72-92FC-D014726C5110}"/>
              </a:ext>
            </a:extLst>
          </p:cNvPr>
          <p:cNvSpPr txBox="1"/>
          <p:nvPr/>
        </p:nvSpPr>
        <p:spPr>
          <a:xfrm>
            <a:off x="785612" y="3128607"/>
            <a:ext cx="772732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loop_function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test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{</a:t>
            </a:r>
          </a:p>
          <a:p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 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retval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0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r>
              <a:rPr lang="en-US" altLang="en-US" sz="2800" dirty="0">
                <a:solidFill>
                  <a:srgbClr val="008080"/>
                </a:solidFill>
                <a:latin typeface="Courier New" panose="02070309020205020404" pitchFamily="49" charset="0"/>
              </a:rPr>
              <a:t> 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while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test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&lt;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5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{</a:t>
            </a:r>
          </a:p>
          <a:p>
            <a:r>
              <a:rPr lang="en-US" altLang="en-US" sz="2800" dirty="0">
                <a:solidFill>
                  <a:srgbClr val="008000"/>
                </a:solidFill>
                <a:latin typeface="Courier New" panose="02070309020205020404" pitchFamily="49" charset="0"/>
              </a:rPr>
              <a:t>  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retval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retval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40"/>
                </a:solidFill>
                <a:effectLst/>
                <a:latin typeface="Courier New" panose="02070309020205020404" pitchFamily="49" charset="0"/>
              </a:rPr>
              <a:t>+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r>
              <a:rPr lang="en-US" altLang="en-US" sz="2800" dirty="0">
                <a:solidFill>
                  <a:srgbClr val="008080"/>
                </a:solidFill>
                <a:latin typeface="Courier New" panose="02070309020205020404" pitchFamily="49" charset="0"/>
              </a:rPr>
              <a:t>   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test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test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40"/>
                </a:solidFill>
                <a:effectLst/>
                <a:latin typeface="Courier New" panose="02070309020205020404" pitchFamily="49" charset="0"/>
              </a:rPr>
              <a:t>+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r>
              <a:rPr lang="en-US" altLang="en-US" sz="2800" dirty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}</a:t>
            </a:r>
          </a:p>
          <a:p>
            <a:r>
              <a:rPr lang="en-US" altLang="en-US" sz="2800" dirty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retval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</a:p>
          <a:p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}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428533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72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r>
              <a:rPr lang="en-US" dirty="0"/>
              <a:t>Unix Shell</a:t>
            </a:r>
          </a:p>
          <a:p>
            <a:pPr lvl="1"/>
            <a:r>
              <a:rPr lang="en-US" dirty="0"/>
              <a:t>Navigation</a:t>
            </a:r>
          </a:p>
          <a:p>
            <a:pPr lvl="1"/>
            <a:r>
              <a:rPr lang="en-US" dirty="0"/>
              <a:t>Working with files</a:t>
            </a:r>
          </a:p>
          <a:p>
            <a:pPr lvl="1"/>
            <a:endParaRPr lang="en-US" dirty="0"/>
          </a:p>
          <a:p>
            <a:r>
              <a:rPr lang="en-US" dirty="0"/>
              <a:t>Compilation</a:t>
            </a:r>
          </a:p>
          <a:p>
            <a:pPr lvl="1"/>
            <a:r>
              <a:rPr lang="en-US" dirty="0"/>
              <a:t>Separate Compilation</a:t>
            </a:r>
          </a:p>
          <a:p>
            <a:pPr lvl="1"/>
            <a:r>
              <a:rPr lang="en-US" dirty="0" err="1"/>
              <a:t>Makefiles</a:t>
            </a:r>
            <a:endParaRPr lang="en-US" dirty="0"/>
          </a:p>
          <a:p>
            <a:pPr lvl="1"/>
            <a:r>
              <a:rPr lang="en-US" dirty="0"/>
              <a:t>Pre-processor</a:t>
            </a:r>
          </a:p>
          <a:p>
            <a:pPr lvl="1"/>
            <a:endParaRPr lang="en-US" dirty="0"/>
          </a:p>
          <a:p>
            <a:r>
              <a:rPr lang="en-US" b="1" dirty="0"/>
              <a:t>More C syntax</a:t>
            </a:r>
          </a:p>
          <a:p>
            <a:pPr lvl="1"/>
            <a:r>
              <a:rPr lang="en-US" dirty="0"/>
              <a:t>Computing Fibonacci Numbers</a:t>
            </a:r>
          </a:p>
          <a:p>
            <a:pPr lvl="1"/>
            <a:r>
              <a:rPr lang="en-US" dirty="0"/>
              <a:t>Iteration</a:t>
            </a:r>
          </a:p>
          <a:p>
            <a:pPr lvl="1"/>
            <a:r>
              <a:rPr lang="en-US" b="1" dirty="0"/>
              <a:t>Input and Output</a:t>
            </a:r>
          </a:p>
          <a:p>
            <a:pPr lvl="1"/>
            <a:r>
              <a:rPr lang="en-US" dirty="0"/>
              <a:t>Other C Syntax</a:t>
            </a:r>
          </a:p>
          <a:p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70555374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7F8E9-A874-4F2E-ACC9-E5C119760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printf</a:t>
            </a:r>
            <a:r>
              <a:rPr lang="en-US" dirty="0"/>
              <a:t>()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AC699-9AAE-4D76-A8B1-4745871BE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usual way to print in C is 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function</a:t>
            </a:r>
          </a:p>
          <a:p>
            <a:pPr lvl="1"/>
            <a:r>
              <a:rPr lang="en-US" dirty="0"/>
              <a:t>Takes a </a:t>
            </a:r>
            <a:r>
              <a:rPr lang="en-US" i="1" dirty="0"/>
              <a:t>format string</a:t>
            </a:r>
            <a:r>
              <a:rPr lang="en-US" dirty="0"/>
              <a:t> followed by arguments to </a:t>
            </a:r>
            <a:r>
              <a:rPr lang="en-US" i="1" dirty="0"/>
              <a:t>interpolate</a:t>
            </a:r>
            <a:r>
              <a:rPr lang="en-US" dirty="0"/>
              <a:t> in place of the string’s format specifiers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b="0" i="0" u="none" strike="noStrike" baseline="0" dirty="0" err="1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"(%d, %d)\n"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x, y);</a:t>
            </a:r>
          </a:p>
          <a:p>
            <a:pPr marL="457200" lvl="1" indent="0">
              <a:buNone/>
            </a:pPr>
            <a:endParaRPr lang="en-US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 </a:t>
            </a:r>
            <a:r>
              <a:rPr lang="en-US" dirty="0">
                <a:solidFill>
                  <a:srgbClr val="073642"/>
                </a:solidFill>
                <a:cs typeface="Courier New" panose="02070309020205020404" pitchFamily="49" charset="0"/>
              </a:rPr>
              <a:t>format specifier means the argument is an </a:t>
            </a:r>
            <a:r>
              <a:rPr lang="en-US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</a:p>
          <a:p>
            <a:pPr marL="457200" lvl="1" indent="0">
              <a:buNone/>
            </a:pPr>
            <a:endParaRPr lang="en-US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solidFill>
                  <a:srgbClr val="073642"/>
                </a:solidFill>
                <a:cs typeface="Courier New" panose="02070309020205020404" pitchFamily="49" charset="0"/>
              </a:rPr>
              <a:t>Prints </a:t>
            </a:r>
            <a:r>
              <a:rPr lang="en-US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“(“</a:t>
            </a:r>
            <a:r>
              <a:rPr lang="en-US" dirty="0">
                <a:solidFill>
                  <a:srgbClr val="073642"/>
                </a:solidFill>
                <a:cs typeface="Courier New" panose="02070309020205020404" pitchFamily="49" charset="0"/>
              </a:rPr>
              <a:t> + the value of x + </a:t>
            </a:r>
            <a:r>
              <a:rPr lang="en-US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“, “</a:t>
            </a:r>
            <a:r>
              <a:rPr lang="en-US" dirty="0">
                <a:solidFill>
                  <a:srgbClr val="073642"/>
                </a:solidFill>
                <a:cs typeface="Courier New" panose="02070309020205020404" pitchFamily="49" charset="0"/>
              </a:rPr>
              <a:t> + the value of y + </a:t>
            </a:r>
            <a:r>
              <a:rPr lang="en-US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“)\n”</a:t>
            </a:r>
          </a:p>
          <a:p>
            <a:pPr marL="457200" lvl="1" indent="0">
              <a:buNone/>
            </a:pPr>
            <a:endParaRPr lang="en-US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400" dirty="0">
                <a:solidFill>
                  <a:srgbClr val="073642"/>
                </a:solidFill>
                <a:cs typeface="Courier New" panose="02070309020205020404" pitchFamily="49" charset="0"/>
              </a:rPr>
              <a:t> is in the </a:t>
            </a:r>
            <a:r>
              <a:rPr lang="en-US" sz="2400" dirty="0" err="1">
                <a:solidFill>
                  <a:srgbClr val="073642"/>
                </a:solidFill>
                <a:cs typeface="Courier New" panose="02070309020205020404" pitchFamily="49" charset="0"/>
              </a:rPr>
              <a:t>stdio.h</a:t>
            </a:r>
            <a:r>
              <a:rPr lang="en-US" sz="2400" dirty="0">
                <a:solidFill>
                  <a:srgbClr val="073642"/>
                </a:solidFill>
                <a:cs typeface="Courier New" panose="02070309020205020404" pitchFamily="49" charset="0"/>
              </a:rPr>
              <a:t> library, which needs to be </a:t>
            </a:r>
            <a:r>
              <a:rPr lang="en-US" sz="240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sz="2400" dirty="0">
                <a:solidFill>
                  <a:srgbClr val="073642"/>
                </a:solidFill>
                <a:cs typeface="Courier New" panose="02070309020205020404" pitchFamily="49" charset="0"/>
              </a:rPr>
              <a:t>-ed</a:t>
            </a:r>
            <a:endParaRPr lang="en-US" sz="2400" dirty="0"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9FCE1D-7702-44BB-AED7-6C393F02F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8769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87A4F-91F7-46A5-8D83-A5F298FE1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formatted output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54CC08-616D-4CFF-817D-C9B2AFA589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2999"/>
            <a:ext cx="10972800" cy="5578475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6D71C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0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2000" b="0" i="0" u="none" strike="noStrike" baseline="0" dirty="0">
              <a:solidFill>
                <a:srgbClr val="6D71C5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</a:t>
            </a:r>
            <a:r>
              <a:rPr lang="en-U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 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5;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double 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 = 5.1;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0" i="0" u="none" strike="noStrike" baseline="0" dirty="0" err="1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0" i="0" u="none" strike="noStrike" baseline="0" dirty="0" err="1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0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 %</a:t>
            </a:r>
            <a:r>
              <a:rPr lang="en-US" sz="2000" b="0" i="0" u="none" strike="noStrike" baseline="0" dirty="0" err="1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zu</a:t>
            </a:r>
            <a:r>
              <a:rPr lang="en-US" sz="20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bytes\n"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0" i="0" u="none" strike="noStrike" baseline="0" dirty="0" err="1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00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200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0" i="0" u="none" strike="noStrike" baseline="0" dirty="0" err="1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0" i="0" u="none" strike="noStrike" baseline="0" dirty="0" err="1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0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f: %</a:t>
            </a:r>
            <a:r>
              <a:rPr lang="en-US" sz="2000" b="0" i="0" u="none" strike="noStrike" baseline="0" dirty="0" err="1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zu</a:t>
            </a:r>
            <a:r>
              <a:rPr lang="en-US" sz="20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bytes\n"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0" i="0" u="none" strike="noStrike" baseline="0" dirty="0" err="1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00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200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 algn="l">
              <a:buNone/>
            </a:pPr>
            <a:r>
              <a:rPr lang="pt-BR" sz="2000" b="0" i="0" u="none" strike="noStrike" baseline="0" dirty="0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printf</a:t>
            </a:r>
            <a:r>
              <a:rPr lang="pt-BR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t-BR" sz="20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"x: %d\nf: %.60e\n"</a:t>
            </a:r>
            <a:r>
              <a:rPr lang="pt-BR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x, f);</a:t>
            </a:r>
          </a:p>
          <a:p>
            <a:pPr marL="0" indent="0" algn="l">
              <a:buNone/>
            </a:pPr>
            <a:r>
              <a:rPr lang="en-US" sz="20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2400" dirty="0">
                <a:solidFill>
                  <a:srgbClr val="073642"/>
                </a:solidFill>
                <a:cs typeface="Courier New" panose="02070309020205020404" pitchFamily="49" charset="0"/>
              </a:rPr>
              <a:t>A format specifier gives the argument’s type and maybe some options</a:t>
            </a:r>
          </a:p>
          <a:p>
            <a:pPr lvl="1"/>
            <a:r>
              <a:rPr lang="en-US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zu</a:t>
            </a:r>
            <a:r>
              <a:rPr lang="en-US" dirty="0">
                <a:solidFill>
                  <a:srgbClr val="073642"/>
                </a:solidFill>
                <a:cs typeface="Courier New" panose="02070309020205020404" pitchFamily="49" charset="0"/>
              </a:rPr>
              <a:t>	type: </a:t>
            </a:r>
            <a:r>
              <a:rPr lang="en-US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dirty="0">
                <a:solidFill>
                  <a:srgbClr val="073642"/>
                </a:solidFill>
                <a:cs typeface="Courier New" panose="02070309020205020404" pitchFamily="49" charset="0"/>
              </a:rPr>
              <a:t>	(the return result of </a:t>
            </a:r>
            <a:r>
              <a:rPr lang="en-US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dirty="0">
                <a:solidFill>
                  <a:srgbClr val="073642"/>
                </a:solidFill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</a:t>
            </a:r>
            <a:r>
              <a:rPr lang="en-US" dirty="0">
                <a:solidFill>
                  <a:srgbClr val="073642"/>
                </a:solidFill>
                <a:cs typeface="Courier New" panose="02070309020205020404" pitchFamily="49" charset="0"/>
              </a:rPr>
              <a:t>	type: </a:t>
            </a:r>
            <a:r>
              <a:rPr lang="en-US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</a:p>
          <a:p>
            <a:pPr lvl="1"/>
            <a:r>
              <a:rPr lang="en-US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%.60e</a:t>
            </a:r>
            <a:r>
              <a:rPr lang="en-US" dirty="0">
                <a:solidFill>
                  <a:srgbClr val="073642"/>
                </a:solidFill>
                <a:cs typeface="Courier New" panose="02070309020205020404" pitchFamily="49" charset="0"/>
              </a:rPr>
              <a:t>	type: </a:t>
            </a:r>
            <a:r>
              <a:rPr lang="en-US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dirty="0">
                <a:solidFill>
                  <a:srgbClr val="073642"/>
                </a:solidFill>
                <a:cs typeface="Courier New" panose="02070309020205020404" pitchFamily="49" charset="0"/>
              </a:rPr>
              <a:t>, include 60 digits of precision</a:t>
            </a:r>
            <a:endParaRPr lang="en-US" dirty="0"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BA246E-17B0-438B-B333-65843EAB5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4C2F52-465C-4826-B654-A12867122634}"/>
              </a:ext>
            </a:extLst>
          </p:cNvPr>
          <p:cNvSpPr txBox="1"/>
          <p:nvPr/>
        </p:nvSpPr>
        <p:spPr>
          <a:xfrm>
            <a:off x="10310394" y="228599"/>
            <a:ext cx="1270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output.c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89103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F6CB4-E596-443C-8F92-8E9DDB5CE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you learn format specifiers?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A3859-B855-44F4-90CF-B9FB6199F5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look them up in a guide!</a:t>
            </a:r>
          </a:p>
          <a:p>
            <a:pPr lvl="1"/>
            <a:r>
              <a:rPr lang="en-US" dirty="0"/>
              <a:t>Even I don’t have them memorized…</a:t>
            </a:r>
          </a:p>
          <a:p>
            <a:pPr lvl="1"/>
            <a:endParaRPr lang="en-US" dirty="0"/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man 3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Runs in the terminal</a:t>
            </a:r>
          </a:p>
          <a:p>
            <a:pPr lvl="1"/>
            <a:r>
              <a:rPr lang="en-US" dirty="0"/>
              <a:t>Shows details about </a:t>
            </a:r>
            <a:r>
              <a:rPr lang="en-US" dirty="0" err="1"/>
              <a:t>printf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google “</a:t>
            </a:r>
            <a:r>
              <a:rPr lang="en-US" dirty="0" err="1"/>
              <a:t>printf</a:t>
            </a:r>
            <a:r>
              <a:rPr lang="en-US" dirty="0"/>
              <a:t> format specifiers” (this is what I do)</a:t>
            </a:r>
          </a:p>
          <a:p>
            <a:pPr lvl="1"/>
            <a:r>
              <a:rPr lang="en-US" dirty="0"/>
              <a:t>cplusplus.com is a good resource</a:t>
            </a:r>
          </a:p>
          <a:p>
            <a:pPr lvl="1"/>
            <a:r>
              <a:rPr lang="en-US" dirty="0">
                <a:hlinkClick r:id="rId2"/>
              </a:rPr>
              <a:t>https://www.cplusplus.com/reference/cstdio/printf/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E12D6D-7423-4E6D-A88E-C1661574D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706713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5A035-64EF-43A5-9978-B55512E01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user input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FAB19-5F94-4EE5-856F-EE9F40B59E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input numbers in C, use 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function</a:t>
            </a:r>
          </a:p>
          <a:p>
            <a:pPr lvl="1"/>
            <a:endParaRPr lang="en-US" dirty="0"/>
          </a:p>
          <a:p>
            <a:r>
              <a:rPr lang="en-US" dirty="0" err="1"/>
              <a:t>scanf</a:t>
            </a:r>
            <a:r>
              <a:rPr lang="en-US" dirty="0"/>
              <a:t> reads keyboard input, converts it to the require type, and stores it in an existing variable:</a:t>
            </a:r>
          </a:p>
          <a:p>
            <a:pPr marL="914400" lvl="2" indent="0"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0;</a:t>
            </a:r>
          </a:p>
          <a:p>
            <a:pPr marL="914400" lvl="2" indent="0">
              <a:buNone/>
            </a:pPr>
            <a:r>
              <a:rPr lang="en-US" b="0" i="0" u="none" strike="noStrike" baseline="0" dirty="0" err="1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"%d"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&amp;x);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/>
          </a:p>
          <a:p>
            <a:pPr lvl="1"/>
            <a:r>
              <a:rPr lang="en-US" dirty="0"/>
              <a:t>Like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uses a format string to determine what type to convert the input into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&amp;x</a:t>
            </a:r>
            <a:r>
              <a:rPr lang="en-US" dirty="0"/>
              <a:t> means to pass x’s location, not its value (more on this next week)</a:t>
            </a:r>
          </a:p>
          <a:p>
            <a:pPr lvl="1"/>
            <a:r>
              <a:rPr lang="en-US" dirty="0"/>
              <a:t>Careful: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directives aren’t exactly the same as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0EFD0D-7CB0-4B4F-80A8-7B121F9F4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327288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F140C-AF9C-42D9-B610-AF6EACEDC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reading input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716263-5C30-49FC-99DE-F46F5F088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spcBef>
                <a:spcPts val="800"/>
              </a:spcBef>
              <a:buNone/>
            </a:pPr>
            <a:r>
              <a:rPr lang="en-US" sz="2400" b="0" i="0" u="none" strike="noStrike" baseline="0" dirty="0">
                <a:solidFill>
                  <a:srgbClr val="6D71C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 algn="l">
              <a:spcBef>
                <a:spcPts val="800"/>
              </a:spcBef>
              <a:buNone/>
            </a:pPr>
            <a:br>
              <a:rPr lang="fr-FR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fr-FR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fr-FR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sqr_dbl</a:t>
            </a:r>
            <a:r>
              <a:rPr lang="fr-FR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fr-FR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fr-FR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n)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sz="2400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* n;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400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</a:t>
            </a: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double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 = 0.0;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sz="2400" b="0" i="0" u="none" strike="noStrike" baseline="0" dirty="0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0" i="0" u="none" strike="noStrike" baseline="0" dirty="0" err="1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"%</a:t>
            </a:r>
            <a:r>
              <a:rPr lang="en-US" sz="2400" b="0" i="0" u="none" strike="noStrike" baseline="0" dirty="0" err="1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lf</a:t>
            </a:r>
            <a:r>
              <a:rPr lang="en-US" sz="24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&amp;d);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sz="2400" b="0" i="0" u="none" strike="noStrike" baseline="0" dirty="0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0" i="0" u="none" strike="noStrike" baseline="0" dirty="0" err="1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"%</a:t>
            </a:r>
            <a:r>
              <a:rPr lang="en-US" sz="2400" b="0" i="0" u="none" strike="noStrike" baseline="0" dirty="0" err="1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lf</a:t>
            </a:r>
            <a:r>
              <a:rPr lang="en-US" sz="24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squared is %</a:t>
            </a:r>
            <a:r>
              <a:rPr lang="en-US" sz="2400" b="0" i="0" u="none" strike="noStrike" baseline="0" dirty="0" err="1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lf</a:t>
            </a:r>
            <a:r>
              <a:rPr lang="en-US" sz="24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\n"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d, 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sqr_dbl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(d));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9AF70C-FF26-4E26-84CF-BBD845825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24CB22-8BB7-43FD-A75A-DDA73A4DBBDD}"/>
              </a:ext>
            </a:extLst>
          </p:cNvPr>
          <p:cNvSpPr txBox="1"/>
          <p:nvPr/>
        </p:nvSpPr>
        <p:spPr>
          <a:xfrm>
            <a:off x="10310394" y="228599"/>
            <a:ext cx="1270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input.c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15893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2EDED-CAEA-4807-BD4A-21146E7AC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reading multiple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C45BEA-80C6-4E3C-B18F-5A66B602B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6D71C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4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2400" b="0" i="0" u="none" strike="noStrike" baseline="0" dirty="0">
              <a:solidFill>
                <a:srgbClr val="6D71C5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</a:t>
            </a: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x;</a:t>
            </a:r>
          </a:p>
          <a:p>
            <a:pPr marL="0" indent="0" algn="l">
              <a:buNone/>
            </a:pPr>
            <a:r>
              <a:rPr lang="en-US" sz="240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y;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0" i="0" u="none" strike="noStrike" baseline="0" dirty="0" err="1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"Enter two integers: "</a:t>
            </a: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 algn="l">
              <a:buNone/>
            </a:pPr>
            <a:r>
              <a:rPr lang="es-ES" sz="2400" b="0" i="0" u="none" strike="noStrike" baseline="0" dirty="0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sz="2400" b="0" i="0" u="none" strike="noStrike" baseline="0" dirty="0" err="1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s-E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s-ES" sz="24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"%</a:t>
            </a:r>
            <a:r>
              <a:rPr lang="es-ES" sz="2400" b="0" i="0" u="none" strike="noStrike" baseline="0" dirty="0" err="1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d%d</a:t>
            </a:r>
            <a:r>
              <a:rPr lang="es-ES" sz="24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s-E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&amp;x, &amp;y);</a:t>
            </a:r>
          </a:p>
          <a:p>
            <a:pPr marL="0" indent="0" algn="l">
              <a:buNone/>
            </a:pPr>
            <a:r>
              <a:rPr lang="es-ES" sz="2400" b="0" i="0" u="none" strike="noStrike" baseline="0" dirty="0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sz="2400" b="0" i="0" u="none" strike="noStrike" baseline="0" dirty="0" err="1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s-E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s-ES" sz="24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"%d * %d = %d\n"</a:t>
            </a:r>
            <a:r>
              <a:rPr lang="es-E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x, y, x * y);</a:t>
            </a:r>
          </a:p>
          <a:p>
            <a:pPr marL="0" indent="0" algn="l">
              <a:buNone/>
            </a:pPr>
            <a:r>
              <a:rPr lang="en-US" sz="24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096061-967A-4F0A-A2B3-B84851973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DE2F08-9B65-4A3B-A9E8-0FB6B1E14146}"/>
              </a:ext>
            </a:extLst>
          </p:cNvPr>
          <p:cNvSpPr txBox="1"/>
          <p:nvPr/>
        </p:nvSpPr>
        <p:spPr>
          <a:xfrm>
            <a:off x="9994900" y="228599"/>
            <a:ext cx="15854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multi_input.c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69485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99B3F-B22D-49AE-BBE6-1BAD77318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</a:t>
            </a:r>
            <a:r>
              <a:rPr lang="en-US" dirty="0" err="1"/>
              <a:t>scanf</a:t>
            </a:r>
            <a:r>
              <a:rPr lang="en-US" dirty="0"/>
              <a:t>() has an error?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F5856F-ACE5-401C-B66C-156A28566F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returns the number of successful conversions</a:t>
            </a:r>
          </a:p>
          <a:p>
            <a:pPr lvl="1"/>
            <a:endParaRPr lang="en-US" dirty="0"/>
          </a:p>
          <a:p>
            <a:pPr marL="0" indent="0" algn="l">
              <a:spcBef>
                <a:spcPts val="800"/>
              </a:spcBef>
              <a:buNone/>
            </a:pPr>
            <a:r>
              <a:rPr lang="en-US" sz="2600" b="0" i="0" u="none" strike="noStrike" baseline="0" dirty="0">
                <a:solidFill>
                  <a:srgbClr val="6D71C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26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600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26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2600" b="0" i="0" u="none" strike="noStrike" baseline="0" dirty="0">
              <a:solidFill>
                <a:srgbClr val="6D71C5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sz="26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6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</a:t>
            </a:r>
            <a:r>
              <a:rPr lang="en-US" sz="26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6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sz="26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 </a:t>
            </a:r>
            <a:r>
              <a:rPr lang="en-US" sz="26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br>
              <a:rPr lang="en-US" sz="26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6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6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6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sz="2600" b="0" i="0" u="none" strike="noStrike" baseline="0" dirty="0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600" b="0" i="0" u="none" strike="noStrike" baseline="0" dirty="0" err="1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6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6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"Enter two integers: "</a:t>
            </a:r>
            <a:r>
              <a:rPr lang="en-US" sz="26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sz="2600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if </a:t>
            </a:r>
            <a:r>
              <a:rPr lang="en-US" sz="26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600" b="0" i="0" u="none" strike="noStrike" baseline="0" dirty="0" err="1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sz="26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6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"%</a:t>
            </a:r>
            <a:r>
              <a:rPr lang="en-US" sz="2600" b="0" i="0" u="none" strike="noStrike" baseline="0" dirty="0" err="1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d%d</a:t>
            </a:r>
            <a:r>
              <a:rPr lang="en-US" sz="26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6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&amp;x, &amp;y) != 2) {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sz="2600" b="0" i="0" u="none" strike="noStrike" baseline="0" dirty="0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600" b="0" i="0" u="none" strike="noStrike" baseline="0" dirty="0" err="1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6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6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"Input error\n"</a:t>
            </a:r>
            <a:r>
              <a:rPr lang="en-US" sz="26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sz="2600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sz="26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sz="26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s-ES" sz="2600" b="0" i="0" u="none" strike="noStrike" baseline="0" dirty="0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sz="2600" b="0" i="0" u="none" strike="noStrike" baseline="0" dirty="0" err="1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s-ES" sz="26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s-ES" sz="2600" b="0" i="0" u="none" strike="noStrike" baseline="0" dirty="0">
                <a:solidFill>
                  <a:srgbClr val="869A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"%d * %d == %d\n"</a:t>
            </a:r>
            <a:r>
              <a:rPr lang="es-ES" sz="26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x, y, x * y);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sz="2600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2FBF16-A43E-40C5-AC74-55AAF6BFF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9121C8-6C50-4F6C-9BCA-FA5484D85B00}"/>
              </a:ext>
            </a:extLst>
          </p:cNvPr>
          <p:cNvSpPr txBox="1"/>
          <p:nvPr/>
        </p:nvSpPr>
        <p:spPr>
          <a:xfrm>
            <a:off x="9906000" y="228599"/>
            <a:ext cx="16743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check_input.c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607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4339A-9910-4FF8-B079-001EF153D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Command line interfaces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EF2CB-C0C5-4DEE-9DB1-7F7D41E29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Text-based commands</a:t>
            </a:r>
          </a:p>
          <a:p>
            <a:endParaRPr lang="en-US" dirty="0"/>
          </a:p>
          <a:p>
            <a:r>
              <a:rPr lang="en-US" dirty="0"/>
              <a:t>Positives</a:t>
            </a:r>
          </a:p>
          <a:p>
            <a:pPr lvl="1"/>
            <a:r>
              <a:rPr lang="en-US" dirty="0"/>
              <a:t>It’s easy to be precisely clear about what you want and how things are configured</a:t>
            </a:r>
          </a:p>
          <a:p>
            <a:pPr lvl="1"/>
            <a:endParaRPr lang="en-US" dirty="0"/>
          </a:p>
          <a:p>
            <a:r>
              <a:rPr lang="en-US" dirty="0"/>
              <a:t>Negatives</a:t>
            </a:r>
          </a:p>
          <a:p>
            <a:pPr lvl="1"/>
            <a:r>
              <a:rPr lang="en-US" dirty="0"/>
              <a:t>How do you remember everything?</a:t>
            </a:r>
          </a:p>
          <a:p>
            <a:pPr lvl="1"/>
            <a:endParaRPr lang="en-US" dirty="0"/>
          </a:p>
          <a:p>
            <a:r>
              <a:rPr lang="en-US" dirty="0"/>
              <a:t>Reality</a:t>
            </a:r>
          </a:p>
          <a:p>
            <a:pPr lvl="1"/>
            <a:r>
              <a:rPr lang="en-US" dirty="0"/>
              <a:t>There will be a few dozen commands you’ll memorize (after practice)</a:t>
            </a:r>
          </a:p>
          <a:p>
            <a:pPr lvl="1"/>
            <a:r>
              <a:rPr lang="en-US" dirty="0"/>
              <a:t>And you’ll learn how to look up everything else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53C865-4A36-4D1F-81D0-B6BF517DC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786326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80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r>
              <a:rPr lang="en-US" dirty="0"/>
              <a:t>Unix Shell</a:t>
            </a:r>
          </a:p>
          <a:p>
            <a:pPr lvl="1"/>
            <a:r>
              <a:rPr lang="en-US" dirty="0"/>
              <a:t>Navigation</a:t>
            </a:r>
          </a:p>
          <a:p>
            <a:pPr lvl="1"/>
            <a:r>
              <a:rPr lang="en-US" dirty="0"/>
              <a:t>Working with files</a:t>
            </a:r>
          </a:p>
          <a:p>
            <a:pPr lvl="1"/>
            <a:endParaRPr lang="en-US" dirty="0"/>
          </a:p>
          <a:p>
            <a:r>
              <a:rPr lang="en-US" dirty="0"/>
              <a:t>Compilation</a:t>
            </a:r>
          </a:p>
          <a:p>
            <a:pPr lvl="1"/>
            <a:r>
              <a:rPr lang="en-US" dirty="0"/>
              <a:t>Separate Compilation</a:t>
            </a:r>
          </a:p>
          <a:p>
            <a:pPr lvl="1"/>
            <a:r>
              <a:rPr lang="en-US" dirty="0" err="1"/>
              <a:t>Makefiles</a:t>
            </a:r>
            <a:endParaRPr lang="en-US" dirty="0"/>
          </a:p>
          <a:p>
            <a:pPr lvl="1"/>
            <a:r>
              <a:rPr lang="en-US" dirty="0"/>
              <a:t>Pre-processor</a:t>
            </a:r>
          </a:p>
          <a:p>
            <a:pPr lvl="1"/>
            <a:endParaRPr lang="en-US" dirty="0"/>
          </a:p>
          <a:p>
            <a:r>
              <a:rPr lang="en-US" b="1" dirty="0"/>
              <a:t>More C syntax</a:t>
            </a:r>
          </a:p>
          <a:p>
            <a:pPr lvl="1"/>
            <a:r>
              <a:rPr lang="en-US" dirty="0"/>
              <a:t>Computing Fibonacci Numbers</a:t>
            </a:r>
          </a:p>
          <a:p>
            <a:pPr lvl="1"/>
            <a:r>
              <a:rPr lang="en-US" dirty="0"/>
              <a:t>Iteration</a:t>
            </a:r>
          </a:p>
          <a:p>
            <a:pPr lvl="1"/>
            <a:r>
              <a:rPr lang="en-US" dirty="0"/>
              <a:t>Input and Output</a:t>
            </a:r>
          </a:p>
          <a:p>
            <a:pPr lvl="1"/>
            <a:r>
              <a:rPr lang="en-US" b="1" dirty="0"/>
              <a:t>Other C Syntax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765247856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en-US" dirty="0"/>
              <a:t> means a single-line comment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/*</a:t>
            </a:r>
            <a:r>
              <a:rPr lang="en-US" dirty="0"/>
              <a:t> starts a multiline comment, which continues until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*/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How to use comments effectively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Comment “blocks” of code with their purpose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Every line is too much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Often helpful to write the comments before the code as planning</a:t>
            </a:r>
          </a:p>
          <a:p>
            <a:pPr lvl="1"/>
            <a:endParaRPr lang="en-US" dirty="0"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ourier New" panose="02070309020205020404" pitchFamily="49" charset="0"/>
              </a:rPr>
              <a:t>Comment tricky bits of code so you know what it means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You + several weeks = “what does that code mean?!”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144152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7F8E9-A874-4F2E-ACC9-E5C119760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Logical operators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AC699-9AAE-4D76-A8B1-4745871BE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||    &amp;&amp;</a:t>
            </a:r>
          </a:p>
          <a:p>
            <a:pPr lvl="1"/>
            <a:r>
              <a:rPr lang="en-US" dirty="0"/>
              <a:t>Logical OR, and Logical AND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 &lt; 5 &amp;&amp; b &gt; 12</a:t>
            </a:r>
          </a:p>
          <a:p>
            <a:pPr lvl="1"/>
            <a:endParaRPr lang="en-US" dirty="0"/>
          </a:p>
          <a:p>
            <a:r>
              <a:rPr lang="en-US" dirty="0"/>
              <a:t>!</a:t>
            </a:r>
          </a:p>
          <a:p>
            <a:pPr lvl="1"/>
            <a:r>
              <a:rPr lang="en-US" dirty="0"/>
              <a:t>Logical NOT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!(a &lt; 5) </a:t>
            </a:r>
            <a:r>
              <a:rPr lang="en-US" dirty="0">
                <a:cs typeface="Courier New" panose="02070309020205020404" pitchFamily="49" charset="0"/>
              </a:rPr>
              <a:t>equivalent to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(a &gt;= 5)</a:t>
            </a:r>
          </a:p>
          <a:p>
            <a:pPr lvl="1"/>
            <a:endParaRPr lang="en-US" dirty="0"/>
          </a:p>
          <a:p>
            <a:r>
              <a:rPr lang="en-US" dirty="0"/>
              <a:t>==</a:t>
            </a:r>
          </a:p>
          <a:p>
            <a:pPr lvl="1"/>
            <a:r>
              <a:rPr lang="en-US" dirty="0"/>
              <a:t>Equality test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5 == 5</a:t>
            </a:r>
            <a:r>
              <a:rPr lang="en-US" dirty="0"/>
              <a:t>  -&gt;  TRUE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16 == -3</a:t>
            </a:r>
            <a:r>
              <a:rPr lang="en-US" dirty="0"/>
              <a:t>  -&gt;  FALSE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Don’t mix it up with assignment (single equals sign)</a:t>
            </a:r>
          </a:p>
          <a:p>
            <a:pPr lvl="2"/>
            <a:r>
              <a:rPr lang="en-US" dirty="0"/>
              <a:t>Really common new C programmer mistake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9FCE1D-7702-44BB-AED7-6C393F02F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601219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7F8E9-A874-4F2E-ACC9-E5C119760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operators you’ll see around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AC699-9AAE-4D76-A8B1-4745871BE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+=   *=   -=   /=</a:t>
            </a:r>
          </a:p>
          <a:p>
            <a:pPr lvl="1"/>
            <a:r>
              <a:rPr lang="en-US" dirty="0"/>
              <a:t>Perform the action of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VAR = VAR operator ARG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 += 5</a:t>
            </a:r>
            <a:r>
              <a:rPr lang="en-US" dirty="0"/>
              <a:t>   -&gt;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 = a + 5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 *= b</a:t>
            </a:r>
            <a:r>
              <a:rPr lang="en-US" dirty="0"/>
              <a:t>   -&gt;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 = a * b</a:t>
            </a:r>
          </a:p>
          <a:p>
            <a:pPr lvl="1"/>
            <a:endParaRPr lang="en-US" dirty="0"/>
          </a:p>
          <a:p>
            <a:r>
              <a:rPr lang="en-US" dirty="0"/>
              <a:t>%</a:t>
            </a:r>
          </a:p>
          <a:p>
            <a:pPr lvl="1"/>
            <a:r>
              <a:rPr lang="en-US" dirty="0"/>
              <a:t>Modulus operator</a:t>
            </a:r>
          </a:p>
          <a:p>
            <a:pPr lvl="1"/>
            <a:r>
              <a:rPr lang="en-US" dirty="0"/>
              <a:t>Returns the remainder of division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12 % 10</a:t>
            </a:r>
            <a:r>
              <a:rPr lang="en-US" dirty="0"/>
              <a:t>  -&gt;  2</a:t>
            </a:r>
          </a:p>
          <a:p>
            <a:pPr lvl="1"/>
            <a:endParaRPr lang="en-US" dirty="0"/>
          </a:p>
          <a:p>
            <a:r>
              <a:rPr lang="en-US" dirty="0"/>
              <a:t> ~  |  &amp;  ^</a:t>
            </a:r>
          </a:p>
          <a:p>
            <a:pPr lvl="1"/>
            <a:r>
              <a:rPr lang="en-US" dirty="0"/>
              <a:t>Bitwise NOT, OR, AND, and XOR (you’ll learn these in CS213)</a:t>
            </a:r>
          </a:p>
          <a:p>
            <a:pPr lvl="1"/>
            <a:r>
              <a:rPr lang="en-US" dirty="0"/>
              <a:t>Importantly, ^ is not exponentiation!!!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9FCE1D-7702-44BB-AED7-6C393F02F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157883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7F8E9-A874-4F2E-ACC9-E5C119760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and Subtracting 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AC699-9AAE-4D76-A8B1-4745871BE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++   --</a:t>
            </a:r>
          </a:p>
          <a:p>
            <a:pPr lvl="1"/>
            <a:r>
              <a:rPr lang="en-US" dirty="0"/>
              <a:t>Shorthand for plus 1 or minus 1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++a</a:t>
            </a:r>
            <a:r>
              <a:rPr lang="en-US" dirty="0"/>
              <a:t>    -&gt;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 += 1</a:t>
            </a:r>
            <a:r>
              <a:rPr lang="en-US" dirty="0"/>
              <a:t>   -&gt;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 = a + 1</a:t>
            </a:r>
          </a:p>
          <a:p>
            <a:pPr lvl="1"/>
            <a:endParaRPr lang="en-US" dirty="0"/>
          </a:p>
          <a:p>
            <a:r>
              <a:rPr lang="en-US" dirty="0"/>
              <a:t>The auto-increment/decrement operators can go before or after the variable</a:t>
            </a:r>
          </a:p>
          <a:p>
            <a:pPr lvl="1"/>
            <a:r>
              <a:rPr lang="en-US" dirty="0"/>
              <a:t>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--x</a:t>
            </a:r>
            <a:r>
              <a:rPr lang="en-US" dirty="0"/>
              <a:t>) subtracts one and returns the new value of x from the expression</a:t>
            </a:r>
          </a:p>
          <a:p>
            <a:pPr lvl="1"/>
            <a:r>
              <a:rPr lang="en-US" dirty="0"/>
              <a:t>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x--</a:t>
            </a:r>
            <a:r>
              <a:rPr lang="en-US" dirty="0"/>
              <a:t>) subtracts one but returns the </a:t>
            </a:r>
            <a:r>
              <a:rPr lang="en-US" i="1" dirty="0"/>
              <a:t>old</a:t>
            </a:r>
            <a:r>
              <a:rPr lang="en-US" dirty="0"/>
              <a:t> value of x from the expression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Usually, this doesn’t matter, unless you write complicated statements that combine assignment and conditions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(--x &gt; 0)</a:t>
            </a:r>
            <a:r>
              <a:rPr lang="en-US" dirty="0"/>
              <a:t> … (please just never do this)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9FCE1D-7702-44BB-AED7-6C393F02F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952437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7F8E9-A874-4F2E-ACC9-E5C119760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Fibonacci in 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AC699-9AAE-4D76-A8B1-4745871BE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l">
              <a:spcBef>
                <a:spcPts val="800"/>
              </a:spcBef>
              <a:buNone/>
            </a:pPr>
            <a:r>
              <a:rPr lang="en-US" sz="1900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b="0" i="0" u="none" strike="noStrike" baseline="0" dirty="0">
              <a:solidFill>
                <a:srgbClr val="2AA299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fib_iterative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n){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long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long 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 = 1;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endParaRPr lang="en-US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800"/>
              </a:spcBef>
              <a:buNone/>
            </a:pPr>
            <a:r>
              <a:rPr lang="en-US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en-US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US" b="1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</a:t>
            </a:r>
            <a:r>
              <a:rPr lang="en-US" b="1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  </a:t>
            </a:r>
            <a:r>
              <a:rPr lang="en-US" i="0" u="none" strike="noStrike" baseline="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i="0" u="none" strike="noStrike" baseline="0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i="0" u="none" strike="noStrike" baseline="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 also works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long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next;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next =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b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0" i="0" u="none" strike="noStrike" baseline="0" dirty="0">
              <a:solidFill>
                <a:srgbClr val="07364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B68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algn="l">
              <a:spcBef>
                <a:spcPts val="800"/>
              </a:spcBef>
              <a:buNone/>
            </a:pP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9FCE1D-7702-44BB-AED7-6C393F02F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26883EE-6CD0-4CCB-872C-5484333AA261}"/>
                  </a:ext>
                </a:extLst>
              </p:cNvPr>
              <p:cNvSpPr txBox="1"/>
              <p:nvPr/>
            </p:nvSpPr>
            <p:spPr>
              <a:xfrm>
                <a:off x="6300056" y="1143000"/>
                <a:ext cx="5280338" cy="9871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𝑓𝑖𝑏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{"/>
                          <m:endChr m:val="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                                            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𝑖𝑓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&lt;2;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𝑓𝑖𝑏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𝑓𝑖𝑏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 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𝑜𝑡h𝑒𝑟𝑤𝑖𝑠𝑒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26883EE-6CD0-4CCB-872C-5484333AA2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056" y="1143000"/>
                <a:ext cx="5280338" cy="9871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8CDA0866-29B9-47FB-A507-CE5EDC246B71}"/>
              </a:ext>
            </a:extLst>
          </p:cNvPr>
          <p:cNvSpPr txBox="1"/>
          <p:nvPr/>
        </p:nvSpPr>
        <p:spPr>
          <a:xfrm>
            <a:off x="10845800" y="228599"/>
            <a:ext cx="7345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fib.c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148830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2DF2D-CF2B-4A2E-884B-0278CA3D8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dirty="0"/>
              <a:t> can be used to make new C type names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C21C20-ABB7-4415-9509-0F19B8FFBE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Typedef creates a new type name that is a copy of an existing type</a:t>
            </a:r>
          </a:p>
          <a:p>
            <a:pPr lvl="1"/>
            <a:endParaRPr lang="en-US" dirty="0"/>
          </a:p>
          <a:p>
            <a:r>
              <a:rPr lang="en-US" dirty="0"/>
              <a:t>Typedef keyword is followed by two types</a:t>
            </a:r>
          </a:p>
          <a:p>
            <a:pPr lvl="1"/>
            <a:r>
              <a:rPr lang="en-US" dirty="0"/>
              <a:t>First type: the original type name</a:t>
            </a:r>
          </a:p>
          <a:p>
            <a:pPr lvl="1"/>
            <a:r>
              <a:rPr lang="en-US" dirty="0"/>
              <a:t>Second type: the new type name</a:t>
            </a:r>
          </a:p>
          <a:p>
            <a:endParaRPr lang="en-US" dirty="0"/>
          </a:p>
          <a:p>
            <a:r>
              <a:rPr lang="en-US" dirty="0"/>
              <a:t>Example: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typedef int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x_coordinate_t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57200" lvl="1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x_coordinate_t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my_variable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5;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7E2731-3396-45C5-8414-07C1DE0B8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634732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7F8E9-A874-4F2E-ACC9-E5C119760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Ternary Operator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AC699-9AAE-4D76-A8B1-4745871BE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? :</a:t>
            </a:r>
          </a:p>
          <a:p>
            <a:pPr lvl="1"/>
            <a:r>
              <a:rPr lang="en-US" dirty="0"/>
              <a:t>Shorthand version of an if statement, determining result of expression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Example: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return (a &lt; 5) ? a : b;</a:t>
            </a:r>
          </a:p>
          <a:p>
            <a:pPr lvl="2"/>
            <a:endParaRPr lang="en-US" dirty="0"/>
          </a:p>
          <a:p>
            <a:pPr marL="914400" lvl="2" indent="0">
              <a:buNone/>
            </a:pPr>
            <a:r>
              <a:rPr lang="en-US" dirty="0"/>
              <a:t>equivalent to</a:t>
            </a:r>
          </a:p>
          <a:p>
            <a:pPr lvl="2"/>
            <a:endParaRPr lang="en-US" dirty="0"/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(a &lt; 5) {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return a;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 else {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return b;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You won’t need to use this. Usually, it just makes code harder to read.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9FCE1D-7702-44BB-AED7-6C393F02F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96506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88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r>
              <a:rPr lang="en-US" dirty="0"/>
              <a:t>Unix Shell</a:t>
            </a:r>
          </a:p>
          <a:p>
            <a:pPr lvl="1"/>
            <a:r>
              <a:rPr lang="en-US" dirty="0"/>
              <a:t>Navigation</a:t>
            </a:r>
          </a:p>
          <a:p>
            <a:pPr lvl="1"/>
            <a:r>
              <a:rPr lang="en-US" dirty="0"/>
              <a:t>Working with files</a:t>
            </a:r>
          </a:p>
          <a:p>
            <a:pPr lvl="1"/>
            <a:endParaRPr lang="en-US" dirty="0"/>
          </a:p>
          <a:p>
            <a:r>
              <a:rPr lang="en-US" dirty="0"/>
              <a:t>Compilation</a:t>
            </a:r>
          </a:p>
          <a:p>
            <a:pPr lvl="1"/>
            <a:r>
              <a:rPr lang="en-US" dirty="0"/>
              <a:t>Separate Compilation</a:t>
            </a:r>
          </a:p>
          <a:p>
            <a:pPr lvl="1"/>
            <a:r>
              <a:rPr lang="en-US" dirty="0" err="1"/>
              <a:t>Makefiles</a:t>
            </a:r>
            <a:endParaRPr lang="en-US" dirty="0"/>
          </a:p>
          <a:p>
            <a:pPr lvl="1"/>
            <a:r>
              <a:rPr lang="en-US" dirty="0"/>
              <a:t>Pre-processor</a:t>
            </a:r>
          </a:p>
          <a:p>
            <a:pPr lvl="1"/>
            <a:endParaRPr lang="en-US" dirty="0"/>
          </a:p>
          <a:p>
            <a:r>
              <a:rPr lang="en-US" dirty="0"/>
              <a:t>More C syntax</a:t>
            </a:r>
          </a:p>
          <a:p>
            <a:pPr lvl="1"/>
            <a:r>
              <a:rPr lang="en-US" dirty="0"/>
              <a:t>Computing Fibonacci Numbers</a:t>
            </a:r>
          </a:p>
          <a:p>
            <a:pPr lvl="1"/>
            <a:r>
              <a:rPr lang="en-US" dirty="0"/>
              <a:t>Iteration</a:t>
            </a:r>
          </a:p>
          <a:p>
            <a:pPr lvl="1"/>
            <a:r>
              <a:rPr lang="en-US" dirty="0"/>
              <a:t>Input and Output</a:t>
            </a:r>
          </a:p>
          <a:p>
            <a:pPr lvl="1"/>
            <a:r>
              <a:rPr lang="en-US" dirty="0"/>
              <a:t>Other C Syntax</a:t>
            </a:r>
          </a:p>
          <a:p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365810707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89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dirty="0"/>
              <a:t>Bonus: these are optional extra things that you might be interested in</a:t>
            </a:r>
          </a:p>
          <a:p>
            <a:pPr lvl="1"/>
            <a:r>
              <a:rPr lang="en-US" dirty="0"/>
              <a:t>They won’t be on a quiz, but may come up in real code</a:t>
            </a:r>
          </a:p>
          <a:p>
            <a:pPr lvl="1"/>
            <a:endParaRPr lang="en-US" dirty="0"/>
          </a:p>
          <a:p>
            <a:r>
              <a:rPr lang="en-US" b="1" dirty="0"/>
              <a:t>More Pre-processor</a:t>
            </a:r>
          </a:p>
          <a:p>
            <a:pPr lvl="1"/>
            <a:endParaRPr lang="en-US" dirty="0"/>
          </a:p>
          <a:p>
            <a:r>
              <a:rPr lang="en-US" dirty="0" err="1"/>
              <a:t>Makefile</a:t>
            </a:r>
            <a:r>
              <a:rPr lang="en-US" dirty="0"/>
              <a:t> Syntax</a:t>
            </a:r>
          </a:p>
          <a:p>
            <a:endParaRPr lang="en-US" b="1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5692675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EFDC4-5E47-4658-9081-6A1277A6E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Commands for moving between directories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68155-4369-43E1-9BE4-7685A5BC93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Directory structure and moving through it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</a:p>
          <a:p>
            <a:pPr lvl="2"/>
            <a:r>
              <a:rPr lang="en-US" dirty="0"/>
              <a:t>Lists files in the current directory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cd</a:t>
            </a:r>
          </a:p>
          <a:p>
            <a:pPr lvl="2"/>
            <a:r>
              <a:rPr lang="en-US" dirty="0"/>
              <a:t>Change directory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pwd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/>
              <a:t>Prints the path of the current directory</a:t>
            </a:r>
          </a:p>
          <a:p>
            <a:pPr lvl="2"/>
            <a:endParaRPr lang="en-US" dirty="0"/>
          </a:p>
          <a:p>
            <a:r>
              <a:rPr lang="en-US" dirty="0"/>
              <a:t>Mis-typing something</a:t>
            </a:r>
          </a:p>
          <a:p>
            <a:pPr lvl="1"/>
            <a:r>
              <a:rPr lang="en-US" dirty="0"/>
              <a:t>“Command not found” means you tried to run something invalid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fish: </a:t>
            </a:r>
            <a:r>
              <a:rPr lang="en-US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somecommandyoumistyped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command not found...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0174AF-74F0-4AE6-B9DC-CD4BEA5C9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10271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47D4C-3E5A-4DC0-927C-2479215D9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else can the pre-processor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05DD3-8D3C-48F1-8FC2-BAEB4F2B9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Macros</a:t>
            </a:r>
          </a:p>
          <a:p>
            <a:pPr lvl="1"/>
            <a:r>
              <a:rPr lang="en-US" dirty="0"/>
              <a:t>Text substitutions made by the pre-processor</a:t>
            </a:r>
          </a:p>
          <a:p>
            <a:endParaRPr lang="en-US" dirty="0"/>
          </a:p>
          <a:p>
            <a:r>
              <a:rPr lang="en-US" dirty="0"/>
              <a:t>Compile-time code inclusion</a:t>
            </a:r>
          </a:p>
          <a:p>
            <a:pPr lvl="1"/>
            <a:r>
              <a:rPr lang="en-US" dirty="0"/>
              <a:t>Determine which code is actually compiled based on flags</a:t>
            </a:r>
          </a:p>
          <a:p>
            <a:endParaRPr lang="en-US" dirty="0"/>
          </a:p>
          <a:p>
            <a:r>
              <a:rPr lang="en-US" dirty="0"/>
              <a:t>Pragma</a:t>
            </a:r>
          </a:p>
          <a:p>
            <a:pPr lvl="1"/>
            <a:r>
              <a:rPr lang="en-US" dirty="0"/>
              <a:t>Special commands to the compiler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E062C1-7DF9-4696-9170-8E6A9EA96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510364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B7453-965F-470F-8913-03EE39D01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macros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396C04-8937-4B4F-9E5F-9E4C08C59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#define NAME_OF_MACRO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value_of_macro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Examples:</a:t>
            </a: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#define LENGTH 20</a:t>
            </a: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#define FAIL_MESSAGE “There was an error!\n”</a:t>
            </a:r>
          </a:p>
          <a:p>
            <a:pPr marL="914400" lvl="2" indent="0">
              <a:buNone/>
            </a:pPr>
            <a:endParaRPr lang="en-US" dirty="0"/>
          </a:p>
          <a:p>
            <a:r>
              <a:rPr lang="en-US" dirty="0"/>
              <a:t>The pre-processor pastes the text of the “value” wherever it finds the macro “name” in the source code</a:t>
            </a:r>
          </a:p>
          <a:p>
            <a:pPr lvl="1"/>
            <a:r>
              <a:rPr lang="en-US" dirty="0"/>
              <a:t>Useful for defining values that will be used in code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Again, be careful about weird bugs here!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91182A-50D7-4CF6-BA2C-8326691EF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545202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F8BF8-743F-4E5B-A156-0AEE7381A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Macro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A2119E-90C4-4428-92EF-4F8AB598E9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Macros can be used as functions as well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#define DEBUG(msg)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(msg)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#define MIN(a, b) ((a &lt; b) ? a : b)</a:t>
            </a:r>
          </a:p>
          <a:p>
            <a:endParaRPr lang="en-US" dirty="0"/>
          </a:p>
          <a:p>
            <a:r>
              <a:rPr lang="en-US" dirty="0"/>
              <a:t>Generally, avoid this</a:t>
            </a:r>
          </a:p>
          <a:p>
            <a:pPr lvl="1"/>
            <a:r>
              <a:rPr lang="en-US" dirty="0"/>
              <a:t>You could just write a C function to do the operation instead</a:t>
            </a:r>
          </a:p>
          <a:p>
            <a:pPr lvl="2"/>
            <a:r>
              <a:rPr lang="en-US" dirty="0"/>
              <a:t>And the compiler will check this for errors better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It can be tricky to get right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90966E-3F68-4342-A12E-645DC535D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332808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5809D-B889-4E9C-B9DC-E5BC80DA7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macro function trickiness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420362-DDE2-4961-B5D2-032E007AD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#define ADD(a, b)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x = ADD(3,4)*5; // Expects 7*5=35</a:t>
            </a:r>
            <a:br>
              <a:rPr lang="en-US" dirty="0"/>
            </a:br>
            <a:endParaRPr lang="en-US" dirty="0"/>
          </a:p>
          <a:p>
            <a:r>
              <a:rPr lang="en-US" dirty="0"/>
              <a:t>The pre-processor will expand this to: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int x = 3+4*5; // Expects 7*5=35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Extra parentheses around the macro value prevent this issue</a:t>
            </a:r>
            <a:br>
              <a:rPr lang="en-US" dirty="0"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#define ADD(a, b)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161034-4B58-46E9-9734-61CB33422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09862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8C95F-8164-406B-A455-F51B9E5FA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Ifdef in 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15048C-7F7C-471D-89DB-A1494DA90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pre-processor evaluates the statement before compilation and either includes or removes the text</a:t>
            </a:r>
          </a:p>
          <a:p>
            <a:pPr lvl="1"/>
            <a:r>
              <a:rPr lang="en-US" dirty="0"/>
              <a:t>Useful because the code literally does not exist if removed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#ifdef DEBUG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(“Debug message here\n”);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#endif</a:t>
            </a:r>
          </a:p>
          <a:p>
            <a:endParaRPr lang="en-US" dirty="0"/>
          </a:p>
          <a:p>
            <a:r>
              <a:rPr lang="en-US" dirty="0"/>
              <a:t>Ifdef hell: when you can’t figure out which C code is actually being compiled due to too many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#ifdef</a:t>
            </a:r>
            <a:r>
              <a:rPr lang="en-US" dirty="0"/>
              <a:t>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E606EE-428D-45A4-8C43-EB8664A8B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14722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FA601-C383-4897-AEB9-EE15FBAD2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Pragma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FED937-5C13-4BAE-8C96-7B2F018BC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Pragmas tell the C compiler to do something</a:t>
            </a:r>
          </a:p>
          <a:p>
            <a:pPr lvl="1"/>
            <a:r>
              <a:rPr lang="en-US" dirty="0"/>
              <a:t>Turn on/off warnings</a:t>
            </a:r>
          </a:p>
          <a:p>
            <a:pPr lvl="1"/>
            <a:r>
              <a:rPr lang="en-US" dirty="0"/>
              <a:t>Various compiler tricks that are important for low-level OS code</a:t>
            </a:r>
          </a:p>
          <a:p>
            <a:pPr lvl="1"/>
            <a:endParaRPr lang="en-US" dirty="0"/>
          </a:p>
          <a:p>
            <a:r>
              <a:rPr lang="en-US" dirty="0"/>
              <a:t>Most common example: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#pragma</a:t>
            </a:r>
            <a:r>
              <a:rPr lang="en-US" dirty="0"/>
              <a:t> once at the top of each header</a:t>
            </a:r>
          </a:p>
          <a:p>
            <a:pPr lvl="1"/>
            <a:r>
              <a:rPr lang="en-US" dirty="0"/>
              <a:t>Tells the compiler to track this file and only paste it in a given C file once</a:t>
            </a:r>
          </a:p>
          <a:p>
            <a:pPr lvl="1"/>
            <a:r>
              <a:rPr lang="en-US" dirty="0"/>
              <a:t>Otherwise could end up with a bunch of different copies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Old C code uses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#ifdef</a:t>
            </a:r>
            <a:r>
              <a:rPr lang="en-US" dirty="0"/>
              <a:t> at the top of header files for the same task</a:t>
            </a:r>
          </a:p>
          <a:p>
            <a:pPr lvl="2"/>
            <a:r>
              <a:rPr lang="en-US" dirty="0"/>
              <a:t>Paired with an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#endif</a:t>
            </a:r>
            <a:r>
              <a:rPr lang="en-US" dirty="0"/>
              <a:t> at the very bottom of the file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B2BE70-8F54-4B7C-B23D-C0742CCFF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90970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96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dirty="0"/>
              <a:t>Bonus: these are optional extra things that you might be interested in</a:t>
            </a:r>
          </a:p>
          <a:p>
            <a:pPr lvl="1"/>
            <a:r>
              <a:rPr lang="en-US" dirty="0"/>
              <a:t>They won’t be on a quiz, but may come up in real code</a:t>
            </a:r>
          </a:p>
          <a:p>
            <a:pPr lvl="1"/>
            <a:endParaRPr lang="en-US" dirty="0"/>
          </a:p>
          <a:p>
            <a:r>
              <a:rPr lang="en-US" dirty="0"/>
              <a:t>More Pre-processor</a:t>
            </a:r>
          </a:p>
          <a:p>
            <a:pPr lvl="1"/>
            <a:endParaRPr lang="en-US" dirty="0"/>
          </a:p>
          <a:p>
            <a:r>
              <a:rPr lang="en-US" b="1" dirty="0" err="1"/>
              <a:t>Makefile</a:t>
            </a:r>
            <a:r>
              <a:rPr lang="en-US" b="1" dirty="0"/>
              <a:t> Syntax</a:t>
            </a:r>
          </a:p>
          <a:p>
            <a:endParaRPr lang="en-US" b="1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603465671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3ABE1-FBC7-4671-BC44-A925B96FF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Bonus: </a:t>
            </a:r>
            <a:r>
              <a:rPr lang="en-US" dirty="0" err="1"/>
              <a:t>Makefile</a:t>
            </a:r>
            <a:r>
              <a:rPr lang="en-US" dirty="0"/>
              <a:t> for </a:t>
            </a:r>
            <a:r>
              <a:rPr lang="en-US" dirty="0" err="1"/>
              <a:t>example_project</a:t>
            </a:r>
            <a:r>
              <a:rPr lang="en-US" dirty="0"/>
              <a:t>/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0BB42C-17CD-465B-B0CE-D40B37E72D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Take a look at these if you want to understand the </a:t>
            </a:r>
            <a:r>
              <a:rPr lang="en-US" dirty="0" err="1"/>
              <a:t>Makefile</a:t>
            </a:r>
            <a:r>
              <a:rPr lang="en-US" dirty="0"/>
              <a:t> for the interact and </a:t>
            </a:r>
            <a:r>
              <a:rPr lang="en-US" dirty="0" err="1"/>
              <a:t>posn_test</a:t>
            </a:r>
            <a:r>
              <a:rPr lang="en-US" dirty="0"/>
              <a:t> programs from today’s lecture files</a:t>
            </a:r>
          </a:p>
          <a:p>
            <a:pPr lvl="1"/>
            <a:r>
              <a:rPr lang="en-US" dirty="0"/>
              <a:t>In the </a:t>
            </a:r>
            <a:r>
              <a:rPr lang="en-US" dirty="0" err="1"/>
              <a:t>example_project</a:t>
            </a:r>
            <a:r>
              <a:rPr lang="en-US" dirty="0"/>
              <a:t>/ directory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6A26DF-FB01-4526-BB86-2B283195A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FC481F8-24FB-CE26-22D9-54152AB49E11}"/>
              </a:ext>
            </a:extLst>
          </p:cNvPr>
          <p:cNvSpPr txBox="1"/>
          <p:nvPr/>
        </p:nvSpPr>
        <p:spPr>
          <a:xfrm>
            <a:off x="9594761" y="228599"/>
            <a:ext cx="198563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example_project</a:t>
            </a:r>
            <a:r>
              <a:rPr lang="en-US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3409982981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3ABE1-FBC7-4671-BC44-A925B96FF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Bonus: </a:t>
            </a:r>
            <a:r>
              <a:rPr lang="en-US" dirty="0" err="1"/>
              <a:t>Makefile</a:t>
            </a:r>
            <a:r>
              <a:rPr lang="en-US" dirty="0"/>
              <a:t> for building interact and </a:t>
            </a:r>
            <a:r>
              <a:rPr lang="en-US" dirty="0" err="1"/>
              <a:t>posn_test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0BB42C-17CD-465B-B0CE-D40B37E72D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These rules encode the dependency diagram from a few slides back (but with preprocessing and translation combined)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interact: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interact.o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posn.o</a:t>
            </a:r>
            <a:endParaRPr lang="en-US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pt-BR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	cc ‑o interact interact.o posn.o</a:t>
            </a:r>
            <a:br>
              <a:rPr lang="pt-BR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pt-BR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posn_test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posn_test.o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posn.o</a:t>
            </a:r>
            <a:endParaRPr lang="en-US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	cc ‑o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posn_test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posn_test.o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posn.o</a:t>
            </a:r>
            <a:b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interact.o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interact.c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posn.h</a:t>
            </a:r>
            <a:endParaRPr lang="en-US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pt-BR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	cc ‑c ‑o interact.o interact.c</a:t>
            </a:r>
            <a:br>
              <a:rPr lang="pt-BR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pt-BR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posn_test.o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posn_test.c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posn.h</a:t>
            </a:r>
            <a:endParaRPr lang="en-US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	cc ‑c ‑o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posn_test.o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posn_test.c</a:t>
            </a:r>
            <a:b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posn.o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posn.c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posn.h</a:t>
            </a:r>
            <a:endParaRPr lang="en-US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	cc ‑c ‑o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posn.o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posn.c</a:t>
            </a: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6A26DF-FB01-4526-BB86-2B283195A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043177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3ABE1-FBC7-4671-BC44-A925B96FF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Bonus: </a:t>
            </a:r>
            <a:r>
              <a:rPr lang="en-US" dirty="0" err="1"/>
              <a:t>Makefile</a:t>
            </a:r>
            <a:r>
              <a:rPr lang="en-US" dirty="0"/>
              <a:t> for building interact and </a:t>
            </a:r>
            <a:r>
              <a:rPr lang="en-US" dirty="0" err="1"/>
              <a:t>posn_test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0BB42C-17CD-465B-B0CE-D40B37E72D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122809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Good programmers are lazy and hate repetition. So much repetition here!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interact: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interact.o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posn.o</a:t>
            </a:r>
            <a:endParaRPr lang="en-US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pt-BR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	cc ‑o interact interact.o posn.o</a:t>
            </a:r>
            <a:br>
              <a:rPr lang="pt-BR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pt-BR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posn_test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posn_test.o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posn.o</a:t>
            </a:r>
            <a:endParaRPr lang="en-US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	cc ‑o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posn_test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posn_test.o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posn.o</a:t>
            </a:r>
            <a:b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interact.o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interact.c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posn.h</a:t>
            </a:r>
            <a:endParaRPr lang="en-US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pt-BR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	cc ‑c ‑o interact.o interact.c</a:t>
            </a:r>
            <a:br>
              <a:rPr lang="pt-BR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pt-BR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posn_test.o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posn_test.c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posn.h</a:t>
            </a:r>
            <a:endParaRPr lang="en-US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	cc ‑c ‑o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posn_test.o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posn_test.c</a:t>
            </a:r>
            <a:b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posn.o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posn.c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posn.h</a:t>
            </a:r>
            <a:endParaRPr lang="en-US" sz="2000" b="0" i="0" u="none" strike="noStrike" baseline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	cc ‑c ‑o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posn.o</a:t>
            </a:r>
            <a:r>
              <a:rPr lang="en-US" sz="2000" b="0" i="0" u="none" strike="noStrike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0" i="0" u="none" strike="noStrike" baseline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posn.c</a:t>
            </a: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6A26DF-FB01-4526-BB86-2B283195A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20804"/>
      </p:ext>
    </p:extLst>
  </p:cSld>
  <p:clrMapOvr>
    <a:masterClrMapping/>
  </p:clrMapOvr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2027A3B-330E-4368-95A2-EF394796F5EF}" vid="{5C8A0662-5C76-4F95-A4FF-DAC7FB3CDFB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cs211_template</Template>
  <TotalTime>1501</TotalTime>
  <Words>6977</Words>
  <Application>Microsoft Office PowerPoint</Application>
  <PresentationFormat>Widescreen</PresentationFormat>
  <Paragraphs>1270</Paragraphs>
  <Slides>106</Slides>
  <Notes>0</Notes>
  <HiddenSlides>3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106</vt:i4>
      </vt:variant>
    </vt:vector>
  </HeadingPairs>
  <TitlesOfParts>
    <vt:vector size="112" baseType="lpstr">
      <vt:lpstr>Arial</vt:lpstr>
      <vt:lpstr>Calibri</vt:lpstr>
      <vt:lpstr>Cambria Math</vt:lpstr>
      <vt:lpstr>Courier New</vt:lpstr>
      <vt:lpstr>Tahoma</vt:lpstr>
      <vt:lpstr>Class Slides</vt:lpstr>
      <vt:lpstr>Lecture 02 Unix Shell &amp; C Compilation</vt:lpstr>
      <vt:lpstr>Administrivia</vt:lpstr>
      <vt:lpstr>Assignments</vt:lpstr>
      <vt:lpstr>Today’s Goals</vt:lpstr>
      <vt:lpstr>Getting the examples from lecture</vt:lpstr>
      <vt:lpstr>Outline</vt:lpstr>
      <vt:lpstr>How do you get a Unix shell?</vt:lpstr>
      <vt:lpstr>Command line interfaces</vt:lpstr>
      <vt:lpstr>Commands for moving between directories</vt:lpstr>
      <vt:lpstr>Live command-line demo!!!</vt:lpstr>
      <vt:lpstr>Directory structure in Linux</vt:lpstr>
      <vt:lpstr>Special paths</vt:lpstr>
      <vt:lpstr>Relative vs absolute paths</vt:lpstr>
      <vt:lpstr>Wildcard in path names</vt:lpstr>
      <vt:lpstr>Tab Completion</vt:lpstr>
      <vt:lpstr>Outline</vt:lpstr>
      <vt:lpstr>Working with files</vt:lpstr>
      <vt:lpstr>Editing files</vt:lpstr>
      <vt:lpstr>Editing with Micro</vt:lpstr>
      <vt:lpstr>Live command-line demo 2!!</vt:lpstr>
      <vt:lpstr>Cancelling a command</vt:lpstr>
      <vt:lpstr>Command flags</vt:lpstr>
      <vt:lpstr>Searching for things</vt:lpstr>
      <vt:lpstr>Don’t be overwhelmed!!!!</vt:lpstr>
      <vt:lpstr>Helpful guides</vt:lpstr>
      <vt:lpstr>Shell command: sudo</vt:lpstr>
      <vt:lpstr>sudo example</vt:lpstr>
      <vt:lpstr>sudo example</vt:lpstr>
      <vt:lpstr>Break + relevant xkcd</vt:lpstr>
      <vt:lpstr>Outline</vt:lpstr>
      <vt:lpstr>How do you “run” C code?</vt:lpstr>
      <vt:lpstr>What does machine code look like?</vt:lpstr>
      <vt:lpstr>Compiling a C program</vt:lpstr>
      <vt:lpstr>Compiling a C program</vt:lpstr>
      <vt:lpstr>Remember to compile!</vt:lpstr>
      <vt:lpstr>IMPORTANT: compile often!</vt:lpstr>
      <vt:lpstr>Outline</vt:lpstr>
      <vt:lpstr>Real-world projects have multiple files</vt:lpstr>
      <vt:lpstr>Compiling multiple C files</vt:lpstr>
      <vt:lpstr>General C project layout</vt:lpstr>
      <vt:lpstr>Example of multiple compilation</vt:lpstr>
      <vt:lpstr>Outline</vt:lpstr>
      <vt:lpstr>New problem, how do you remember all these steps?</vt:lpstr>
      <vt:lpstr>Simplifying multiple compilation with Make</vt:lpstr>
      <vt:lpstr>What does a make rule look like?</vt:lpstr>
      <vt:lpstr>Always use Make, rather than calling the compiler yourself</vt:lpstr>
      <vt:lpstr>Outline</vt:lpstr>
      <vt:lpstr>C pre-processor</vt:lpstr>
      <vt:lpstr>C reads files from the top down</vt:lpstr>
      <vt:lpstr>Function declaration</vt:lpstr>
      <vt:lpstr>Header files are collections of declarations</vt:lpstr>
      <vt:lpstr>Examples</vt:lpstr>
      <vt:lpstr>Break + relevant xkcd</vt:lpstr>
      <vt:lpstr>Outline</vt:lpstr>
      <vt:lpstr>Definition of Fibonacci Function</vt:lpstr>
      <vt:lpstr>Implementing Fibonacci in C</vt:lpstr>
      <vt:lpstr>Outline</vt:lpstr>
      <vt:lpstr>Statements and Conditions aren’t enough</vt:lpstr>
      <vt:lpstr>Iteration with the While Statement</vt:lpstr>
      <vt:lpstr>Implementing Fibonacci in C</vt:lpstr>
      <vt:lpstr>For loops</vt:lpstr>
      <vt:lpstr>Modify fib to use a for loop</vt:lpstr>
      <vt:lpstr>Modify fib to use a for loop</vt:lpstr>
      <vt:lpstr>Modify fib to use a for loop</vt:lpstr>
      <vt:lpstr>Modify fib to use a for loop</vt:lpstr>
      <vt:lpstr>Modify fib to use a for loop</vt:lpstr>
      <vt:lpstr>Complete: modify fib to use a for loop</vt:lpstr>
      <vt:lpstr>Break + Question</vt:lpstr>
      <vt:lpstr>Break + Question</vt:lpstr>
      <vt:lpstr>Break + Question</vt:lpstr>
      <vt:lpstr>Break + Question</vt:lpstr>
      <vt:lpstr>Outline</vt:lpstr>
      <vt:lpstr>printf() function</vt:lpstr>
      <vt:lpstr>Example: formatted output</vt:lpstr>
      <vt:lpstr>How do you learn format specifiers?</vt:lpstr>
      <vt:lpstr>Reading user input</vt:lpstr>
      <vt:lpstr>Example: reading input</vt:lpstr>
      <vt:lpstr>Example: reading multiple items</vt:lpstr>
      <vt:lpstr>What if scanf() has an error?</vt:lpstr>
      <vt:lpstr>Outline</vt:lpstr>
      <vt:lpstr>C comments</vt:lpstr>
      <vt:lpstr>Logical operators</vt:lpstr>
      <vt:lpstr>Other operators you’ll see around</vt:lpstr>
      <vt:lpstr>Adding and Subtracting one</vt:lpstr>
      <vt:lpstr>Implementing Fibonacci in C</vt:lpstr>
      <vt:lpstr>typedef can be used to make new C type names</vt:lpstr>
      <vt:lpstr>Ternary Operator</vt:lpstr>
      <vt:lpstr>Outline</vt:lpstr>
      <vt:lpstr>Outline</vt:lpstr>
      <vt:lpstr>What else can the pre-processor do?</vt:lpstr>
      <vt:lpstr>C macros</vt:lpstr>
      <vt:lpstr>Macro functions</vt:lpstr>
      <vt:lpstr>Example of macro function trickiness</vt:lpstr>
      <vt:lpstr>Ifdef in C</vt:lpstr>
      <vt:lpstr>Pragma examples</vt:lpstr>
      <vt:lpstr>Outline</vt:lpstr>
      <vt:lpstr>Bonus: Makefile for example_project/</vt:lpstr>
      <vt:lpstr>Bonus: Makefile for building interact and posn_test</vt:lpstr>
      <vt:lpstr>Bonus: Makefile for building interact and posn_test</vt:lpstr>
      <vt:lpstr>Bonus: Makefile for building interact and posn_test</vt:lpstr>
      <vt:lpstr>Bonus: Makefile for building interact and posn_test</vt:lpstr>
      <vt:lpstr>Bonus: Makefile for building interact and posn_test</vt:lpstr>
      <vt:lpstr>Bonus: Makefile for building interact and posn_test</vt:lpstr>
      <vt:lpstr>Bonus: Makefile for building interact and posn_test</vt:lpstr>
      <vt:lpstr>Bonus: Makefile for building interact and posn_test</vt:lpstr>
      <vt:lpstr>Bonus: Makefile for building interact and posn_test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02 Introducing C</dc:title>
  <dc:creator>Branden Ghena</dc:creator>
  <cp:lastModifiedBy>Branden Ghena</cp:lastModifiedBy>
  <cp:revision>96</cp:revision>
  <dcterms:created xsi:type="dcterms:W3CDTF">2021-09-22T19:46:18Z</dcterms:created>
  <dcterms:modified xsi:type="dcterms:W3CDTF">2023-04-06T21:18:36Z</dcterms:modified>
</cp:coreProperties>
</file>