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39"/>
  </p:notesMasterIdLst>
  <p:sldIdLst>
    <p:sldId id="256" r:id="rId2"/>
    <p:sldId id="384" r:id="rId3"/>
    <p:sldId id="785" r:id="rId4"/>
    <p:sldId id="786" r:id="rId5"/>
    <p:sldId id="264" r:id="rId6"/>
    <p:sldId id="784" r:id="rId7"/>
    <p:sldId id="348" r:id="rId8"/>
    <p:sldId id="383" r:id="rId9"/>
    <p:sldId id="794" r:id="rId10"/>
    <p:sldId id="795" r:id="rId11"/>
    <p:sldId id="797" r:id="rId12"/>
    <p:sldId id="799" r:id="rId13"/>
    <p:sldId id="796" r:id="rId14"/>
    <p:sldId id="816" r:id="rId15"/>
    <p:sldId id="788" r:id="rId16"/>
    <p:sldId id="802" r:id="rId17"/>
    <p:sldId id="800" r:id="rId18"/>
    <p:sldId id="801" r:id="rId19"/>
    <p:sldId id="803" r:id="rId20"/>
    <p:sldId id="793" r:id="rId21"/>
    <p:sldId id="817" r:id="rId22"/>
    <p:sldId id="790" r:id="rId23"/>
    <p:sldId id="805" r:id="rId24"/>
    <p:sldId id="808" r:id="rId25"/>
    <p:sldId id="809" r:id="rId26"/>
    <p:sldId id="810" r:id="rId27"/>
    <p:sldId id="804" r:id="rId28"/>
    <p:sldId id="806" r:id="rId29"/>
    <p:sldId id="792" r:id="rId30"/>
    <p:sldId id="818" r:id="rId31"/>
    <p:sldId id="812" r:id="rId32"/>
    <p:sldId id="814" r:id="rId33"/>
    <p:sldId id="807" r:id="rId34"/>
    <p:sldId id="811" r:id="rId35"/>
    <p:sldId id="813" r:id="rId36"/>
    <p:sldId id="815" r:id="rId37"/>
    <p:sldId id="81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384"/>
            <p14:sldId id="785"/>
            <p14:sldId id="786"/>
            <p14:sldId id="264"/>
            <p14:sldId id="784"/>
          </p14:sldIdLst>
        </p14:section>
        <p14:section name="More Constructors" id="{B55B8E8C-5EAB-4A1E-A4E9-AE5E896E46FA}">
          <p14:sldIdLst>
            <p14:sldId id="348"/>
            <p14:sldId id="383"/>
            <p14:sldId id="794"/>
            <p14:sldId id="795"/>
            <p14:sldId id="797"/>
            <p14:sldId id="799"/>
            <p14:sldId id="796"/>
          </p14:sldIdLst>
        </p14:section>
        <p14:section name="Exceptions" id="{0CAAE793-672F-4DFB-A436-6D083E0AE887}">
          <p14:sldIdLst>
            <p14:sldId id="816"/>
            <p14:sldId id="788"/>
            <p14:sldId id="802"/>
            <p14:sldId id="800"/>
            <p14:sldId id="801"/>
            <p14:sldId id="803"/>
            <p14:sldId id="793"/>
          </p14:sldIdLst>
        </p14:section>
        <p14:section name="Access Control" id="{3CE15CE6-C9A5-4A92-BE2F-79279CB8DB5D}">
          <p14:sldIdLst>
            <p14:sldId id="817"/>
            <p14:sldId id="790"/>
            <p14:sldId id="805"/>
            <p14:sldId id="808"/>
            <p14:sldId id="809"/>
            <p14:sldId id="810"/>
            <p14:sldId id="804"/>
            <p14:sldId id="806"/>
            <p14:sldId id="792"/>
          </p14:sldIdLst>
        </p14:section>
        <p14:section name="Encapsulation Policy" id="{BBB42F9B-5D47-489B-A151-80B785D8F6EE}">
          <p14:sldIdLst>
            <p14:sldId id="818"/>
            <p14:sldId id="812"/>
            <p14:sldId id="814"/>
            <p14:sldId id="807"/>
            <p14:sldId id="811"/>
            <p14:sldId id="813"/>
            <p14:sldId id="815"/>
          </p14:sldIdLst>
        </p14:section>
        <p14:section name="Wrapup" id="{29A7F866-9DA9-446B-8359-CE426CB89C7A}">
          <p14:sldIdLst>
            <p14:sldId id="81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111" d="100"/>
          <a:sy n="111" d="100"/>
        </p:scale>
        <p:origin x="80" y="8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error/excep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3_access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  <a:br>
              <a:rPr lang="en-US" dirty="0"/>
            </a:br>
            <a:r>
              <a:rPr lang="en-US" dirty="0"/>
              <a:t>Access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Fall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 (Northwestern), Hal Perkins (University of Washington)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A980-A5BF-41BF-8C6F-46AB054F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Delegating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DF60-0A2C-49EC-9ADE-5B792BA59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constructor can call another to handle initialization</a:t>
            </a:r>
          </a:p>
          <a:p>
            <a:pPr lvl="1"/>
            <a:r>
              <a:rPr lang="en-US" dirty="0"/>
              <a:t>Delegates construction to that other constructor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defined somewhere else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str,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 delegates to other constructor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other.characters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985A9-4380-43F9-B92E-F70A164B4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33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6BB3-166B-403E-808B-16F688B9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20097-F402-43FA-B41B-32479FC5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keyword before a constructor means that the constructor must be manually called by the developer</a:t>
            </a:r>
          </a:p>
          <a:p>
            <a:pPr lvl="1"/>
            <a:r>
              <a:rPr lang="en-US" dirty="0"/>
              <a:t>Rather than automatically called by the compiler</a:t>
            </a:r>
          </a:p>
          <a:p>
            <a:pPr lvl="1"/>
            <a:endParaRPr lang="en-US" dirty="0"/>
          </a:p>
          <a:p>
            <a:r>
              <a:rPr lang="en-US" dirty="0"/>
              <a:t>Reason to have compiler </a:t>
            </a:r>
            <a:r>
              <a:rPr lang="en-US" dirty="0" err="1"/>
              <a:t>automagic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 = “Test”;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Automatically calls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(“Test”);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Kind of nice that it just works…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3F601-D597-46D0-A8E2-C196E95D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3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6BB3-166B-403E-808B-16F688B9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20097-F402-43FA-B41B-32479FC55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 keyword before a constructor means that the constructor must be manually called by the developer</a:t>
            </a:r>
          </a:p>
          <a:p>
            <a:pPr lvl="1"/>
            <a:r>
              <a:rPr lang="en-US" dirty="0"/>
              <a:t>Rather than automatically called by the compiler</a:t>
            </a:r>
          </a:p>
          <a:p>
            <a:pPr lvl="1"/>
            <a:endParaRPr lang="en-US" dirty="0"/>
          </a:p>
          <a:p>
            <a:r>
              <a:rPr lang="en-US" dirty="0"/>
              <a:t>Reason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explicit</a:t>
            </a:r>
            <a:r>
              <a:rPr lang="en-US" dirty="0"/>
              <a:t>: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do_complicated_string_stuff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do_complicated_string_stuff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(“Test”);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Also automatically calls the constructor</a:t>
            </a:r>
          </a:p>
          <a:p>
            <a:pPr lvl="2"/>
            <a:r>
              <a:rPr lang="en-US" dirty="0"/>
              <a:t>But maybe the user just passed in the wrong argument and a compile error would have been better…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3F601-D597-46D0-A8E2-C196E95D9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5555-FC60-483C-B09B-1E2F69D8F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invariants with 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ED51A-210C-4817-ADC4-976FFF860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a user violates the rules?</a:t>
            </a:r>
          </a:p>
          <a:p>
            <a:pPr lvl="2"/>
            <a:r>
              <a:rPr lang="en-US" dirty="0"/>
              <a:t>0 &lt;=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&lt;= 80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matches the number of valid characters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characters</a:t>
            </a:r>
          </a:p>
          <a:p>
            <a:pPr lvl="1"/>
            <a:endParaRPr lang="en-US" dirty="0"/>
          </a:p>
          <a:p>
            <a:r>
              <a:rPr lang="en-US" dirty="0"/>
              <a:t>Possibilities</a:t>
            </a:r>
          </a:p>
          <a:p>
            <a:pPr lvl="1"/>
            <a:r>
              <a:rPr lang="en-US" dirty="0"/>
              <a:t>Probably length should be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unsigned int</a:t>
            </a:r>
            <a:r>
              <a:rPr lang="en-US" dirty="0"/>
              <a:t> to start with</a:t>
            </a:r>
          </a:p>
          <a:p>
            <a:pPr lvl="1"/>
            <a:r>
              <a:rPr lang="en-US" dirty="0"/>
              <a:t>Truncate length to 80</a:t>
            </a:r>
          </a:p>
          <a:p>
            <a:pPr lvl="1"/>
            <a:r>
              <a:rPr lang="en-US" dirty="0"/>
              <a:t>Only copy over as many characters as will fit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what if there’s no obvious choice for what to do?</a:t>
            </a:r>
          </a:p>
          <a:p>
            <a:pPr lvl="2"/>
            <a:r>
              <a:rPr lang="en-US" dirty="0"/>
              <a:t>Constructor cannot return a value to say it failed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AA0D7E-8C16-4B96-978A-CB40E69F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More Constructors</a:t>
            </a:r>
          </a:p>
          <a:p>
            <a:pPr lvl="1"/>
            <a:endParaRPr lang="en-US" dirty="0"/>
          </a:p>
          <a:p>
            <a:r>
              <a:rPr lang="en-US" b="1" dirty="0"/>
              <a:t>Exceptions</a:t>
            </a:r>
          </a:p>
          <a:p>
            <a:pPr lvl="1"/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038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conceptually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running this code and return a special error to the caller</a:t>
            </a:r>
          </a:p>
          <a:p>
            <a:pPr lvl="1"/>
            <a:endParaRPr lang="en-US" dirty="0"/>
          </a:p>
          <a:p>
            <a:r>
              <a:rPr lang="en-US" dirty="0"/>
              <a:t>Things went wrong, so we can’t just keep executing code like normal</a:t>
            </a:r>
          </a:p>
          <a:p>
            <a:pPr lvl="1"/>
            <a:endParaRPr lang="en-US" dirty="0"/>
          </a:p>
          <a:p>
            <a:r>
              <a:rPr lang="en-US" dirty="0"/>
              <a:t>If the caller doesn’t expect the error and can’t handle it, repeat the process</a:t>
            </a:r>
          </a:p>
          <a:p>
            <a:pPr lvl="1"/>
            <a:r>
              <a:rPr lang="en-US" dirty="0"/>
              <a:t>Again stop running the code and return the special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57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are “thrown” by the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/>
              <a:t> keyword performs the special “error return”</a:t>
            </a:r>
          </a:p>
          <a:p>
            <a:pPr lvl="1"/>
            <a:endParaRPr lang="en-US" dirty="0"/>
          </a:p>
          <a:p>
            <a:r>
              <a:rPr lang="en-US" dirty="0"/>
              <a:t>Takes an argument of the error to return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throw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(“String is too long”);</a:t>
            </a: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Actually, you can throw anything (for historical reasons)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throw 6;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 should almost certainly throw a class based 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std::exception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https://en.cppreference.com/w/cpp/error/exception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B9E1F-F374-4F5A-B07C-9AF871ED4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Properly handling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E7AA-64C8-4D46-A26E-11720312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no caller in the “call stack” handles the exception, the program will exit</a:t>
            </a:r>
          </a:p>
          <a:p>
            <a:pPr lvl="1"/>
            <a:endParaRPr lang="en-US" dirty="0"/>
          </a:p>
          <a:p>
            <a:r>
              <a:rPr lang="en-US" dirty="0"/>
              <a:t>Handle exceptions with a try-catch block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that could throw an exception goes here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catch (const 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 ex)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to handle the exception goes here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This example only catches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invalid_argument</a:t>
            </a:r>
            <a:r>
              <a:rPr lang="en-US" dirty="0">
                <a:cs typeface="Courier New" panose="02070309020205020404" pitchFamily="49" charset="0"/>
              </a:rPr>
              <a:t> exceptions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A4EB0-BF3D-421E-B51F-9B5F732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C4908-85ED-4FDC-A696-8F1E000B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try-catch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14387-0BA5-4985-905C-ECEC3EC84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code that could throw exceptions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some specific exception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handler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another specific exception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handler code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(...) { 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general case matches all exceptions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actually includes the ... in the C++ code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A6D3D-9E7B-4838-8FC1-B95A0848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5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C85F-AA84-4D3F-B707-13BB5192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exceptions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0857E-E3D7-4CC4-8B9D-6A205CC8F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to add to:</a:t>
            </a:r>
          </a:p>
          <a:p>
            <a:pPr lvl="1"/>
            <a:r>
              <a:rPr lang="en-US" dirty="0" err="1"/>
              <a:t>String_Holder</a:t>
            </a:r>
            <a:r>
              <a:rPr lang="en-US" dirty="0"/>
              <a:t>::</a:t>
            </a:r>
            <a:r>
              <a:rPr lang="en-US" dirty="0" err="1"/>
              <a:t>String_Holder</a:t>
            </a:r>
            <a:r>
              <a:rPr lang="en-US" dirty="0"/>
              <a:t>(const char*, int)</a:t>
            </a:r>
          </a:p>
          <a:p>
            <a:pPr lvl="2"/>
            <a:r>
              <a:rPr lang="en-US" dirty="0"/>
              <a:t>Ensure that int values are:</a:t>
            </a:r>
          </a:p>
          <a:p>
            <a:pPr lvl="3"/>
            <a:r>
              <a:rPr lang="en-US" dirty="0"/>
              <a:t>&gt;= 0</a:t>
            </a:r>
          </a:p>
          <a:p>
            <a:pPr lvl="3"/>
            <a:r>
              <a:rPr lang="en-US" dirty="0"/>
              <a:t>&lt; MAX_STRING_LENGTH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String_Holder</a:t>
            </a:r>
            <a:r>
              <a:rPr lang="en-US" dirty="0"/>
              <a:t>::</a:t>
            </a:r>
            <a:r>
              <a:rPr lang="en-US" dirty="0" err="1"/>
              <a:t>char_at</a:t>
            </a:r>
            <a:r>
              <a:rPr lang="en-US" dirty="0"/>
              <a:t>(int)</a:t>
            </a:r>
          </a:p>
          <a:p>
            <a:pPr lvl="2"/>
            <a:r>
              <a:rPr lang="en-US" dirty="0"/>
              <a:t>Ensure that int values are:</a:t>
            </a:r>
          </a:p>
          <a:p>
            <a:pPr lvl="3"/>
            <a:r>
              <a:rPr lang="en-US" dirty="0"/>
              <a:t>&gt;= 0</a:t>
            </a:r>
          </a:p>
          <a:p>
            <a:pPr lvl="3"/>
            <a:r>
              <a:rPr lang="en-US" dirty="0"/>
              <a:t>&lt; length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5AA62-2AA2-4BE6-998C-B9FA2CFAB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15FD96-7017-4B87-9BF9-23E27FD528A2}"/>
              </a:ext>
            </a:extLst>
          </p:cNvPr>
          <p:cNvSpPr txBox="1"/>
          <p:nvPr/>
        </p:nvSpPr>
        <p:spPr>
          <a:xfrm>
            <a:off x="7696200" y="312519"/>
            <a:ext cx="33409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/string_holder-exception.cxx</a:t>
            </a:r>
          </a:p>
        </p:txBody>
      </p:sp>
    </p:spTree>
    <p:extLst>
      <p:ext uri="{BB962C8B-B14F-4D97-AF65-F5344CB8AC3E}">
        <p14:creationId xmlns:p14="http://schemas.microsoft.com/office/powerpoint/2010/main" val="769078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5 is underway</a:t>
            </a:r>
          </a:p>
          <a:p>
            <a:pPr lvl="1"/>
            <a:r>
              <a:rPr lang="en-US" dirty="0"/>
              <a:t>Remember this is a SOLO ASSIGNMENT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Hardest part: getting used to C++ syntax</a:t>
            </a:r>
          </a:p>
          <a:p>
            <a:pPr lvl="1"/>
            <a:endParaRPr lang="en-US" dirty="0"/>
          </a:p>
          <a:p>
            <a:r>
              <a:rPr lang="en-US" dirty="0"/>
              <a:t>Example: calling a function on an object</a:t>
            </a:r>
          </a:p>
          <a:p>
            <a:pPr lvl="1"/>
            <a:r>
              <a:rPr lang="en-US" dirty="0"/>
              <a:t>Documentation: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Means: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&lt;int&gt;</a:t>
            </a:r>
            <a:r>
              <a:rPr lang="en-US" dirty="0"/>
              <a:t> has a member function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 call it: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pos.right_by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11EA5-801D-4D43-BB7C-DC31BDC4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Relevant XKCD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A2C88B-DA8D-4A74-9F15-D50DA2D8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 descr="Unreachable State">
            <a:extLst>
              <a:ext uri="{FF2B5EF4-FFF2-40B4-BE49-F238E27FC236}">
                <a16:creationId xmlns:a16="http://schemas.microsoft.com/office/drawing/2014/main" id="{9B4D1D55-6564-4FA7-8903-AAF1B128E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579" y="475334"/>
            <a:ext cx="4349220" cy="569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DF4D53-2EDD-4C22-BE56-D06F3EEECA33}"/>
              </a:ext>
            </a:extLst>
          </p:cNvPr>
          <p:cNvSpPr txBox="1"/>
          <p:nvPr/>
        </p:nvSpPr>
        <p:spPr>
          <a:xfrm>
            <a:off x="607595" y="62161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https://xkcd.com/2200/</a:t>
            </a:r>
          </a:p>
        </p:txBody>
      </p:sp>
    </p:spTree>
    <p:extLst>
      <p:ext uri="{BB962C8B-B14F-4D97-AF65-F5344CB8AC3E}">
        <p14:creationId xmlns:p14="http://schemas.microsoft.com/office/powerpoint/2010/main" val="4164624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More Constructors</a:t>
            </a:r>
          </a:p>
          <a:p>
            <a:pPr lvl="1"/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endParaRPr lang="en-US" dirty="0"/>
          </a:p>
          <a:p>
            <a:r>
              <a:rPr lang="en-US" b="1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0665142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public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 (and other member functions) that enforce rules are insufficient</a:t>
            </a:r>
          </a:p>
          <a:p>
            <a:pPr lvl="1"/>
            <a:r>
              <a:rPr lang="en-US" dirty="0"/>
              <a:t>Anyone could access the data member directly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str(“Test String”);</a:t>
            </a:r>
          </a:p>
          <a:p>
            <a:pPr marL="457200" lvl="1" indent="0">
              <a:buNone/>
            </a:pP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str-&gt;length = 5000;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str; // oops, </a:t>
            </a:r>
            <a:r>
              <a:rPr lang="en-US" sz="2000" b="1" dirty="0">
                <a:cs typeface="Courier New" panose="02070309020205020404" pitchFamily="49" charset="0"/>
              </a:rPr>
              <a:t>UNDEFINED BEHAVIOR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2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to all parts of the program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00C86B-892A-4297-A30B-946B680C90DC}"/>
              </a:ext>
            </a:extLst>
          </p:cNvPr>
          <p:cNvSpPr txBox="1"/>
          <p:nvPr/>
        </p:nvSpPr>
        <p:spPr>
          <a:xfrm>
            <a:off x="4997003" y="334541"/>
            <a:ext cx="681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default, all data and functions are “public”</a:t>
            </a:r>
          </a:p>
        </p:txBody>
      </p:sp>
    </p:spTree>
    <p:extLst>
      <p:ext uri="{BB962C8B-B14F-4D97-AF65-F5344CB8AC3E}">
        <p14:creationId xmlns:p14="http://schemas.microsoft.com/office/powerpoint/2010/main" val="2890599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B1506-E3CB-41A7-8F9D-54769F7EF276}"/>
              </a:ext>
            </a:extLst>
          </p:cNvPr>
          <p:cNvSpPr txBox="1"/>
          <p:nvPr/>
        </p:nvSpPr>
        <p:spPr>
          <a:xfrm>
            <a:off x="4997003" y="334541"/>
            <a:ext cx="6815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to make data/functions “private”</a:t>
            </a:r>
          </a:p>
        </p:txBody>
      </p:sp>
    </p:spTree>
    <p:extLst>
      <p:ext uri="{BB962C8B-B14F-4D97-AF65-F5344CB8AC3E}">
        <p14:creationId xmlns:p14="http://schemas.microsoft.com/office/powerpoint/2010/main" val="788503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95BA5-4F5C-4F3D-920B-34C2FDF24DE2}"/>
              </a:ext>
            </a:extLst>
          </p:cNvPr>
          <p:cNvSpPr txBox="1"/>
          <p:nvPr/>
        </p:nvSpPr>
        <p:spPr>
          <a:xfrm>
            <a:off x="4997003" y="334541"/>
            <a:ext cx="6815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exactly which data / functions are publicly accessibly versus privately accessible!</a:t>
            </a:r>
          </a:p>
        </p:txBody>
      </p:sp>
    </p:spTree>
    <p:extLst>
      <p:ext uri="{BB962C8B-B14F-4D97-AF65-F5344CB8AC3E}">
        <p14:creationId xmlns:p14="http://schemas.microsoft.com/office/powerpoint/2010/main" val="2365012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9C2EA-7FFF-442F-BDCA-B86EC7D1B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modifiers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7B7A9-439C-4EC2-967E-86E71FFD4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My_struct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// accessible only to member functions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// accessible to all parts of the program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BF588-FB55-4F2D-B124-FC6196E4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3DB682-8429-435D-8116-163F723AD8ED}"/>
              </a:ext>
            </a:extLst>
          </p:cNvPr>
          <p:cNvSpPr txBox="1"/>
          <p:nvPr/>
        </p:nvSpPr>
        <p:spPr>
          <a:xfrm>
            <a:off x="4997003" y="334541"/>
            <a:ext cx="6815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choose exactly which data / functions are publicly accessibly versus privately accessible!</a:t>
            </a:r>
          </a:p>
        </p:txBody>
      </p:sp>
    </p:spTree>
    <p:extLst>
      <p:ext uri="{BB962C8B-B14F-4D97-AF65-F5344CB8AC3E}">
        <p14:creationId xmlns:p14="http://schemas.microsoft.com/office/powerpoint/2010/main" val="29740337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2029-0CC1-4C6C-BB06-1514D1F4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Structs versus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5BDBA-D4A6-42F7-9840-A2CCB0DA6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Struct and Class are interchangeable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The difference is the default behavior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Both can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  <a:r>
              <a:rPr lang="en-US" dirty="0">
                <a:cs typeface="Courier New" panose="02070309020205020404" pitchFamily="49" charset="0"/>
              </a:rPr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  <a:r>
              <a:rPr lang="en-US" dirty="0">
                <a:cs typeface="Courier New" panose="02070309020205020404" pitchFamily="49" charset="0"/>
              </a:rPr>
              <a:t> access modifiers</a:t>
            </a:r>
          </a:p>
          <a:p>
            <a:pPr marL="0" indent="0">
              <a:buNone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Test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accessible to all parts of the program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Test {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// accessible only to member functions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FBB80A-33B3-42B0-9B1E-FB7A582C4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84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7A2E-E50E-4B35-AA04-5E8B1972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convention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01BE0-91C3-4D98-892A-A24F24782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classes for abstractions (smart data)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String_Holder</a:t>
            </a:r>
            <a:r>
              <a:rPr lang="en-US" dirty="0"/>
              <a:t>, Ball</a:t>
            </a:r>
          </a:p>
          <a:p>
            <a:endParaRPr lang="en-US" dirty="0"/>
          </a:p>
          <a:p>
            <a:r>
              <a:rPr lang="en-US" dirty="0"/>
              <a:t>Use structs for “plain old data”</a:t>
            </a:r>
          </a:p>
          <a:p>
            <a:pPr lvl="1"/>
            <a:r>
              <a:rPr lang="en-US" dirty="0"/>
              <a:t>Example: Position, Dimension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intentionally violated this in homework 5 to keep things simple</a:t>
            </a:r>
          </a:p>
          <a:p>
            <a:pPr lvl="1"/>
            <a:r>
              <a:rPr lang="en-US" dirty="0"/>
              <a:t>And to make transition from C simpler: “structs with functions”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A31E46-CC2F-42B1-8B6D-010068C99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2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specifier: protected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private, but accessible to classes that inherit from this one</a:t>
            </a:r>
          </a:p>
          <a:p>
            <a:pPr lvl="1"/>
            <a:r>
              <a:rPr lang="en-US" dirty="0"/>
              <a:t>i.e., other classes that are based on this one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Will talk about more next week</a:t>
            </a:r>
          </a:p>
          <a:p>
            <a:pPr lvl="1"/>
            <a:r>
              <a:rPr lang="en-US" dirty="0"/>
              <a:t>If you see it around before then, consider it the same as private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7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950A-4EC1-4B1F-B221-B2AC26EE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CLion</a:t>
            </a:r>
            <a:r>
              <a:rPr lang="en-US" dirty="0"/>
              <a:t> isn’t always trustworthy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B8402-8D71-4750-AC0D-A5972BED7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CLion</a:t>
            </a:r>
            <a:r>
              <a:rPr lang="en-US" dirty="0"/>
              <a:t> tries too hard to be useful</a:t>
            </a:r>
          </a:p>
          <a:p>
            <a:pPr lvl="1"/>
            <a:r>
              <a:rPr lang="en-US" dirty="0"/>
              <a:t>And can end up changing files you didn’t mean to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it pops up and asks if you want to do something,</a:t>
            </a:r>
            <a:br>
              <a:rPr lang="en-US" dirty="0"/>
            </a:br>
            <a:r>
              <a:rPr lang="en-US" dirty="0"/>
              <a:t>usually the answer is “No!”</a:t>
            </a:r>
          </a:p>
          <a:p>
            <a:pPr lvl="2"/>
            <a:r>
              <a:rPr lang="en-US" dirty="0"/>
              <a:t>Example: static functions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This can end up changing code in files you didn’t mean to touch</a:t>
            </a:r>
          </a:p>
          <a:p>
            <a:pPr lvl="1"/>
            <a:r>
              <a:rPr lang="en-US" dirty="0"/>
              <a:t>Easiest fix is often to check out the project again and move your files 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9FBC9-7185-4665-873F-B4DAB3EA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6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More Constructors</a:t>
            </a:r>
          </a:p>
          <a:p>
            <a:pPr lvl="1"/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b="1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997408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protect the rules of your data so it remains consistent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Method: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Make the data private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public member functions to let clients do useful things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add public member functions that let clients do bad things</a:t>
            </a:r>
            <a:br>
              <a:rPr lang="en-US" dirty="0"/>
            </a:br>
            <a:r>
              <a:rPr lang="en-US" dirty="0"/>
              <a:t>(like break the rules of the data)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3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69B6-5FFE-45CC-B3D5-261A62F26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back: why do we care about consistency?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8611A-169D-4F80-8CE5-E1F48339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Helps us avoid </a:t>
            </a:r>
            <a:r>
              <a:rPr lang="en-US" sz="2000" b="1" dirty="0"/>
              <a:t>UNDEFINED BEHAVIOR</a:t>
            </a:r>
          </a:p>
          <a:p>
            <a:pPr lvl="1"/>
            <a:r>
              <a:rPr lang="en-US" dirty="0"/>
              <a:t>Keep track of sizes of arrays, for instance</a:t>
            </a:r>
          </a:p>
          <a:p>
            <a:pPr lvl="1"/>
            <a:endParaRPr lang="en-US" dirty="0"/>
          </a:p>
          <a:p>
            <a:r>
              <a:rPr lang="en-US" dirty="0"/>
              <a:t>Avoids errors</a:t>
            </a:r>
          </a:p>
          <a:p>
            <a:pPr lvl="1"/>
            <a:r>
              <a:rPr lang="en-US" dirty="0"/>
              <a:t>Maybe you expect your data to always be sorted</a:t>
            </a:r>
          </a:p>
          <a:p>
            <a:pPr lvl="1"/>
            <a:endParaRPr lang="en-US" dirty="0"/>
          </a:p>
          <a:p>
            <a:r>
              <a:rPr lang="en-US" dirty="0"/>
              <a:t>Improves efficiency</a:t>
            </a:r>
          </a:p>
          <a:p>
            <a:pPr lvl="1"/>
            <a:r>
              <a:rPr lang="en-US" dirty="0"/>
              <a:t>Make assumptions about the data that you know MUST be true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90AE6-0BB3-4755-8ADC-1D5F1289D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76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68F3-60A3-4653-9BB5-A64B8338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update </a:t>
            </a:r>
            <a:r>
              <a:rPr lang="en-US" dirty="0" err="1"/>
              <a:t>String_Holder</a:t>
            </a:r>
            <a:r>
              <a:rPr lang="en-US" dirty="0"/>
              <a:t> access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DA9E1-FCB7-4C47-993C-F28DE2BB4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members should be private</a:t>
            </a:r>
          </a:p>
          <a:p>
            <a:pPr lvl="1"/>
            <a:r>
              <a:rPr lang="en-US" dirty="0"/>
              <a:t>Convention: private members end with “_”</a:t>
            </a:r>
          </a:p>
          <a:p>
            <a:endParaRPr lang="en-US" dirty="0"/>
          </a:p>
          <a:p>
            <a:r>
              <a:rPr lang="en-US" dirty="0"/>
              <a:t>Functions should be public</a:t>
            </a:r>
          </a:p>
          <a:p>
            <a:pPr lvl="1"/>
            <a:r>
              <a:rPr lang="en-US" dirty="0"/>
              <a:t>And functions should never allow the rules to be broken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EB103-228E-4182-B0BD-2AA89AB8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52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ED00-67B3-4A74-9B9D-DA76281FE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Encapsulation cuts off direct access to data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5E170-B93F-4C9F-BC1F-49DD73F4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functions outside of the class can never access data members, even to just read from them</a:t>
            </a:r>
          </a:p>
          <a:p>
            <a:endParaRPr lang="en-US" dirty="0"/>
          </a:p>
          <a:p>
            <a:r>
              <a:rPr lang="en-US" dirty="0"/>
              <a:t>Options: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Include as a member function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“getters” for data variables</a:t>
            </a:r>
            <a:br>
              <a:rPr lang="en-US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::size()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cs typeface="Courier New" panose="02070309020205020404" pitchFamily="49" charset="0"/>
              </a:rPr>
              <a:t>Declare function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friend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88B1A-DC72-45EF-9B85-A3EC2743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2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ED8E2-75AD-4967-8594-5BC655B4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specific things access to private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5573-C567-4D79-A5B9-91B9F670C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friend keyword declares another thing that can access private members from this class</a:t>
            </a:r>
          </a:p>
          <a:p>
            <a:endParaRPr lang="en-US" dirty="0"/>
          </a:p>
          <a:p>
            <a:r>
              <a:rPr lang="en-US" dirty="0"/>
              <a:t>Example overloaded operator!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operator&lt;&lt;()</a:t>
            </a:r>
          </a:p>
          <a:p>
            <a:pPr lvl="1"/>
            <a:r>
              <a:rPr lang="en-US" dirty="0"/>
              <a:t>Needs to access the private members of </a:t>
            </a:r>
            <a:r>
              <a:rPr lang="en-US" dirty="0" err="1"/>
              <a:t>String_Holder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Inside the </a:t>
            </a:r>
            <a:r>
              <a:rPr lang="en-US" dirty="0" err="1"/>
              <a:t>String_Holder</a:t>
            </a:r>
            <a:r>
              <a:rPr lang="en-US" dirty="0"/>
              <a:t> class definition, add: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friend 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operator&lt;&lt;(std::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&amp;, const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B956C9-C665-45F5-96A4-B666654B9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054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EF3D-CD28-4312-A344-6A486137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ECC21-45C9-460E-9FDD-B2F603628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engineering principle: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Bundle your data and operations together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Don’t let non-bundled operations mess with your bundled data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Correctness</a:t>
            </a:r>
          </a:p>
          <a:p>
            <a:pPr lvl="2"/>
            <a:r>
              <a:rPr lang="en-US" dirty="0"/>
              <a:t>Data will never become inconsistent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Flexibility</a:t>
            </a:r>
          </a:p>
          <a:p>
            <a:pPr lvl="2"/>
            <a:r>
              <a:rPr lang="en-US" dirty="0"/>
              <a:t>Implementation details can change without modifying the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2F9897-580A-4281-BC37-ADE605042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94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More Constructors</a:t>
            </a:r>
          </a:p>
          <a:p>
            <a:pPr lvl="1"/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1059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15ED-C4F9-4F4B-A589-D21632A5E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10A18-F8C5-4536-B652-0048A9D1D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4724259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Question:</a:t>
            </a:r>
            <a:br>
              <a:rPr lang="en-US" dirty="0"/>
            </a:br>
            <a:r>
              <a:rPr lang="en-US" dirty="0"/>
              <a:t>Should we change some office hours to in-person?</a:t>
            </a:r>
          </a:p>
          <a:p>
            <a:pPr lvl="1"/>
            <a:endParaRPr lang="en-US" dirty="0"/>
          </a:p>
          <a:p>
            <a:r>
              <a:rPr lang="en-US" dirty="0"/>
              <a:t>Mixed responses</a:t>
            </a:r>
          </a:p>
          <a:p>
            <a:pPr lvl="1"/>
            <a:endParaRPr lang="en-US" dirty="0"/>
          </a:p>
          <a:p>
            <a:r>
              <a:rPr lang="en-US" dirty="0"/>
              <a:t>Going to stay as-is for this quarter</a:t>
            </a:r>
          </a:p>
          <a:p>
            <a:endParaRPr lang="en-US" dirty="0"/>
          </a:p>
          <a:p>
            <a:r>
              <a:rPr lang="en-US" dirty="0"/>
              <a:t>Keeping a homework FAQ post on </a:t>
            </a:r>
            <a:r>
              <a:rPr lang="en-US" dirty="0" err="1"/>
              <a:t>Campuswire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9E706-E9D7-4747-A36C-8511C1CE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6022E12-7D2E-471E-B75D-8DEEA3B9E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206" y="4474971"/>
            <a:ext cx="3362794" cy="103837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940D296-6E5B-4A29-82CA-7410148371E8}"/>
              </a:ext>
            </a:extLst>
          </p:cNvPr>
          <p:cNvGrpSpPr/>
          <p:nvPr/>
        </p:nvGrpSpPr>
        <p:grpSpPr>
          <a:xfrm>
            <a:off x="5479315" y="1143000"/>
            <a:ext cx="6101079" cy="3044938"/>
            <a:chOff x="2320070" y="7620174"/>
            <a:chExt cx="6101079" cy="304493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FEB42DF-1FBD-4E2F-A960-163B1423E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20070" y="7981973"/>
              <a:ext cx="2805719" cy="2683139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ECA564-6471-4581-876B-2E42ECD06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57727" y="7828832"/>
              <a:ext cx="2863422" cy="283628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789E90D-1C08-405F-9EE0-0482C46408C2}"/>
                </a:ext>
              </a:extLst>
            </p:cNvPr>
            <p:cNvSpPr txBox="1"/>
            <p:nvPr/>
          </p:nvSpPr>
          <p:spPr>
            <a:xfrm>
              <a:off x="2717442" y="7620174"/>
              <a:ext cx="1996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Wednesday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1853451-5EB5-4951-8FA6-8F35621DD97A}"/>
                </a:ext>
              </a:extLst>
            </p:cNvPr>
            <p:cNvSpPr txBox="1"/>
            <p:nvPr/>
          </p:nvSpPr>
          <p:spPr>
            <a:xfrm>
              <a:off x="6102439" y="7620174"/>
              <a:ext cx="19962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/>
                <a:t>Thursday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050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practice on constructors and objects</a:t>
            </a:r>
          </a:p>
          <a:p>
            <a:endParaRPr lang="en-US" dirty="0"/>
          </a:p>
          <a:p>
            <a:r>
              <a:rPr lang="en-US" dirty="0"/>
              <a:t>Discuss using exceptions to signal errors</a:t>
            </a:r>
          </a:p>
          <a:p>
            <a:endParaRPr lang="en-US" dirty="0"/>
          </a:p>
          <a:p>
            <a:r>
              <a:rPr lang="en-US" dirty="0"/>
              <a:t>Introduce concept of encapsulation and access control</a:t>
            </a:r>
          </a:p>
          <a:p>
            <a:pPr lvl="1"/>
            <a:r>
              <a:rPr lang="en-US" dirty="0"/>
              <a:t>How technically it’s done in C++</a:t>
            </a:r>
          </a:p>
          <a:p>
            <a:pPr lvl="1"/>
            <a:r>
              <a:rPr lang="en-US" dirty="0"/>
              <a:t>Why we care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https://nu-cs211.github.io/cs211-files/lec/13_access.zip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89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More Constructors</a:t>
            </a:r>
          </a:p>
          <a:p>
            <a:pPr lvl="1"/>
            <a:endParaRPr lang="en-US" dirty="0"/>
          </a:p>
          <a:p>
            <a:r>
              <a:rPr lang="en-US" dirty="0"/>
              <a:t>Exceptions</a:t>
            </a:r>
          </a:p>
          <a:p>
            <a:pPr lvl="1"/>
            <a:endParaRPr lang="en-US" dirty="0"/>
          </a:p>
          <a:p>
            <a:r>
              <a:rPr lang="en-US" dirty="0"/>
              <a:t>Access Control</a:t>
            </a:r>
          </a:p>
          <a:p>
            <a:r>
              <a:rPr lang="en-US" dirty="0"/>
              <a:t>Encapsulation Policy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working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String_Holder</a:t>
            </a:r>
            <a:endParaRPr lang="en-US" dirty="0"/>
          </a:p>
          <a:p>
            <a:pPr lvl="1"/>
            <a:r>
              <a:rPr lang="en-US" dirty="0"/>
              <a:t>Manages strings using a constant-length array to hold characters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Members: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length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characters[80]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Rules (invariants)</a:t>
            </a:r>
          </a:p>
          <a:p>
            <a:pPr lvl="2"/>
            <a:r>
              <a:rPr lang="en-US" dirty="0"/>
              <a:t>0 &lt;=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&lt;= 80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dirty="0"/>
              <a:t> matches the number of valid characters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characters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FFA6-9570-4CB2-B47D-165BC849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Coding: constructors for </a:t>
            </a:r>
            <a:r>
              <a:rPr lang="en-US" dirty="0" err="1"/>
              <a:t>String_Holder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6974-3F89-42AC-AEF6-0A9DBB76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sz="2000" dirty="0"/>
              <a:t>Initialize empty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str)</a:t>
            </a:r>
          </a:p>
          <a:p>
            <a:pPr lvl="1"/>
            <a:r>
              <a:rPr lang="en-US" sz="2000" dirty="0"/>
              <a:t>Construct from null-terminated string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char* str, int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000" dirty="0"/>
              <a:t>Construct from a length of characters</a:t>
            </a:r>
          </a:p>
          <a:p>
            <a:pPr lvl="1"/>
            <a:endParaRPr lang="en-US" sz="2000" dirty="0"/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(const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&amp; other)</a:t>
            </a:r>
          </a:p>
          <a:p>
            <a:pPr lvl="1"/>
            <a:r>
              <a:rPr lang="en-US" sz="2000" dirty="0"/>
              <a:t>Copy constructor (from another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String_Holder</a:t>
            </a:r>
            <a:r>
              <a:rPr lang="en-US" sz="20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65F5-9D87-4DBF-A70C-1EBDD2DC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D05C7-5A79-442E-9A1F-BE7497288DBD}"/>
              </a:ext>
            </a:extLst>
          </p:cNvPr>
          <p:cNvSpPr txBox="1"/>
          <p:nvPr/>
        </p:nvSpPr>
        <p:spPr>
          <a:xfrm>
            <a:off x="7835900" y="965200"/>
            <a:ext cx="374449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/string_holder-implemented.cxx</a:t>
            </a:r>
          </a:p>
          <a:p>
            <a:r>
              <a:rPr lang="en-US" dirty="0" err="1"/>
              <a:t>src</a:t>
            </a:r>
            <a:r>
              <a:rPr lang="en-US" dirty="0"/>
              <a:t>/string_holder.hxx</a:t>
            </a:r>
          </a:p>
        </p:txBody>
      </p:sp>
    </p:spTree>
    <p:extLst>
      <p:ext uri="{BB962C8B-B14F-4D97-AF65-F5344CB8AC3E}">
        <p14:creationId xmlns:p14="http://schemas.microsoft.com/office/powerpoint/2010/main" val="93874043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258</TotalTime>
  <Words>1765</Words>
  <Application>Microsoft Office PowerPoint</Application>
  <PresentationFormat>Widescreen</PresentationFormat>
  <Paragraphs>370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Courier New</vt:lpstr>
      <vt:lpstr>Tahoma</vt:lpstr>
      <vt:lpstr>Class Slides</vt:lpstr>
      <vt:lpstr>Lecture 13 Access Control</vt:lpstr>
      <vt:lpstr>Administrivia</vt:lpstr>
      <vt:lpstr>Warning: CLion isn’t always trustworthy</vt:lpstr>
      <vt:lpstr>Survey results</vt:lpstr>
      <vt:lpstr>Today’s Goals</vt:lpstr>
      <vt:lpstr>Getting the code for today</vt:lpstr>
      <vt:lpstr>Outline</vt:lpstr>
      <vt:lpstr>Today’s working example</vt:lpstr>
      <vt:lpstr>Live Coding: constructors for String_Holder</vt:lpstr>
      <vt:lpstr>Delegating constructors</vt:lpstr>
      <vt:lpstr>Explicit constructors</vt:lpstr>
      <vt:lpstr>Explicit constructors</vt:lpstr>
      <vt:lpstr>Enforcing invariants with constructors</vt:lpstr>
      <vt:lpstr>Outline</vt:lpstr>
      <vt:lpstr>Exceptions conceptually</vt:lpstr>
      <vt:lpstr>Exceptions are “thrown” by the function</vt:lpstr>
      <vt:lpstr>Properly handling exceptions</vt:lpstr>
      <vt:lpstr>General try-catch form</vt:lpstr>
      <vt:lpstr>Live coding: exceptions</vt:lpstr>
      <vt:lpstr>Break + Relevant XKCD</vt:lpstr>
      <vt:lpstr>Outline</vt:lpstr>
      <vt:lpstr>The problem of public access</vt:lpstr>
      <vt:lpstr>Access modifiers</vt:lpstr>
      <vt:lpstr>Access modifiers</vt:lpstr>
      <vt:lpstr>Access modifiers</vt:lpstr>
      <vt:lpstr>Access modifiers</vt:lpstr>
      <vt:lpstr>Structs versus Classes</vt:lpstr>
      <vt:lpstr>Style convention</vt:lpstr>
      <vt:lpstr>Additional specifier: protected</vt:lpstr>
      <vt:lpstr>Outline</vt:lpstr>
      <vt:lpstr>Encapsulation</vt:lpstr>
      <vt:lpstr>Step back: why do we care about consistency?</vt:lpstr>
      <vt:lpstr>Live coding: update String_Holder access control</vt:lpstr>
      <vt:lpstr>Encapsulation cuts off direct access to data members</vt:lpstr>
      <vt:lpstr>Allowing specific things access to private members</vt:lpstr>
      <vt:lpstr>Welcome to Encapsulation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 Access Control</dc:title>
  <dc:creator>Branden Ghena</dc:creator>
  <cp:lastModifiedBy>Branden Ghena</cp:lastModifiedBy>
  <cp:revision>30</cp:revision>
  <dcterms:created xsi:type="dcterms:W3CDTF">2021-11-02T02:36:34Z</dcterms:created>
  <dcterms:modified xsi:type="dcterms:W3CDTF">2021-11-02T17:10:30Z</dcterms:modified>
</cp:coreProperties>
</file>