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90" r:id="rId1"/>
  </p:sldMasterIdLst>
  <p:notesMasterIdLst>
    <p:notesMasterId r:id="rId52"/>
  </p:notesMasterIdLst>
  <p:sldIdLst>
    <p:sldId id="256" r:id="rId2"/>
    <p:sldId id="456" r:id="rId3"/>
    <p:sldId id="264" r:id="rId4"/>
    <p:sldId id="494" r:id="rId5"/>
    <p:sldId id="502" r:id="rId6"/>
    <p:sldId id="457" r:id="rId7"/>
    <p:sldId id="458" r:id="rId8"/>
    <p:sldId id="459" r:id="rId9"/>
    <p:sldId id="461" r:id="rId10"/>
    <p:sldId id="462" r:id="rId11"/>
    <p:sldId id="413" r:id="rId12"/>
    <p:sldId id="411" r:id="rId13"/>
    <p:sldId id="414" r:id="rId14"/>
    <p:sldId id="415" r:id="rId15"/>
    <p:sldId id="385" r:id="rId16"/>
    <p:sldId id="493" r:id="rId17"/>
    <p:sldId id="416" r:id="rId18"/>
    <p:sldId id="412" r:id="rId19"/>
    <p:sldId id="463" r:id="rId20"/>
    <p:sldId id="387" r:id="rId21"/>
    <p:sldId id="451" r:id="rId22"/>
    <p:sldId id="498" r:id="rId23"/>
    <p:sldId id="486" r:id="rId24"/>
    <p:sldId id="487" r:id="rId25"/>
    <p:sldId id="489" r:id="rId26"/>
    <p:sldId id="488" r:id="rId27"/>
    <p:sldId id="490" r:id="rId28"/>
    <p:sldId id="497" r:id="rId29"/>
    <p:sldId id="500" r:id="rId30"/>
    <p:sldId id="491" r:id="rId31"/>
    <p:sldId id="496" r:id="rId32"/>
    <p:sldId id="492" r:id="rId33"/>
    <p:sldId id="466" r:id="rId34"/>
    <p:sldId id="479" r:id="rId35"/>
    <p:sldId id="467" r:id="rId36"/>
    <p:sldId id="468" r:id="rId37"/>
    <p:sldId id="469" r:id="rId38"/>
    <p:sldId id="472" r:id="rId39"/>
    <p:sldId id="473" r:id="rId40"/>
    <p:sldId id="474" r:id="rId41"/>
    <p:sldId id="475" r:id="rId42"/>
    <p:sldId id="485" r:id="rId43"/>
    <p:sldId id="480" r:id="rId44"/>
    <p:sldId id="481" r:id="rId45"/>
    <p:sldId id="482" r:id="rId46"/>
    <p:sldId id="483" r:id="rId47"/>
    <p:sldId id="484" r:id="rId48"/>
    <p:sldId id="476" r:id="rId49"/>
    <p:sldId id="501" r:id="rId50"/>
    <p:sldId id="495" r:id="rId5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744C0DD7-F1CF-4368-81C8-E87A97418579}">
          <p14:sldIdLst>
            <p14:sldId id="256"/>
          </p14:sldIdLst>
        </p14:section>
        <p14:section name="Goals" id="{1DC203D8-8C04-4F3B-815B-A15E3261C9A4}">
          <p14:sldIdLst>
            <p14:sldId id="456"/>
            <p14:sldId id="264"/>
          </p14:sldIdLst>
        </p14:section>
        <p14:section name="Driver Interfaces" id="{C57F4CBB-BDE7-47D2-AFB3-8253809C130C}">
          <p14:sldIdLst>
            <p14:sldId id="494"/>
            <p14:sldId id="502"/>
            <p14:sldId id="457"/>
            <p14:sldId id="458"/>
            <p14:sldId id="459"/>
            <p14:sldId id="461"/>
            <p14:sldId id="462"/>
            <p14:sldId id="413"/>
            <p14:sldId id="411"/>
            <p14:sldId id="414"/>
            <p14:sldId id="415"/>
            <p14:sldId id="385"/>
          </p14:sldIdLst>
        </p14:section>
        <p14:section name="Event-Loop" id="{693C8A4F-D17C-4938-BE29-87A2ED0566A5}">
          <p14:sldIdLst>
            <p14:sldId id="493"/>
            <p14:sldId id="416"/>
            <p14:sldId id="412"/>
            <p14:sldId id="463"/>
            <p14:sldId id="387"/>
            <p14:sldId id="451"/>
            <p14:sldId id="498"/>
          </p14:sldIdLst>
        </p14:section>
        <p14:section name="State Machines" id="{CB076DF7-DEE3-45FE-A87C-B957A624586B}">
          <p14:sldIdLst>
            <p14:sldId id="486"/>
            <p14:sldId id="487"/>
            <p14:sldId id="489"/>
            <p14:sldId id="488"/>
            <p14:sldId id="490"/>
            <p14:sldId id="497"/>
            <p14:sldId id="500"/>
            <p14:sldId id="491"/>
            <p14:sldId id="496"/>
          </p14:sldIdLst>
        </p14:section>
        <p14:section name="LED Matrix" id="{A1E7FBE4-FF1B-41AE-8CC6-93EC0A397F76}">
          <p14:sldIdLst>
            <p14:sldId id="492"/>
            <p14:sldId id="466"/>
            <p14:sldId id="479"/>
            <p14:sldId id="467"/>
            <p14:sldId id="468"/>
            <p14:sldId id="469"/>
            <p14:sldId id="472"/>
            <p14:sldId id="473"/>
            <p14:sldId id="474"/>
            <p14:sldId id="475"/>
            <p14:sldId id="485"/>
            <p14:sldId id="480"/>
            <p14:sldId id="481"/>
            <p14:sldId id="482"/>
            <p14:sldId id="483"/>
            <p14:sldId id="484"/>
            <p14:sldId id="476"/>
            <p14:sldId id="501"/>
          </p14:sldIdLst>
        </p14:section>
        <p14:section name="Wrapup" id="{29A7F866-9DA9-446B-8359-CE426CB89C7A}">
          <p14:sldIdLst>
            <p14:sldId id="495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5C5"/>
    <a:srgbClr val="4E2A8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969" autoAdjust="0"/>
    <p:restoredTop sz="97436" autoAdjust="0"/>
  </p:normalViewPr>
  <p:slideViewPr>
    <p:cSldViewPr snapToGrid="0">
      <p:cViewPr varScale="1">
        <p:scale>
          <a:sx n="74" d="100"/>
          <a:sy n="74" d="100"/>
        </p:scale>
        <p:origin x="84" y="192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67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BBF250-3188-4B97-91A0-4CBD75F11794}" type="datetimeFigureOut">
              <a:rPr lang="en-US" smtClean="0"/>
              <a:t>4/23/2026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9DC289-C093-4A03-96E3-7FA6F6D9C6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84106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rgbClr val="4E2A8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90F8AEA4-90DD-470A-A00C-52C76871BE7D}"/>
              </a:ext>
            </a:extLst>
          </p:cNvPr>
          <p:cNvSpPr/>
          <p:nvPr userDrawn="1"/>
        </p:nvSpPr>
        <p:spPr>
          <a:xfrm>
            <a:off x="607595" y="684106"/>
            <a:ext cx="10972799" cy="548534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NWU PPT Wide Opt 2_Master.jpg">
            <a:extLst>
              <a:ext uri="{FF2B5EF4-FFF2-40B4-BE49-F238E27FC236}">
                <a16:creationId xmlns:a16="http://schemas.microsoft.com/office/drawing/2014/main" id="{D5195E2D-71BD-4DAB-A8EA-C60068318A8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2641"/>
          <a:stretch/>
        </p:blipFill>
        <p:spPr>
          <a:xfrm>
            <a:off x="0" y="6353298"/>
            <a:ext cx="12192000" cy="5047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9A78A89-7B53-4AF2-9B97-0D7A0E3C41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7595" y="684106"/>
            <a:ext cx="10972799" cy="2286000"/>
          </a:xfrm>
          <a:prstGeom prst="rect">
            <a:avLst/>
          </a:prstGeom>
        </p:spPr>
        <p:txBody>
          <a:bodyPr anchor="b"/>
          <a:lstStyle>
            <a:lvl1pPr algn="ctr">
              <a:defRPr sz="60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A3757E7-8A62-4C6A-A11F-B44CFFC7E26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7595" y="3887894"/>
            <a:ext cx="10972799" cy="1369905"/>
          </a:xfrm>
        </p:spPr>
        <p:txBody>
          <a:bodyPr>
            <a:normAutofit/>
          </a:bodyPr>
          <a:lstStyle>
            <a:lvl1pPr marL="0" indent="0" algn="ctr">
              <a:buNone/>
              <a:defRPr sz="36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852B33-DB5B-406B-8EF8-7F27B15C3EB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07595" y="5804324"/>
            <a:ext cx="916405" cy="365125"/>
          </a:xfrm>
        </p:spPr>
        <p:txBody>
          <a:bodyPr/>
          <a:lstStyle/>
          <a:p>
            <a:fld id="{6DA34142-4057-4E41-8FAB-93DD5A2F5272}" type="datetime1">
              <a:rPr lang="en-US" smtClean="0"/>
              <a:t>4/23/2026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218BC2-7D03-48DD-8ED3-F2F43C400C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261807" y="5806652"/>
            <a:ext cx="3664373" cy="365125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74918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CD1B4F-AD76-4462-AF17-AA9750E0FB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228600"/>
            <a:ext cx="10972799" cy="6858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5C87F7-B5DC-45D6-AC96-43D6899A05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400"/>
              </a:spcBef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F6F708-77A7-451E-A87C-DF3B5FA66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82682-8512-4993-8477-88A6B81ECC95}" type="datetime1">
              <a:rPr lang="en-US" smtClean="0"/>
              <a:t>4/23/2026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AE1449-91D8-4F9D-A105-23A1F43ECC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5F04F4-7CB4-4D18-91E9-7F025B5600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26171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CD1B4F-AD76-4462-AF17-AA9750E0FB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228600"/>
            <a:ext cx="10972799" cy="6858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5C87F7-B5DC-45D6-AC96-43D6899A05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4" y="1143000"/>
            <a:ext cx="5257800" cy="5029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F6F708-77A7-451E-A87C-DF3B5FA66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82682-8512-4993-8477-88A6B81ECC95}" type="datetime1">
              <a:rPr lang="en-US" smtClean="0"/>
              <a:t>4/23/2026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AE1449-91D8-4F9D-A105-23A1F43ECC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5F04F4-7CB4-4D18-91E9-7F025B5600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ED6171B2-CD8A-4537-A0B5-CFA0882ED8CE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326608" y="1143000"/>
            <a:ext cx="5257800" cy="5029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1579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C6EE6D-0807-49F6-8402-F877AEC3AE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228600"/>
            <a:ext cx="10972799" cy="6858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F2EDB09-5A47-4685-A1EE-A5B4DA1904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2C82BC-EFE8-41E4-A86B-07FC0B1457C3}" type="datetime1">
              <a:rPr lang="en-US" smtClean="0"/>
              <a:t>4/23/2026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F5553B9-1067-4918-A0C0-3170E1AA20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D5B2D71-8C87-4458-AC29-EA2047202D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43100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7D77160-3215-44CF-B830-0B88FB3654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D1D5B-B5C1-4AF0-9BCF-12885203BE3F}" type="datetime1">
              <a:rPr lang="en-US" smtClean="0"/>
              <a:t>4/23/2026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A931AD3-C3A1-4F17-AE8A-223019F625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071321F-FC35-406D-934E-9286AA4857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08410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tline">
    <p:bg>
      <p:bgPr>
        <a:solidFill>
          <a:srgbClr val="4E2A8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96553EE-3FBA-43B0-83E3-DED9FBF895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00F0348-2F1A-4EE8-8A85-4721B86DEA66}" type="datetime1">
              <a:rPr lang="en-US" smtClean="0"/>
              <a:t>4/23/2026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36DF780-B863-4D17-AD07-08D9915186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37C2309-BC50-471A-9507-CB2945B5B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778C724-3839-4D76-A707-B4C23905D05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311DEA04-1277-494F-991B-E62F01E8926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7596" y="694143"/>
            <a:ext cx="10972798" cy="5486400"/>
          </a:xfrm>
          <a:solidFill>
            <a:schemeClr val="bg1"/>
          </a:solidFill>
        </p:spPr>
        <p:txBody>
          <a:bodyPr lIns="182880" tIns="182880" rIns="182880" bIns="182880"/>
          <a:lstStyle>
            <a:lvl1pPr>
              <a:spcBef>
                <a:spcPts val="2000"/>
              </a:spcBef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A84967AA-4B26-426D-8185-065158151C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8343"/>
            <a:ext cx="10972798" cy="685800"/>
          </a:xfr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74306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FACFB29-59D2-4823-BEFA-2A2FDF148C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7595" y="1143000"/>
            <a:ext cx="10972800" cy="5029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C448D8-B1FE-4537-8A5B-AEAA01D153E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07595" y="6356350"/>
            <a:ext cx="91640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F27AB6CE-1AFC-4A94-BDA7-A76098728A1D}" type="datetime1">
              <a:rPr lang="en-US" smtClean="0"/>
              <a:t>4/23/2026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2C4873-1315-4883-97DC-8A47AFCAED5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267200" y="6356350"/>
            <a:ext cx="36643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1DC0E4-58B6-42DF-8BD2-2BB7A3B6E31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668000" y="6356350"/>
            <a:ext cx="91239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0778C724-3839-4D76-A707-B4C23905D05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Title Placeholder 9">
            <a:extLst>
              <a:ext uri="{FF2B5EF4-FFF2-40B4-BE49-F238E27FC236}">
                <a16:creationId xmlns:a16="http://schemas.microsoft.com/office/drawing/2014/main" id="{BCB9CD12-280E-4818-853C-F36BB6D68A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228600"/>
            <a:ext cx="10972799" cy="685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17996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700" r:id="rId3"/>
    <p:sldLayoutId id="2147483696" r:id="rId4"/>
    <p:sldLayoutId id="2147483697" r:id="rId5"/>
    <p:sldLayoutId id="2147483698" r:id="rId6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https://github.com/nu-ce346/nu-microbit-base/blob/main/software/apps/temp_driver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hyperlink" Target="https://github.com/nu-ce346/nu-microbit-base/tree/main/software/apps/temp_event_loop" TargetMode="Externa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hyperlink" Target="https://github.com/tock/tock/blob/master/capsules/extra/src/sdcard.rs#L482" TargetMode="External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hyperlink" Target="https://en.wikipedia.org/wiki/Model%E2%80%93view%E2%80%93controller" TargetMode="Externa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4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EB4EB4-B710-4B4C-9E9E-B9B5D5E06A8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Lecture 07</a:t>
            </a:r>
            <a:br>
              <a:rPr lang="en-US" dirty="0"/>
            </a:br>
            <a:r>
              <a:rPr lang="en-US" dirty="0"/>
              <a:t>Driver Design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CC2EFA9-08FA-449E-880F-86912EE7E77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CE346 – Microcontroller System Design</a:t>
            </a:r>
          </a:p>
          <a:p>
            <a:r>
              <a:rPr lang="en-US" dirty="0"/>
              <a:t>Branden Ghena – Spring 2026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8568A2C-4591-46CA-A8BD-BE89EF149629}"/>
              </a:ext>
            </a:extLst>
          </p:cNvPr>
          <p:cNvSpPr txBox="1"/>
          <p:nvPr/>
        </p:nvSpPr>
        <p:spPr>
          <a:xfrm>
            <a:off x="607595" y="5511800"/>
            <a:ext cx="109727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Some slides borrowed from:</a:t>
            </a:r>
            <a:br>
              <a:rPr lang="en-US" sz="1600" dirty="0"/>
            </a:br>
            <a:r>
              <a:rPr lang="en-US" sz="1600" dirty="0"/>
              <a:t>Josiah Hester (Northwestern), Prabal Dutta (UC Berkeley)</a:t>
            </a:r>
          </a:p>
        </p:txBody>
      </p:sp>
    </p:spTree>
    <p:extLst>
      <p:ext uri="{BB962C8B-B14F-4D97-AF65-F5344CB8AC3E}">
        <p14:creationId xmlns:p14="http://schemas.microsoft.com/office/powerpoint/2010/main" val="38021965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B622B8-F395-2FE3-A510-426CA2FF86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Callbacks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73343F-6D99-22B8-9582-A0ECE43606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Callbacks reuse a similar idea to interrupts</a:t>
            </a:r>
          </a:p>
          <a:p>
            <a:pPr lvl="1"/>
            <a:r>
              <a:rPr lang="en-US" dirty="0"/>
              <a:t>When the event occurs, call this function</a:t>
            </a:r>
          </a:p>
          <a:p>
            <a:pPr lvl="1"/>
            <a:endParaRPr lang="en-US" dirty="0"/>
          </a:p>
          <a:p>
            <a:r>
              <a:rPr lang="en-US" dirty="0"/>
              <a:t>General pattern</a:t>
            </a:r>
          </a:p>
          <a:p>
            <a:pPr lvl="1"/>
            <a:r>
              <a:rPr lang="en-US" dirty="0"/>
              <a:t>Call driver function with one argument being a function pointer</a:t>
            </a:r>
          </a:p>
          <a:p>
            <a:pPr lvl="1"/>
            <a:r>
              <a:rPr lang="en-US" dirty="0"/>
              <a:t>Driver sets up interaction and returns immediately</a:t>
            </a:r>
          </a:p>
          <a:p>
            <a:pPr lvl="1"/>
            <a:r>
              <a:rPr lang="en-US" dirty="0"/>
              <a:t>Later the event happens and the driver calls the function pointer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F9C4CB5-2CAA-39D8-47CA-BF96A4D0E9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18915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22109D-C5AC-4962-A042-C41AAF1BC4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Function pointers in C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980D12-5887-44F5-8D15-0BCD7EBD52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11472788" cy="5029200"/>
          </a:xfrm>
        </p:spPr>
        <p:txBody>
          <a:bodyPr>
            <a:normAutofit fontScale="92500" lnSpcReduction="10000"/>
          </a:bodyPr>
          <a:lstStyle/>
          <a:p>
            <a:r>
              <a:rPr lang="en-US" sz="2600" dirty="0">
                <a:cs typeface="Courier New" panose="02070309020205020404" pitchFamily="49" charset="0"/>
              </a:rPr>
              <a:t>Harder than in </a:t>
            </a:r>
            <a:r>
              <a:rPr lang="en-US" sz="2600" dirty="0" err="1">
                <a:cs typeface="Courier New" panose="02070309020205020404" pitchFamily="49" charset="0"/>
              </a:rPr>
              <a:t>Javascript</a:t>
            </a:r>
            <a:r>
              <a:rPr lang="en-US" sz="2600" dirty="0">
                <a:cs typeface="Courier New" panose="02070309020205020404" pitchFamily="49" charset="0"/>
              </a:rPr>
              <a:t> or C++. Can’t define anonymous function inline</a:t>
            </a:r>
          </a:p>
          <a:p>
            <a:pPr lvl="1"/>
            <a:r>
              <a:rPr lang="en-US" sz="2200" dirty="0">
                <a:cs typeface="Courier New" panose="02070309020205020404" pitchFamily="49" charset="0"/>
              </a:rPr>
              <a:t>Instead create a pointer to an existing function in your code</a:t>
            </a:r>
          </a:p>
          <a:p>
            <a:pPr marL="0" indent="0">
              <a:buNone/>
            </a:pP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void 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myfun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(int a) {</a:t>
            </a:r>
          </a:p>
          <a:p>
            <a:pPr marL="0" indent="0">
              <a:buNone/>
            </a:pP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   // do something here</a:t>
            </a:r>
          </a:p>
          <a:p>
            <a:pPr marL="0" indent="0">
              <a:buNone/>
            </a:pP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  <a:p>
            <a:pPr marL="0" indent="0">
              <a:buNone/>
            </a:pPr>
            <a:endParaRPr lang="en-US" sz="2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void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main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() {</a:t>
            </a:r>
          </a:p>
          <a:p>
            <a:pPr marL="0" indent="0">
              <a:buNone/>
            </a:pP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   void (*</a:t>
            </a:r>
            <a:r>
              <a:rPr lang="en-US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fun_ptr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)(int) = &amp;</a:t>
            </a:r>
            <a:r>
              <a:rPr lang="en-US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myfun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pPr marL="0" indent="0">
              <a:buNone/>
            </a:pP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fun_ptr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(10); // dereference happens automatically</a:t>
            </a:r>
          </a:p>
          <a:p>
            <a:pPr marL="0" indent="0">
              <a:buNone/>
            </a:pP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D4FD0FA-80B9-45D0-BD23-CE5C7B0F69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11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D5F54C8-4470-6E64-8F08-9FAA594DDA5B}"/>
              </a:ext>
            </a:extLst>
          </p:cNvPr>
          <p:cNvSpPr txBox="1"/>
          <p:nvPr/>
        </p:nvSpPr>
        <p:spPr>
          <a:xfrm>
            <a:off x="6632620" y="3013501"/>
            <a:ext cx="4224270" cy="830997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/>
              <a:t>&amp; is actually unnecessary. With or without are identical.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ABD5EF23-3CCE-8D56-3E75-9B3621F673B8}"/>
              </a:ext>
            </a:extLst>
          </p:cNvPr>
          <p:cNvCxnSpPr/>
          <p:nvPr/>
        </p:nvCxnSpPr>
        <p:spPr>
          <a:xfrm flipH="1">
            <a:off x="5434885" y="3657600"/>
            <a:ext cx="1197735" cy="901521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841899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2AD790-86F2-411A-A2DF-10637A2E35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Callback functions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965A73-996E-4DB9-BCD5-879AA5C195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10972800" cy="5213350"/>
          </a:xfrm>
        </p:spPr>
        <p:txBody>
          <a:bodyPr>
            <a:normAutofit/>
          </a:bodyPr>
          <a:lstStyle/>
          <a:p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uint32_t 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timer_start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b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uint32_t microseconds,</a:t>
            </a:r>
            <a:b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void (*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callback_fn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)(void*),</a:t>
            </a:r>
            <a:b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void* 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arg</a:t>
            </a:r>
            <a:b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);</a:t>
            </a:r>
          </a:p>
          <a:p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timer_start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(duration, 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my_timer_handler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arg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);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“</a:t>
            </a:r>
            <a:r>
              <a:rPr lang="en-US" dirty="0" err="1"/>
              <a:t>arg</a:t>
            </a:r>
            <a:r>
              <a:rPr lang="en-US" dirty="0"/>
              <a:t>” is often provided as well (void*)</a:t>
            </a:r>
          </a:p>
          <a:p>
            <a:pPr lvl="1"/>
            <a:r>
              <a:rPr lang="en-US" dirty="0"/>
              <a:t>Ability for caller to pass an argument for the callback function</a:t>
            </a:r>
          </a:p>
          <a:p>
            <a:pPr lvl="1"/>
            <a:r>
              <a:rPr lang="en-US" dirty="0"/>
              <a:t>Often a pointer to a position in a structure or a shared variable to modify</a:t>
            </a:r>
          </a:p>
          <a:p>
            <a:pPr lvl="1"/>
            <a:r>
              <a:rPr lang="en-US" dirty="0"/>
              <a:t>Sometimes called “context”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A6709F-7F91-4F90-BD47-ECE7C7307B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332070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1BF3DA-083C-4DB6-87F5-73878DFCE9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Building synchronous code out of callbacks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95933A-A8D7-4A15-B66A-CA02696141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sz="3800" dirty="0"/>
              <a:t>Callback handlers can be used to build synchronous code</a:t>
            </a:r>
            <a:endParaRPr lang="en-US" sz="3300" dirty="0"/>
          </a:p>
          <a:p>
            <a:pPr marL="457200" lvl="1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sz="2800" dirty="0">
                <a:latin typeface="Courier New" panose="02070309020205020404" pitchFamily="49" charset="0"/>
                <a:cs typeface="Courier New" panose="02070309020205020404" pitchFamily="49" charset="0"/>
              </a:rPr>
              <a:t>void </a:t>
            </a:r>
            <a:r>
              <a:rPr lang="en-US" sz="2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myfun</a:t>
            </a:r>
            <a:r>
              <a:rPr lang="en-US" sz="2800" dirty="0">
                <a:latin typeface="Courier New" panose="02070309020205020404" pitchFamily="49" charset="0"/>
                <a:cs typeface="Courier New" panose="02070309020205020404" pitchFamily="49" charset="0"/>
              </a:rPr>
              <a:t>(void* </a:t>
            </a:r>
            <a:r>
              <a:rPr lang="en-US" sz="2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arg</a:t>
            </a:r>
            <a:r>
              <a:rPr lang="en-US" sz="2800" dirty="0">
                <a:latin typeface="Courier New" panose="02070309020205020404" pitchFamily="49" charset="0"/>
                <a:cs typeface="Courier New" panose="02070309020205020404" pitchFamily="49" charset="0"/>
              </a:rPr>
              <a:t>) {</a:t>
            </a:r>
          </a:p>
          <a:p>
            <a:pPr marL="0" indent="0">
              <a:buNone/>
            </a:pPr>
            <a:r>
              <a:rPr lang="en-US" sz="2800" dirty="0">
                <a:latin typeface="Courier New" panose="02070309020205020404" pitchFamily="49" charset="0"/>
                <a:cs typeface="Courier New" panose="02070309020205020404" pitchFamily="49" charset="0"/>
              </a:rPr>
              <a:t>    *(</a:t>
            </a:r>
            <a:r>
              <a:rPr lang="en-US" sz="2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boolean</a:t>
            </a:r>
            <a:r>
              <a:rPr lang="en-US" sz="2800" dirty="0">
                <a:latin typeface="Courier New" panose="02070309020205020404" pitchFamily="49" charset="0"/>
                <a:cs typeface="Courier New" panose="02070309020205020404" pitchFamily="49" charset="0"/>
              </a:rPr>
              <a:t>*)</a:t>
            </a:r>
            <a:r>
              <a:rPr lang="en-US" sz="2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arg</a:t>
            </a:r>
            <a:r>
              <a:rPr lang="en-US" sz="2800" dirty="0">
                <a:latin typeface="Courier New" panose="02070309020205020404" pitchFamily="49" charset="0"/>
                <a:cs typeface="Courier New" panose="02070309020205020404" pitchFamily="49" charset="0"/>
              </a:rPr>
              <a:t> = true; // </a:t>
            </a:r>
            <a:r>
              <a:rPr lang="en-US" sz="2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arg</a:t>
            </a:r>
            <a:r>
              <a:rPr lang="en-US" sz="2800" dirty="0">
                <a:latin typeface="Courier New" panose="02070309020205020404" pitchFamily="49" charset="0"/>
                <a:cs typeface="Courier New" panose="02070309020205020404" pitchFamily="49" charset="0"/>
              </a:rPr>
              <a:t> is the flag pointer</a:t>
            </a:r>
          </a:p>
          <a:p>
            <a:pPr marL="0" indent="0">
              <a:buNone/>
            </a:pPr>
            <a:r>
              <a:rPr lang="en-US" sz="2800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  <a:p>
            <a:pPr marL="0" indent="0">
              <a:buNone/>
            </a:pPr>
            <a:endParaRPr lang="en-US" sz="28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2800" dirty="0">
                <a:latin typeface="Courier New" panose="02070309020205020404" pitchFamily="49" charset="0"/>
                <a:cs typeface="Courier New" panose="02070309020205020404" pitchFamily="49" charset="0"/>
              </a:rPr>
              <a:t>void </a:t>
            </a:r>
            <a:r>
              <a:rPr lang="en-US" sz="2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timer_start_blocking</a:t>
            </a:r>
            <a:r>
              <a:rPr lang="en-US" sz="2800" dirty="0">
                <a:latin typeface="Courier New" panose="02070309020205020404" pitchFamily="49" charset="0"/>
                <a:cs typeface="Courier New" panose="02070309020205020404" pitchFamily="49" charset="0"/>
              </a:rPr>
              <a:t>(duration) {</a:t>
            </a:r>
          </a:p>
          <a:p>
            <a:pPr marL="0" indent="0"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volatile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boolean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flag = false;</a:t>
            </a:r>
          </a:p>
          <a:p>
            <a:pPr marL="0" indent="0">
              <a:buNone/>
            </a:pPr>
            <a:r>
              <a:rPr lang="en-US" sz="2800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timer_start</a:t>
            </a:r>
            <a:r>
              <a:rPr lang="en-US" sz="2800" dirty="0">
                <a:latin typeface="Courier New" panose="02070309020205020404" pitchFamily="49" charset="0"/>
                <a:cs typeface="Courier New" panose="02070309020205020404" pitchFamily="49" charset="0"/>
              </a:rPr>
              <a:t>(duration, &amp;</a:t>
            </a:r>
            <a:r>
              <a:rPr lang="en-US" sz="2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myfun</a:t>
            </a:r>
            <a:r>
              <a:rPr lang="en-US" sz="2800" dirty="0">
                <a:latin typeface="Courier New" panose="02070309020205020404" pitchFamily="49" charset="0"/>
                <a:cs typeface="Courier New" panose="02070309020205020404" pitchFamily="49" charset="0"/>
              </a:rPr>
              <a:t>, &amp;flag);</a:t>
            </a:r>
          </a:p>
          <a:p>
            <a:pPr marL="0" indent="0"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while (!flag) { // spin-loop }</a:t>
            </a:r>
            <a:endParaRPr lang="en-US" sz="28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2800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46FBDB7-02C2-4A37-B48B-78AB845190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983068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9E1A19-86E5-4970-B3AE-91A488A873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Live Coding: Temp driver example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300F84-F57B-4BD1-AAF6-912D783A45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>
                <a:hlinkClick r:id="rId2"/>
              </a:rPr>
              <a:t>nu-</a:t>
            </a:r>
            <a:r>
              <a:rPr lang="en-US" dirty="0" err="1">
                <a:hlinkClick r:id="rId2"/>
              </a:rPr>
              <a:t>microbit</a:t>
            </a:r>
            <a:r>
              <a:rPr lang="en-US" dirty="0">
                <a:hlinkClick r:id="rId2"/>
              </a:rPr>
              <a:t>-base/software/apps/</a:t>
            </a:r>
            <a:r>
              <a:rPr lang="en-US" dirty="0" err="1">
                <a:hlinkClick r:id="rId2"/>
              </a:rPr>
              <a:t>temp_driver</a:t>
            </a:r>
            <a:r>
              <a:rPr lang="en-US" dirty="0">
                <a:hlinkClick r:id="rId2"/>
              </a:rPr>
              <a:t>/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Some necessary functions</a:t>
            </a:r>
          </a:p>
          <a:p>
            <a:pPr lvl="1"/>
            <a:r>
              <a:rPr lang="en-US" dirty="0" err="1"/>
              <a:t>NVIC_EnableIRQ</a:t>
            </a:r>
            <a:r>
              <a:rPr lang="en-US" dirty="0"/>
              <a:t>(</a:t>
            </a:r>
            <a:r>
              <a:rPr lang="en-US" dirty="0" err="1"/>
              <a:t>irq</a:t>
            </a:r>
            <a:r>
              <a:rPr lang="en-US" dirty="0"/>
              <a:t>);  // </a:t>
            </a:r>
            <a:r>
              <a:rPr lang="en-US" dirty="0" err="1"/>
              <a:t>TEMP_IRQn</a:t>
            </a:r>
            <a:r>
              <a:rPr lang="en-US" dirty="0"/>
              <a:t> is for the Temperature Sensor</a:t>
            </a:r>
          </a:p>
          <a:p>
            <a:pPr lvl="1"/>
            <a:r>
              <a:rPr lang="en-US" dirty="0" err="1"/>
              <a:t>NVIC_SetPriority</a:t>
            </a:r>
            <a:r>
              <a:rPr lang="en-US" dirty="0"/>
              <a:t>(</a:t>
            </a:r>
            <a:r>
              <a:rPr lang="en-US" dirty="0" err="1"/>
              <a:t>irq</a:t>
            </a:r>
            <a:r>
              <a:rPr lang="en-US" dirty="0"/>
              <a:t>, priority)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066CEA8-C52C-4867-B895-63099FA0CC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787312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CC8AE-C498-4811-8E91-6876E4E11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Callbacks usually run in an interrupt mode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748590-1808-4AA5-B592-C13E71EF38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If the interrupt handler calls the callback, the callback will be within that same interrupt mode</a:t>
            </a:r>
          </a:p>
          <a:p>
            <a:endParaRPr lang="en-US" dirty="0"/>
          </a:p>
          <a:p>
            <a:r>
              <a:rPr lang="en-US" dirty="0"/>
              <a:t>Be careful which variables you modify!!</a:t>
            </a:r>
          </a:p>
          <a:p>
            <a:pPr lvl="1"/>
            <a:r>
              <a:rPr lang="en-US" dirty="0"/>
              <a:t>Could lead to concurrency issues if you modify a public structure</a:t>
            </a:r>
          </a:p>
          <a:p>
            <a:pPr marL="457200" lvl="1" indent="0">
              <a:buNone/>
            </a:pPr>
            <a:endParaRPr lang="en-US" dirty="0"/>
          </a:p>
          <a:p>
            <a:r>
              <a:rPr lang="en-US" dirty="0"/>
              <a:t>Starts to get pretty annoying</a:t>
            </a:r>
          </a:p>
          <a:p>
            <a:pPr lvl="1"/>
            <a:r>
              <a:rPr lang="en-US" dirty="0"/>
              <a:t>Embedded systems have to deal with concurrency issues just like OSes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9BE0B-CB7E-4DEE-8347-C97B54375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740947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37F179-35FF-175E-9830-8E667AB89E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EA796F3-5F0D-D598-A373-B7E8A96071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ABB6AED-B997-208B-B284-0E640DC5567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solidFill>
            <a:schemeClr val="bg1"/>
          </a:solidFill>
        </p:spPr>
        <p:txBody>
          <a:bodyPr/>
          <a:lstStyle/>
          <a:p>
            <a:r>
              <a:rPr lang="en-US" dirty="0"/>
              <a:t>Driver Interfaces (Blocking and Non-Blocking)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r>
              <a:rPr lang="en-US" b="1" dirty="0"/>
              <a:t>Event-driven Model</a:t>
            </a:r>
          </a:p>
          <a:p>
            <a:endParaRPr lang="en-US" dirty="0"/>
          </a:p>
          <a:p>
            <a:r>
              <a:rPr lang="en-US" dirty="0"/>
              <a:t>State Machines</a:t>
            </a:r>
          </a:p>
          <a:p>
            <a:endParaRPr lang="en-US" dirty="0"/>
          </a:p>
          <a:p>
            <a:r>
              <a:rPr lang="en-US" dirty="0"/>
              <a:t>Continuous Operation</a:t>
            </a:r>
          </a:p>
          <a:p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8C1FA4D-416A-663D-2C3B-4E143EB581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89042655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8F69DD-8255-4138-9768-B5FD2E6BEE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Interrupts are frustrating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2ABE48-65B0-44F1-A35C-6260A3B7DA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We do not always want to block on every call</a:t>
            </a:r>
          </a:p>
          <a:p>
            <a:r>
              <a:rPr lang="en-US" dirty="0"/>
              <a:t>We also do not want to deal with concurrency issues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An alternative: one main event loop</a:t>
            </a:r>
          </a:p>
          <a:p>
            <a:pPr lvl="1"/>
            <a:r>
              <a:rPr lang="en-US" dirty="0"/>
              <a:t>Polls necessary sensors</a:t>
            </a:r>
          </a:p>
          <a:p>
            <a:pPr lvl="1"/>
            <a:r>
              <a:rPr lang="en-US" dirty="0"/>
              <a:t>Iterates through state machine and determine actions</a:t>
            </a:r>
          </a:p>
          <a:p>
            <a:pPr lvl="1"/>
            <a:r>
              <a:rPr lang="en-US" dirty="0"/>
              <a:t>Runs at a certain frequency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CA6CF63-24D9-40FF-8836-F42F5E3427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577226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4A5539-503C-4875-8F06-69A8F50D7D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Event loop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D5412C-D94E-4374-BE2B-6504005150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Rather than polling a single driver, poll all of them</a:t>
            </a:r>
          </a:p>
          <a:p>
            <a:pPr lvl="1"/>
            <a:r>
              <a:rPr lang="en-US" dirty="0"/>
              <a:t>Each time through the loop check all relevant inputs</a:t>
            </a:r>
          </a:p>
          <a:p>
            <a:pPr lvl="1"/>
            <a:r>
              <a:rPr lang="en-US" dirty="0"/>
              <a:t>Respond to events that are necessary</a:t>
            </a:r>
          </a:p>
          <a:p>
            <a:pPr lvl="1"/>
            <a:r>
              <a:rPr lang="en-US" dirty="0"/>
              <a:t>Sleep until ready to start again</a:t>
            </a:r>
          </a:p>
          <a:p>
            <a:endParaRPr lang="en-US" dirty="0"/>
          </a:p>
          <a:p>
            <a:pPr marL="914400" lvl="2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while (1) {</a:t>
            </a:r>
          </a:p>
          <a:p>
            <a:pPr marL="914400" lvl="2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time start =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get_time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();</a:t>
            </a:r>
          </a:p>
          <a:p>
            <a:pPr marL="914400" lvl="2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boolean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result =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check_timer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();</a:t>
            </a:r>
          </a:p>
          <a:p>
            <a:pPr marL="914400" lvl="2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if (result) {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check_gps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(); }</a:t>
            </a:r>
          </a:p>
          <a:p>
            <a:pPr marL="914400" lvl="2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adjust_throttle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();</a:t>
            </a:r>
          </a:p>
          <a:p>
            <a:pPr marL="914400" lvl="2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delay_ms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(1000 – (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get_time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() – start));</a:t>
            </a:r>
          </a:p>
          <a:p>
            <a:pPr marL="914400" lvl="2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069EA26-AC64-4EE1-BA68-7B8F11B14F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856962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AAF9C2-7199-0F1F-98DF-B0D6F15CF9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Downsides of event loop design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FA5017-7856-73E3-95EC-30D724915F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Timeliness can be a problem</a:t>
            </a:r>
          </a:p>
          <a:p>
            <a:endParaRPr lang="en-US" dirty="0"/>
          </a:p>
          <a:p>
            <a:r>
              <a:rPr lang="en-US" dirty="0"/>
              <a:t>How long between the timer being ready and the GPS being checked in this example?</a:t>
            </a:r>
          </a:p>
          <a:p>
            <a:pPr lvl="1"/>
            <a:r>
              <a:rPr lang="en-US" dirty="0"/>
              <a:t>Could be up to a second of delay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49654C7-28AB-9D9D-C35B-58D9254AB6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19</a:t>
            </a:fld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02D38FE-72F2-5DA0-B165-A7741253ED69}"/>
              </a:ext>
            </a:extLst>
          </p:cNvPr>
          <p:cNvSpPr txBox="1"/>
          <p:nvPr/>
        </p:nvSpPr>
        <p:spPr>
          <a:xfrm>
            <a:off x="1275685" y="3723144"/>
            <a:ext cx="8924382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while (1) {</a:t>
            </a:r>
          </a:p>
          <a:p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time start = 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get_time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();</a:t>
            </a:r>
          </a:p>
          <a:p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boolean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result = 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check_timer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();</a:t>
            </a:r>
          </a:p>
          <a:p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if (result) { 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check_gps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(); }</a:t>
            </a:r>
          </a:p>
          <a:p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adjust_throttle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();</a:t>
            </a:r>
          </a:p>
          <a:p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delay_ms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(1000 – (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get_time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 – start));</a:t>
            </a:r>
          </a:p>
          <a:p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12203349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4A23DF-8F72-409F-86A4-71C139F68E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Administrivia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275D4C-78CA-4C69-BDC9-62E479C602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Project Proposals due on Friday</a:t>
            </a:r>
          </a:p>
          <a:p>
            <a:pPr lvl="1"/>
            <a:r>
              <a:rPr lang="en-US" dirty="0"/>
              <a:t>Feel free to chat with me if you’ve got any questions about ideas</a:t>
            </a:r>
          </a:p>
          <a:p>
            <a:pPr lvl="1"/>
            <a:r>
              <a:rPr lang="en-US" dirty="0"/>
              <a:t>Emailed project groups already</a:t>
            </a:r>
          </a:p>
          <a:p>
            <a:pPr lvl="2"/>
            <a:r>
              <a:rPr lang="en-US" dirty="0"/>
              <a:t>If you’re still looking for a group, or another group member,</a:t>
            </a:r>
            <a:br>
              <a:rPr lang="en-US" dirty="0"/>
            </a:br>
            <a:r>
              <a:rPr lang="en-US" dirty="0"/>
              <a:t>let me know</a:t>
            </a:r>
          </a:p>
          <a:p>
            <a:pPr lvl="1"/>
            <a:endParaRPr lang="en-US" dirty="0"/>
          </a:p>
          <a:p>
            <a:r>
              <a:rPr lang="en-US" dirty="0"/>
              <a:t>Last-chance Lab2 office hours this evening</a:t>
            </a:r>
          </a:p>
          <a:p>
            <a:pPr lvl="1"/>
            <a:r>
              <a:rPr lang="en-US" dirty="0"/>
              <a:t>Shouldn’t be too busy</a:t>
            </a:r>
          </a:p>
          <a:p>
            <a:pPr lvl="1"/>
            <a:endParaRPr lang="en-US" dirty="0"/>
          </a:p>
          <a:p>
            <a:r>
              <a:rPr lang="en-US" dirty="0"/>
              <a:t>Quiz 1 grades posted</a:t>
            </a:r>
          </a:p>
          <a:p>
            <a:pPr lvl="1"/>
            <a:r>
              <a:rPr lang="en-US" dirty="0"/>
              <a:t>Quiz 2 next week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7EC8D3E-2764-4947-9910-92B1A2D40E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753721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CC8AE-C498-4811-8E91-6876E4E11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Top-half / Bottom-half handler design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748590-1808-4AA5-B592-C13E71EF38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Top half</a:t>
            </a:r>
          </a:p>
          <a:p>
            <a:pPr lvl="1"/>
            <a:r>
              <a:rPr lang="en-US" dirty="0"/>
              <a:t>Interrupt handler</a:t>
            </a:r>
          </a:p>
          <a:p>
            <a:pPr lvl="2"/>
            <a:r>
              <a:rPr lang="en-US" dirty="0"/>
              <a:t>Immediately continues next transaction</a:t>
            </a:r>
          </a:p>
          <a:p>
            <a:pPr lvl="2"/>
            <a:r>
              <a:rPr lang="en-US" dirty="0"/>
              <a:t>Or signals for top half to continue (often with shared variable)</a:t>
            </a:r>
          </a:p>
          <a:p>
            <a:endParaRPr lang="en-US" dirty="0"/>
          </a:p>
          <a:p>
            <a:r>
              <a:rPr lang="en-US" dirty="0"/>
              <a:t>Bottom half</a:t>
            </a:r>
          </a:p>
          <a:p>
            <a:pPr lvl="1"/>
            <a:r>
              <a:rPr lang="en-US" dirty="0"/>
              <a:t>Performs logic to actually process and respond to the event</a:t>
            </a:r>
          </a:p>
          <a:p>
            <a:pPr lvl="1"/>
            <a:r>
              <a:rPr lang="en-US" dirty="0"/>
              <a:t>Run in a non-interrupt context when the scheduler is ready for it</a:t>
            </a:r>
          </a:p>
          <a:p>
            <a:pPr lvl="2"/>
            <a:r>
              <a:rPr lang="en-US" dirty="0"/>
              <a:t>Usually safe to run it even while interrupts could be occurring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9BE0B-CB7E-4DEE-8347-C97B54375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376573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9E1A19-86E5-4970-B3AE-91A488A873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Live Coding: Temperature event-loop example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300F84-F57B-4BD1-AAF6-912D783A45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>
                <a:hlinkClick r:id="rId2"/>
              </a:rPr>
              <a:t>nu-</a:t>
            </a:r>
            <a:r>
              <a:rPr lang="en-US" dirty="0" err="1">
                <a:hlinkClick r:id="rId2"/>
              </a:rPr>
              <a:t>microbit</a:t>
            </a:r>
            <a:r>
              <a:rPr lang="en-US" dirty="0">
                <a:hlinkClick r:id="rId2"/>
              </a:rPr>
              <a:t>-base/software/apps/</a:t>
            </a:r>
            <a:r>
              <a:rPr lang="en-US" dirty="0" err="1">
                <a:hlinkClick r:id="rId2"/>
              </a:rPr>
              <a:t>temp_event_loop</a:t>
            </a:r>
            <a:r>
              <a:rPr lang="en-US" dirty="0">
                <a:hlinkClick r:id="rId2"/>
              </a:rPr>
              <a:t>/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Some necessary functions</a:t>
            </a:r>
          </a:p>
          <a:p>
            <a:pPr lvl="1"/>
            <a:r>
              <a:rPr lang="en-US" dirty="0" err="1"/>
              <a:t>NVIC_EnableIRQ</a:t>
            </a:r>
            <a:r>
              <a:rPr lang="en-US" dirty="0"/>
              <a:t>(</a:t>
            </a:r>
            <a:r>
              <a:rPr lang="en-US" dirty="0" err="1"/>
              <a:t>irq</a:t>
            </a:r>
            <a:r>
              <a:rPr lang="en-US" dirty="0"/>
              <a:t>);  // </a:t>
            </a:r>
            <a:r>
              <a:rPr lang="en-US" dirty="0" err="1"/>
              <a:t>TEMP_IRQn</a:t>
            </a:r>
            <a:r>
              <a:rPr lang="en-US" dirty="0"/>
              <a:t> is for the Temperature Sensor</a:t>
            </a:r>
          </a:p>
          <a:p>
            <a:pPr lvl="1"/>
            <a:r>
              <a:rPr lang="en-US" dirty="0" err="1"/>
              <a:t>NVIC_SetPriority</a:t>
            </a:r>
            <a:r>
              <a:rPr lang="en-US" dirty="0"/>
              <a:t>(</a:t>
            </a:r>
            <a:r>
              <a:rPr lang="en-US" dirty="0" err="1"/>
              <a:t>irq</a:t>
            </a:r>
            <a:r>
              <a:rPr lang="en-US" dirty="0"/>
              <a:t>, priority)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066CEA8-C52C-4867-B895-63099FA0CC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498595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81FEA1-41F9-00FB-381D-B0A0FAE2D3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Driver design is about the public interfaces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5B2424-E5FC-714F-A1F9-13524C2F2A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Internally, an “event-loop” driver likely uses interrupts and callbacks</a:t>
            </a:r>
          </a:p>
          <a:p>
            <a:pPr lvl="1"/>
            <a:r>
              <a:rPr lang="en-US" dirty="0"/>
              <a:t>So do many synchronous drivers!</a:t>
            </a:r>
          </a:p>
          <a:p>
            <a:pPr lvl="1"/>
            <a:endParaRPr lang="en-US" dirty="0"/>
          </a:p>
          <a:p>
            <a:r>
              <a:rPr lang="en-US" dirty="0"/>
              <a:t>Externally, it presents non-blocking interfaces that also don’t require callbacks</a:t>
            </a:r>
          </a:p>
          <a:p>
            <a:pPr lvl="1"/>
            <a:r>
              <a:rPr lang="en-US" dirty="0"/>
              <a:t>Hides the complexity within itself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r>
              <a:rPr lang="en-US" dirty="0"/>
              <a:t>In C, we choose the public interfaces by putting them in the header file (.h file)</a:t>
            </a:r>
          </a:p>
          <a:p>
            <a:pPr lvl="1"/>
            <a:r>
              <a:rPr lang="en-US" dirty="0"/>
              <a:t>Internal stuff goes in the C file and gets marked as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static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A9D4221-3C9A-9050-CE3C-F4D535ED61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85192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CAD5A4-D22E-7BA5-7D55-5F1AAB07D5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86EE63A-1D77-B992-34A4-065A98FC38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23</a:t>
            </a:fld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C49D006-8CAE-D97A-A4BD-7C6E237A0B8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solidFill>
            <a:schemeClr val="bg1"/>
          </a:solidFill>
        </p:spPr>
        <p:txBody>
          <a:bodyPr/>
          <a:lstStyle/>
          <a:p>
            <a:r>
              <a:rPr lang="en-US" dirty="0"/>
              <a:t>Driver Interfaces (Blocking and Non-Blocking)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r>
              <a:rPr lang="en-US" dirty="0"/>
              <a:t>Event-driven Model</a:t>
            </a:r>
          </a:p>
          <a:p>
            <a:endParaRPr lang="en-US" dirty="0"/>
          </a:p>
          <a:p>
            <a:r>
              <a:rPr lang="en-US" b="1" dirty="0"/>
              <a:t>State Machines</a:t>
            </a:r>
          </a:p>
          <a:p>
            <a:endParaRPr lang="en-US" dirty="0"/>
          </a:p>
          <a:p>
            <a:r>
              <a:rPr lang="en-US" dirty="0"/>
              <a:t>Continuous Operation</a:t>
            </a:r>
          </a:p>
          <a:p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6D46E55D-B68F-FA73-2758-8193254D16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101802346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FE4C30-6890-5C8C-7D6A-062D86997B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Complex devices often have multiple states of operation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AB582F-C1E8-07CF-499E-F2032BD802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Temperature peripheral</a:t>
            </a:r>
          </a:p>
          <a:p>
            <a:pPr lvl="1"/>
            <a:r>
              <a:rPr lang="en-US" dirty="0"/>
              <a:t>Start a temperature measurement</a:t>
            </a:r>
          </a:p>
          <a:p>
            <a:pPr lvl="1"/>
            <a:r>
              <a:rPr lang="en-US" dirty="0"/>
              <a:t>Wait for temperature to be ready</a:t>
            </a:r>
          </a:p>
          <a:p>
            <a:endParaRPr lang="en-US" dirty="0"/>
          </a:p>
          <a:p>
            <a:r>
              <a:rPr lang="en-US" dirty="0"/>
              <a:t>SD Card</a:t>
            </a:r>
          </a:p>
          <a:p>
            <a:pPr lvl="1"/>
            <a:r>
              <a:rPr lang="en-US" dirty="0"/>
              <a:t>Can accept data very quickly, but then takes a while to process the data</a:t>
            </a:r>
          </a:p>
          <a:p>
            <a:pPr lvl="2"/>
            <a:r>
              <a:rPr lang="en-US" dirty="0"/>
              <a:t>Write configuration for which block you’re accessing</a:t>
            </a:r>
          </a:p>
          <a:p>
            <a:pPr lvl="2"/>
            <a:r>
              <a:rPr lang="en-US" dirty="0"/>
              <a:t>Wait as it reconfigures itself</a:t>
            </a:r>
          </a:p>
          <a:p>
            <a:pPr lvl="2"/>
            <a:r>
              <a:rPr lang="en-US" dirty="0"/>
              <a:t>Write data to the SD Card</a:t>
            </a:r>
          </a:p>
          <a:p>
            <a:pPr lvl="2"/>
            <a:r>
              <a:rPr lang="en-US" dirty="0"/>
              <a:t>Wait as the SD Card records the data</a:t>
            </a:r>
          </a:p>
          <a:p>
            <a:pPr lvl="2"/>
            <a:r>
              <a:rPr lang="en-US" dirty="0"/>
              <a:t>Repeat</a:t>
            </a:r>
          </a:p>
          <a:p>
            <a:pPr lvl="2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446D0A4-00AA-D57E-C95D-FE55B647C1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24</a:t>
            </a:fld>
            <a:endParaRPr lang="en-US"/>
          </a:p>
        </p:txBody>
      </p:sp>
      <p:pic>
        <p:nvPicPr>
          <p:cNvPr id="2050" name="Picture 2" descr="SanDisk 64GB Extreme microSDXC UHS-I ...">
            <a:extLst>
              <a:ext uri="{FF2B5EF4-FFF2-40B4-BE49-F238E27FC236}">
                <a16:creationId xmlns:a16="http://schemas.microsoft.com/office/drawing/2014/main" id="{CA42725D-64EE-660B-CB18-C51E908B2D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57272" y="4191000"/>
            <a:ext cx="2066925" cy="2209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685239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74D9BF-4622-F305-CBE8-B9A0069277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3FAB80-96FB-80F1-D7C5-21884BBA29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Finite State Machine (FSM)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6254E1-AA8F-9AB4-3D08-2399549091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10972800" cy="5213350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Model of computation</a:t>
            </a:r>
          </a:p>
          <a:p>
            <a:pPr lvl="1"/>
            <a:r>
              <a:rPr lang="en-US" dirty="0"/>
              <a:t>Often used in code and hardware design to bring structure to complexity</a:t>
            </a:r>
          </a:p>
          <a:p>
            <a:endParaRPr lang="en-US" dirty="0"/>
          </a:p>
          <a:p>
            <a:r>
              <a:rPr lang="en-US" dirty="0"/>
              <a:t>FSM components</a:t>
            </a:r>
          </a:p>
          <a:p>
            <a:pPr lvl="1"/>
            <a:r>
              <a:rPr lang="en-US" dirty="0"/>
              <a:t>A set of states for some system</a:t>
            </a:r>
          </a:p>
          <a:p>
            <a:pPr lvl="1"/>
            <a:r>
              <a:rPr lang="en-US" dirty="0"/>
              <a:t>Inputs to the system</a:t>
            </a:r>
          </a:p>
          <a:p>
            <a:pPr lvl="1"/>
            <a:r>
              <a:rPr lang="en-US" dirty="0"/>
              <a:t>Transitions between states based on inputs</a:t>
            </a:r>
          </a:p>
          <a:p>
            <a:pPr lvl="2"/>
            <a:r>
              <a:rPr lang="en-US" dirty="0"/>
              <a:t>Not necessarily all states can connect to all other states</a:t>
            </a:r>
          </a:p>
          <a:p>
            <a:endParaRPr lang="en-US" dirty="0"/>
          </a:p>
          <a:p>
            <a:r>
              <a:rPr lang="en-US" dirty="0"/>
              <a:t>FSMs can generate output</a:t>
            </a:r>
          </a:p>
          <a:p>
            <a:pPr lvl="1"/>
            <a:r>
              <a:rPr lang="en-US" dirty="0"/>
              <a:t>Moore machine: output depends on the current state</a:t>
            </a:r>
          </a:p>
          <a:p>
            <a:pPr lvl="1"/>
            <a:r>
              <a:rPr lang="en-US" dirty="0"/>
              <a:t>Mealy machine: output depends on the current state plus the current inputs</a:t>
            </a:r>
          </a:p>
          <a:p>
            <a:pPr lvl="1"/>
            <a:r>
              <a:rPr lang="en-US" dirty="0"/>
              <a:t>(the difference doesn’t matter for this class)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9328FD5-C8F2-A29D-93E6-9C24237F2C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635758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EEB0F6-D62E-F70E-5FD5-81B9A755EA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AFF7DD-DF07-4EAB-31F8-5CF893CA24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State machine for a </a:t>
            </a:r>
            <a:r>
              <a:rPr lang="en-US" dirty="0" err="1"/>
              <a:t>turnstyle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FB4339-C8CF-5D85-80D2-94FC833764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4062770"/>
            <a:ext cx="10972800" cy="2109430"/>
          </a:xfrm>
        </p:spPr>
        <p:txBody>
          <a:bodyPr>
            <a:normAutofit lnSpcReduction="10000"/>
          </a:bodyPr>
          <a:lstStyle/>
          <a:p>
            <a:r>
              <a:rPr lang="en-US" dirty="0"/>
              <a:t>Starts in the “Locked” state</a:t>
            </a:r>
          </a:p>
          <a:p>
            <a:r>
              <a:rPr lang="en-US" dirty="0"/>
              <a:t>Inputs are “Coin” or “Push”</a:t>
            </a:r>
          </a:p>
          <a:p>
            <a:r>
              <a:rPr lang="en-US" dirty="0"/>
              <a:t>Transitions are shown with arrows</a:t>
            </a:r>
          </a:p>
          <a:p>
            <a:r>
              <a:rPr lang="en-US" dirty="0"/>
              <a:t>Output: status of the user (stuck still or moving through)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C50EE4C-8213-B216-FBDE-D4EE2476CB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26</a:t>
            </a:fld>
            <a:endParaRPr lang="en-US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123AB2BF-953E-EC4B-CC66-9DB5F4613E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8949" y="1184856"/>
            <a:ext cx="5666705" cy="2472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5D632E38-8F21-54F1-BE77-78ED3D7EFB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99884" y="228600"/>
            <a:ext cx="2380510" cy="29793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2041995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2E8101-F08E-183E-EAEA-4197AF03C6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CFEBF5-833B-5AE9-6547-2C0BD37F7E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State machines can help structure actions in code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0671BE2-B579-A37B-8E53-516760DA93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27</a:t>
            </a:fld>
            <a:endParaRPr lang="en-US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18F6FA1-F2E7-097C-9006-B121F8C618F2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5790647" y="1143000"/>
            <a:ext cx="5793761" cy="537371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400" b="1" i="0" dirty="0">
                <a:solidFill>
                  <a:srgbClr val="444444"/>
                </a:solidFill>
                <a:effectLst/>
                <a:latin typeface="Lucida Console" panose="020B0609040504020204" pitchFamily="49" charset="0"/>
              </a:rPr>
              <a:t>if</a:t>
            </a:r>
            <a:r>
              <a:rPr lang="en-US" sz="2400" b="0" i="0" dirty="0">
                <a:solidFill>
                  <a:srgbClr val="444444"/>
                </a:solidFill>
                <a:effectLst/>
                <a:latin typeface="Lucida Console" panose="020B0609040504020204" pitchFamily="49" charset="0"/>
              </a:rPr>
              <a:t> (state == A){</a:t>
            </a:r>
            <a:br>
              <a:rPr lang="en-US" sz="2400" b="0" i="0" dirty="0">
                <a:solidFill>
                  <a:srgbClr val="444444"/>
                </a:solidFill>
                <a:effectLst/>
                <a:latin typeface="Lucida Console" panose="020B0609040504020204" pitchFamily="49" charset="0"/>
              </a:rPr>
            </a:br>
            <a:r>
              <a:rPr lang="en-US" sz="2400" b="0" i="0" dirty="0">
                <a:solidFill>
                  <a:srgbClr val="444444"/>
                </a:solidFill>
                <a:effectLst/>
                <a:latin typeface="Lucida Console" panose="020B0609040504020204" pitchFamily="49" charset="0"/>
              </a:rPr>
              <a:t>  </a:t>
            </a:r>
            <a:r>
              <a:rPr lang="en-US" sz="2400" b="0" i="0" dirty="0">
                <a:solidFill>
                  <a:srgbClr val="697070"/>
                </a:solidFill>
                <a:effectLst/>
                <a:latin typeface="Lucida Console" panose="020B0609040504020204" pitchFamily="49" charset="0"/>
              </a:rPr>
              <a:t>// do A actions here</a:t>
            </a:r>
            <a:br>
              <a:rPr lang="en-US" sz="2400" b="0" i="0" dirty="0">
                <a:solidFill>
                  <a:srgbClr val="697070"/>
                </a:solidFill>
                <a:effectLst/>
                <a:latin typeface="Lucida Console" panose="020B0609040504020204" pitchFamily="49" charset="0"/>
              </a:rPr>
            </a:br>
            <a:r>
              <a:rPr lang="en-US" sz="2400" b="0" i="0" dirty="0">
                <a:solidFill>
                  <a:srgbClr val="444444"/>
                </a:solidFill>
                <a:effectLst/>
                <a:latin typeface="Lucida Console" panose="020B0609040504020204" pitchFamily="49" charset="0"/>
              </a:rPr>
              <a:t>  state = B;</a:t>
            </a:r>
            <a:br>
              <a:rPr lang="en-US" sz="2400" b="0" i="0" dirty="0">
                <a:solidFill>
                  <a:srgbClr val="444444"/>
                </a:solidFill>
                <a:effectLst/>
                <a:latin typeface="Lucida Console" panose="020B0609040504020204" pitchFamily="49" charset="0"/>
              </a:rPr>
            </a:br>
            <a:br>
              <a:rPr lang="en-US" sz="2400" b="0" i="0" dirty="0">
                <a:solidFill>
                  <a:srgbClr val="444444"/>
                </a:solidFill>
                <a:effectLst/>
                <a:latin typeface="Lucida Console" panose="020B0609040504020204" pitchFamily="49" charset="0"/>
              </a:rPr>
            </a:br>
            <a:endParaRPr lang="en-US" sz="2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4640285D-609D-4685-B736-E7B924B212E0}"/>
              </a:ext>
            </a:extLst>
          </p:cNvPr>
          <p:cNvSpPr/>
          <p:nvPr/>
        </p:nvSpPr>
        <p:spPr>
          <a:xfrm>
            <a:off x="811369" y="2305318"/>
            <a:ext cx="978794" cy="978794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/>
              <a:t>A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94EE985F-6F87-548C-11F6-277628B387DF}"/>
              </a:ext>
            </a:extLst>
          </p:cNvPr>
          <p:cNvSpPr/>
          <p:nvPr/>
        </p:nvSpPr>
        <p:spPr>
          <a:xfrm>
            <a:off x="3603938" y="2305318"/>
            <a:ext cx="978794" cy="978794"/>
          </a:xfrm>
          <a:prstGeom prst="ellipse">
            <a:avLst/>
          </a:prstGeom>
          <a:solidFill>
            <a:schemeClr val="accent4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/>
              <a:t>B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E16E29F7-6C88-1DE6-4AEA-9D85BFB8C0A5}"/>
              </a:ext>
            </a:extLst>
          </p:cNvPr>
          <p:cNvSpPr/>
          <p:nvPr/>
        </p:nvSpPr>
        <p:spPr>
          <a:xfrm>
            <a:off x="2378520" y="4829577"/>
            <a:ext cx="978794" cy="978794"/>
          </a:xfrm>
          <a:prstGeom prst="ellipse">
            <a:avLst/>
          </a:prstGeom>
          <a:solidFill>
            <a:schemeClr val="accent5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/>
              <a:t>C</a:t>
            </a: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8694A2F6-7D41-0F09-B4D6-5B369943EC96}"/>
              </a:ext>
            </a:extLst>
          </p:cNvPr>
          <p:cNvSpPr/>
          <p:nvPr/>
        </p:nvSpPr>
        <p:spPr>
          <a:xfrm>
            <a:off x="1493950" y="1918952"/>
            <a:ext cx="2395471" cy="399245"/>
          </a:xfrm>
          <a:custGeom>
            <a:avLst/>
            <a:gdLst>
              <a:gd name="connsiteX0" fmla="*/ 0 w 2665927"/>
              <a:gd name="connsiteY0" fmla="*/ 257577 h 257577"/>
              <a:gd name="connsiteX1" fmla="*/ 1378040 w 2665927"/>
              <a:gd name="connsiteY1" fmla="*/ 0 h 257577"/>
              <a:gd name="connsiteX2" fmla="*/ 2665927 w 2665927"/>
              <a:gd name="connsiteY2" fmla="*/ 257577 h 2575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665927" h="257577">
                <a:moveTo>
                  <a:pt x="0" y="257577"/>
                </a:moveTo>
                <a:cubicBezTo>
                  <a:pt x="466859" y="128788"/>
                  <a:pt x="933719" y="0"/>
                  <a:pt x="1378040" y="0"/>
                </a:cubicBezTo>
                <a:cubicBezTo>
                  <a:pt x="1822361" y="0"/>
                  <a:pt x="2416936" y="195329"/>
                  <a:pt x="2665927" y="257577"/>
                </a:cubicBezTo>
              </a:path>
            </a:pathLst>
          </a:custGeom>
          <a:noFill/>
          <a:ln w="38100">
            <a:headEnd type="none" w="med" len="med"/>
            <a:tailEnd type="arrow" w="med" len="me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1DF339A5-B56F-88FF-1A30-DBCBB5992847}"/>
              </a:ext>
            </a:extLst>
          </p:cNvPr>
          <p:cNvSpPr/>
          <p:nvPr/>
        </p:nvSpPr>
        <p:spPr>
          <a:xfrm rot="10800000">
            <a:off x="1493950" y="3271233"/>
            <a:ext cx="2395471" cy="399245"/>
          </a:xfrm>
          <a:custGeom>
            <a:avLst/>
            <a:gdLst>
              <a:gd name="connsiteX0" fmla="*/ 0 w 2665927"/>
              <a:gd name="connsiteY0" fmla="*/ 257577 h 257577"/>
              <a:gd name="connsiteX1" fmla="*/ 1378040 w 2665927"/>
              <a:gd name="connsiteY1" fmla="*/ 0 h 257577"/>
              <a:gd name="connsiteX2" fmla="*/ 2665927 w 2665927"/>
              <a:gd name="connsiteY2" fmla="*/ 257577 h 2575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665927" h="257577">
                <a:moveTo>
                  <a:pt x="0" y="257577"/>
                </a:moveTo>
                <a:cubicBezTo>
                  <a:pt x="466859" y="128788"/>
                  <a:pt x="933719" y="0"/>
                  <a:pt x="1378040" y="0"/>
                </a:cubicBezTo>
                <a:cubicBezTo>
                  <a:pt x="1822361" y="0"/>
                  <a:pt x="2416936" y="195329"/>
                  <a:pt x="2665927" y="257577"/>
                </a:cubicBezTo>
              </a:path>
            </a:pathLst>
          </a:custGeom>
          <a:noFill/>
          <a:ln w="38100">
            <a:headEnd type="none" w="med" len="med"/>
            <a:tailEnd type="arrow" w="med" len="me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EC91AE3A-F117-4E97-EFEB-D65B673831C9}"/>
              </a:ext>
            </a:extLst>
          </p:cNvPr>
          <p:cNvSpPr/>
          <p:nvPr/>
        </p:nvSpPr>
        <p:spPr>
          <a:xfrm rot="6938102">
            <a:off x="2981694" y="4125052"/>
            <a:ext cx="2223282" cy="481877"/>
          </a:xfrm>
          <a:custGeom>
            <a:avLst/>
            <a:gdLst>
              <a:gd name="connsiteX0" fmla="*/ 0 w 2665927"/>
              <a:gd name="connsiteY0" fmla="*/ 257577 h 257577"/>
              <a:gd name="connsiteX1" fmla="*/ 1378040 w 2665927"/>
              <a:gd name="connsiteY1" fmla="*/ 0 h 257577"/>
              <a:gd name="connsiteX2" fmla="*/ 2665927 w 2665927"/>
              <a:gd name="connsiteY2" fmla="*/ 257577 h 2575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665927" h="257577">
                <a:moveTo>
                  <a:pt x="0" y="257577"/>
                </a:moveTo>
                <a:cubicBezTo>
                  <a:pt x="466859" y="128788"/>
                  <a:pt x="933719" y="0"/>
                  <a:pt x="1378040" y="0"/>
                </a:cubicBezTo>
                <a:cubicBezTo>
                  <a:pt x="1822361" y="0"/>
                  <a:pt x="2416936" y="195329"/>
                  <a:pt x="2665927" y="257577"/>
                </a:cubicBezTo>
              </a:path>
            </a:pathLst>
          </a:custGeom>
          <a:noFill/>
          <a:ln w="38100">
            <a:headEnd type="none" w="med" len="med"/>
            <a:tailEnd type="arrow" w="med" len="me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A3D35536-B3B7-2D87-3C76-CE5EA7603058}"/>
              </a:ext>
            </a:extLst>
          </p:cNvPr>
          <p:cNvSpPr/>
          <p:nvPr/>
        </p:nvSpPr>
        <p:spPr>
          <a:xfrm rot="14515138">
            <a:off x="531317" y="4136432"/>
            <a:ext cx="2159724" cy="430351"/>
          </a:xfrm>
          <a:custGeom>
            <a:avLst/>
            <a:gdLst>
              <a:gd name="connsiteX0" fmla="*/ 0 w 2665927"/>
              <a:gd name="connsiteY0" fmla="*/ 257577 h 257577"/>
              <a:gd name="connsiteX1" fmla="*/ 1378040 w 2665927"/>
              <a:gd name="connsiteY1" fmla="*/ 0 h 257577"/>
              <a:gd name="connsiteX2" fmla="*/ 2665927 w 2665927"/>
              <a:gd name="connsiteY2" fmla="*/ 257577 h 2575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665927" h="257577">
                <a:moveTo>
                  <a:pt x="0" y="257577"/>
                </a:moveTo>
                <a:cubicBezTo>
                  <a:pt x="466859" y="128788"/>
                  <a:pt x="933719" y="0"/>
                  <a:pt x="1378040" y="0"/>
                </a:cubicBezTo>
                <a:cubicBezTo>
                  <a:pt x="1822361" y="0"/>
                  <a:pt x="2416936" y="195329"/>
                  <a:pt x="2665927" y="257577"/>
                </a:cubicBezTo>
              </a:path>
            </a:pathLst>
          </a:custGeom>
          <a:noFill/>
          <a:ln w="38100">
            <a:headEnd type="none" w="med" len="med"/>
            <a:tailEnd type="arrow" w="med" len="me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Content Placeholder 5">
            <a:extLst>
              <a:ext uri="{FF2B5EF4-FFF2-40B4-BE49-F238E27FC236}">
                <a16:creationId xmlns:a16="http://schemas.microsoft.com/office/drawing/2014/main" id="{012FE7D7-F606-64D3-BE62-FCFA17C45845}"/>
              </a:ext>
            </a:extLst>
          </p:cNvPr>
          <p:cNvSpPr txBox="1">
            <a:spLocks/>
          </p:cNvSpPr>
          <p:nvPr/>
        </p:nvSpPr>
        <p:spPr>
          <a:xfrm>
            <a:off x="5790647" y="1801906"/>
            <a:ext cx="5793761" cy="471480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br>
              <a:rPr lang="en-US" sz="2400" dirty="0">
                <a:solidFill>
                  <a:srgbClr val="444444"/>
                </a:solidFill>
                <a:latin typeface="Lucida Console" panose="020B0609040504020204" pitchFamily="49" charset="0"/>
              </a:rPr>
            </a:br>
            <a:br>
              <a:rPr lang="en-US" sz="2400" dirty="0">
                <a:solidFill>
                  <a:srgbClr val="444444"/>
                </a:solidFill>
                <a:latin typeface="Lucida Console" panose="020B0609040504020204" pitchFamily="49" charset="0"/>
              </a:rPr>
            </a:br>
            <a:r>
              <a:rPr lang="en-US" sz="2400" dirty="0">
                <a:solidFill>
                  <a:srgbClr val="444444"/>
                </a:solidFill>
                <a:latin typeface="Lucida Console" panose="020B0609040504020204" pitchFamily="49" charset="0"/>
              </a:rPr>
              <a:t>} </a:t>
            </a:r>
            <a:r>
              <a:rPr lang="en-US" sz="2400" b="1" dirty="0">
                <a:solidFill>
                  <a:srgbClr val="444444"/>
                </a:solidFill>
                <a:latin typeface="Lucida Console" panose="020B0609040504020204" pitchFamily="49" charset="0"/>
              </a:rPr>
              <a:t>else</a:t>
            </a:r>
            <a:r>
              <a:rPr lang="en-US" sz="2400" dirty="0">
                <a:solidFill>
                  <a:srgbClr val="444444"/>
                </a:solidFill>
                <a:latin typeface="Lucida Console" panose="020B0609040504020204" pitchFamily="49" charset="0"/>
              </a:rPr>
              <a:t> </a:t>
            </a:r>
            <a:r>
              <a:rPr lang="en-US" sz="2400" b="1" dirty="0">
                <a:solidFill>
                  <a:srgbClr val="444444"/>
                </a:solidFill>
                <a:latin typeface="Lucida Console" panose="020B0609040504020204" pitchFamily="49" charset="0"/>
              </a:rPr>
              <a:t>if</a:t>
            </a:r>
            <a:r>
              <a:rPr lang="en-US" sz="2400" dirty="0">
                <a:solidFill>
                  <a:srgbClr val="444444"/>
                </a:solidFill>
                <a:latin typeface="Lucida Console" panose="020B0609040504020204" pitchFamily="49" charset="0"/>
              </a:rPr>
              <a:t> (state == B) {</a:t>
            </a:r>
            <a:br>
              <a:rPr lang="en-US" sz="2400" dirty="0">
                <a:solidFill>
                  <a:srgbClr val="444444"/>
                </a:solidFill>
                <a:latin typeface="Lucida Console" panose="020B0609040504020204" pitchFamily="49" charset="0"/>
              </a:rPr>
            </a:br>
            <a:r>
              <a:rPr lang="en-US" sz="2400" dirty="0">
                <a:solidFill>
                  <a:srgbClr val="444444"/>
                </a:solidFill>
                <a:latin typeface="Lucida Console" panose="020B0609040504020204" pitchFamily="49" charset="0"/>
              </a:rPr>
              <a:t>  </a:t>
            </a:r>
            <a:r>
              <a:rPr lang="en-US" sz="2400" dirty="0">
                <a:solidFill>
                  <a:srgbClr val="697070"/>
                </a:solidFill>
                <a:latin typeface="Lucida Console" panose="020B0609040504020204" pitchFamily="49" charset="0"/>
              </a:rPr>
              <a:t>// do B actions here</a:t>
            </a:r>
            <a:br>
              <a:rPr lang="en-US" sz="2400" dirty="0">
                <a:solidFill>
                  <a:srgbClr val="697070"/>
                </a:solidFill>
                <a:latin typeface="Lucida Console" panose="020B0609040504020204" pitchFamily="49" charset="0"/>
              </a:rPr>
            </a:br>
            <a:r>
              <a:rPr lang="en-US" sz="2400" dirty="0">
                <a:solidFill>
                  <a:srgbClr val="697070"/>
                </a:solidFill>
                <a:latin typeface="Lucida Console" panose="020B0609040504020204" pitchFamily="49" charset="0"/>
              </a:rPr>
              <a:t>  </a:t>
            </a:r>
            <a:r>
              <a:rPr lang="en-US" sz="2400" b="1" dirty="0">
                <a:solidFill>
                  <a:srgbClr val="444444"/>
                </a:solidFill>
                <a:latin typeface="Lucida Console" panose="020B0609040504020204" pitchFamily="49" charset="0"/>
              </a:rPr>
              <a:t>if</a:t>
            </a:r>
            <a:r>
              <a:rPr lang="en-US" sz="2400" dirty="0">
                <a:solidFill>
                  <a:srgbClr val="444444"/>
                </a:solidFill>
                <a:latin typeface="Lucida Console" panose="020B0609040504020204" pitchFamily="49" charset="0"/>
              </a:rPr>
              <a:t> (input == VALUE) {</a:t>
            </a:r>
            <a:br>
              <a:rPr lang="en-US" sz="2400" dirty="0">
                <a:solidFill>
                  <a:srgbClr val="444444"/>
                </a:solidFill>
                <a:latin typeface="Lucida Console" panose="020B0609040504020204" pitchFamily="49" charset="0"/>
              </a:rPr>
            </a:br>
            <a:r>
              <a:rPr lang="en-US" sz="2400" dirty="0">
                <a:solidFill>
                  <a:srgbClr val="444444"/>
                </a:solidFill>
                <a:latin typeface="Lucida Console" panose="020B0609040504020204" pitchFamily="49" charset="0"/>
              </a:rPr>
              <a:t>    state = C;</a:t>
            </a:r>
            <a:br>
              <a:rPr lang="en-US" sz="2400" dirty="0">
                <a:solidFill>
                  <a:srgbClr val="444444"/>
                </a:solidFill>
                <a:latin typeface="Lucida Console" panose="020B0609040504020204" pitchFamily="49" charset="0"/>
              </a:rPr>
            </a:br>
            <a:r>
              <a:rPr lang="en-US" sz="2400" dirty="0">
                <a:solidFill>
                  <a:srgbClr val="444444"/>
                </a:solidFill>
                <a:latin typeface="Lucida Console" panose="020B0609040504020204" pitchFamily="49" charset="0"/>
              </a:rPr>
              <a:t>  } </a:t>
            </a:r>
            <a:r>
              <a:rPr lang="en-US" sz="2400" b="1" dirty="0">
                <a:solidFill>
                  <a:srgbClr val="444444"/>
                </a:solidFill>
                <a:latin typeface="Lucida Console" panose="020B0609040504020204" pitchFamily="49" charset="0"/>
              </a:rPr>
              <a:t>else</a:t>
            </a:r>
            <a:r>
              <a:rPr lang="en-US" sz="2400" dirty="0">
                <a:solidFill>
                  <a:srgbClr val="444444"/>
                </a:solidFill>
                <a:latin typeface="Lucida Console" panose="020B0609040504020204" pitchFamily="49" charset="0"/>
              </a:rPr>
              <a:t> {</a:t>
            </a:r>
            <a:br>
              <a:rPr lang="en-US" sz="2400" dirty="0">
                <a:solidFill>
                  <a:srgbClr val="444444"/>
                </a:solidFill>
                <a:latin typeface="Lucida Console" panose="020B0609040504020204" pitchFamily="49" charset="0"/>
              </a:rPr>
            </a:br>
            <a:r>
              <a:rPr lang="en-US" sz="2400" dirty="0">
                <a:solidFill>
                  <a:srgbClr val="444444"/>
                </a:solidFill>
                <a:latin typeface="Lucida Console" panose="020B0609040504020204" pitchFamily="49" charset="0"/>
              </a:rPr>
              <a:t>    state = A;</a:t>
            </a:r>
            <a:br>
              <a:rPr lang="en-US" sz="2400" dirty="0">
                <a:solidFill>
                  <a:srgbClr val="444444"/>
                </a:solidFill>
                <a:latin typeface="Lucida Console" panose="020B0609040504020204" pitchFamily="49" charset="0"/>
              </a:rPr>
            </a:br>
            <a:r>
              <a:rPr lang="en-US" sz="2400" dirty="0">
                <a:solidFill>
                  <a:srgbClr val="444444"/>
                </a:solidFill>
                <a:latin typeface="Lucida Console" panose="020B0609040504020204" pitchFamily="49" charset="0"/>
              </a:rPr>
              <a:t>  }</a:t>
            </a:r>
            <a:br>
              <a:rPr lang="en-US" sz="2400" dirty="0">
                <a:solidFill>
                  <a:srgbClr val="444444"/>
                </a:solidFill>
                <a:latin typeface="Lucida Console" panose="020B0609040504020204" pitchFamily="49" charset="0"/>
              </a:rPr>
            </a:br>
            <a:br>
              <a:rPr lang="en-US" sz="2400" dirty="0">
                <a:solidFill>
                  <a:srgbClr val="444444"/>
                </a:solidFill>
                <a:latin typeface="Lucida Console" panose="020B0609040504020204" pitchFamily="49" charset="0"/>
              </a:rPr>
            </a:br>
            <a:endParaRPr lang="en-US" sz="2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8" name="Content Placeholder 5">
            <a:extLst>
              <a:ext uri="{FF2B5EF4-FFF2-40B4-BE49-F238E27FC236}">
                <a16:creationId xmlns:a16="http://schemas.microsoft.com/office/drawing/2014/main" id="{FF3F4486-DEAB-5279-3F52-2FBF665974C4}"/>
              </a:ext>
            </a:extLst>
          </p:cNvPr>
          <p:cNvSpPr txBox="1">
            <a:spLocks/>
          </p:cNvSpPr>
          <p:nvPr/>
        </p:nvSpPr>
        <p:spPr>
          <a:xfrm>
            <a:off x="5790647" y="4430806"/>
            <a:ext cx="5793761" cy="208590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br>
              <a:rPr lang="en-US" sz="2400" dirty="0">
                <a:solidFill>
                  <a:srgbClr val="444444"/>
                </a:solidFill>
                <a:latin typeface="Lucida Console" panose="020B0609040504020204" pitchFamily="49" charset="0"/>
              </a:rPr>
            </a:br>
            <a:br>
              <a:rPr lang="en-US" sz="2400" dirty="0">
                <a:solidFill>
                  <a:srgbClr val="444444"/>
                </a:solidFill>
                <a:latin typeface="Lucida Console" panose="020B0609040504020204" pitchFamily="49" charset="0"/>
              </a:rPr>
            </a:br>
            <a:r>
              <a:rPr lang="en-US" sz="2400" dirty="0">
                <a:solidFill>
                  <a:srgbClr val="444444"/>
                </a:solidFill>
                <a:latin typeface="Lucida Console" panose="020B0609040504020204" pitchFamily="49" charset="0"/>
              </a:rPr>
              <a:t>} </a:t>
            </a:r>
            <a:r>
              <a:rPr lang="en-US" sz="2400" b="1" dirty="0">
                <a:solidFill>
                  <a:srgbClr val="444444"/>
                </a:solidFill>
                <a:latin typeface="Lucida Console" panose="020B0609040504020204" pitchFamily="49" charset="0"/>
              </a:rPr>
              <a:t>else</a:t>
            </a:r>
            <a:r>
              <a:rPr lang="en-US" sz="2400" dirty="0">
                <a:solidFill>
                  <a:srgbClr val="444444"/>
                </a:solidFill>
                <a:latin typeface="Lucida Console" panose="020B0609040504020204" pitchFamily="49" charset="0"/>
              </a:rPr>
              <a:t> </a:t>
            </a:r>
            <a:r>
              <a:rPr lang="en-US" sz="2400" b="1" dirty="0">
                <a:solidFill>
                  <a:srgbClr val="444444"/>
                </a:solidFill>
                <a:latin typeface="Lucida Console" panose="020B0609040504020204" pitchFamily="49" charset="0"/>
              </a:rPr>
              <a:t>if</a:t>
            </a:r>
            <a:r>
              <a:rPr lang="en-US" sz="2400" dirty="0">
                <a:solidFill>
                  <a:srgbClr val="444444"/>
                </a:solidFill>
                <a:latin typeface="Lucida Console" panose="020B0609040504020204" pitchFamily="49" charset="0"/>
              </a:rPr>
              <a:t> (state == C) {</a:t>
            </a:r>
            <a:br>
              <a:rPr lang="en-US" sz="2400" dirty="0">
                <a:solidFill>
                  <a:srgbClr val="444444"/>
                </a:solidFill>
                <a:latin typeface="Lucida Console" panose="020B0609040504020204" pitchFamily="49" charset="0"/>
              </a:rPr>
            </a:br>
            <a:r>
              <a:rPr lang="en-US" sz="2400" dirty="0">
                <a:solidFill>
                  <a:srgbClr val="444444"/>
                </a:solidFill>
                <a:latin typeface="Lucida Console" panose="020B0609040504020204" pitchFamily="49" charset="0"/>
              </a:rPr>
              <a:t>  </a:t>
            </a:r>
            <a:r>
              <a:rPr lang="en-US" sz="2400" dirty="0">
                <a:solidFill>
                  <a:srgbClr val="697070"/>
                </a:solidFill>
                <a:latin typeface="Lucida Console" panose="020B0609040504020204" pitchFamily="49" charset="0"/>
              </a:rPr>
              <a:t>// do C actions here</a:t>
            </a:r>
            <a:br>
              <a:rPr lang="en-US" sz="2400" dirty="0">
                <a:solidFill>
                  <a:srgbClr val="697070"/>
                </a:solidFill>
                <a:latin typeface="Lucida Console" panose="020B0609040504020204" pitchFamily="49" charset="0"/>
              </a:rPr>
            </a:br>
            <a:r>
              <a:rPr lang="en-US" sz="2400" dirty="0">
                <a:solidFill>
                  <a:srgbClr val="697070"/>
                </a:solidFill>
                <a:latin typeface="Lucida Console" panose="020B0609040504020204" pitchFamily="49" charset="0"/>
              </a:rPr>
              <a:t>  </a:t>
            </a:r>
            <a:r>
              <a:rPr lang="en-US" sz="2400" dirty="0">
                <a:solidFill>
                  <a:srgbClr val="444444"/>
                </a:solidFill>
                <a:latin typeface="Lucida Console" panose="020B0609040504020204" pitchFamily="49" charset="0"/>
              </a:rPr>
              <a:t>state = A;</a:t>
            </a:r>
            <a:br>
              <a:rPr lang="en-US" sz="2400" dirty="0">
                <a:solidFill>
                  <a:srgbClr val="444444"/>
                </a:solidFill>
                <a:latin typeface="Lucida Console" panose="020B0609040504020204" pitchFamily="49" charset="0"/>
              </a:rPr>
            </a:br>
            <a:r>
              <a:rPr lang="en-US" sz="2400" dirty="0">
                <a:solidFill>
                  <a:srgbClr val="444444"/>
                </a:solidFill>
                <a:latin typeface="Lucida Console" panose="020B0609040504020204" pitchFamily="49" charset="0"/>
              </a:rPr>
              <a:t>}</a:t>
            </a:r>
            <a:endParaRPr lang="en-US" sz="2400" dirty="0">
              <a:latin typeface="Lucida Console" panose="020B0609040504020204" pitchFamily="49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n-US" sz="2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02654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7C977349-6918-D282-C550-D6BE0169D6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Enums in C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35CB1A6-7A1A-9076-04FF-8310E4208C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Enum (short for enumeration) allows you to make a new type with limited possibilities</a:t>
            </a:r>
          </a:p>
          <a:p>
            <a:pPr lvl="1"/>
            <a:r>
              <a:rPr lang="en-US" dirty="0"/>
              <a:t>Great for tracking your possible states</a:t>
            </a:r>
          </a:p>
          <a:p>
            <a:pPr lvl="1"/>
            <a:endParaRPr lang="en-US" dirty="0"/>
          </a:p>
          <a:p>
            <a:pPr marL="457200" lvl="1" indent="0">
              <a:buNone/>
            </a:pPr>
            <a:r>
              <a:rPr lang="en-US" sz="2800" dirty="0">
                <a:latin typeface="Courier New" panose="02070309020205020404" pitchFamily="49" charset="0"/>
                <a:cs typeface="Courier New" panose="02070309020205020404" pitchFamily="49" charset="0"/>
              </a:rPr>
              <a:t>typedef </a:t>
            </a:r>
            <a:r>
              <a:rPr lang="en-US" sz="2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enum</a:t>
            </a:r>
            <a:r>
              <a:rPr lang="en-US" sz="2800" dirty="0">
                <a:latin typeface="Courier New" panose="02070309020205020404" pitchFamily="49" charset="0"/>
                <a:cs typeface="Courier New" panose="02070309020205020404" pitchFamily="49" charset="0"/>
              </a:rPr>
              <a:t> {</a:t>
            </a:r>
            <a:br>
              <a:rPr lang="en-US" sz="2800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800" dirty="0">
                <a:latin typeface="Courier New" panose="02070309020205020404" pitchFamily="49" charset="0"/>
                <a:cs typeface="Courier New" panose="02070309020205020404" pitchFamily="49" charset="0"/>
              </a:rPr>
              <a:t>  IDLE,</a:t>
            </a:r>
            <a:br>
              <a:rPr lang="en-US" sz="2800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800" dirty="0">
                <a:latin typeface="Courier New" panose="02070309020205020404" pitchFamily="49" charset="0"/>
                <a:cs typeface="Courier New" panose="02070309020205020404" pitchFamily="49" charset="0"/>
              </a:rPr>
              <a:t>  INITIALIZING,</a:t>
            </a:r>
            <a:br>
              <a:rPr lang="en-US" sz="2800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800" dirty="0">
                <a:latin typeface="Courier New" panose="02070309020205020404" pitchFamily="49" charset="0"/>
                <a:cs typeface="Courier New" panose="02070309020205020404" pitchFamily="49" charset="0"/>
              </a:rPr>
              <a:t>  READING,</a:t>
            </a:r>
          </a:p>
          <a:p>
            <a:pPr marL="457200" lvl="1" indent="0">
              <a:buNone/>
            </a:pPr>
            <a:r>
              <a:rPr lang="en-US" sz="2800" dirty="0">
                <a:latin typeface="Courier New" panose="02070309020205020404" pitchFamily="49" charset="0"/>
                <a:cs typeface="Courier New" panose="02070309020205020404" pitchFamily="49" charset="0"/>
              </a:rPr>
              <a:t>  OFF,</a:t>
            </a:r>
            <a:br>
              <a:rPr lang="en-US" sz="2800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800" dirty="0">
                <a:latin typeface="Courier New" panose="02070309020205020404" pitchFamily="49" charset="0"/>
                <a:cs typeface="Courier New" panose="02070309020205020404" pitchFamily="49" charset="0"/>
              </a:rPr>
              <a:t>} </a:t>
            </a:r>
            <a:r>
              <a:rPr lang="en-US" sz="2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state_t</a:t>
            </a:r>
            <a:r>
              <a:rPr lang="en-US" sz="2800" dirty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  <a:br>
              <a:rPr lang="en-US" sz="2800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endParaRPr lang="en-US" sz="28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EE8BC1D-D676-10FF-488A-35737B0383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28</a:t>
            </a:fld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A52F6B6-0F33-A0D6-A651-ADDF9B2FBE72}"/>
              </a:ext>
            </a:extLst>
          </p:cNvPr>
          <p:cNvSpPr txBox="1"/>
          <p:nvPr/>
        </p:nvSpPr>
        <p:spPr>
          <a:xfrm>
            <a:off x="5460642" y="3037344"/>
            <a:ext cx="6119752" cy="2308324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state_t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curr_state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= IDLE;</a:t>
            </a:r>
            <a:b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endParaRPr lang="en-US" sz="2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...</a:t>
            </a:r>
          </a:p>
          <a:p>
            <a:endParaRPr lang="en-US" sz="2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sz="2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if (</a:t>
            </a:r>
            <a:r>
              <a:rPr lang="en-US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curr_state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== READING) { ...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7390227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C30224-9C9A-E879-1631-C5175DC02F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9D960836-EEC4-051E-9218-8B7B1CD230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Temperature Sensor State Machine Example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DF9C880-610A-D049-4F7E-E97A414F37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4" y="1142999"/>
            <a:ext cx="10972799" cy="5360831"/>
          </a:xfrm>
        </p:spPr>
        <p:txBody>
          <a:bodyPr>
            <a:normAutofit/>
          </a:bodyPr>
          <a:lstStyle/>
          <a:p>
            <a:r>
              <a:rPr lang="en-US" dirty="0"/>
              <a:t>Possible Temperature states</a:t>
            </a:r>
          </a:p>
          <a:p>
            <a:pPr lvl="1"/>
            <a:r>
              <a:rPr lang="en-US" dirty="0"/>
              <a:t>Uninitialized</a:t>
            </a:r>
          </a:p>
          <a:p>
            <a:pPr lvl="1"/>
            <a:r>
              <a:rPr lang="en-US" dirty="0"/>
              <a:t>Idle</a:t>
            </a:r>
          </a:p>
          <a:p>
            <a:pPr lvl="1"/>
            <a:r>
              <a:rPr lang="en-US" dirty="0"/>
              <a:t>Waiting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Simple enough that we don’t need to bother with the states</a:t>
            </a:r>
          </a:p>
          <a:p>
            <a:pPr lvl="1"/>
            <a:r>
              <a:rPr lang="en-US" dirty="0"/>
              <a:t>Although we could track states for error checking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B539963-3C23-D887-D692-6AC76AD7A9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29</a:t>
            </a:fld>
            <a:endParaRPr lang="en-US"/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E9405864-99FF-9F7E-DC84-8CDB7DB5C167}"/>
              </a:ext>
            </a:extLst>
          </p:cNvPr>
          <p:cNvSpPr/>
          <p:nvPr/>
        </p:nvSpPr>
        <p:spPr>
          <a:xfrm>
            <a:off x="5693424" y="1199262"/>
            <a:ext cx="2573489" cy="978794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Uninitialized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B8DFFEA5-C369-9413-2467-85CB065C24D0}"/>
              </a:ext>
            </a:extLst>
          </p:cNvPr>
          <p:cNvSpPr/>
          <p:nvPr/>
        </p:nvSpPr>
        <p:spPr>
          <a:xfrm>
            <a:off x="8732836" y="2923505"/>
            <a:ext cx="2573489" cy="978794"/>
          </a:xfrm>
          <a:prstGeom prst="ellipse">
            <a:avLst/>
          </a:prstGeom>
          <a:solidFill>
            <a:schemeClr val="accent4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Idle</a:t>
            </a:r>
            <a:endParaRPr lang="en-US" sz="3200" dirty="0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63AFCCBE-5942-1AAE-A5B3-96106F201720}"/>
              </a:ext>
            </a:extLst>
          </p:cNvPr>
          <p:cNvSpPr/>
          <p:nvPr/>
        </p:nvSpPr>
        <p:spPr>
          <a:xfrm>
            <a:off x="5601168" y="3680199"/>
            <a:ext cx="2573489" cy="978794"/>
          </a:xfrm>
          <a:prstGeom prst="ellipse">
            <a:avLst/>
          </a:prstGeom>
          <a:solidFill>
            <a:schemeClr val="accent5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Waiting</a:t>
            </a: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E1DB4CE2-4CC5-638C-1F4D-3CB66EFA2D70}"/>
              </a:ext>
            </a:extLst>
          </p:cNvPr>
          <p:cNvSpPr/>
          <p:nvPr/>
        </p:nvSpPr>
        <p:spPr>
          <a:xfrm rot="2167240">
            <a:off x="8195262" y="1751985"/>
            <a:ext cx="2223282" cy="481877"/>
          </a:xfrm>
          <a:custGeom>
            <a:avLst/>
            <a:gdLst>
              <a:gd name="connsiteX0" fmla="*/ 0 w 2665927"/>
              <a:gd name="connsiteY0" fmla="*/ 257577 h 257577"/>
              <a:gd name="connsiteX1" fmla="*/ 1378040 w 2665927"/>
              <a:gd name="connsiteY1" fmla="*/ 0 h 257577"/>
              <a:gd name="connsiteX2" fmla="*/ 2665927 w 2665927"/>
              <a:gd name="connsiteY2" fmla="*/ 257577 h 2575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665927" h="257577">
                <a:moveTo>
                  <a:pt x="0" y="257577"/>
                </a:moveTo>
                <a:cubicBezTo>
                  <a:pt x="466859" y="128788"/>
                  <a:pt x="933719" y="0"/>
                  <a:pt x="1378040" y="0"/>
                </a:cubicBezTo>
                <a:cubicBezTo>
                  <a:pt x="1822361" y="0"/>
                  <a:pt x="2416936" y="195329"/>
                  <a:pt x="2665927" y="257577"/>
                </a:cubicBezTo>
              </a:path>
            </a:pathLst>
          </a:custGeom>
          <a:noFill/>
          <a:ln w="38100">
            <a:headEnd type="none" w="med" len="med"/>
            <a:tailEnd type="arrow" w="med" len="me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6FA3F08A-709E-7C26-4B85-99AE5DA88FD1}"/>
              </a:ext>
            </a:extLst>
          </p:cNvPr>
          <p:cNvSpPr/>
          <p:nvPr/>
        </p:nvSpPr>
        <p:spPr>
          <a:xfrm rot="9777136">
            <a:off x="8045149" y="4259126"/>
            <a:ext cx="2223282" cy="481877"/>
          </a:xfrm>
          <a:custGeom>
            <a:avLst/>
            <a:gdLst>
              <a:gd name="connsiteX0" fmla="*/ 0 w 2665927"/>
              <a:gd name="connsiteY0" fmla="*/ 257577 h 257577"/>
              <a:gd name="connsiteX1" fmla="*/ 1378040 w 2665927"/>
              <a:gd name="connsiteY1" fmla="*/ 0 h 257577"/>
              <a:gd name="connsiteX2" fmla="*/ 2665927 w 2665927"/>
              <a:gd name="connsiteY2" fmla="*/ 257577 h 2575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665927" h="257577">
                <a:moveTo>
                  <a:pt x="0" y="257577"/>
                </a:moveTo>
                <a:cubicBezTo>
                  <a:pt x="466859" y="128788"/>
                  <a:pt x="933719" y="0"/>
                  <a:pt x="1378040" y="0"/>
                </a:cubicBezTo>
                <a:cubicBezTo>
                  <a:pt x="1822361" y="0"/>
                  <a:pt x="2416936" y="195329"/>
                  <a:pt x="2665927" y="257577"/>
                </a:cubicBezTo>
              </a:path>
            </a:pathLst>
          </a:custGeom>
          <a:noFill/>
          <a:ln w="38100">
            <a:headEnd type="none" w="med" len="med"/>
            <a:tailEnd type="arrow" w="med" len="me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88C55F4C-7833-39B7-36BC-9AAE95714AC4}"/>
              </a:ext>
            </a:extLst>
          </p:cNvPr>
          <p:cNvSpPr/>
          <p:nvPr/>
        </p:nvSpPr>
        <p:spPr>
          <a:xfrm rot="20685492">
            <a:off x="6724136" y="2825760"/>
            <a:ext cx="2223282" cy="481877"/>
          </a:xfrm>
          <a:custGeom>
            <a:avLst/>
            <a:gdLst>
              <a:gd name="connsiteX0" fmla="*/ 0 w 2665927"/>
              <a:gd name="connsiteY0" fmla="*/ 257577 h 257577"/>
              <a:gd name="connsiteX1" fmla="*/ 1378040 w 2665927"/>
              <a:gd name="connsiteY1" fmla="*/ 0 h 257577"/>
              <a:gd name="connsiteX2" fmla="*/ 2665927 w 2665927"/>
              <a:gd name="connsiteY2" fmla="*/ 257577 h 2575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665927" h="257577">
                <a:moveTo>
                  <a:pt x="0" y="257577"/>
                </a:moveTo>
                <a:cubicBezTo>
                  <a:pt x="466859" y="128788"/>
                  <a:pt x="933719" y="0"/>
                  <a:pt x="1378040" y="0"/>
                </a:cubicBezTo>
                <a:cubicBezTo>
                  <a:pt x="1822361" y="0"/>
                  <a:pt x="2416936" y="195329"/>
                  <a:pt x="2665927" y="257577"/>
                </a:cubicBezTo>
              </a:path>
            </a:pathLst>
          </a:custGeom>
          <a:noFill/>
          <a:ln w="38100">
            <a:headEnd type="none" w="med" len="med"/>
            <a:tailEnd type="arrow" w="med" len="me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C7939B99-740B-6A33-EED2-41373596F1A6}"/>
              </a:ext>
            </a:extLst>
          </p:cNvPr>
          <p:cNvSpPr/>
          <p:nvPr/>
        </p:nvSpPr>
        <p:spPr>
          <a:xfrm rot="11164929">
            <a:off x="11357696" y="3101871"/>
            <a:ext cx="687249" cy="438950"/>
          </a:xfrm>
          <a:custGeom>
            <a:avLst/>
            <a:gdLst>
              <a:gd name="connsiteX0" fmla="*/ 593569 w 593569"/>
              <a:gd name="connsiteY0" fmla="*/ 168662 h 388107"/>
              <a:gd name="connsiteX1" fmla="*/ 439023 w 593569"/>
              <a:gd name="connsiteY1" fmla="*/ 336087 h 388107"/>
              <a:gd name="connsiteX2" fmla="*/ 52657 w 593569"/>
              <a:gd name="connsiteY2" fmla="*/ 374724 h 388107"/>
              <a:gd name="connsiteX3" fmla="*/ 26899 w 593569"/>
              <a:gd name="connsiteY3" fmla="*/ 130025 h 388107"/>
              <a:gd name="connsiteX4" fmla="*/ 271598 w 593569"/>
              <a:gd name="connsiteY4" fmla="*/ 1237 h 388107"/>
              <a:gd name="connsiteX5" fmla="*/ 567812 w 593569"/>
              <a:gd name="connsiteY5" fmla="*/ 65631 h 3881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93569" h="388107">
                <a:moveTo>
                  <a:pt x="593569" y="168662"/>
                </a:moveTo>
                <a:cubicBezTo>
                  <a:pt x="561372" y="235202"/>
                  <a:pt x="529175" y="301743"/>
                  <a:pt x="439023" y="336087"/>
                </a:cubicBezTo>
                <a:cubicBezTo>
                  <a:pt x="348871" y="370431"/>
                  <a:pt x="121344" y="409068"/>
                  <a:pt x="52657" y="374724"/>
                </a:cubicBezTo>
                <a:cubicBezTo>
                  <a:pt x="-16030" y="340380"/>
                  <a:pt x="-9591" y="192273"/>
                  <a:pt x="26899" y="130025"/>
                </a:cubicBezTo>
                <a:cubicBezTo>
                  <a:pt x="63389" y="67777"/>
                  <a:pt x="181446" y="11969"/>
                  <a:pt x="271598" y="1237"/>
                </a:cubicBezTo>
                <a:cubicBezTo>
                  <a:pt x="361750" y="-9495"/>
                  <a:pt x="486246" y="52752"/>
                  <a:pt x="567812" y="65631"/>
                </a:cubicBezTo>
              </a:path>
            </a:pathLst>
          </a:custGeom>
          <a:noFill/>
          <a:ln w="38100">
            <a:headEnd type="none" w="med" len="med"/>
            <a:tailEnd type="triangle" w="med" len="me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18268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0EF959-C62E-4F8A-8D4C-BEF087A77F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Today’s Goals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EDBE37-7B8E-47BF-A4AD-CD288F601E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Deep-dive into driver design options</a:t>
            </a:r>
          </a:p>
          <a:p>
            <a:endParaRPr lang="en-US" dirty="0"/>
          </a:p>
          <a:p>
            <a:r>
              <a:rPr lang="en-US" dirty="0"/>
              <a:t>Explore another aspect of device driver design</a:t>
            </a:r>
          </a:p>
          <a:p>
            <a:pPr lvl="1"/>
            <a:r>
              <a:rPr lang="en-US" dirty="0"/>
              <a:t>Non-blocking vs Blocking interfaces</a:t>
            </a:r>
          </a:p>
          <a:p>
            <a:pPr lvl="1"/>
            <a:endParaRPr lang="en-US" dirty="0"/>
          </a:p>
          <a:p>
            <a:r>
              <a:rPr lang="en-US" dirty="0"/>
              <a:t>Discuss how interrupts interact with these</a:t>
            </a:r>
          </a:p>
          <a:p>
            <a:pPr lvl="1"/>
            <a:r>
              <a:rPr lang="en-US" dirty="0"/>
              <a:t>Event-loop as a partial alternative</a:t>
            </a:r>
          </a:p>
          <a:p>
            <a:pPr lvl="1"/>
            <a:endParaRPr lang="en-US" dirty="0"/>
          </a:p>
          <a:p>
            <a:r>
              <a:rPr lang="en-US" dirty="0"/>
              <a:t>Introduce State Machines for coordinating logic</a:t>
            </a:r>
          </a:p>
          <a:p>
            <a:pPr lvl="1"/>
            <a:endParaRPr lang="en-US" dirty="0"/>
          </a:p>
          <a:p>
            <a:r>
              <a:rPr lang="en-US" dirty="0"/>
              <a:t>Consider how an LED matrix driver could be constructed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B366CAC-B34E-4A3F-AB6B-24F84A0572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971958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E1C477-24EB-445D-AE2F-29CDD536AD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Rectangle: Rounded Corners 46">
            <a:extLst>
              <a:ext uri="{FF2B5EF4-FFF2-40B4-BE49-F238E27FC236}">
                <a16:creationId xmlns:a16="http://schemas.microsoft.com/office/drawing/2014/main" id="{81BCCDE5-8F0E-AE11-60F9-9081CED793EB}"/>
              </a:ext>
            </a:extLst>
          </p:cNvPr>
          <p:cNvSpPr/>
          <p:nvPr/>
        </p:nvSpPr>
        <p:spPr>
          <a:xfrm>
            <a:off x="6848325" y="1838459"/>
            <a:ext cx="4520485" cy="2849451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6FBACB10-844B-6EE0-76B4-F2A8CD266C85}"/>
              </a:ext>
            </a:extLst>
          </p:cNvPr>
          <p:cNvSpPr/>
          <p:nvPr/>
        </p:nvSpPr>
        <p:spPr>
          <a:xfrm>
            <a:off x="766431" y="1838459"/>
            <a:ext cx="4520485" cy="4047186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itle 11">
            <a:extLst>
              <a:ext uri="{FF2B5EF4-FFF2-40B4-BE49-F238E27FC236}">
                <a16:creationId xmlns:a16="http://schemas.microsoft.com/office/drawing/2014/main" id="{8C9966B6-1FE7-1E3E-BCDB-14E5F960CD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Truncated example of SD Card driver state machine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5EF229-D3F3-2375-91B6-0ECCA4EBFE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30</a:t>
            </a:fld>
            <a:endParaRPr lang="en-US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53311A4D-3C75-6B5E-56AC-BFB1B79FD3B0}"/>
              </a:ext>
            </a:extLst>
          </p:cNvPr>
          <p:cNvSpPr/>
          <p:nvPr/>
        </p:nvSpPr>
        <p:spPr>
          <a:xfrm>
            <a:off x="4870500" y="1361941"/>
            <a:ext cx="1931831" cy="476518"/>
          </a:xfrm>
          <a:prstGeom prst="roundRect">
            <a:avLst>
              <a:gd name="adj" fmla="val 50000"/>
            </a:avLst>
          </a:prstGeom>
          <a:solidFill>
            <a:schemeClr val="accent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/>
              <a:t>Idle</a:t>
            </a:r>
            <a:endParaRPr lang="en-US" dirty="0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4B959231-6AB0-FC11-9FB2-09D9372C6E91}"/>
              </a:ext>
            </a:extLst>
          </p:cNvPr>
          <p:cNvSpPr/>
          <p:nvPr/>
        </p:nvSpPr>
        <p:spPr>
          <a:xfrm>
            <a:off x="2138031" y="2361126"/>
            <a:ext cx="1931831" cy="476518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err="1"/>
              <a:t>InitReset</a:t>
            </a:r>
            <a:endParaRPr lang="en-US" dirty="0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727F8D83-6B9C-E348-BB65-C21ABFCA7EBC}"/>
              </a:ext>
            </a:extLst>
          </p:cNvPr>
          <p:cNvSpPr/>
          <p:nvPr/>
        </p:nvSpPr>
        <p:spPr>
          <a:xfrm>
            <a:off x="2138031" y="3066244"/>
            <a:ext cx="1931831" cy="476518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err="1"/>
              <a:t>InitCheckVersion</a:t>
            </a:r>
            <a:endParaRPr lang="en-US" sz="1400" dirty="0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CF4F46B0-BFFC-4BE8-DEC7-5DCCE26DF083}"/>
              </a:ext>
            </a:extLst>
          </p:cNvPr>
          <p:cNvSpPr/>
          <p:nvPr/>
        </p:nvSpPr>
        <p:spPr>
          <a:xfrm>
            <a:off x="1094843" y="3761703"/>
            <a:ext cx="1931831" cy="476518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err="1"/>
              <a:t>InitRepeatHCSInit</a:t>
            </a:r>
            <a:endParaRPr lang="en-US" sz="1400" dirty="0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02DA6980-7D06-9205-724E-CF25A24CD504}"/>
              </a:ext>
            </a:extLst>
          </p:cNvPr>
          <p:cNvSpPr/>
          <p:nvPr/>
        </p:nvSpPr>
        <p:spPr>
          <a:xfrm>
            <a:off x="3168342" y="3761703"/>
            <a:ext cx="1931831" cy="476518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err="1"/>
              <a:t>InitAppSpecificInit</a:t>
            </a:r>
            <a:endParaRPr lang="en-US" sz="1200" dirty="0"/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1C5DC06B-BFB0-59EC-4BD2-43E725392307}"/>
              </a:ext>
            </a:extLst>
          </p:cNvPr>
          <p:cNvSpPr/>
          <p:nvPr/>
        </p:nvSpPr>
        <p:spPr>
          <a:xfrm>
            <a:off x="1094843" y="4457162"/>
            <a:ext cx="1931831" cy="476518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err="1"/>
              <a:t>InitCheckCapacity</a:t>
            </a:r>
            <a:endParaRPr lang="en-US" sz="1400" dirty="0"/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89E97A17-A677-EDF1-5EBB-E67BC842781F}"/>
              </a:ext>
            </a:extLst>
          </p:cNvPr>
          <p:cNvSpPr/>
          <p:nvPr/>
        </p:nvSpPr>
        <p:spPr>
          <a:xfrm>
            <a:off x="1094843" y="5152621"/>
            <a:ext cx="1931831" cy="476518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err="1"/>
              <a:t>InitComplete</a:t>
            </a:r>
            <a:endParaRPr lang="en-US" dirty="0"/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ABA25A70-AB17-0458-44E1-B4B6C8457E07}"/>
              </a:ext>
            </a:extLst>
          </p:cNvPr>
          <p:cNvCxnSpPr>
            <a:stCxn id="7" idx="2"/>
            <a:endCxn id="8" idx="0"/>
          </p:cNvCxnSpPr>
          <p:nvPr/>
        </p:nvCxnSpPr>
        <p:spPr>
          <a:xfrm>
            <a:off x="3103947" y="2837644"/>
            <a:ext cx="0" cy="228600"/>
          </a:xfrm>
          <a:prstGeom prst="straightConnector1">
            <a:avLst/>
          </a:prstGeom>
          <a:ln w="38100"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34D8A2B9-DBBF-6014-B7A0-95383246B29A}"/>
              </a:ext>
            </a:extLst>
          </p:cNvPr>
          <p:cNvCxnSpPr>
            <a:cxnSpLocks/>
            <a:stCxn id="8" idx="2"/>
            <a:endCxn id="9" idx="0"/>
          </p:cNvCxnSpPr>
          <p:nvPr/>
        </p:nvCxnSpPr>
        <p:spPr>
          <a:xfrm flipH="1">
            <a:off x="2060759" y="3542762"/>
            <a:ext cx="1043188" cy="218941"/>
          </a:xfrm>
          <a:prstGeom prst="straightConnector1">
            <a:avLst/>
          </a:prstGeom>
          <a:ln w="38100"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AACD1517-AEC7-6533-B09D-C7B9CBEAD721}"/>
              </a:ext>
            </a:extLst>
          </p:cNvPr>
          <p:cNvCxnSpPr>
            <a:cxnSpLocks/>
            <a:stCxn id="8" idx="2"/>
            <a:endCxn id="10" idx="0"/>
          </p:cNvCxnSpPr>
          <p:nvPr/>
        </p:nvCxnSpPr>
        <p:spPr>
          <a:xfrm>
            <a:off x="3103947" y="3542762"/>
            <a:ext cx="1030311" cy="218941"/>
          </a:xfrm>
          <a:prstGeom prst="straightConnector1">
            <a:avLst/>
          </a:prstGeom>
          <a:ln w="38100"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7E32CE84-EDF2-844A-77E3-8352C9B7FADE}"/>
              </a:ext>
            </a:extLst>
          </p:cNvPr>
          <p:cNvCxnSpPr>
            <a:cxnSpLocks/>
            <a:stCxn id="9" idx="2"/>
            <a:endCxn id="13" idx="0"/>
          </p:cNvCxnSpPr>
          <p:nvPr/>
        </p:nvCxnSpPr>
        <p:spPr>
          <a:xfrm>
            <a:off x="2060759" y="4238221"/>
            <a:ext cx="0" cy="218941"/>
          </a:xfrm>
          <a:prstGeom prst="straightConnector1">
            <a:avLst/>
          </a:prstGeom>
          <a:ln w="38100"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B55809BF-BDDB-B241-D5A7-F2B96FF86BB7}"/>
              </a:ext>
            </a:extLst>
          </p:cNvPr>
          <p:cNvCxnSpPr>
            <a:cxnSpLocks/>
            <a:stCxn id="13" idx="2"/>
            <a:endCxn id="14" idx="0"/>
          </p:cNvCxnSpPr>
          <p:nvPr/>
        </p:nvCxnSpPr>
        <p:spPr>
          <a:xfrm>
            <a:off x="2060759" y="4933680"/>
            <a:ext cx="0" cy="218941"/>
          </a:xfrm>
          <a:prstGeom prst="straightConnector1">
            <a:avLst/>
          </a:prstGeom>
          <a:ln w="38100"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E5B65CD7-419D-F906-C74D-52EEF3402FBB}"/>
              </a:ext>
            </a:extLst>
          </p:cNvPr>
          <p:cNvCxnSpPr>
            <a:cxnSpLocks/>
            <a:stCxn id="6" idx="2"/>
            <a:endCxn id="48" idx="1"/>
          </p:cNvCxnSpPr>
          <p:nvPr/>
        </p:nvCxnSpPr>
        <p:spPr>
          <a:xfrm>
            <a:off x="5836416" y="1838459"/>
            <a:ext cx="2306789" cy="760926"/>
          </a:xfrm>
          <a:prstGeom prst="straightConnector1">
            <a:avLst/>
          </a:prstGeom>
          <a:ln w="38100"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87F1FE40-CF3E-9EA4-3CED-E17DF0FFDF7D}"/>
              </a:ext>
            </a:extLst>
          </p:cNvPr>
          <p:cNvCxnSpPr>
            <a:cxnSpLocks/>
            <a:stCxn id="11" idx="0"/>
          </p:cNvCxnSpPr>
          <p:nvPr/>
        </p:nvCxnSpPr>
        <p:spPr>
          <a:xfrm flipV="1">
            <a:off x="3026674" y="1490729"/>
            <a:ext cx="1843826" cy="347730"/>
          </a:xfrm>
          <a:prstGeom prst="straightConnector1">
            <a:avLst/>
          </a:prstGeom>
          <a:ln w="38100">
            <a:solidFill>
              <a:schemeClr val="tx2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6">
            <a:extLst>
              <a:ext uri="{FF2B5EF4-FFF2-40B4-BE49-F238E27FC236}">
                <a16:creationId xmlns:a16="http://schemas.microsoft.com/office/drawing/2014/main" id="{B409A0AF-4854-0295-AFE3-509E01778C99}"/>
              </a:ext>
            </a:extLst>
          </p:cNvPr>
          <p:cNvSpPr txBox="1"/>
          <p:nvPr/>
        </p:nvSpPr>
        <p:spPr>
          <a:xfrm>
            <a:off x="3103946" y="1331353"/>
            <a:ext cx="12233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On error</a:t>
            </a:r>
          </a:p>
        </p:txBody>
      </p:sp>
      <p:sp>
        <p:nvSpPr>
          <p:cNvPr id="38" name="Freeform: Shape 37">
            <a:extLst>
              <a:ext uri="{FF2B5EF4-FFF2-40B4-BE49-F238E27FC236}">
                <a16:creationId xmlns:a16="http://schemas.microsoft.com/office/drawing/2014/main" id="{F22133A9-7766-D312-28CA-3001977DD66E}"/>
              </a:ext>
            </a:extLst>
          </p:cNvPr>
          <p:cNvSpPr/>
          <p:nvPr/>
        </p:nvSpPr>
        <p:spPr>
          <a:xfrm>
            <a:off x="488325" y="3958347"/>
            <a:ext cx="593569" cy="388107"/>
          </a:xfrm>
          <a:custGeom>
            <a:avLst/>
            <a:gdLst>
              <a:gd name="connsiteX0" fmla="*/ 593569 w 593569"/>
              <a:gd name="connsiteY0" fmla="*/ 168662 h 388107"/>
              <a:gd name="connsiteX1" fmla="*/ 439023 w 593569"/>
              <a:gd name="connsiteY1" fmla="*/ 336087 h 388107"/>
              <a:gd name="connsiteX2" fmla="*/ 52657 w 593569"/>
              <a:gd name="connsiteY2" fmla="*/ 374724 h 388107"/>
              <a:gd name="connsiteX3" fmla="*/ 26899 w 593569"/>
              <a:gd name="connsiteY3" fmla="*/ 130025 h 388107"/>
              <a:gd name="connsiteX4" fmla="*/ 271598 w 593569"/>
              <a:gd name="connsiteY4" fmla="*/ 1237 h 388107"/>
              <a:gd name="connsiteX5" fmla="*/ 567812 w 593569"/>
              <a:gd name="connsiteY5" fmla="*/ 65631 h 3881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93569" h="388107">
                <a:moveTo>
                  <a:pt x="593569" y="168662"/>
                </a:moveTo>
                <a:cubicBezTo>
                  <a:pt x="561372" y="235202"/>
                  <a:pt x="529175" y="301743"/>
                  <a:pt x="439023" y="336087"/>
                </a:cubicBezTo>
                <a:cubicBezTo>
                  <a:pt x="348871" y="370431"/>
                  <a:pt x="121344" y="409068"/>
                  <a:pt x="52657" y="374724"/>
                </a:cubicBezTo>
                <a:cubicBezTo>
                  <a:pt x="-16030" y="340380"/>
                  <a:pt x="-9591" y="192273"/>
                  <a:pt x="26899" y="130025"/>
                </a:cubicBezTo>
                <a:cubicBezTo>
                  <a:pt x="63389" y="67777"/>
                  <a:pt x="181446" y="11969"/>
                  <a:pt x="271598" y="1237"/>
                </a:cubicBezTo>
                <a:cubicBezTo>
                  <a:pt x="361750" y="-9495"/>
                  <a:pt x="486246" y="52752"/>
                  <a:pt x="567812" y="65631"/>
                </a:cubicBezTo>
              </a:path>
            </a:pathLst>
          </a:custGeom>
          <a:noFill/>
          <a:ln w="38100">
            <a:headEnd type="none" w="med" len="med"/>
            <a:tailEnd type="triangle" w="med" len="me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Freeform: Shape 38">
            <a:extLst>
              <a:ext uri="{FF2B5EF4-FFF2-40B4-BE49-F238E27FC236}">
                <a16:creationId xmlns:a16="http://schemas.microsoft.com/office/drawing/2014/main" id="{8E123DE1-6D97-C8B0-E7ED-910DE5EFF1C4}"/>
              </a:ext>
            </a:extLst>
          </p:cNvPr>
          <p:cNvSpPr/>
          <p:nvPr/>
        </p:nvSpPr>
        <p:spPr>
          <a:xfrm rot="11164929">
            <a:off x="5119063" y="3764293"/>
            <a:ext cx="593569" cy="388107"/>
          </a:xfrm>
          <a:custGeom>
            <a:avLst/>
            <a:gdLst>
              <a:gd name="connsiteX0" fmla="*/ 593569 w 593569"/>
              <a:gd name="connsiteY0" fmla="*/ 168662 h 388107"/>
              <a:gd name="connsiteX1" fmla="*/ 439023 w 593569"/>
              <a:gd name="connsiteY1" fmla="*/ 336087 h 388107"/>
              <a:gd name="connsiteX2" fmla="*/ 52657 w 593569"/>
              <a:gd name="connsiteY2" fmla="*/ 374724 h 388107"/>
              <a:gd name="connsiteX3" fmla="*/ 26899 w 593569"/>
              <a:gd name="connsiteY3" fmla="*/ 130025 h 388107"/>
              <a:gd name="connsiteX4" fmla="*/ 271598 w 593569"/>
              <a:gd name="connsiteY4" fmla="*/ 1237 h 388107"/>
              <a:gd name="connsiteX5" fmla="*/ 567812 w 593569"/>
              <a:gd name="connsiteY5" fmla="*/ 65631 h 3881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93569" h="388107">
                <a:moveTo>
                  <a:pt x="593569" y="168662"/>
                </a:moveTo>
                <a:cubicBezTo>
                  <a:pt x="561372" y="235202"/>
                  <a:pt x="529175" y="301743"/>
                  <a:pt x="439023" y="336087"/>
                </a:cubicBezTo>
                <a:cubicBezTo>
                  <a:pt x="348871" y="370431"/>
                  <a:pt x="121344" y="409068"/>
                  <a:pt x="52657" y="374724"/>
                </a:cubicBezTo>
                <a:cubicBezTo>
                  <a:pt x="-16030" y="340380"/>
                  <a:pt x="-9591" y="192273"/>
                  <a:pt x="26899" y="130025"/>
                </a:cubicBezTo>
                <a:cubicBezTo>
                  <a:pt x="63389" y="67777"/>
                  <a:pt x="181446" y="11969"/>
                  <a:pt x="271598" y="1237"/>
                </a:cubicBezTo>
                <a:cubicBezTo>
                  <a:pt x="361750" y="-9495"/>
                  <a:pt x="486246" y="52752"/>
                  <a:pt x="567812" y="65631"/>
                </a:cubicBezTo>
              </a:path>
            </a:pathLst>
          </a:custGeom>
          <a:noFill/>
          <a:ln w="38100">
            <a:headEnd type="none" w="med" len="med"/>
            <a:tailEnd type="triangle" w="med" len="me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Freeform: Shape 39">
            <a:extLst>
              <a:ext uri="{FF2B5EF4-FFF2-40B4-BE49-F238E27FC236}">
                <a16:creationId xmlns:a16="http://schemas.microsoft.com/office/drawing/2014/main" id="{7075FCCE-41F6-F54D-8BDF-679D12C6CD70}"/>
              </a:ext>
            </a:extLst>
          </p:cNvPr>
          <p:cNvSpPr/>
          <p:nvPr/>
        </p:nvSpPr>
        <p:spPr>
          <a:xfrm>
            <a:off x="2034862" y="1918952"/>
            <a:ext cx="3860495" cy="4207773"/>
          </a:xfrm>
          <a:custGeom>
            <a:avLst/>
            <a:gdLst>
              <a:gd name="connsiteX0" fmla="*/ 0 w 3860495"/>
              <a:gd name="connsiteY0" fmla="*/ 3734873 h 4207773"/>
              <a:gd name="connsiteX1" fmla="*/ 566670 w 3860495"/>
              <a:gd name="connsiteY1" fmla="*/ 4134118 h 4207773"/>
              <a:gd name="connsiteX2" fmla="*/ 3258355 w 3860495"/>
              <a:gd name="connsiteY2" fmla="*/ 4056845 h 4207773"/>
              <a:gd name="connsiteX3" fmla="*/ 3799268 w 3860495"/>
              <a:gd name="connsiteY3" fmla="*/ 2665927 h 4207773"/>
              <a:gd name="connsiteX4" fmla="*/ 3825025 w 3860495"/>
              <a:gd name="connsiteY4" fmla="*/ 0 h 42077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860495" h="4207773">
                <a:moveTo>
                  <a:pt x="0" y="3734873"/>
                </a:moveTo>
                <a:cubicBezTo>
                  <a:pt x="11805" y="3907664"/>
                  <a:pt x="23611" y="4080456"/>
                  <a:pt x="566670" y="4134118"/>
                </a:cubicBezTo>
                <a:cubicBezTo>
                  <a:pt x="1109729" y="4187780"/>
                  <a:pt x="2719589" y="4301543"/>
                  <a:pt x="3258355" y="4056845"/>
                </a:cubicBezTo>
                <a:cubicBezTo>
                  <a:pt x="3797121" y="3812147"/>
                  <a:pt x="3704823" y="3342068"/>
                  <a:pt x="3799268" y="2665927"/>
                </a:cubicBezTo>
                <a:cubicBezTo>
                  <a:pt x="3893713" y="1989786"/>
                  <a:pt x="3859369" y="994893"/>
                  <a:pt x="3825025" y="0"/>
                </a:cubicBezTo>
              </a:path>
            </a:pathLst>
          </a:custGeom>
          <a:noFill/>
          <a:ln w="38100">
            <a:headEnd type="none" w="med" len="med"/>
            <a:tailEnd type="triangle" w="med" len="me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9CE3EAC7-7A36-F6DE-59E7-98AE87C56214}"/>
              </a:ext>
            </a:extLst>
          </p:cNvPr>
          <p:cNvCxnSpPr>
            <a:cxnSpLocks/>
            <a:stCxn id="45" idx="2"/>
            <a:endCxn id="14" idx="3"/>
          </p:cNvCxnSpPr>
          <p:nvPr/>
        </p:nvCxnSpPr>
        <p:spPr>
          <a:xfrm flipH="1">
            <a:off x="3026674" y="4933680"/>
            <a:ext cx="1107584" cy="457200"/>
          </a:xfrm>
          <a:prstGeom prst="straightConnector1">
            <a:avLst/>
          </a:prstGeom>
          <a:ln w="38100"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Rectangle: Rounded Corners 44">
            <a:extLst>
              <a:ext uri="{FF2B5EF4-FFF2-40B4-BE49-F238E27FC236}">
                <a16:creationId xmlns:a16="http://schemas.microsoft.com/office/drawing/2014/main" id="{33C36B54-DBCA-5920-687F-57E734B41669}"/>
              </a:ext>
            </a:extLst>
          </p:cNvPr>
          <p:cNvSpPr/>
          <p:nvPr/>
        </p:nvSpPr>
        <p:spPr>
          <a:xfrm>
            <a:off x="3168342" y="4457162"/>
            <a:ext cx="1931831" cy="476518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…</a:t>
            </a:r>
            <a:endParaRPr lang="en-US" sz="1200" dirty="0"/>
          </a:p>
        </p:txBody>
      </p:sp>
      <p:sp>
        <p:nvSpPr>
          <p:cNvPr id="48" name="Rectangle: Rounded Corners 47">
            <a:extLst>
              <a:ext uri="{FF2B5EF4-FFF2-40B4-BE49-F238E27FC236}">
                <a16:creationId xmlns:a16="http://schemas.microsoft.com/office/drawing/2014/main" id="{C2968259-D51C-BB63-1312-783EEAC89D70}"/>
              </a:ext>
            </a:extLst>
          </p:cNvPr>
          <p:cNvSpPr/>
          <p:nvPr/>
        </p:nvSpPr>
        <p:spPr>
          <a:xfrm>
            <a:off x="8143205" y="2361126"/>
            <a:ext cx="1931831" cy="476518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err="1"/>
              <a:t>StartReadBlocks</a:t>
            </a:r>
            <a:endParaRPr lang="en-US" sz="1400" dirty="0"/>
          </a:p>
        </p:txBody>
      </p:sp>
      <p:sp>
        <p:nvSpPr>
          <p:cNvPr id="49" name="Rectangle: Rounded Corners 48">
            <a:extLst>
              <a:ext uri="{FF2B5EF4-FFF2-40B4-BE49-F238E27FC236}">
                <a16:creationId xmlns:a16="http://schemas.microsoft.com/office/drawing/2014/main" id="{B2B9BE45-6AA9-66C7-A2D2-F7BE85CF3E47}"/>
              </a:ext>
            </a:extLst>
          </p:cNvPr>
          <p:cNvSpPr/>
          <p:nvPr/>
        </p:nvSpPr>
        <p:spPr>
          <a:xfrm>
            <a:off x="8143205" y="3066244"/>
            <a:ext cx="1931831" cy="476518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err="1"/>
              <a:t>WaitReadBlocks</a:t>
            </a:r>
            <a:endParaRPr lang="en-US" sz="1400" dirty="0"/>
          </a:p>
        </p:txBody>
      </p:sp>
      <p:sp>
        <p:nvSpPr>
          <p:cNvPr id="50" name="Rectangle: Rounded Corners 49">
            <a:extLst>
              <a:ext uri="{FF2B5EF4-FFF2-40B4-BE49-F238E27FC236}">
                <a16:creationId xmlns:a16="http://schemas.microsoft.com/office/drawing/2014/main" id="{EC116B31-2A49-BBBF-5F19-A071652EAB74}"/>
              </a:ext>
            </a:extLst>
          </p:cNvPr>
          <p:cNvSpPr/>
          <p:nvPr/>
        </p:nvSpPr>
        <p:spPr>
          <a:xfrm>
            <a:off x="8143205" y="3761703"/>
            <a:ext cx="1931831" cy="476518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err="1"/>
              <a:t>ReadBlockComplete</a:t>
            </a:r>
            <a:endParaRPr lang="en-US" sz="1200" dirty="0"/>
          </a:p>
        </p:txBody>
      </p:sp>
      <p:sp>
        <p:nvSpPr>
          <p:cNvPr id="51" name="Freeform: Shape 50">
            <a:extLst>
              <a:ext uri="{FF2B5EF4-FFF2-40B4-BE49-F238E27FC236}">
                <a16:creationId xmlns:a16="http://schemas.microsoft.com/office/drawing/2014/main" id="{620FED28-1887-C9CE-B75B-CDBBB9934CD1}"/>
              </a:ext>
            </a:extLst>
          </p:cNvPr>
          <p:cNvSpPr/>
          <p:nvPr/>
        </p:nvSpPr>
        <p:spPr>
          <a:xfrm rot="11164929">
            <a:off x="10114992" y="3132449"/>
            <a:ext cx="593569" cy="388107"/>
          </a:xfrm>
          <a:custGeom>
            <a:avLst/>
            <a:gdLst>
              <a:gd name="connsiteX0" fmla="*/ 593569 w 593569"/>
              <a:gd name="connsiteY0" fmla="*/ 168662 h 388107"/>
              <a:gd name="connsiteX1" fmla="*/ 439023 w 593569"/>
              <a:gd name="connsiteY1" fmla="*/ 336087 h 388107"/>
              <a:gd name="connsiteX2" fmla="*/ 52657 w 593569"/>
              <a:gd name="connsiteY2" fmla="*/ 374724 h 388107"/>
              <a:gd name="connsiteX3" fmla="*/ 26899 w 593569"/>
              <a:gd name="connsiteY3" fmla="*/ 130025 h 388107"/>
              <a:gd name="connsiteX4" fmla="*/ 271598 w 593569"/>
              <a:gd name="connsiteY4" fmla="*/ 1237 h 388107"/>
              <a:gd name="connsiteX5" fmla="*/ 567812 w 593569"/>
              <a:gd name="connsiteY5" fmla="*/ 65631 h 3881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93569" h="388107">
                <a:moveTo>
                  <a:pt x="593569" y="168662"/>
                </a:moveTo>
                <a:cubicBezTo>
                  <a:pt x="561372" y="235202"/>
                  <a:pt x="529175" y="301743"/>
                  <a:pt x="439023" y="336087"/>
                </a:cubicBezTo>
                <a:cubicBezTo>
                  <a:pt x="348871" y="370431"/>
                  <a:pt x="121344" y="409068"/>
                  <a:pt x="52657" y="374724"/>
                </a:cubicBezTo>
                <a:cubicBezTo>
                  <a:pt x="-16030" y="340380"/>
                  <a:pt x="-9591" y="192273"/>
                  <a:pt x="26899" y="130025"/>
                </a:cubicBezTo>
                <a:cubicBezTo>
                  <a:pt x="63389" y="67777"/>
                  <a:pt x="181446" y="11969"/>
                  <a:pt x="271598" y="1237"/>
                </a:cubicBezTo>
                <a:cubicBezTo>
                  <a:pt x="361750" y="-9495"/>
                  <a:pt x="486246" y="52752"/>
                  <a:pt x="567812" y="65631"/>
                </a:cubicBezTo>
              </a:path>
            </a:pathLst>
          </a:custGeom>
          <a:noFill/>
          <a:ln w="38100">
            <a:headEnd type="none" w="med" len="med"/>
            <a:tailEnd type="triangle" w="med" len="me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2" name="Straight Arrow Connector 51">
            <a:extLst>
              <a:ext uri="{FF2B5EF4-FFF2-40B4-BE49-F238E27FC236}">
                <a16:creationId xmlns:a16="http://schemas.microsoft.com/office/drawing/2014/main" id="{4BFEE933-375C-90B8-5921-EDADE3B5FCD4}"/>
              </a:ext>
            </a:extLst>
          </p:cNvPr>
          <p:cNvCxnSpPr>
            <a:cxnSpLocks/>
            <a:stCxn id="47" idx="0"/>
          </p:cNvCxnSpPr>
          <p:nvPr/>
        </p:nvCxnSpPr>
        <p:spPr>
          <a:xfrm flipH="1" flipV="1">
            <a:off x="6905086" y="1490729"/>
            <a:ext cx="2203482" cy="347730"/>
          </a:xfrm>
          <a:prstGeom prst="straightConnector1">
            <a:avLst/>
          </a:prstGeom>
          <a:ln w="38100">
            <a:solidFill>
              <a:schemeClr val="tx2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Box 52">
            <a:extLst>
              <a:ext uri="{FF2B5EF4-FFF2-40B4-BE49-F238E27FC236}">
                <a16:creationId xmlns:a16="http://schemas.microsoft.com/office/drawing/2014/main" id="{260F6ED2-87A2-46D5-EA7B-65FCD8BC57EF}"/>
              </a:ext>
            </a:extLst>
          </p:cNvPr>
          <p:cNvSpPr txBox="1"/>
          <p:nvPr/>
        </p:nvSpPr>
        <p:spPr>
          <a:xfrm>
            <a:off x="7885212" y="1222852"/>
            <a:ext cx="12233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On error</a:t>
            </a:r>
          </a:p>
        </p:txBody>
      </p:sp>
      <p:cxnSp>
        <p:nvCxnSpPr>
          <p:cNvPr id="56" name="Straight Arrow Connector 55">
            <a:extLst>
              <a:ext uri="{FF2B5EF4-FFF2-40B4-BE49-F238E27FC236}">
                <a16:creationId xmlns:a16="http://schemas.microsoft.com/office/drawing/2014/main" id="{A8EFB184-77AC-1828-255C-EDFF350F80C7}"/>
              </a:ext>
            </a:extLst>
          </p:cNvPr>
          <p:cNvCxnSpPr>
            <a:cxnSpLocks/>
            <a:stCxn id="6" idx="2"/>
            <a:endCxn id="7" idx="3"/>
          </p:cNvCxnSpPr>
          <p:nvPr/>
        </p:nvCxnSpPr>
        <p:spPr>
          <a:xfrm flipH="1">
            <a:off x="4069862" y="1838459"/>
            <a:ext cx="1766554" cy="760926"/>
          </a:xfrm>
          <a:prstGeom prst="straightConnector1">
            <a:avLst/>
          </a:prstGeom>
          <a:ln w="38100"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Arrow Connector 60">
            <a:extLst>
              <a:ext uri="{FF2B5EF4-FFF2-40B4-BE49-F238E27FC236}">
                <a16:creationId xmlns:a16="http://schemas.microsoft.com/office/drawing/2014/main" id="{6A8997C6-20B6-8EE3-0889-3FA3942130AF}"/>
              </a:ext>
            </a:extLst>
          </p:cNvPr>
          <p:cNvCxnSpPr>
            <a:cxnSpLocks/>
            <a:stCxn id="48" idx="2"/>
            <a:endCxn id="49" idx="0"/>
          </p:cNvCxnSpPr>
          <p:nvPr/>
        </p:nvCxnSpPr>
        <p:spPr>
          <a:xfrm>
            <a:off x="9109121" y="2837644"/>
            <a:ext cx="0" cy="228600"/>
          </a:xfrm>
          <a:prstGeom prst="straightConnector1">
            <a:avLst/>
          </a:prstGeom>
          <a:ln w="38100"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Arrow Connector 63">
            <a:extLst>
              <a:ext uri="{FF2B5EF4-FFF2-40B4-BE49-F238E27FC236}">
                <a16:creationId xmlns:a16="http://schemas.microsoft.com/office/drawing/2014/main" id="{DAC94AFF-319E-2119-431E-F1DB36ECB196}"/>
              </a:ext>
            </a:extLst>
          </p:cNvPr>
          <p:cNvCxnSpPr>
            <a:cxnSpLocks/>
            <a:stCxn id="49" idx="2"/>
            <a:endCxn id="50" idx="0"/>
          </p:cNvCxnSpPr>
          <p:nvPr/>
        </p:nvCxnSpPr>
        <p:spPr>
          <a:xfrm>
            <a:off x="9109121" y="3542762"/>
            <a:ext cx="0" cy="218941"/>
          </a:xfrm>
          <a:prstGeom prst="straightConnector1">
            <a:avLst/>
          </a:prstGeom>
          <a:ln w="38100"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Freeform: Shape 68">
            <a:extLst>
              <a:ext uri="{FF2B5EF4-FFF2-40B4-BE49-F238E27FC236}">
                <a16:creationId xmlns:a16="http://schemas.microsoft.com/office/drawing/2014/main" id="{CCDE5D3A-AE3B-B0F8-6B96-1641D54EDD74}"/>
              </a:ext>
            </a:extLst>
          </p:cNvPr>
          <p:cNvSpPr/>
          <p:nvPr/>
        </p:nvSpPr>
        <p:spPr>
          <a:xfrm>
            <a:off x="5975797" y="2021983"/>
            <a:ext cx="3265939" cy="3099194"/>
          </a:xfrm>
          <a:custGeom>
            <a:avLst/>
            <a:gdLst>
              <a:gd name="connsiteX0" fmla="*/ 3142445 w 3265939"/>
              <a:gd name="connsiteY0" fmla="*/ 2279561 h 3099194"/>
              <a:gd name="connsiteX1" fmla="*/ 3181082 w 3265939"/>
              <a:gd name="connsiteY1" fmla="*/ 3013656 h 3099194"/>
              <a:gd name="connsiteX2" fmla="*/ 2176530 w 3265939"/>
              <a:gd name="connsiteY2" fmla="*/ 3065172 h 3099194"/>
              <a:gd name="connsiteX3" fmla="*/ 785611 w 3265939"/>
              <a:gd name="connsiteY3" fmla="*/ 2923504 h 3099194"/>
              <a:gd name="connsiteX4" fmla="*/ 180304 w 3265939"/>
              <a:gd name="connsiteY4" fmla="*/ 1300766 h 3099194"/>
              <a:gd name="connsiteX5" fmla="*/ 0 w 3265939"/>
              <a:gd name="connsiteY5" fmla="*/ 0 h 30991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265939" h="3099194">
                <a:moveTo>
                  <a:pt x="3142445" y="2279561"/>
                </a:moveTo>
                <a:cubicBezTo>
                  <a:pt x="3242256" y="2581141"/>
                  <a:pt x="3342068" y="2882721"/>
                  <a:pt x="3181082" y="3013656"/>
                </a:cubicBezTo>
                <a:cubicBezTo>
                  <a:pt x="3020096" y="3144591"/>
                  <a:pt x="2575775" y="3080197"/>
                  <a:pt x="2176530" y="3065172"/>
                </a:cubicBezTo>
                <a:cubicBezTo>
                  <a:pt x="1777285" y="3050147"/>
                  <a:pt x="1118315" y="3217572"/>
                  <a:pt x="785611" y="2923504"/>
                </a:cubicBezTo>
                <a:cubicBezTo>
                  <a:pt x="452907" y="2629436"/>
                  <a:pt x="311239" y="1788017"/>
                  <a:pt x="180304" y="1300766"/>
                </a:cubicBezTo>
                <a:cubicBezTo>
                  <a:pt x="49369" y="813515"/>
                  <a:pt x="24684" y="406757"/>
                  <a:pt x="0" y="0"/>
                </a:cubicBezTo>
              </a:path>
            </a:pathLst>
          </a:custGeom>
          <a:noFill/>
          <a:ln w="38100">
            <a:headEnd type="none" w="med" len="med"/>
            <a:tailEnd type="triangle" w="med" len="me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0" name="Straight Arrow Connector 69">
            <a:extLst>
              <a:ext uri="{FF2B5EF4-FFF2-40B4-BE49-F238E27FC236}">
                <a16:creationId xmlns:a16="http://schemas.microsoft.com/office/drawing/2014/main" id="{421BBFF6-D6B2-93E9-4920-ECCBBA41BC4B}"/>
              </a:ext>
            </a:extLst>
          </p:cNvPr>
          <p:cNvCxnSpPr>
            <a:cxnSpLocks/>
            <a:stCxn id="10" idx="2"/>
            <a:endCxn id="45" idx="0"/>
          </p:cNvCxnSpPr>
          <p:nvPr/>
        </p:nvCxnSpPr>
        <p:spPr>
          <a:xfrm>
            <a:off x="4134258" y="4238221"/>
            <a:ext cx="0" cy="218941"/>
          </a:xfrm>
          <a:prstGeom prst="straightConnector1">
            <a:avLst/>
          </a:prstGeom>
          <a:ln w="38100"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TextBox 73">
            <a:extLst>
              <a:ext uri="{FF2B5EF4-FFF2-40B4-BE49-F238E27FC236}">
                <a16:creationId xmlns:a16="http://schemas.microsoft.com/office/drawing/2014/main" id="{C67009F9-94C9-9B33-EB9C-FEC55AB22930}"/>
              </a:ext>
            </a:extLst>
          </p:cNvPr>
          <p:cNvSpPr txBox="1"/>
          <p:nvPr/>
        </p:nvSpPr>
        <p:spPr>
          <a:xfrm>
            <a:off x="4069862" y="6280060"/>
            <a:ext cx="711034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dirty="0">
                <a:hlinkClick r:id="rId2"/>
              </a:rPr>
              <a:t>https://github.com/tock/tock/blob/master/capsules/extra/src/sdcard.rs#L482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84679808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E0ABC2A-AAB5-BA29-9BE4-3714B5FEB5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Calling into the state machine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F327FA7-48BE-48A0-EC4D-62D0307EC1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Might be executed each time through the loop</a:t>
            </a:r>
          </a:p>
          <a:p>
            <a:pPr lvl="1"/>
            <a:r>
              <a:rPr lang="en-US" dirty="0"/>
              <a:t>Just call “</a:t>
            </a:r>
            <a:r>
              <a:rPr lang="en-US" dirty="0" err="1"/>
              <a:t>advance_state_machine</a:t>
            </a:r>
            <a:r>
              <a:rPr lang="en-US" dirty="0"/>
              <a:t>()” each time through the main loop</a:t>
            </a:r>
          </a:p>
          <a:p>
            <a:pPr lvl="1"/>
            <a:r>
              <a:rPr lang="en-US" dirty="0"/>
              <a:t>Game logic might do this, for example</a:t>
            </a:r>
          </a:p>
          <a:p>
            <a:endParaRPr lang="en-US" dirty="0"/>
          </a:p>
          <a:p>
            <a:r>
              <a:rPr lang="en-US" dirty="0"/>
              <a:t>Could advance through interrupts or timers</a:t>
            </a:r>
          </a:p>
          <a:p>
            <a:pPr lvl="1"/>
            <a:r>
              <a:rPr lang="en-US" dirty="0"/>
              <a:t>On hardware event, run the state machine and determine what to do now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Often some state transitions are manual and some are automatic</a:t>
            </a:r>
          </a:p>
          <a:p>
            <a:pPr lvl="2"/>
            <a:r>
              <a:rPr lang="en-US" dirty="0"/>
              <a:t>Idle -&gt; Running on function call to start some action</a:t>
            </a:r>
          </a:p>
          <a:p>
            <a:pPr lvl="2"/>
            <a:r>
              <a:rPr lang="en-US" dirty="0"/>
              <a:t>Running -&gt; Idle after an interrupt occurs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C6EDEC6-FC93-F8AB-8607-4920C3F6F7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926272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723312-45CD-521F-6E7E-3BC227739F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5852983-77CF-D45D-FF5F-69DF46C160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32</a:t>
            </a:fld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936E4F5-802E-D742-3A2F-D81CF499B43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solidFill>
            <a:schemeClr val="bg1"/>
          </a:solidFill>
        </p:spPr>
        <p:txBody>
          <a:bodyPr/>
          <a:lstStyle/>
          <a:p>
            <a:r>
              <a:rPr lang="en-US" dirty="0"/>
              <a:t>Driver Interfaces (Blocking and Non-Blocking)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r>
              <a:rPr lang="en-US" dirty="0"/>
              <a:t>Event-driven Model</a:t>
            </a:r>
          </a:p>
          <a:p>
            <a:endParaRPr lang="en-US" dirty="0"/>
          </a:p>
          <a:p>
            <a:r>
              <a:rPr lang="en-US" dirty="0"/>
              <a:t>State Machines</a:t>
            </a:r>
          </a:p>
          <a:p>
            <a:endParaRPr lang="en-US" dirty="0"/>
          </a:p>
          <a:p>
            <a:r>
              <a:rPr lang="en-US" b="1" dirty="0"/>
              <a:t>Continuous Operation</a:t>
            </a:r>
          </a:p>
          <a:p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07006E6-4FA8-CD11-653E-D44073FB7D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30154530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E9F9C2-88FF-CACE-2F85-C20114338D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Continuous operation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5AAF26-9315-E2A7-B842-8E0C3ECA93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For some sensors/actuators they might be continuously updating in the background</a:t>
            </a:r>
          </a:p>
          <a:p>
            <a:endParaRPr lang="en-US" dirty="0"/>
          </a:p>
          <a:p>
            <a:r>
              <a:rPr lang="en-US" dirty="0"/>
              <a:t>For those, we only need one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init_and_start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r>
              <a:rPr lang="en-US" dirty="0"/>
              <a:t> function and a read or write function</a:t>
            </a:r>
          </a:p>
          <a:p>
            <a:pPr lvl="1"/>
            <a:r>
              <a:rPr lang="en-US" dirty="0"/>
              <a:t>Continuous sensors are always ready with the most recent sample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Continuous actuators will always update to the new command as soon as possible</a:t>
            </a:r>
          </a:p>
          <a:p>
            <a:pPr lvl="2"/>
            <a:r>
              <a:rPr lang="en-US" dirty="0"/>
              <a:t>They might skip a command if you give it multiple very quickly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2DAEF2C-A93B-E51E-8D9B-046234BB7A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784628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E9F9C2-88FF-CACE-2F85-C20114338D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Continuously updating temperature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5AAF26-9315-E2A7-B842-8E0C3ECA93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4" y="1143000"/>
            <a:ext cx="11158581" cy="5029200"/>
          </a:xfrm>
        </p:spPr>
        <p:txBody>
          <a:bodyPr/>
          <a:lstStyle/>
          <a:p>
            <a:r>
              <a:rPr lang="en-US" dirty="0"/>
              <a:t>Temperature driver design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In the interrupt handler, copy over the value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Start the next event, which will automatically re-trigger the interrupt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No more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is_ready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r>
              <a:rPr lang="en-US" dirty="0"/>
              <a:t> function, data is always ready with the most up-to-date value</a:t>
            </a:r>
          </a:p>
          <a:p>
            <a:pPr lvl="2"/>
            <a:r>
              <a:rPr lang="en-US" dirty="0"/>
              <a:t>Might be a little behind real-time, but only by one sample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r>
              <a:rPr lang="en-US" dirty="0"/>
              <a:t>For temperature specifically, this would result in a TON of interrupts</a:t>
            </a:r>
          </a:p>
          <a:p>
            <a:pPr lvl="1"/>
            <a:r>
              <a:rPr lang="en-US" dirty="0"/>
              <a:t>Probably want to combine with a timer to run it more slowly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2DAEF2C-A93B-E51E-8D9B-046234BB7A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74613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4AA8CA-0CD0-0EC9-27B3-0EF72360E1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LED Matrix design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A7C0E5-D765-A5DC-DE69-105DEB234D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This is a good example of a continuous operation actuator</a:t>
            </a:r>
          </a:p>
          <a:p>
            <a:pPr lvl="1"/>
            <a:endParaRPr lang="en-US" dirty="0"/>
          </a:p>
          <a:p>
            <a:r>
              <a:rPr lang="en-US" dirty="0"/>
              <a:t>General driver design</a:t>
            </a:r>
          </a:p>
          <a:p>
            <a:pPr lvl="1"/>
            <a:r>
              <a:rPr lang="en-US" dirty="0"/>
              <a:t>Split operation between a Model and a View</a:t>
            </a:r>
            <a:br>
              <a:rPr lang="en-US" dirty="0"/>
            </a:br>
            <a:r>
              <a:rPr lang="en-US" dirty="0"/>
              <a:t>(</a:t>
            </a:r>
            <a:r>
              <a:rPr lang="en-US" dirty="0">
                <a:hlinkClick r:id="rId2"/>
              </a:rPr>
              <a:t>Model-View-Controller design</a:t>
            </a:r>
            <a:r>
              <a:rPr lang="en-US" dirty="0"/>
              <a:t>)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Model contains what you want the state of the LEDs to be</a:t>
            </a:r>
          </a:p>
          <a:p>
            <a:pPr lvl="2"/>
            <a:r>
              <a:rPr lang="en-US" dirty="0"/>
              <a:t>Only updates when the user calls a function</a:t>
            </a:r>
          </a:p>
          <a:p>
            <a:pPr lvl="2"/>
            <a:r>
              <a:rPr lang="en-US" dirty="0"/>
              <a:t>Updates immediately (non-blocking)</a:t>
            </a:r>
          </a:p>
          <a:p>
            <a:pPr lvl="2"/>
            <a:endParaRPr lang="en-US" dirty="0"/>
          </a:p>
          <a:p>
            <a:pPr lvl="1"/>
            <a:r>
              <a:rPr lang="en-US" dirty="0"/>
              <a:t>View contains the code to take the model and display it on the LEDs</a:t>
            </a:r>
          </a:p>
          <a:p>
            <a:pPr lvl="2"/>
            <a:r>
              <a:rPr lang="en-US" dirty="0"/>
              <a:t>Continuously updates the LED states with a timer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DA21D52-CDE0-7A6F-467B-50AD8AAA11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049565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D98CB8-4B35-4293-A9C4-BAD373E0D6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LEDs on the </a:t>
            </a:r>
            <a:r>
              <a:rPr lang="en-US" dirty="0" err="1"/>
              <a:t>Microbit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48F6A2-E2B0-4492-BED2-AE9A6C008C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5356733" cy="5029200"/>
          </a:xfrm>
        </p:spPr>
        <p:txBody>
          <a:bodyPr>
            <a:normAutofit/>
          </a:bodyPr>
          <a:lstStyle/>
          <a:p>
            <a:r>
              <a:rPr lang="en-US" sz="2400" dirty="0"/>
              <a:t>Use two GPIO pins to control each LED</a:t>
            </a:r>
          </a:p>
          <a:p>
            <a:pPr lvl="1"/>
            <a:r>
              <a:rPr lang="en-US" sz="2000" dirty="0"/>
              <a:t>Row high as VDD</a:t>
            </a:r>
          </a:p>
          <a:p>
            <a:pPr lvl="1"/>
            <a:r>
              <a:rPr lang="en-US" sz="2000" dirty="0"/>
              <a:t>Column low as Ground</a:t>
            </a:r>
          </a:p>
          <a:p>
            <a:pPr lvl="1"/>
            <a:endParaRPr lang="en-US" sz="2000" dirty="0"/>
          </a:p>
          <a:p>
            <a:r>
              <a:rPr lang="en-US" sz="2400" dirty="0"/>
              <a:t>Remember, connections only exist where there are dots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61D27B2-B0B4-434F-8B3D-89743AF25F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36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FAC1757-7EB2-48B3-9B44-9CAF655884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27673" y="342900"/>
            <a:ext cx="4389527" cy="6172200"/>
          </a:xfrm>
          <a:prstGeom prst="rect">
            <a:avLst/>
          </a:prstGeom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9EC083B6-DC62-4A7D-890B-188E8738F577}"/>
              </a:ext>
            </a:extLst>
          </p:cNvPr>
          <p:cNvGrpSpPr/>
          <p:nvPr/>
        </p:nvGrpSpPr>
        <p:grpSpPr>
          <a:xfrm>
            <a:off x="1627134" y="3982339"/>
            <a:ext cx="2908396" cy="2443861"/>
            <a:chOff x="1320704" y="3271139"/>
            <a:chExt cx="2908396" cy="2443861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820FBB5F-34DD-4679-A309-DF71964CEDD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320704" y="3271139"/>
              <a:ext cx="2908396" cy="2443861"/>
            </a:xfrm>
            <a:prstGeom prst="rect">
              <a:avLst/>
            </a:prstGeom>
          </p:spPr>
        </p:pic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335E678F-B0EF-44FC-93D0-BDA748F1DEFC}"/>
                </a:ext>
              </a:extLst>
            </p:cNvPr>
            <p:cNvSpPr/>
            <p:nvPr/>
          </p:nvSpPr>
          <p:spPr>
            <a:xfrm>
              <a:off x="3721100" y="4749800"/>
              <a:ext cx="508000" cy="965200"/>
            </a:xfrm>
            <a:prstGeom prst="rect">
              <a:avLst/>
            </a:prstGeom>
            <a:solidFill>
              <a:srgbClr val="FFFCF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CC99006B-9288-480D-8987-99C267F09709}"/>
                </a:ext>
              </a:extLst>
            </p:cNvPr>
            <p:cNvSpPr/>
            <p:nvPr/>
          </p:nvSpPr>
          <p:spPr>
            <a:xfrm>
              <a:off x="3670299" y="4809331"/>
              <a:ext cx="106363" cy="160338"/>
            </a:xfrm>
            <a:prstGeom prst="rect">
              <a:avLst/>
            </a:prstGeom>
            <a:solidFill>
              <a:srgbClr val="FFFCF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4B6F9B7B-4DA8-4A2C-B89B-4623EA77FC1F}"/>
                </a:ext>
              </a:extLst>
            </p:cNvPr>
            <p:cNvSpPr/>
            <p:nvPr/>
          </p:nvSpPr>
          <p:spPr>
            <a:xfrm>
              <a:off x="3111500" y="4809330"/>
              <a:ext cx="507999" cy="119857"/>
            </a:xfrm>
            <a:prstGeom prst="rect">
              <a:avLst/>
            </a:prstGeom>
            <a:solidFill>
              <a:srgbClr val="FFFCF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A46D8D6A-5018-478E-949E-B38BB3978086}"/>
                </a:ext>
              </a:extLst>
            </p:cNvPr>
            <p:cNvSpPr/>
            <p:nvPr/>
          </p:nvSpPr>
          <p:spPr>
            <a:xfrm>
              <a:off x="3492502" y="5518943"/>
              <a:ext cx="507999" cy="196057"/>
            </a:xfrm>
            <a:prstGeom prst="rect">
              <a:avLst/>
            </a:prstGeom>
            <a:solidFill>
              <a:srgbClr val="FFFCF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82331907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D98CB8-4B35-4293-A9C4-BAD373E0D6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Controlling the LED matrix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48F6A2-E2B0-4492-BED2-AE9A6C008C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5356733" cy="5029200"/>
          </a:xfrm>
        </p:spPr>
        <p:txBody>
          <a:bodyPr>
            <a:normAutofit/>
          </a:bodyPr>
          <a:lstStyle/>
          <a:p>
            <a:r>
              <a:rPr lang="en-US" dirty="0"/>
              <a:t>We can light up all the LEDs at once:</a:t>
            </a:r>
          </a:p>
          <a:p>
            <a:pPr lvl="1"/>
            <a:r>
              <a:rPr lang="en-US" dirty="0"/>
              <a:t>Set all rows to High</a:t>
            </a:r>
          </a:p>
          <a:p>
            <a:pPr lvl="1"/>
            <a:r>
              <a:rPr lang="en-US" dirty="0"/>
              <a:t>Clear all columns to Low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61D27B2-B0B4-434F-8B3D-89743AF25F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37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FAC1757-7EB2-48B3-9B44-9CAF655884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27673" y="342900"/>
            <a:ext cx="4389527" cy="61722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545CDB0-391C-F959-09A5-06F12ED22B9D}"/>
              </a:ext>
            </a:extLst>
          </p:cNvPr>
          <p:cNvSpPr txBox="1"/>
          <p:nvPr/>
        </p:nvSpPr>
        <p:spPr>
          <a:xfrm>
            <a:off x="6375042" y="2678806"/>
            <a:ext cx="785612" cy="36933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HIGH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6261F8E-F196-7050-F596-395DA47B692A}"/>
              </a:ext>
            </a:extLst>
          </p:cNvPr>
          <p:cNvSpPr txBox="1"/>
          <p:nvPr/>
        </p:nvSpPr>
        <p:spPr>
          <a:xfrm>
            <a:off x="6375042" y="3319660"/>
            <a:ext cx="785612" cy="36933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HIGH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FE7E81F-E256-8741-6EC4-D41CF7E95A39}"/>
              </a:ext>
            </a:extLst>
          </p:cNvPr>
          <p:cNvSpPr txBox="1"/>
          <p:nvPr/>
        </p:nvSpPr>
        <p:spPr>
          <a:xfrm>
            <a:off x="6375042" y="3986272"/>
            <a:ext cx="785612" cy="36933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HIGH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D66A299-2C52-FDA9-9FA6-469546AD9481}"/>
              </a:ext>
            </a:extLst>
          </p:cNvPr>
          <p:cNvSpPr txBox="1"/>
          <p:nvPr/>
        </p:nvSpPr>
        <p:spPr>
          <a:xfrm>
            <a:off x="6375042" y="4652884"/>
            <a:ext cx="785612" cy="36933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HIGH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0046F4D-27B7-0FC1-AF08-B4B00FD89F64}"/>
              </a:ext>
            </a:extLst>
          </p:cNvPr>
          <p:cNvSpPr txBox="1"/>
          <p:nvPr/>
        </p:nvSpPr>
        <p:spPr>
          <a:xfrm>
            <a:off x="6375042" y="5242222"/>
            <a:ext cx="785612" cy="36933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HIGH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852A3FC-1355-EDB9-6353-5A69CADA7839}"/>
              </a:ext>
            </a:extLst>
          </p:cNvPr>
          <p:cNvSpPr txBox="1"/>
          <p:nvPr/>
        </p:nvSpPr>
        <p:spPr>
          <a:xfrm>
            <a:off x="6375042" y="1871851"/>
            <a:ext cx="785612" cy="30777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400" dirty="0"/>
              <a:t>LOW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EC305F3-B3BA-5B4F-8642-4A2D71A12991}"/>
              </a:ext>
            </a:extLst>
          </p:cNvPr>
          <p:cNvSpPr txBox="1"/>
          <p:nvPr/>
        </p:nvSpPr>
        <p:spPr>
          <a:xfrm>
            <a:off x="6375042" y="1616799"/>
            <a:ext cx="785612" cy="30777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400" dirty="0"/>
              <a:t>LOW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E3A53AE-36C1-8878-8896-9B758800C0BA}"/>
              </a:ext>
            </a:extLst>
          </p:cNvPr>
          <p:cNvSpPr txBox="1"/>
          <p:nvPr/>
        </p:nvSpPr>
        <p:spPr>
          <a:xfrm>
            <a:off x="6375042" y="1361745"/>
            <a:ext cx="785612" cy="30777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400" dirty="0"/>
              <a:t>LOW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6C7C859-3CFF-C2BD-7577-04651FE5AA70}"/>
              </a:ext>
            </a:extLst>
          </p:cNvPr>
          <p:cNvSpPr txBox="1"/>
          <p:nvPr/>
        </p:nvSpPr>
        <p:spPr>
          <a:xfrm>
            <a:off x="6375042" y="1106691"/>
            <a:ext cx="785612" cy="30777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400" dirty="0"/>
              <a:t>LOW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F27CF68-6176-B995-86A3-DCBC4A2F6966}"/>
              </a:ext>
            </a:extLst>
          </p:cNvPr>
          <p:cNvSpPr txBox="1"/>
          <p:nvPr/>
        </p:nvSpPr>
        <p:spPr>
          <a:xfrm>
            <a:off x="6375042" y="851637"/>
            <a:ext cx="785612" cy="30777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400" dirty="0"/>
              <a:t>LOW</a:t>
            </a: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CC040961-AF6C-CB64-4CA7-5AC2CC04DDC9}"/>
              </a:ext>
            </a:extLst>
          </p:cNvPr>
          <p:cNvSpPr/>
          <p:nvPr/>
        </p:nvSpPr>
        <p:spPr>
          <a:xfrm>
            <a:off x="7473367" y="3702675"/>
            <a:ext cx="193183" cy="193183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FA2578CF-C149-D203-F99A-8DA47F55A112}"/>
              </a:ext>
            </a:extLst>
          </p:cNvPr>
          <p:cNvSpPr/>
          <p:nvPr/>
        </p:nvSpPr>
        <p:spPr>
          <a:xfrm>
            <a:off x="7473368" y="3048138"/>
            <a:ext cx="193183" cy="193183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949B98B2-FD38-8AC2-C958-C7807191B205}"/>
              </a:ext>
            </a:extLst>
          </p:cNvPr>
          <p:cNvSpPr/>
          <p:nvPr/>
        </p:nvSpPr>
        <p:spPr>
          <a:xfrm>
            <a:off x="7473367" y="4259012"/>
            <a:ext cx="193183" cy="193183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3019DE63-FB69-066C-4E14-DC116760140F}"/>
              </a:ext>
            </a:extLst>
          </p:cNvPr>
          <p:cNvSpPr/>
          <p:nvPr/>
        </p:nvSpPr>
        <p:spPr>
          <a:xfrm>
            <a:off x="7473366" y="4925624"/>
            <a:ext cx="193183" cy="193183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8F08DEF3-1163-D321-E156-AA7CCF50B690}"/>
              </a:ext>
            </a:extLst>
          </p:cNvPr>
          <p:cNvSpPr/>
          <p:nvPr/>
        </p:nvSpPr>
        <p:spPr>
          <a:xfrm>
            <a:off x="7473365" y="5514962"/>
            <a:ext cx="193183" cy="193183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DCC58C9E-5C43-DA83-74BD-FF3FBD3B48E4}"/>
              </a:ext>
            </a:extLst>
          </p:cNvPr>
          <p:cNvSpPr/>
          <p:nvPr/>
        </p:nvSpPr>
        <p:spPr>
          <a:xfrm>
            <a:off x="8051551" y="3702675"/>
            <a:ext cx="193183" cy="193183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4331DC6E-0C5E-9BD2-594C-ABEFCCD1CDEC}"/>
              </a:ext>
            </a:extLst>
          </p:cNvPr>
          <p:cNvSpPr/>
          <p:nvPr/>
        </p:nvSpPr>
        <p:spPr>
          <a:xfrm>
            <a:off x="8051552" y="3048138"/>
            <a:ext cx="193183" cy="193183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3C68CF1C-EEBD-320E-A304-0008B2710448}"/>
              </a:ext>
            </a:extLst>
          </p:cNvPr>
          <p:cNvSpPr/>
          <p:nvPr/>
        </p:nvSpPr>
        <p:spPr>
          <a:xfrm>
            <a:off x="8051551" y="4259012"/>
            <a:ext cx="193183" cy="193183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8305A128-1E3B-C6E9-4EEC-D118B4ED00F3}"/>
              </a:ext>
            </a:extLst>
          </p:cNvPr>
          <p:cNvSpPr/>
          <p:nvPr/>
        </p:nvSpPr>
        <p:spPr>
          <a:xfrm>
            <a:off x="8051550" y="4925624"/>
            <a:ext cx="193183" cy="193183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239D3BD6-6D25-815C-4B28-A39AA49E321E}"/>
              </a:ext>
            </a:extLst>
          </p:cNvPr>
          <p:cNvSpPr/>
          <p:nvPr/>
        </p:nvSpPr>
        <p:spPr>
          <a:xfrm>
            <a:off x="8051549" y="5514962"/>
            <a:ext cx="193183" cy="193183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11A6B267-524B-FB5C-F9BE-78F533DAD1E9}"/>
              </a:ext>
            </a:extLst>
          </p:cNvPr>
          <p:cNvSpPr/>
          <p:nvPr/>
        </p:nvSpPr>
        <p:spPr>
          <a:xfrm>
            <a:off x="8719056" y="3685641"/>
            <a:ext cx="193183" cy="193183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1CED0564-54ED-E262-6B9C-1F7D3A4F0E1A}"/>
              </a:ext>
            </a:extLst>
          </p:cNvPr>
          <p:cNvSpPr/>
          <p:nvPr/>
        </p:nvSpPr>
        <p:spPr>
          <a:xfrm>
            <a:off x="8719057" y="3031104"/>
            <a:ext cx="193183" cy="193183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5E9ABBCE-0EF1-7573-AC67-005947F8404A}"/>
              </a:ext>
            </a:extLst>
          </p:cNvPr>
          <p:cNvSpPr/>
          <p:nvPr/>
        </p:nvSpPr>
        <p:spPr>
          <a:xfrm>
            <a:off x="8719056" y="4241978"/>
            <a:ext cx="193183" cy="193183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0E9FAF98-E661-B618-8277-68A873E2D194}"/>
              </a:ext>
            </a:extLst>
          </p:cNvPr>
          <p:cNvSpPr/>
          <p:nvPr/>
        </p:nvSpPr>
        <p:spPr>
          <a:xfrm>
            <a:off x="8719055" y="4908590"/>
            <a:ext cx="193183" cy="193183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9B494B36-38BF-047E-8B28-93B65B919ABF}"/>
              </a:ext>
            </a:extLst>
          </p:cNvPr>
          <p:cNvSpPr/>
          <p:nvPr/>
        </p:nvSpPr>
        <p:spPr>
          <a:xfrm>
            <a:off x="8719054" y="5497928"/>
            <a:ext cx="193183" cy="193183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95710C81-FC92-BC1E-1D3C-2266433BBEB7}"/>
              </a:ext>
            </a:extLst>
          </p:cNvPr>
          <p:cNvSpPr/>
          <p:nvPr/>
        </p:nvSpPr>
        <p:spPr>
          <a:xfrm>
            <a:off x="9297237" y="3685641"/>
            <a:ext cx="193183" cy="193183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B157272D-EBDC-22BC-BBF0-ADB8379AF385}"/>
              </a:ext>
            </a:extLst>
          </p:cNvPr>
          <p:cNvSpPr/>
          <p:nvPr/>
        </p:nvSpPr>
        <p:spPr>
          <a:xfrm>
            <a:off x="9297238" y="3031104"/>
            <a:ext cx="193183" cy="193183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BEDFA5FF-E589-3D2F-9BB9-F9582ECB464D}"/>
              </a:ext>
            </a:extLst>
          </p:cNvPr>
          <p:cNvSpPr/>
          <p:nvPr/>
        </p:nvSpPr>
        <p:spPr>
          <a:xfrm>
            <a:off x="9297237" y="4241978"/>
            <a:ext cx="193183" cy="193183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611B0DAC-1419-90F0-3074-9BDA48673C41}"/>
              </a:ext>
            </a:extLst>
          </p:cNvPr>
          <p:cNvSpPr/>
          <p:nvPr/>
        </p:nvSpPr>
        <p:spPr>
          <a:xfrm>
            <a:off x="9297236" y="4908590"/>
            <a:ext cx="193183" cy="193183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E21A8B22-DBEE-901A-15B7-EB39D096E81F}"/>
              </a:ext>
            </a:extLst>
          </p:cNvPr>
          <p:cNvSpPr/>
          <p:nvPr/>
        </p:nvSpPr>
        <p:spPr>
          <a:xfrm>
            <a:off x="9297235" y="5497928"/>
            <a:ext cx="193183" cy="193183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A2739C8A-1EBD-8B9D-9EB3-4D7134B53210}"/>
              </a:ext>
            </a:extLst>
          </p:cNvPr>
          <p:cNvSpPr/>
          <p:nvPr/>
        </p:nvSpPr>
        <p:spPr>
          <a:xfrm>
            <a:off x="9957213" y="3677331"/>
            <a:ext cx="193183" cy="193183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DC69470E-07BC-91FF-B8A0-01FD98368D79}"/>
              </a:ext>
            </a:extLst>
          </p:cNvPr>
          <p:cNvSpPr/>
          <p:nvPr/>
        </p:nvSpPr>
        <p:spPr>
          <a:xfrm>
            <a:off x="9957214" y="3022794"/>
            <a:ext cx="193183" cy="193183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F505FB00-8336-E53A-E9E4-CAF24E063AC8}"/>
              </a:ext>
            </a:extLst>
          </p:cNvPr>
          <p:cNvSpPr/>
          <p:nvPr/>
        </p:nvSpPr>
        <p:spPr>
          <a:xfrm>
            <a:off x="9957213" y="4233668"/>
            <a:ext cx="193183" cy="193183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A79DFAB8-2F69-BEEE-B214-366A19103744}"/>
              </a:ext>
            </a:extLst>
          </p:cNvPr>
          <p:cNvSpPr/>
          <p:nvPr/>
        </p:nvSpPr>
        <p:spPr>
          <a:xfrm>
            <a:off x="9957212" y="4900280"/>
            <a:ext cx="193183" cy="193183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BB89F727-0C9B-ABF6-C3EB-F5893BB7C150}"/>
              </a:ext>
            </a:extLst>
          </p:cNvPr>
          <p:cNvSpPr/>
          <p:nvPr/>
        </p:nvSpPr>
        <p:spPr>
          <a:xfrm>
            <a:off x="9957211" y="5489618"/>
            <a:ext cx="193183" cy="193183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750190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D98CB8-4B35-4293-A9C4-BAD373E0D6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Controlling the LED matrix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48F6A2-E2B0-4492-BED2-AE9A6C008C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5356733" cy="5029200"/>
          </a:xfrm>
        </p:spPr>
        <p:txBody>
          <a:bodyPr>
            <a:normAutofit/>
          </a:bodyPr>
          <a:lstStyle/>
          <a:p>
            <a:r>
              <a:rPr lang="en-US" dirty="0"/>
              <a:t>But now how do we turn off the right middle LED?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61D27B2-B0B4-434F-8B3D-89743AF25F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38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FAC1757-7EB2-48B3-9B44-9CAF655884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27673" y="342900"/>
            <a:ext cx="4389527" cy="61722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545CDB0-391C-F959-09A5-06F12ED22B9D}"/>
              </a:ext>
            </a:extLst>
          </p:cNvPr>
          <p:cNvSpPr txBox="1"/>
          <p:nvPr/>
        </p:nvSpPr>
        <p:spPr>
          <a:xfrm>
            <a:off x="6375042" y="2678806"/>
            <a:ext cx="785612" cy="36933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HIGH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6261F8E-F196-7050-F596-395DA47B692A}"/>
              </a:ext>
            </a:extLst>
          </p:cNvPr>
          <p:cNvSpPr txBox="1"/>
          <p:nvPr/>
        </p:nvSpPr>
        <p:spPr>
          <a:xfrm>
            <a:off x="6375042" y="3319660"/>
            <a:ext cx="785612" cy="36933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HIGH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FE7E81F-E256-8741-6EC4-D41CF7E95A39}"/>
              </a:ext>
            </a:extLst>
          </p:cNvPr>
          <p:cNvSpPr txBox="1"/>
          <p:nvPr/>
        </p:nvSpPr>
        <p:spPr>
          <a:xfrm>
            <a:off x="6375042" y="3986272"/>
            <a:ext cx="785612" cy="36933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HIGH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D66A299-2C52-FDA9-9FA6-469546AD9481}"/>
              </a:ext>
            </a:extLst>
          </p:cNvPr>
          <p:cNvSpPr txBox="1"/>
          <p:nvPr/>
        </p:nvSpPr>
        <p:spPr>
          <a:xfrm>
            <a:off x="6375042" y="4652884"/>
            <a:ext cx="785612" cy="36933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HIGH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0046F4D-27B7-0FC1-AF08-B4B00FD89F64}"/>
              </a:ext>
            </a:extLst>
          </p:cNvPr>
          <p:cNvSpPr txBox="1"/>
          <p:nvPr/>
        </p:nvSpPr>
        <p:spPr>
          <a:xfrm>
            <a:off x="6375042" y="5242222"/>
            <a:ext cx="785612" cy="36933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HIGH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852A3FC-1355-EDB9-6353-5A69CADA7839}"/>
              </a:ext>
            </a:extLst>
          </p:cNvPr>
          <p:cNvSpPr txBox="1"/>
          <p:nvPr/>
        </p:nvSpPr>
        <p:spPr>
          <a:xfrm>
            <a:off x="6375042" y="1871851"/>
            <a:ext cx="785612" cy="30777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400" dirty="0"/>
              <a:t>LOW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EC305F3-B3BA-5B4F-8642-4A2D71A12991}"/>
              </a:ext>
            </a:extLst>
          </p:cNvPr>
          <p:cNvSpPr txBox="1"/>
          <p:nvPr/>
        </p:nvSpPr>
        <p:spPr>
          <a:xfrm>
            <a:off x="6375042" y="1616799"/>
            <a:ext cx="785612" cy="30777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400" dirty="0"/>
              <a:t>LOW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E3A53AE-36C1-8878-8896-9B758800C0BA}"/>
              </a:ext>
            </a:extLst>
          </p:cNvPr>
          <p:cNvSpPr txBox="1"/>
          <p:nvPr/>
        </p:nvSpPr>
        <p:spPr>
          <a:xfrm>
            <a:off x="6375042" y="1361745"/>
            <a:ext cx="785612" cy="30777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400" dirty="0"/>
              <a:t>LOW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6C7C859-3CFF-C2BD-7577-04651FE5AA70}"/>
              </a:ext>
            </a:extLst>
          </p:cNvPr>
          <p:cNvSpPr txBox="1"/>
          <p:nvPr/>
        </p:nvSpPr>
        <p:spPr>
          <a:xfrm>
            <a:off x="6375042" y="1106691"/>
            <a:ext cx="785612" cy="30777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400" dirty="0"/>
              <a:t>LOW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F27CF68-6176-B995-86A3-DCBC4A2F6966}"/>
              </a:ext>
            </a:extLst>
          </p:cNvPr>
          <p:cNvSpPr txBox="1"/>
          <p:nvPr/>
        </p:nvSpPr>
        <p:spPr>
          <a:xfrm>
            <a:off x="6375042" y="851637"/>
            <a:ext cx="785612" cy="30777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400" dirty="0"/>
              <a:t>LOW</a:t>
            </a: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CC040961-AF6C-CB64-4CA7-5AC2CC04DDC9}"/>
              </a:ext>
            </a:extLst>
          </p:cNvPr>
          <p:cNvSpPr/>
          <p:nvPr/>
        </p:nvSpPr>
        <p:spPr>
          <a:xfrm>
            <a:off x="7473367" y="3702675"/>
            <a:ext cx="193183" cy="193183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FA2578CF-C149-D203-F99A-8DA47F55A112}"/>
              </a:ext>
            </a:extLst>
          </p:cNvPr>
          <p:cNvSpPr/>
          <p:nvPr/>
        </p:nvSpPr>
        <p:spPr>
          <a:xfrm>
            <a:off x="7473368" y="3048138"/>
            <a:ext cx="193183" cy="193183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949B98B2-FD38-8AC2-C958-C7807191B205}"/>
              </a:ext>
            </a:extLst>
          </p:cNvPr>
          <p:cNvSpPr/>
          <p:nvPr/>
        </p:nvSpPr>
        <p:spPr>
          <a:xfrm>
            <a:off x="7473367" y="4259012"/>
            <a:ext cx="193183" cy="193183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3019DE63-FB69-066C-4E14-DC116760140F}"/>
              </a:ext>
            </a:extLst>
          </p:cNvPr>
          <p:cNvSpPr/>
          <p:nvPr/>
        </p:nvSpPr>
        <p:spPr>
          <a:xfrm>
            <a:off x="7473366" y="4925624"/>
            <a:ext cx="193183" cy="193183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8F08DEF3-1163-D321-E156-AA7CCF50B690}"/>
              </a:ext>
            </a:extLst>
          </p:cNvPr>
          <p:cNvSpPr/>
          <p:nvPr/>
        </p:nvSpPr>
        <p:spPr>
          <a:xfrm>
            <a:off x="7473365" y="5514962"/>
            <a:ext cx="193183" cy="193183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DCC58C9E-5C43-DA83-74BD-FF3FBD3B48E4}"/>
              </a:ext>
            </a:extLst>
          </p:cNvPr>
          <p:cNvSpPr/>
          <p:nvPr/>
        </p:nvSpPr>
        <p:spPr>
          <a:xfrm>
            <a:off x="8051551" y="3702675"/>
            <a:ext cx="193183" cy="193183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4331DC6E-0C5E-9BD2-594C-ABEFCCD1CDEC}"/>
              </a:ext>
            </a:extLst>
          </p:cNvPr>
          <p:cNvSpPr/>
          <p:nvPr/>
        </p:nvSpPr>
        <p:spPr>
          <a:xfrm>
            <a:off x="8051552" y="3048138"/>
            <a:ext cx="193183" cy="193183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3C68CF1C-EEBD-320E-A304-0008B2710448}"/>
              </a:ext>
            </a:extLst>
          </p:cNvPr>
          <p:cNvSpPr/>
          <p:nvPr/>
        </p:nvSpPr>
        <p:spPr>
          <a:xfrm>
            <a:off x="8051551" y="4259012"/>
            <a:ext cx="193183" cy="193183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8305A128-1E3B-C6E9-4EEC-D118B4ED00F3}"/>
              </a:ext>
            </a:extLst>
          </p:cNvPr>
          <p:cNvSpPr/>
          <p:nvPr/>
        </p:nvSpPr>
        <p:spPr>
          <a:xfrm>
            <a:off x="8051550" y="4925624"/>
            <a:ext cx="193183" cy="193183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239D3BD6-6D25-815C-4B28-A39AA49E321E}"/>
              </a:ext>
            </a:extLst>
          </p:cNvPr>
          <p:cNvSpPr/>
          <p:nvPr/>
        </p:nvSpPr>
        <p:spPr>
          <a:xfrm>
            <a:off x="8051549" y="5514962"/>
            <a:ext cx="193183" cy="193183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11A6B267-524B-FB5C-F9BE-78F533DAD1E9}"/>
              </a:ext>
            </a:extLst>
          </p:cNvPr>
          <p:cNvSpPr/>
          <p:nvPr/>
        </p:nvSpPr>
        <p:spPr>
          <a:xfrm>
            <a:off x="8719056" y="3685641"/>
            <a:ext cx="193183" cy="193183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1CED0564-54ED-E262-6B9C-1F7D3A4F0E1A}"/>
              </a:ext>
            </a:extLst>
          </p:cNvPr>
          <p:cNvSpPr/>
          <p:nvPr/>
        </p:nvSpPr>
        <p:spPr>
          <a:xfrm>
            <a:off x="8719057" y="3031104"/>
            <a:ext cx="193183" cy="193183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5E9ABBCE-0EF1-7573-AC67-005947F8404A}"/>
              </a:ext>
            </a:extLst>
          </p:cNvPr>
          <p:cNvSpPr/>
          <p:nvPr/>
        </p:nvSpPr>
        <p:spPr>
          <a:xfrm>
            <a:off x="8719056" y="4241978"/>
            <a:ext cx="193183" cy="193183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0E9FAF98-E661-B618-8277-68A873E2D194}"/>
              </a:ext>
            </a:extLst>
          </p:cNvPr>
          <p:cNvSpPr/>
          <p:nvPr/>
        </p:nvSpPr>
        <p:spPr>
          <a:xfrm>
            <a:off x="8719055" y="4908590"/>
            <a:ext cx="193183" cy="193183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9B494B36-38BF-047E-8B28-93B65B919ABF}"/>
              </a:ext>
            </a:extLst>
          </p:cNvPr>
          <p:cNvSpPr/>
          <p:nvPr/>
        </p:nvSpPr>
        <p:spPr>
          <a:xfrm>
            <a:off x="8719054" y="5497928"/>
            <a:ext cx="193183" cy="193183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95710C81-FC92-BC1E-1D3C-2266433BBEB7}"/>
              </a:ext>
            </a:extLst>
          </p:cNvPr>
          <p:cNvSpPr/>
          <p:nvPr/>
        </p:nvSpPr>
        <p:spPr>
          <a:xfrm>
            <a:off x="9297237" y="3685641"/>
            <a:ext cx="193183" cy="193183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B157272D-EBDC-22BC-BBF0-ADB8379AF385}"/>
              </a:ext>
            </a:extLst>
          </p:cNvPr>
          <p:cNvSpPr/>
          <p:nvPr/>
        </p:nvSpPr>
        <p:spPr>
          <a:xfrm>
            <a:off x="9297238" y="3031104"/>
            <a:ext cx="193183" cy="193183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BEDFA5FF-E589-3D2F-9BB9-F9582ECB464D}"/>
              </a:ext>
            </a:extLst>
          </p:cNvPr>
          <p:cNvSpPr/>
          <p:nvPr/>
        </p:nvSpPr>
        <p:spPr>
          <a:xfrm>
            <a:off x="9297237" y="4241978"/>
            <a:ext cx="193183" cy="193183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611B0DAC-1419-90F0-3074-9BDA48673C41}"/>
              </a:ext>
            </a:extLst>
          </p:cNvPr>
          <p:cNvSpPr/>
          <p:nvPr/>
        </p:nvSpPr>
        <p:spPr>
          <a:xfrm>
            <a:off x="9297236" y="4908590"/>
            <a:ext cx="193183" cy="193183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E21A8B22-DBEE-901A-15B7-EB39D096E81F}"/>
              </a:ext>
            </a:extLst>
          </p:cNvPr>
          <p:cNvSpPr/>
          <p:nvPr/>
        </p:nvSpPr>
        <p:spPr>
          <a:xfrm>
            <a:off x="9297235" y="5497928"/>
            <a:ext cx="193183" cy="193183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A2739C8A-1EBD-8B9D-9EB3-4D7134B53210}"/>
              </a:ext>
            </a:extLst>
          </p:cNvPr>
          <p:cNvSpPr/>
          <p:nvPr/>
        </p:nvSpPr>
        <p:spPr>
          <a:xfrm>
            <a:off x="9957213" y="3677331"/>
            <a:ext cx="193183" cy="193183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DC69470E-07BC-91FF-B8A0-01FD98368D79}"/>
              </a:ext>
            </a:extLst>
          </p:cNvPr>
          <p:cNvSpPr/>
          <p:nvPr/>
        </p:nvSpPr>
        <p:spPr>
          <a:xfrm>
            <a:off x="9957214" y="3022794"/>
            <a:ext cx="193183" cy="193183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F505FB00-8336-E53A-E9E4-CAF24E063AC8}"/>
              </a:ext>
            </a:extLst>
          </p:cNvPr>
          <p:cNvSpPr/>
          <p:nvPr/>
        </p:nvSpPr>
        <p:spPr>
          <a:xfrm>
            <a:off x="9957213" y="4233668"/>
            <a:ext cx="193183" cy="193183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A79DFAB8-2F69-BEEE-B214-366A19103744}"/>
              </a:ext>
            </a:extLst>
          </p:cNvPr>
          <p:cNvSpPr/>
          <p:nvPr/>
        </p:nvSpPr>
        <p:spPr>
          <a:xfrm>
            <a:off x="9957212" y="4900280"/>
            <a:ext cx="193183" cy="193183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BB89F727-0C9B-ABF6-C3EB-F5893BB7C150}"/>
              </a:ext>
            </a:extLst>
          </p:cNvPr>
          <p:cNvSpPr/>
          <p:nvPr/>
        </p:nvSpPr>
        <p:spPr>
          <a:xfrm>
            <a:off x="9957211" y="5489618"/>
            <a:ext cx="193183" cy="193183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386245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D98CB8-4B35-4293-A9C4-BAD373E0D6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Can we control by row?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48F6A2-E2B0-4492-BED2-AE9A6C008C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5356733" cy="5029200"/>
          </a:xfrm>
        </p:spPr>
        <p:txBody>
          <a:bodyPr>
            <a:normAutofit/>
          </a:bodyPr>
          <a:lstStyle/>
          <a:p>
            <a:r>
              <a:rPr lang="en-US" dirty="0"/>
              <a:t>But now how do we turn off the right middle LED?</a:t>
            </a:r>
          </a:p>
          <a:p>
            <a:endParaRPr lang="en-US" dirty="0"/>
          </a:p>
          <a:p>
            <a:r>
              <a:rPr lang="en-US" dirty="0"/>
              <a:t>What if we clear the row to Low?</a:t>
            </a:r>
          </a:p>
          <a:p>
            <a:pPr lvl="1"/>
            <a:r>
              <a:rPr lang="en-US" dirty="0"/>
              <a:t>Messes up the entire row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61D27B2-B0B4-434F-8B3D-89743AF25F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39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FAC1757-7EB2-48B3-9B44-9CAF655884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27673" y="342900"/>
            <a:ext cx="4389527" cy="61722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545CDB0-391C-F959-09A5-06F12ED22B9D}"/>
              </a:ext>
            </a:extLst>
          </p:cNvPr>
          <p:cNvSpPr txBox="1"/>
          <p:nvPr/>
        </p:nvSpPr>
        <p:spPr>
          <a:xfrm>
            <a:off x="6375042" y="2678806"/>
            <a:ext cx="785612" cy="36933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HIGH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6261F8E-F196-7050-F596-395DA47B692A}"/>
              </a:ext>
            </a:extLst>
          </p:cNvPr>
          <p:cNvSpPr txBox="1"/>
          <p:nvPr/>
        </p:nvSpPr>
        <p:spPr>
          <a:xfrm>
            <a:off x="6375042" y="3319660"/>
            <a:ext cx="785612" cy="36933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HIGH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FE7E81F-E256-8741-6EC4-D41CF7E95A39}"/>
              </a:ext>
            </a:extLst>
          </p:cNvPr>
          <p:cNvSpPr txBox="1"/>
          <p:nvPr/>
        </p:nvSpPr>
        <p:spPr>
          <a:xfrm>
            <a:off x="6375042" y="3986272"/>
            <a:ext cx="785612" cy="36933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LOW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D66A299-2C52-FDA9-9FA6-469546AD9481}"/>
              </a:ext>
            </a:extLst>
          </p:cNvPr>
          <p:cNvSpPr txBox="1"/>
          <p:nvPr/>
        </p:nvSpPr>
        <p:spPr>
          <a:xfrm>
            <a:off x="6375042" y="4652884"/>
            <a:ext cx="785612" cy="36933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HIGH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0046F4D-27B7-0FC1-AF08-B4B00FD89F64}"/>
              </a:ext>
            </a:extLst>
          </p:cNvPr>
          <p:cNvSpPr txBox="1"/>
          <p:nvPr/>
        </p:nvSpPr>
        <p:spPr>
          <a:xfrm>
            <a:off x="6375042" y="5242222"/>
            <a:ext cx="785612" cy="36933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HIGH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852A3FC-1355-EDB9-6353-5A69CADA7839}"/>
              </a:ext>
            </a:extLst>
          </p:cNvPr>
          <p:cNvSpPr txBox="1"/>
          <p:nvPr/>
        </p:nvSpPr>
        <p:spPr>
          <a:xfrm>
            <a:off x="6375042" y="1871851"/>
            <a:ext cx="785612" cy="30777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400" dirty="0"/>
              <a:t>LOW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EC305F3-B3BA-5B4F-8642-4A2D71A12991}"/>
              </a:ext>
            </a:extLst>
          </p:cNvPr>
          <p:cNvSpPr txBox="1"/>
          <p:nvPr/>
        </p:nvSpPr>
        <p:spPr>
          <a:xfrm>
            <a:off x="6375042" y="1616799"/>
            <a:ext cx="785612" cy="30777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400" dirty="0"/>
              <a:t>LOW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E3A53AE-36C1-8878-8896-9B758800C0BA}"/>
              </a:ext>
            </a:extLst>
          </p:cNvPr>
          <p:cNvSpPr txBox="1"/>
          <p:nvPr/>
        </p:nvSpPr>
        <p:spPr>
          <a:xfrm>
            <a:off x="6375042" y="1361745"/>
            <a:ext cx="785612" cy="30777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400" dirty="0"/>
              <a:t>LOW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6C7C859-3CFF-C2BD-7577-04651FE5AA70}"/>
              </a:ext>
            </a:extLst>
          </p:cNvPr>
          <p:cNvSpPr txBox="1"/>
          <p:nvPr/>
        </p:nvSpPr>
        <p:spPr>
          <a:xfrm>
            <a:off x="6375042" y="1106691"/>
            <a:ext cx="785612" cy="30777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400" dirty="0"/>
              <a:t>LOW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F27CF68-6176-B995-86A3-DCBC4A2F6966}"/>
              </a:ext>
            </a:extLst>
          </p:cNvPr>
          <p:cNvSpPr txBox="1"/>
          <p:nvPr/>
        </p:nvSpPr>
        <p:spPr>
          <a:xfrm>
            <a:off x="6375042" y="851637"/>
            <a:ext cx="785612" cy="30777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400" dirty="0"/>
              <a:t>LOW</a:t>
            </a: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CC040961-AF6C-CB64-4CA7-5AC2CC04DDC9}"/>
              </a:ext>
            </a:extLst>
          </p:cNvPr>
          <p:cNvSpPr/>
          <p:nvPr/>
        </p:nvSpPr>
        <p:spPr>
          <a:xfrm>
            <a:off x="7473367" y="3702675"/>
            <a:ext cx="193183" cy="193183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FA2578CF-C149-D203-F99A-8DA47F55A112}"/>
              </a:ext>
            </a:extLst>
          </p:cNvPr>
          <p:cNvSpPr/>
          <p:nvPr/>
        </p:nvSpPr>
        <p:spPr>
          <a:xfrm>
            <a:off x="7473368" y="3048138"/>
            <a:ext cx="193183" cy="193183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949B98B2-FD38-8AC2-C958-C7807191B205}"/>
              </a:ext>
            </a:extLst>
          </p:cNvPr>
          <p:cNvSpPr/>
          <p:nvPr/>
        </p:nvSpPr>
        <p:spPr>
          <a:xfrm>
            <a:off x="7473367" y="4259012"/>
            <a:ext cx="193183" cy="19318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3019DE63-FB69-066C-4E14-DC116760140F}"/>
              </a:ext>
            </a:extLst>
          </p:cNvPr>
          <p:cNvSpPr/>
          <p:nvPr/>
        </p:nvSpPr>
        <p:spPr>
          <a:xfrm>
            <a:off x="7473366" y="4925624"/>
            <a:ext cx="193183" cy="193183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8F08DEF3-1163-D321-E156-AA7CCF50B690}"/>
              </a:ext>
            </a:extLst>
          </p:cNvPr>
          <p:cNvSpPr/>
          <p:nvPr/>
        </p:nvSpPr>
        <p:spPr>
          <a:xfrm>
            <a:off x="7473365" y="5514962"/>
            <a:ext cx="193183" cy="193183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DCC58C9E-5C43-DA83-74BD-FF3FBD3B48E4}"/>
              </a:ext>
            </a:extLst>
          </p:cNvPr>
          <p:cNvSpPr/>
          <p:nvPr/>
        </p:nvSpPr>
        <p:spPr>
          <a:xfrm>
            <a:off x="8051551" y="3702675"/>
            <a:ext cx="193183" cy="193183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4331DC6E-0C5E-9BD2-594C-ABEFCCD1CDEC}"/>
              </a:ext>
            </a:extLst>
          </p:cNvPr>
          <p:cNvSpPr/>
          <p:nvPr/>
        </p:nvSpPr>
        <p:spPr>
          <a:xfrm>
            <a:off x="8051552" y="3048138"/>
            <a:ext cx="193183" cy="193183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3C68CF1C-EEBD-320E-A304-0008B2710448}"/>
              </a:ext>
            </a:extLst>
          </p:cNvPr>
          <p:cNvSpPr/>
          <p:nvPr/>
        </p:nvSpPr>
        <p:spPr>
          <a:xfrm>
            <a:off x="8051551" y="4259012"/>
            <a:ext cx="193183" cy="19318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8305A128-1E3B-C6E9-4EEC-D118B4ED00F3}"/>
              </a:ext>
            </a:extLst>
          </p:cNvPr>
          <p:cNvSpPr/>
          <p:nvPr/>
        </p:nvSpPr>
        <p:spPr>
          <a:xfrm>
            <a:off x="8051550" y="4925624"/>
            <a:ext cx="193183" cy="193183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239D3BD6-6D25-815C-4B28-A39AA49E321E}"/>
              </a:ext>
            </a:extLst>
          </p:cNvPr>
          <p:cNvSpPr/>
          <p:nvPr/>
        </p:nvSpPr>
        <p:spPr>
          <a:xfrm>
            <a:off x="8051549" y="5514962"/>
            <a:ext cx="193183" cy="193183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11A6B267-524B-FB5C-F9BE-78F533DAD1E9}"/>
              </a:ext>
            </a:extLst>
          </p:cNvPr>
          <p:cNvSpPr/>
          <p:nvPr/>
        </p:nvSpPr>
        <p:spPr>
          <a:xfrm>
            <a:off x="8719056" y="3685641"/>
            <a:ext cx="193183" cy="193183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1CED0564-54ED-E262-6B9C-1F7D3A4F0E1A}"/>
              </a:ext>
            </a:extLst>
          </p:cNvPr>
          <p:cNvSpPr/>
          <p:nvPr/>
        </p:nvSpPr>
        <p:spPr>
          <a:xfrm>
            <a:off x="8719057" y="3031104"/>
            <a:ext cx="193183" cy="193183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5E9ABBCE-0EF1-7573-AC67-005947F8404A}"/>
              </a:ext>
            </a:extLst>
          </p:cNvPr>
          <p:cNvSpPr/>
          <p:nvPr/>
        </p:nvSpPr>
        <p:spPr>
          <a:xfrm>
            <a:off x="8719056" y="4241978"/>
            <a:ext cx="193183" cy="19318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0E9FAF98-E661-B618-8277-68A873E2D194}"/>
              </a:ext>
            </a:extLst>
          </p:cNvPr>
          <p:cNvSpPr/>
          <p:nvPr/>
        </p:nvSpPr>
        <p:spPr>
          <a:xfrm>
            <a:off x="8719055" y="4908590"/>
            <a:ext cx="193183" cy="193183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9B494B36-38BF-047E-8B28-93B65B919ABF}"/>
              </a:ext>
            </a:extLst>
          </p:cNvPr>
          <p:cNvSpPr/>
          <p:nvPr/>
        </p:nvSpPr>
        <p:spPr>
          <a:xfrm>
            <a:off x="8719054" y="5497928"/>
            <a:ext cx="193183" cy="193183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95710C81-FC92-BC1E-1D3C-2266433BBEB7}"/>
              </a:ext>
            </a:extLst>
          </p:cNvPr>
          <p:cNvSpPr/>
          <p:nvPr/>
        </p:nvSpPr>
        <p:spPr>
          <a:xfrm>
            <a:off x="9297237" y="3685641"/>
            <a:ext cx="193183" cy="193183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B157272D-EBDC-22BC-BBF0-ADB8379AF385}"/>
              </a:ext>
            </a:extLst>
          </p:cNvPr>
          <p:cNvSpPr/>
          <p:nvPr/>
        </p:nvSpPr>
        <p:spPr>
          <a:xfrm>
            <a:off x="9297238" y="3031104"/>
            <a:ext cx="193183" cy="193183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BEDFA5FF-E589-3D2F-9BB9-F9582ECB464D}"/>
              </a:ext>
            </a:extLst>
          </p:cNvPr>
          <p:cNvSpPr/>
          <p:nvPr/>
        </p:nvSpPr>
        <p:spPr>
          <a:xfrm>
            <a:off x="9297237" y="4241978"/>
            <a:ext cx="193183" cy="19318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611B0DAC-1419-90F0-3074-9BDA48673C41}"/>
              </a:ext>
            </a:extLst>
          </p:cNvPr>
          <p:cNvSpPr/>
          <p:nvPr/>
        </p:nvSpPr>
        <p:spPr>
          <a:xfrm>
            <a:off x="9297236" y="4908590"/>
            <a:ext cx="193183" cy="193183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E21A8B22-DBEE-901A-15B7-EB39D096E81F}"/>
              </a:ext>
            </a:extLst>
          </p:cNvPr>
          <p:cNvSpPr/>
          <p:nvPr/>
        </p:nvSpPr>
        <p:spPr>
          <a:xfrm>
            <a:off x="9297235" y="5497928"/>
            <a:ext cx="193183" cy="193183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A2739C8A-1EBD-8B9D-9EB3-4D7134B53210}"/>
              </a:ext>
            </a:extLst>
          </p:cNvPr>
          <p:cNvSpPr/>
          <p:nvPr/>
        </p:nvSpPr>
        <p:spPr>
          <a:xfrm>
            <a:off x="9957213" y="3677331"/>
            <a:ext cx="193183" cy="193183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DC69470E-07BC-91FF-B8A0-01FD98368D79}"/>
              </a:ext>
            </a:extLst>
          </p:cNvPr>
          <p:cNvSpPr/>
          <p:nvPr/>
        </p:nvSpPr>
        <p:spPr>
          <a:xfrm>
            <a:off x="9957214" y="3022794"/>
            <a:ext cx="193183" cy="193183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F505FB00-8336-E53A-E9E4-CAF24E063AC8}"/>
              </a:ext>
            </a:extLst>
          </p:cNvPr>
          <p:cNvSpPr/>
          <p:nvPr/>
        </p:nvSpPr>
        <p:spPr>
          <a:xfrm>
            <a:off x="9957213" y="4233668"/>
            <a:ext cx="193183" cy="19318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A79DFAB8-2F69-BEEE-B214-366A19103744}"/>
              </a:ext>
            </a:extLst>
          </p:cNvPr>
          <p:cNvSpPr/>
          <p:nvPr/>
        </p:nvSpPr>
        <p:spPr>
          <a:xfrm>
            <a:off x="9957212" y="4900280"/>
            <a:ext cx="193183" cy="193183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BB89F727-0C9B-ABF6-C3EB-F5893BB7C150}"/>
              </a:ext>
            </a:extLst>
          </p:cNvPr>
          <p:cNvSpPr/>
          <p:nvPr/>
        </p:nvSpPr>
        <p:spPr>
          <a:xfrm>
            <a:off x="9957211" y="5489618"/>
            <a:ext cx="193183" cy="193183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45758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E5102B-9D50-83C6-79B0-14A3F93675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918CB22-6D0C-753C-820C-635F47EF6A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7DDC419-6310-15E6-E200-CAB7159A67C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solidFill>
            <a:schemeClr val="bg1"/>
          </a:solidFill>
        </p:spPr>
        <p:txBody>
          <a:bodyPr/>
          <a:lstStyle/>
          <a:p>
            <a:r>
              <a:rPr lang="en-US" b="1" dirty="0"/>
              <a:t>Driver Interfaces (Blocking and Non-Blocking)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r>
              <a:rPr lang="en-US" dirty="0"/>
              <a:t>Event-driven Model</a:t>
            </a:r>
          </a:p>
          <a:p>
            <a:endParaRPr lang="en-US" dirty="0"/>
          </a:p>
          <a:p>
            <a:r>
              <a:rPr lang="en-US" dirty="0"/>
              <a:t>State Machines</a:t>
            </a:r>
          </a:p>
          <a:p>
            <a:endParaRPr lang="en-US" dirty="0"/>
          </a:p>
          <a:p>
            <a:r>
              <a:rPr lang="en-US" dirty="0"/>
              <a:t>Continuous Operation</a:t>
            </a:r>
          </a:p>
          <a:p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C1F70C00-200B-B337-5609-95B43A09CF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419256392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D98CB8-4B35-4293-A9C4-BAD373E0D6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Can we control by column?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48F6A2-E2B0-4492-BED2-AE9A6C008C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5356733" cy="5029200"/>
          </a:xfrm>
        </p:spPr>
        <p:txBody>
          <a:bodyPr>
            <a:normAutofit/>
          </a:bodyPr>
          <a:lstStyle/>
          <a:p>
            <a:r>
              <a:rPr lang="en-US" dirty="0"/>
              <a:t>But now how do we turn off the right middle LED?</a:t>
            </a:r>
          </a:p>
          <a:p>
            <a:endParaRPr lang="en-US" dirty="0"/>
          </a:p>
          <a:p>
            <a:r>
              <a:rPr lang="en-US" dirty="0"/>
              <a:t>What if we set the column to High?</a:t>
            </a:r>
          </a:p>
          <a:p>
            <a:pPr lvl="1"/>
            <a:r>
              <a:rPr lang="en-US" dirty="0"/>
              <a:t>Messes up the entire column</a:t>
            </a:r>
          </a:p>
          <a:p>
            <a:pPr lvl="1"/>
            <a:endParaRPr lang="en-US" dirty="0"/>
          </a:p>
          <a:p>
            <a:r>
              <a:rPr lang="en-US" dirty="0"/>
              <a:t>We don’t actually have arbitrary control over the whole thing at once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61D27B2-B0B4-434F-8B3D-89743AF25F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40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FAC1757-7EB2-48B3-9B44-9CAF655884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27673" y="342900"/>
            <a:ext cx="4389527" cy="61722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545CDB0-391C-F959-09A5-06F12ED22B9D}"/>
              </a:ext>
            </a:extLst>
          </p:cNvPr>
          <p:cNvSpPr txBox="1"/>
          <p:nvPr/>
        </p:nvSpPr>
        <p:spPr>
          <a:xfrm>
            <a:off x="6375042" y="2678806"/>
            <a:ext cx="785612" cy="36933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HIGH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6261F8E-F196-7050-F596-395DA47B692A}"/>
              </a:ext>
            </a:extLst>
          </p:cNvPr>
          <p:cNvSpPr txBox="1"/>
          <p:nvPr/>
        </p:nvSpPr>
        <p:spPr>
          <a:xfrm>
            <a:off x="6375042" y="3319660"/>
            <a:ext cx="785612" cy="36933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HIGH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FE7E81F-E256-8741-6EC4-D41CF7E95A39}"/>
              </a:ext>
            </a:extLst>
          </p:cNvPr>
          <p:cNvSpPr txBox="1"/>
          <p:nvPr/>
        </p:nvSpPr>
        <p:spPr>
          <a:xfrm>
            <a:off x="6375042" y="3986272"/>
            <a:ext cx="785612" cy="36933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HIGH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D66A299-2C52-FDA9-9FA6-469546AD9481}"/>
              </a:ext>
            </a:extLst>
          </p:cNvPr>
          <p:cNvSpPr txBox="1"/>
          <p:nvPr/>
        </p:nvSpPr>
        <p:spPr>
          <a:xfrm>
            <a:off x="6375042" y="4652884"/>
            <a:ext cx="785612" cy="36933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HIGH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0046F4D-27B7-0FC1-AF08-B4B00FD89F64}"/>
              </a:ext>
            </a:extLst>
          </p:cNvPr>
          <p:cNvSpPr txBox="1"/>
          <p:nvPr/>
        </p:nvSpPr>
        <p:spPr>
          <a:xfrm>
            <a:off x="6375042" y="5242222"/>
            <a:ext cx="785612" cy="36933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HIGH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852A3FC-1355-EDB9-6353-5A69CADA7839}"/>
              </a:ext>
            </a:extLst>
          </p:cNvPr>
          <p:cNvSpPr txBox="1"/>
          <p:nvPr/>
        </p:nvSpPr>
        <p:spPr>
          <a:xfrm>
            <a:off x="6375042" y="1871851"/>
            <a:ext cx="785612" cy="30777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400" dirty="0"/>
              <a:t>LOW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EC305F3-B3BA-5B4F-8642-4A2D71A12991}"/>
              </a:ext>
            </a:extLst>
          </p:cNvPr>
          <p:cNvSpPr txBox="1"/>
          <p:nvPr/>
        </p:nvSpPr>
        <p:spPr>
          <a:xfrm>
            <a:off x="6375042" y="1616799"/>
            <a:ext cx="785612" cy="30777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400" dirty="0"/>
              <a:t>LOW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E3A53AE-36C1-8878-8896-9B758800C0BA}"/>
              </a:ext>
            </a:extLst>
          </p:cNvPr>
          <p:cNvSpPr txBox="1"/>
          <p:nvPr/>
        </p:nvSpPr>
        <p:spPr>
          <a:xfrm>
            <a:off x="6375042" y="1361745"/>
            <a:ext cx="785612" cy="30777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400" dirty="0"/>
              <a:t>LOW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6C7C859-3CFF-C2BD-7577-04651FE5AA70}"/>
              </a:ext>
            </a:extLst>
          </p:cNvPr>
          <p:cNvSpPr txBox="1"/>
          <p:nvPr/>
        </p:nvSpPr>
        <p:spPr>
          <a:xfrm>
            <a:off x="6375042" y="1106691"/>
            <a:ext cx="785612" cy="30777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400" dirty="0"/>
              <a:t>LOW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F27CF68-6176-B995-86A3-DCBC4A2F6966}"/>
              </a:ext>
            </a:extLst>
          </p:cNvPr>
          <p:cNvSpPr txBox="1"/>
          <p:nvPr/>
        </p:nvSpPr>
        <p:spPr>
          <a:xfrm>
            <a:off x="6375042" y="851637"/>
            <a:ext cx="785612" cy="307777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400" dirty="0"/>
              <a:t>HIGH</a:t>
            </a: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CC040961-AF6C-CB64-4CA7-5AC2CC04DDC9}"/>
              </a:ext>
            </a:extLst>
          </p:cNvPr>
          <p:cNvSpPr/>
          <p:nvPr/>
        </p:nvSpPr>
        <p:spPr>
          <a:xfrm>
            <a:off x="7473367" y="3702675"/>
            <a:ext cx="193183" cy="193183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FA2578CF-C149-D203-F99A-8DA47F55A112}"/>
              </a:ext>
            </a:extLst>
          </p:cNvPr>
          <p:cNvSpPr/>
          <p:nvPr/>
        </p:nvSpPr>
        <p:spPr>
          <a:xfrm>
            <a:off x="7473368" y="3048138"/>
            <a:ext cx="193183" cy="193183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949B98B2-FD38-8AC2-C958-C7807191B205}"/>
              </a:ext>
            </a:extLst>
          </p:cNvPr>
          <p:cNvSpPr/>
          <p:nvPr/>
        </p:nvSpPr>
        <p:spPr>
          <a:xfrm>
            <a:off x="7473367" y="4259012"/>
            <a:ext cx="193183" cy="193183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3019DE63-FB69-066C-4E14-DC116760140F}"/>
              </a:ext>
            </a:extLst>
          </p:cNvPr>
          <p:cNvSpPr/>
          <p:nvPr/>
        </p:nvSpPr>
        <p:spPr>
          <a:xfrm>
            <a:off x="7473366" y="4925624"/>
            <a:ext cx="193183" cy="193183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8F08DEF3-1163-D321-E156-AA7CCF50B690}"/>
              </a:ext>
            </a:extLst>
          </p:cNvPr>
          <p:cNvSpPr/>
          <p:nvPr/>
        </p:nvSpPr>
        <p:spPr>
          <a:xfrm>
            <a:off x="7473365" y="5514962"/>
            <a:ext cx="193183" cy="193183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DCC58C9E-5C43-DA83-74BD-FF3FBD3B48E4}"/>
              </a:ext>
            </a:extLst>
          </p:cNvPr>
          <p:cNvSpPr/>
          <p:nvPr/>
        </p:nvSpPr>
        <p:spPr>
          <a:xfrm>
            <a:off x="8051551" y="3702675"/>
            <a:ext cx="193183" cy="193183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4331DC6E-0C5E-9BD2-594C-ABEFCCD1CDEC}"/>
              </a:ext>
            </a:extLst>
          </p:cNvPr>
          <p:cNvSpPr/>
          <p:nvPr/>
        </p:nvSpPr>
        <p:spPr>
          <a:xfrm>
            <a:off x="8051552" y="3048138"/>
            <a:ext cx="193183" cy="193183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3C68CF1C-EEBD-320E-A304-0008B2710448}"/>
              </a:ext>
            </a:extLst>
          </p:cNvPr>
          <p:cNvSpPr/>
          <p:nvPr/>
        </p:nvSpPr>
        <p:spPr>
          <a:xfrm>
            <a:off x="8051551" y="4259012"/>
            <a:ext cx="193183" cy="193183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8305A128-1E3B-C6E9-4EEC-D118B4ED00F3}"/>
              </a:ext>
            </a:extLst>
          </p:cNvPr>
          <p:cNvSpPr/>
          <p:nvPr/>
        </p:nvSpPr>
        <p:spPr>
          <a:xfrm>
            <a:off x="8051550" y="4925624"/>
            <a:ext cx="193183" cy="193183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239D3BD6-6D25-815C-4B28-A39AA49E321E}"/>
              </a:ext>
            </a:extLst>
          </p:cNvPr>
          <p:cNvSpPr/>
          <p:nvPr/>
        </p:nvSpPr>
        <p:spPr>
          <a:xfrm>
            <a:off x="8051549" y="5514962"/>
            <a:ext cx="193183" cy="193183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11A6B267-524B-FB5C-F9BE-78F533DAD1E9}"/>
              </a:ext>
            </a:extLst>
          </p:cNvPr>
          <p:cNvSpPr/>
          <p:nvPr/>
        </p:nvSpPr>
        <p:spPr>
          <a:xfrm>
            <a:off x="8719056" y="3685641"/>
            <a:ext cx="193183" cy="193183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1CED0564-54ED-E262-6B9C-1F7D3A4F0E1A}"/>
              </a:ext>
            </a:extLst>
          </p:cNvPr>
          <p:cNvSpPr/>
          <p:nvPr/>
        </p:nvSpPr>
        <p:spPr>
          <a:xfrm>
            <a:off x="8719057" y="3031104"/>
            <a:ext cx="193183" cy="193183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5E9ABBCE-0EF1-7573-AC67-005947F8404A}"/>
              </a:ext>
            </a:extLst>
          </p:cNvPr>
          <p:cNvSpPr/>
          <p:nvPr/>
        </p:nvSpPr>
        <p:spPr>
          <a:xfrm>
            <a:off x="8719056" y="4241978"/>
            <a:ext cx="193183" cy="193183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0E9FAF98-E661-B618-8277-68A873E2D194}"/>
              </a:ext>
            </a:extLst>
          </p:cNvPr>
          <p:cNvSpPr/>
          <p:nvPr/>
        </p:nvSpPr>
        <p:spPr>
          <a:xfrm>
            <a:off x="8719055" y="4908590"/>
            <a:ext cx="193183" cy="193183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9B494B36-38BF-047E-8B28-93B65B919ABF}"/>
              </a:ext>
            </a:extLst>
          </p:cNvPr>
          <p:cNvSpPr/>
          <p:nvPr/>
        </p:nvSpPr>
        <p:spPr>
          <a:xfrm>
            <a:off x="8719054" y="5497928"/>
            <a:ext cx="193183" cy="193183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95710C81-FC92-BC1E-1D3C-2266433BBEB7}"/>
              </a:ext>
            </a:extLst>
          </p:cNvPr>
          <p:cNvSpPr/>
          <p:nvPr/>
        </p:nvSpPr>
        <p:spPr>
          <a:xfrm>
            <a:off x="9297237" y="3685641"/>
            <a:ext cx="193183" cy="193183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B157272D-EBDC-22BC-BBF0-ADB8379AF385}"/>
              </a:ext>
            </a:extLst>
          </p:cNvPr>
          <p:cNvSpPr/>
          <p:nvPr/>
        </p:nvSpPr>
        <p:spPr>
          <a:xfrm>
            <a:off x="9297238" y="3031104"/>
            <a:ext cx="193183" cy="193183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BEDFA5FF-E589-3D2F-9BB9-F9582ECB464D}"/>
              </a:ext>
            </a:extLst>
          </p:cNvPr>
          <p:cNvSpPr/>
          <p:nvPr/>
        </p:nvSpPr>
        <p:spPr>
          <a:xfrm>
            <a:off x="9297237" y="4241978"/>
            <a:ext cx="193183" cy="193183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611B0DAC-1419-90F0-3074-9BDA48673C41}"/>
              </a:ext>
            </a:extLst>
          </p:cNvPr>
          <p:cNvSpPr/>
          <p:nvPr/>
        </p:nvSpPr>
        <p:spPr>
          <a:xfrm>
            <a:off x="9297236" y="4908590"/>
            <a:ext cx="193183" cy="193183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E21A8B22-DBEE-901A-15B7-EB39D096E81F}"/>
              </a:ext>
            </a:extLst>
          </p:cNvPr>
          <p:cNvSpPr/>
          <p:nvPr/>
        </p:nvSpPr>
        <p:spPr>
          <a:xfrm>
            <a:off x="9297235" y="5497928"/>
            <a:ext cx="193183" cy="193183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A2739C8A-1EBD-8B9D-9EB3-4D7134B53210}"/>
              </a:ext>
            </a:extLst>
          </p:cNvPr>
          <p:cNvSpPr/>
          <p:nvPr/>
        </p:nvSpPr>
        <p:spPr>
          <a:xfrm>
            <a:off x="9957213" y="3677331"/>
            <a:ext cx="193183" cy="19318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DC69470E-07BC-91FF-B8A0-01FD98368D79}"/>
              </a:ext>
            </a:extLst>
          </p:cNvPr>
          <p:cNvSpPr/>
          <p:nvPr/>
        </p:nvSpPr>
        <p:spPr>
          <a:xfrm>
            <a:off x="9957214" y="3022794"/>
            <a:ext cx="193183" cy="19318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F505FB00-8336-E53A-E9E4-CAF24E063AC8}"/>
              </a:ext>
            </a:extLst>
          </p:cNvPr>
          <p:cNvSpPr/>
          <p:nvPr/>
        </p:nvSpPr>
        <p:spPr>
          <a:xfrm>
            <a:off x="9957213" y="4233668"/>
            <a:ext cx="193183" cy="19318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A79DFAB8-2F69-BEEE-B214-366A19103744}"/>
              </a:ext>
            </a:extLst>
          </p:cNvPr>
          <p:cNvSpPr/>
          <p:nvPr/>
        </p:nvSpPr>
        <p:spPr>
          <a:xfrm>
            <a:off x="9957212" y="4900280"/>
            <a:ext cx="193183" cy="19318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BB89F727-0C9B-ABF6-C3EB-F5893BB7C150}"/>
              </a:ext>
            </a:extLst>
          </p:cNvPr>
          <p:cNvSpPr/>
          <p:nvPr/>
        </p:nvSpPr>
        <p:spPr>
          <a:xfrm>
            <a:off x="9957211" y="5489618"/>
            <a:ext cx="193183" cy="19318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351407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3A1B9C-9176-8E8B-91F2-3EB24FEBD5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Persistence of vision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C20C01-8F74-E813-A77A-C47D98BBCD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solution here is to abuse how human eyes work</a:t>
            </a:r>
          </a:p>
          <a:p>
            <a:endParaRPr lang="en-US" dirty="0"/>
          </a:p>
          <a:p>
            <a:r>
              <a:rPr lang="en-US" dirty="0"/>
              <a:t>Eyes can’t detect changes in light that are going faster than a certain speed</a:t>
            </a:r>
          </a:p>
          <a:p>
            <a:pPr lvl="1"/>
            <a:r>
              <a:rPr lang="en-US" dirty="0"/>
              <a:t>Or if they do at all, it’s interpreted as slightly dimmer light</a:t>
            </a:r>
          </a:p>
          <a:p>
            <a:pPr lvl="1"/>
            <a:r>
              <a:rPr lang="en-US" dirty="0"/>
              <a:t>Any given LED should be above ~100 Hz to keep humans from noticing the flicker</a:t>
            </a:r>
          </a:p>
          <a:p>
            <a:pPr lvl="1"/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B70599A-D280-9552-2288-6F472F3145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841003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74F42B-ED30-5D28-A824-8DB361B273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Persistence of vision on an LED matrix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BA0413F-5942-1D74-94A3-654A262A31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42</a:t>
            </a:fld>
            <a:endParaRPr lang="en-US"/>
          </a:p>
        </p:txBody>
      </p:sp>
      <p:pic>
        <p:nvPicPr>
          <p:cNvPr id="1026" name="Picture 2" descr="In-Depth: Interfacing MAX7219 LED Dot Matrix Display with Arduino">
            <a:extLst>
              <a:ext uri="{FF2B5EF4-FFF2-40B4-BE49-F238E27FC236}">
                <a16:creationId xmlns:a16="http://schemas.microsoft.com/office/drawing/2014/main" id="{CF3B1D7C-55D4-081C-E673-3C3DBF2FAB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0570" y="1324176"/>
            <a:ext cx="4666848" cy="46668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9630710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D98CB8-4B35-4293-A9C4-BAD373E0D6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One column at a time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48F6A2-E2B0-4492-BED2-AE9A6C008C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5356733" cy="5029200"/>
          </a:xfrm>
        </p:spPr>
        <p:txBody>
          <a:bodyPr>
            <a:normAutofit/>
          </a:bodyPr>
          <a:lstStyle/>
          <a:p>
            <a:r>
              <a:rPr lang="en-US" dirty="0"/>
              <a:t>What if we instead control a single column at a time?</a:t>
            </a:r>
          </a:p>
          <a:p>
            <a:endParaRPr lang="en-US" dirty="0"/>
          </a:p>
          <a:p>
            <a:r>
              <a:rPr lang="en-US" dirty="0"/>
              <a:t>First column, all LEDs 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61D27B2-B0B4-434F-8B3D-89743AF25F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43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FAC1757-7EB2-48B3-9B44-9CAF655884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27673" y="342900"/>
            <a:ext cx="4389527" cy="61722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545CDB0-391C-F959-09A5-06F12ED22B9D}"/>
              </a:ext>
            </a:extLst>
          </p:cNvPr>
          <p:cNvSpPr txBox="1"/>
          <p:nvPr/>
        </p:nvSpPr>
        <p:spPr>
          <a:xfrm>
            <a:off x="6375042" y="2678806"/>
            <a:ext cx="785612" cy="36933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HIGH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6261F8E-F196-7050-F596-395DA47B692A}"/>
              </a:ext>
            </a:extLst>
          </p:cNvPr>
          <p:cNvSpPr txBox="1"/>
          <p:nvPr/>
        </p:nvSpPr>
        <p:spPr>
          <a:xfrm>
            <a:off x="6375042" y="3319660"/>
            <a:ext cx="785612" cy="36933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HIGH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FE7E81F-E256-8741-6EC4-D41CF7E95A39}"/>
              </a:ext>
            </a:extLst>
          </p:cNvPr>
          <p:cNvSpPr txBox="1"/>
          <p:nvPr/>
        </p:nvSpPr>
        <p:spPr>
          <a:xfrm>
            <a:off x="6375042" y="3986272"/>
            <a:ext cx="785612" cy="36933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HIGH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D66A299-2C52-FDA9-9FA6-469546AD9481}"/>
              </a:ext>
            </a:extLst>
          </p:cNvPr>
          <p:cNvSpPr txBox="1"/>
          <p:nvPr/>
        </p:nvSpPr>
        <p:spPr>
          <a:xfrm>
            <a:off x="6375042" y="4652884"/>
            <a:ext cx="785612" cy="36933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HIGH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0046F4D-27B7-0FC1-AF08-B4B00FD89F64}"/>
              </a:ext>
            </a:extLst>
          </p:cNvPr>
          <p:cNvSpPr txBox="1"/>
          <p:nvPr/>
        </p:nvSpPr>
        <p:spPr>
          <a:xfrm>
            <a:off x="6375042" y="5242222"/>
            <a:ext cx="785612" cy="36933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HIGH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852A3FC-1355-EDB9-6353-5A69CADA7839}"/>
              </a:ext>
            </a:extLst>
          </p:cNvPr>
          <p:cNvSpPr txBox="1"/>
          <p:nvPr/>
        </p:nvSpPr>
        <p:spPr>
          <a:xfrm>
            <a:off x="6375042" y="1871851"/>
            <a:ext cx="785612" cy="30777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400" dirty="0"/>
              <a:t>LOW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EC305F3-B3BA-5B4F-8642-4A2D71A12991}"/>
              </a:ext>
            </a:extLst>
          </p:cNvPr>
          <p:cNvSpPr txBox="1"/>
          <p:nvPr/>
        </p:nvSpPr>
        <p:spPr>
          <a:xfrm>
            <a:off x="6375042" y="1616799"/>
            <a:ext cx="785612" cy="307777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400" dirty="0"/>
              <a:t>HIGH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E3A53AE-36C1-8878-8896-9B758800C0BA}"/>
              </a:ext>
            </a:extLst>
          </p:cNvPr>
          <p:cNvSpPr txBox="1"/>
          <p:nvPr/>
        </p:nvSpPr>
        <p:spPr>
          <a:xfrm>
            <a:off x="6375042" y="1361745"/>
            <a:ext cx="785612" cy="307777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400" dirty="0"/>
              <a:t>HIGH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6C7C859-3CFF-C2BD-7577-04651FE5AA70}"/>
              </a:ext>
            </a:extLst>
          </p:cNvPr>
          <p:cNvSpPr txBox="1"/>
          <p:nvPr/>
        </p:nvSpPr>
        <p:spPr>
          <a:xfrm>
            <a:off x="6375042" y="1106691"/>
            <a:ext cx="785612" cy="307777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400" dirty="0"/>
              <a:t>HIGH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F27CF68-6176-B995-86A3-DCBC4A2F6966}"/>
              </a:ext>
            </a:extLst>
          </p:cNvPr>
          <p:cNvSpPr txBox="1"/>
          <p:nvPr/>
        </p:nvSpPr>
        <p:spPr>
          <a:xfrm>
            <a:off x="6375042" y="851637"/>
            <a:ext cx="785612" cy="307777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400" dirty="0"/>
              <a:t>HIGH</a:t>
            </a: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CC040961-AF6C-CB64-4CA7-5AC2CC04DDC9}"/>
              </a:ext>
            </a:extLst>
          </p:cNvPr>
          <p:cNvSpPr/>
          <p:nvPr/>
        </p:nvSpPr>
        <p:spPr>
          <a:xfrm>
            <a:off x="7473367" y="3702675"/>
            <a:ext cx="193183" cy="193183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FA2578CF-C149-D203-F99A-8DA47F55A112}"/>
              </a:ext>
            </a:extLst>
          </p:cNvPr>
          <p:cNvSpPr/>
          <p:nvPr/>
        </p:nvSpPr>
        <p:spPr>
          <a:xfrm>
            <a:off x="7473368" y="3048138"/>
            <a:ext cx="193183" cy="193183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949B98B2-FD38-8AC2-C958-C7807191B205}"/>
              </a:ext>
            </a:extLst>
          </p:cNvPr>
          <p:cNvSpPr/>
          <p:nvPr/>
        </p:nvSpPr>
        <p:spPr>
          <a:xfrm>
            <a:off x="7473367" y="4259012"/>
            <a:ext cx="193183" cy="193183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3019DE63-FB69-066C-4E14-DC116760140F}"/>
              </a:ext>
            </a:extLst>
          </p:cNvPr>
          <p:cNvSpPr/>
          <p:nvPr/>
        </p:nvSpPr>
        <p:spPr>
          <a:xfrm>
            <a:off x="7473366" y="4925624"/>
            <a:ext cx="193183" cy="193183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8F08DEF3-1163-D321-E156-AA7CCF50B690}"/>
              </a:ext>
            </a:extLst>
          </p:cNvPr>
          <p:cNvSpPr/>
          <p:nvPr/>
        </p:nvSpPr>
        <p:spPr>
          <a:xfrm>
            <a:off x="7473365" y="5514962"/>
            <a:ext cx="193183" cy="193183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DCC58C9E-5C43-DA83-74BD-FF3FBD3B48E4}"/>
              </a:ext>
            </a:extLst>
          </p:cNvPr>
          <p:cNvSpPr/>
          <p:nvPr/>
        </p:nvSpPr>
        <p:spPr>
          <a:xfrm>
            <a:off x="8051551" y="3702675"/>
            <a:ext cx="193183" cy="19318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4331DC6E-0C5E-9BD2-594C-ABEFCCD1CDEC}"/>
              </a:ext>
            </a:extLst>
          </p:cNvPr>
          <p:cNvSpPr/>
          <p:nvPr/>
        </p:nvSpPr>
        <p:spPr>
          <a:xfrm>
            <a:off x="8051552" y="3048138"/>
            <a:ext cx="193183" cy="19318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3C68CF1C-EEBD-320E-A304-0008B2710448}"/>
              </a:ext>
            </a:extLst>
          </p:cNvPr>
          <p:cNvSpPr/>
          <p:nvPr/>
        </p:nvSpPr>
        <p:spPr>
          <a:xfrm>
            <a:off x="8051551" y="4259012"/>
            <a:ext cx="193183" cy="19318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8305A128-1E3B-C6E9-4EEC-D118B4ED00F3}"/>
              </a:ext>
            </a:extLst>
          </p:cNvPr>
          <p:cNvSpPr/>
          <p:nvPr/>
        </p:nvSpPr>
        <p:spPr>
          <a:xfrm>
            <a:off x="8051550" y="4925624"/>
            <a:ext cx="193183" cy="19318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239D3BD6-6D25-815C-4B28-A39AA49E321E}"/>
              </a:ext>
            </a:extLst>
          </p:cNvPr>
          <p:cNvSpPr/>
          <p:nvPr/>
        </p:nvSpPr>
        <p:spPr>
          <a:xfrm>
            <a:off x="8051549" y="5514962"/>
            <a:ext cx="193183" cy="19318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11A6B267-524B-FB5C-F9BE-78F533DAD1E9}"/>
              </a:ext>
            </a:extLst>
          </p:cNvPr>
          <p:cNvSpPr/>
          <p:nvPr/>
        </p:nvSpPr>
        <p:spPr>
          <a:xfrm>
            <a:off x="8719056" y="3685641"/>
            <a:ext cx="193183" cy="19318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1CED0564-54ED-E262-6B9C-1F7D3A4F0E1A}"/>
              </a:ext>
            </a:extLst>
          </p:cNvPr>
          <p:cNvSpPr/>
          <p:nvPr/>
        </p:nvSpPr>
        <p:spPr>
          <a:xfrm>
            <a:off x="8719057" y="3031104"/>
            <a:ext cx="193183" cy="19318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5E9ABBCE-0EF1-7573-AC67-005947F8404A}"/>
              </a:ext>
            </a:extLst>
          </p:cNvPr>
          <p:cNvSpPr/>
          <p:nvPr/>
        </p:nvSpPr>
        <p:spPr>
          <a:xfrm>
            <a:off x="8719056" y="4241978"/>
            <a:ext cx="193183" cy="19318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0E9FAF98-E661-B618-8277-68A873E2D194}"/>
              </a:ext>
            </a:extLst>
          </p:cNvPr>
          <p:cNvSpPr/>
          <p:nvPr/>
        </p:nvSpPr>
        <p:spPr>
          <a:xfrm>
            <a:off x="8719055" y="4908590"/>
            <a:ext cx="193183" cy="19318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9B494B36-38BF-047E-8B28-93B65B919ABF}"/>
              </a:ext>
            </a:extLst>
          </p:cNvPr>
          <p:cNvSpPr/>
          <p:nvPr/>
        </p:nvSpPr>
        <p:spPr>
          <a:xfrm>
            <a:off x="8719054" y="5497928"/>
            <a:ext cx="193183" cy="19318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95710C81-FC92-BC1E-1D3C-2266433BBEB7}"/>
              </a:ext>
            </a:extLst>
          </p:cNvPr>
          <p:cNvSpPr/>
          <p:nvPr/>
        </p:nvSpPr>
        <p:spPr>
          <a:xfrm>
            <a:off x="9297237" y="3685641"/>
            <a:ext cx="193183" cy="19318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B157272D-EBDC-22BC-BBF0-ADB8379AF385}"/>
              </a:ext>
            </a:extLst>
          </p:cNvPr>
          <p:cNvSpPr/>
          <p:nvPr/>
        </p:nvSpPr>
        <p:spPr>
          <a:xfrm>
            <a:off x="9297238" y="3031104"/>
            <a:ext cx="193183" cy="19318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BEDFA5FF-E589-3D2F-9BB9-F9582ECB464D}"/>
              </a:ext>
            </a:extLst>
          </p:cNvPr>
          <p:cNvSpPr/>
          <p:nvPr/>
        </p:nvSpPr>
        <p:spPr>
          <a:xfrm>
            <a:off x="9297237" y="4241978"/>
            <a:ext cx="193183" cy="19318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611B0DAC-1419-90F0-3074-9BDA48673C41}"/>
              </a:ext>
            </a:extLst>
          </p:cNvPr>
          <p:cNvSpPr/>
          <p:nvPr/>
        </p:nvSpPr>
        <p:spPr>
          <a:xfrm>
            <a:off x="9297236" y="4908590"/>
            <a:ext cx="193183" cy="19318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E21A8B22-DBEE-901A-15B7-EB39D096E81F}"/>
              </a:ext>
            </a:extLst>
          </p:cNvPr>
          <p:cNvSpPr/>
          <p:nvPr/>
        </p:nvSpPr>
        <p:spPr>
          <a:xfrm>
            <a:off x="9297235" y="5497928"/>
            <a:ext cx="193183" cy="19318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A2739C8A-1EBD-8B9D-9EB3-4D7134B53210}"/>
              </a:ext>
            </a:extLst>
          </p:cNvPr>
          <p:cNvSpPr/>
          <p:nvPr/>
        </p:nvSpPr>
        <p:spPr>
          <a:xfrm>
            <a:off x="9957213" y="3677331"/>
            <a:ext cx="193183" cy="19318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DC69470E-07BC-91FF-B8A0-01FD98368D79}"/>
              </a:ext>
            </a:extLst>
          </p:cNvPr>
          <p:cNvSpPr/>
          <p:nvPr/>
        </p:nvSpPr>
        <p:spPr>
          <a:xfrm>
            <a:off x="9957214" y="3022794"/>
            <a:ext cx="193183" cy="19318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F505FB00-8336-E53A-E9E4-CAF24E063AC8}"/>
              </a:ext>
            </a:extLst>
          </p:cNvPr>
          <p:cNvSpPr/>
          <p:nvPr/>
        </p:nvSpPr>
        <p:spPr>
          <a:xfrm>
            <a:off x="9957213" y="4233668"/>
            <a:ext cx="193183" cy="19318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A79DFAB8-2F69-BEEE-B214-366A19103744}"/>
              </a:ext>
            </a:extLst>
          </p:cNvPr>
          <p:cNvSpPr/>
          <p:nvPr/>
        </p:nvSpPr>
        <p:spPr>
          <a:xfrm>
            <a:off x="9957212" y="4900280"/>
            <a:ext cx="193183" cy="19318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BB89F727-0C9B-ABF6-C3EB-F5893BB7C150}"/>
              </a:ext>
            </a:extLst>
          </p:cNvPr>
          <p:cNvSpPr/>
          <p:nvPr/>
        </p:nvSpPr>
        <p:spPr>
          <a:xfrm>
            <a:off x="9957211" y="5489618"/>
            <a:ext cx="193183" cy="19318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452716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D98CB8-4B35-4293-A9C4-BAD373E0D6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One column at a time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48F6A2-E2B0-4492-BED2-AE9A6C008C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5356733" cy="5029200"/>
          </a:xfrm>
        </p:spPr>
        <p:txBody>
          <a:bodyPr>
            <a:normAutofit/>
          </a:bodyPr>
          <a:lstStyle/>
          <a:p>
            <a:r>
              <a:rPr lang="en-US" dirty="0"/>
              <a:t>What if we instead control a single column at a time?</a:t>
            </a:r>
          </a:p>
          <a:p>
            <a:endParaRPr lang="en-US" dirty="0"/>
          </a:p>
          <a:p>
            <a:r>
              <a:rPr lang="en-US" dirty="0"/>
              <a:t>Same for second column through fourth column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61D27B2-B0B4-434F-8B3D-89743AF25F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44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FAC1757-7EB2-48B3-9B44-9CAF655884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27673" y="342900"/>
            <a:ext cx="4389527" cy="61722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545CDB0-391C-F959-09A5-06F12ED22B9D}"/>
              </a:ext>
            </a:extLst>
          </p:cNvPr>
          <p:cNvSpPr txBox="1"/>
          <p:nvPr/>
        </p:nvSpPr>
        <p:spPr>
          <a:xfrm>
            <a:off x="6375042" y="2678806"/>
            <a:ext cx="785612" cy="36933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HIGH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6261F8E-F196-7050-F596-395DA47B692A}"/>
              </a:ext>
            </a:extLst>
          </p:cNvPr>
          <p:cNvSpPr txBox="1"/>
          <p:nvPr/>
        </p:nvSpPr>
        <p:spPr>
          <a:xfrm>
            <a:off x="6375042" y="3319660"/>
            <a:ext cx="785612" cy="36933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HIGH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FE7E81F-E256-8741-6EC4-D41CF7E95A39}"/>
              </a:ext>
            </a:extLst>
          </p:cNvPr>
          <p:cNvSpPr txBox="1"/>
          <p:nvPr/>
        </p:nvSpPr>
        <p:spPr>
          <a:xfrm>
            <a:off x="6375042" y="3986272"/>
            <a:ext cx="785612" cy="36933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HIGH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D66A299-2C52-FDA9-9FA6-469546AD9481}"/>
              </a:ext>
            </a:extLst>
          </p:cNvPr>
          <p:cNvSpPr txBox="1"/>
          <p:nvPr/>
        </p:nvSpPr>
        <p:spPr>
          <a:xfrm>
            <a:off x="6375042" y="4652884"/>
            <a:ext cx="785612" cy="36933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HIGH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0046F4D-27B7-0FC1-AF08-B4B00FD89F64}"/>
              </a:ext>
            </a:extLst>
          </p:cNvPr>
          <p:cNvSpPr txBox="1"/>
          <p:nvPr/>
        </p:nvSpPr>
        <p:spPr>
          <a:xfrm>
            <a:off x="6375042" y="5242222"/>
            <a:ext cx="785612" cy="36933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HIGH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852A3FC-1355-EDB9-6353-5A69CADA7839}"/>
              </a:ext>
            </a:extLst>
          </p:cNvPr>
          <p:cNvSpPr txBox="1"/>
          <p:nvPr/>
        </p:nvSpPr>
        <p:spPr>
          <a:xfrm>
            <a:off x="6375042" y="1871851"/>
            <a:ext cx="785612" cy="307777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400" dirty="0"/>
              <a:t>HIGH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EC305F3-B3BA-5B4F-8642-4A2D71A12991}"/>
              </a:ext>
            </a:extLst>
          </p:cNvPr>
          <p:cNvSpPr txBox="1"/>
          <p:nvPr/>
        </p:nvSpPr>
        <p:spPr>
          <a:xfrm>
            <a:off x="6375042" y="1616799"/>
            <a:ext cx="785612" cy="30777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400" dirty="0"/>
              <a:t>LOW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E3A53AE-36C1-8878-8896-9B758800C0BA}"/>
              </a:ext>
            </a:extLst>
          </p:cNvPr>
          <p:cNvSpPr txBox="1"/>
          <p:nvPr/>
        </p:nvSpPr>
        <p:spPr>
          <a:xfrm>
            <a:off x="6375042" y="1361745"/>
            <a:ext cx="785612" cy="307777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400" dirty="0"/>
              <a:t>HIGH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6C7C859-3CFF-C2BD-7577-04651FE5AA70}"/>
              </a:ext>
            </a:extLst>
          </p:cNvPr>
          <p:cNvSpPr txBox="1"/>
          <p:nvPr/>
        </p:nvSpPr>
        <p:spPr>
          <a:xfrm>
            <a:off x="6375042" y="1106691"/>
            <a:ext cx="785612" cy="307777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400" dirty="0"/>
              <a:t>HIGH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F27CF68-6176-B995-86A3-DCBC4A2F6966}"/>
              </a:ext>
            </a:extLst>
          </p:cNvPr>
          <p:cNvSpPr txBox="1"/>
          <p:nvPr/>
        </p:nvSpPr>
        <p:spPr>
          <a:xfrm>
            <a:off x="6375042" y="851637"/>
            <a:ext cx="785612" cy="307777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400" dirty="0"/>
              <a:t>HIGH</a:t>
            </a: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CC040961-AF6C-CB64-4CA7-5AC2CC04DDC9}"/>
              </a:ext>
            </a:extLst>
          </p:cNvPr>
          <p:cNvSpPr/>
          <p:nvPr/>
        </p:nvSpPr>
        <p:spPr>
          <a:xfrm>
            <a:off x="7473367" y="3702675"/>
            <a:ext cx="193183" cy="193183"/>
          </a:xfrm>
          <a:prstGeom prst="ellipse">
            <a:avLst/>
          </a:prstGeom>
          <a:solidFill>
            <a:srgbClr val="FFC5C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FA2578CF-C149-D203-F99A-8DA47F55A112}"/>
              </a:ext>
            </a:extLst>
          </p:cNvPr>
          <p:cNvSpPr/>
          <p:nvPr/>
        </p:nvSpPr>
        <p:spPr>
          <a:xfrm>
            <a:off x="7473368" y="3048138"/>
            <a:ext cx="193183" cy="193183"/>
          </a:xfrm>
          <a:prstGeom prst="ellipse">
            <a:avLst/>
          </a:prstGeom>
          <a:solidFill>
            <a:srgbClr val="FFC5C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949B98B2-FD38-8AC2-C958-C7807191B205}"/>
              </a:ext>
            </a:extLst>
          </p:cNvPr>
          <p:cNvSpPr/>
          <p:nvPr/>
        </p:nvSpPr>
        <p:spPr>
          <a:xfrm>
            <a:off x="7473367" y="4259012"/>
            <a:ext cx="193183" cy="193183"/>
          </a:xfrm>
          <a:prstGeom prst="ellipse">
            <a:avLst/>
          </a:prstGeom>
          <a:solidFill>
            <a:srgbClr val="FFC5C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3019DE63-FB69-066C-4E14-DC116760140F}"/>
              </a:ext>
            </a:extLst>
          </p:cNvPr>
          <p:cNvSpPr/>
          <p:nvPr/>
        </p:nvSpPr>
        <p:spPr>
          <a:xfrm>
            <a:off x="7473366" y="4925624"/>
            <a:ext cx="193183" cy="193183"/>
          </a:xfrm>
          <a:prstGeom prst="ellipse">
            <a:avLst/>
          </a:prstGeom>
          <a:solidFill>
            <a:srgbClr val="FFC5C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8F08DEF3-1163-D321-E156-AA7CCF50B690}"/>
              </a:ext>
            </a:extLst>
          </p:cNvPr>
          <p:cNvSpPr/>
          <p:nvPr/>
        </p:nvSpPr>
        <p:spPr>
          <a:xfrm>
            <a:off x="7473365" y="5514962"/>
            <a:ext cx="193183" cy="193183"/>
          </a:xfrm>
          <a:prstGeom prst="ellipse">
            <a:avLst/>
          </a:prstGeom>
          <a:solidFill>
            <a:srgbClr val="FFC5C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DCC58C9E-5C43-DA83-74BD-FF3FBD3B48E4}"/>
              </a:ext>
            </a:extLst>
          </p:cNvPr>
          <p:cNvSpPr/>
          <p:nvPr/>
        </p:nvSpPr>
        <p:spPr>
          <a:xfrm>
            <a:off x="8051551" y="3702675"/>
            <a:ext cx="193183" cy="193183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4331DC6E-0C5E-9BD2-594C-ABEFCCD1CDEC}"/>
              </a:ext>
            </a:extLst>
          </p:cNvPr>
          <p:cNvSpPr/>
          <p:nvPr/>
        </p:nvSpPr>
        <p:spPr>
          <a:xfrm>
            <a:off x="8051552" y="3048138"/>
            <a:ext cx="193183" cy="193183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3C68CF1C-EEBD-320E-A304-0008B2710448}"/>
              </a:ext>
            </a:extLst>
          </p:cNvPr>
          <p:cNvSpPr/>
          <p:nvPr/>
        </p:nvSpPr>
        <p:spPr>
          <a:xfrm>
            <a:off x="8051551" y="4259012"/>
            <a:ext cx="193183" cy="193183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8305A128-1E3B-C6E9-4EEC-D118B4ED00F3}"/>
              </a:ext>
            </a:extLst>
          </p:cNvPr>
          <p:cNvSpPr/>
          <p:nvPr/>
        </p:nvSpPr>
        <p:spPr>
          <a:xfrm>
            <a:off x="8051550" y="4925624"/>
            <a:ext cx="193183" cy="193183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239D3BD6-6D25-815C-4B28-A39AA49E321E}"/>
              </a:ext>
            </a:extLst>
          </p:cNvPr>
          <p:cNvSpPr/>
          <p:nvPr/>
        </p:nvSpPr>
        <p:spPr>
          <a:xfrm>
            <a:off x="8051549" y="5514962"/>
            <a:ext cx="193183" cy="193183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11A6B267-524B-FB5C-F9BE-78F533DAD1E9}"/>
              </a:ext>
            </a:extLst>
          </p:cNvPr>
          <p:cNvSpPr/>
          <p:nvPr/>
        </p:nvSpPr>
        <p:spPr>
          <a:xfrm>
            <a:off x="8719056" y="3685641"/>
            <a:ext cx="193183" cy="19318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1CED0564-54ED-E262-6B9C-1F7D3A4F0E1A}"/>
              </a:ext>
            </a:extLst>
          </p:cNvPr>
          <p:cNvSpPr/>
          <p:nvPr/>
        </p:nvSpPr>
        <p:spPr>
          <a:xfrm>
            <a:off x="8719057" y="3031104"/>
            <a:ext cx="193183" cy="19318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5E9ABBCE-0EF1-7573-AC67-005947F8404A}"/>
              </a:ext>
            </a:extLst>
          </p:cNvPr>
          <p:cNvSpPr/>
          <p:nvPr/>
        </p:nvSpPr>
        <p:spPr>
          <a:xfrm>
            <a:off x="8719056" y="4241978"/>
            <a:ext cx="193183" cy="19318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0E9FAF98-E661-B618-8277-68A873E2D194}"/>
              </a:ext>
            </a:extLst>
          </p:cNvPr>
          <p:cNvSpPr/>
          <p:nvPr/>
        </p:nvSpPr>
        <p:spPr>
          <a:xfrm>
            <a:off x="8719055" y="4908590"/>
            <a:ext cx="193183" cy="19318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9B494B36-38BF-047E-8B28-93B65B919ABF}"/>
              </a:ext>
            </a:extLst>
          </p:cNvPr>
          <p:cNvSpPr/>
          <p:nvPr/>
        </p:nvSpPr>
        <p:spPr>
          <a:xfrm>
            <a:off x="8719054" y="5497928"/>
            <a:ext cx="193183" cy="19318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95710C81-FC92-BC1E-1D3C-2266433BBEB7}"/>
              </a:ext>
            </a:extLst>
          </p:cNvPr>
          <p:cNvSpPr/>
          <p:nvPr/>
        </p:nvSpPr>
        <p:spPr>
          <a:xfrm>
            <a:off x="9297237" y="3685641"/>
            <a:ext cx="193183" cy="19318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B157272D-EBDC-22BC-BBF0-ADB8379AF385}"/>
              </a:ext>
            </a:extLst>
          </p:cNvPr>
          <p:cNvSpPr/>
          <p:nvPr/>
        </p:nvSpPr>
        <p:spPr>
          <a:xfrm>
            <a:off x="9297238" y="3031104"/>
            <a:ext cx="193183" cy="19318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BEDFA5FF-E589-3D2F-9BB9-F9582ECB464D}"/>
              </a:ext>
            </a:extLst>
          </p:cNvPr>
          <p:cNvSpPr/>
          <p:nvPr/>
        </p:nvSpPr>
        <p:spPr>
          <a:xfrm>
            <a:off x="9297237" y="4241978"/>
            <a:ext cx="193183" cy="19318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611B0DAC-1419-90F0-3074-9BDA48673C41}"/>
              </a:ext>
            </a:extLst>
          </p:cNvPr>
          <p:cNvSpPr/>
          <p:nvPr/>
        </p:nvSpPr>
        <p:spPr>
          <a:xfrm>
            <a:off x="9297236" y="4908590"/>
            <a:ext cx="193183" cy="19318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E21A8B22-DBEE-901A-15B7-EB39D096E81F}"/>
              </a:ext>
            </a:extLst>
          </p:cNvPr>
          <p:cNvSpPr/>
          <p:nvPr/>
        </p:nvSpPr>
        <p:spPr>
          <a:xfrm>
            <a:off x="9297235" y="5497928"/>
            <a:ext cx="193183" cy="19318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A2739C8A-1EBD-8B9D-9EB3-4D7134B53210}"/>
              </a:ext>
            </a:extLst>
          </p:cNvPr>
          <p:cNvSpPr/>
          <p:nvPr/>
        </p:nvSpPr>
        <p:spPr>
          <a:xfrm>
            <a:off x="9957213" y="3677331"/>
            <a:ext cx="193183" cy="19318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DC69470E-07BC-91FF-B8A0-01FD98368D79}"/>
              </a:ext>
            </a:extLst>
          </p:cNvPr>
          <p:cNvSpPr/>
          <p:nvPr/>
        </p:nvSpPr>
        <p:spPr>
          <a:xfrm>
            <a:off x="9957214" y="3022794"/>
            <a:ext cx="193183" cy="19318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F505FB00-8336-E53A-E9E4-CAF24E063AC8}"/>
              </a:ext>
            </a:extLst>
          </p:cNvPr>
          <p:cNvSpPr/>
          <p:nvPr/>
        </p:nvSpPr>
        <p:spPr>
          <a:xfrm>
            <a:off x="9957213" y="4233668"/>
            <a:ext cx="193183" cy="19318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A79DFAB8-2F69-BEEE-B214-366A19103744}"/>
              </a:ext>
            </a:extLst>
          </p:cNvPr>
          <p:cNvSpPr/>
          <p:nvPr/>
        </p:nvSpPr>
        <p:spPr>
          <a:xfrm>
            <a:off x="9957212" y="4900280"/>
            <a:ext cx="193183" cy="19318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BB89F727-0C9B-ABF6-C3EB-F5893BB7C150}"/>
              </a:ext>
            </a:extLst>
          </p:cNvPr>
          <p:cNvSpPr/>
          <p:nvPr/>
        </p:nvSpPr>
        <p:spPr>
          <a:xfrm>
            <a:off x="9957211" y="5489618"/>
            <a:ext cx="193183" cy="19318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383975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D98CB8-4B35-4293-A9C4-BAD373E0D6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One column at a time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48F6A2-E2B0-4492-BED2-AE9A6C008C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5356733" cy="5029200"/>
          </a:xfrm>
        </p:spPr>
        <p:txBody>
          <a:bodyPr>
            <a:normAutofit/>
          </a:bodyPr>
          <a:lstStyle/>
          <a:p>
            <a:r>
              <a:rPr lang="en-US" dirty="0"/>
              <a:t>What if we instead control a single column at a time?</a:t>
            </a:r>
          </a:p>
          <a:p>
            <a:endParaRPr lang="en-US" dirty="0"/>
          </a:p>
          <a:p>
            <a:r>
              <a:rPr lang="en-US" dirty="0"/>
              <a:t>Same for second column through fourth column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61D27B2-B0B4-434F-8B3D-89743AF25F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45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FAC1757-7EB2-48B3-9B44-9CAF655884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27673" y="342900"/>
            <a:ext cx="4389527" cy="61722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545CDB0-391C-F959-09A5-06F12ED22B9D}"/>
              </a:ext>
            </a:extLst>
          </p:cNvPr>
          <p:cNvSpPr txBox="1"/>
          <p:nvPr/>
        </p:nvSpPr>
        <p:spPr>
          <a:xfrm>
            <a:off x="6375042" y="2678806"/>
            <a:ext cx="785612" cy="36933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HIGH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6261F8E-F196-7050-F596-395DA47B692A}"/>
              </a:ext>
            </a:extLst>
          </p:cNvPr>
          <p:cNvSpPr txBox="1"/>
          <p:nvPr/>
        </p:nvSpPr>
        <p:spPr>
          <a:xfrm>
            <a:off x="6375042" y="3319660"/>
            <a:ext cx="785612" cy="36933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HIGH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FE7E81F-E256-8741-6EC4-D41CF7E95A39}"/>
              </a:ext>
            </a:extLst>
          </p:cNvPr>
          <p:cNvSpPr txBox="1"/>
          <p:nvPr/>
        </p:nvSpPr>
        <p:spPr>
          <a:xfrm>
            <a:off x="6375042" y="3986272"/>
            <a:ext cx="785612" cy="36933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HIGH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D66A299-2C52-FDA9-9FA6-469546AD9481}"/>
              </a:ext>
            </a:extLst>
          </p:cNvPr>
          <p:cNvSpPr txBox="1"/>
          <p:nvPr/>
        </p:nvSpPr>
        <p:spPr>
          <a:xfrm>
            <a:off x="6375042" y="4652884"/>
            <a:ext cx="785612" cy="36933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HIGH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0046F4D-27B7-0FC1-AF08-B4B00FD89F64}"/>
              </a:ext>
            </a:extLst>
          </p:cNvPr>
          <p:cNvSpPr txBox="1"/>
          <p:nvPr/>
        </p:nvSpPr>
        <p:spPr>
          <a:xfrm>
            <a:off x="6375042" y="5242222"/>
            <a:ext cx="785612" cy="36933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HIGH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852A3FC-1355-EDB9-6353-5A69CADA7839}"/>
              </a:ext>
            </a:extLst>
          </p:cNvPr>
          <p:cNvSpPr txBox="1"/>
          <p:nvPr/>
        </p:nvSpPr>
        <p:spPr>
          <a:xfrm>
            <a:off x="6375042" y="1871851"/>
            <a:ext cx="785612" cy="307777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400" dirty="0"/>
              <a:t>HIGH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EC305F3-B3BA-5B4F-8642-4A2D71A12991}"/>
              </a:ext>
            </a:extLst>
          </p:cNvPr>
          <p:cNvSpPr txBox="1"/>
          <p:nvPr/>
        </p:nvSpPr>
        <p:spPr>
          <a:xfrm>
            <a:off x="6375042" y="1616799"/>
            <a:ext cx="785612" cy="307777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400" dirty="0"/>
              <a:t>HIGH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E3A53AE-36C1-8878-8896-9B758800C0BA}"/>
              </a:ext>
            </a:extLst>
          </p:cNvPr>
          <p:cNvSpPr txBox="1"/>
          <p:nvPr/>
        </p:nvSpPr>
        <p:spPr>
          <a:xfrm>
            <a:off x="6375042" y="1361745"/>
            <a:ext cx="785612" cy="30777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400" dirty="0"/>
              <a:t>LOW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6C7C859-3CFF-C2BD-7577-04651FE5AA70}"/>
              </a:ext>
            </a:extLst>
          </p:cNvPr>
          <p:cNvSpPr txBox="1"/>
          <p:nvPr/>
        </p:nvSpPr>
        <p:spPr>
          <a:xfrm>
            <a:off x="6375042" y="1106691"/>
            <a:ext cx="785612" cy="307777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400" dirty="0"/>
              <a:t>HIGH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F27CF68-6176-B995-86A3-DCBC4A2F6966}"/>
              </a:ext>
            </a:extLst>
          </p:cNvPr>
          <p:cNvSpPr txBox="1"/>
          <p:nvPr/>
        </p:nvSpPr>
        <p:spPr>
          <a:xfrm>
            <a:off x="6375042" y="851637"/>
            <a:ext cx="785612" cy="307777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400" dirty="0"/>
              <a:t>HIGH</a:t>
            </a: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CC040961-AF6C-CB64-4CA7-5AC2CC04DDC9}"/>
              </a:ext>
            </a:extLst>
          </p:cNvPr>
          <p:cNvSpPr/>
          <p:nvPr/>
        </p:nvSpPr>
        <p:spPr>
          <a:xfrm>
            <a:off x="7473367" y="3702675"/>
            <a:ext cx="193183" cy="193183"/>
          </a:xfrm>
          <a:prstGeom prst="ellipse">
            <a:avLst/>
          </a:prstGeom>
          <a:solidFill>
            <a:srgbClr val="FFC5C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FA2578CF-C149-D203-F99A-8DA47F55A112}"/>
              </a:ext>
            </a:extLst>
          </p:cNvPr>
          <p:cNvSpPr/>
          <p:nvPr/>
        </p:nvSpPr>
        <p:spPr>
          <a:xfrm>
            <a:off x="7473368" y="3048138"/>
            <a:ext cx="193183" cy="193183"/>
          </a:xfrm>
          <a:prstGeom prst="ellipse">
            <a:avLst/>
          </a:prstGeom>
          <a:solidFill>
            <a:srgbClr val="FFC5C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949B98B2-FD38-8AC2-C958-C7807191B205}"/>
              </a:ext>
            </a:extLst>
          </p:cNvPr>
          <p:cNvSpPr/>
          <p:nvPr/>
        </p:nvSpPr>
        <p:spPr>
          <a:xfrm>
            <a:off x="7473367" y="4259012"/>
            <a:ext cx="193183" cy="193183"/>
          </a:xfrm>
          <a:prstGeom prst="ellipse">
            <a:avLst/>
          </a:prstGeom>
          <a:solidFill>
            <a:srgbClr val="FFC5C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3019DE63-FB69-066C-4E14-DC116760140F}"/>
              </a:ext>
            </a:extLst>
          </p:cNvPr>
          <p:cNvSpPr/>
          <p:nvPr/>
        </p:nvSpPr>
        <p:spPr>
          <a:xfrm>
            <a:off x="7473366" y="4925624"/>
            <a:ext cx="193183" cy="193183"/>
          </a:xfrm>
          <a:prstGeom prst="ellipse">
            <a:avLst/>
          </a:prstGeom>
          <a:solidFill>
            <a:srgbClr val="FFC5C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8F08DEF3-1163-D321-E156-AA7CCF50B690}"/>
              </a:ext>
            </a:extLst>
          </p:cNvPr>
          <p:cNvSpPr/>
          <p:nvPr/>
        </p:nvSpPr>
        <p:spPr>
          <a:xfrm>
            <a:off x="7473365" y="5514962"/>
            <a:ext cx="193183" cy="193183"/>
          </a:xfrm>
          <a:prstGeom prst="ellipse">
            <a:avLst/>
          </a:prstGeom>
          <a:solidFill>
            <a:srgbClr val="FFC5C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DCC58C9E-5C43-DA83-74BD-FF3FBD3B48E4}"/>
              </a:ext>
            </a:extLst>
          </p:cNvPr>
          <p:cNvSpPr/>
          <p:nvPr/>
        </p:nvSpPr>
        <p:spPr>
          <a:xfrm>
            <a:off x="8051551" y="3702675"/>
            <a:ext cx="193183" cy="193183"/>
          </a:xfrm>
          <a:prstGeom prst="ellipse">
            <a:avLst/>
          </a:prstGeom>
          <a:solidFill>
            <a:srgbClr val="FFC5C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4331DC6E-0C5E-9BD2-594C-ABEFCCD1CDEC}"/>
              </a:ext>
            </a:extLst>
          </p:cNvPr>
          <p:cNvSpPr/>
          <p:nvPr/>
        </p:nvSpPr>
        <p:spPr>
          <a:xfrm>
            <a:off x="8051552" y="3048138"/>
            <a:ext cx="193183" cy="193183"/>
          </a:xfrm>
          <a:prstGeom prst="ellipse">
            <a:avLst/>
          </a:prstGeom>
          <a:solidFill>
            <a:srgbClr val="FFC5C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3C68CF1C-EEBD-320E-A304-0008B2710448}"/>
              </a:ext>
            </a:extLst>
          </p:cNvPr>
          <p:cNvSpPr/>
          <p:nvPr/>
        </p:nvSpPr>
        <p:spPr>
          <a:xfrm>
            <a:off x="8051551" y="4259012"/>
            <a:ext cx="193183" cy="193183"/>
          </a:xfrm>
          <a:prstGeom prst="ellipse">
            <a:avLst/>
          </a:prstGeom>
          <a:solidFill>
            <a:srgbClr val="FFC5C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8305A128-1E3B-C6E9-4EEC-D118B4ED00F3}"/>
              </a:ext>
            </a:extLst>
          </p:cNvPr>
          <p:cNvSpPr/>
          <p:nvPr/>
        </p:nvSpPr>
        <p:spPr>
          <a:xfrm>
            <a:off x="8051550" y="4925624"/>
            <a:ext cx="193183" cy="193183"/>
          </a:xfrm>
          <a:prstGeom prst="ellipse">
            <a:avLst/>
          </a:prstGeom>
          <a:solidFill>
            <a:srgbClr val="FFC5C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239D3BD6-6D25-815C-4B28-A39AA49E321E}"/>
              </a:ext>
            </a:extLst>
          </p:cNvPr>
          <p:cNvSpPr/>
          <p:nvPr/>
        </p:nvSpPr>
        <p:spPr>
          <a:xfrm>
            <a:off x="8051549" y="5514962"/>
            <a:ext cx="193183" cy="193183"/>
          </a:xfrm>
          <a:prstGeom prst="ellipse">
            <a:avLst/>
          </a:prstGeom>
          <a:solidFill>
            <a:srgbClr val="FFC5C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11A6B267-524B-FB5C-F9BE-78F533DAD1E9}"/>
              </a:ext>
            </a:extLst>
          </p:cNvPr>
          <p:cNvSpPr/>
          <p:nvPr/>
        </p:nvSpPr>
        <p:spPr>
          <a:xfrm>
            <a:off x="8719056" y="3685641"/>
            <a:ext cx="193183" cy="193183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1CED0564-54ED-E262-6B9C-1F7D3A4F0E1A}"/>
              </a:ext>
            </a:extLst>
          </p:cNvPr>
          <p:cNvSpPr/>
          <p:nvPr/>
        </p:nvSpPr>
        <p:spPr>
          <a:xfrm>
            <a:off x="8719057" y="3031104"/>
            <a:ext cx="193183" cy="193183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5E9ABBCE-0EF1-7573-AC67-005947F8404A}"/>
              </a:ext>
            </a:extLst>
          </p:cNvPr>
          <p:cNvSpPr/>
          <p:nvPr/>
        </p:nvSpPr>
        <p:spPr>
          <a:xfrm>
            <a:off x="8719056" y="4241978"/>
            <a:ext cx="193183" cy="193183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0E9FAF98-E661-B618-8277-68A873E2D194}"/>
              </a:ext>
            </a:extLst>
          </p:cNvPr>
          <p:cNvSpPr/>
          <p:nvPr/>
        </p:nvSpPr>
        <p:spPr>
          <a:xfrm>
            <a:off x="8719055" y="4908590"/>
            <a:ext cx="193183" cy="193183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9B494B36-38BF-047E-8B28-93B65B919ABF}"/>
              </a:ext>
            </a:extLst>
          </p:cNvPr>
          <p:cNvSpPr/>
          <p:nvPr/>
        </p:nvSpPr>
        <p:spPr>
          <a:xfrm>
            <a:off x="8719054" y="5497928"/>
            <a:ext cx="193183" cy="193183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95710C81-FC92-BC1E-1D3C-2266433BBEB7}"/>
              </a:ext>
            </a:extLst>
          </p:cNvPr>
          <p:cNvSpPr/>
          <p:nvPr/>
        </p:nvSpPr>
        <p:spPr>
          <a:xfrm>
            <a:off x="9297237" y="3685641"/>
            <a:ext cx="193183" cy="19318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B157272D-EBDC-22BC-BBF0-ADB8379AF385}"/>
              </a:ext>
            </a:extLst>
          </p:cNvPr>
          <p:cNvSpPr/>
          <p:nvPr/>
        </p:nvSpPr>
        <p:spPr>
          <a:xfrm>
            <a:off x="9297238" y="3031104"/>
            <a:ext cx="193183" cy="19318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BEDFA5FF-E589-3D2F-9BB9-F9582ECB464D}"/>
              </a:ext>
            </a:extLst>
          </p:cNvPr>
          <p:cNvSpPr/>
          <p:nvPr/>
        </p:nvSpPr>
        <p:spPr>
          <a:xfrm>
            <a:off x="9297237" y="4241978"/>
            <a:ext cx="193183" cy="19318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611B0DAC-1419-90F0-3074-9BDA48673C41}"/>
              </a:ext>
            </a:extLst>
          </p:cNvPr>
          <p:cNvSpPr/>
          <p:nvPr/>
        </p:nvSpPr>
        <p:spPr>
          <a:xfrm>
            <a:off x="9297236" y="4908590"/>
            <a:ext cx="193183" cy="19318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E21A8B22-DBEE-901A-15B7-EB39D096E81F}"/>
              </a:ext>
            </a:extLst>
          </p:cNvPr>
          <p:cNvSpPr/>
          <p:nvPr/>
        </p:nvSpPr>
        <p:spPr>
          <a:xfrm>
            <a:off x="9297235" y="5497928"/>
            <a:ext cx="193183" cy="19318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A2739C8A-1EBD-8B9D-9EB3-4D7134B53210}"/>
              </a:ext>
            </a:extLst>
          </p:cNvPr>
          <p:cNvSpPr/>
          <p:nvPr/>
        </p:nvSpPr>
        <p:spPr>
          <a:xfrm>
            <a:off x="9957213" y="3677331"/>
            <a:ext cx="193183" cy="19318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DC69470E-07BC-91FF-B8A0-01FD98368D79}"/>
              </a:ext>
            </a:extLst>
          </p:cNvPr>
          <p:cNvSpPr/>
          <p:nvPr/>
        </p:nvSpPr>
        <p:spPr>
          <a:xfrm>
            <a:off x="9957214" y="3022794"/>
            <a:ext cx="193183" cy="19318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F505FB00-8336-E53A-E9E4-CAF24E063AC8}"/>
              </a:ext>
            </a:extLst>
          </p:cNvPr>
          <p:cNvSpPr/>
          <p:nvPr/>
        </p:nvSpPr>
        <p:spPr>
          <a:xfrm>
            <a:off x="9957213" y="4233668"/>
            <a:ext cx="193183" cy="19318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A79DFAB8-2F69-BEEE-B214-366A19103744}"/>
              </a:ext>
            </a:extLst>
          </p:cNvPr>
          <p:cNvSpPr/>
          <p:nvPr/>
        </p:nvSpPr>
        <p:spPr>
          <a:xfrm>
            <a:off x="9957212" y="4900280"/>
            <a:ext cx="193183" cy="19318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BB89F727-0C9B-ABF6-C3EB-F5893BB7C150}"/>
              </a:ext>
            </a:extLst>
          </p:cNvPr>
          <p:cNvSpPr/>
          <p:nvPr/>
        </p:nvSpPr>
        <p:spPr>
          <a:xfrm>
            <a:off x="9957211" y="5489618"/>
            <a:ext cx="193183" cy="19318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408005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D98CB8-4B35-4293-A9C4-BAD373E0D6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One column at a time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48F6A2-E2B0-4492-BED2-AE9A6C008C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5356733" cy="5029200"/>
          </a:xfrm>
        </p:spPr>
        <p:txBody>
          <a:bodyPr>
            <a:normAutofit/>
          </a:bodyPr>
          <a:lstStyle/>
          <a:p>
            <a:r>
              <a:rPr lang="en-US" dirty="0"/>
              <a:t>What if we instead control a single column at a time?</a:t>
            </a:r>
          </a:p>
          <a:p>
            <a:endParaRPr lang="en-US" dirty="0"/>
          </a:p>
          <a:p>
            <a:r>
              <a:rPr lang="en-US" dirty="0"/>
              <a:t>Same for second column through fourth column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61D27B2-B0B4-434F-8B3D-89743AF25F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46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FAC1757-7EB2-48B3-9B44-9CAF655884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27673" y="342900"/>
            <a:ext cx="4389527" cy="61722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545CDB0-391C-F959-09A5-06F12ED22B9D}"/>
              </a:ext>
            </a:extLst>
          </p:cNvPr>
          <p:cNvSpPr txBox="1"/>
          <p:nvPr/>
        </p:nvSpPr>
        <p:spPr>
          <a:xfrm>
            <a:off x="6375042" y="2678806"/>
            <a:ext cx="785612" cy="36933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HIGH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6261F8E-F196-7050-F596-395DA47B692A}"/>
              </a:ext>
            </a:extLst>
          </p:cNvPr>
          <p:cNvSpPr txBox="1"/>
          <p:nvPr/>
        </p:nvSpPr>
        <p:spPr>
          <a:xfrm>
            <a:off x="6375042" y="3319660"/>
            <a:ext cx="785612" cy="36933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HIGH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FE7E81F-E256-8741-6EC4-D41CF7E95A39}"/>
              </a:ext>
            </a:extLst>
          </p:cNvPr>
          <p:cNvSpPr txBox="1"/>
          <p:nvPr/>
        </p:nvSpPr>
        <p:spPr>
          <a:xfrm>
            <a:off x="6375042" y="3986272"/>
            <a:ext cx="785612" cy="36933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HIGH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D66A299-2C52-FDA9-9FA6-469546AD9481}"/>
              </a:ext>
            </a:extLst>
          </p:cNvPr>
          <p:cNvSpPr txBox="1"/>
          <p:nvPr/>
        </p:nvSpPr>
        <p:spPr>
          <a:xfrm>
            <a:off x="6375042" y="4652884"/>
            <a:ext cx="785612" cy="36933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HIGH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0046F4D-27B7-0FC1-AF08-B4B00FD89F64}"/>
              </a:ext>
            </a:extLst>
          </p:cNvPr>
          <p:cNvSpPr txBox="1"/>
          <p:nvPr/>
        </p:nvSpPr>
        <p:spPr>
          <a:xfrm>
            <a:off x="6375042" y="5242222"/>
            <a:ext cx="785612" cy="36933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HIGH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852A3FC-1355-EDB9-6353-5A69CADA7839}"/>
              </a:ext>
            </a:extLst>
          </p:cNvPr>
          <p:cNvSpPr txBox="1"/>
          <p:nvPr/>
        </p:nvSpPr>
        <p:spPr>
          <a:xfrm>
            <a:off x="6375042" y="1871851"/>
            <a:ext cx="785612" cy="307777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400" dirty="0"/>
              <a:t>HIGH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EC305F3-B3BA-5B4F-8642-4A2D71A12991}"/>
              </a:ext>
            </a:extLst>
          </p:cNvPr>
          <p:cNvSpPr txBox="1"/>
          <p:nvPr/>
        </p:nvSpPr>
        <p:spPr>
          <a:xfrm>
            <a:off x="6375042" y="1616799"/>
            <a:ext cx="785612" cy="307777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400" dirty="0"/>
              <a:t>HIGH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E3A53AE-36C1-8878-8896-9B758800C0BA}"/>
              </a:ext>
            </a:extLst>
          </p:cNvPr>
          <p:cNvSpPr txBox="1"/>
          <p:nvPr/>
        </p:nvSpPr>
        <p:spPr>
          <a:xfrm>
            <a:off x="6375042" y="1361745"/>
            <a:ext cx="785612" cy="307777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400" dirty="0"/>
              <a:t>HIGH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6C7C859-3CFF-C2BD-7577-04651FE5AA70}"/>
              </a:ext>
            </a:extLst>
          </p:cNvPr>
          <p:cNvSpPr txBox="1"/>
          <p:nvPr/>
        </p:nvSpPr>
        <p:spPr>
          <a:xfrm>
            <a:off x="6375042" y="1106691"/>
            <a:ext cx="785612" cy="30777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400" dirty="0"/>
              <a:t>LOW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F27CF68-6176-B995-86A3-DCBC4A2F6966}"/>
              </a:ext>
            </a:extLst>
          </p:cNvPr>
          <p:cNvSpPr txBox="1"/>
          <p:nvPr/>
        </p:nvSpPr>
        <p:spPr>
          <a:xfrm>
            <a:off x="6375042" y="851637"/>
            <a:ext cx="785612" cy="307777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400" dirty="0"/>
              <a:t>HIGH</a:t>
            </a: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CC040961-AF6C-CB64-4CA7-5AC2CC04DDC9}"/>
              </a:ext>
            </a:extLst>
          </p:cNvPr>
          <p:cNvSpPr/>
          <p:nvPr/>
        </p:nvSpPr>
        <p:spPr>
          <a:xfrm>
            <a:off x="7473367" y="3702675"/>
            <a:ext cx="193183" cy="193183"/>
          </a:xfrm>
          <a:prstGeom prst="ellipse">
            <a:avLst/>
          </a:prstGeom>
          <a:solidFill>
            <a:srgbClr val="FFC5C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FA2578CF-C149-D203-F99A-8DA47F55A112}"/>
              </a:ext>
            </a:extLst>
          </p:cNvPr>
          <p:cNvSpPr/>
          <p:nvPr/>
        </p:nvSpPr>
        <p:spPr>
          <a:xfrm>
            <a:off x="7473368" y="3048138"/>
            <a:ext cx="193183" cy="193183"/>
          </a:xfrm>
          <a:prstGeom prst="ellipse">
            <a:avLst/>
          </a:prstGeom>
          <a:solidFill>
            <a:srgbClr val="FFC5C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949B98B2-FD38-8AC2-C958-C7807191B205}"/>
              </a:ext>
            </a:extLst>
          </p:cNvPr>
          <p:cNvSpPr/>
          <p:nvPr/>
        </p:nvSpPr>
        <p:spPr>
          <a:xfrm>
            <a:off x="7473367" y="4259012"/>
            <a:ext cx="193183" cy="193183"/>
          </a:xfrm>
          <a:prstGeom prst="ellipse">
            <a:avLst/>
          </a:prstGeom>
          <a:solidFill>
            <a:srgbClr val="FFC5C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3019DE63-FB69-066C-4E14-DC116760140F}"/>
              </a:ext>
            </a:extLst>
          </p:cNvPr>
          <p:cNvSpPr/>
          <p:nvPr/>
        </p:nvSpPr>
        <p:spPr>
          <a:xfrm>
            <a:off x="7473366" y="4925624"/>
            <a:ext cx="193183" cy="193183"/>
          </a:xfrm>
          <a:prstGeom prst="ellipse">
            <a:avLst/>
          </a:prstGeom>
          <a:solidFill>
            <a:srgbClr val="FFC5C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8F08DEF3-1163-D321-E156-AA7CCF50B690}"/>
              </a:ext>
            </a:extLst>
          </p:cNvPr>
          <p:cNvSpPr/>
          <p:nvPr/>
        </p:nvSpPr>
        <p:spPr>
          <a:xfrm>
            <a:off x="7473365" y="5514962"/>
            <a:ext cx="193183" cy="193183"/>
          </a:xfrm>
          <a:prstGeom prst="ellipse">
            <a:avLst/>
          </a:prstGeom>
          <a:solidFill>
            <a:srgbClr val="FFC5C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DCC58C9E-5C43-DA83-74BD-FF3FBD3B48E4}"/>
              </a:ext>
            </a:extLst>
          </p:cNvPr>
          <p:cNvSpPr/>
          <p:nvPr/>
        </p:nvSpPr>
        <p:spPr>
          <a:xfrm>
            <a:off x="8051551" y="3702675"/>
            <a:ext cx="193183" cy="193183"/>
          </a:xfrm>
          <a:prstGeom prst="ellipse">
            <a:avLst/>
          </a:prstGeom>
          <a:solidFill>
            <a:srgbClr val="FFC5C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4331DC6E-0C5E-9BD2-594C-ABEFCCD1CDEC}"/>
              </a:ext>
            </a:extLst>
          </p:cNvPr>
          <p:cNvSpPr/>
          <p:nvPr/>
        </p:nvSpPr>
        <p:spPr>
          <a:xfrm>
            <a:off x="8051552" y="3048138"/>
            <a:ext cx="193183" cy="193183"/>
          </a:xfrm>
          <a:prstGeom prst="ellipse">
            <a:avLst/>
          </a:prstGeom>
          <a:solidFill>
            <a:srgbClr val="FFC5C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3C68CF1C-EEBD-320E-A304-0008B2710448}"/>
              </a:ext>
            </a:extLst>
          </p:cNvPr>
          <p:cNvSpPr/>
          <p:nvPr/>
        </p:nvSpPr>
        <p:spPr>
          <a:xfrm>
            <a:off x="8051551" y="4259012"/>
            <a:ext cx="193183" cy="193183"/>
          </a:xfrm>
          <a:prstGeom prst="ellipse">
            <a:avLst/>
          </a:prstGeom>
          <a:solidFill>
            <a:srgbClr val="FFC5C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8305A128-1E3B-C6E9-4EEC-D118B4ED00F3}"/>
              </a:ext>
            </a:extLst>
          </p:cNvPr>
          <p:cNvSpPr/>
          <p:nvPr/>
        </p:nvSpPr>
        <p:spPr>
          <a:xfrm>
            <a:off x="8051550" y="4925624"/>
            <a:ext cx="193183" cy="193183"/>
          </a:xfrm>
          <a:prstGeom prst="ellipse">
            <a:avLst/>
          </a:prstGeom>
          <a:solidFill>
            <a:srgbClr val="FFC5C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239D3BD6-6D25-815C-4B28-A39AA49E321E}"/>
              </a:ext>
            </a:extLst>
          </p:cNvPr>
          <p:cNvSpPr/>
          <p:nvPr/>
        </p:nvSpPr>
        <p:spPr>
          <a:xfrm>
            <a:off x="8051549" y="5514962"/>
            <a:ext cx="193183" cy="193183"/>
          </a:xfrm>
          <a:prstGeom prst="ellipse">
            <a:avLst/>
          </a:prstGeom>
          <a:solidFill>
            <a:srgbClr val="FFC5C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11A6B267-524B-FB5C-F9BE-78F533DAD1E9}"/>
              </a:ext>
            </a:extLst>
          </p:cNvPr>
          <p:cNvSpPr/>
          <p:nvPr/>
        </p:nvSpPr>
        <p:spPr>
          <a:xfrm>
            <a:off x="8719056" y="3685641"/>
            <a:ext cx="193183" cy="193183"/>
          </a:xfrm>
          <a:prstGeom prst="ellipse">
            <a:avLst/>
          </a:prstGeom>
          <a:solidFill>
            <a:srgbClr val="FFC5C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1CED0564-54ED-E262-6B9C-1F7D3A4F0E1A}"/>
              </a:ext>
            </a:extLst>
          </p:cNvPr>
          <p:cNvSpPr/>
          <p:nvPr/>
        </p:nvSpPr>
        <p:spPr>
          <a:xfrm>
            <a:off x="8719057" y="3031104"/>
            <a:ext cx="193183" cy="193183"/>
          </a:xfrm>
          <a:prstGeom prst="ellipse">
            <a:avLst/>
          </a:prstGeom>
          <a:solidFill>
            <a:srgbClr val="FFC5C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5E9ABBCE-0EF1-7573-AC67-005947F8404A}"/>
              </a:ext>
            </a:extLst>
          </p:cNvPr>
          <p:cNvSpPr/>
          <p:nvPr/>
        </p:nvSpPr>
        <p:spPr>
          <a:xfrm>
            <a:off x="8719056" y="4241978"/>
            <a:ext cx="193183" cy="193183"/>
          </a:xfrm>
          <a:prstGeom prst="ellipse">
            <a:avLst/>
          </a:prstGeom>
          <a:solidFill>
            <a:srgbClr val="FFC5C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0E9FAF98-E661-B618-8277-68A873E2D194}"/>
              </a:ext>
            </a:extLst>
          </p:cNvPr>
          <p:cNvSpPr/>
          <p:nvPr/>
        </p:nvSpPr>
        <p:spPr>
          <a:xfrm>
            <a:off x="8719055" y="4908590"/>
            <a:ext cx="193183" cy="193183"/>
          </a:xfrm>
          <a:prstGeom prst="ellipse">
            <a:avLst/>
          </a:prstGeom>
          <a:solidFill>
            <a:srgbClr val="FFC5C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9B494B36-38BF-047E-8B28-93B65B919ABF}"/>
              </a:ext>
            </a:extLst>
          </p:cNvPr>
          <p:cNvSpPr/>
          <p:nvPr/>
        </p:nvSpPr>
        <p:spPr>
          <a:xfrm>
            <a:off x="8719054" y="5497928"/>
            <a:ext cx="193183" cy="193183"/>
          </a:xfrm>
          <a:prstGeom prst="ellipse">
            <a:avLst/>
          </a:prstGeom>
          <a:solidFill>
            <a:srgbClr val="FFC5C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95710C81-FC92-BC1E-1D3C-2266433BBEB7}"/>
              </a:ext>
            </a:extLst>
          </p:cNvPr>
          <p:cNvSpPr/>
          <p:nvPr/>
        </p:nvSpPr>
        <p:spPr>
          <a:xfrm>
            <a:off x="9297237" y="3685641"/>
            <a:ext cx="193183" cy="193183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B157272D-EBDC-22BC-BBF0-ADB8379AF385}"/>
              </a:ext>
            </a:extLst>
          </p:cNvPr>
          <p:cNvSpPr/>
          <p:nvPr/>
        </p:nvSpPr>
        <p:spPr>
          <a:xfrm>
            <a:off x="9297238" y="3031104"/>
            <a:ext cx="193183" cy="193183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BEDFA5FF-E589-3D2F-9BB9-F9582ECB464D}"/>
              </a:ext>
            </a:extLst>
          </p:cNvPr>
          <p:cNvSpPr/>
          <p:nvPr/>
        </p:nvSpPr>
        <p:spPr>
          <a:xfrm>
            <a:off x="9297237" y="4241978"/>
            <a:ext cx="193183" cy="193183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611B0DAC-1419-90F0-3074-9BDA48673C41}"/>
              </a:ext>
            </a:extLst>
          </p:cNvPr>
          <p:cNvSpPr/>
          <p:nvPr/>
        </p:nvSpPr>
        <p:spPr>
          <a:xfrm>
            <a:off x="9297236" y="4908590"/>
            <a:ext cx="193183" cy="193183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E21A8B22-DBEE-901A-15B7-EB39D096E81F}"/>
              </a:ext>
            </a:extLst>
          </p:cNvPr>
          <p:cNvSpPr/>
          <p:nvPr/>
        </p:nvSpPr>
        <p:spPr>
          <a:xfrm>
            <a:off x="9297235" y="5497928"/>
            <a:ext cx="193183" cy="193183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A2739C8A-1EBD-8B9D-9EB3-4D7134B53210}"/>
              </a:ext>
            </a:extLst>
          </p:cNvPr>
          <p:cNvSpPr/>
          <p:nvPr/>
        </p:nvSpPr>
        <p:spPr>
          <a:xfrm>
            <a:off x="9957213" y="3677331"/>
            <a:ext cx="193183" cy="19318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DC69470E-07BC-91FF-B8A0-01FD98368D79}"/>
              </a:ext>
            </a:extLst>
          </p:cNvPr>
          <p:cNvSpPr/>
          <p:nvPr/>
        </p:nvSpPr>
        <p:spPr>
          <a:xfrm>
            <a:off x="9957214" y="3022794"/>
            <a:ext cx="193183" cy="19318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F505FB00-8336-E53A-E9E4-CAF24E063AC8}"/>
              </a:ext>
            </a:extLst>
          </p:cNvPr>
          <p:cNvSpPr/>
          <p:nvPr/>
        </p:nvSpPr>
        <p:spPr>
          <a:xfrm>
            <a:off x="9957213" y="4233668"/>
            <a:ext cx="193183" cy="19318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A79DFAB8-2F69-BEEE-B214-366A19103744}"/>
              </a:ext>
            </a:extLst>
          </p:cNvPr>
          <p:cNvSpPr/>
          <p:nvPr/>
        </p:nvSpPr>
        <p:spPr>
          <a:xfrm>
            <a:off x="9957212" y="4900280"/>
            <a:ext cx="193183" cy="19318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BB89F727-0C9B-ABF6-C3EB-F5893BB7C150}"/>
              </a:ext>
            </a:extLst>
          </p:cNvPr>
          <p:cNvSpPr/>
          <p:nvPr/>
        </p:nvSpPr>
        <p:spPr>
          <a:xfrm>
            <a:off x="9957211" y="5489618"/>
            <a:ext cx="193183" cy="19318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859021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D98CB8-4B35-4293-A9C4-BAD373E0D6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One column at a time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48F6A2-E2B0-4492-BED2-AE9A6C008C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5356733" cy="5029200"/>
          </a:xfrm>
        </p:spPr>
        <p:txBody>
          <a:bodyPr>
            <a:normAutofit/>
          </a:bodyPr>
          <a:lstStyle/>
          <a:p>
            <a:r>
              <a:rPr lang="en-US" dirty="0"/>
              <a:t>What if we instead control a single column at a time?</a:t>
            </a:r>
          </a:p>
          <a:p>
            <a:endParaRPr lang="en-US" dirty="0"/>
          </a:p>
          <a:p>
            <a:r>
              <a:rPr lang="en-US" dirty="0"/>
              <a:t>Last column we only turn on some of the LEDs</a:t>
            </a:r>
          </a:p>
          <a:p>
            <a:endParaRPr lang="en-US" dirty="0"/>
          </a:p>
          <a:p>
            <a:r>
              <a:rPr lang="en-US" dirty="0"/>
              <a:t>As long as we keep cycling through columns fast enough, the whole thing becomes a display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61D27B2-B0B4-434F-8B3D-89743AF25F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47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FAC1757-7EB2-48B3-9B44-9CAF655884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27673" y="342900"/>
            <a:ext cx="4389527" cy="61722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545CDB0-391C-F959-09A5-06F12ED22B9D}"/>
              </a:ext>
            </a:extLst>
          </p:cNvPr>
          <p:cNvSpPr txBox="1"/>
          <p:nvPr/>
        </p:nvSpPr>
        <p:spPr>
          <a:xfrm>
            <a:off x="6375042" y="2678806"/>
            <a:ext cx="785612" cy="36933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HIGH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6261F8E-F196-7050-F596-395DA47B692A}"/>
              </a:ext>
            </a:extLst>
          </p:cNvPr>
          <p:cNvSpPr txBox="1"/>
          <p:nvPr/>
        </p:nvSpPr>
        <p:spPr>
          <a:xfrm>
            <a:off x="6375042" y="3319660"/>
            <a:ext cx="785612" cy="36933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HIGH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FE7E81F-E256-8741-6EC4-D41CF7E95A39}"/>
              </a:ext>
            </a:extLst>
          </p:cNvPr>
          <p:cNvSpPr txBox="1"/>
          <p:nvPr/>
        </p:nvSpPr>
        <p:spPr>
          <a:xfrm>
            <a:off x="6375042" y="3986272"/>
            <a:ext cx="785612" cy="36933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LOW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D66A299-2C52-FDA9-9FA6-469546AD9481}"/>
              </a:ext>
            </a:extLst>
          </p:cNvPr>
          <p:cNvSpPr txBox="1"/>
          <p:nvPr/>
        </p:nvSpPr>
        <p:spPr>
          <a:xfrm>
            <a:off x="6375042" y="4652884"/>
            <a:ext cx="785612" cy="36933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HIGH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0046F4D-27B7-0FC1-AF08-B4B00FD89F64}"/>
              </a:ext>
            </a:extLst>
          </p:cNvPr>
          <p:cNvSpPr txBox="1"/>
          <p:nvPr/>
        </p:nvSpPr>
        <p:spPr>
          <a:xfrm>
            <a:off x="6375042" y="5242222"/>
            <a:ext cx="785612" cy="36933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HIGH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852A3FC-1355-EDB9-6353-5A69CADA7839}"/>
              </a:ext>
            </a:extLst>
          </p:cNvPr>
          <p:cNvSpPr txBox="1"/>
          <p:nvPr/>
        </p:nvSpPr>
        <p:spPr>
          <a:xfrm>
            <a:off x="6375042" y="1871851"/>
            <a:ext cx="785612" cy="307777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400" dirty="0"/>
              <a:t>HIGH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EC305F3-B3BA-5B4F-8642-4A2D71A12991}"/>
              </a:ext>
            </a:extLst>
          </p:cNvPr>
          <p:cNvSpPr txBox="1"/>
          <p:nvPr/>
        </p:nvSpPr>
        <p:spPr>
          <a:xfrm>
            <a:off x="6375042" y="1616799"/>
            <a:ext cx="785612" cy="307777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400" dirty="0"/>
              <a:t>HIGH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E3A53AE-36C1-8878-8896-9B758800C0BA}"/>
              </a:ext>
            </a:extLst>
          </p:cNvPr>
          <p:cNvSpPr txBox="1"/>
          <p:nvPr/>
        </p:nvSpPr>
        <p:spPr>
          <a:xfrm>
            <a:off x="6375042" y="1361745"/>
            <a:ext cx="785612" cy="307777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400" dirty="0"/>
              <a:t>HIGH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6C7C859-3CFF-C2BD-7577-04651FE5AA70}"/>
              </a:ext>
            </a:extLst>
          </p:cNvPr>
          <p:cNvSpPr txBox="1"/>
          <p:nvPr/>
        </p:nvSpPr>
        <p:spPr>
          <a:xfrm>
            <a:off x="6375042" y="1106691"/>
            <a:ext cx="785612" cy="307777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400" dirty="0"/>
              <a:t>HIGH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F27CF68-6176-B995-86A3-DCBC4A2F6966}"/>
              </a:ext>
            </a:extLst>
          </p:cNvPr>
          <p:cNvSpPr txBox="1"/>
          <p:nvPr/>
        </p:nvSpPr>
        <p:spPr>
          <a:xfrm>
            <a:off x="6375042" y="851637"/>
            <a:ext cx="785612" cy="30777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400" dirty="0"/>
              <a:t>LOW</a:t>
            </a: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CC040961-AF6C-CB64-4CA7-5AC2CC04DDC9}"/>
              </a:ext>
            </a:extLst>
          </p:cNvPr>
          <p:cNvSpPr/>
          <p:nvPr/>
        </p:nvSpPr>
        <p:spPr>
          <a:xfrm>
            <a:off x="7473367" y="3702675"/>
            <a:ext cx="193183" cy="193183"/>
          </a:xfrm>
          <a:prstGeom prst="ellipse">
            <a:avLst/>
          </a:prstGeom>
          <a:solidFill>
            <a:srgbClr val="FFC5C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FA2578CF-C149-D203-F99A-8DA47F55A112}"/>
              </a:ext>
            </a:extLst>
          </p:cNvPr>
          <p:cNvSpPr/>
          <p:nvPr/>
        </p:nvSpPr>
        <p:spPr>
          <a:xfrm>
            <a:off x="7473368" y="3048138"/>
            <a:ext cx="193183" cy="193183"/>
          </a:xfrm>
          <a:prstGeom prst="ellipse">
            <a:avLst/>
          </a:prstGeom>
          <a:solidFill>
            <a:srgbClr val="FFC5C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949B98B2-FD38-8AC2-C958-C7807191B205}"/>
              </a:ext>
            </a:extLst>
          </p:cNvPr>
          <p:cNvSpPr/>
          <p:nvPr/>
        </p:nvSpPr>
        <p:spPr>
          <a:xfrm>
            <a:off x="7473367" y="4259012"/>
            <a:ext cx="193183" cy="193183"/>
          </a:xfrm>
          <a:prstGeom prst="ellipse">
            <a:avLst/>
          </a:prstGeom>
          <a:solidFill>
            <a:srgbClr val="FFC5C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3019DE63-FB69-066C-4E14-DC116760140F}"/>
              </a:ext>
            </a:extLst>
          </p:cNvPr>
          <p:cNvSpPr/>
          <p:nvPr/>
        </p:nvSpPr>
        <p:spPr>
          <a:xfrm>
            <a:off x="7473366" y="4925624"/>
            <a:ext cx="193183" cy="193183"/>
          </a:xfrm>
          <a:prstGeom prst="ellipse">
            <a:avLst/>
          </a:prstGeom>
          <a:solidFill>
            <a:srgbClr val="FFC5C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8F08DEF3-1163-D321-E156-AA7CCF50B690}"/>
              </a:ext>
            </a:extLst>
          </p:cNvPr>
          <p:cNvSpPr/>
          <p:nvPr/>
        </p:nvSpPr>
        <p:spPr>
          <a:xfrm>
            <a:off x="7473365" y="5514962"/>
            <a:ext cx="193183" cy="193183"/>
          </a:xfrm>
          <a:prstGeom prst="ellipse">
            <a:avLst/>
          </a:prstGeom>
          <a:solidFill>
            <a:srgbClr val="FFC5C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DCC58C9E-5C43-DA83-74BD-FF3FBD3B48E4}"/>
              </a:ext>
            </a:extLst>
          </p:cNvPr>
          <p:cNvSpPr/>
          <p:nvPr/>
        </p:nvSpPr>
        <p:spPr>
          <a:xfrm>
            <a:off x="8051551" y="3702675"/>
            <a:ext cx="193183" cy="193183"/>
          </a:xfrm>
          <a:prstGeom prst="ellipse">
            <a:avLst/>
          </a:prstGeom>
          <a:solidFill>
            <a:srgbClr val="FFC5C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4331DC6E-0C5E-9BD2-594C-ABEFCCD1CDEC}"/>
              </a:ext>
            </a:extLst>
          </p:cNvPr>
          <p:cNvSpPr/>
          <p:nvPr/>
        </p:nvSpPr>
        <p:spPr>
          <a:xfrm>
            <a:off x="8051552" y="3048138"/>
            <a:ext cx="193183" cy="193183"/>
          </a:xfrm>
          <a:prstGeom prst="ellipse">
            <a:avLst/>
          </a:prstGeom>
          <a:solidFill>
            <a:srgbClr val="FFC5C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3C68CF1C-EEBD-320E-A304-0008B2710448}"/>
              </a:ext>
            </a:extLst>
          </p:cNvPr>
          <p:cNvSpPr/>
          <p:nvPr/>
        </p:nvSpPr>
        <p:spPr>
          <a:xfrm>
            <a:off x="8051551" y="4259012"/>
            <a:ext cx="193183" cy="193183"/>
          </a:xfrm>
          <a:prstGeom prst="ellipse">
            <a:avLst/>
          </a:prstGeom>
          <a:solidFill>
            <a:srgbClr val="FFC5C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8305A128-1E3B-C6E9-4EEC-D118B4ED00F3}"/>
              </a:ext>
            </a:extLst>
          </p:cNvPr>
          <p:cNvSpPr/>
          <p:nvPr/>
        </p:nvSpPr>
        <p:spPr>
          <a:xfrm>
            <a:off x="8051550" y="4925624"/>
            <a:ext cx="193183" cy="193183"/>
          </a:xfrm>
          <a:prstGeom prst="ellipse">
            <a:avLst/>
          </a:prstGeom>
          <a:solidFill>
            <a:srgbClr val="FFC5C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239D3BD6-6D25-815C-4B28-A39AA49E321E}"/>
              </a:ext>
            </a:extLst>
          </p:cNvPr>
          <p:cNvSpPr/>
          <p:nvPr/>
        </p:nvSpPr>
        <p:spPr>
          <a:xfrm>
            <a:off x="8051549" y="5514962"/>
            <a:ext cx="193183" cy="193183"/>
          </a:xfrm>
          <a:prstGeom prst="ellipse">
            <a:avLst/>
          </a:prstGeom>
          <a:solidFill>
            <a:srgbClr val="FFC5C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11A6B267-524B-FB5C-F9BE-78F533DAD1E9}"/>
              </a:ext>
            </a:extLst>
          </p:cNvPr>
          <p:cNvSpPr/>
          <p:nvPr/>
        </p:nvSpPr>
        <p:spPr>
          <a:xfrm>
            <a:off x="8719056" y="3685641"/>
            <a:ext cx="193183" cy="193183"/>
          </a:xfrm>
          <a:prstGeom prst="ellipse">
            <a:avLst/>
          </a:prstGeom>
          <a:solidFill>
            <a:srgbClr val="FFC5C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1CED0564-54ED-E262-6B9C-1F7D3A4F0E1A}"/>
              </a:ext>
            </a:extLst>
          </p:cNvPr>
          <p:cNvSpPr/>
          <p:nvPr/>
        </p:nvSpPr>
        <p:spPr>
          <a:xfrm>
            <a:off x="8719057" y="3031104"/>
            <a:ext cx="193183" cy="193183"/>
          </a:xfrm>
          <a:prstGeom prst="ellipse">
            <a:avLst/>
          </a:prstGeom>
          <a:solidFill>
            <a:srgbClr val="FFC5C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5E9ABBCE-0EF1-7573-AC67-005947F8404A}"/>
              </a:ext>
            </a:extLst>
          </p:cNvPr>
          <p:cNvSpPr/>
          <p:nvPr/>
        </p:nvSpPr>
        <p:spPr>
          <a:xfrm>
            <a:off x="8719056" y="4241978"/>
            <a:ext cx="193183" cy="193183"/>
          </a:xfrm>
          <a:prstGeom prst="ellipse">
            <a:avLst/>
          </a:prstGeom>
          <a:solidFill>
            <a:srgbClr val="FFC5C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0E9FAF98-E661-B618-8277-68A873E2D194}"/>
              </a:ext>
            </a:extLst>
          </p:cNvPr>
          <p:cNvSpPr/>
          <p:nvPr/>
        </p:nvSpPr>
        <p:spPr>
          <a:xfrm>
            <a:off x="8719055" y="4908590"/>
            <a:ext cx="193183" cy="193183"/>
          </a:xfrm>
          <a:prstGeom prst="ellipse">
            <a:avLst/>
          </a:prstGeom>
          <a:solidFill>
            <a:srgbClr val="FFC5C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9B494B36-38BF-047E-8B28-93B65B919ABF}"/>
              </a:ext>
            </a:extLst>
          </p:cNvPr>
          <p:cNvSpPr/>
          <p:nvPr/>
        </p:nvSpPr>
        <p:spPr>
          <a:xfrm>
            <a:off x="8719054" y="5497928"/>
            <a:ext cx="193183" cy="193183"/>
          </a:xfrm>
          <a:prstGeom prst="ellipse">
            <a:avLst/>
          </a:prstGeom>
          <a:solidFill>
            <a:srgbClr val="FFC5C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95710C81-FC92-BC1E-1D3C-2266433BBEB7}"/>
              </a:ext>
            </a:extLst>
          </p:cNvPr>
          <p:cNvSpPr/>
          <p:nvPr/>
        </p:nvSpPr>
        <p:spPr>
          <a:xfrm>
            <a:off x="9297237" y="3685641"/>
            <a:ext cx="193183" cy="193183"/>
          </a:xfrm>
          <a:prstGeom prst="ellipse">
            <a:avLst/>
          </a:prstGeom>
          <a:solidFill>
            <a:srgbClr val="FFC5C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B157272D-EBDC-22BC-BBF0-ADB8379AF385}"/>
              </a:ext>
            </a:extLst>
          </p:cNvPr>
          <p:cNvSpPr/>
          <p:nvPr/>
        </p:nvSpPr>
        <p:spPr>
          <a:xfrm>
            <a:off x="9297238" y="3031104"/>
            <a:ext cx="193183" cy="193183"/>
          </a:xfrm>
          <a:prstGeom prst="ellipse">
            <a:avLst/>
          </a:prstGeom>
          <a:solidFill>
            <a:srgbClr val="FFC5C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BEDFA5FF-E589-3D2F-9BB9-F9582ECB464D}"/>
              </a:ext>
            </a:extLst>
          </p:cNvPr>
          <p:cNvSpPr/>
          <p:nvPr/>
        </p:nvSpPr>
        <p:spPr>
          <a:xfrm>
            <a:off x="9297237" y="4241978"/>
            <a:ext cx="193183" cy="193183"/>
          </a:xfrm>
          <a:prstGeom prst="ellipse">
            <a:avLst/>
          </a:prstGeom>
          <a:solidFill>
            <a:srgbClr val="FFC5C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611B0DAC-1419-90F0-3074-9BDA48673C41}"/>
              </a:ext>
            </a:extLst>
          </p:cNvPr>
          <p:cNvSpPr/>
          <p:nvPr/>
        </p:nvSpPr>
        <p:spPr>
          <a:xfrm>
            <a:off x="9297236" y="4908590"/>
            <a:ext cx="193183" cy="193183"/>
          </a:xfrm>
          <a:prstGeom prst="ellipse">
            <a:avLst/>
          </a:prstGeom>
          <a:solidFill>
            <a:srgbClr val="FFC5C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E21A8B22-DBEE-901A-15B7-EB39D096E81F}"/>
              </a:ext>
            </a:extLst>
          </p:cNvPr>
          <p:cNvSpPr/>
          <p:nvPr/>
        </p:nvSpPr>
        <p:spPr>
          <a:xfrm>
            <a:off x="9297235" y="5497928"/>
            <a:ext cx="193183" cy="193183"/>
          </a:xfrm>
          <a:prstGeom prst="ellipse">
            <a:avLst/>
          </a:prstGeom>
          <a:solidFill>
            <a:srgbClr val="FFC5C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A2739C8A-1EBD-8B9D-9EB3-4D7134B53210}"/>
              </a:ext>
            </a:extLst>
          </p:cNvPr>
          <p:cNvSpPr/>
          <p:nvPr/>
        </p:nvSpPr>
        <p:spPr>
          <a:xfrm>
            <a:off x="9957213" y="3677331"/>
            <a:ext cx="193183" cy="193183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DC69470E-07BC-91FF-B8A0-01FD98368D79}"/>
              </a:ext>
            </a:extLst>
          </p:cNvPr>
          <p:cNvSpPr/>
          <p:nvPr/>
        </p:nvSpPr>
        <p:spPr>
          <a:xfrm>
            <a:off x="9957214" y="3022794"/>
            <a:ext cx="193183" cy="193183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F505FB00-8336-E53A-E9E4-CAF24E063AC8}"/>
              </a:ext>
            </a:extLst>
          </p:cNvPr>
          <p:cNvSpPr/>
          <p:nvPr/>
        </p:nvSpPr>
        <p:spPr>
          <a:xfrm>
            <a:off x="9957213" y="4233668"/>
            <a:ext cx="193183" cy="19318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A79DFAB8-2F69-BEEE-B214-366A19103744}"/>
              </a:ext>
            </a:extLst>
          </p:cNvPr>
          <p:cNvSpPr/>
          <p:nvPr/>
        </p:nvSpPr>
        <p:spPr>
          <a:xfrm>
            <a:off x="9957212" y="4900280"/>
            <a:ext cx="193183" cy="193183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BB89F727-0C9B-ABF6-C3EB-F5893BB7C150}"/>
              </a:ext>
            </a:extLst>
          </p:cNvPr>
          <p:cNvSpPr/>
          <p:nvPr/>
        </p:nvSpPr>
        <p:spPr>
          <a:xfrm>
            <a:off x="9957211" y="5489618"/>
            <a:ext cx="193183" cy="193183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574920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68DDAA-020F-A335-37A7-3B714E78BD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LED matrix full design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900A85-2866-688E-632B-2EFD439307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Requires GPIO pins and a Timer</a:t>
            </a:r>
          </a:p>
          <a:p>
            <a:pPr lvl="1"/>
            <a:endParaRPr lang="en-US" dirty="0"/>
          </a:p>
          <a:p>
            <a:r>
              <a:rPr lang="en-US" dirty="0"/>
              <a:t>When the Timer fires</a:t>
            </a:r>
          </a:p>
          <a:p>
            <a:pPr lvl="1"/>
            <a:r>
              <a:rPr lang="en-US" dirty="0"/>
              <a:t>Change which column you are displaying</a:t>
            </a:r>
          </a:p>
          <a:p>
            <a:pPr lvl="1"/>
            <a:r>
              <a:rPr lang="en-US" dirty="0"/>
              <a:t>Update the row pins based on this new column</a:t>
            </a:r>
          </a:p>
          <a:p>
            <a:pPr lvl="2"/>
            <a:r>
              <a:rPr lang="en-US" dirty="0"/>
              <a:t>Read row data from a 5x5 array that models what the screen should show</a:t>
            </a:r>
          </a:p>
          <a:p>
            <a:pPr lvl="2"/>
            <a:endParaRPr lang="en-US" dirty="0"/>
          </a:p>
          <a:p>
            <a:r>
              <a:rPr lang="en-US" dirty="0"/>
              <a:t>When the user wants to change the display</a:t>
            </a:r>
          </a:p>
          <a:p>
            <a:pPr lvl="1"/>
            <a:r>
              <a:rPr lang="en-US" dirty="0"/>
              <a:t>Update that 5x5 array in memory</a:t>
            </a:r>
          </a:p>
          <a:p>
            <a:pPr lvl="1"/>
            <a:r>
              <a:rPr lang="en-US" dirty="0"/>
              <a:t>It’ll start getting drawn on the screen the </a:t>
            </a:r>
            <a:r>
              <a:rPr lang="en-US" i="1" dirty="0"/>
              <a:t>next</a:t>
            </a:r>
            <a:r>
              <a:rPr lang="en-US" dirty="0"/>
              <a:t> time the Timer fires</a:t>
            </a:r>
          </a:p>
          <a:p>
            <a:pPr lvl="2"/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50966C7-FB23-8D23-1074-C4CAC9943E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6881249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E223FD-E7B2-F800-4F83-EED9CB8513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Driver stack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ED8E4E-7592-9E4E-4883-052D84FCA5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10972800" cy="5486400"/>
          </a:xfrm>
        </p:spPr>
        <p:txBody>
          <a:bodyPr>
            <a:normAutofit/>
          </a:bodyPr>
          <a:lstStyle/>
          <a:p>
            <a:r>
              <a:rPr lang="en-US" dirty="0"/>
              <a:t>Drivers often use other drivers to complete their tasks</a:t>
            </a:r>
          </a:p>
          <a:p>
            <a:pPr lvl="1"/>
            <a:r>
              <a:rPr lang="en-US" dirty="0"/>
              <a:t>This creates a “stack” of drivers that accomplish a goal</a:t>
            </a:r>
          </a:p>
          <a:p>
            <a:pPr lvl="1"/>
            <a:endParaRPr lang="en-US" dirty="0"/>
          </a:p>
          <a:p>
            <a:r>
              <a:rPr lang="en-US" dirty="0"/>
              <a:t>Example: LED Matrix relies</a:t>
            </a:r>
            <a:br>
              <a:rPr lang="en-US" dirty="0"/>
            </a:br>
            <a:r>
              <a:rPr lang="en-US" dirty="0"/>
              <a:t>on GPIO and Timer</a:t>
            </a:r>
          </a:p>
          <a:p>
            <a:endParaRPr lang="en-US" dirty="0"/>
          </a:p>
          <a:p>
            <a:r>
              <a:rPr lang="en-US" dirty="0"/>
              <a:t>Good systems are designed so some drivers can be swapped out for alternatives</a:t>
            </a:r>
          </a:p>
          <a:p>
            <a:pPr lvl="2"/>
            <a:r>
              <a:rPr lang="en-US" dirty="0"/>
              <a:t>For example, LED Matrix could rely on “generic GPIO”</a:t>
            </a:r>
          </a:p>
          <a:p>
            <a:pPr lvl="2"/>
            <a:r>
              <a:rPr lang="en-US" dirty="0"/>
              <a:t>Which is then implemented by microcontroller-specific GPIO</a:t>
            </a:r>
          </a:p>
          <a:p>
            <a:pPr lvl="2"/>
            <a:r>
              <a:rPr lang="en-US" dirty="0"/>
              <a:t>Very important for Operating Systems that support a variety of hardware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F11F0A1-24DB-071F-273E-983C3705CD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49</a:t>
            </a:fld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ED25415-37BA-74EA-0878-DB49A897F9CC}"/>
              </a:ext>
            </a:extLst>
          </p:cNvPr>
          <p:cNvSpPr/>
          <p:nvPr/>
        </p:nvSpPr>
        <p:spPr>
          <a:xfrm>
            <a:off x="5958627" y="2266678"/>
            <a:ext cx="3378557" cy="669702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LED Matrix Driver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2181366-A1B3-AA57-F56A-3BB6FFDFA2DA}"/>
              </a:ext>
            </a:extLst>
          </p:cNvPr>
          <p:cNvSpPr/>
          <p:nvPr/>
        </p:nvSpPr>
        <p:spPr>
          <a:xfrm>
            <a:off x="5958627" y="3156931"/>
            <a:ext cx="1575515" cy="669702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GPIO Driver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030E43F-5933-97C9-D11B-EC7F2D8B2232}"/>
              </a:ext>
            </a:extLst>
          </p:cNvPr>
          <p:cNvSpPr/>
          <p:nvPr/>
        </p:nvSpPr>
        <p:spPr>
          <a:xfrm>
            <a:off x="7761669" y="3164980"/>
            <a:ext cx="1575515" cy="669702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Timer Driver</a:t>
            </a:r>
          </a:p>
        </p:txBody>
      </p:sp>
    </p:spTree>
    <p:extLst>
      <p:ext uri="{BB962C8B-B14F-4D97-AF65-F5344CB8AC3E}">
        <p14:creationId xmlns:p14="http://schemas.microsoft.com/office/powerpoint/2010/main" val="32434192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631C44-2005-1BF3-6216-392DB7D2A9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7AEE96-5FC9-B77E-219C-580024277F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Writing software to interact with hardware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B989CC-B94D-7A04-C60F-579C67CED0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4" y="1143000"/>
            <a:ext cx="11189453" cy="5029200"/>
          </a:xfrm>
        </p:spPr>
        <p:txBody>
          <a:bodyPr/>
          <a:lstStyle/>
          <a:p>
            <a:r>
              <a:rPr lang="en-US" dirty="0"/>
              <a:t>Driver software: code that enables interaction with some device</a:t>
            </a:r>
          </a:p>
          <a:p>
            <a:endParaRPr lang="en-US" dirty="0"/>
          </a:p>
          <a:p>
            <a:r>
              <a:rPr lang="en-US" dirty="0"/>
              <a:t>We’ve written multiple of these already</a:t>
            </a:r>
          </a:p>
          <a:p>
            <a:pPr lvl="1"/>
            <a:r>
              <a:rPr lang="en-US" dirty="0"/>
              <a:t>GPIO Driver</a:t>
            </a:r>
          </a:p>
          <a:p>
            <a:pPr lvl="1"/>
            <a:r>
              <a:rPr lang="en-US" dirty="0"/>
              <a:t>RNG Driver</a:t>
            </a:r>
          </a:p>
          <a:p>
            <a:pPr lvl="1"/>
            <a:r>
              <a:rPr lang="en-US" dirty="0"/>
              <a:t>Virtual Timer Driver</a:t>
            </a:r>
          </a:p>
          <a:p>
            <a:endParaRPr lang="en-US" dirty="0"/>
          </a:p>
          <a:p>
            <a:r>
              <a:rPr lang="en-US" dirty="0"/>
              <a:t>Some public interface allows code to use it to interact with a device</a:t>
            </a:r>
          </a:p>
          <a:p>
            <a:pPr lvl="1"/>
            <a:r>
              <a:rPr lang="en-US" dirty="0"/>
              <a:t>With messy internals for how interaction with the device really works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DD7C180-C65D-A1C6-6BAD-F3F7EF963A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974350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8F35A2-4738-0D1A-3141-01A9F05800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584BE4A-7B99-CB6B-AD18-0A6C2040D5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50</a:t>
            </a:fld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1C55A1A-308D-4C5F-3DFF-459BBFB14B7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solidFill>
            <a:schemeClr val="bg1"/>
          </a:solidFill>
        </p:spPr>
        <p:txBody>
          <a:bodyPr/>
          <a:lstStyle/>
          <a:p>
            <a:r>
              <a:rPr lang="en-US" dirty="0"/>
              <a:t>Driver Interfaces (Blocking and Non-Blocking)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r>
              <a:rPr lang="en-US" dirty="0"/>
              <a:t>Event-driven Model</a:t>
            </a:r>
          </a:p>
          <a:p>
            <a:endParaRPr lang="en-US" dirty="0"/>
          </a:p>
          <a:p>
            <a:r>
              <a:rPr lang="en-US" dirty="0"/>
              <a:t>State Machines</a:t>
            </a:r>
          </a:p>
          <a:p>
            <a:endParaRPr lang="en-US" dirty="0"/>
          </a:p>
          <a:p>
            <a:r>
              <a:rPr lang="en-US" dirty="0"/>
              <a:t>Continuous Operation</a:t>
            </a:r>
          </a:p>
          <a:p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79EFD66C-A042-CED8-F96C-2F89247CCC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35667496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F846A8-9954-14D5-8456-1F9040F19B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should we write driver software?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DD9544-7011-5F69-D3B2-F8E3530CED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There are various knobs available to us from hardware</a:t>
            </a:r>
          </a:p>
          <a:p>
            <a:pPr lvl="1"/>
            <a:r>
              <a:rPr lang="en-US" dirty="0"/>
              <a:t>Polling, Interrupts, DMA</a:t>
            </a:r>
          </a:p>
          <a:p>
            <a:pPr lvl="1"/>
            <a:endParaRPr lang="en-US" dirty="0"/>
          </a:p>
          <a:p>
            <a:r>
              <a:rPr lang="en-US" dirty="0"/>
              <a:t>There are also various software interface design</a:t>
            </a:r>
          </a:p>
          <a:p>
            <a:pPr lvl="1"/>
            <a:r>
              <a:rPr lang="en-US" dirty="0"/>
              <a:t>Synchronous</a:t>
            </a:r>
          </a:p>
          <a:p>
            <a:pPr lvl="1"/>
            <a:r>
              <a:rPr lang="en-US" dirty="0"/>
              <a:t>Asynchronous</a:t>
            </a:r>
          </a:p>
          <a:p>
            <a:pPr lvl="2"/>
            <a:r>
              <a:rPr lang="en-US" dirty="0"/>
              <a:t>Callback</a:t>
            </a:r>
          </a:p>
          <a:p>
            <a:pPr lvl="2"/>
            <a:r>
              <a:rPr lang="en-US" dirty="0"/>
              <a:t>Event-driven model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B8E3110-E9E7-FCB5-FBA1-FCA8314C01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38023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764A6E-5899-4888-1784-ED006EEB02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Synchronous device drivers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749985-8E61-3056-C6E7-796A6381B1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Synchronous functions</a:t>
            </a:r>
          </a:p>
          <a:p>
            <a:pPr lvl="1"/>
            <a:r>
              <a:rPr lang="en-US" dirty="0"/>
              <a:t>Function call issues a command</a:t>
            </a:r>
          </a:p>
          <a:p>
            <a:pPr lvl="1"/>
            <a:r>
              <a:rPr lang="en-US" dirty="0"/>
              <a:t>Does not return until action is complete and result is ready</a:t>
            </a:r>
          </a:p>
          <a:p>
            <a:pPr lvl="1"/>
            <a:endParaRPr lang="en-US" dirty="0"/>
          </a:p>
          <a:p>
            <a:r>
              <a:rPr lang="en-US" dirty="0"/>
              <a:t>Example: most functions we’re used to</a:t>
            </a:r>
          </a:p>
          <a:p>
            <a:pPr lvl="1"/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sqrt()</a:t>
            </a:r>
            <a:r>
              <a:rPr lang="en-US" dirty="0"/>
              <a:t> for example</a:t>
            </a:r>
          </a:p>
          <a:p>
            <a:pPr lvl="1"/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printf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r>
              <a:rPr lang="en-US" dirty="0"/>
              <a:t> also mostly works this way (with some exceptions)</a:t>
            </a:r>
          </a:p>
          <a:p>
            <a:pPr lvl="1"/>
            <a:endParaRPr lang="en-US" dirty="0"/>
          </a:p>
          <a:p>
            <a:r>
              <a:rPr lang="en-US" dirty="0"/>
              <a:t>Arduino interfaces are usually like this!</a:t>
            </a:r>
          </a:p>
          <a:p>
            <a:pPr lvl="1"/>
            <a:r>
              <a:rPr lang="en-US" dirty="0"/>
              <a:t>Easy to get started with and understand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C4AFC24-1FB9-1D08-C143-72B0C67D7D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36107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BC96D9-624B-44F5-891A-4321EC3185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Downside of synchronous code: the waiting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3FB85C-48FF-4765-3C0E-17698299BC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How long will it take until the function returns?</a:t>
            </a:r>
          </a:p>
          <a:p>
            <a:pPr lvl="1"/>
            <a:r>
              <a:rPr lang="en-US" dirty="0"/>
              <a:t>Immediately, seconds, minutes?</a:t>
            </a:r>
          </a:p>
          <a:p>
            <a:pPr lvl="1"/>
            <a:endParaRPr lang="en-US" dirty="0"/>
          </a:p>
          <a:p>
            <a:r>
              <a:rPr lang="en-US" dirty="0"/>
              <a:t>What if there’s an error and the device never responds?</a:t>
            </a:r>
          </a:p>
          <a:p>
            <a:pPr lvl="1"/>
            <a:r>
              <a:rPr lang="en-US" dirty="0"/>
              <a:t>More advanced interface could include a timeout option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r>
              <a:rPr lang="en-US" dirty="0"/>
              <a:t>Synchronous designs require other synchronous designs</a:t>
            </a:r>
          </a:p>
          <a:p>
            <a:pPr lvl="1"/>
            <a:r>
              <a:rPr lang="en-US" dirty="0"/>
              <a:t>We can build synchronous interfaces from asynchronous ones</a:t>
            </a:r>
          </a:p>
          <a:p>
            <a:pPr lvl="1"/>
            <a:r>
              <a:rPr lang="en-US" dirty="0"/>
              <a:t>But we can’t go the other way</a:t>
            </a:r>
          </a:p>
          <a:p>
            <a:pPr lvl="1"/>
            <a:r>
              <a:rPr lang="en-US" dirty="0"/>
              <a:t>Example: Temperature sensor that uses a timer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6FE0A56-C8A7-E233-58AE-49059C32FA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96680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3ACE2C-1CC2-228E-11B2-89CAB9FB21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Asynchronous drivers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00AE55-5100-158F-ECCE-1D7F264785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Goal: let the hardware run on its own and have the code get back to it later</a:t>
            </a:r>
          </a:p>
          <a:p>
            <a:endParaRPr lang="en-US" dirty="0"/>
          </a:p>
          <a:p>
            <a:r>
              <a:rPr lang="en-US" dirty="0"/>
              <a:t>Challenge: programmers don’t think that way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Other challenge: how do we “get back to it later”?</a:t>
            </a:r>
          </a:p>
          <a:p>
            <a:pPr lvl="1"/>
            <a:r>
              <a:rPr lang="en-US" dirty="0"/>
              <a:t>Callbacks</a:t>
            </a:r>
          </a:p>
          <a:p>
            <a:pPr lvl="1"/>
            <a:r>
              <a:rPr lang="en-US" dirty="0"/>
              <a:t>Event-driven model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B091EDC-E84F-E8E0-73F9-59A51654F2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9339308"/>
      </p:ext>
    </p:extLst>
  </p:cSld>
  <p:clrMapOvr>
    <a:masterClrMapping/>
  </p:clrMapOvr>
</p:sld>
</file>

<file path=ppt/theme/theme1.xml><?xml version="1.0" encoding="utf-8"?>
<a:theme xmlns:a="http://schemas.openxmlformats.org/drawingml/2006/main" name="Class Slides">
  <a:themeElements>
    <a:clrScheme name="Custom Colors">
      <a:dk1>
        <a:sysClr val="windowText" lastClr="000000"/>
      </a:dk1>
      <a:lt1>
        <a:sysClr val="window" lastClr="FFFFFF"/>
      </a:lt1>
      <a:dk2>
        <a:srgbClr val="000000"/>
      </a:dk2>
      <a:lt2>
        <a:srgbClr val="FFFFFF"/>
      </a:lt2>
      <a:accent1>
        <a:srgbClr val="4472C4"/>
      </a:accent1>
      <a:accent2>
        <a:srgbClr val="ED7D31"/>
      </a:accent2>
      <a:accent3>
        <a:srgbClr val="FFC000"/>
      </a:accent3>
      <a:accent4>
        <a:srgbClr val="70AD47"/>
      </a:accent4>
      <a:accent5>
        <a:srgbClr val="954F72"/>
      </a:accent5>
      <a:accent6>
        <a:srgbClr val="A5A5A5"/>
      </a:accent6>
      <a:hlink>
        <a:srgbClr val="0563C1"/>
      </a:hlink>
      <a:folHlink>
        <a:srgbClr val="0563C1"/>
      </a:folHlink>
    </a:clrScheme>
    <a:fontScheme name="Custom Tahoma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313499C5-2493-46D7-A578-A55B4E92D20D}" vid="{B37469B3-D6DE-4740-A3F3-917322C394B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ce346_template</Template>
  <TotalTime>1490</TotalTime>
  <Words>2646</Words>
  <Application>Microsoft Office PowerPoint</Application>
  <PresentationFormat>Widescreen</PresentationFormat>
  <Paragraphs>576</Paragraphs>
  <Slides>50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50</vt:i4>
      </vt:variant>
    </vt:vector>
  </HeadingPairs>
  <TitlesOfParts>
    <vt:vector size="56" baseType="lpstr">
      <vt:lpstr>Arial</vt:lpstr>
      <vt:lpstr>Calibri</vt:lpstr>
      <vt:lpstr>Courier New</vt:lpstr>
      <vt:lpstr>Lucida Console</vt:lpstr>
      <vt:lpstr>Tahoma</vt:lpstr>
      <vt:lpstr>Class Slides</vt:lpstr>
      <vt:lpstr>Lecture 07 Driver Design</vt:lpstr>
      <vt:lpstr>Administrivia</vt:lpstr>
      <vt:lpstr>Today’s Goals</vt:lpstr>
      <vt:lpstr>Outline</vt:lpstr>
      <vt:lpstr>Writing software to interact with hardware</vt:lpstr>
      <vt:lpstr>How should we write driver software?</vt:lpstr>
      <vt:lpstr>Synchronous device drivers</vt:lpstr>
      <vt:lpstr>Downside of synchronous code: the waiting</vt:lpstr>
      <vt:lpstr>Asynchronous drivers</vt:lpstr>
      <vt:lpstr>Callbacks</vt:lpstr>
      <vt:lpstr>Function pointers in C</vt:lpstr>
      <vt:lpstr>Callback functions</vt:lpstr>
      <vt:lpstr>Building synchronous code out of callbacks</vt:lpstr>
      <vt:lpstr>Live Coding: Temp driver example</vt:lpstr>
      <vt:lpstr>Callbacks usually run in an interrupt mode</vt:lpstr>
      <vt:lpstr>Outline</vt:lpstr>
      <vt:lpstr>Interrupts are frustrating</vt:lpstr>
      <vt:lpstr>Event loop</vt:lpstr>
      <vt:lpstr>Downsides of event loop design</vt:lpstr>
      <vt:lpstr>Top-half / Bottom-half handler design</vt:lpstr>
      <vt:lpstr>Live Coding: Temperature event-loop example</vt:lpstr>
      <vt:lpstr>Driver design is about the public interfaces</vt:lpstr>
      <vt:lpstr>Outline</vt:lpstr>
      <vt:lpstr>Complex devices often have multiple states of operation</vt:lpstr>
      <vt:lpstr>Finite State Machine (FSM)</vt:lpstr>
      <vt:lpstr>State machine for a turnstyle</vt:lpstr>
      <vt:lpstr>State machines can help structure actions in code</vt:lpstr>
      <vt:lpstr>Enums in C</vt:lpstr>
      <vt:lpstr>Temperature Sensor State Machine Example</vt:lpstr>
      <vt:lpstr>Truncated example of SD Card driver state machine</vt:lpstr>
      <vt:lpstr>Calling into the state machine</vt:lpstr>
      <vt:lpstr>Outline</vt:lpstr>
      <vt:lpstr>Continuous operation</vt:lpstr>
      <vt:lpstr>Continuously updating temperature</vt:lpstr>
      <vt:lpstr>LED Matrix design</vt:lpstr>
      <vt:lpstr>LEDs on the Microbit</vt:lpstr>
      <vt:lpstr>Controlling the LED matrix</vt:lpstr>
      <vt:lpstr>Controlling the LED matrix</vt:lpstr>
      <vt:lpstr>Can we control by row?</vt:lpstr>
      <vt:lpstr>Can we control by column?</vt:lpstr>
      <vt:lpstr>Persistence of vision</vt:lpstr>
      <vt:lpstr>Persistence of vision on an LED matrix</vt:lpstr>
      <vt:lpstr>One column at a time</vt:lpstr>
      <vt:lpstr>One column at a time</vt:lpstr>
      <vt:lpstr>One column at a time</vt:lpstr>
      <vt:lpstr>One column at a time</vt:lpstr>
      <vt:lpstr>One column at a time</vt:lpstr>
      <vt:lpstr>LED matrix full design</vt:lpstr>
      <vt:lpstr>Driver stack</vt:lpstr>
      <vt:lpstr>Outline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Lecture 07 Driver Design</dc:title>
  <dc:creator>Branden Ghena</dc:creator>
  <cp:lastModifiedBy>Branden Ghena</cp:lastModifiedBy>
  <cp:revision>106</cp:revision>
  <dcterms:created xsi:type="dcterms:W3CDTF">2021-04-14T03:12:40Z</dcterms:created>
  <dcterms:modified xsi:type="dcterms:W3CDTF">2026-04-23T20:00:23Z</dcterms:modified>
</cp:coreProperties>
</file>