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4"/>
  </p:notesMasterIdLst>
  <p:sldIdLst>
    <p:sldId id="256" r:id="rId2"/>
    <p:sldId id="430" r:id="rId3"/>
    <p:sldId id="457" r:id="rId4"/>
    <p:sldId id="264" r:id="rId5"/>
    <p:sldId id="348" r:id="rId6"/>
    <p:sldId id="383" r:id="rId7"/>
    <p:sldId id="440" r:id="rId8"/>
    <p:sldId id="388" r:id="rId9"/>
    <p:sldId id="394" r:id="rId10"/>
    <p:sldId id="446" r:id="rId11"/>
    <p:sldId id="396" r:id="rId12"/>
    <p:sldId id="399" r:id="rId13"/>
    <p:sldId id="392" r:id="rId14"/>
    <p:sldId id="395" r:id="rId15"/>
    <p:sldId id="389" r:id="rId16"/>
    <p:sldId id="390" r:id="rId17"/>
    <p:sldId id="431" r:id="rId18"/>
    <p:sldId id="433" r:id="rId19"/>
    <p:sldId id="393" r:id="rId20"/>
    <p:sldId id="442" r:id="rId21"/>
    <p:sldId id="398" r:id="rId22"/>
    <p:sldId id="397" r:id="rId23"/>
    <p:sldId id="424" r:id="rId24"/>
    <p:sldId id="385" r:id="rId25"/>
    <p:sldId id="407" r:id="rId26"/>
    <p:sldId id="456" r:id="rId27"/>
    <p:sldId id="400" r:id="rId28"/>
    <p:sldId id="425" r:id="rId29"/>
    <p:sldId id="408" r:id="rId30"/>
    <p:sldId id="415" r:id="rId31"/>
    <p:sldId id="410" r:id="rId32"/>
    <p:sldId id="416" r:id="rId33"/>
    <p:sldId id="417" r:id="rId34"/>
    <p:sldId id="418" r:id="rId35"/>
    <p:sldId id="426" r:id="rId36"/>
    <p:sldId id="419" r:id="rId37"/>
    <p:sldId id="413" r:id="rId38"/>
    <p:sldId id="420" r:id="rId39"/>
    <p:sldId id="414" r:id="rId40"/>
    <p:sldId id="421" r:id="rId41"/>
    <p:sldId id="422" r:id="rId42"/>
    <p:sldId id="427" r:id="rId43"/>
    <p:sldId id="391" r:id="rId44"/>
    <p:sldId id="441" r:id="rId45"/>
    <p:sldId id="423" r:id="rId46"/>
    <p:sldId id="443" r:id="rId47"/>
    <p:sldId id="444" r:id="rId48"/>
    <p:sldId id="445" r:id="rId49"/>
    <p:sldId id="447" r:id="rId50"/>
    <p:sldId id="432" r:id="rId51"/>
    <p:sldId id="455" r:id="rId52"/>
    <p:sldId id="439" r:id="rId53"/>
    <p:sldId id="435" r:id="rId54"/>
    <p:sldId id="436" r:id="rId55"/>
    <p:sldId id="437" r:id="rId56"/>
    <p:sldId id="438" r:id="rId57"/>
    <p:sldId id="448" r:id="rId58"/>
    <p:sldId id="449" r:id="rId59"/>
    <p:sldId id="450" r:id="rId60"/>
    <p:sldId id="451" r:id="rId61"/>
    <p:sldId id="452" r:id="rId62"/>
    <p:sldId id="453" r:id="rId63"/>
    <p:sldId id="454" r:id="rId64"/>
    <p:sldId id="458" r:id="rId65"/>
    <p:sldId id="429" r:id="rId66"/>
    <p:sldId id="428" r:id="rId67"/>
    <p:sldId id="387" r:id="rId68"/>
    <p:sldId id="402" r:id="rId69"/>
    <p:sldId id="404" r:id="rId70"/>
    <p:sldId id="403" r:id="rId71"/>
    <p:sldId id="434" r:id="rId72"/>
    <p:sldId id="405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30"/>
            <p14:sldId id="457"/>
            <p14:sldId id="264"/>
          </p14:sldIdLst>
        </p14:section>
        <p14:section name="Overview" id="{B55B8E8C-5EAB-4A1E-A4E9-AE5E896E46FA}">
          <p14:sldIdLst>
            <p14:sldId id="348"/>
            <p14:sldId id="383"/>
            <p14:sldId id="440"/>
            <p14:sldId id="388"/>
            <p14:sldId id="394"/>
            <p14:sldId id="446"/>
            <p14:sldId id="396"/>
            <p14:sldId id="399"/>
            <p14:sldId id="392"/>
            <p14:sldId id="395"/>
            <p14:sldId id="389"/>
            <p14:sldId id="390"/>
            <p14:sldId id="431"/>
            <p14:sldId id="433"/>
            <p14:sldId id="393"/>
            <p14:sldId id="442"/>
            <p14:sldId id="398"/>
            <p14:sldId id="397"/>
          </p14:sldIdLst>
        </p14:section>
        <p14:section name="Types of Sensors" id="{075DE80F-CB66-4A84-8F17-AFCD7D8181A8}">
          <p14:sldIdLst>
            <p14:sldId id="424"/>
            <p14:sldId id="385"/>
            <p14:sldId id="407"/>
            <p14:sldId id="456"/>
            <p14:sldId id="400"/>
            <p14:sldId id="425"/>
            <p14:sldId id="408"/>
            <p14:sldId id="415"/>
            <p14:sldId id="410"/>
            <p14:sldId id="416"/>
            <p14:sldId id="417"/>
            <p14:sldId id="418"/>
            <p14:sldId id="426"/>
            <p14:sldId id="419"/>
            <p14:sldId id="413"/>
            <p14:sldId id="420"/>
            <p14:sldId id="414"/>
            <p14:sldId id="421"/>
            <p14:sldId id="422"/>
            <p14:sldId id="427"/>
            <p14:sldId id="391"/>
            <p14:sldId id="441"/>
            <p14:sldId id="423"/>
            <p14:sldId id="443"/>
            <p14:sldId id="444"/>
            <p14:sldId id="445"/>
            <p14:sldId id="447"/>
            <p14:sldId id="432"/>
            <p14:sldId id="455"/>
          </p14:sldIdLst>
        </p14:section>
        <p14:section name="Capacitive Touch Sensing" id="{18CB0407-5160-4EFF-9F6C-DDE2E8261D9C}">
          <p14:sldIdLst>
            <p14:sldId id="439"/>
            <p14:sldId id="435"/>
            <p14:sldId id="436"/>
            <p14:sldId id="437"/>
            <p14:sldId id="438"/>
          </p14:sldIdLst>
        </p14:section>
        <p14:section name="Actuators" id="{A5424E8C-2F19-468F-AF25-9F24C9B9F31D}">
          <p14:sldIdLst>
            <p14:sldId id="448"/>
            <p14:sldId id="449"/>
            <p14:sldId id="450"/>
            <p14:sldId id="451"/>
            <p14:sldId id="452"/>
            <p14:sldId id="453"/>
            <p14:sldId id="454"/>
            <p14:sldId id="458"/>
          </p14:sldIdLst>
        </p14:section>
        <p14:section name="Wrapup" id="{29A7F866-9DA9-446B-8359-CE426CB89C7A}">
          <p14:sldIdLst>
            <p14:sldId id="429"/>
          </p14:sldIdLst>
        </p14:section>
        <p14:section name="PowerBlade Example" id="{52F66FB9-89F5-4ED8-81B7-DD44B2215F71}">
          <p14:sldIdLst>
            <p14:sldId id="428"/>
            <p14:sldId id="387"/>
            <p14:sldId id="402"/>
            <p14:sldId id="404"/>
            <p14:sldId id="403"/>
            <p14:sldId id="434"/>
            <p14:sldId id="40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Resistance (Ω)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Sheet1!$A$2:$A$242</c:f>
              <c:numCache>
                <c:formatCode>General</c:formatCode>
                <c:ptCount val="241"/>
                <c:pt idx="0">
                  <c:v>-40</c:v>
                </c:pt>
                <c:pt idx="1">
                  <c:v>-39</c:v>
                </c:pt>
                <c:pt idx="2">
                  <c:v>-38</c:v>
                </c:pt>
                <c:pt idx="3">
                  <c:v>-37</c:v>
                </c:pt>
                <c:pt idx="4">
                  <c:v>-36</c:v>
                </c:pt>
                <c:pt idx="5">
                  <c:v>-35</c:v>
                </c:pt>
                <c:pt idx="6">
                  <c:v>-34</c:v>
                </c:pt>
                <c:pt idx="7">
                  <c:v>-33</c:v>
                </c:pt>
                <c:pt idx="8">
                  <c:v>-32</c:v>
                </c:pt>
                <c:pt idx="9">
                  <c:v>-31</c:v>
                </c:pt>
                <c:pt idx="10">
                  <c:v>-30</c:v>
                </c:pt>
                <c:pt idx="11">
                  <c:v>-29</c:v>
                </c:pt>
                <c:pt idx="12">
                  <c:v>-28</c:v>
                </c:pt>
                <c:pt idx="13">
                  <c:v>-27</c:v>
                </c:pt>
                <c:pt idx="14">
                  <c:v>-26</c:v>
                </c:pt>
                <c:pt idx="15">
                  <c:v>-25</c:v>
                </c:pt>
                <c:pt idx="16">
                  <c:v>-24</c:v>
                </c:pt>
                <c:pt idx="17">
                  <c:v>-23</c:v>
                </c:pt>
                <c:pt idx="18">
                  <c:v>-22</c:v>
                </c:pt>
                <c:pt idx="19">
                  <c:v>-21</c:v>
                </c:pt>
                <c:pt idx="20">
                  <c:v>-20</c:v>
                </c:pt>
                <c:pt idx="21">
                  <c:v>-19</c:v>
                </c:pt>
                <c:pt idx="22">
                  <c:v>-18</c:v>
                </c:pt>
                <c:pt idx="23">
                  <c:v>-17</c:v>
                </c:pt>
                <c:pt idx="24">
                  <c:v>-16</c:v>
                </c:pt>
                <c:pt idx="25">
                  <c:v>-15</c:v>
                </c:pt>
                <c:pt idx="26">
                  <c:v>-14</c:v>
                </c:pt>
                <c:pt idx="27">
                  <c:v>-13</c:v>
                </c:pt>
                <c:pt idx="28">
                  <c:v>-12</c:v>
                </c:pt>
                <c:pt idx="29">
                  <c:v>-11</c:v>
                </c:pt>
                <c:pt idx="30">
                  <c:v>-10</c:v>
                </c:pt>
                <c:pt idx="31">
                  <c:v>-9</c:v>
                </c:pt>
                <c:pt idx="32">
                  <c:v>-8</c:v>
                </c:pt>
                <c:pt idx="33">
                  <c:v>-7</c:v>
                </c:pt>
                <c:pt idx="34">
                  <c:v>-6</c:v>
                </c:pt>
                <c:pt idx="35">
                  <c:v>-5</c:v>
                </c:pt>
                <c:pt idx="36">
                  <c:v>-4</c:v>
                </c:pt>
                <c:pt idx="37">
                  <c:v>-3</c:v>
                </c:pt>
                <c:pt idx="38">
                  <c:v>-2</c:v>
                </c:pt>
                <c:pt idx="39">
                  <c:v>-1</c:v>
                </c:pt>
                <c:pt idx="40">
                  <c:v>0</c:v>
                </c:pt>
                <c:pt idx="41">
                  <c:v>1</c:v>
                </c:pt>
                <c:pt idx="42">
                  <c:v>2</c:v>
                </c:pt>
                <c:pt idx="43">
                  <c:v>3</c:v>
                </c:pt>
                <c:pt idx="44">
                  <c:v>4</c:v>
                </c:pt>
                <c:pt idx="45">
                  <c:v>5</c:v>
                </c:pt>
                <c:pt idx="46">
                  <c:v>6</c:v>
                </c:pt>
                <c:pt idx="47">
                  <c:v>7</c:v>
                </c:pt>
                <c:pt idx="48">
                  <c:v>8</c:v>
                </c:pt>
                <c:pt idx="49">
                  <c:v>9</c:v>
                </c:pt>
                <c:pt idx="50">
                  <c:v>10</c:v>
                </c:pt>
                <c:pt idx="51">
                  <c:v>11</c:v>
                </c:pt>
                <c:pt idx="52">
                  <c:v>12</c:v>
                </c:pt>
                <c:pt idx="53">
                  <c:v>13</c:v>
                </c:pt>
                <c:pt idx="54">
                  <c:v>14</c:v>
                </c:pt>
                <c:pt idx="55">
                  <c:v>15</c:v>
                </c:pt>
                <c:pt idx="56">
                  <c:v>16</c:v>
                </c:pt>
                <c:pt idx="57">
                  <c:v>17</c:v>
                </c:pt>
                <c:pt idx="58">
                  <c:v>18</c:v>
                </c:pt>
                <c:pt idx="59">
                  <c:v>19</c:v>
                </c:pt>
                <c:pt idx="60">
                  <c:v>20</c:v>
                </c:pt>
                <c:pt idx="61">
                  <c:v>21</c:v>
                </c:pt>
                <c:pt idx="62">
                  <c:v>22</c:v>
                </c:pt>
                <c:pt idx="63">
                  <c:v>23</c:v>
                </c:pt>
                <c:pt idx="64">
                  <c:v>24</c:v>
                </c:pt>
                <c:pt idx="65">
                  <c:v>25</c:v>
                </c:pt>
                <c:pt idx="66">
                  <c:v>26</c:v>
                </c:pt>
                <c:pt idx="67">
                  <c:v>27</c:v>
                </c:pt>
                <c:pt idx="68">
                  <c:v>28</c:v>
                </c:pt>
                <c:pt idx="69">
                  <c:v>29</c:v>
                </c:pt>
                <c:pt idx="70">
                  <c:v>30</c:v>
                </c:pt>
                <c:pt idx="71">
                  <c:v>31</c:v>
                </c:pt>
                <c:pt idx="72">
                  <c:v>32</c:v>
                </c:pt>
                <c:pt idx="73">
                  <c:v>33</c:v>
                </c:pt>
                <c:pt idx="74">
                  <c:v>34</c:v>
                </c:pt>
                <c:pt idx="75">
                  <c:v>35</c:v>
                </c:pt>
                <c:pt idx="76">
                  <c:v>36</c:v>
                </c:pt>
                <c:pt idx="77">
                  <c:v>37</c:v>
                </c:pt>
                <c:pt idx="78">
                  <c:v>38</c:v>
                </c:pt>
                <c:pt idx="79">
                  <c:v>39</c:v>
                </c:pt>
                <c:pt idx="80">
                  <c:v>40</c:v>
                </c:pt>
                <c:pt idx="81">
                  <c:v>41</c:v>
                </c:pt>
                <c:pt idx="82">
                  <c:v>42</c:v>
                </c:pt>
                <c:pt idx="83">
                  <c:v>43</c:v>
                </c:pt>
                <c:pt idx="84">
                  <c:v>44</c:v>
                </c:pt>
                <c:pt idx="85">
                  <c:v>45</c:v>
                </c:pt>
                <c:pt idx="86">
                  <c:v>46</c:v>
                </c:pt>
                <c:pt idx="87">
                  <c:v>47</c:v>
                </c:pt>
                <c:pt idx="88">
                  <c:v>48</c:v>
                </c:pt>
                <c:pt idx="89">
                  <c:v>49</c:v>
                </c:pt>
                <c:pt idx="90">
                  <c:v>50</c:v>
                </c:pt>
                <c:pt idx="91">
                  <c:v>51</c:v>
                </c:pt>
                <c:pt idx="92">
                  <c:v>52</c:v>
                </c:pt>
                <c:pt idx="93">
                  <c:v>53</c:v>
                </c:pt>
                <c:pt idx="94">
                  <c:v>54</c:v>
                </c:pt>
                <c:pt idx="95">
                  <c:v>55</c:v>
                </c:pt>
                <c:pt idx="96">
                  <c:v>56</c:v>
                </c:pt>
                <c:pt idx="97">
                  <c:v>57</c:v>
                </c:pt>
                <c:pt idx="98">
                  <c:v>58</c:v>
                </c:pt>
                <c:pt idx="99">
                  <c:v>59</c:v>
                </c:pt>
                <c:pt idx="100">
                  <c:v>60</c:v>
                </c:pt>
                <c:pt idx="101">
                  <c:v>61</c:v>
                </c:pt>
                <c:pt idx="102">
                  <c:v>62</c:v>
                </c:pt>
                <c:pt idx="103">
                  <c:v>63</c:v>
                </c:pt>
                <c:pt idx="104">
                  <c:v>64</c:v>
                </c:pt>
                <c:pt idx="105">
                  <c:v>65</c:v>
                </c:pt>
                <c:pt idx="106">
                  <c:v>66</c:v>
                </c:pt>
                <c:pt idx="107">
                  <c:v>67</c:v>
                </c:pt>
                <c:pt idx="108">
                  <c:v>68</c:v>
                </c:pt>
                <c:pt idx="109">
                  <c:v>69</c:v>
                </c:pt>
                <c:pt idx="110">
                  <c:v>70</c:v>
                </c:pt>
                <c:pt idx="111">
                  <c:v>71</c:v>
                </c:pt>
                <c:pt idx="112">
                  <c:v>72</c:v>
                </c:pt>
                <c:pt idx="113">
                  <c:v>73</c:v>
                </c:pt>
                <c:pt idx="114">
                  <c:v>74</c:v>
                </c:pt>
                <c:pt idx="115">
                  <c:v>75</c:v>
                </c:pt>
                <c:pt idx="116">
                  <c:v>76</c:v>
                </c:pt>
                <c:pt idx="117">
                  <c:v>77</c:v>
                </c:pt>
                <c:pt idx="118">
                  <c:v>78</c:v>
                </c:pt>
                <c:pt idx="119">
                  <c:v>79</c:v>
                </c:pt>
                <c:pt idx="120">
                  <c:v>80</c:v>
                </c:pt>
                <c:pt idx="121">
                  <c:v>81</c:v>
                </c:pt>
                <c:pt idx="122">
                  <c:v>82</c:v>
                </c:pt>
                <c:pt idx="123">
                  <c:v>83</c:v>
                </c:pt>
                <c:pt idx="124">
                  <c:v>84</c:v>
                </c:pt>
                <c:pt idx="125">
                  <c:v>85</c:v>
                </c:pt>
                <c:pt idx="126">
                  <c:v>86</c:v>
                </c:pt>
                <c:pt idx="127">
                  <c:v>87</c:v>
                </c:pt>
                <c:pt idx="128">
                  <c:v>88</c:v>
                </c:pt>
                <c:pt idx="129">
                  <c:v>89</c:v>
                </c:pt>
                <c:pt idx="130">
                  <c:v>90</c:v>
                </c:pt>
                <c:pt idx="131">
                  <c:v>91</c:v>
                </c:pt>
                <c:pt idx="132">
                  <c:v>92</c:v>
                </c:pt>
                <c:pt idx="133">
                  <c:v>93</c:v>
                </c:pt>
                <c:pt idx="134">
                  <c:v>94</c:v>
                </c:pt>
                <c:pt idx="135">
                  <c:v>95</c:v>
                </c:pt>
                <c:pt idx="136">
                  <c:v>96</c:v>
                </c:pt>
                <c:pt idx="137">
                  <c:v>97</c:v>
                </c:pt>
                <c:pt idx="138">
                  <c:v>98</c:v>
                </c:pt>
                <c:pt idx="139">
                  <c:v>99</c:v>
                </c:pt>
                <c:pt idx="140">
                  <c:v>100</c:v>
                </c:pt>
                <c:pt idx="141">
                  <c:v>101</c:v>
                </c:pt>
                <c:pt idx="142">
                  <c:v>102</c:v>
                </c:pt>
                <c:pt idx="143">
                  <c:v>103</c:v>
                </c:pt>
                <c:pt idx="144">
                  <c:v>104</c:v>
                </c:pt>
                <c:pt idx="145">
                  <c:v>105</c:v>
                </c:pt>
                <c:pt idx="146">
                  <c:v>106</c:v>
                </c:pt>
                <c:pt idx="147">
                  <c:v>107</c:v>
                </c:pt>
                <c:pt idx="148">
                  <c:v>108</c:v>
                </c:pt>
                <c:pt idx="149">
                  <c:v>109</c:v>
                </c:pt>
                <c:pt idx="150">
                  <c:v>110</c:v>
                </c:pt>
                <c:pt idx="151">
                  <c:v>111</c:v>
                </c:pt>
                <c:pt idx="152">
                  <c:v>112</c:v>
                </c:pt>
                <c:pt idx="153">
                  <c:v>113</c:v>
                </c:pt>
                <c:pt idx="154">
                  <c:v>114</c:v>
                </c:pt>
                <c:pt idx="155">
                  <c:v>115</c:v>
                </c:pt>
                <c:pt idx="156">
                  <c:v>116</c:v>
                </c:pt>
                <c:pt idx="157">
                  <c:v>117</c:v>
                </c:pt>
                <c:pt idx="158">
                  <c:v>118</c:v>
                </c:pt>
                <c:pt idx="159">
                  <c:v>119</c:v>
                </c:pt>
                <c:pt idx="160">
                  <c:v>120</c:v>
                </c:pt>
                <c:pt idx="161">
                  <c:v>121</c:v>
                </c:pt>
                <c:pt idx="162">
                  <c:v>122</c:v>
                </c:pt>
                <c:pt idx="163">
                  <c:v>123</c:v>
                </c:pt>
                <c:pt idx="164">
                  <c:v>124</c:v>
                </c:pt>
                <c:pt idx="165">
                  <c:v>125</c:v>
                </c:pt>
                <c:pt idx="166">
                  <c:v>126</c:v>
                </c:pt>
                <c:pt idx="167">
                  <c:v>127</c:v>
                </c:pt>
                <c:pt idx="168">
                  <c:v>128</c:v>
                </c:pt>
                <c:pt idx="169">
                  <c:v>129</c:v>
                </c:pt>
                <c:pt idx="170">
                  <c:v>130</c:v>
                </c:pt>
                <c:pt idx="171">
                  <c:v>131</c:v>
                </c:pt>
                <c:pt idx="172">
                  <c:v>132</c:v>
                </c:pt>
                <c:pt idx="173">
                  <c:v>133</c:v>
                </c:pt>
                <c:pt idx="174">
                  <c:v>134</c:v>
                </c:pt>
                <c:pt idx="175">
                  <c:v>135</c:v>
                </c:pt>
                <c:pt idx="176">
                  <c:v>136</c:v>
                </c:pt>
                <c:pt idx="177">
                  <c:v>137</c:v>
                </c:pt>
                <c:pt idx="178">
                  <c:v>138</c:v>
                </c:pt>
                <c:pt idx="179">
                  <c:v>139</c:v>
                </c:pt>
                <c:pt idx="180">
                  <c:v>140</c:v>
                </c:pt>
                <c:pt idx="181">
                  <c:v>141</c:v>
                </c:pt>
                <c:pt idx="182">
                  <c:v>142</c:v>
                </c:pt>
                <c:pt idx="183">
                  <c:v>143</c:v>
                </c:pt>
                <c:pt idx="184">
                  <c:v>144</c:v>
                </c:pt>
                <c:pt idx="185">
                  <c:v>145</c:v>
                </c:pt>
                <c:pt idx="186">
                  <c:v>146</c:v>
                </c:pt>
                <c:pt idx="187">
                  <c:v>147</c:v>
                </c:pt>
                <c:pt idx="188">
                  <c:v>148</c:v>
                </c:pt>
                <c:pt idx="189">
                  <c:v>149</c:v>
                </c:pt>
                <c:pt idx="190">
                  <c:v>150</c:v>
                </c:pt>
                <c:pt idx="191">
                  <c:v>151</c:v>
                </c:pt>
                <c:pt idx="192">
                  <c:v>152</c:v>
                </c:pt>
                <c:pt idx="193">
                  <c:v>153</c:v>
                </c:pt>
                <c:pt idx="194">
                  <c:v>154</c:v>
                </c:pt>
                <c:pt idx="195">
                  <c:v>155</c:v>
                </c:pt>
                <c:pt idx="196">
                  <c:v>156</c:v>
                </c:pt>
                <c:pt idx="197">
                  <c:v>157</c:v>
                </c:pt>
                <c:pt idx="198">
                  <c:v>158</c:v>
                </c:pt>
                <c:pt idx="199">
                  <c:v>159</c:v>
                </c:pt>
                <c:pt idx="200">
                  <c:v>160</c:v>
                </c:pt>
                <c:pt idx="201">
                  <c:v>161</c:v>
                </c:pt>
                <c:pt idx="202">
                  <c:v>162</c:v>
                </c:pt>
                <c:pt idx="203">
                  <c:v>163</c:v>
                </c:pt>
                <c:pt idx="204">
                  <c:v>164</c:v>
                </c:pt>
                <c:pt idx="205">
                  <c:v>165</c:v>
                </c:pt>
                <c:pt idx="206">
                  <c:v>166</c:v>
                </c:pt>
                <c:pt idx="207">
                  <c:v>167</c:v>
                </c:pt>
                <c:pt idx="208">
                  <c:v>168</c:v>
                </c:pt>
                <c:pt idx="209">
                  <c:v>169</c:v>
                </c:pt>
                <c:pt idx="210">
                  <c:v>170</c:v>
                </c:pt>
                <c:pt idx="211">
                  <c:v>171</c:v>
                </c:pt>
                <c:pt idx="212">
                  <c:v>172</c:v>
                </c:pt>
                <c:pt idx="213">
                  <c:v>173</c:v>
                </c:pt>
                <c:pt idx="214">
                  <c:v>174</c:v>
                </c:pt>
                <c:pt idx="215">
                  <c:v>175</c:v>
                </c:pt>
                <c:pt idx="216">
                  <c:v>176</c:v>
                </c:pt>
                <c:pt idx="217">
                  <c:v>177</c:v>
                </c:pt>
                <c:pt idx="218">
                  <c:v>178</c:v>
                </c:pt>
                <c:pt idx="219">
                  <c:v>179</c:v>
                </c:pt>
                <c:pt idx="220">
                  <c:v>180</c:v>
                </c:pt>
                <c:pt idx="221">
                  <c:v>181</c:v>
                </c:pt>
                <c:pt idx="222">
                  <c:v>182</c:v>
                </c:pt>
                <c:pt idx="223">
                  <c:v>183</c:v>
                </c:pt>
                <c:pt idx="224">
                  <c:v>184</c:v>
                </c:pt>
                <c:pt idx="225">
                  <c:v>185</c:v>
                </c:pt>
                <c:pt idx="226">
                  <c:v>186</c:v>
                </c:pt>
                <c:pt idx="227">
                  <c:v>187</c:v>
                </c:pt>
                <c:pt idx="228">
                  <c:v>188</c:v>
                </c:pt>
                <c:pt idx="229">
                  <c:v>189</c:v>
                </c:pt>
                <c:pt idx="230">
                  <c:v>190</c:v>
                </c:pt>
                <c:pt idx="231">
                  <c:v>191</c:v>
                </c:pt>
                <c:pt idx="232">
                  <c:v>192</c:v>
                </c:pt>
                <c:pt idx="233">
                  <c:v>193</c:v>
                </c:pt>
                <c:pt idx="234">
                  <c:v>194</c:v>
                </c:pt>
                <c:pt idx="235">
                  <c:v>195</c:v>
                </c:pt>
                <c:pt idx="236">
                  <c:v>196</c:v>
                </c:pt>
                <c:pt idx="237">
                  <c:v>197</c:v>
                </c:pt>
                <c:pt idx="238">
                  <c:v>198</c:v>
                </c:pt>
                <c:pt idx="239">
                  <c:v>199</c:v>
                </c:pt>
                <c:pt idx="240">
                  <c:v>200</c:v>
                </c:pt>
              </c:numCache>
            </c:numRef>
          </c:xVal>
          <c:yVal>
            <c:numRef>
              <c:f>Sheet1!$B$2:$B$242</c:f>
              <c:numCache>
                <c:formatCode>General</c:formatCode>
                <c:ptCount val="241"/>
                <c:pt idx="0">
                  <c:v>277.2</c:v>
                </c:pt>
                <c:pt idx="1">
                  <c:v>263.60000000000002</c:v>
                </c:pt>
                <c:pt idx="2">
                  <c:v>250.1</c:v>
                </c:pt>
                <c:pt idx="3">
                  <c:v>236.8</c:v>
                </c:pt>
                <c:pt idx="4">
                  <c:v>224</c:v>
                </c:pt>
                <c:pt idx="5">
                  <c:v>211.5</c:v>
                </c:pt>
                <c:pt idx="6">
                  <c:v>199.6</c:v>
                </c:pt>
                <c:pt idx="7">
                  <c:v>188.1</c:v>
                </c:pt>
                <c:pt idx="8">
                  <c:v>177.3</c:v>
                </c:pt>
                <c:pt idx="9">
                  <c:v>167</c:v>
                </c:pt>
                <c:pt idx="10">
                  <c:v>157.19999999999999</c:v>
                </c:pt>
                <c:pt idx="11">
                  <c:v>148.1</c:v>
                </c:pt>
                <c:pt idx="12">
                  <c:v>139.4</c:v>
                </c:pt>
                <c:pt idx="13">
                  <c:v>131.30000000000001</c:v>
                </c:pt>
                <c:pt idx="14">
                  <c:v>123.7</c:v>
                </c:pt>
                <c:pt idx="15">
                  <c:v>116.6</c:v>
                </c:pt>
                <c:pt idx="16">
                  <c:v>110</c:v>
                </c:pt>
                <c:pt idx="17">
                  <c:v>103.7</c:v>
                </c:pt>
                <c:pt idx="18">
                  <c:v>97.9</c:v>
                </c:pt>
                <c:pt idx="19">
                  <c:v>92.5</c:v>
                </c:pt>
                <c:pt idx="20">
                  <c:v>87.43</c:v>
                </c:pt>
                <c:pt idx="21">
                  <c:v>82.79</c:v>
                </c:pt>
                <c:pt idx="22">
                  <c:v>78.44</c:v>
                </c:pt>
                <c:pt idx="23">
                  <c:v>74.36</c:v>
                </c:pt>
                <c:pt idx="24">
                  <c:v>70.53</c:v>
                </c:pt>
                <c:pt idx="25">
                  <c:v>66.92</c:v>
                </c:pt>
                <c:pt idx="26">
                  <c:v>63.54</c:v>
                </c:pt>
                <c:pt idx="27">
                  <c:v>60.34</c:v>
                </c:pt>
                <c:pt idx="28">
                  <c:v>57.33</c:v>
                </c:pt>
                <c:pt idx="29">
                  <c:v>54.5</c:v>
                </c:pt>
                <c:pt idx="30">
                  <c:v>51.82</c:v>
                </c:pt>
                <c:pt idx="31">
                  <c:v>49.28</c:v>
                </c:pt>
                <c:pt idx="32">
                  <c:v>46.89</c:v>
                </c:pt>
                <c:pt idx="33">
                  <c:v>44.62</c:v>
                </c:pt>
                <c:pt idx="34">
                  <c:v>42.48</c:v>
                </c:pt>
                <c:pt idx="35">
                  <c:v>40.450000000000003</c:v>
                </c:pt>
                <c:pt idx="36">
                  <c:v>38.53</c:v>
                </c:pt>
                <c:pt idx="37">
                  <c:v>36.700000000000003</c:v>
                </c:pt>
                <c:pt idx="38">
                  <c:v>34.97</c:v>
                </c:pt>
                <c:pt idx="39">
                  <c:v>33.33</c:v>
                </c:pt>
                <c:pt idx="40">
                  <c:v>31.77</c:v>
                </c:pt>
                <c:pt idx="41">
                  <c:v>30.25</c:v>
                </c:pt>
                <c:pt idx="42">
                  <c:v>28.82</c:v>
                </c:pt>
                <c:pt idx="43">
                  <c:v>27.45</c:v>
                </c:pt>
                <c:pt idx="44">
                  <c:v>26.16</c:v>
                </c:pt>
                <c:pt idx="45">
                  <c:v>24.94</c:v>
                </c:pt>
                <c:pt idx="46">
                  <c:v>23.77</c:v>
                </c:pt>
                <c:pt idx="47">
                  <c:v>22.67</c:v>
                </c:pt>
                <c:pt idx="48">
                  <c:v>21.62</c:v>
                </c:pt>
                <c:pt idx="49">
                  <c:v>20.63</c:v>
                </c:pt>
                <c:pt idx="50">
                  <c:v>19.68</c:v>
                </c:pt>
                <c:pt idx="51">
                  <c:v>18.78</c:v>
                </c:pt>
                <c:pt idx="52">
                  <c:v>17.93</c:v>
                </c:pt>
                <c:pt idx="53">
                  <c:v>17.12</c:v>
                </c:pt>
                <c:pt idx="54">
                  <c:v>16.350000000000001</c:v>
                </c:pt>
                <c:pt idx="55">
                  <c:v>15.62</c:v>
                </c:pt>
                <c:pt idx="56">
                  <c:v>14.93</c:v>
                </c:pt>
                <c:pt idx="57">
                  <c:v>14.26</c:v>
                </c:pt>
                <c:pt idx="58">
                  <c:v>13.63</c:v>
                </c:pt>
                <c:pt idx="59">
                  <c:v>13.04</c:v>
                </c:pt>
                <c:pt idx="60">
                  <c:v>12.47</c:v>
                </c:pt>
                <c:pt idx="61">
                  <c:v>11.92</c:v>
                </c:pt>
                <c:pt idx="62">
                  <c:v>11.41</c:v>
                </c:pt>
                <c:pt idx="63">
                  <c:v>10.91</c:v>
                </c:pt>
                <c:pt idx="64">
                  <c:v>10.45</c:v>
                </c:pt>
                <c:pt idx="65">
                  <c:v>10</c:v>
                </c:pt>
                <c:pt idx="66">
                  <c:v>9.5749999999999993</c:v>
                </c:pt>
                <c:pt idx="67">
                  <c:v>9.17</c:v>
                </c:pt>
                <c:pt idx="68">
                  <c:v>8.7840000000000007</c:v>
                </c:pt>
                <c:pt idx="69">
                  <c:v>8.4160000000000004</c:v>
                </c:pt>
                <c:pt idx="70">
                  <c:v>8.0640000000000001</c:v>
                </c:pt>
                <c:pt idx="71">
                  <c:v>7.73</c:v>
                </c:pt>
                <c:pt idx="72">
                  <c:v>7.41</c:v>
                </c:pt>
                <c:pt idx="73">
                  <c:v>7.1059999999999999</c:v>
                </c:pt>
                <c:pt idx="74">
                  <c:v>6.8150000000000004</c:v>
                </c:pt>
                <c:pt idx="75">
                  <c:v>6.5380000000000003</c:v>
                </c:pt>
                <c:pt idx="76">
                  <c:v>6.2729999999999997</c:v>
                </c:pt>
                <c:pt idx="77">
                  <c:v>6.02</c:v>
                </c:pt>
                <c:pt idx="78">
                  <c:v>5.7779999999999996</c:v>
                </c:pt>
                <c:pt idx="79">
                  <c:v>5.548</c:v>
                </c:pt>
                <c:pt idx="80">
                  <c:v>5.327</c:v>
                </c:pt>
                <c:pt idx="81">
                  <c:v>5.117</c:v>
                </c:pt>
                <c:pt idx="82">
                  <c:v>4.915</c:v>
                </c:pt>
                <c:pt idx="83">
                  <c:v>4.7229999999999999</c:v>
                </c:pt>
                <c:pt idx="84">
                  <c:v>4.5389999999999997</c:v>
                </c:pt>
                <c:pt idx="85">
                  <c:v>4.3630000000000004</c:v>
                </c:pt>
                <c:pt idx="86">
                  <c:v>4.1950000000000003</c:v>
                </c:pt>
                <c:pt idx="87">
                  <c:v>4.0339999999999998</c:v>
                </c:pt>
                <c:pt idx="88">
                  <c:v>3.88</c:v>
                </c:pt>
                <c:pt idx="89">
                  <c:v>3.7330000000000001</c:v>
                </c:pt>
                <c:pt idx="90">
                  <c:v>3.5920000000000001</c:v>
                </c:pt>
                <c:pt idx="91">
                  <c:v>3.4569999999999999</c:v>
                </c:pt>
                <c:pt idx="92">
                  <c:v>3.3279999999999998</c:v>
                </c:pt>
                <c:pt idx="93">
                  <c:v>3.2040000000000002</c:v>
                </c:pt>
                <c:pt idx="94">
                  <c:v>3.0859999999999999</c:v>
                </c:pt>
                <c:pt idx="95">
                  <c:v>2.972</c:v>
                </c:pt>
                <c:pt idx="96">
                  <c:v>2.863</c:v>
                </c:pt>
                <c:pt idx="97">
                  <c:v>2.7589999999999999</c:v>
                </c:pt>
                <c:pt idx="98">
                  <c:v>2.6589999999999998</c:v>
                </c:pt>
                <c:pt idx="99">
                  <c:v>2.5640000000000001</c:v>
                </c:pt>
                <c:pt idx="100">
                  <c:v>2.472</c:v>
                </c:pt>
                <c:pt idx="101">
                  <c:v>2.3839999999999999</c:v>
                </c:pt>
                <c:pt idx="102">
                  <c:v>2.2989999999999999</c:v>
                </c:pt>
                <c:pt idx="103">
                  <c:v>2.218</c:v>
                </c:pt>
                <c:pt idx="104">
                  <c:v>2.141</c:v>
                </c:pt>
                <c:pt idx="105">
                  <c:v>2.0659999999999998</c:v>
                </c:pt>
                <c:pt idx="106">
                  <c:v>1.994</c:v>
                </c:pt>
                <c:pt idx="107">
                  <c:v>1.9259999999999999</c:v>
                </c:pt>
                <c:pt idx="108">
                  <c:v>1.86</c:v>
                </c:pt>
                <c:pt idx="109">
                  <c:v>1.796</c:v>
                </c:pt>
                <c:pt idx="110">
                  <c:v>1.7350000000000001</c:v>
                </c:pt>
                <c:pt idx="111">
                  <c:v>1.677</c:v>
                </c:pt>
                <c:pt idx="112">
                  <c:v>1.621</c:v>
                </c:pt>
                <c:pt idx="113">
                  <c:v>1.5669999999999999</c:v>
                </c:pt>
                <c:pt idx="114">
                  <c:v>1.5149999999999999</c:v>
                </c:pt>
                <c:pt idx="115">
                  <c:v>1.4650000000000001</c:v>
                </c:pt>
                <c:pt idx="116">
                  <c:v>1.417</c:v>
                </c:pt>
                <c:pt idx="117">
                  <c:v>1.371</c:v>
                </c:pt>
                <c:pt idx="118">
                  <c:v>1.3260000000000001</c:v>
                </c:pt>
                <c:pt idx="119">
                  <c:v>1.284</c:v>
                </c:pt>
                <c:pt idx="120">
                  <c:v>1.2430000000000001</c:v>
                </c:pt>
                <c:pt idx="121">
                  <c:v>1.2030000000000001</c:v>
                </c:pt>
                <c:pt idx="122">
                  <c:v>1.165</c:v>
                </c:pt>
                <c:pt idx="123">
                  <c:v>1.1279999999999999</c:v>
                </c:pt>
                <c:pt idx="124">
                  <c:v>1.093</c:v>
                </c:pt>
                <c:pt idx="125">
                  <c:v>1.0589999999999999</c:v>
                </c:pt>
                <c:pt idx="126">
                  <c:v>1.0269999999999999</c:v>
                </c:pt>
                <c:pt idx="127">
                  <c:v>0.99550000000000005</c:v>
                </c:pt>
                <c:pt idx="128">
                  <c:v>0.96540000000000004</c:v>
                </c:pt>
                <c:pt idx="129">
                  <c:v>0.93630000000000002</c:v>
                </c:pt>
                <c:pt idx="130">
                  <c:v>0.9083</c:v>
                </c:pt>
                <c:pt idx="131">
                  <c:v>0.88119999999999998</c:v>
                </c:pt>
                <c:pt idx="132">
                  <c:v>0.85499999999999998</c:v>
                </c:pt>
                <c:pt idx="133">
                  <c:v>0.82969999999999999</c:v>
                </c:pt>
                <c:pt idx="134">
                  <c:v>0.80520000000000003</c:v>
                </c:pt>
                <c:pt idx="135">
                  <c:v>0.78159999999999996</c:v>
                </c:pt>
                <c:pt idx="136">
                  <c:v>0.75870000000000004</c:v>
                </c:pt>
                <c:pt idx="137">
                  <c:v>0.73660000000000003</c:v>
                </c:pt>
                <c:pt idx="138">
                  <c:v>0.71519999999999995</c:v>
                </c:pt>
                <c:pt idx="139">
                  <c:v>0.69450000000000001</c:v>
                </c:pt>
                <c:pt idx="140">
                  <c:v>0.6744</c:v>
                </c:pt>
                <c:pt idx="141">
                  <c:v>0.65580000000000005</c:v>
                </c:pt>
                <c:pt idx="142">
                  <c:v>0.63759999999999994</c:v>
                </c:pt>
                <c:pt idx="143">
                  <c:v>0.61990000000000001</c:v>
                </c:pt>
                <c:pt idx="144">
                  <c:v>0.60260000000000002</c:v>
                </c:pt>
                <c:pt idx="145">
                  <c:v>0.58579999999999999</c:v>
                </c:pt>
                <c:pt idx="146">
                  <c:v>0.56940000000000002</c:v>
                </c:pt>
                <c:pt idx="147">
                  <c:v>0.55349999999999999</c:v>
                </c:pt>
                <c:pt idx="148">
                  <c:v>0.53800000000000003</c:v>
                </c:pt>
                <c:pt idx="149">
                  <c:v>0.52290000000000003</c:v>
                </c:pt>
                <c:pt idx="150">
                  <c:v>0.50829999999999997</c:v>
                </c:pt>
                <c:pt idx="151">
                  <c:v>0.49409999999999998</c:v>
                </c:pt>
                <c:pt idx="152">
                  <c:v>0.4803</c:v>
                </c:pt>
                <c:pt idx="153">
                  <c:v>0.46689999999999998</c:v>
                </c:pt>
                <c:pt idx="154">
                  <c:v>0.45390000000000003</c:v>
                </c:pt>
                <c:pt idx="155">
                  <c:v>0.44119999999999998</c:v>
                </c:pt>
                <c:pt idx="156">
                  <c:v>0.42899999999999999</c:v>
                </c:pt>
                <c:pt idx="157">
                  <c:v>0.41710000000000003</c:v>
                </c:pt>
                <c:pt idx="158">
                  <c:v>0.40550000000000003</c:v>
                </c:pt>
                <c:pt idx="159">
                  <c:v>0.39439999999999997</c:v>
                </c:pt>
                <c:pt idx="160">
                  <c:v>0.38350000000000001</c:v>
                </c:pt>
                <c:pt idx="161">
                  <c:v>0.373</c:v>
                </c:pt>
                <c:pt idx="162">
                  <c:v>0.36280000000000001</c:v>
                </c:pt>
                <c:pt idx="163">
                  <c:v>0.35299999999999998</c:v>
                </c:pt>
                <c:pt idx="164">
                  <c:v>0.34339999999999998</c:v>
                </c:pt>
                <c:pt idx="165">
                  <c:v>0.33410000000000001</c:v>
                </c:pt>
                <c:pt idx="166">
                  <c:v>0.32529999999999998</c:v>
                </c:pt>
                <c:pt idx="167">
                  <c:v>0.31669999999999998</c:v>
                </c:pt>
                <c:pt idx="168">
                  <c:v>0.30830000000000002</c:v>
                </c:pt>
                <c:pt idx="169">
                  <c:v>0.30020000000000002</c:v>
                </c:pt>
                <c:pt idx="170">
                  <c:v>0.29239999999999999</c:v>
                </c:pt>
                <c:pt idx="171">
                  <c:v>0.2848</c:v>
                </c:pt>
                <c:pt idx="172">
                  <c:v>0.27739999999999998</c:v>
                </c:pt>
                <c:pt idx="173">
                  <c:v>0.2702</c:v>
                </c:pt>
                <c:pt idx="174">
                  <c:v>0.26329999999999998</c:v>
                </c:pt>
                <c:pt idx="175">
                  <c:v>0.25650000000000001</c:v>
                </c:pt>
                <c:pt idx="176">
                  <c:v>0.25</c:v>
                </c:pt>
                <c:pt idx="177">
                  <c:v>0.2437</c:v>
                </c:pt>
                <c:pt idx="178">
                  <c:v>0.23749999999999999</c:v>
                </c:pt>
                <c:pt idx="179">
                  <c:v>0.2316</c:v>
                </c:pt>
                <c:pt idx="180">
                  <c:v>0.2258</c:v>
                </c:pt>
                <c:pt idx="181">
                  <c:v>0.22020000000000001</c:v>
                </c:pt>
                <c:pt idx="182">
                  <c:v>0.21479999999999999</c:v>
                </c:pt>
                <c:pt idx="183">
                  <c:v>0.20949999999999999</c:v>
                </c:pt>
                <c:pt idx="184">
                  <c:v>0.2044</c:v>
                </c:pt>
                <c:pt idx="185">
                  <c:v>0.19939999999999999</c:v>
                </c:pt>
                <c:pt idx="186">
                  <c:v>0.1946</c:v>
                </c:pt>
                <c:pt idx="187">
                  <c:v>0.19</c:v>
                </c:pt>
                <c:pt idx="188">
                  <c:v>0.1855</c:v>
                </c:pt>
                <c:pt idx="189">
                  <c:v>0.18110000000000001</c:v>
                </c:pt>
                <c:pt idx="190">
                  <c:v>0.1769</c:v>
                </c:pt>
                <c:pt idx="191">
                  <c:v>0.17280000000000001</c:v>
                </c:pt>
                <c:pt idx="192">
                  <c:v>0.16880000000000001</c:v>
                </c:pt>
                <c:pt idx="193">
                  <c:v>0.16500000000000001</c:v>
                </c:pt>
                <c:pt idx="194">
                  <c:v>0.16120000000000001</c:v>
                </c:pt>
                <c:pt idx="195">
                  <c:v>0.15759999999999999</c:v>
                </c:pt>
                <c:pt idx="196">
                  <c:v>0.15409999999999999</c:v>
                </c:pt>
                <c:pt idx="197">
                  <c:v>0.1507</c:v>
                </c:pt>
                <c:pt idx="198">
                  <c:v>0.1474</c:v>
                </c:pt>
                <c:pt idx="199">
                  <c:v>0.14410000000000001</c:v>
                </c:pt>
                <c:pt idx="200">
                  <c:v>0.14099999999999999</c:v>
                </c:pt>
                <c:pt idx="201">
                  <c:v>0.13789999999999999</c:v>
                </c:pt>
                <c:pt idx="202">
                  <c:v>0.13500000000000001</c:v>
                </c:pt>
                <c:pt idx="203">
                  <c:v>0.1321</c:v>
                </c:pt>
                <c:pt idx="204">
                  <c:v>0.1293</c:v>
                </c:pt>
                <c:pt idx="205">
                  <c:v>0.1265</c:v>
                </c:pt>
                <c:pt idx="206">
                  <c:v>0.1239</c:v>
                </c:pt>
                <c:pt idx="207">
                  <c:v>0.12130000000000001</c:v>
                </c:pt>
                <c:pt idx="208">
                  <c:v>0.1187</c:v>
                </c:pt>
                <c:pt idx="209">
                  <c:v>0.1163</c:v>
                </c:pt>
                <c:pt idx="210">
                  <c:v>0.1139</c:v>
                </c:pt>
                <c:pt idx="211">
                  <c:v>0.1115</c:v>
                </c:pt>
                <c:pt idx="212">
                  <c:v>0.10920000000000001</c:v>
                </c:pt>
                <c:pt idx="213">
                  <c:v>0.107</c:v>
                </c:pt>
                <c:pt idx="214">
                  <c:v>0.1048</c:v>
                </c:pt>
                <c:pt idx="215">
                  <c:v>0.1027</c:v>
                </c:pt>
                <c:pt idx="216">
                  <c:v>0.10059999999999999</c:v>
                </c:pt>
                <c:pt idx="217">
                  <c:v>9.8599999999999993E-2</c:v>
                </c:pt>
                <c:pt idx="218">
                  <c:v>9.6600000000000005E-2</c:v>
                </c:pt>
                <c:pt idx="219">
                  <c:v>9.4700000000000006E-2</c:v>
                </c:pt>
                <c:pt idx="220">
                  <c:v>9.2799999999999994E-2</c:v>
                </c:pt>
                <c:pt idx="221">
                  <c:v>9.0899999999999995E-2</c:v>
                </c:pt>
                <c:pt idx="222">
                  <c:v>8.9099999999999999E-2</c:v>
                </c:pt>
                <c:pt idx="223">
                  <c:v>8.7300000000000003E-2</c:v>
                </c:pt>
                <c:pt idx="224">
                  <c:v>8.5599999999999996E-2</c:v>
                </c:pt>
                <c:pt idx="225">
                  <c:v>8.3900000000000002E-2</c:v>
                </c:pt>
                <c:pt idx="226">
                  <c:v>8.2199999999999995E-2</c:v>
                </c:pt>
                <c:pt idx="227">
                  <c:v>8.0600000000000005E-2</c:v>
                </c:pt>
                <c:pt idx="228">
                  <c:v>7.9000000000000001E-2</c:v>
                </c:pt>
                <c:pt idx="229">
                  <c:v>7.7399999999999997E-2</c:v>
                </c:pt>
                <c:pt idx="230">
                  <c:v>7.5899999999999995E-2</c:v>
                </c:pt>
                <c:pt idx="231">
                  <c:v>7.4300000000000005E-2</c:v>
                </c:pt>
                <c:pt idx="232">
                  <c:v>7.2900000000000006E-2</c:v>
                </c:pt>
                <c:pt idx="233">
                  <c:v>7.1400000000000005E-2</c:v>
                </c:pt>
                <c:pt idx="234">
                  <c:v>7.0000000000000007E-2</c:v>
                </c:pt>
                <c:pt idx="235">
                  <c:v>6.8599999999999994E-2</c:v>
                </c:pt>
                <c:pt idx="236">
                  <c:v>6.7199999999999996E-2</c:v>
                </c:pt>
                <c:pt idx="237">
                  <c:v>6.5799999999999997E-2</c:v>
                </c:pt>
                <c:pt idx="238">
                  <c:v>6.4500000000000002E-2</c:v>
                </c:pt>
                <c:pt idx="239">
                  <c:v>6.3100000000000003E-2</c:v>
                </c:pt>
                <c:pt idx="240">
                  <c:v>6.1899999999999997E-2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FD2-480A-8651-3422732927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7987632"/>
        <c:axId val="1087744496"/>
      </c:scatterChart>
      <c:valAx>
        <c:axId val="1007987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Temperature (C)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7744496"/>
        <c:crosses val="autoZero"/>
        <c:crossBetween val="midCat"/>
      </c:valAx>
      <c:valAx>
        <c:axId val="1087744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Resistance (kΩ)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79876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Multi-mission_radioisotope_thermoelectric_generator" TargetMode="External"/><Relationship Id="rId4" Type="http://schemas.openxmlformats.org/officeDocument/2006/relationships/hyperlink" Target="http://large.stanford.edu/courses/2012/ph240/belanger2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.northwestern.edu/about/design-facilities/prototyping-lab.html" TargetMode="External"/><Relationship Id="rId2" Type="http://schemas.openxmlformats.org/officeDocument/2006/relationships/hyperlink" Target="https://design.northwestern.edu/info-by-audience/current-students/rapid-prototyping-lab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ibrary.northwestern.edu/use-the-libraries/technology-multimedia/makerlab-3d-printing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analog.com/university/courses/electronics/electronics-lab-led-sensor" TargetMode="External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afruit.com/category/620" TargetMode="External"/><Relationship Id="rId2" Type="http://schemas.openxmlformats.org/officeDocument/2006/relationships/hyperlink" Target="https://www.sparkfun.com/qwiic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s://hackaday.com/2021/02/18/internet-of-clams/" TargetMode="Externa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frobot.com/product-1799.html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06</a:t>
            </a:r>
            <a:br>
              <a:rPr lang="en-US" dirty="0"/>
            </a:br>
            <a:r>
              <a:rPr lang="en-US" dirty="0"/>
              <a:t>Sensors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4318B-E511-1C42-81D9-0F370755C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Force-sensitive resistor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99D1E-3BF3-324B-4F74-969839B03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661003" cy="2040875"/>
          </a:xfrm>
        </p:spPr>
        <p:txBody>
          <a:bodyPr/>
          <a:lstStyle/>
          <a:p>
            <a:r>
              <a:rPr lang="en-US" dirty="0"/>
              <a:t>Vary resistance based on pressure or flex</a:t>
            </a:r>
          </a:p>
          <a:p>
            <a:pPr lvl="1"/>
            <a:r>
              <a:rPr lang="en-US" dirty="0"/>
              <a:t>Various shapes and sizes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9AB53-B6DB-45FB-7096-FC5AF8F0C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4098" name="Picture 2" descr="Finger pressing down on round FSR sensor plugged into breadboard">
            <a:extLst>
              <a:ext uri="{FF2B5EF4-FFF2-40B4-BE49-F238E27FC236}">
                <a16:creationId xmlns:a16="http://schemas.microsoft.com/office/drawing/2014/main" id="{BEE9D0BA-EBF4-8629-A4DD-6B93CAC7A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4695" y="411629"/>
            <a:ext cx="3467474" cy="260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and bending Long Flex sensor between two fingers">
            <a:extLst>
              <a:ext uri="{FF2B5EF4-FFF2-40B4-BE49-F238E27FC236}">
                <a16:creationId xmlns:a16="http://schemas.microsoft.com/office/drawing/2014/main" id="{864868C2-A40E-43E4-F2ED-D85BACA01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5392" y="3183875"/>
            <a:ext cx="4249265" cy="318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inger pressing down on square force-sensitive sensor">
            <a:extLst>
              <a:ext uri="{FF2B5EF4-FFF2-40B4-BE49-F238E27FC236}">
                <a16:creationId xmlns:a16="http://schemas.microsoft.com/office/drawing/2014/main" id="{C244FEC6-9E29-D5B4-5D0B-2BF81C361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9094" y="3341155"/>
            <a:ext cx="3717059" cy="278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397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56471-298F-45D6-99F2-F518A0C2D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 resistive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7ECBF-CD39-461F-BB37-6F777173E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03797" cy="5029200"/>
          </a:xfrm>
        </p:spPr>
        <p:txBody>
          <a:bodyPr/>
          <a:lstStyle/>
          <a:p>
            <a:r>
              <a:rPr lang="en-US" dirty="0"/>
              <a:t>Place in series with another resistor</a:t>
            </a:r>
          </a:p>
          <a:p>
            <a:pPr lvl="1"/>
            <a:r>
              <a:rPr lang="en-US" dirty="0"/>
              <a:t>Between VCC and ground</a:t>
            </a:r>
          </a:p>
          <a:p>
            <a:endParaRPr lang="en-US" dirty="0"/>
          </a:p>
          <a:p>
            <a:r>
              <a:rPr lang="en-US" dirty="0"/>
              <a:t>Measure voltage between the two relative to ground</a:t>
            </a:r>
          </a:p>
          <a:p>
            <a:endParaRPr lang="en-US" dirty="0"/>
          </a:p>
          <a:p>
            <a:r>
              <a:rPr lang="en-US" dirty="0"/>
              <a:t>Forms a</a:t>
            </a:r>
            <a:br>
              <a:rPr lang="en-US" dirty="0"/>
            </a:br>
            <a:r>
              <a:rPr lang="en-US" dirty="0"/>
              <a:t>“voltage divider”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DC62F-7207-4F17-876D-26670FA89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2050" name="Picture 2" descr="How Resistive Sensors Work">
            <a:extLst>
              <a:ext uri="{FF2B5EF4-FFF2-40B4-BE49-F238E27FC236}">
                <a16:creationId xmlns:a16="http://schemas.microsoft.com/office/drawing/2014/main" id="{CAF7B0B2-C6FA-4ECC-9113-607DEC375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8817" y="1143000"/>
            <a:ext cx="5009881" cy="469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E27449AC-1A00-4FA3-812D-5FF54CD1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0817" y="1235730"/>
            <a:ext cx="2629577" cy="453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364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56471-298F-45D6-99F2-F518A0C2D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Voltage divider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7ECBF-CD39-461F-BB37-6F777173E3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7595" y="1143000"/>
                <a:ext cx="7106850" cy="50292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</m:sub>
                    </m:sSub>
                  </m:oMath>
                </a14:m>
                <a:endParaRPr lang="en-US" b="0" dirty="0"/>
              </a:p>
              <a:p>
                <a:pPr lvl="1"/>
                <a:br>
                  <a:rPr lang="en-US" dirty="0"/>
                </a:br>
                <a:r>
                  <a:rPr lang="en-US" dirty="0"/>
                  <a:t>V</a:t>
                </a:r>
                <a:r>
                  <a:rPr lang="en-US" baseline="-25000" dirty="0"/>
                  <a:t>in</a:t>
                </a:r>
                <a:r>
                  <a:rPr lang="en-US" dirty="0"/>
                  <a:t> is a voltage source</a:t>
                </a:r>
              </a:p>
              <a:p>
                <a:pPr lvl="1"/>
                <a:r>
                  <a:rPr lang="en-US" dirty="0"/>
                  <a:t>R</a:t>
                </a:r>
                <a:r>
                  <a:rPr lang="en-US" baseline="-25000" dirty="0"/>
                  <a:t>1</a:t>
                </a:r>
                <a:r>
                  <a:rPr lang="en-US" dirty="0"/>
                  <a:t> and R</a:t>
                </a:r>
                <a:r>
                  <a:rPr lang="en-US" baseline="-25000" dirty="0"/>
                  <a:t>2</a:t>
                </a:r>
                <a:r>
                  <a:rPr lang="en-US" dirty="0"/>
                  <a:t> are resistors</a:t>
                </a:r>
              </a:p>
              <a:p>
                <a:endParaRPr lang="en-US" dirty="0"/>
              </a:p>
              <a:p>
                <a:r>
                  <a:rPr lang="en-US" dirty="0"/>
                  <a:t>If R</a:t>
                </a:r>
                <a:r>
                  <a:rPr lang="en-US" baseline="-25000" dirty="0"/>
                  <a:t>1</a:t>
                </a:r>
                <a:r>
                  <a:rPr lang="en-US" dirty="0"/>
                  <a:t> == R</a:t>
                </a:r>
                <a:r>
                  <a:rPr lang="en-US" baseline="-25000" dirty="0"/>
                  <a:t>2</a:t>
                </a:r>
              </a:p>
              <a:p>
                <a:pPr lvl="1"/>
                <a:r>
                  <a:rPr lang="en-US" dirty="0" err="1"/>
                  <a:t>V</a:t>
                </a:r>
                <a:r>
                  <a:rPr lang="en-US" baseline="-25000" dirty="0" err="1"/>
                  <a:t>out</a:t>
                </a:r>
                <a:r>
                  <a:rPr lang="en-US" dirty="0"/>
                  <a:t> = V</a:t>
                </a:r>
                <a:r>
                  <a:rPr lang="en-US" baseline="-25000" dirty="0"/>
                  <a:t>in</a:t>
                </a:r>
                <a:r>
                  <a:rPr lang="en-US" dirty="0"/>
                  <a:t>/2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Smaller R</a:t>
                </a:r>
                <a:r>
                  <a:rPr lang="en-US" baseline="-25000" dirty="0"/>
                  <a:t>1</a:t>
                </a:r>
                <a:r>
                  <a:rPr lang="en-US" dirty="0"/>
                  <a:t> means larger </a:t>
                </a:r>
                <a:r>
                  <a:rPr lang="en-US" dirty="0" err="1"/>
                  <a:t>V</a:t>
                </a:r>
                <a:r>
                  <a:rPr lang="en-US" baseline="-25000" dirty="0" err="1"/>
                  <a:t>out</a:t>
                </a:r>
                <a:endParaRPr lang="en-US" baseline="-25000" dirty="0"/>
              </a:p>
              <a:p>
                <a:pPr lvl="1"/>
                <a:r>
                  <a:rPr lang="en-US" dirty="0" err="1"/>
                  <a:t>V</a:t>
                </a:r>
                <a:r>
                  <a:rPr lang="en-US" baseline="-25000" dirty="0" err="1"/>
                  <a:t>out</a:t>
                </a:r>
                <a:r>
                  <a:rPr lang="en-US" dirty="0"/>
                  <a:t> approaches V</a:t>
                </a:r>
                <a:r>
                  <a:rPr lang="en-US" baseline="-25000" dirty="0"/>
                  <a:t>in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7ECBF-CD39-461F-BB37-6F777173E3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7595" y="1143000"/>
                <a:ext cx="7106850" cy="5029200"/>
              </a:xfrm>
              <a:blipFill>
                <a:blip r:embed="rId2"/>
                <a:stretch>
                  <a:fillRect l="-1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DC62F-7207-4F17-876D-26670FA89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0ECEFB7B-677D-4F95-A3B1-858C6CBBE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9589" y="1391035"/>
            <a:ext cx="3361386" cy="432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B3494E-F026-C134-EA96-A6B5EC0CA6F7}"/>
              </a:ext>
            </a:extLst>
          </p:cNvPr>
          <p:cNvSpPr txBox="1"/>
          <p:nvPr/>
        </p:nvSpPr>
        <p:spPr>
          <a:xfrm>
            <a:off x="4327302" y="649651"/>
            <a:ext cx="2395470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Important! Learn this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44EEDD7-7B9C-6748-608C-D80C4BC1A87F}"/>
              </a:ext>
            </a:extLst>
          </p:cNvPr>
          <p:cNvCxnSpPr>
            <a:cxnSpLocks/>
          </p:cNvCxnSpPr>
          <p:nvPr/>
        </p:nvCxnSpPr>
        <p:spPr>
          <a:xfrm flipH="1">
            <a:off x="4005330" y="1027982"/>
            <a:ext cx="682580" cy="25990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101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D626A-C21D-46FA-9DB4-CE4E3C2F2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voltage via piezoelectric effect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2C7B3-A9C4-48EC-9CE0-99EB21D46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0972799" cy="5029200"/>
          </a:xfrm>
        </p:spPr>
        <p:txBody>
          <a:bodyPr/>
          <a:lstStyle/>
          <a:p>
            <a:r>
              <a:rPr lang="en-US" dirty="0"/>
              <a:t>Compression of the</a:t>
            </a:r>
            <a:br>
              <a:rPr lang="en-US" dirty="0"/>
            </a:br>
            <a:r>
              <a:rPr lang="en-US" dirty="0"/>
              <a:t>material generates</a:t>
            </a:r>
            <a:br>
              <a:rPr lang="en-US" dirty="0"/>
            </a:br>
            <a:r>
              <a:rPr lang="en-US" dirty="0"/>
              <a:t>a voltage</a:t>
            </a:r>
          </a:p>
          <a:p>
            <a:endParaRPr lang="en-US" dirty="0"/>
          </a:p>
          <a:p>
            <a:r>
              <a:rPr lang="en-US" dirty="0"/>
              <a:t>Various sources of</a:t>
            </a:r>
            <a:br>
              <a:rPr lang="en-US" dirty="0"/>
            </a:br>
            <a:r>
              <a:rPr lang="en-US" dirty="0"/>
              <a:t>compression:</a:t>
            </a:r>
          </a:p>
          <a:p>
            <a:pPr lvl="1"/>
            <a:r>
              <a:rPr lang="en-US" dirty="0"/>
              <a:t>Air Pressure</a:t>
            </a:r>
          </a:p>
          <a:p>
            <a:pPr lvl="1"/>
            <a:r>
              <a:rPr lang="en-US" dirty="0"/>
              <a:t>Acceleration</a:t>
            </a:r>
          </a:p>
          <a:p>
            <a:pPr lvl="1"/>
            <a:r>
              <a:rPr lang="en-US" dirty="0"/>
              <a:t>Strain</a:t>
            </a:r>
          </a:p>
          <a:p>
            <a:pPr lvl="1"/>
            <a:endParaRPr lang="en-US" dirty="0"/>
          </a:p>
          <a:p>
            <a:r>
              <a:rPr lang="en-US" dirty="0"/>
              <a:t>Alternative to resistive sensors. But, a voltage is still the output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5B71B3-E2FC-4241-B6BD-A03763F1C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C1B45EE-D5DF-46EA-8EC2-703C08B86E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333" r="18893"/>
          <a:stretch/>
        </p:blipFill>
        <p:spPr bwMode="auto">
          <a:xfrm>
            <a:off x="4834403" y="1143000"/>
            <a:ext cx="6610524" cy="400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419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77F93-0AA3-4A94-99E1-06885352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sensor voltage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F8A45-DA84-4786-86E1-7FF68470F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Once you get a voltage, what do you do with it?</a:t>
            </a:r>
          </a:p>
          <a:p>
            <a:endParaRPr lang="en-US" dirty="0"/>
          </a:p>
          <a:p>
            <a:r>
              <a:rPr lang="en-US" dirty="0"/>
              <a:t>Need to understand the transfer function between voltage and the sensed quantity</a:t>
            </a:r>
          </a:p>
          <a:p>
            <a:pPr lvl="1"/>
            <a:r>
              <a:rPr lang="en-US" dirty="0"/>
              <a:t>Examples for an accelerometer: senses acceleration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Hopefully, function is linear</a:t>
            </a:r>
          </a:p>
          <a:p>
            <a:pPr lvl="1"/>
            <a:r>
              <a:rPr lang="en-US" dirty="0"/>
              <a:t>Frequently, function is NOT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E1CE6-4D7A-4B1D-A160-7E8C757C3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797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646F4-EA80-482C-8F76-BAF125B0A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Affine sensor model (for linear sensors)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5286A0-E026-4B5A-BF24-4F9703FAD9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) = </m:t>
                      </m:r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sz="360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3600" dirty="0"/>
              </a:p>
              <a:p>
                <a:pPr lvl="1"/>
                <a:endParaRPr lang="en-US" dirty="0"/>
              </a:p>
              <a:p>
                <a:r>
                  <a:rPr lang="en-US" dirty="0"/>
                  <a:t>x is the quantity being sensed</a:t>
                </a:r>
              </a:p>
              <a:p>
                <a:r>
                  <a:rPr lang="en-US" dirty="0"/>
                  <a:t>F(x) is a voltage proportional to that quantity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Parameters</a:t>
                </a:r>
              </a:p>
              <a:p>
                <a:pPr lvl="1"/>
                <a:r>
                  <a:rPr lang="en-US" sz="2800" dirty="0"/>
                  <a:t>a: sensitivity, units Volts/quantity</a:t>
                </a:r>
              </a:p>
              <a:p>
                <a:pPr lvl="2"/>
                <a:r>
                  <a:rPr lang="en-US" dirty="0"/>
                  <a:t>Change in voltage per change in quantity</a:t>
                </a:r>
              </a:p>
              <a:p>
                <a:pPr lvl="1"/>
                <a:endParaRPr lang="en-US" sz="2800" dirty="0"/>
              </a:p>
              <a:p>
                <a:pPr lvl="1"/>
                <a:r>
                  <a:rPr lang="en-US" sz="2800" dirty="0"/>
                  <a:t>b: bias, units Volts</a:t>
                </a:r>
              </a:p>
              <a:p>
                <a:pPr lvl="2"/>
                <a:r>
                  <a:rPr lang="en-US" dirty="0"/>
                  <a:t>Offset in voltage for zero of the quantity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5286A0-E026-4B5A-BF24-4F9703FAD9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7F1BB-C8A6-4D5D-B533-21928FB60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08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41">
            <a:extLst>
              <a:ext uri="{FF2B5EF4-FFF2-40B4-BE49-F238E27FC236}">
                <a16:creationId xmlns:a16="http://schemas.microsoft.com/office/drawing/2014/main" id="{02F10993-6A5C-4049-962A-7D0A3A383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Bias and sensitivity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B41C7-838E-4DF7-91B9-38A51B3C9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D127ED3-49AA-4FED-A107-339A7BF2B4D1}"/>
              </a:ext>
            </a:extLst>
          </p:cNvPr>
          <p:cNvCxnSpPr/>
          <p:nvPr/>
        </p:nvCxnSpPr>
        <p:spPr bwMode="auto">
          <a:xfrm>
            <a:off x="2811888" y="1656497"/>
            <a:ext cx="73152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AB6247B-6652-4F80-B087-E1B5240CCE5D}"/>
              </a:ext>
            </a:extLst>
          </p:cNvPr>
          <p:cNvCxnSpPr/>
          <p:nvPr/>
        </p:nvCxnSpPr>
        <p:spPr bwMode="auto">
          <a:xfrm>
            <a:off x="2811888" y="3731558"/>
            <a:ext cx="73152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1707E9B-7F5A-43E1-AA4C-1C55CCB31FB7}"/>
              </a:ext>
            </a:extLst>
          </p:cNvPr>
          <p:cNvCxnSpPr/>
          <p:nvPr/>
        </p:nvCxnSpPr>
        <p:spPr bwMode="auto">
          <a:xfrm flipV="1">
            <a:off x="64694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3B0B001-6C9A-43FB-9653-2DBE171357CC}"/>
              </a:ext>
            </a:extLst>
          </p:cNvPr>
          <p:cNvCxnSpPr/>
          <p:nvPr/>
        </p:nvCxnSpPr>
        <p:spPr bwMode="auto">
          <a:xfrm flipV="1">
            <a:off x="74600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55DC400-2874-46CC-B1BF-EB830F89030E}"/>
              </a:ext>
            </a:extLst>
          </p:cNvPr>
          <p:cNvCxnSpPr/>
          <p:nvPr/>
        </p:nvCxnSpPr>
        <p:spPr bwMode="auto">
          <a:xfrm flipV="1">
            <a:off x="83744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AF1167C-4F4A-4276-A3CE-6C9C4D46E55B}"/>
              </a:ext>
            </a:extLst>
          </p:cNvPr>
          <p:cNvCxnSpPr/>
          <p:nvPr/>
        </p:nvCxnSpPr>
        <p:spPr bwMode="auto">
          <a:xfrm flipV="1">
            <a:off x="92888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28557A0-3366-44EB-B11A-8BFF0B6DDD90}"/>
              </a:ext>
            </a:extLst>
          </p:cNvPr>
          <p:cNvCxnSpPr/>
          <p:nvPr/>
        </p:nvCxnSpPr>
        <p:spPr bwMode="auto">
          <a:xfrm flipV="1">
            <a:off x="36500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B6C037B-BCAD-40B6-BF63-E76B29C14318}"/>
              </a:ext>
            </a:extLst>
          </p:cNvPr>
          <p:cNvCxnSpPr/>
          <p:nvPr/>
        </p:nvCxnSpPr>
        <p:spPr bwMode="auto">
          <a:xfrm flipV="1">
            <a:off x="46406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2418393-DA1A-4426-9474-826FB6025BC0}"/>
              </a:ext>
            </a:extLst>
          </p:cNvPr>
          <p:cNvCxnSpPr/>
          <p:nvPr/>
        </p:nvCxnSpPr>
        <p:spPr bwMode="auto">
          <a:xfrm flipV="1">
            <a:off x="5555088" y="1396147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A9B5CC1-838C-4D89-9BB7-F5E12A6C0941}"/>
              </a:ext>
            </a:extLst>
          </p:cNvPr>
          <p:cNvCxnSpPr/>
          <p:nvPr/>
        </p:nvCxnSpPr>
        <p:spPr bwMode="auto">
          <a:xfrm flipV="1">
            <a:off x="6469488" y="3474383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F23C6A8-66FE-41E6-BF26-5186DFBA1CB3}"/>
              </a:ext>
            </a:extLst>
          </p:cNvPr>
          <p:cNvCxnSpPr/>
          <p:nvPr/>
        </p:nvCxnSpPr>
        <p:spPr bwMode="auto">
          <a:xfrm flipV="1">
            <a:off x="7917288" y="3458508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D892822-DDF2-4503-A334-41FD629AB7FA}"/>
              </a:ext>
            </a:extLst>
          </p:cNvPr>
          <p:cNvCxnSpPr/>
          <p:nvPr/>
        </p:nvCxnSpPr>
        <p:spPr bwMode="auto">
          <a:xfrm flipV="1">
            <a:off x="9288888" y="3474383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450EB83B-A1DA-42A8-B227-0944527D0701}"/>
              </a:ext>
            </a:extLst>
          </p:cNvPr>
          <p:cNvSpPr/>
          <p:nvPr/>
        </p:nvSpPr>
        <p:spPr>
          <a:xfrm>
            <a:off x="1821288" y="1076464"/>
            <a:ext cx="801363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chemeClr val="tx2"/>
                </a:solidFill>
                <a:latin typeface="Times New Roman"/>
                <a:cs typeface="Times New Roman"/>
              </a:rPr>
              <a:t>Accel</a:t>
            </a:r>
            <a:endParaRPr lang="en-US" sz="2000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r>
              <a:rPr lang="en-US" sz="2000" i="1" dirty="0">
                <a:solidFill>
                  <a:schemeClr val="tx2"/>
                </a:solidFill>
                <a:latin typeface="Times New Roman"/>
                <a:cs typeface="Times New Roman"/>
              </a:rPr>
              <a:t>x(</a:t>
            </a:r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g</a:t>
            </a:r>
            <a:r>
              <a:rPr lang="en-US" sz="2000" i="1" dirty="0">
                <a:solidFill>
                  <a:schemeClr val="tx2"/>
                </a:solidFill>
                <a:latin typeface="Times New Roman"/>
                <a:cs typeface="Times New Roman"/>
              </a:rPr>
              <a:t>)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CFD67B-7093-4B1F-81C4-117888F4E783}"/>
              </a:ext>
            </a:extLst>
          </p:cNvPr>
          <p:cNvSpPr/>
          <p:nvPr/>
        </p:nvSpPr>
        <p:spPr>
          <a:xfrm>
            <a:off x="1745088" y="3308350"/>
            <a:ext cx="1316986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000" i="1" dirty="0" err="1">
                <a:solidFill>
                  <a:schemeClr val="tx2"/>
                </a:solidFill>
                <a:latin typeface="Times New Roman"/>
                <a:cs typeface="Times New Roman"/>
              </a:rPr>
              <a:t>V</a:t>
            </a:r>
            <a:r>
              <a:rPr lang="en-US" sz="2000" i="1" baseline="-25000" dirty="0" err="1">
                <a:solidFill>
                  <a:schemeClr val="tx2"/>
                </a:solidFill>
                <a:latin typeface="Times New Roman"/>
                <a:cs typeface="Times New Roman"/>
              </a:rPr>
              <a:t>readout</a:t>
            </a:r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 (V)</a:t>
            </a:r>
          </a:p>
          <a:p>
            <a:r>
              <a:rPr lang="en-US" sz="2000" i="1" dirty="0">
                <a:solidFill>
                  <a:schemeClr val="tx2"/>
                </a:solidFill>
                <a:latin typeface="Times New Roman"/>
                <a:cs typeface="Times New Roman"/>
              </a:rPr>
              <a:t>F(x)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048F706-2633-432C-B054-4593598C51A7}"/>
              </a:ext>
            </a:extLst>
          </p:cNvPr>
          <p:cNvCxnSpPr/>
          <p:nvPr/>
        </p:nvCxnSpPr>
        <p:spPr bwMode="auto">
          <a:xfrm>
            <a:off x="3040488" y="1708150"/>
            <a:ext cx="3429000" cy="1981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5E52FCD-E3EE-4892-8136-8B19B5E4BAB8}"/>
              </a:ext>
            </a:extLst>
          </p:cNvPr>
          <p:cNvCxnSpPr/>
          <p:nvPr/>
        </p:nvCxnSpPr>
        <p:spPr bwMode="auto">
          <a:xfrm>
            <a:off x="6469488" y="1631950"/>
            <a:ext cx="1447800" cy="2133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D927EA4-0F1F-46FE-94DE-3FFDC9D9DB1F}"/>
              </a:ext>
            </a:extLst>
          </p:cNvPr>
          <p:cNvCxnSpPr/>
          <p:nvPr/>
        </p:nvCxnSpPr>
        <p:spPr bwMode="auto">
          <a:xfrm flipH="1">
            <a:off x="9288888" y="1631950"/>
            <a:ext cx="609600" cy="2057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50B1CAA-AB6E-47F0-93F1-5202C75AABBB}"/>
              </a:ext>
            </a:extLst>
          </p:cNvPr>
          <p:cNvSpPr/>
          <p:nvPr/>
        </p:nvSpPr>
        <p:spPr>
          <a:xfrm>
            <a:off x="2735688" y="1022350"/>
            <a:ext cx="590677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-3.6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CF61025-9426-444D-8FBB-B28BC67F522C}"/>
              </a:ext>
            </a:extLst>
          </p:cNvPr>
          <p:cNvSpPr/>
          <p:nvPr/>
        </p:nvSpPr>
        <p:spPr>
          <a:xfrm>
            <a:off x="9621821" y="1022350"/>
            <a:ext cx="505267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3.6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B158233-37A1-4A2A-9B09-BE7011C86161}"/>
              </a:ext>
            </a:extLst>
          </p:cNvPr>
          <p:cNvSpPr/>
          <p:nvPr/>
        </p:nvSpPr>
        <p:spPr>
          <a:xfrm>
            <a:off x="6308982" y="1022350"/>
            <a:ext cx="312906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0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26256AC-3E47-4877-936B-17C5B5C5A09E}"/>
              </a:ext>
            </a:extLst>
          </p:cNvPr>
          <p:cNvSpPr/>
          <p:nvPr/>
        </p:nvSpPr>
        <p:spPr>
          <a:xfrm>
            <a:off x="6317088" y="3079750"/>
            <a:ext cx="312906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0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8F43403-24D1-4C4D-91F8-3A269F86A6CF}"/>
              </a:ext>
            </a:extLst>
          </p:cNvPr>
          <p:cNvSpPr/>
          <p:nvPr/>
        </p:nvSpPr>
        <p:spPr>
          <a:xfrm>
            <a:off x="7660602" y="3079750"/>
            <a:ext cx="505267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1.5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11EB0C1-CD37-4E22-99B8-DA53F0796208}"/>
              </a:ext>
            </a:extLst>
          </p:cNvPr>
          <p:cNvSpPr/>
          <p:nvPr/>
        </p:nvSpPr>
        <p:spPr>
          <a:xfrm>
            <a:off x="9240821" y="3079750"/>
            <a:ext cx="505267" cy="40011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/>
                <a:cs typeface="Times New Roman"/>
              </a:rPr>
              <a:t>3.0</a:t>
            </a:r>
            <a:endParaRPr lang="en-US" sz="2000" dirty="0">
              <a:solidFill>
                <a:schemeClr val="tx2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FD9889C-6B7C-45A4-8FBA-4C411ED9FCCE}"/>
              </a:ext>
            </a:extLst>
          </p:cNvPr>
          <p:cNvCxnSpPr/>
          <p:nvPr/>
        </p:nvCxnSpPr>
        <p:spPr bwMode="auto">
          <a:xfrm flipV="1">
            <a:off x="3040488" y="1403350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0188D85-608E-4498-B503-A15647CBD88E}"/>
              </a:ext>
            </a:extLst>
          </p:cNvPr>
          <p:cNvCxnSpPr/>
          <p:nvPr/>
        </p:nvCxnSpPr>
        <p:spPr bwMode="auto">
          <a:xfrm flipV="1">
            <a:off x="9898488" y="1403350"/>
            <a:ext cx="0" cy="533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2"/>
            </a:solidFill>
            <a:prstDash val="solid"/>
            <a:round/>
            <a:headEnd type="none"/>
            <a:tailEnd type="none"/>
          </a:ln>
          <a:effectLst/>
        </p:spPr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84BF7D6B-9E78-45B2-8F47-80F2A3CD496E}"/>
              </a:ext>
            </a:extLst>
          </p:cNvPr>
          <p:cNvSpPr/>
          <p:nvPr/>
        </p:nvSpPr>
        <p:spPr>
          <a:xfrm>
            <a:off x="5416331" y="4630063"/>
            <a:ext cx="3733651" cy="1384995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schemeClr val="tx2"/>
                </a:solidFill>
                <a:latin typeface="Times New Roman"/>
                <a:cs typeface="Times New Roman"/>
              </a:rPr>
              <a:t>F(x)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= </a:t>
            </a:r>
            <a:r>
              <a:rPr lang="en-US" sz="2800" i="1" dirty="0" err="1">
                <a:solidFill>
                  <a:schemeClr val="tx2"/>
                </a:solidFill>
                <a:latin typeface="Times New Roman"/>
                <a:cs typeface="Times New Roman"/>
              </a:rPr>
              <a:t>ax+b</a:t>
            </a:r>
            <a:endParaRPr lang="en-US" sz="2800" i="1" dirty="0">
              <a:solidFill>
                <a:schemeClr val="tx2"/>
              </a:solidFill>
              <a:latin typeface="Times New Roman"/>
              <a:cs typeface="Times New Roman"/>
            </a:endParaRPr>
          </a:p>
          <a:p>
            <a:r>
              <a:rPr lang="en-US" sz="2800" i="1" dirty="0">
                <a:solidFill>
                  <a:schemeClr val="tx2"/>
                </a:solidFill>
                <a:latin typeface="Times New Roman"/>
                <a:cs typeface="Times New Roman"/>
              </a:rPr>
              <a:t>  b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= 1.5</a:t>
            </a:r>
          </a:p>
          <a:p>
            <a:r>
              <a:rPr lang="en-US" sz="2800" i="1" dirty="0">
                <a:solidFill>
                  <a:schemeClr val="tx2"/>
                </a:solidFill>
                <a:latin typeface="Times New Roman"/>
                <a:cs typeface="Times New Roman"/>
              </a:rPr>
              <a:t>  a</a:t>
            </a:r>
            <a:r>
              <a:rPr lang="en-US" sz="2800" dirty="0">
                <a:solidFill>
                  <a:schemeClr val="tx2"/>
                </a:solidFill>
                <a:latin typeface="Times New Roman"/>
                <a:cs typeface="Times New Roman"/>
              </a:rPr>
              <a:t> = 1.5/3.6 = 0.417 V/g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075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00E43-B2CA-4371-B03F-4B827BE9F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DC5A4-77B4-4B2F-BE95-8983E6EB6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Accelerometer</a:t>
            </a:r>
          </a:p>
          <a:p>
            <a:pPr lvl="1"/>
            <a:r>
              <a:rPr lang="en-US" dirty="0"/>
              <a:t>Measures 0-5 g</a:t>
            </a:r>
          </a:p>
          <a:p>
            <a:pPr lvl="1"/>
            <a:r>
              <a:rPr lang="en-US" dirty="0"/>
              <a:t>Over a 0-5v range</a:t>
            </a:r>
          </a:p>
          <a:p>
            <a:pPr lvl="1"/>
            <a:endParaRPr lang="en-US" dirty="0"/>
          </a:p>
          <a:p>
            <a:r>
              <a:rPr lang="en-US" dirty="0"/>
              <a:t>What is sensitivity?</a:t>
            </a:r>
          </a:p>
          <a:p>
            <a:r>
              <a:rPr lang="en-US" dirty="0"/>
              <a:t>What is bias?</a:t>
            </a:r>
          </a:p>
          <a:p>
            <a:endParaRPr lang="en-US" dirty="0"/>
          </a:p>
          <a:p>
            <a:r>
              <a:rPr lang="en-US" dirty="0"/>
              <a:t>What acceleration is the voltage reading 3.5 volts?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805A4-1557-4E3E-A584-B31445B44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6121134-76EB-2927-9C7C-E99E9C1F4B57}"/>
                  </a:ext>
                </a:extLst>
              </p:cNvPr>
              <p:cNvSpPr txBox="1"/>
              <p:nvPr/>
            </p:nvSpPr>
            <p:spPr>
              <a:xfrm>
                <a:off x="7245460" y="228600"/>
                <a:ext cx="4540140" cy="366254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) = 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800" dirty="0"/>
              </a:p>
              <a:p>
                <a:pPr lvl="1"/>
                <a:endParaRPr lang="en-US" sz="1400" dirty="0"/>
              </a:p>
              <a:p>
                <a:pPr lvl="1"/>
                <a:r>
                  <a:rPr lang="en-US" sz="2000" dirty="0"/>
                  <a:t>x is the quantity being sensed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F(x) is a voltage proportional to that quantity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a: sensitivity, units Volts/quantity</a:t>
                </a:r>
              </a:p>
              <a:p>
                <a:pPr lvl="2"/>
                <a:r>
                  <a:rPr lang="en-US" sz="1400" dirty="0"/>
                  <a:t>Change in voltage per change in quantity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b: bias, units Volts</a:t>
                </a:r>
              </a:p>
              <a:p>
                <a:pPr lvl="2"/>
                <a:r>
                  <a:rPr lang="en-US" sz="1400" dirty="0"/>
                  <a:t>Offset in voltage for zero of the quantity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6121134-76EB-2927-9C7C-E99E9C1F4B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460" y="228600"/>
                <a:ext cx="4540140" cy="36625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139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00E43-B2CA-4371-B03F-4B827BE9F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DC5A4-77B4-4B2F-BE95-8983E6EB6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Accelerometer</a:t>
            </a:r>
          </a:p>
          <a:p>
            <a:pPr lvl="1"/>
            <a:r>
              <a:rPr lang="en-US" dirty="0"/>
              <a:t>Measures 0-5 g</a:t>
            </a:r>
          </a:p>
          <a:p>
            <a:pPr lvl="1"/>
            <a:r>
              <a:rPr lang="en-US" dirty="0"/>
              <a:t>Over a 0-5v range</a:t>
            </a:r>
          </a:p>
          <a:p>
            <a:pPr lvl="1"/>
            <a:endParaRPr lang="en-US" dirty="0"/>
          </a:p>
          <a:p>
            <a:r>
              <a:rPr lang="en-US" dirty="0"/>
              <a:t>What is sensitivity?	1 v/g</a:t>
            </a:r>
          </a:p>
          <a:p>
            <a:r>
              <a:rPr lang="en-US" dirty="0"/>
              <a:t>What is bias?		0 v</a:t>
            </a:r>
          </a:p>
          <a:p>
            <a:endParaRPr lang="en-US" dirty="0"/>
          </a:p>
          <a:p>
            <a:r>
              <a:rPr lang="en-US" dirty="0"/>
              <a:t>What acceleration is the voltage reading 3.5 volts?</a:t>
            </a:r>
          </a:p>
          <a:p>
            <a:pPr lvl="1"/>
            <a:r>
              <a:rPr lang="en-US" dirty="0"/>
              <a:t>3.5 v  = 1v/g * x + 0v -&gt; 3.5 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805A4-1557-4E3E-A584-B31445B44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52C632-8067-5DD9-9E17-E48308460335}"/>
                  </a:ext>
                </a:extLst>
              </p:cNvPr>
              <p:cNvSpPr txBox="1"/>
              <p:nvPr/>
            </p:nvSpPr>
            <p:spPr>
              <a:xfrm>
                <a:off x="7228527" y="228600"/>
                <a:ext cx="4540140" cy="3662541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) = 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sz="2800" i="1" dirty="0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800" dirty="0"/>
              </a:p>
              <a:p>
                <a:pPr lvl="1"/>
                <a:endParaRPr lang="en-US" sz="1400" dirty="0"/>
              </a:p>
              <a:p>
                <a:pPr lvl="1"/>
                <a:r>
                  <a:rPr lang="en-US" sz="2000" dirty="0"/>
                  <a:t>x is the quantity being sensed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F(x) is a voltage proportional to that quantity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a: sensitivity, units Volts/quantity</a:t>
                </a:r>
              </a:p>
              <a:p>
                <a:pPr lvl="2"/>
                <a:r>
                  <a:rPr lang="en-US" sz="1400" dirty="0"/>
                  <a:t>Change in voltage per change in quantity</a:t>
                </a:r>
              </a:p>
              <a:p>
                <a:pPr lvl="1"/>
                <a:endParaRPr lang="en-US" sz="2000" dirty="0"/>
              </a:p>
              <a:p>
                <a:pPr lvl="1"/>
                <a:r>
                  <a:rPr lang="en-US" sz="2000" dirty="0"/>
                  <a:t>b: bias, units Volts</a:t>
                </a:r>
              </a:p>
              <a:p>
                <a:pPr lvl="2"/>
                <a:r>
                  <a:rPr lang="en-US" sz="1400" dirty="0"/>
                  <a:t>Offset in voltage for zero of the quantity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52C632-8067-5DD9-9E17-E48308460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8527" y="228600"/>
                <a:ext cx="4540140" cy="36625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4593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B1C0C-E1B4-4076-AAA1-C8399EC8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transfer function: ADXL330 datasheet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28F525-A338-4380-A155-7BCE014BD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2694405" cy="5029200"/>
          </a:xfrm>
        </p:spPr>
        <p:txBody>
          <a:bodyPr>
            <a:normAutofit/>
          </a:bodyPr>
          <a:lstStyle/>
          <a:p>
            <a:r>
              <a:rPr lang="en-US" dirty="0"/>
              <a:t>Sensitivity</a:t>
            </a:r>
            <a:br>
              <a:rPr lang="en-US" dirty="0"/>
            </a:br>
            <a:r>
              <a:rPr lang="en-US" dirty="0"/>
              <a:t>and Bias are listed values</a:t>
            </a:r>
          </a:p>
          <a:p>
            <a:endParaRPr lang="en-US" dirty="0"/>
          </a:p>
          <a:p>
            <a:r>
              <a:rPr lang="en-US" dirty="0" err="1"/>
              <a:t>Ratiometric</a:t>
            </a:r>
            <a:endParaRPr lang="en-US" dirty="0"/>
          </a:p>
          <a:p>
            <a:pPr lvl="1"/>
            <a:r>
              <a:rPr lang="en-US" dirty="0"/>
              <a:t>Relative</a:t>
            </a:r>
            <a:br>
              <a:rPr lang="en-US" dirty="0"/>
            </a:br>
            <a:r>
              <a:rPr lang="en-US" dirty="0"/>
              <a:t>to voltage the system is powered at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CF136-68E2-4D2B-9170-62B76BCD1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 descr="Screen Shot 2016-08-30 at 8.36.15 AM.png">
            <a:extLst>
              <a:ext uri="{FF2B5EF4-FFF2-40B4-BE49-F238E27FC236}">
                <a16:creationId xmlns:a16="http://schemas.microsoft.com/office/drawing/2014/main" id="{65E03CB4-B739-4A60-A8DC-DFCB7127A1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7611" y="833020"/>
            <a:ext cx="8716710" cy="56047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9A3DEBC-B942-19AA-E60A-AD6C2E751EA6}"/>
              </a:ext>
            </a:extLst>
          </p:cNvPr>
          <p:cNvSpPr/>
          <p:nvPr/>
        </p:nvSpPr>
        <p:spPr>
          <a:xfrm>
            <a:off x="3294043" y="3429000"/>
            <a:ext cx="8593157" cy="125316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46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8CD88-D12B-489E-97D2-1AF0DB8F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5E811-7FD1-4249-A823-0B9F76640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Proposals due later this week</a:t>
            </a:r>
          </a:p>
          <a:p>
            <a:pPr lvl="1"/>
            <a:r>
              <a:rPr lang="en-US" dirty="0"/>
              <a:t>Feel free to chat with me if you’ve got any questions about ideas</a:t>
            </a:r>
          </a:p>
          <a:p>
            <a:pPr lvl="1"/>
            <a:r>
              <a:rPr lang="en-US" dirty="0"/>
              <a:t>Emailed project groups already</a:t>
            </a:r>
          </a:p>
          <a:p>
            <a:pPr lvl="2"/>
            <a:r>
              <a:rPr lang="en-US" dirty="0"/>
              <a:t>If you’re still looking for a group, or another group member,</a:t>
            </a:r>
            <a:br>
              <a:rPr lang="en-US" dirty="0"/>
            </a:br>
            <a:r>
              <a:rPr lang="en-US" dirty="0"/>
              <a:t>let me know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Goal to get you feedback next week</a:t>
            </a:r>
          </a:p>
          <a:p>
            <a:pPr lvl="1"/>
            <a:r>
              <a:rPr lang="en-US" dirty="0"/>
              <a:t>Will likely focus on groups I’m concerned about though</a:t>
            </a:r>
          </a:p>
          <a:p>
            <a:pPr lvl="2"/>
            <a:r>
              <a:rPr lang="en-US" dirty="0"/>
              <a:t>No news is good news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1F1AC7-AF15-4A1C-B6A0-580787262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448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BF39B-CF3F-F9C3-D846-A89504A0E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FBFD8-ABCF-6729-89EC-72F4BF7FA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transfer function: ADXL330 datasheet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B567DD-2DE4-5B2E-A6FB-32AEF3FF5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2550017" cy="5029200"/>
          </a:xfrm>
        </p:spPr>
        <p:txBody>
          <a:bodyPr>
            <a:normAutofit/>
          </a:bodyPr>
          <a:lstStyle/>
          <a:p>
            <a:r>
              <a:rPr lang="en-US" sz="2400" dirty="0"/>
              <a:t>Bandwidth</a:t>
            </a:r>
          </a:p>
          <a:p>
            <a:pPr lvl="1"/>
            <a:r>
              <a:rPr lang="en-US" sz="2000" dirty="0"/>
              <a:t>≈Data update speed of the sensor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sz="2000" dirty="0"/>
              <a:t>Data changes above 1600 Hz are less detectable</a:t>
            </a:r>
          </a:p>
          <a:p>
            <a:pPr lvl="1"/>
            <a:endParaRPr lang="en-US" sz="2000" dirty="0"/>
          </a:p>
          <a:p>
            <a:r>
              <a:rPr lang="en-US" sz="2400" dirty="0"/>
              <a:t>Various other features listed that you may or may not care about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B01D24-F682-91EA-6967-14C27FAB6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4" descr="Screen Shot 2016-08-30 at 8.36.15 AM.png">
            <a:extLst>
              <a:ext uri="{FF2B5EF4-FFF2-40B4-BE49-F238E27FC236}">
                <a16:creationId xmlns:a16="http://schemas.microsoft.com/office/drawing/2014/main" id="{4772B95C-D826-4D09-7E28-50A6E542B8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7611" y="833020"/>
            <a:ext cx="8716710" cy="560471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0A2B92A-9D01-732F-4369-B6D769E35DFA}"/>
              </a:ext>
            </a:extLst>
          </p:cNvPr>
          <p:cNvSpPr/>
          <p:nvPr/>
        </p:nvSpPr>
        <p:spPr>
          <a:xfrm flipV="1">
            <a:off x="3294043" y="5283199"/>
            <a:ext cx="8593157" cy="643467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67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77F93-0AA3-4A94-99E1-06885352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and passive sensing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E1CE6-4D7A-4B1D-A160-7E8C757C3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6CA3850-1E75-42BF-B55E-294C2784A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3894" y="1956396"/>
            <a:ext cx="4095482" cy="396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8B8D741E-CE20-420C-9228-42057A0D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2518" y="1956396"/>
            <a:ext cx="4095482" cy="396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3C2883-BA16-4A32-8052-568C04B6ABFE}"/>
              </a:ext>
            </a:extLst>
          </p:cNvPr>
          <p:cNvSpPr txBox="1"/>
          <p:nvPr/>
        </p:nvSpPr>
        <p:spPr>
          <a:xfrm>
            <a:off x="1463894" y="1347056"/>
            <a:ext cx="4095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Passive Sensing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75BEF4-9304-42D8-BA67-029975F5A960}"/>
              </a:ext>
            </a:extLst>
          </p:cNvPr>
          <p:cNvSpPr txBox="1"/>
          <p:nvPr/>
        </p:nvSpPr>
        <p:spPr>
          <a:xfrm>
            <a:off x="6572517" y="1346855"/>
            <a:ext cx="4095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Active Sensing</a:t>
            </a:r>
          </a:p>
        </p:txBody>
      </p:sp>
    </p:spTree>
    <p:extLst>
      <p:ext uri="{BB962C8B-B14F-4D97-AF65-F5344CB8AC3E}">
        <p14:creationId xmlns:p14="http://schemas.microsoft.com/office/powerpoint/2010/main" val="998330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711E4-9605-4F4C-A09B-879AC5FCC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and passive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4BE91-5E01-48E6-9A29-EDEE8D57E8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usually focus on passive sensing</a:t>
            </a:r>
          </a:p>
          <a:p>
            <a:pPr lvl="1"/>
            <a:r>
              <a:rPr lang="en-US" dirty="0"/>
              <a:t>Cheaper and lower energy costs!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Active sensing examples</a:t>
            </a:r>
          </a:p>
          <a:p>
            <a:pPr lvl="1"/>
            <a:r>
              <a:rPr lang="en-US" dirty="0"/>
              <a:t>Flash photography</a:t>
            </a:r>
          </a:p>
          <a:p>
            <a:pPr lvl="1"/>
            <a:r>
              <a:rPr lang="en-US" dirty="0"/>
              <a:t>Ultrasonic distance sensing</a:t>
            </a:r>
          </a:p>
          <a:p>
            <a:pPr lvl="1"/>
            <a:r>
              <a:rPr lang="en-US" dirty="0"/>
              <a:t>Lidar and Radar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6A742-3CF8-4D10-A29D-732A564AC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42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b="1" dirty="0"/>
              <a:t>Types of Sensors</a:t>
            </a:r>
          </a:p>
          <a:p>
            <a:pPr lvl="1"/>
            <a:r>
              <a:rPr lang="en-US" b="1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249411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temperature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290929" cy="5029200"/>
          </a:xfrm>
        </p:spPr>
        <p:txBody>
          <a:bodyPr/>
          <a:lstStyle/>
          <a:p>
            <a:r>
              <a:rPr lang="en-US" b="1" dirty="0"/>
              <a:t>Thermostat</a:t>
            </a:r>
          </a:p>
          <a:p>
            <a:pPr lvl="1"/>
            <a:r>
              <a:rPr lang="en-US" dirty="0"/>
              <a:t>Original meaning of the word</a:t>
            </a:r>
          </a:p>
          <a:p>
            <a:pPr lvl="1"/>
            <a:endParaRPr lang="en-US" dirty="0"/>
          </a:p>
          <a:p>
            <a:r>
              <a:rPr lang="en-US" dirty="0"/>
              <a:t>Heat bends a strip of two different metals</a:t>
            </a:r>
          </a:p>
          <a:p>
            <a:pPr lvl="1"/>
            <a:endParaRPr lang="en-US" dirty="0"/>
          </a:p>
          <a:p>
            <a:r>
              <a:rPr lang="en-US" dirty="0"/>
              <a:t>Switches circuit on/off based on the temperature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7170" name="Picture 2" descr="bi-metallic strip thermostat">
            <a:extLst>
              <a:ext uri="{FF2B5EF4-FFF2-40B4-BE49-F238E27FC236}">
                <a16:creationId xmlns:a16="http://schemas.microsoft.com/office/drawing/2014/main" id="{F385854C-7D82-4494-A0DB-1A2AB9458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3244" y="1916615"/>
            <a:ext cx="5487150" cy="348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9326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9EB82-7504-4C10-AA34-586E3A1FD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Thermo-electric temperature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247E3-3FEB-4F2B-8F91-196291E4D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327712"/>
            <a:ext cx="10972800" cy="2844487"/>
          </a:xfrm>
        </p:spPr>
        <p:txBody>
          <a:bodyPr/>
          <a:lstStyle/>
          <a:p>
            <a:r>
              <a:rPr lang="en-US" b="1" dirty="0"/>
              <a:t>Thermocouple</a:t>
            </a:r>
            <a:r>
              <a:rPr lang="en-US" dirty="0"/>
              <a:t> generates a voltage based on temperature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Can be used to harvest energy to run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88566-E3CB-4FE5-B4E6-FB911E7FB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8194" name="Picture 2" descr="thermocouple temperature sensor">
            <a:extLst>
              <a:ext uri="{FF2B5EF4-FFF2-40B4-BE49-F238E27FC236}">
                <a16:creationId xmlns:a16="http://schemas.microsoft.com/office/drawing/2014/main" id="{7F14AC4C-38CA-44D8-82E6-D9189CF2D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7692" y="1143000"/>
            <a:ext cx="7172702" cy="218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124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D74D7-D57C-0219-E5CF-5CB9E7B2E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Thermocouples are used in an RTG to power Mars rovers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C0D5B-F13B-8CEC-2AD0-18696DF1E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679896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Radioisotope Thermoelectric Generator</a:t>
            </a:r>
          </a:p>
          <a:p>
            <a:pPr lvl="1"/>
            <a:r>
              <a:rPr lang="en-US" dirty="0"/>
              <a:t>Nuclear source creates heat</a:t>
            </a:r>
          </a:p>
          <a:p>
            <a:pPr lvl="1"/>
            <a:r>
              <a:rPr lang="en-US" dirty="0"/>
              <a:t>Thermocouples convert heat to electricity</a:t>
            </a:r>
          </a:p>
          <a:p>
            <a:pPr lvl="1"/>
            <a:endParaRPr lang="en-US" dirty="0"/>
          </a:p>
          <a:p>
            <a:r>
              <a:rPr lang="en-US" dirty="0"/>
              <a:t>Reliable energy source for space!</a:t>
            </a:r>
          </a:p>
          <a:p>
            <a:pPr lvl="1"/>
            <a:r>
              <a:rPr lang="en-US" dirty="0"/>
              <a:t>Solar panels get dusty on Mars, and sunlight has reduced energy at great distances</a:t>
            </a:r>
          </a:p>
          <a:p>
            <a:pPr lvl="1"/>
            <a:r>
              <a:rPr lang="en-US" dirty="0"/>
              <a:t>In first year: 125 W</a:t>
            </a:r>
          </a:p>
          <a:p>
            <a:pPr lvl="1"/>
            <a:r>
              <a:rPr lang="en-US" dirty="0"/>
              <a:t>After 14 years: 100 W</a:t>
            </a:r>
          </a:p>
          <a:p>
            <a:pPr lvl="2"/>
            <a:r>
              <a:rPr lang="en-US" dirty="0"/>
              <a:t>Curiosity has been running this long</a:t>
            </a:r>
          </a:p>
          <a:p>
            <a:pPr lvl="2"/>
            <a:endParaRPr lang="en-US" dirty="0"/>
          </a:p>
          <a:p>
            <a:r>
              <a:rPr lang="en-US" dirty="0"/>
              <a:t>Used for other deep-space missions too</a:t>
            </a:r>
          </a:p>
          <a:p>
            <a:pPr lvl="1"/>
            <a:r>
              <a:rPr lang="en-US" dirty="0"/>
              <a:t>Voyager, New Horizons, Cassini, Dragonfly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9024C-E86D-BD1D-0273-6B35375D9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531182B-6119-7CE9-674B-F5FAC64600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63"/>
          <a:stretch>
            <a:fillRect/>
          </a:stretch>
        </p:blipFill>
        <p:spPr bwMode="auto">
          <a:xfrm>
            <a:off x="7523018" y="3286639"/>
            <a:ext cx="4057376" cy="297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E8BBD95-0455-BE92-F77C-2FEAC5DE0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271" y="1000222"/>
            <a:ext cx="2612311" cy="219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3F9981-E32A-6C75-7F10-D5B57E8C482E}"/>
              </a:ext>
            </a:extLst>
          </p:cNvPr>
          <p:cNvSpPr txBox="1"/>
          <p:nvPr/>
        </p:nvSpPr>
        <p:spPr>
          <a:xfrm>
            <a:off x="384366" y="5991333"/>
            <a:ext cx="102389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http://large.stanford.edu/courses/2012/ph240/belanger2/</a:t>
            </a:r>
            <a:endParaRPr lang="en-US" dirty="0"/>
          </a:p>
          <a:p>
            <a:r>
              <a:rPr lang="en-US" dirty="0">
                <a:hlinkClick r:id="rId5"/>
              </a:rPr>
              <a:t>https://en.wikipedia.org/wiki/Multi-mission_radioisotope_thermoelectric_generator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882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FE2A9-F2AD-4A46-8FC9-477FCE50B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Resistive temperature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ABF3A-FFA0-40BA-BF1F-418801E4B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570297" cy="5029200"/>
          </a:xfrm>
        </p:spPr>
        <p:txBody>
          <a:bodyPr/>
          <a:lstStyle/>
          <a:p>
            <a:r>
              <a:rPr lang="en-US" b="1" dirty="0"/>
              <a:t>Thermistor</a:t>
            </a:r>
            <a:r>
              <a:rPr lang="en-US" dirty="0"/>
              <a:t> varies resistance based on temperature</a:t>
            </a:r>
          </a:p>
          <a:p>
            <a:pPr lvl="1"/>
            <a:endParaRPr lang="en-US" dirty="0"/>
          </a:p>
          <a:p>
            <a:r>
              <a:rPr lang="en-US" dirty="0"/>
              <a:t>Set up as a voltage divider to measure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Advantages: extremely cheap and easy to use</a:t>
            </a:r>
          </a:p>
          <a:p>
            <a:r>
              <a:rPr lang="en-US" dirty="0"/>
              <a:t>Disadvantages: non-linear transfer function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9C87E-9CCB-40F2-98A1-703D9AE77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9218" name="Picture 2" descr="Thermistor NTC 100K SEN14 | Faranux Electronics">
            <a:extLst>
              <a:ext uri="{FF2B5EF4-FFF2-40B4-BE49-F238E27FC236}">
                <a16:creationId xmlns:a16="http://schemas.microsoft.com/office/drawing/2014/main" id="{8DD4B300-648F-411A-92AC-76D6535B8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94412" y="360608"/>
            <a:ext cx="1885145" cy="188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606123D-1A4C-41C0-B5B7-EA3212B11A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8288418"/>
              </p:ext>
            </p:extLst>
          </p:nvPr>
        </p:nvGraphicFramePr>
        <p:xfrm>
          <a:off x="7009461" y="2598961"/>
          <a:ext cx="4748950" cy="3404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739615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b="1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b="1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32700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647F1-0410-4D72-9533-986932767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light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5C006-14FA-4486-A064-D8E415A7C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Lux: unit of illuminance</a:t>
            </a:r>
          </a:p>
          <a:p>
            <a:endParaRPr lang="en-US" dirty="0"/>
          </a:p>
          <a:p>
            <a:r>
              <a:rPr lang="en-US" dirty="0"/>
              <a:t>Beware spectrum sensitivity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D2B53-1EFB-46CE-8921-2AAF6740F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E4274B-F1EF-485E-9255-14FA3509A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315" y="519220"/>
            <a:ext cx="4881093" cy="56038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0B39DD-8713-4C64-98B3-F7A73E459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73" y="2906624"/>
            <a:ext cx="4316781" cy="321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50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D0C55-2141-B8E7-B5D1-9401732ED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Campus resources for prototyping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609DD-414D-1DF9-D870-919C94742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Ford Prototyping Lab has lots of resources that could be useful</a:t>
            </a:r>
          </a:p>
          <a:p>
            <a:pPr lvl="1"/>
            <a:r>
              <a:rPr lang="en-US" dirty="0"/>
              <a:t>Machine shop and hand tools</a:t>
            </a:r>
          </a:p>
          <a:p>
            <a:pPr lvl="1"/>
            <a:r>
              <a:rPr lang="en-US" dirty="0"/>
              <a:t>Laser cutters</a:t>
            </a:r>
          </a:p>
          <a:p>
            <a:pPr lvl="1"/>
            <a:r>
              <a:rPr lang="en-US" dirty="0">
                <a:hlinkClick r:id="rId2"/>
              </a:rPr>
              <a:t>3D printing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https://design.northwestern.edu/about/design-facilities/prototyping-lab.html</a:t>
            </a:r>
            <a:endParaRPr lang="en-US" dirty="0"/>
          </a:p>
          <a:p>
            <a:pPr lvl="1"/>
            <a:endParaRPr lang="en-US" dirty="0"/>
          </a:p>
          <a:p>
            <a:r>
              <a:rPr lang="en-US"/>
              <a:t>Mudd Library has </a:t>
            </a:r>
            <a:r>
              <a:rPr lang="en-US" dirty="0"/>
              <a:t>3D printing support as well</a:t>
            </a:r>
          </a:p>
          <a:p>
            <a:pPr lvl="1"/>
            <a:r>
              <a:rPr lang="en-US" dirty="0"/>
              <a:t>Often free to use for classes</a:t>
            </a:r>
            <a:endParaRPr lang="en-US" dirty="0">
              <a:hlinkClick r:id="rId4"/>
            </a:endParaRPr>
          </a:p>
          <a:p>
            <a:pPr lvl="1"/>
            <a:r>
              <a:rPr lang="en-US" dirty="0">
                <a:hlinkClick r:id="rId4"/>
              </a:rPr>
              <a:t>https://www.library.northwestern.edu/use-the-libraries/technology-multimedia/makerlab-3d-printing/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10421-FAD4-9AE2-DE3C-9419E68C9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4947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EE732-B767-4380-B872-7AFC4863B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Resistive light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04D30-50BC-42FD-AEF9-78CB599D5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18208" cy="5029200"/>
          </a:xfrm>
        </p:spPr>
        <p:txBody>
          <a:bodyPr/>
          <a:lstStyle/>
          <a:p>
            <a:r>
              <a:rPr lang="en-US" b="1" dirty="0"/>
              <a:t>Photocell</a:t>
            </a:r>
            <a:r>
              <a:rPr lang="en-US" dirty="0"/>
              <a:t> changes resistance with light (non-linear)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225905-EC27-4467-B933-17C0D4A42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DE292F-EBBB-4027-B23B-5F7AF2DB7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339" y="2201188"/>
            <a:ext cx="7745189" cy="4337724"/>
          </a:xfrm>
          <a:prstGeom prst="rect">
            <a:avLst/>
          </a:prstGeom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D39BA651-1890-43C3-865D-091922595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9568" y="455757"/>
            <a:ext cx="4991570" cy="332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5B4C2C-AB17-4327-A79F-5265967F4E01}"/>
              </a:ext>
            </a:extLst>
          </p:cNvPr>
          <p:cNvSpPr txBox="1"/>
          <p:nvPr/>
        </p:nvSpPr>
        <p:spPr>
          <a:xfrm>
            <a:off x="8635143" y="4739426"/>
            <a:ext cx="2848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Kit version: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10 </a:t>
            </a:r>
            <a:r>
              <a:rPr lang="en-US" sz="2400" dirty="0" err="1"/>
              <a:t>kΩ</a:t>
            </a:r>
            <a:r>
              <a:rPr lang="en-US" sz="2400" dirty="0"/>
              <a:t> when dark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1 </a:t>
            </a:r>
            <a:r>
              <a:rPr lang="en-US" sz="2400" dirty="0" err="1"/>
              <a:t>kΩ</a:t>
            </a:r>
            <a:r>
              <a:rPr lang="en-US" sz="2400" dirty="0"/>
              <a:t> when light</a:t>
            </a:r>
          </a:p>
        </p:txBody>
      </p:sp>
    </p:spTree>
    <p:extLst>
      <p:ext uri="{BB962C8B-B14F-4D97-AF65-F5344CB8AC3E}">
        <p14:creationId xmlns:p14="http://schemas.microsoft.com/office/powerpoint/2010/main" val="17000243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647F1-0410-4D72-9533-986932767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Photodiodes leak current based on light levels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5C006-14FA-4486-A064-D8E415A7C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831842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When voltage is applied in reverse to an ideal diode, no current flows</a:t>
            </a:r>
          </a:p>
          <a:p>
            <a:pPr lvl="1"/>
            <a:endParaRPr lang="en-US" dirty="0"/>
          </a:p>
          <a:p>
            <a:r>
              <a:rPr lang="en-US" dirty="0"/>
              <a:t>But some small amount of current leaks for real-world diodes</a:t>
            </a:r>
          </a:p>
          <a:p>
            <a:pPr lvl="1"/>
            <a:r>
              <a:rPr lang="en-US" dirty="0"/>
              <a:t>Proportional to light levels!</a:t>
            </a:r>
          </a:p>
          <a:p>
            <a:pPr lvl="1"/>
            <a:endParaRPr lang="en-US" dirty="0"/>
          </a:p>
          <a:p>
            <a:r>
              <a:rPr lang="en-US" dirty="0"/>
              <a:t>LEDs can be used as (crappy) photodiodes as well!</a:t>
            </a:r>
          </a:p>
          <a:p>
            <a:pPr lvl="1"/>
            <a:r>
              <a:rPr lang="en-US" dirty="0"/>
              <a:t>Apply reverse voltage</a:t>
            </a:r>
          </a:p>
          <a:p>
            <a:pPr lvl="1"/>
            <a:r>
              <a:rPr lang="en-US" dirty="0"/>
              <a:t>Read in leak current as voltage across a resistor using ADC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D2B53-1EFB-46CE-8921-2AAF6740F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pic>
        <p:nvPicPr>
          <p:cNvPr id="11266" name="Picture 2" descr="photodiode">
            <a:extLst>
              <a:ext uri="{FF2B5EF4-FFF2-40B4-BE49-F238E27FC236}">
                <a16:creationId xmlns:a16="http://schemas.microsoft.com/office/drawing/2014/main" id="{B05E38BA-1ED4-42FA-B089-A5BBC0353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92916" y="1337192"/>
            <a:ext cx="4987478" cy="464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CC3F9A-C4F3-47B8-BF36-8676A5433123}"/>
              </a:ext>
            </a:extLst>
          </p:cNvPr>
          <p:cNvSpPr txBox="1"/>
          <p:nvPr/>
        </p:nvSpPr>
        <p:spPr>
          <a:xfrm>
            <a:off x="875763" y="5705341"/>
            <a:ext cx="5125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https://wiki.analog.com/university/courses/electronics/electronics-lab-led-sensor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9755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76777-5A5B-49A4-8748-04B8439C5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 color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B206D-A1B0-4FD1-84DB-79D6AA3C4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5029200"/>
          </a:xfrm>
        </p:spPr>
        <p:txBody>
          <a:bodyPr/>
          <a:lstStyle/>
          <a:p>
            <a:r>
              <a:rPr lang="en-US" dirty="0"/>
              <a:t>Respond to specific light colors separately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3F401-4BE2-4949-A2A4-644AC65B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FA919B-0E40-4009-ADD5-C46CF7D31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351" y="3308749"/>
            <a:ext cx="6878010" cy="2610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1FD534-E2E3-4368-BF81-C6A81FA31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39" y="2004103"/>
            <a:ext cx="4152745" cy="42878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393A65-3593-4133-BCCF-77B73A1C0A55}"/>
              </a:ext>
            </a:extLst>
          </p:cNvPr>
          <p:cNvSpPr txBox="1"/>
          <p:nvPr/>
        </p:nvSpPr>
        <p:spPr>
          <a:xfrm>
            <a:off x="4818296" y="1924270"/>
            <a:ext cx="6820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Intelligent sensor: photodiodes combined with ADCs and a wired interface (I2C)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Allows interrupting based on comparator too</a:t>
            </a:r>
          </a:p>
        </p:txBody>
      </p:sp>
    </p:spTree>
    <p:extLst>
      <p:ext uri="{BB962C8B-B14F-4D97-AF65-F5344CB8AC3E}">
        <p14:creationId xmlns:p14="http://schemas.microsoft.com/office/powerpoint/2010/main" val="13298409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D86DE-CF50-41A1-AFF3-233B991F5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Passive Infrared (PIR)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7F14E-0D68-4C0F-AEF1-5CFB2D012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86388" cy="5029200"/>
          </a:xfrm>
        </p:spPr>
        <p:txBody>
          <a:bodyPr/>
          <a:lstStyle/>
          <a:p>
            <a:r>
              <a:rPr lang="en-US" dirty="0"/>
              <a:t>Detect movement in the environment</a:t>
            </a:r>
          </a:p>
          <a:p>
            <a:pPr lvl="1"/>
            <a:r>
              <a:rPr lang="en-US" dirty="0"/>
              <a:t>By detecting change in IR levels</a:t>
            </a:r>
          </a:p>
          <a:p>
            <a:pPr lvl="1"/>
            <a:r>
              <a:rPr lang="en-US" dirty="0"/>
              <a:t>“Motion” sensor</a:t>
            </a:r>
          </a:p>
          <a:p>
            <a:pPr lvl="1"/>
            <a:endParaRPr lang="en-US" dirty="0"/>
          </a:p>
          <a:p>
            <a:r>
              <a:rPr lang="en-US" dirty="0"/>
              <a:t>Often come with plastic lens cover to improve field of view and range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DCA94-3DE8-420C-AF08-CF5019818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12290" name="Picture 2" descr="additional product photo">
            <a:extLst>
              <a:ext uri="{FF2B5EF4-FFF2-40B4-BE49-F238E27FC236}">
                <a16:creationId xmlns:a16="http://schemas.microsoft.com/office/drawing/2014/main" id="{59CEB53A-B7A9-484E-8F98-CD7DFB1064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56879" y="228600"/>
            <a:ext cx="4623515" cy="269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PIR (motion) sensor">
            <a:extLst>
              <a:ext uri="{FF2B5EF4-FFF2-40B4-BE49-F238E27FC236}">
                <a16:creationId xmlns:a16="http://schemas.microsoft.com/office/drawing/2014/main" id="{B76D5AFE-12BB-432F-A964-C6B6ED610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1394" y="29718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F3E5D0-3051-4473-9145-26A896D0A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2194" y="4172180"/>
            <a:ext cx="3294380" cy="245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687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76E36-CF4E-4676-A77A-EEB19D7B3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PIR sensors come in digital and analog forms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8A99C-10DA-488C-93EF-41EEE56F5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E71FD4-4208-4D28-ABD5-04F0DA3AC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762" y="2897746"/>
            <a:ext cx="9834463" cy="32744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6C4A62-AC7E-42E2-A116-0A7FB9FCC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9540" y="1056071"/>
            <a:ext cx="8108906" cy="19286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91C1BAF-0138-4D51-BC72-407BE83BB97D}"/>
              </a:ext>
            </a:extLst>
          </p:cNvPr>
          <p:cNvSpPr txBox="1"/>
          <p:nvPr/>
        </p:nvSpPr>
        <p:spPr>
          <a:xfrm>
            <a:off x="852293" y="5975555"/>
            <a:ext cx="5488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Digital includes a preconfigured comparator</a:t>
            </a:r>
          </a:p>
        </p:txBody>
      </p:sp>
    </p:spTree>
    <p:extLst>
      <p:ext uri="{BB962C8B-B14F-4D97-AF65-F5344CB8AC3E}">
        <p14:creationId xmlns:p14="http://schemas.microsoft.com/office/powerpoint/2010/main" val="589778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b="1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b="1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427945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F1FF0-F006-4F1A-830B-6739F3C76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Inertial Measurement Unit (IMU)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46AB2-5C6A-4837-9D50-0D63DB742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IMUs (</a:t>
            </a:r>
            <a:r>
              <a:rPr lang="en-US" dirty="0" err="1"/>
              <a:t>a.k.a</a:t>
            </a:r>
            <a:r>
              <a:rPr lang="en-US" dirty="0"/>
              <a:t> 9 degree-of-freedom, 9DOF) are used for tracking motion of a device</a:t>
            </a:r>
          </a:p>
          <a:p>
            <a:pPr lvl="1"/>
            <a:r>
              <a:rPr lang="en-US" dirty="0"/>
              <a:t>Acceleration (X, Y, Z axes)</a:t>
            </a:r>
          </a:p>
          <a:p>
            <a:pPr lvl="1"/>
            <a:r>
              <a:rPr lang="en-US" dirty="0"/>
              <a:t>Rotation (X, Y, Z axes)</a:t>
            </a:r>
          </a:p>
          <a:p>
            <a:pPr lvl="1"/>
            <a:r>
              <a:rPr lang="en-US" dirty="0"/>
              <a:t>Magnetism (X, Y, Z axes)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Sometimes 6DOF with Acceleration + one of the others</a:t>
            </a:r>
          </a:p>
          <a:p>
            <a:pPr lvl="1"/>
            <a:endParaRPr lang="en-US" dirty="0"/>
          </a:p>
          <a:p>
            <a:r>
              <a:rPr lang="en-US" dirty="0"/>
              <a:t>Intelligent sensing: combines multiple sensors, ADCs, and computation with a wired interface</a:t>
            </a:r>
          </a:p>
          <a:p>
            <a:pPr lvl="1"/>
            <a:r>
              <a:rPr lang="en-US" dirty="0"/>
              <a:t>9 analog inputs would otherwise be too many</a:t>
            </a:r>
          </a:p>
          <a:p>
            <a:pPr lvl="1"/>
            <a:endParaRPr lang="en-US" dirty="0"/>
          </a:p>
          <a:p>
            <a:r>
              <a:rPr lang="en-US" dirty="0"/>
              <a:t>Can be used to track motion, determine transportation method</a:t>
            </a:r>
          </a:p>
          <a:p>
            <a:pPr lvl="1"/>
            <a:r>
              <a:rPr lang="en-US" dirty="0"/>
              <a:t>Smartphones, Robotics, etc.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E7FE6-6B51-4566-9615-116C9592B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349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A7578-1780-4A39-A1CD-5AE5F224E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Sensing acceleration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1D6FD-1223-4D76-B719-B83AAD102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Goal: create a voltage that changes based on force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575C52-4921-41B5-995A-CD3832CB0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13314" name="Picture 2" descr="How a capacitive accelerometer works.">
            <a:extLst>
              <a:ext uri="{FF2B5EF4-FFF2-40B4-BE49-F238E27FC236}">
                <a16:creationId xmlns:a16="http://schemas.microsoft.com/office/drawing/2014/main" id="{5B267014-B5BB-450D-BF58-6109A6873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1287" y="2843683"/>
            <a:ext cx="3810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ow a piezoelectric accelerometer works.">
            <a:extLst>
              <a:ext uri="{FF2B5EF4-FFF2-40B4-BE49-F238E27FC236}">
                <a16:creationId xmlns:a16="http://schemas.microsoft.com/office/drawing/2014/main" id="{55A505AF-15EA-40C8-ABD4-926C2D0B8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0713" y="2843683"/>
            <a:ext cx="3810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2473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CF7CC-F322-4446-A19C-AD398BBFB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Microelectromechanical Systems (MEMS)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17208-E7AC-4539-A02E-13A659304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concept, but within an IC and 1 to 100 micrometers in size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ACF7E6-49D2-493A-8A67-953DBC1F9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5" name="Picture 6" descr="MEMS-Accelerometer-How-It-Works">
            <a:extLst>
              <a:ext uri="{FF2B5EF4-FFF2-40B4-BE49-F238E27FC236}">
                <a16:creationId xmlns:a16="http://schemas.microsoft.com/office/drawing/2014/main" id="{FAADAC92-7682-4359-9923-1C05FF49C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8357" y="1979617"/>
            <a:ext cx="7451273" cy="419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2177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554A-B935-40E1-9D2E-AEE7271EC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accelerometers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91D58A-8E2F-49FB-97F1-F5A576C0F2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Accelerometers usually measure in </a:t>
                </a:r>
                <a:r>
                  <a:rPr lang="en-US" i="1" dirty="0"/>
                  <a:t>g’</a:t>
                </a:r>
                <a:r>
                  <a:rPr lang="en-US" dirty="0"/>
                  <a:t>s</a:t>
                </a:r>
              </a:p>
              <a:p>
                <a:pPr lvl="1"/>
                <a:r>
                  <a:rPr lang="en-US" dirty="0"/>
                  <a:t>Where 1 g equals acceleration due to Earth gravity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Determining distance from acceleration is possible</a:t>
                </a:r>
              </a:p>
              <a:p>
                <a:pPr lvl="1"/>
                <a:r>
                  <a:rPr lang="en-US" dirty="0"/>
                  <a:t>But messy. Error is squared when integrating</a:t>
                </a:r>
              </a:p>
              <a:p>
                <a:pPr lvl="1"/>
                <a:r>
                  <a:rPr lang="en-US" dirty="0"/>
                  <a:t>Needs careful filtering and is only accurate over short periods</a:t>
                </a:r>
              </a:p>
              <a:p>
                <a:pPr lvl="1"/>
                <a:r>
                  <a:rPr lang="en-US" dirty="0"/>
                  <a:t>Often fills in gaps between GPS samples (or other localization systems)</a:t>
                </a:r>
              </a:p>
              <a:p>
                <a:endParaRPr lang="en-US" dirty="0"/>
              </a:p>
              <a:p>
                <a:r>
                  <a:rPr lang="en-US" dirty="0"/>
                  <a:t>Accelerometers also work as tilt sensors</a:t>
                </a:r>
              </a:p>
              <a:p>
                <a:pPr lvl="1"/>
                <a:r>
                  <a:rPr lang="en-US" dirty="0"/>
                  <a:t>Constantly sensing pull of gravity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] = 1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91D58A-8E2F-49FB-97F1-F5A576C0F2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3CCCD-29BE-404B-AC66-98D23A10D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14338" name="Picture 2" descr="Figure 1: Single axis used for tilt sensing.">
            <a:extLst>
              <a:ext uri="{FF2B5EF4-FFF2-40B4-BE49-F238E27FC236}">
                <a16:creationId xmlns:a16="http://schemas.microsoft.com/office/drawing/2014/main" id="{B43A3EB7-F116-4F77-9A14-95B0C30E5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2688" y="4563196"/>
            <a:ext cx="3697706" cy="148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298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Think about sensing and sensors</a:t>
            </a:r>
          </a:p>
          <a:p>
            <a:pPr lvl="1"/>
            <a:endParaRPr lang="en-US" dirty="0"/>
          </a:p>
          <a:p>
            <a:r>
              <a:rPr lang="en-US" dirty="0"/>
              <a:t>Explore a variety of sensor types, how they are made, and what their capabilities are</a:t>
            </a:r>
          </a:p>
          <a:p>
            <a:pPr lvl="1"/>
            <a:endParaRPr lang="en-US" dirty="0"/>
          </a:p>
          <a:p>
            <a:r>
              <a:rPr lang="en-US" dirty="0"/>
              <a:t>Discuss output devices as well: actuators</a:t>
            </a:r>
          </a:p>
          <a:p>
            <a:endParaRPr lang="en-US" dirty="0"/>
          </a:p>
          <a:p>
            <a:r>
              <a:rPr lang="en-US" dirty="0"/>
              <a:t>Generally: do an overview of what exists and how it works</a:t>
            </a:r>
          </a:p>
          <a:p>
            <a:pPr lvl="1"/>
            <a:r>
              <a:rPr lang="en-US" dirty="0"/>
              <a:t>Embedded systems is a mile wide and an inch deep</a:t>
            </a:r>
          </a:p>
          <a:p>
            <a:pPr lvl="1"/>
            <a:r>
              <a:rPr lang="en-US" dirty="0"/>
              <a:t>Goal is to have a basic understanding of many things</a:t>
            </a:r>
          </a:p>
          <a:p>
            <a:pPr lvl="2"/>
            <a:r>
              <a:rPr lang="en-US" dirty="0"/>
              <a:t>And then build a deeper understanding of the stuff you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02689-1903-4D4A-A2D7-A730C38F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Gyroscopes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B19D2-1042-4DBE-A9AD-099D6C008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Measures angular velocity</a:t>
            </a:r>
          </a:p>
          <a:p>
            <a:pPr lvl="1"/>
            <a:r>
              <a:rPr lang="en-US" dirty="0"/>
              <a:t>Usually lower limit than you might hope</a:t>
            </a:r>
          </a:p>
          <a:p>
            <a:pPr lvl="1"/>
            <a:r>
              <a:rPr lang="en-US" dirty="0"/>
              <a:t>&lt;10 rotations per second</a:t>
            </a:r>
          </a:p>
          <a:p>
            <a:endParaRPr lang="en-US" dirty="0"/>
          </a:p>
          <a:p>
            <a:r>
              <a:rPr lang="en-US" dirty="0"/>
              <a:t>Usually, we want angle instead of rotation speed</a:t>
            </a:r>
          </a:p>
          <a:p>
            <a:pPr lvl="1"/>
            <a:r>
              <a:rPr lang="en-US" dirty="0"/>
              <a:t>Integrate signal to determine current angle</a:t>
            </a:r>
          </a:p>
          <a:p>
            <a:pPr lvl="1"/>
            <a:r>
              <a:rPr lang="en-US" dirty="0"/>
              <a:t>Combine noise and DC bias with integration and you get a</a:t>
            </a:r>
            <a:br>
              <a:rPr lang="en-US" dirty="0"/>
            </a:br>
            <a:r>
              <a:rPr lang="en-US" dirty="0"/>
              <a:t>continuously accumulating error: drift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068BAC-AEFD-42DF-9D20-99A340E4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16386" name="Picture 2" descr="Gyroscope-Microstructure">
            <a:extLst>
              <a:ext uri="{FF2B5EF4-FFF2-40B4-BE49-F238E27FC236}">
                <a16:creationId xmlns:a16="http://schemas.microsoft.com/office/drawing/2014/main" id="{B7347301-9184-48F0-92D1-A97D33A40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3319" y="228600"/>
            <a:ext cx="4537075" cy="255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3176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5ABCE-4AAC-42E3-B955-9CFA18B81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Magnetometer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7400B-B658-419B-AF8B-75AA868EB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Measures the magnetic field</a:t>
            </a:r>
          </a:p>
          <a:p>
            <a:endParaRPr lang="en-US" dirty="0"/>
          </a:p>
          <a:p>
            <a:r>
              <a:rPr lang="en-US" dirty="0"/>
              <a:t>Usually used in devices as a compass</a:t>
            </a:r>
          </a:p>
          <a:p>
            <a:pPr lvl="1"/>
            <a:r>
              <a:rPr lang="en-US" dirty="0"/>
              <a:t>Detect Earth’s magnetic field orientation</a:t>
            </a:r>
          </a:p>
          <a:p>
            <a:pPr lvl="1"/>
            <a:endParaRPr lang="en-US" dirty="0"/>
          </a:p>
          <a:p>
            <a:r>
              <a:rPr lang="en-US" dirty="0"/>
              <a:t>Problem: Earth’s magnetic field often overwhelmed by local magnetism when indoors</a:t>
            </a:r>
          </a:p>
          <a:p>
            <a:pPr lvl="1"/>
            <a:r>
              <a:rPr lang="en-US" dirty="0"/>
              <a:t>Large chunks of metal in walls, for example</a:t>
            </a:r>
          </a:p>
          <a:p>
            <a:pPr lvl="1"/>
            <a:r>
              <a:rPr lang="en-US" dirty="0"/>
              <a:t>Or other metal parts nearby on the circuit board!!</a:t>
            </a:r>
          </a:p>
          <a:p>
            <a:pPr lvl="1"/>
            <a:endParaRPr lang="en-US" dirty="0"/>
          </a:p>
          <a:p>
            <a:r>
              <a:rPr lang="en-US" dirty="0"/>
              <a:t>Satellites can use magnetometers for localization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DCC93-01BA-4B3B-8FFA-9AF3571E9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18434" name="Picture 2" descr="Magnetometer-How-It-Works-Hall-Effect-">
            <a:extLst>
              <a:ext uri="{FF2B5EF4-FFF2-40B4-BE49-F238E27FC236}">
                <a16:creationId xmlns:a16="http://schemas.microsoft.com/office/drawing/2014/main" id="{90ADDECB-17A2-4CA9-8B5B-DF8DC6BD5D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825"/>
          <a:stretch/>
        </p:blipFill>
        <p:spPr bwMode="auto">
          <a:xfrm>
            <a:off x="6965329" y="136525"/>
            <a:ext cx="4615065" cy="301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8128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b="1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b="1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8122178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4D921-276C-4380-8772-5027F6E84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Intelligent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CAED6-13CF-4B91-8ADA-3152B84E0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486400"/>
          </a:xfrm>
        </p:spPr>
        <p:txBody>
          <a:bodyPr>
            <a:normAutofit/>
          </a:bodyPr>
          <a:lstStyle/>
          <a:p>
            <a:r>
              <a:rPr lang="en-US" dirty="0"/>
              <a:t>Many embedded sensors are more intelligent than simple analog</a:t>
            </a:r>
          </a:p>
          <a:p>
            <a:pPr lvl="1"/>
            <a:endParaRPr lang="en-US" dirty="0"/>
          </a:p>
          <a:p>
            <a:r>
              <a:rPr lang="en-US" dirty="0"/>
              <a:t>Combine it with a built-in ADC (analog-to-digital converter)</a:t>
            </a:r>
          </a:p>
          <a:p>
            <a:pPr lvl="1"/>
            <a:r>
              <a:rPr lang="en-US" dirty="0"/>
              <a:t>Can be more finely tuned and calibrated for accuracy</a:t>
            </a:r>
          </a:p>
          <a:p>
            <a:pPr lvl="1"/>
            <a:r>
              <a:rPr lang="en-US" dirty="0"/>
              <a:t>Now gives digital output over some wired communication mechanism</a:t>
            </a:r>
          </a:p>
          <a:p>
            <a:pPr lvl="1"/>
            <a:endParaRPr lang="en-US" dirty="0"/>
          </a:p>
          <a:p>
            <a:r>
              <a:rPr lang="en-US" dirty="0"/>
              <a:t>Combine it with additional circuitry / computation</a:t>
            </a:r>
          </a:p>
          <a:p>
            <a:pPr lvl="1"/>
            <a:r>
              <a:rPr lang="en-US" dirty="0"/>
              <a:t>Automatically filter data</a:t>
            </a:r>
          </a:p>
          <a:p>
            <a:pPr lvl="1"/>
            <a:r>
              <a:rPr lang="en-US" dirty="0"/>
              <a:t>Detect specific signal patterns and interrupt</a:t>
            </a:r>
          </a:p>
          <a:p>
            <a:pPr lvl="1"/>
            <a:endParaRPr lang="en-US" dirty="0"/>
          </a:p>
          <a:p>
            <a:r>
              <a:rPr lang="en-US" dirty="0"/>
              <a:t>I point most groups at intelligent sensors for projects</a:t>
            </a:r>
          </a:p>
          <a:p>
            <a:pPr lvl="1"/>
            <a:r>
              <a:rPr lang="en-US" dirty="0"/>
              <a:t>More expensive but easier to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FFAF5-1B7C-49F5-A18B-8F367309D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2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4C544-945C-2974-33A0-B98211B14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Intelligent Sensor: QWIIC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EA069-6384-D614-8E96-E3A4D5984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https://www.sparkfun.com/qwiic</a:t>
            </a:r>
            <a:endParaRPr lang="en-US" dirty="0"/>
          </a:p>
          <a:p>
            <a:pPr lvl="1"/>
            <a:r>
              <a:rPr lang="en-US" dirty="0"/>
              <a:t>Adafruit has compatible parts it calls “STEMMA” </a:t>
            </a:r>
            <a:r>
              <a:rPr lang="en-US" dirty="0">
                <a:hlinkClick r:id="rId3"/>
              </a:rPr>
              <a:t>https://www.adafruit.com/category/620</a:t>
            </a:r>
            <a:endParaRPr lang="en-US" dirty="0"/>
          </a:p>
          <a:p>
            <a:endParaRPr lang="en-US" dirty="0"/>
          </a:p>
          <a:p>
            <a:r>
              <a:rPr lang="en-US" dirty="0"/>
              <a:t>Sensors have a standard, wired interface</a:t>
            </a:r>
          </a:p>
          <a:p>
            <a:pPr lvl="1"/>
            <a:r>
              <a:rPr lang="en-US" dirty="0"/>
              <a:t>Power, Ground, I2C (wired communication protocol)</a:t>
            </a:r>
          </a:p>
          <a:p>
            <a:pPr lvl="1"/>
            <a:endParaRPr lang="en-US" dirty="0"/>
          </a:p>
          <a:p>
            <a:r>
              <a:rPr lang="en-US" dirty="0"/>
              <a:t>Removes electrical/wiring issues</a:t>
            </a:r>
          </a:p>
          <a:p>
            <a:pPr lvl="1"/>
            <a:r>
              <a:rPr lang="en-US" dirty="0"/>
              <a:t>Transforms into a software issue of what the correct commands to send to the device are</a:t>
            </a:r>
          </a:p>
          <a:p>
            <a:pPr lvl="1"/>
            <a:r>
              <a:rPr lang="en-US" dirty="0"/>
              <a:t>Our usual plan: use an existing driver to guide creation of our own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B490F-64C6-97A0-2A26-A1FEF4F95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508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6D70C-5356-41B9-8CF8-7B5141CAF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sensors (may or may not be intelligent)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9D059-0978-471D-8F9C-98B35DDE9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Environment: Pressure, Humidity, Air Velocity, Air Quality</a:t>
            </a:r>
          </a:p>
          <a:p>
            <a:endParaRPr lang="en-US" dirty="0"/>
          </a:p>
          <a:p>
            <a:r>
              <a:rPr lang="en-US" dirty="0"/>
              <a:t>Distance: Ultrasonic, Lidar, or Radar</a:t>
            </a:r>
          </a:p>
          <a:p>
            <a:endParaRPr lang="en-US" dirty="0"/>
          </a:p>
          <a:p>
            <a:r>
              <a:rPr lang="en-US" dirty="0"/>
              <a:t>Biometric: Pulse Oximeter, Heart Rate</a:t>
            </a:r>
          </a:p>
          <a:p>
            <a:endParaRPr lang="en-US" dirty="0"/>
          </a:p>
          <a:p>
            <a:r>
              <a:rPr lang="en-US" dirty="0"/>
              <a:t>Agricultural: Soil moisture</a:t>
            </a:r>
          </a:p>
          <a:p>
            <a:endParaRPr lang="en-US" dirty="0"/>
          </a:p>
          <a:p>
            <a:r>
              <a:rPr lang="en-US" dirty="0"/>
              <a:t>Let’s do a quick tour of some more!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5502D-FA0B-4D44-9021-E38D54C74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17410" name="Picture 2" descr="SparkFun Soil Moisture Sensor (with Screw Terminals)">
            <a:extLst>
              <a:ext uri="{FF2B5EF4-FFF2-40B4-BE49-F238E27FC236}">
                <a16:creationId xmlns:a16="http://schemas.microsoft.com/office/drawing/2014/main" id="{31D4C72D-174E-4010-87BC-EEEE14A3C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6182" y="4121055"/>
            <a:ext cx="2508345" cy="250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Ultrasonic Distance Sensor - HC-SR04">
            <a:extLst>
              <a:ext uri="{FF2B5EF4-FFF2-40B4-BE49-F238E27FC236}">
                <a16:creationId xmlns:a16="http://schemas.microsoft.com/office/drawing/2014/main" id="{D1C014BE-8FBE-4E00-9C0D-7C068CEAE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9877" y="2924299"/>
            <a:ext cx="2740517" cy="274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SparkFun Atmospheric Sensor Breakout - BME280">
            <a:extLst>
              <a:ext uri="{FF2B5EF4-FFF2-40B4-BE49-F238E27FC236}">
                <a16:creationId xmlns:a16="http://schemas.microsoft.com/office/drawing/2014/main" id="{0E47FCA1-A29D-4F20-9DC5-BF981A3EB0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30355" y="1881481"/>
            <a:ext cx="1326524" cy="104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0261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4163E-AD32-72F2-9861-8D0DEF4DE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measurement with ultrasonic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C59C6-7BEF-F5FD-9A3C-B23481253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740656" cy="5029200"/>
          </a:xfrm>
        </p:spPr>
        <p:txBody>
          <a:bodyPr/>
          <a:lstStyle/>
          <a:p>
            <a:r>
              <a:rPr lang="en-US" dirty="0"/>
              <a:t>Sound travels much slower than light</a:t>
            </a:r>
          </a:p>
          <a:p>
            <a:pPr lvl="1"/>
            <a:r>
              <a:rPr lang="en-US" dirty="0"/>
              <a:t>About one foot per millisecond</a:t>
            </a:r>
          </a:p>
          <a:p>
            <a:pPr lvl="1"/>
            <a:endParaRPr lang="en-US" dirty="0"/>
          </a:p>
          <a:p>
            <a:r>
              <a:rPr lang="en-US" dirty="0"/>
              <a:t>Ultrasonic transmitters use high-frequency sound that humans can’t hear</a:t>
            </a:r>
          </a:p>
          <a:p>
            <a:pPr lvl="1"/>
            <a:r>
              <a:rPr lang="en-US" dirty="0"/>
              <a:t>And measure the time for it to bounce off an object and return</a:t>
            </a:r>
          </a:p>
          <a:p>
            <a:pPr lvl="1"/>
            <a:endParaRPr lang="en-US" dirty="0"/>
          </a:p>
          <a:p>
            <a:r>
              <a:rPr lang="en-US" dirty="0"/>
              <a:t>Gives centimeter accurate distance</a:t>
            </a:r>
          </a:p>
          <a:p>
            <a:pPr lvl="1"/>
            <a:r>
              <a:rPr lang="en-US" dirty="0"/>
              <a:t>But works best for solid objects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D647B-02DA-8A7C-C46C-04ED4C4E5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CC61CD1-8EB8-E817-7EC2-FF1A8C15A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4729" y="228600"/>
            <a:ext cx="3645665" cy="364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0B2AF35-C2F9-43BA-577E-CBFFFA2B7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3325" y="3936311"/>
            <a:ext cx="2148290" cy="214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4140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8EC06-A68F-1CA2-B467-4B74B7316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Gesture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93F2EE-559B-9647-56D7-C5352BCB7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046593" cy="272392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Actually senses light colors</a:t>
            </a:r>
            <a:br>
              <a:rPr lang="en-US" dirty="0"/>
            </a:br>
            <a:r>
              <a:rPr lang="en-US" dirty="0"/>
              <a:t>(RGB channels)</a:t>
            </a:r>
          </a:p>
          <a:p>
            <a:pPr lvl="1"/>
            <a:r>
              <a:rPr lang="en-US" dirty="0"/>
              <a:t>Four sensors aligned in a pattern</a:t>
            </a:r>
          </a:p>
          <a:p>
            <a:endParaRPr lang="en-US" dirty="0"/>
          </a:p>
          <a:p>
            <a:r>
              <a:rPr lang="en-US" dirty="0"/>
              <a:t>Comes with an LED that shines</a:t>
            </a:r>
          </a:p>
          <a:p>
            <a:pPr lvl="1"/>
            <a:r>
              <a:rPr lang="en-US" dirty="0"/>
              <a:t>Uses reflections to determine direction a hand is moving over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07F7D-F6A9-6D6F-BD43-DBD31A52A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2050" name="Picture 2" descr="Angled shot of a Adafruit APDS9960 Proximity, Light, RGB, and Gesture Sensor.">
            <a:extLst>
              <a:ext uri="{FF2B5EF4-FFF2-40B4-BE49-F238E27FC236}">
                <a16:creationId xmlns:a16="http://schemas.microsoft.com/office/drawing/2014/main" id="{C26FE1C9-998E-4D4F-37BF-D280E7F2A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1373" y="228600"/>
            <a:ext cx="45688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8E9894-CDC1-2228-BABA-36D213EFA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369" y="3949309"/>
            <a:ext cx="6946828" cy="258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860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Structure of the heart and a heartbeat signal [28]. | Download Scientific  Diagram">
            <a:extLst>
              <a:ext uri="{FF2B5EF4-FFF2-40B4-BE49-F238E27FC236}">
                <a16:creationId xmlns:a16="http://schemas.microsoft.com/office/drawing/2014/main" id="{494BFF33-7269-7DC2-D91E-6FEBCF40C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8733" y="2683384"/>
            <a:ext cx="3471576" cy="371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ulse Sensor">
            <a:extLst>
              <a:ext uri="{FF2B5EF4-FFF2-40B4-BE49-F238E27FC236}">
                <a16:creationId xmlns:a16="http://schemas.microsoft.com/office/drawing/2014/main" id="{11312D07-AAD4-9D10-0148-7FA6D0DAF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8107" y="1739173"/>
            <a:ext cx="3836854" cy="383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ulse Sensor">
            <a:extLst>
              <a:ext uri="{FF2B5EF4-FFF2-40B4-BE49-F238E27FC236}">
                <a16:creationId xmlns:a16="http://schemas.microsoft.com/office/drawing/2014/main" id="{456F7C2D-4CC4-3453-1BA2-A61A07B2B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36254" y="228600"/>
            <a:ext cx="1844140" cy="1844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0202DA-15AB-B819-6692-40BAC627C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Pulse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6820E-EC8A-6485-7471-DA9D88440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223905" cy="5029200"/>
          </a:xfrm>
        </p:spPr>
        <p:txBody>
          <a:bodyPr/>
          <a:lstStyle/>
          <a:p>
            <a:r>
              <a:rPr lang="en-US" dirty="0"/>
              <a:t>Photo sensor that provides an analog output</a:t>
            </a:r>
          </a:p>
          <a:p>
            <a:r>
              <a:rPr lang="en-US" dirty="0"/>
              <a:t>When pressed tightly against a finger, the blood flow is detectable and corresponds with your pulse</a:t>
            </a:r>
          </a:p>
          <a:p>
            <a:pPr lvl="1"/>
            <a:r>
              <a:rPr lang="en-US" dirty="0"/>
              <a:t>Counting peaks gives</a:t>
            </a:r>
            <a:br>
              <a:rPr lang="en-US" dirty="0"/>
            </a:br>
            <a:r>
              <a:rPr lang="en-US" dirty="0"/>
              <a:t>heartrate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B5AB5-9F9E-4D14-8E5D-2C3D0D2C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741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DF2B3-9988-36BB-282C-59375D39A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RFID Cards and Readers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F24F6-BBF7-52FA-6D91-7889482C3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00829" cy="5029200"/>
          </a:xfrm>
        </p:spPr>
        <p:txBody>
          <a:bodyPr/>
          <a:lstStyle/>
          <a:p>
            <a:r>
              <a:rPr lang="en-US" dirty="0"/>
              <a:t>Not a sensor at all, just a radio</a:t>
            </a:r>
          </a:p>
          <a:p>
            <a:pPr lvl="1"/>
            <a:r>
              <a:rPr lang="en-US" dirty="0"/>
              <a:t>Provides energy to the tag and gets a wireless data packet in response</a:t>
            </a:r>
          </a:p>
          <a:p>
            <a:endParaRPr lang="en-US" dirty="0"/>
          </a:p>
          <a:p>
            <a:r>
              <a:rPr lang="en-US" dirty="0"/>
              <a:t>Useful for projects as it can distinguish between different RFID tags</a:t>
            </a:r>
          </a:p>
          <a:p>
            <a:pPr lvl="1"/>
            <a:r>
              <a:rPr lang="en-US" dirty="0"/>
              <a:t>Usually cards</a:t>
            </a:r>
          </a:p>
          <a:p>
            <a:pPr lvl="1"/>
            <a:r>
              <a:rPr lang="en-US" dirty="0"/>
              <a:t>Also capsules that can</a:t>
            </a:r>
            <a:br>
              <a:rPr lang="en-US" dirty="0"/>
            </a:br>
            <a:r>
              <a:rPr lang="en-US" dirty="0"/>
              <a:t>be embedded in various</a:t>
            </a:r>
            <a:br>
              <a:rPr lang="en-US" dirty="0"/>
            </a:br>
            <a:r>
              <a:rPr lang="en-US" dirty="0"/>
              <a:t>objects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00CF6-806B-E490-945A-6018BF0C3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pic>
        <p:nvPicPr>
          <p:cNvPr id="5122" name="Picture 2" descr="SparkFun RFID Starter Kit">
            <a:extLst>
              <a:ext uri="{FF2B5EF4-FFF2-40B4-BE49-F238E27FC236}">
                <a16:creationId xmlns:a16="http://schemas.microsoft.com/office/drawing/2014/main" id="{D59CDF85-256F-8C8A-E1C2-7CE38B22E4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94215" y="228600"/>
            <a:ext cx="4983756" cy="332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an dissolves credit card to make contactless ring">
            <a:extLst>
              <a:ext uri="{FF2B5EF4-FFF2-40B4-BE49-F238E27FC236}">
                <a16:creationId xmlns:a16="http://schemas.microsoft.com/office/drawing/2014/main" id="{96020E56-5548-A681-F5D4-7EB00EFF9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9609" y="3657600"/>
            <a:ext cx="4103783" cy="230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FID Glass Capsule (125kHz)">
            <a:extLst>
              <a:ext uri="{FF2B5EF4-FFF2-40B4-BE49-F238E27FC236}">
                <a16:creationId xmlns:a16="http://schemas.microsoft.com/office/drawing/2014/main" id="{49AF3CD3-4A84-90D3-73A1-521D1CADA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7510" y="4187443"/>
            <a:ext cx="2308378" cy="230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305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Sensing Overview</a:t>
            </a:r>
          </a:p>
          <a:p>
            <a:pPr lvl="1"/>
            <a:endParaRPr lang="en-US" dirty="0"/>
          </a:p>
          <a:p>
            <a:r>
              <a:rPr lang="en-US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5BD8C-F25B-45B1-9DC8-B403EB0C1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81E93-A753-4634-9954-553D3224A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are new sensors discovered/created?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C409F6-DEFD-4246-ADF2-B205DB71C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856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F24DA-6413-8753-FC85-402F4A389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Quality Sensor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56487-B54A-306C-492A-63F6476EA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781829-6351-0F57-5C41-0BD45EA79A7A}"/>
              </a:ext>
            </a:extLst>
          </p:cNvPr>
          <p:cNvSpPr txBox="1"/>
          <p:nvPr/>
        </p:nvSpPr>
        <p:spPr>
          <a:xfrm>
            <a:off x="607595" y="6171684"/>
            <a:ext cx="5529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https://hackaday.com/2021/02/18/internet-of-clams/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38CEFE5-2BE3-48C8-540B-E2B0449F46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34108" y="890586"/>
            <a:ext cx="9206089" cy="517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2663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b="1" dirty="0"/>
              <a:t>Capacitive Touch Sensing</a:t>
            </a:r>
          </a:p>
          <a:p>
            <a:endParaRPr lang="en-US" b="1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292511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BBD0C-1308-4426-B03E-9768DDBAE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Capacitive Touch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8EF51-2F5C-4C68-BC34-7FCE1C2A3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Pull-up resistors connected to metal pads</a:t>
            </a:r>
          </a:p>
          <a:p>
            <a:pPr lvl="1"/>
            <a:r>
              <a:rPr lang="en-US" dirty="0"/>
              <a:t>Also connected to GPIO pin</a:t>
            </a:r>
          </a:p>
          <a:p>
            <a:pPr lvl="1"/>
            <a:endParaRPr lang="en-US" dirty="0"/>
          </a:p>
          <a:p>
            <a:r>
              <a:rPr lang="en-US" dirty="0"/>
              <a:t>Acts as a capacitor connected to 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1F335-E747-4E5F-A8A7-51CACBF4C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A3AFDB8-8A61-4CCD-999F-B437A2FA1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1889" y="303537"/>
            <a:ext cx="3285723" cy="328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9A3878B-1F6E-408E-842A-E25DCC43BAE7}"/>
              </a:ext>
            </a:extLst>
          </p:cNvPr>
          <p:cNvSpPr/>
          <p:nvPr/>
        </p:nvSpPr>
        <p:spPr>
          <a:xfrm>
            <a:off x="9386069" y="950700"/>
            <a:ext cx="901521" cy="579550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572AE4E-3FBF-4150-A52D-9A9B8CBE8874}"/>
              </a:ext>
            </a:extLst>
          </p:cNvPr>
          <p:cNvSpPr/>
          <p:nvPr/>
        </p:nvSpPr>
        <p:spPr>
          <a:xfrm>
            <a:off x="8368638" y="2528362"/>
            <a:ext cx="437881" cy="753414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E14DF1E-F72D-477C-97E5-9BF439E369B2}"/>
              </a:ext>
            </a:extLst>
          </p:cNvPr>
          <p:cNvSpPr/>
          <p:nvPr/>
        </p:nvSpPr>
        <p:spPr>
          <a:xfrm>
            <a:off x="8973268" y="2589537"/>
            <a:ext cx="437881" cy="753414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F080A50-999D-4C57-AC46-9C678B5CE3DF}"/>
              </a:ext>
            </a:extLst>
          </p:cNvPr>
          <p:cNvSpPr/>
          <p:nvPr/>
        </p:nvSpPr>
        <p:spPr>
          <a:xfrm>
            <a:off x="9617888" y="2602416"/>
            <a:ext cx="437881" cy="753414"/>
          </a:xfrm>
          <a:prstGeom prst="ellipse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C4EE95-1B2C-48C0-87BA-B1866C7F25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328" y="3531384"/>
            <a:ext cx="8268880" cy="279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018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854FD-4D77-0A44-91E2-F9FBC9A4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touch pad recharges on its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8C850-48C9-E0CA-5511-E412166CC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drive the GPIO pin attached to it low, touchpad clears low</a:t>
            </a:r>
          </a:p>
          <a:p>
            <a:pPr lvl="1"/>
            <a:endParaRPr lang="en-US" dirty="0"/>
          </a:p>
          <a:p>
            <a:r>
              <a:rPr lang="en-US" dirty="0"/>
              <a:t>If you make the GPIO pin an input (high impedance)</a:t>
            </a:r>
          </a:p>
          <a:p>
            <a:pPr lvl="1"/>
            <a:r>
              <a:rPr lang="en-US" dirty="0"/>
              <a:t>The touchpad gets pulled high, which takes some amount of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37222-E342-1AF1-4580-D374B9A4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F4E79B-296A-030F-51C7-172CEBF7E5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4989" y="3657600"/>
            <a:ext cx="2534280" cy="259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1ABB55E-6F4D-61EA-CBDB-DE7732C637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41422" y="3657599"/>
            <a:ext cx="4311563" cy="259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036331-CEAD-4BED-A554-179291BFA5DA}"/>
              </a:ext>
            </a:extLst>
          </p:cNvPr>
          <p:cNvSpPr txBox="1"/>
          <p:nvPr/>
        </p:nvSpPr>
        <p:spPr>
          <a:xfrm>
            <a:off x="4031087" y="3834567"/>
            <a:ext cx="27431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more capacitance the longer this takes!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And fingers are GIANT capacitors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E7366A6-1733-AF14-BE42-5C3C461D1C01}"/>
              </a:ext>
            </a:extLst>
          </p:cNvPr>
          <p:cNvCxnSpPr/>
          <p:nvPr/>
        </p:nvCxnSpPr>
        <p:spPr>
          <a:xfrm>
            <a:off x="4214248" y="5393028"/>
            <a:ext cx="232536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99F1141-3D86-DC5C-6594-CB9E7B5A8476}"/>
              </a:ext>
            </a:extLst>
          </p:cNvPr>
          <p:cNvSpPr txBox="1"/>
          <p:nvPr/>
        </p:nvSpPr>
        <p:spPr>
          <a:xfrm>
            <a:off x="1264989" y="3296992"/>
            <a:ext cx="2392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Low Capacitance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6B2D24-82F0-05A1-E1BE-9DC9C38A8735}"/>
              </a:ext>
            </a:extLst>
          </p:cNvPr>
          <p:cNvSpPr txBox="1"/>
          <p:nvPr/>
        </p:nvSpPr>
        <p:spPr>
          <a:xfrm>
            <a:off x="7185696" y="3249701"/>
            <a:ext cx="2392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High Capacitance</a:t>
            </a:r>
          </a:p>
        </p:txBody>
      </p:sp>
    </p:spTree>
    <p:extLst>
      <p:ext uri="{BB962C8B-B14F-4D97-AF65-F5344CB8AC3E}">
        <p14:creationId xmlns:p14="http://schemas.microsoft.com/office/powerpoint/2010/main" val="18441053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E3C48-2EAC-4D16-89A9-4C89F702F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Capacitive touch sensing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4DD67-B29C-4C06-954F-7896D46D0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Drive GPIO pin low</a:t>
            </a:r>
          </a:p>
          <a:p>
            <a:pPr lvl="1"/>
            <a:r>
              <a:rPr lang="en-US" dirty="0"/>
              <a:t>Connects the pad to ground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Set GPIO pin as input and enable low-to-high interrupt</a:t>
            </a:r>
          </a:p>
          <a:p>
            <a:pPr lvl="1"/>
            <a:r>
              <a:rPr lang="en-US" dirty="0"/>
              <a:t>Gets an interrupt when the pad finally becomes high on its own</a:t>
            </a:r>
          </a:p>
          <a:p>
            <a:pPr lvl="1"/>
            <a:r>
              <a:rPr lang="en-US" dirty="0"/>
              <a:t>Use a timer to determine time until interrupt</a:t>
            </a:r>
          </a:p>
          <a:p>
            <a:pPr lvl="2"/>
            <a:r>
              <a:rPr lang="en-US" dirty="0"/>
              <a:t>~70 </a:t>
            </a:r>
            <a:r>
              <a:rPr lang="en-US" dirty="0" err="1"/>
              <a:t>μs</a:t>
            </a:r>
            <a:r>
              <a:rPr lang="en-US" dirty="0"/>
              <a:t> with no finger, &lt;= milliseconds with finger</a:t>
            </a:r>
          </a:p>
          <a:p>
            <a:pPr lvl="1"/>
            <a:r>
              <a:rPr lang="en-US" dirty="0"/>
              <a:t>Needs to timeout after a few milliseconds to declare “touched” as there might be enough capacitance to </a:t>
            </a:r>
            <a:r>
              <a:rPr lang="en-US" i="1" dirty="0"/>
              <a:t>never</a:t>
            </a:r>
            <a:r>
              <a:rPr lang="en-US" dirty="0"/>
              <a:t> go fully high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Repeat periodically (a few times a second is probably good enough)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/>
              <a:t>Sudden large increase in rise time ⇨ someone is touching!</a:t>
            </a:r>
          </a:p>
          <a:p>
            <a:pPr lvl="1"/>
            <a:r>
              <a:rPr lang="en-US" dirty="0"/>
              <a:t>Finger acts as a large capacitor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334AE-3296-45F0-AFF3-689FA2704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80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5B75E-8915-48C8-9C52-1F91263AB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Capacitive touch works on any metal surface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58E77-EAC3-4B9E-8026-13A7908E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Idea: </a:t>
            </a:r>
            <a:r>
              <a:rPr lang="en-US" dirty="0" err="1"/>
              <a:t>Microbit</a:t>
            </a:r>
            <a:r>
              <a:rPr lang="en-US" dirty="0"/>
              <a:t> door handle sensor</a:t>
            </a:r>
          </a:p>
          <a:p>
            <a:endParaRPr lang="en-US" dirty="0"/>
          </a:p>
          <a:p>
            <a:r>
              <a:rPr lang="en-US" dirty="0"/>
              <a:t>Connect a wire and a pull-up resistor to a metal door handle to sense when someone is touching it!</a:t>
            </a:r>
          </a:p>
          <a:p>
            <a:pPr lvl="1"/>
            <a:r>
              <a:rPr lang="en-US" dirty="0"/>
              <a:t>Timing will be very different from capacitive pad, but should be repeatable and capable of distinguishing human touch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0605F-BA27-4316-8982-4590465CD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55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86D84-B806-B06C-352B-A87ABA592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C1D8EC-9A0D-6E94-D0A7-5867CE207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F1FFBEA-F984-A2F4-6F48-7C2A0E3DDF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b="1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BB15A3-DB64-7F75-C715-A47F7CE91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018399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EF4F7-2D9C-456E-EF63-9AC8C7F34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you want to make an output?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E0A89-926A-19B6-7901-0F1D80690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More varied in their nature</a:t>
            </a:r>
          </a:p>
          <a:p>
            <a:pPr lvl="1"/>
            <a:r>
              <a:rPr lang="en-US" dirty="0"/>
              <a:t>Typically: send an electrical signal in some form</a:t>
            </a:r>
          </a:p>
          <a:p>
            <a:pPr lvl="1"/>
            <a:r>
              <a:rPr lang="en-US" dirty="0"/>
              <a:t>Actuator transforms electrical signal into some other mechanism</a:t>
            </a:r>
          </a:p>
          <a:p>
            <a:pPr lvl="2"/>
            <a:r>
              <a:rPr lang="en-US" dirty="0"/>
              <a:t>Movement, heat, light, sound, etc.</a:t>
            </a:r>
          </a:p>
          <a:p>
            <a:pPr lvl="2"/>
            <a:endParaRPr lang="en-US" dirty="0"/>
          </a:p>
          <a:p>
            <a:r>
              <a:rPr lang="en-US" dirty="0"/>
              <a:t>Can also be intelligent actuators</a:t>
            </a:r>
          </a:p>
          <a:p>
            <a:pPr lvl="1"/>
            <a:r>
              <a:rPr lang="en-US" dirty="0"/>
              <a:t>Communicate bits/bytes over some protocol about which actions to take</a:t>
            </a:r>
          </a:p>
          <a:p>
            <a:pPr lvl="1"/>
            <a:r>
              <a:rPr lang="en-US" dirty="0"/>
              <a:t>Example: displays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Let’s do an overview of some outputs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94A157-F217-2265-0353-336CE1BD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6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7789E-EA85-B0CD-FCEA-B96921A67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Audio outputs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BAC82-E594-8542-2262-EAFFADB13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9803345" cy="5029200"/>
          </a:xfrm>
        </p:spPr>
        <p:txBody>
          <a:bodyPr/>
          <a:lstStyle/>
          <a:p>
            <a:r>
              <a:rPr lang="en-US" dirty="0" err="1"/>
              <a:t>Microbit</a:t>
            </a:r>
            <a:r>
              <a:rPr lang="en-US" dirty="0"/>
              <a:t> can do this natively! It has a speaker</a:t>
            </a:r>
          </a:p>
          <a:p>
            <a:pPr lvl="1"/>
            <a:r>
              <a:rPr lang="en-US" dirty="0"/>
              <a:t>We’ll use it in lab 5</a:t>
            </a:r>
          </a:p>
          <a:p>
            <a:pPr lvl="1"/>
            <a:r>
              <a:rPr lang="en-US" dirty="0"/>
              <a:t>Not a very good speaker…</a:t>
            </a:r>
          </a:p>
          <a:p>
            <a:pPr lvl="2"/>
            <a:r>
              <a:rPr lang="en-US" dirty="0"/>
              <a:t>Great for beeps</a:t>
            </a:r>
          </a:p>
          <a:p>
            <a:pPr lvl="2"/>
            <a:r>
              <a:rPr lang="en-US" dirty="0"/>
              <a:t>Bad at being loud or higher-quality audio</a:t>
            </a:r>
          </a:p>
          <a:p>
            <a:pPr lvl="2"/>
            <a:endParaRPr lang="en-US" dirty="0"/>
          </a:p>
          <a:p>
            <a:r>
              <a:rPr lang="en-US" dirty="0"/>
              <a:t>Alternative:</a:t>
            </a:r>
          </a:p>
          <a:p>
            <a:pPr lvl="1"/>
            <a:r>
              <a:rPr lang="en-US" dirty="0"/>
              <a:t>External speaker driver hardware</a:t>
            </a:r>
          </a:p>
          <a:p>
            <a:pPr lvl="1"/>
            <a:r>
              <a:rPr lang="en-US" dirty="0"/>
              <a:t>You provide it an audio signal (future lecture)</a:t>
            </a:r>
          </a:p>
          <a:p>
            <a:pPr lvl="1"/>
            <a:r>
              <a:rPr lang="en-US" dirty="0"/>
              <a:t>It amplifies it and sends it to speakers</a:t>
            </a:r>
          </a:p>
          <a:p>
            <a:pPr lvl="1"/>
            <a:r>
              <a:rPr lang="en-US" dirty="0"/>
              <a:t>Often supports multiple channels</a:t>
            </a:r>
          </a:p>
          <a:p>
            <a:pPr lvl="2"/>
            <a:r>
              <a:rPr lang="en-US" dirty="0"/>
              <a:t>Left and Right channel audio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2441F1-3EA9-366E-E69E-A1EC736FD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6146" name="Picture 2" descr="SparkFun Qwiic Speaker Amp">
            <a:extLst>
              <a:ext uri="{FF2B5EF4-FFF2-40B4-BE49-F238E27FC236}">
                <a16:creationId xmlns:a16="http://schemas.microsoft.com/office/drawing/2014/main" id="{F0021975-7C55-525F-7D96-9B934B3212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91470" y="2194048"/>
            <a:ext cx="4270873" cy="2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561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sensor</a:t>
            </a:r>
            <a:r>
              <a:rPr lang="en-US" dirty="0"/>
              <a:t> is a device that measures a physical quantity</a:t>
            </a:r>
          </a:p>
          <a:p>
            <a:pPr lvl="1"/>
            <a:r>
              <a:rPr lang="en-US" dirty="0"/>
              <a:t>Temperature sensor</a:t>
            </a:r>
          </a:p>
          <a:p>
            <a:pPr lvl="1"/>
            <a:r>
              <a:rPr lang="en-US" dirty="0"/>
              <a:t>Light sensor</a:t>
            </a:r>
          </a:p>
          <a:p>
            <a:pPr lvl="1"/>
            <a:r>
              <a:rPr lang="en-US" dirty="0"/>
              <a:t>Microphone</a:t>
            </a:r>
          </a:p>
          <a:p>
            <a:endParaRPr lang="en-US" dirty="0"/>
          </a:p>
          <a:p>
            <a:r>
              <a:rPr lang="en-US" dirty="0"/>
              <a:t>An </a:t>
            </a:r>
            <a:r>
              <a:rPr lang="en-US" b="1" dirty="0"/>
              <a:t>actuator</a:t>
            </a:r>
            <a:r>
              <a:rPr lang="en-US" dirty="0"/>
              <a:t> is a device that modifies a physical quantity</a:t>
            </a:r>
          </a:p>
          <a:p>
            <a:pPr lvl="1"/>
            <a:r>
              <a:rPr lang="en-US" dirty="0"/>
              <a:t>Heater</a:t>
            </a:r>
          </a:p>
          <a:p>
            <a:pPr lvl="1"/>
            <a:r>
              <a:rPr lang="en-US" dirty="0"/>
              <a:t>Motor</a:t>
            </a:r>
          </a:p>
          <a:p>
            <a:pPr lvl="1"/>
            <a:r>
              <a:rPr lang="en-US" dirty="0"/>
              <a:t>Speaker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LED RGB Strip - Addressable, 1m (APA102)">
            <a:extLst>
              <a:ext uri="{FF2B5EF4-FFF2-40B4-BE49-F238E27FC236}">
                <a16:creationId xmlns:a16="http://schemas.microsoft.com/office/drawing/2014/main" id="{3FF06B50-F6AE-EA5A-C6B5-6C4E5A17D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6457" y="201440"/>
            <a:ext cx="3605499" cy="360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8E8023-6273-D72F-A3FB-046E685EA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 outputs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68BC0-37D0-F09B-B198-925C249A3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14391" cy="502920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Microbit</a:t>
            </a:r>
            <a:r>
              <a:rPr lang="en-US" dirty="0"/>
              <a:t> has the 5x5 LED Matrix</a:t>
            </a:r>
          </a:p>
          <a:p>
            <a:endParaRPr lang="en-US" dirty="0"/>
          </a:p>
          <a:p>
            <a:r>
              <a:rPr lang="en-US" dirty="0"/>
              <a:t>But we can use additional LEDs</a:t>
            </a:r>
          </a:p>
          <a:p>
            <a:pPr lvl="1"/>
            <a:r>
              <a:rPr lang="en-US" dirty="0"/>
              <a:t>High-power, super-bright LEDs</a:t>
            </a:r>
          </a:p>
          <a:p>
            <a:pPr lvl="1"/>
            <a:r>
              <a:rPr lang="en-US" dirty="0"/>
              <a:t>RGB LED rings and strips</a:t>
            </a:r>
          </a:p>
          <a:p>
            <a:pPr lvl="1"/>
            <a:endParaRPr lang="en-US" dirty="0"/>
          </a:p>
          <a:p>
            <a:r>
              <a:rPr lang="en-US" dirty="0"/>
              <a:t>Challenge: need additional power</a:t>
            </a:r>
          </a:p>
          <a:p>
            <a:pPr lvl="1"/>
            <a:r>
              <a:rPr lang="en-US" dirty="0"/>
              <a:t>Usually an external 5v supply</a:t>
            </a:r>
          </a:p>
          <a:p>
            <a:pPr lvl="1"/>
            <a:endParaRPr lang="en-US" dirty="0"/>
          </a:p>
          <a:p>
            <a:r>
              <a:rPr lang="en-US" dirty="0"/>
              <a:t>LED strips use a custom control protocol too (future lecture)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47283E-9DC0-36AA-CC56-A09578F47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7170" name="Picture 2" descr="Rainbow lit NeoPixel ring">
            <a:extLst>
              <a:ext uri="{FF2B5EF4-FFF2-40B4-BE49-F238E27FC236}">
                <a16:creationId xmlns:a16="http://schemas.microsoft.com/office/drawing/2014/main" id="{5D585046-2D87-8784-0BD6-5303F8D2F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9206" y="3772359"/>
            <a:ext cx="3320247" cy="249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Triple Output High Power RGB LED">
            <a:extLst>
              <a:ext uri="{FF2B5EF4-FFF2-40B4-BE49-F238E27FC236}">
                <a16:creationId xmlns:a16="http://schemas.microsoft.com/office/drawing/2014/main" id="{D8CC3A30-32F6-FC10-EB77-16B2758E5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7816" y="4458331"/>
            <a:ext cx="2080581" cy="208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028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1AAB7-EB7A-B1BC-88E3-62A9A2F78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Screens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0C286-18FA-A79F-6078-E247A8D03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4574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Various sizes and capabilities</a:t>
            </a:r>
          </a:p>
          <a:p>
            <a:pPr lvl="1"/>
            <a:r>
              <a:rPr lang="en-US" dirty="0"/>
              <a:t>Biggest are a couple inches and color</a:t>
            </a:r>
          </a:p>
          <a:p>
            <a:pPr lvl="1"/>
            <a:r>
              <a:rPr lang="en-US" dirty="0"/>
              <a:t>Expect a LOW refresh rate</a:t>
            </a:r>
          </a:p>
          <a:p>
            <a:pPr lvl="1"/>
            <a:endParaRPr lang="en-US" dirty="0"/>
          </a:p>
          <a:p>
            <a:r>
              <a:rPr lang="en-US" dirty="0"/>
              <a:t>Intelligent systems with complicated protocols for initializing and transferring data</a:t>
            </a:r>
          </a:p>
          <a:p>
            <a:endParaRPr lang="en-US" dirty="0"/>
          </a:p>
          <a:p>
            <a:r>
              <a:rPr lang="en-US" dirty="0"/>
              <a:t>Probably the most complicated devices teams use</a:t>
            </a:r>
          </a:p>
          <a:p>
            <a:pPr lvl="1"/>
            <a:r>
              <a:rPr lang="en-US" dirty="0"/>
              <a:t>But also, many teams use them successfully each quarter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72A1D6-1E9E-2384-F21D-39C8571DE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9218" name="Picture 2" descr="SparkFun Micro OLED Breakout (Qwiic)">
            <a:extLst>
              <a:ext uri="{FF2B5EF4-FFF2-40B4-BE49-F238E27FC236}">
                <a16:creationId xmlns:a16="http://schemas.microsoft.com/office/drawing/2014/main" id="{BAAB39B1-241B-91A7-4AE6-D76B0897B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8060" y="473956"/>
            <a:ext cx="1529737" cy="152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TFT breakout wired to arduino, hand drawing of a heart, star, and swirling line using touchscreen">
            <a:extLst>
              <a:ext uri="{FF2B5EF4-FFF2-40B4-BE49-F238E27FC236}">
                <a16:creationId xmlns:a16="http://schemas.microsoft.com/office/drawing/2014/main" id="{D99E95FA-FD73-664E-1C4E-264EA9024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4119" y="2754065"/>
            <a:ext cx="4407356" cy="330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SparkFun Micro OLED Breakout (Qwiic)">
            <a:extLst>
              <a:ext uri="{FF2B5EF4-FFF2-40B4-BE49-F238E27FC236}">
                <a16:creationId xmlns:a16="http://schemas.microsoft.com/office/drawing/2014/main" id="{8296059B-C258-FB99-6F47-9CB888849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7797" y="228600"/>
            <a:ext cx="2069564" cy="206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6372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44EE2-8EC5-CED2-66C6-8C81307A7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62803-EC40-00EF-2175-761E3703B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8238950" cy="5029200"/>
          </a:xfrm>
        </p:spPr>
        <p:txBody>
          <a:bodyPr/>
          <a:lstStyle/>
          <a:p>
            <a:r>
              <a:rPr lang="en-US" dirty="0"/>
              <a:t>Simplest form are little buzzers that vibrate</a:t>
            </a:r>
          </a:p>
          <a:p>
            <a:pPr lvl="1"/>
            <a:r>
              <a:rPr lang="en-US" dirty="0"/>
              <a:t>“Vibratory motors” for haptic feedback</a:t>
            </a:r>
          </a:p>
          <a:p>
            <a:pPr lvl="1"/>
            <a:endParaRPr lang="en-US" dirty="0"/>
          </a:p>
          <a:p>
            <a:r>
              <a:rPr lang="en-US" dirty="0"/>
              <a:t>Controlling more complicated motors usually gets in the real of electrical engineering</a:t>
            </a:r>
          </a:p>
          <a:p>
            <a:pPr lvl="1"/>
            <a:r>
              <a:rPr lang="en-US" dirty="0"/>
              <a:t>H-bridge to drive the motors</a:t>
            </a:r>
          </a:p>
          <a:p>
            <a:pPr lvl="1"/>
            <a:r>
              <a:rPr lang="en-US" dirty="0"/>
              <a:t>Pretty well-documented online at least</a:t>
            </a:r>
          </a:p>
          <a:p>
            <a:pPr lvl="1"/>
            <a:endParaRPr lang="en-US" dirty="0"/>
          </a:p>
          <a:p>
            <a:r>
              <a:rPr lang="en-US" dirty="0"/>
              <a:t>Motors often need external power</a:t>
            </a:r>
          </a:p>
          <a:p>
            <a:pPr lvl="1"/>
            <a:r>
              <a:rPr lang="en-US" dirty="0"/>
              <a:t>It takes a lot of energy to move a motor</a:t>
            </a:r>
            <a:br>
              <a:rPr lang="en-US" dirty="0"/>
            </a:br>
            <a:r>
              <a:rPr lang="en-US" dirty="0"/>
              <a:t>and a load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7D3BC-C5BB-0E79-2085-85D9BD4EF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8194" name="Picture 2" descr="SparkFun Qwiic Haptic Driver - DA7280">
            <a:extLst>
              <a:ext uri="{FF2B5EF4-FFF2-40B4-BE49-F238E27FC236}">
                <a16:creationId xmlns:a16="http://schemas.microsoft.com/office/drawing/2014/main" id="{0F040E4F-91D5-23A8-0CCC-F670B1909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30553" y="136525"/>
            <a:ext cx="2393644" cy="239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-bridge Motor Driver Circuit">
            <a:extLst>
              <a:ext uri="{FF2B5EF4-FFF2-40B4-BE49-F238E27FC236}">
                <a16:creationId xmlns:a16="http://schemas.microsoft.com/office/drawing/2014/main" id="{BC799D94-FBB4-A8CD-81CB-589405DE5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9917" y="3335357"/>
            <a:ext cx="4230477" cy="2379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5297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85460-C1B0-36BF-4D1D-4A77BB674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BDA25-1896-83CF-7C82-B94C1DBD8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729639" cy="5029200"/>
          </a:xfrm>
        </p:spPr>
        <p:txBody>
          <a:bodyPr/>
          <a:lstStyle/>
          <a:p>
            <a:r>
              <a:rPr lang="en-US" dirty="0"/>
              <a:t>Simpler motors that come with built-in control</a:t>
            </a:r>
          </a:p>
          <a:p>
            <a:endParaRPr lang="en-US" dirty="0"/>
          </a:p>
          <a:p>
            <a:r>
              <a:rPr lang="en-US" dirty="0"/>
              <a:t>Some can spin like motors</a:t>
            </a:r>
          </a:p>
          <a:p>
            <a:r>
              <a:rPr lang="en-US" dirty="0"/>
              <a:t>Others move to fixed angles on command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We’ll control a simple servo in Lab4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0A277D-A8C6-2A2D-46DE-A00DB712F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pic>
        <p:nvPicPr>
          <p:cNvPr id="10242" name="Picture 2" descr="Pololu - FEETECH Continuous Rotation Servo FS5106R">
            <a:extLst>
              <a:ext uri="{FF2B5EF4-FFF2-40B4-BE49-F238E27FC236}">
                <a16:creationId xmlns:a16="http://schemas.microsoft.com/office/drawing/2014/main" id="{6BD434FC-BFAB-2E1D-5803-27D8E3C02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2063" y="1804682"/>
            <a:ext cx="3648361" cy="370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3442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047EF-7864-46E7-F900-A6DA27874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Thermal printer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10E9E-441D-204A-F8C2-3BF30A07A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1853" y="1143000"/>
            <a:ext cx="6248541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Common use case: printing receipts</a:t>
            </a:r>
          </a:p>
          <a:p>
            <a:pPr lvl="1"/>
            <a:r>
              <a:rPr lang="en-US" dirty="0"/>
              <a:t>Just an arbitrary printer though</a:t>
            </a:r>
          </a:p>
          <a:p>
            <a:pPr lvl="1"/>
            <a:endParaRPr lang="en-US" dirty="0"/>
          </a:p>
          <a:p>
            <a:r>
              <a:rPr lang="en-US" dirty="0"/>
              <a:t>Operation</a:t>
            </a:r>
          </a:p>
          <a:p>
            <a:pPr lvl="1"/>
            <a:r>
              <a:rPr lang="en-US" dirty="0"/>
              <a:t>Special paper darkens if heated</a:t>
            </a:r>
          </a:p>
          <a:p>
            <a:pPr lvl="1"/>
            <a:r>
              <a:rPr lang="en-US" dirty="0"/>
              <a:t>Print head has a row of dots that can be individually heated as paper moves over them</a:t>
            </a:r>
          </a:p>
          <a:p>
            <a:pPr lvl="1"/>
            <a:endParaRPr lang="en-US" dirty="0"/>
          </a:p>
          <a:p>
            <a:r>
              <a:rPr lang="en-US" dirty="0"/>
              <a:t>Communication</a:t>
            </a:r>
          </a:p>
          <a:p>
            <a:pPr lvl="1"/>
            <a:r>
              <a:rPr lang="en-US" dirty="0"/>
              <a:t>Usually a UART (serial) protocol</a:t>
            </a:r>
          </a:p>
          <a:p>
            <a:pPr lvl="1"/>
            <a:r>
              <a:rPr lang="en-US" dirty="0"/>
              <a:t>With a library of commands for positioning and selecting characters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13304-6E08-A76A-FF22-BBAD7D4B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66A311-CFD5-6F1C-90D0-1BBDB3CC0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22379"/>
            <a:ext cx="4283309" cy="50704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15A253-4D30-CAB7-035A-AA60891F39D4}"/>
              </a:ext>
            </a:extLst>
          </p:cNvPr>
          <p:cNvSpPr txBox="1"/>
          <p:nvPr/>
        </p:nvSpPr>
        <p:spPr>
          <a:xfrm>
            <a:off x="5407050" y="6260068"/>
            <a:ext cx="609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https://www.dfrobot.com/product-1799.html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53778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Sensing Overview</a:t>
            </a:r>
          </a:p>
          <a:p>
            <a:pPr lvl="1"/>
            <a:endParaRPr lang="en-US" dirty="0"/>
          </a:p>
          <a:p>
            <a:r>
              <a:rPr lang="en-US" dirty="0"/>
              <a:t>Types of Sensors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Light</a:t>
            </a:r>
          </a:p>
          <a:p>
            <a:pPr lvl="1"/>
            <a:r>
              <a:rPr lang="en-US" dirty="0"/>
              <a:t>Inertial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endParaRPr lang="en-US" dirty="0"/>
          </a:p>
          <a:p>
            <a:r>
              <a:rPr lang="en-US" dirty="0"/>
              <a:t>Capacitive Touch Sensing</a:t>
            </a:r>
          </a:p>
          <a:p>
            <a:endParaRPr lang="en-US" dirty="0"/>
          </a:p>
          <a:p>
            <a:r>
              <a:rPr lang="en-US" dirty="0"/>
              <a:t>Actuators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2530426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Research case study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</a:t>
            </a:r>
          </a:p>
        </p:txBody>
      </p:sp>
    </p:spTree>
    <p:extLst>
      <p:ext uri="{BB962C8B-B14F-4D97-AF65-F5344CB8AC3E}">
        <p14:creationId xmlns:p14="http://schemas.microsoft.com/office/powerpoint/2010/main" val="26022640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PowerBlade</a:t>
            </a:r>
            <a:r>
              <a:rPr lang="en-US" dirty="0"/>
              <a:t> current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377306" cy="5029200"/>
          </a:xfrm>
        </p:spPr>
        <p:txBody>
          <a:bodyPr/>
          <a:lstStyle/>
          <a:p>
            <a:r>
              <a:rPr lang="en-US" dirty="0"/>
              <a:t>Example of creating a custom sensor</a:t>
            </a:r>
          </a:p>
          <a:p>
            <a:endParaRPr lang="en-US" dirty="0"/>
          </a:p>
          <a:p>
            <a:r>
              <a:rPr lang="en-US" dirty="0" err="1"/>
              <a:t>PowerBlade</a:t>
            </a:r>
            <a:r>
              <a:rPr lang="en-US" dirty="0"/>
              <a:t> goals</a:t>
            </a:r>
          </a:p>
          <a:p>
            <a:pPr lvl="1"/>
            <a:r>
              <a:rPr lang="en-US" dirty="0"/>
              <a:t>Sense current and voltage in real-time</a:t>
            </a:r>
          </a:p>
          <a:p>
            <a:pPr lvl="1"/>
            <a:r>
              <a:rPr lang="en-US" dirty="0"/>
              <a:t>Be small enough to be deployable</a:t>
            </a:r>
          </a:p>
          <a:p>
            <a:pPr lvl="1"/>
            <a:endParaRPr lang="en-US" dirty="0"/>
          </a:p>
          <a:p>
            <a:r>
              <a:rPr lang="en-US" dirty="0"/>
              <a:t>Problem</a:t>
            </a:r>
          </a:p>
          <a:p>
            <a:pPr lvl="1"/>
            <a:r>
              <a:rPr lang="en-US" dirty="0"/>
              <a:t>To measure current, you </a:t>
            </a:r>
            <a:r>
              <a:rPr lang="en-US" i="1" dirty="0"/>
              <a:t>usually</a:t>
            </a:r>
            <a:r>
              <a:rPr lang="en-US" dirty="0"/>
              <a:t> have to break the circuit</a:t>
            </a:r>
          </a:p>
          <a:p>
            <a:pPr lvl="1"/>
            <a:r>
              <a:rPr lang="en-US" dirty="0"/>
              <a:t>But </a:t>
            </a:r>
            <a:r>
              <a:rPr lang="en-US" dirty="0" err="1"/>
              <a:t>PowerBlade</a:t>
            </a:r>
            <a:r>
              <a:rPr lang="en-US" dirty="0"/>
              <a:t> attaches in parallel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1875BC-E6FF-4C0F-AE26-30F6DCFBC0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00841" y="3528597"/>
            <a:ext cx="2802272" cy="30444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970562-B8C1-45B2-9049-6A661F46B3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78121" y="284961"/>
            <a:ext cx="2802272" cy="319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97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F4E1F-79F6-470F-B523-655E63C89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current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6E4CA-744E-4F20-BB04-271462F40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21994" cy="5029200"/>
          </a:xfrm>
        </p:spPr>
        <p:txBody>
          <a:bodyPr/>
          <a:lstStyle/>
          <a:p>
            <a:r>
              <a:rPr lang="en-US" dirty="0"/>
              <a:t>Coil of wire in a changing electric/magnetic field produces a voltage</a:t>
            </a:r>
          </a:p>
          <a:p>
            <a:endParaRPr lang="en-US" dirty="0"/>
          </a:p>
          <a:p>
            <a:r>
              <a:rPr lang="en-US" dirty="0"/>
              <a:t>One way to make inductors is as a coil of wire wrapped horizontally around a magnetic core</a:t>
            </a:r>
          </a:p>
          <a:p>
            <a:endParaRPr lang="en-US" dirty="0"/>
          </a:p>
          <a:p>
            <a:r>
              <a:rPr lang="en-US" dirty="0"/>
              <a:t>Re-purpose horizontally wire-wound inductor as current sensor!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E06F3-1E91-47E1-A7F6-C14CF65FC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5EAF7D-49B0-4D8C-AA6A-AEF4E3C1D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6875" y="1143000"/>
            <a:ext cx="4943519" cy="50387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B878F9B-C40C-4116-9E83-779D6A2199BA}"/>
              </a:ext>
            </a:extLst>
          </p:cNvPr>
          <p:cNvSpPr/>
          <p:nvPr/>
        </p:nvSpPr>
        <p:spPr>
          <a:xfrm rot="279821">
            <a:off x="9543732" y="2150600"/>
            <a:ext cx="488790" cy="837126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7728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72A6F-78B6-49BF-ABC7-69C37BE9E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982F9-9C29-4646-ABD5-9EBF1E138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870478" cy="5029200"/>
          </a:xfrm>
        </p:spPr>
        <p:txBody>
          <a:bodyPr/>
          <a:lstStyle/>
          <a:p>
            <a:r>
              <a:rPr lang="en-US" dirty="0"/>
              <a:t>Is in the middle or close to a prong the best choice?</a:t>
            </a:r>
          </a:p>
          <a:p>
            <a:endParaRPr lang="en-US" dirty="0"/>
          </a:p>
          <a:p>
            <a:r>
              <a:rPr lang="en-US" dirty="0"/>
              <a:t>Turns out it’s closer to a prong</a:t>
            </a:r>
          </a:p>
          <a:p>
            <a:pPr lvl="1"/>
            <a:r>
              <a:rPr lang="en-US" dirty="0"/>
              <a:t>Decreases with distance squared</a:t>
            </a:r>
          </a:p>
          <a:p>
            <a:endParaRPr lang="en-US" dirty="0"/>
          </a:p>
          <a:p>
            <a:r>
              <a:rPr lang="en-US" dirty="0"/>
              <a:t>Angled like the magnetic field 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02C39F-5ACA-4AEA-95B1-31927B8A6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474FF8-D56E-4300-8400-F9E5EFA2C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623" y="228600"/>
            <a:ext cx="4522771" cy="621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63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8405" cy="5029200"/>
          </a:xfrm>
        </p:spPr>
        <p:txBody>
          <a:bodyPr/>
          <a:lstStyle/>
          <a:p>
            <a:r>
              <a:rPr lang="en-US" dirty="0"/>
              <a:t>Exist in infinite states</a:t>
            </a:r>
          </a:p>
          <a:p>
            <a:pPr lvl="1"/>
            <a:r>
              <a:rPr lang="en-US" dirty="0"/>
              <a:t>From a maximum to a minimum</a:t>
            </a:r>
          </a:p>
          <a:p>
            <a:pPr lvl="1"/>
            <a:endParaRPr lang="en-US" dirty="0"/>
          </a:p>
          <a:p>
            <a:r>
              <a:rPr lang="en-US" dirty="0"/>
              <a:t>Often used for interactions with the real world</a:t>
            </a:r>
          </a:p>
          <a:p>
            <a:pPr lvl="1"/>
            <a:r>
              <a:rPr lang="en-US" dirty="0"/>
              <a:t>Sensors usually generate analog signals</a:t>
            </a:r>
          </a:p>
          <a:p>
            <a:pPr lvl="1"/>
            <a:endParaRPr lang="en-US" dirty="0"/>
          </a:p>
          <a:p>
            <a:r>
              <a:rPr lang="en-US" dirty="0" err="1"/>
              <a:t>Microbit</a:t>
            </a:r>
            <a:r>
              <a:rPr lang="en-US" dirty="0"/>
              <a:t> example: microphone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DF2132CC-A3ED-4602-BB0A-0FBC9FBB3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101" y="234486"/>
            <a:ext cx="4811294" cy="288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C4FC9BF8-B8EB-49C6-8808-4163FEF9B5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9100" y="3121263"/>
            <a:ext cx="4811293" cy="30251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509554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6DEEB-1D68-407A-A14D-88569F6A3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sensor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11D1C-7AB0-4DBC-BA41-146CEB068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308360" cy="5029200"/>
          </a:xfrm>
        </p:spPr>
        <p:txBody>
          <a:bodyPr/>
          <a:lstStyle/>
          <a:p>
            <a:r>
              <a:rPr lang="en-US" dirty="0"/>
              <a:t>Sensor output is very small</a:t>
            </a:r>
          </a:p>
          <a:p>
            <a:endParaRPr lang="en-US" dirty="0"/>
          </a:p>
          <a:p>
            <a:r>
              <a:rPr lang="en-US" dirty="0"/>
              <a:t>Amplify to make output large enough to accurately measure with ADC</a:t>
            </a:r>
          </a:p>
          <a:p>
            <a:endParaRPr lang="en-US" dirty="0"/>
          </a:p>
          <a:p>
            <a:r>
              <a:rPr lang="en-US" dirty="0"/>
              <a:t>Need to pick sampling rate</a:t>
            </a:r>
          </a:p>
          <a:p>
            <a:pPr lvl="1"/>
            <a:r>
              <a:rPr lang="en-US" dirty="0"/>
              <a:t>AC: 60 cycles per second in US</a:t>
            </a:r>
          </a:p>
          <a:p>
            <a:pPr lvl="1"/>
            <a:r>
              <a:rPr lang="en-US" dirty="0"/>
              <a:t>Need N * 60 measurements per second</a:t>
            </a:r>
          </a:p>
          <a:p>
            <a:pPr lvl="1"/>
            <a:r>
              <a:rPr lang="en-US" dirty="0"/>
              <a:t>N=42 (as fast as we can measure)</a:t>
            </a:r>
          </a:p>
          <a:p>
            <a:pPr lvl="2"/>
            <a:r>
              <a:rPr lang="en-US" dirty="0"/>
              <a:t>2520 measurements per second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D66AEC-990A-414C-8185-535A49248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9CC7D2-22D4-4010-8051-707C3AA5E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126" y="2661410"/>
            <a:ext cx="4454268" cy="19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28587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67034-2A7F-4A5E-AFC9-84ABF2927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 first, our output signal was this green 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B7FB2B-FBF2-4F3F-A937-582ADC6BE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378CAE-DD84-46EF-A6BD-443B871F1F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054" y="1600200"/>
            <a:ext cx="1038788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636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FBE41-6C70-4CC6-B398-996BAF582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5486399" cy="685800"/>
          </a:xfrm>
        </p:spPr>
        <p:txBody>
          <a:bodyPr/>
          <a:lstStyle/>
          <a:p>
            <a:r>
              <a:rPr lang="en-US" dirty="0"/>
              <a:t>Measurement into current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587C7-C661-4ED6-A569-31A46763F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6399" cy="5029200"/>
          </a:xfrm>
        </p:spPr>
        <p:txBody>
          <a:bodyPr/>
          <a:lstStyle/>
          <a:p>
            <a:r>
              <a:rPr lang="en-US" dirty="0"/>
              <a:t>Search coil measures the derivative of current!!</a:t>
            </a:r>
          </a:p>
          <a:p>
            <a:endParaRPr lang="en-US" dirty="0"/>
          </a:p>
          <a:p>
            <a:r>
              <a:rPr lang="en-US" dirty="0"/>
              <a:t>Need to integrate to get signal and apply sensitivity and bias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85651-AEC9-4453-BFCC-E44415936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162827-3A49-4922-A9B1-940079BD4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994" y="228600"/>
            <a:ext cx="5520119" cy="6176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A11737-7DF2-423A-A78E-0BF2FA6C5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657" y="4331950"/>
            <a:ext cx="4881138" cy="103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80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3DD9B-CC73-4A34-BCE3-60616D9B1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Sensors transform quantity into an electric signal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990BC-B558-4CFF-AF57-CB588F5B4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Microcontrollers can interact with analog signals</a:t>
            </a:r>
          </a:p>
          <a:p>
            <a:pPr lvl="1"/>
            <a:r>
              <a:rPr lang="en-US" dirty="0"/>
              <a:t>Generating an analog signal proportional to physical quantity makes the quantity able to be sensed</a:t>
            </a:r>
          </a:p>
          <a:p>
            <a:pPr lvl="1"/>
            <a:r>
              <a:rPr lang="en-US" dirty="0"/>
              <a:t>Microcontrollers will transform this analog signal into a binary value with an analog-to-digital converter</a:t>
            </a:r>
          </a:p>
          <a:p>
            <a:pPr lvl="1"/>
            <a:endParaRPr lang="en-US" dirty="0"/>
          </a:p>
          <a:p>
            <a:r>
              <a:rPr lang="en-US" dirty="0"/>
              <a:t>How do we generate an electrical signal?</a:t>
            </a:r>
          </a:p>
          <a:p>
            <a:pPr lvl="1"/>
            <a:r>
              <a:rPr lang="en-US" dirty="0"/>
              <a:t>Ohm’s Law:  V = I * R  (Voltage = Current * Resistance)</a:t>
            </a:r>
          </a:p>
          <a:p>
            <a:pPr lvl="1"/>
            <a:r>
              <a:rPr lang="en-US" dirty="0"/>
              <a:t>Vary any one of these three and an analog signal is created</a:t>
            </a:r>
          </a:p>
          <a:p>
            <a:pPr lvl="2"/>
            <a:r>
              <a:rPr lang="en-US" dirty="0"/>
              <a:t>Resistive sensors are common</a:t>
            </a:r>
          </a:p>
          <a:p>
            <a:pPr lvl="2"/>
            <a:r>
              <a:rPr lang="en-US" dirty="0"/>
              <a:t>As are sensors that produce a voltage/current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12CC4-347F-4083-9292-F07053FBD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1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77F93-0AA3-4A94-99E1-06885352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Resistive sensors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6F8A45-DA84-4786-86E1-7FF68470F2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3200" i="1" dirty="0" smtClean="0"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32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 i="1" dirty="0">
                              <a:latin typeface="Cambria Math" panose="02040503050406030204" pitchFamily="18" charset="0"/>
                            </a:rPr>
                            <m:t>ρ</m:t>
                          </m:r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n-US" sz="320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200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L: length of the conductor</a:t>
                </a:r>
              </a:p>
              <a:p>
                <a:pPr lvl="1"/>
                <a:r>
                  <a:rPr lang="en-US" dirty="0"/>
                  <a:t>A: area of the conductor</a:t>
                </a:r>
              </a:p>
              <a:p>
                <a:pPr lvl="1"/>
                <a:r>
                  <a:rPr lang="en-US" dirty="0"/>
                  <a:t>ρ: resistivity of the conductor material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Various materials have resistivity that is itself a function</a:t>
                </a:r>
              </a:p>
              <a:p>
                <a:pPr lvl="1"/>
                <a:r>
                  <a:rPr lang="en-US" dirty="0"/>
                  <a:t>Based on temperature, light, strain, etc.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6F8A45-DA84-4786-86E1-7FF68470F2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E1CE6-4D7A-4B1D-A160-7E8C757C3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75584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1970</TotalTime>
  <Words>3058</Words>
  <Application>Microsoft Office PowerPoint</Application>
  <PresentationFormat>Widescreen</PresentationFormat>
  <Paragraphs>697</Paragraphs>
  <Slides>72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8" baseType="lpstr">
      <vt:lpstr>Arial</vt:lpstr>
      <vt:lpstr>Calibri</vt:lpstr>
      <vt:lpstr>Cambria Math</vt:lpstr>
      <vt:lpstr>Tahoma</vt:lpstr>
      <vt:lpstr>Times New Roman</vt:lpstr>
      <vt:lpstr>Class Slides</vt:lpstr>
      <vt:lpstr>Lecture 06 Sensors</vt:lpstr>
      <vt:lpstr>Administrivia</vt:lpstr>
      <vt:lpstr>Campus resources for prototyping</vt:lpstr>
      <vt:lpstr>Today’s Goals</vt:lpstr>
      <vt:lpstr>Outline</vt:lpstr>
      <vt:lpstr>Definitions</vt:lpstr>
      <vt:lpstr>Analog signals</vt:lpstr>
      <vt:lpstr>Sensors transform quantity into an electric signal</vt:lpstr>
      <vt:lpstr>Resistive sensors</vt:lpstr>
      <vt:lpstr>Force-sensitive resistor</vt:lpstr>
      <vt:lpstr>Using a resistive sensor</vt:lpstr>
      <vt:lpstr>Voltage divider</vt:lpstr>
      <vt:lpstr>Generating voltage via piezoelectric effect</vt:lpstr>
      <vt:lpstr>Understanding sensor voltage</vt:lpstr>
      <vt:lpstr>Affine sensor model (for linear sensors)</vt:lpstr>
      <vt:lpstr>Bias and sensitivity example</vt:lpstr>
      <vt:lpstr>Break + Question</vt:lpstr>
      <vt:lpstr>Break + Question</vt:lpstr>
      <vt:lpstr>Understanding transfer function: ADXL330 datasheet</vt:lpstr>
      <vt:lpstr>Understanding transfer function: ADXL330 datasheet</vt:lpstr>
      <vt:lpstr>Active and passive sensing</vt:lpstr>
      <vt:lpstr>Active and passive sensing</vt:lpstr>
      <vt:lpstr>Outline</vt:lpstr>
      <vt:lpstr>Digital temperature sensor</vt:lpstr>
      <vt:lpstr>Thermo-electric temperature sensing</vt:lpstr>
      <vt:lpstr>Thermocouples are used in an RTG to power Mars rovers</vt:lpstr>
      <vt:lpstr>Resistive temperature sensing</vt:lpstr>
      <vt:lpstr>Outline</vt:lpstr>
      <vt:lpstr>Measuring light</vt:lpstr>
      <vt:lpstr>Resistive light sensing</vt:lpstr>
      <vt:lpstr>Photodiodes leak current based on light levels</vt:lpstr>
      <vt:lpstr>Light color sensing</vt:lpstr>
      <vt:lpstr>Passive Infrared (PIR) sensor</vt:lpstr>
      <vt:lpstr>PIR sensors come in digital and analog forms</vt:lpstr>
      <vt:lpstr>Outline</vt:lpstr>
      <vt:lpstr>Inertial Measurement Unit (IMU)</vt:lpstr>
      <vt:lpstr>Sensing acceleration</vt:lpstr>
      <vt:lpstr>Microelectromechanical Systems (MEMS)</vt:lpstr>
      <vt:lpstr>Using accelerometers</vt:lpstr>
      <vt:lpstr>Gyroscopes</vt:lpstr>
      <vt:lpstr>Magnetometer</vt:lpstr>
      <vt:lpstr>Outline</vt:lpstr>
      <vt:lpstr>Intelligent sensors</vt:lpstr>
      <vt:lpstr>Example of Intelligent Sensor: QWIIC sensors</vt:lpstr>
      <vt:lpstr>Other sensors (may or may not be intelligent)</vt:lpstr>
      <vt:lpstr>Distance measurement with ultrasonic</vt:lpstr>
      <vt:lpstr>Gesture sensor</vt:lpstr>
      <vt:lpstr>Pulse sensor</vt:lpstr>
      <vt:lpstr>RFID Cards and Readers</vt:lpstr>
      <vt:lpstr>Break + Open Question</vt:lpstr>
      <vt:lpstr>Water Quality Sensor</vt:lpstr>
      <vt:lpstr>Outline</vt:lpstr>
      <vt:lpstr>Capacitive Touch Sensor</vt:lpstr>
      <vt:lpstr>The touch pad recharges on its own</vt:lpstr>
      <vt:lpstr>Capacitive touch sensing method</vt:lpstr>
      <vt:lpstr>Capacitive touch works on any metal surface</vt:lpstr>
      <vt:lpstr>Outline</vt:lpstr>
      <vt:lpstr>What if you want to make an output?</vt:lpstr>
      <vt:lpstr>Audio outputs</vt:lpstr>
      <vt:lpstr>Light outputs</vt:lpstr>
      <vt:lpstr>Screens</vt:lpstr>
      <vt:lpstr>Motors</vt:lpstr>
      <vt:lpstr>Servos</vt:lpstr>
      <vt:lpstr>Thermal printer</vt:lpstr>
      <vt:lpstr>Outline</vt:lpstr>
      <vt:lpstr>Bonus</vt:lpstr>
      <vt:lpstr>PowerBlade current sensing</vt:lpstr>
      <vt:lpstr>Measuring current</vt:lpstr>
      <vt:lpstr>Sensor placement</vt:lpstr>
      <vt:lpstr>Measuring sensor values</vt:lpstr>
      <vt:lpstr>At first, our output signal was this green line</vt:lpstr>
      <vt:lpstr>Measurement into current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09 Sensors</dc:title>
  <dc:creator>Branden Ghena</dc:creator>
  <cp:lastModifiedBy>Branden Ghena</cp:lastModifiedBy>
  <cp:revision>74</cp:revision>
  <dcterms:created xsi:type="dcterms:W3CDTF">2021-04-26T01:28:34Z</dcterms:created>
  <dcterms:modified xsi:type="dcterms:W3CDTF">2026-04-21T20:16:10Z</dcterms:modified>
</cp:coreProperties>
</file>