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51"/>
  </p:notesMasterIdLst>
  <p:sldIdLst>
    <p:sldId id="256" r:id="rId2"/>
    <p:sldId id="484" r:id="rId3"/>
    <p:sldId id="264" r:id="rId4"/>
    <p:sldId id="520" r:id="rId5"/>
    <p:sldId id="406" r:id="rId6"/>
    <p:sldId id="407" r:id="rId7"/>
    <p:sldId id="408" r:id="rId8"/>
    <p:sldId id="389" r:id="rId9"/>
    <p:sldId id="409" r:id="rId10"/>
    <p:sldId id="412" r:id="rId11"/>
    <p:sldId id="398" r:id="rId12"/>
    <p:sldId id="396" r:id="rId13"/>
    <p:sldId id="399" r:id="rId14"/>
    <p:sldId id="400" r:id="rId15"/>
    <p:sldId id="497" r:id="rId16"/>
    <p:sldId id="423" r:id="rId17"/>
    <p:sldId id="411" r:id="rId18"/>
    <p:sldId id="410" r:id="rId19"/>
    <p:sldId id="519" r:id="rId20"/>
    <p:sldId id="413" r:id="rId21"/>
    <p:sldId id="397" r:id="rId22"/>
    <p:sldId id="401" r:id="rId23"/>
    <p:sldId id="417" r:id="rId24"/>
    <p:sldId id="414" r:id="rId25"/>
    <p:sldId id="415" r:id="rId26"/>
    <p:sldId id="426" r:id="rId27"/>
    <p:sldId id="479" r:id="rId28"/>
    <p:sldId id="490" r:id="rId29"/>
    <p:sldId id="518" r:id="rId30"/>
    <p:sldId id="383" r:id="rId31"/>
    <p:sldId id="388" r:id="rId32"/>
    <p:sldId id="492" r:id="rId33"/>
    <p:sldId id="385" r:id="rId34"/>
    <p:sldId id="393" r:id="rId35"/>
    <p:sldId id="493" r:id="rId36"/>
    <p:sldId id="394" r:id="rId37"/>
    <p:sldId id="391" r:id="rId38"/>
    <p:sldId id="390" r:id="rId39"/>
    <p:sldId id="395" r:id="rId40"/>
    <p:sldId id="491" r:id="rId41"/>
    <p:sldId id="441" r:id="rId42"/>
    <p:sldId id="517" r:id="rId43"/>
    <p:sldId id="485" r:id="rId44"/>
    <p:sldId id="522" r:id="rId45"/>
    <p:sldId id="526" r:id="rId46"/>
    <p:sldId id="523" r:id="rId47"/>
    <p:sldId id="525" r:id="rId48"/>
    <p:sldId id="524" r:id="rId49"/>
    <p:sldId id="513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484"/>
            <p14:sldId id="264"/>
          </p14:sldIdLst>
        </p14:section>
        <p14:section name="Digital Circuits" id="{EE1DC2E9-93D0-436D-9339-8C3B1043052A}">
          <p14:sldIdLst>
            <p14:sldId id="520"/>
            <p14:sldId id="406"/>
            <p14:sldId id="407"/>
            <p14:sldId id="408"/>
            <p14:sldId id="389"/>
            <p14:sldId id="409"/>
            <p14:sldId id="412"/>
            <p14:sldId id="398"/>
            <p14:sldId id="396"/>
            <p14:sldId id="399"/>
            <p14:sldId id="400"/>
            <p14:sldId id="497"/>
            <p14:sldId id="423"/>
            <p14:sldId id="411"/>
            <p14:sldId id="410"/>
          </p14:sldIdLst>
        </p14:section>
        <p14:section name="LEDs" id="{CCE555A9-0A09-428B-9061-634E9EA64323}">
          <p14:sldIdLst>
            <p14:sldId id="519"/>
            <p14:sldId id="413"/>
            <p14:sldId id="397"/>
            <p14:sldId id="401"/>
            <p14:sldId id="417"/>
            <p14:sldId id="414"/>
            <p14:sldId id="415"/>
            <p14:sldId id="426"/>
            <p14:sldId id="479"/>
            <p14:sldId id="490"/>
          </p14:sldIdLst>
        </p14:section>
        <p14:section name="Prototyping" id="{639D571A-AD2C-4C59-96DA-68918B1E8B2E}">
          <p14:sldIdLst>
            <p14:sldId id="518"/>
            <p14:sldId id="383"/>
            <p14:sldId id="388"/>
            <p14:sldId id="492"/>
            <p14:sldId id="385"/>
            <p14:sldId id="393"/>
            <p14:sldId id="493"/>
            <p14:sldId id="394"/>
            <p14:sldId id="391"/>
            <p14:sldId id="390"/>
            <p14:sldId id="395"/>
            <p14:sldId id="491"/>
            <p14:sldId id="441"/>
          </p14:sldIdLst>
        </p14:section>
        <p14:section name="Project Overview" id="{240BBD65-DBC5-4918-B687-26087D80D49F}">
          <p14:sldIdLst>
            <p14:sldId id="517"/>
            <p14:sldId id="485"/>
            <p14:sldId id="522"/>
            <p14:sldId id="526"/>
            <p14:sldId id="523"/>
            <p14:sldId id="525"/>
            <p14:sldId id="524"/>
          </p14:sldIdLst>
        </p14:section>
        <p14:section name="Wrapup" id="{29A7F866-9DA9-446B-8359-CE426CB89C7A}">
          <p14:sldIdLst>
            <p14:sldId id="51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CF8"/>
    <a:srgbClr val="D9D9D9"/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74" d="100"/>
          <a:sy n="74" d="100"/>
        </p:scale>
        <p:origin x="84" y="20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4/14/2026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4/14/2026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4/14/2026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sparkfun.com/tutorials/light-emitting-diodes-leds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cdn-shop.adafruit.com/datasheets/FLR-100WAS-RGB.pdf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oshpark.com/" TargetMode="External"/><Relationship Id="rId2" Type="http://schemas.openxmlformats.org/officeDocument/2006/relationships/hyperlink" Target="https://fritzing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arkfun.com/products/13989" TargetMode="External"/><Relationship Id="rId2" Type="http://schemas.openxmlformats.org/officeDocument/2006/relationships/hyperlink" Target="https://tech.microbit.org/hardware/schematic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hyperlink" Target="https://learn.sparkfun.com/tutorials/microbit-breakout-board-hookup-guide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afruit.com/" TargetMode="External"/><Relationship Id="rId2" Type="http://schemas.openxmlformats.org/officeDocument/2006/relationships/hyperlink" Target="https://www.sparkfun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hyperlink" Target="https://www.mouser.com/" TargetMode="External"/><Relationship Id="rId4" Type="http://schemas.openxmlformats.org/officeDocument/2006/relationships/hyperlink" Target="https://www.digikey.com/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afruit.com/category/620" TargetMode="External"/><Relationship Id="rId2" Type="http://schemas.openxmlformats.org/officeDocument/2006/relationships/hyperlink" Target="https://www.sparkfun.com/qwiic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earn.sparkfun.com/tutorials/button-and-switch-basics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Lecture 04</a:t>
            </a:r>
            <a:br>
              <a:rPr lang="en-US" dirty="0"/>
            </a:br>
            <a:r>
              <a:rPr lang="en-US" sz="5300" dirty="0"/>
              <a:t>Prototyping &amp; Digital Circuits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CE346 – Microcontroller System Design</a:t>
            </a:r>
          </a:p>
          <a:p>
            <a:r>
              <a:rPr lang="en-US" dirty="0"/>
              <a:t>Branden Ghena – Spring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68A2C-4591-46CA-A8BD-BE89EF149629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slides borrowed from:</a:t>
            </a:r>
            <a:br>
              <a:rPr lang="en-US" sz="1600" dirty="0"/>
            </a:br>
            <a:r>
              <a:rPr lang="en-US" sz="1600" dirty="0"/>
              <a:t>Josiah Hester (Northwestern), Prabal Dutta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8D2A2-78D3-4C80-8F60-93C67D343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Disconnected circuits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74C52-7ABD-495E-B821-7BEED69CE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636964"/>
            <a:ext cx="10972800" cy="2535236"/>
          </a:xfrm>
        </p:spPr>
        <p:txBody>
          <a:bodyPr/>
          <a:lstStyle/>
          <a:p>
            <a:r>
              <a:rPr lang="en-US" sz="2400" dirty="0"/>
              <a:t>When button is pushed, input signal is low</a:t>
            </a:r>
          </a:p>
          <a:p>
            <a:r>
              <a:rPr lang="en-US" sz="2400" b="1" dirty="0"/>
              <a:t>What is the value of the input when the button is unpressed?</a:t>
            </a:r>
          </a:p>
          <a:p>
            <a:pPr lvl="1"/>
            <a:r>
              <a:rPr lang="en-US" dirty="0"/>
              <a:t>Floating! Could be any voltage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Solution: need to connect weakly to either high or low voltage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7F6307-D689-4FA8-981E-7D84F95AE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DB7CA2-B60E-4019-8C43-E3DE7CBFBF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6994" y="1477962"/>
            <a:ext cx="53340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275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>
            <a:extLst>
              <a:ext uri="{FF2B5EF4-FFF2-40B4-BE49-F238E27FC236}">
                <a16:creationId xmlns:a16="http://schemas.microsoft.com/office/drawing/2014/main" id="{7EFDE67C-8ADC-4AC7-AA69-A5BD31CF1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Resistors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grpSp>
        <p:nvGrpSpPr>
          <p:cNvPr id="5" name="Group 44">
            <a:extLst>
              <a:ext uri="{FF2B5EF4-FFF2-40B4-BE49-F238E27FC236}">
                <a16:creationId xmlns:a16="http://schemas.microsoft.com/office/drawing/2014/main" id="{D8090281-1975-4105-8434-E55D5D29B7CA}"/>
              </a:ext>
            </a:extLst>
          </p:cNvPr>
          <p:cNvGrpSpPr>
            <a:grpSpLocks/>
          </p:cNvGrpSpPr>
          <p:nvPr/>
        </p:nvGrpSpPr>
        <p:grpSpPr bwMode="auto">
          <a:xfrm>
            <a:off x="4185679" y="1872339"/>
            <a:ext cx="3252787" cy="2311400"/>
            <a:chOff x="4634552" y="4038600"/>
            <a:chExt cx="3252719" cy="2311906"/>
          </a:xfrm>
        </p:grpSpPr>
        <p:sp>
          <p:nvSpPr>
            <p:cNvPr id="6" name="Text Box 43">
              <a:extLst>
                <a:ext uri="{FF2B5EF4-FFF2-40B4-BE49-F238E27FC236}">
                  <a16:creationId xmlns:a16="http://schemas.microsoft.com/office/drawing/2014/main" id="{096EE181-8D6A-4D3F-86BB-E2B4A8134C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78742" y="4038600"/>
              <a:ext cx="2686050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/>
                <a:t>Surface Mount Resistors</a:t>
              </a:r>
            </a:p>
          </p:txBody>
        </p:sp>
        <p:pic>
          <p:nvPicPr>
            <p:cNvPr id="7" name="Picture 5">
              <a:extLst>
                <a:ext uri="{FF2B5EF4-FFF2-40B4-BE49-F238E27FC236}">
                  <a16:creationId xmlns:a16="http://schemas.microsoft.com/office/drawing/2014/main" id="{9B5E4643-F8D7-4759-951C-3758923CCC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6263" y="4381498"/>
              <a:ext cx="2731008" cy="1969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3">
              <a:extLst>
                <a:ext uri="{FF2B5EF4-FFF2-40B4-BE49-F238E27FC236}">
                  <a16:creationId xmlns:a16="http://schemas.microsoft.com/office/drawing/2014/main" id="{5408917C-2423-4B38-9E92-5A9B31CAF5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4552" y="4584952"/>
              <a:ext cx="504825" cy="1562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" name="Group 43">
            <a:extLst>
              <a:ext uri="{FF2B5EF4-FFF2-40B4-BE49-F238E27FC236}">
                <a16:creationId xmlns:a16="http://schemas.microsoft.com/office/drawing/2014/main" id="{FCAF23B8-3978-4F92-A232-8317DE629093}"/>
              </a:ext>
            </a:extLst>
          </p:cNvPr>
          <p:cNvGrpSpPr>
            <a:grpSpLocks/>
          </p:cNvGrpSpPr>
          <p:nvPr/>
        </p:nvGrpSpPr>
        <p:grpSpPr bwMode="auto">
          <a:xfrm>
            <a:off x="7635457" y="1837414"/>
            <a:ext cx="3944937" cy="2346325"/>
            <a:chOff x="3948752" y="1524000"/>
            <a:chExt cx="3944615" cy="2346959"/>
          </a:xfrm>
        </p:grpSpPr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CA8850CA-4DFC-4F6C-9613-877AE1CB96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8752" y="2111692"/>
              <a:ext cx="1133475" cy="1552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4">
              <a:extLst>
                <a:ext uri="{FF2B5EF4-FFF2-40B4-BE49-F238E27FC236}">
                  <a16:creationId xmlns:a16="http://schemas.microsoft.com/office/drawing/2014/main" id="{35105EC3-47CA-43A4-92EF-31E2F5B11058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0167" y="1904999"/>
              <a:ext cx="2743200" cy="1965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36">
              <a:extLst>
                <a:ext uri="{FF2B5EF4-FFF2-40B4-BE49-F238E27FC236}">
                  <a16:creationId xmlns:a16="http://schemas.microsoft.com/office/drawing/2014/main" id="{20161C7E-9B4C-440D-888A-D6D7BD9BF0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02592" y="1524000"/>
              <a:ext cx="2039687" cy="6618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n-US"/>
                <a:t>Variable Resistors</a:t>
              </a:r>
            </a:p>
            <a:p>
              <a:pPr algn="ctr" eaLnBrk="1" hangingPunct="1">
                <a:spcBef>
                  <a:spcPts val="600"/>
                </a:spcBef>
              </a:pPr>
              <a:r>
                <a:rPr lang="en-US" sz="1400"/>
                <a:t>(potentiometer)</a:t>
              </a:r>
            </a:p>
          </p:txBody>
        </p:sp>
      </p:grpSp>
      <p:grpSp>
        <p:nvGrpSpPr>
          <p:cNvPr id="19" name="Group 42">
            <a:extLst>
              <a:ext uri="{FF2B5EF4-FFF2-40B4-BE49-F238E27FC236}">
                <a16:creationId xmlns:a16="http://schemas.microsoft.com/office/drawing/2014/main" id="{BDD282C7-FA42-409E-BB15-9E477E7CF578}"/>
              </a:ext>
            </a:extLst>
          </p:cNvPr>
          <p:cNvGrpSpPr>
            <a:grpSpLocks/>
          </p:cNvGrpSpPr>
          <p:nvPr/>
        </p:nvGrpSpPr>
        <p:grpSpPr bwMode="auto">
          <a:xfrm>
            <a:off x="607595" y="1840589"/>
            <a:ext cx="3324225" cy="2343150"/>
            <a:chOff x="485775" y="1524000"/>
            <a:chExt cx="3324225" cy="2342387"/>
          </a:xfrm>
        </p:grpSpPr>
        <p:sp>
          <p:nvSpPr>
            <p:cNvPr id="20" name="Text Box 29">
              <a:extLst>
                <a:ext uri="{FF2B5EF4-FFF2-40B4-BE49-F238E27FC236}">
                  <a16:creationId xmlns:a16="http://schemas.microsoft.com/office/drawing/2014/main" id="{66500E4A-C623-471D-A23C-36AA74568C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0600" y="1524000"/>
              <a:ext cx="28194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n-US"/>
                <a:t>Carbon Film Resistors</a:t>
              </a:r>
            </a:p>
          </p:txBody>
        </p:sp>
        <p:pic>
          <p:nvPicPr>
            <p:cNvPr id="21" name="Picture 3">
              <a:extLst>
                <a:ext uri="{FF2B5EF4-FFF2-40B4-BE49-F238E27FC236}">
                  <a16:creationId xmlns:a16="http://schemas.microsoft.com/office/drawing/2014/main" id="{2D77BBC6-5928-49D1-AA40-5955C150C1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775" y="2106929"/>
              <a:ext cx="504825" cy="1562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2" name="Group 40">
              <a:extLst>
                <a:ext uri="{FF2B5EF4-FFF2-40B4-BE49-F238E27FC236}">
                  <a16:creationId xmlns:a16="http://schemas.microsoft.com/office/drawing/2014/main" id="{97FB83E1-1F20-463F-8A1E-585DA6F1C47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22123" y="1909571"/>
              <a:ext cx="2756355" cy="1956816"/>
              <a:chOff x="990600" y="1909571"/>
              <a:chExt cx="2756355" cy="1956816"/>
            </a:xfrm>
          </p:grpSpPr>
          <p:pic>
            <p:nvPicPr>
              <p:cNvPr id="23" name="Picture 3">
                <a:extLst>
                  <a:ext uri="{FF2B5EF4-FFF2-40B4-BE49-F238E27FC236}">
                    <a16:creationId xmlns:a16="http://schemas.microsoft.com/office/drawing/2014/main" id="{D3387988-396A-4A6F-83F6-05595D5B2AD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90600" y="1909571"/>
                <a:ext cx="2731008" cy="19568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" name="Rectangle 38">
                <a:extLst>
                  <a:ext uri="{FF2B5EF4-FFF2-40B4-BE49-F238E27FC236}">
                    <a16:creationId xmlns:a16="http://schemas.microsoft.com/office/drawing/2014/main" id="{14B40351-665F-44C6-93E0-0CFB17AADA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5904" y="2754868"/>
                <a:ext cx="1031051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/>
                  <a:t>4 Bands</a:t>
                </a:r>
              </a:p>
            </p:txBody>
          </p:sp>
        </p:grpSp>
      </p:grp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63BFAF9-1184-5F5A-68D0-D461D85558F4}"/>
              </a:ext>
            </a:extLst>
          </p:cNvPr>
          <p:cNvSpPr txBox="1">
            <a:spLocks/>
          </p:cNvSpPr>
          <p:nvPr/>
        </p:nvSpPr>
        <p:spPr>
          <a:xfrm>
            <a:off x="607595" y="4825900"/>
            <a:ext cx="10972799" cy="13462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Resistors are not directional</a:t>
            </a:r>
          </a:p>
          <a:p>
            <a:pPr lvl="1"/>
            <a:r>
              <a:rPr lang="en-US" dirty="0"/>
              <a:t>Either orientation is fine and works identically</a:t>
            </a:r>
          </a:p>
        </p:txBody>
      </p:sp>
    </p:spTree>
    <p:extLst>
      <p:ext uri="{BB962C8B-B14F-4D97-AF65-F5344CB8AC3E}">
        <p14:creationId xmlns:p14="http://schemas.microsoft.com/office/powerpoint/2010/main" val="15834733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8E78E-F76F-4D6C-AE65-B4BE80926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Resistor color codes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1D000-8A31-4445-8800-D63DBE366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150325" cy="5029200"/>
          </a:xfrm>
        </p:spPr>
        <p:txBody>
          <a:bodyPr/>
          <a:lstStyle/>
          <a:p>
            <a:r>
              <a:rPr lang="en-US" dirty="0"/>
              <a:t>Colored bands on resistors label the resistance value of the part</a:t>
            </a:r>
          </a:p>
          <a:p>
            <a:endParaRPr lang="en-US" dirty="0"/>
          </a:p>
          <a:p>
            <a:r>
              <a:rPr lang="en-US" dirty="0"/>
              <a:t>First and second bands are the digits</a:t>
            </a:r>
          </a:p>
          <a:p>
            <a:r>
              <a:rPr lang="en-US" dirty="0"/>
              <a:t>Third band is multiplier</a:t>
            </a:r>
          </a:p>
          <a:p>
            <a:r>
              <a:rPr lang="en-US" dirty="0"/>
              <a:t>Fourth band is tolerance</a:t>
            </a:r>
          </a:p>
          <a:p>
            <a:pPr lvl="1"/>
            <a:r>
              <a:rPr lang="en-US" dirty="0"/>
              <a:t>Usually gold: +/- 5%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C1A88B-DE5A-4E89-B636-5A6F7ACF7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C3C9360-FCC1-46E1-817A-57EE644B4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19871" y="1573213"/>
            <a:ext cx="4038600" cy="440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22">
            <a:extLst>
              <a:ext uri="{FF2B5EF4-FFF2-40B4-BE49-F238E27FC236}">
                <a16:creationId xmlns:a16="http://schemas.microsoft.com/office/drawing/2014/main" id="{F3E0F72C-4951-4F98-BE92-CFF0D26D4453}"/>
              </a:ext>
            </a:extLst>
          </p:cNvPr>
          <p:cNvGrpSpPr>
            <a:grpSpLocks/>
          </p:cNvGrpSpPr>
          <p:nvPr/>
        </p:nvGrpSpPr>
        <p:grpSpPr bwMode="auto">
          <a:xfrm>
            <a:off x="7380221" y="685800"/>
            <a:ext cx="3886200" cy="1254125"/>
            <a:chOff x="3765475" y="1524000"/>
            <a:chExt cx="3886200" cy="125482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8C6AB4F-FF51-4ACC-B869-AD5323902DBB}"/>
                </a:ext>
              </a:extLst>
            </p:cNvPr>
            <p:cNvSpPr/>
            <p:nvPr/>
          </p:nvSpPr>
          <p:spPr bwMode="auto">
            <a:xfrm>
              <a:off x="3765475" y="1752728"/>
              <a:ext cx="3886200" cy="7624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bg1">
                  <a:lumMod val="65000"/>
                </a:schemeClr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FF08808C-B114-4E9D-9C94-C44FA26D7567}"/>
                </a:ext>
              </a:extLst>
            </p:cNvPr>
            <p:cNvSpPr/>
            <p:nvPr/>
          </p:nvSpPr>
          <p:spPr bwMode="auto">
            <a:xfrm>
              <a:off x="4743375" y="1524000"/>
              <a:ext cx="1981200" cy="533698"/>
            </a:xfrm>
            <a:prstGeom prst="roundRect">
              <a:avLst/>
            </a:prstGeom>
            <a:solidFill>
              <a:srgbClr val="FFCC99"/>
            </a:solidFill>
            <a:ln w="12700">
              <a:solidFill>
                <a:srgbClr val="FFCC66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29D8474B-15C9-4AFC-918E-95D5BA6CC66F}"/>
                </a:ext>
              </a:extLst>
            </p:cNvPr>
            <p:cNvSpPr/>
            <p:nvPr/>
          </p:nvSpPr>
          <p:spPr bwMode="auto">
            <a:xfrm>
              <a:off x="4743375" y="1524000"/>
              <a:ext cx="1981200" cy="533698"/>
            </a:xfrm>
            <a:prstGeom prst="roundRect">
              <a:avLst/>
            </a:prstGeom>
            <a:noFill/>
            <a:ln w="12700">
              <a:solidFill>
                <a:srgbClr val="FFCC66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4CB6B66-3EE6-4EFB-91D9-3BD9DDD28C01}"/>
                </a:ext>
              </a:extLst>
            </p:cNvPr>
            <p:cNvSpPr/>
            <p:nvPr/>
          </p:nvSpPr>
          <p:spPr>
            <a:xfrm>
              <a:off x="4038525" y="2473855"/>
              <a:ext cx="762000" cy="304970"/>
            </a:xfrm>
            <a:prstGeom prst="rect">
              <a:avLst/>
            </a:prstGeom>
            <a:ln w="12700">
              <a:noFill/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AD5C175-A1EE-40B9-9D81-4938F0AE5FD7}"/>
                </a:ext>
              </a:extLst>
            </p:cNvPr>
            <p:cNvSpPr/>
            <p:nvPr/>
          </p:nvSpPr>
          <p:spPr>
            <a:xfrm>
              <a:off x="4900538" y="2473855"/>
              <a:ext cx="762000" cy="304970"/>
            </a:xfrm>
            <a:prstGeom prst="rect">
              <a:avLst/>
            </a:prstGeom>
            <a:ln w="12700">
              <a:noFill/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06AB57B-DACF-4F18-A01D-A68B4D973C65}"/>
                </a:ext>
              </a:extLst>
            </p:cNvPr>
            <p:cNvSpPr/>
            <p:nvPr/>
          </p:nvSpPr>
          <p:spPr>
            <a:xfrm>
              <a:off x="5791125" y="2473855"/>
              <a:ext cx="762000" cy="304970"/>
            </a:xfrm>
            <a:prstGeom prst="rect">
              <a:avLst/>
            </a:prstGeom>
            <a:ln w="12700">
              <a:noFill/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3AB841E-264E-4542-AC42-EC052806B3D2}"/>
                </a:ext>
              </a:extLst>
            </p:cNvPr>
            <p:cNvSpPr/>
            <p:nvPr/>
          </p:nvSpPr>
          <p:spPr>
            <a:xfrm>
              <a:off x="6705525" y="2473855"/>
              <a:ext cx="762000" cy="304970"/>
            </a:xfrm>
            <a:prstGeom prst="rect">
              <a:avLst/>
            </a:prstGeom>
            <a:ln w="12700">
              <a:noFill/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4" name="Elbow Connector 13">
              <a:extLst>
                <a:ext uri="{FF2B5EF4-FFF2-40B4-BE49-F238E27FC236}">
                  <a16:creationId xmlns:a16="http://schemas.microsoft.com/office/drawing/2014/main" id="{1F2CB07E-EFA0-4C1B-B46D-353FF0B02868}"/>
                </a:ext>
              </a:extLst>
            </p:cNvPr>
            <p:cNvCxnSpPr>
              <a:stCxn id="10" idx="0"/>
              <a:endCxn id="19" idx="2"/>
            </p:cNvCxnSpPr>
            <p:nvPr/>
          </p:nvCxnSpPr>
          <p:spPr>
            <a:xfrm rot="5400000" flipH="1" flipV="1">
              <a:off x="4493625" y="1983599"/>
              <a:ext cx="416157" cy="564357"/>
            </a:xfrm>
            <a:prstGeom prst="bentConnector3">
              <a:avLst>
                <a:gd name="adj1" fmla="val 50000"/>
              </a:avLst>
            </a:prstGeom>
            <a:ln w="127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Elbow Connector 14">
              <a:extLst>
                <a:ext uri="{FF2B5EF4-FFF2-40B4-BE49-F238E27FC236}">
                  <a16:creationId xmlns:a16="http://schemas.microsoft.com/office/drawing/2014/main" id="{A4351F9E-49AA-4372-BA14-3A683B1C9CE8}"/>
                </a:ext>
              </a:extLst>
            </p:cNvPr>
            <p:cNvCxnSpPr>
              <a:stCxn id="11" idx="0"/>
              <a:endCxn id="20" idx="2"/>
            </p:cNvCxnSpPr>
            <p:nvPr/>
          </p:nvCxnSpPr>
          <p:spPr>
            <a:xfrm rot="16200000" flipV="1">
              <a:off x="5073063" y="2265380"/>
              <a:ext cx="416157" cy="794"/>
            </a:xfrm>
            <a:prstGeom prst="bentConnector3">
              <a:avLst>
                <a:gd name="adj1" fmla="val 50000"/>
              </a:avLst>
            </a:prstGeom>
            <a:ln w="127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Elbow Connector 15">
              <a:extLst>
                <a:ext uri="{FF2B5EF4-FFF2-40B4-BE49-F238E27FC236}">
                  <a16:creationId xmlns:a16="http://schemas.microsoft.com/office/drawing/2014/main" id="{65761B59-8313-4F3E-883C-26E9F4A543B4}"/>
                </a:ext>
              </a:extLst>
            </p:cNvPr>
            <p:cNvCxnSpPr>
              <a:stCxn id="12" idx="0"/>
              <a:endCxn id="21" idx="2"/>
            </p:cNvCxnSpPr>
            <p:nvPr/>
          </p:nvCxnSpPr>
          <p:spPr>
            <a:xfrm rot="16200000" flipV="1">
              <a:off x="5668376" y="1970105"/>
              <a:ext cx="416157" cy="591343"/>
            </a:xfrm>
            <a:prstGeom prst="bentConnector3">
              <a:avLst>
                <a:gd name="adj1" fmla="val 50000"/>
              </a:avLst>
            </a:prstGeom>
            <a:ln w="127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Elbow Connector 16">
              <a:extLst>
                <a:ext uri="{FF2B5EF4-FFF2-40B4-BE49-F238E27FC236}">
                  <a16:creationId xmlns:a16="http://schemas.microsoft.com/office/drawing/2014/main" id="{0FA25433-5DBE-4FC5-BEE3-F7DB0410029B}"/>
                </a:ext>
              </a:extLst>
            </p:cNvPr>
            <p:cNvCxnSpPr>
              <a:stCxn id="13" idx="0"/>
              <a:endCxn id="18" idx="2"/>
            </p:cNvCxnSpPr>
            <p:nvPr/>
          </p:nvCxnSpPr>
          <p:spPr>
            <a:xfrm rot="16200000" flipV="1">
              <a:off x="6537532" y="1924861"/>
              <a:ext cx="416157" cy="681831"/>
            </a:xfrm>
            <a:prstGeom prst="bentConnector3">
              <a:avLst>
                <a:gd name="adj1" fmla="val 50000"/>
              </a:avLst>
            </a:prstGeom>
            <a:ln w="1270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09DA0010-22AE-41BA-8F76-9C006227CBB4}"/>
              </a:ext>
            </a:extLst>
          </p:cNvPr>
          <p:cNvSpPr/>
          <p:nvPr/>
        </p:nvSpPr>
        <p:spPr>
          <a:xfrm>
            <a:off x="9928159" y="685800"/>
            <a:ext cx="182562" cy="533400"/>
          </a:xfrm>
          <a:prstGeom prst="rect">
            <a:avLst/>
          </a:prstGeom>
          <a:solidFill>
            <a:srgbClr val="FFCC00"/>
          </a:solidFill>
          <a:ln w="9525">
            <a:solidFill>
              <a:srgbClr val="FFCC00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23039E-54D1-4073-A999-18A2753B7127}"/>
              </a:ext>
            </a:extLst>
          </p:cNvPr>
          <p:cNvSpPr/>
          <p:nvPr/>
        </p:nvSpPr>
        <p:spPr>
          <a:xfrm>
            <a:off x="8507346" y="685800"/>
            <a:ext cx="182563" cy="533400"/>
          </a:xfrm>
          <a:prstGeom prst="rect">
            <a:avLst/>
          </a:prstGeom>
          <a:solidFill>
            <a:srgbClr val="FF6600"/>
          </a:solidFill>
          <a:ln w="9525">
            <a:solidFill>
              <a:srgbClr val="FF6600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ln>
                <a:solidFill>
                  <a:srgbClr val="FF6600"/>
                </a:solidFill>
              </a:ln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125300E-81C5-43D6-805E-D92EA6AB7AD5}"/>
              </a:ext>
            </a:extLst>
          </p:cNvPr>
          <p:cNvSpPr/>
          <p:nvPr/>
        </p:nvSpPr>
        <p:spPr>
          <a:xfrm>
            <a:off x="8804209" y="685800"/>
            <a:ext cx="182562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E37D274-FDEB-4C70-BF9B-C5CE5EA901D5}"/>
              </a:ext>
            </a:extLst>
          </p:cNvPr>
          <p:cNvSpPr/>
          <p:nvPr/>
        </p:nvSpPr>
        <p:spPr>
          <a:xfrm>
            <a:off x="9104246" y="685800"/>
            <a:ext cx="182563" cy="533400"/>
          </a:xfrm>
          <a:prstGeom prst="rect">
            <a:avLst/>
          </a:prstGeom>
          <a:solidFill>
            <a:srgbClr val="00B050"/>
          </a:solidFill>
          <a:ln w="9525">
            <a:solidFill>
              <a:srgbClr val="00B050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301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77821-988E-43B1-9086-E15D3C824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Determine the resistor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F81DEF-BF41-4FC1-93C9-2653D0C52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A51BAFC-265E-47B0-4797-B846A5C46946}"/>
              </a:ext>
            </a:extLst>
          </p:cNvPr>
          <p:cNvGrpSpPr/>
          <p:nvPr/>
        </p:nvGrpSpPr>
        <p:grpSpPr>
          <a:xfrm>
            <a:off x="6452315" y="411162"/>
            <a:ext cx="5245994" cy="6035675"/>
            <a:chOff x="6521450" y="685800"/>
            <a:chExt cx="4146550" cy="5292725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7A9B1C7-80AE-4564-8BC1-7740907083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1450" y="1573213"/>
              <a:ext cx="4038600" cy="4405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" name="Group 44">
              <a:extLst>
                <a:ext uri="{FF2B5EF4-FFF2-40B4-BE49-F238E27FC236}">
                  <a16:creationId xmlns:a16="http://schemas.microsoft.com/office/drawing/2014/main" id="{C26AB2FD-3E30-41DC-AA24-2EAEACA4CF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81800" y="685800"/>
              <a:ext cx="3886200" cy="1254125"/>
              <a:chOff x="4908475" y="1447800"/>
              <a:chExt cx="3886200" cy="1254825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DA1E0D3-A172-42C8-B1CC-26D5C897ED29}"/>
                  </a:ext>
                </a:extLst>
              </p:cNvPr>
              <p:cNvSpPr/>
              <p:nvPr/>
            </p:nvSpPr>
            <p:spPr bwMode="auto">
              <a:xfrm>
                <a:off x="4908475" y="1676528"/>
                <a:ext cx="3886200" cy="76243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>
                <a:solidFill>
                  <a:schemeClr val="bg1">
                    <a:lumMod val="65000"/>
                  </a:schemeClr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8" name="Rounded Rectangle 24">
                <a:extLst>
                  <a:ext uri="{FF2B5EF4-FFF2-40B4-BE49-F238E27FC236}">
                    <a16:creationId xmlns:a16="http://schemas.microsoft.com/office/drawing/2014/main" id="{757C6111-0CFB-43D2-B393-BEE7FFECEFA9}"/>
                  </a:ext>
                </a:extLst>
              </p:cNvPr>
              <p:cNvSpPr/>
              <p:nvPr/>
            </p:nvSpPr>
            <p:spPr bwMode="auto">
              <a:xfrm>
                <a:off x="5891138" y="1447800"/>
                <a:ext cx="1981200" cy="533698"/>
              </a:xfrm>
              <a:prstGeom prst="roundRect">
                <a:avLst/>
              </a:prstGeom>
              <a:solidFill>
                <a:srgbClr val="FFCC99"/>
              </a:solidFill>
              <a:ln w="12700">
                <a:solidFill>
                  <a:srgbClr val="FFCC66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9" name="Rounded Rectangle 25">
                <a:extLst>
                  <a:ext uri="{FF2B5EF4-FFF2-40B4-BE49-F238E27FC236}">
                    <a16:creationId xmlns:a16="http://schemas.microsoft.com/office/drawing/2014/main" id="{27EC43D0-13E1-49D5-B85A-D24A666E5287}"/>
                  </a:ext>
                </a:extLst>
              </p:cNvPr>
              <p:cNvSpPr/>
              <p:nvPr/>
            </p:nvSpPr>
            <p:spPr bwMode="auto">
              <a:xfrm>
                <a:off x="5884788" y="1447800"/>
                <a:ext cx="1981200" cy="533698"/>
              </a:xfrm>
              <a:prstGeom prst="roundRect">
                <a:avLst/>
              </a:prstGeom>
              <a:noFill/>
              <a:ln w="12700">
                <a:solidFill>
                  <a:srgbClr val="FFCC66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2FC0258A-8431-40A4-A60C-F9B6A7382269}"/>
                  </a:ext>
                </a:extLst>
              </p:cNvPr>
              <p:cNvSpPr/>
              <p:nvPr/>
            </p:nvSpPr>
            <p:spPr>
              <a:xfrm>
                <a:off x="5181525" y="2397655"/>
                <a:ext cx="762000" cy="304970"/>
              </a:xfrm>
              <a:prstGeom prst="rect">
                <a:avLst/>
              </a:prstGeom>
              <a:ln w="12700">
                <a:noFill/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BC5AAE58-01AF-4D14-8DF5-58C4C00361FB}"/>
                  </a:ext>
                </a:extLst>
              </p:cNvPr>
              <p:cNvSpPr/>
              <p:nvPr/>
            </p:nvSpPr>
            <p:spPr>
              <a:xfrm>
                <a:off x="6043538" y="2397655"/>
                <a:ext cx="762000" cy="304970"/>
              </a:xfrm>
              <a:prstGeom prst="rect">
                <a:avLst/>
              </a:prstGeom>
              <a:ln w="12700">
                <a:noFill/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323C9EE-DC99-427E-B81D-1D34976544BF}"/>
                  </a:ext>
                </a:extLst>
              </p:cNvPr>
              <p:cNvSpPr/>
              <p:nvPr/>
            </p:nvSpPr>
            <p:spPr>
              <a:xfrm>
                <a:off x="6934125" y="2397655"/>
                <a:ext cx="762000" cy="304970"/>
              </a:xfrm>
              <a:prstGeom prst="rect">
                <a:avLst/>
              </a:prstGeom>
              <a:ln w="12700">
                <a:noFill/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C9D6DF0-EE0F-4329-B0E7-D1D638BC9D78}"/>
                  </a:ext>
                </a:extLst>
              </p:cNvPr>
              <p:cNvSpPr/>
              <p:nvPr/>
            </p:nvSpPr>
            <p:spPr>
              <a:xfrm>
                <a:off x="7848525" y="2397655"/>
                <a:ext cx="762000" cy="304970"/>
              </a:xfrm>
              <a:prstGeom prst="rect">
                <a:avLst/>
              </a:prstGeom>
              <a:ln w="12700">
                <a:noFill/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14" name="Elbow Connector 30">
                <a:extLst>
                  <a:ext uri="{FF2B5EF4-FFF2-40B4-BE49-F238E27FC236}">
                    <a16:creationId xmlns:a16="http://schemas.microsoft.com/office/drawing/2014/main" id="{3EFBE78A-6348-40F8-B300-F87D6D9D65A2}"/>
                  </a:ext>
                </a:extLst>
              </p:cNvPr>
              <p:cNvCxnSpPr>
                <a:stCxn id="10" idx="0"/>
                <a:endCxn id="19" idx="2"/>
              </p:cNvCxnSpPr>
              <p:nvPr/>
            </p:nvCxnSpPr>
            <p:spPr>
              <a:xfrm rot="5400000" flipH="1" flipV="1">
                <a:off x="5636625" y="1907399"/>
                <a:ext cx="416157" cy="564357"/>
              </a:xfrm>
              <a:prstGeom prst="bentConnector3">
                <a:avLst>
                  <a:gd name="adj1" fmla="val 50000"/>
                </a:avLst>
              </a:prstGeom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Elbow Connector 31">
                <a:extLst>
                  <a:ext uri="{FF2B5EF4-FFF2-40B4-BE49-F238E27FC236}">
                    <a16:creationId xmlns:a16="http://schemas.microsoft.com/office/drawing/2014/main" id="{C9894DF0-54E5-43A4-86E0-94C240D2CAF0}"/>
                  </a:ext>
                </a:extLst>
              </p:cNvPr>
              <p:cNvCxnSpPr>
                <a:stCxn id="11" idx="0"/>
                <a:endCxn id="20" idx="2"/>
              </p:cNvCxnSpPr>
              <p:nvPr/>
            </p:nvCxnSpPr>
            <p:spPr>
              <a:xfrm rot="16200000" flipV="1">
                <a:off x="6216063" y="2189180"/>
                <a:ext cx="416157" cy="794"/>
              </a:xfrm>
              <a:prstGeom prst="bentConnector3">
                <a:avLst>
                  <a:gd name="adj1" fmla="val 50000"/>
                </a:avLst>
              </a:prstGeom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Elbow Connector 32">
                <a:extLst>
                  <a:ext uri="{FF2B5EF4-FFF2-40B4-BE49-F238E27FC236}">
                    <a16:creationId xmlns:a16="http://schemas.microsoft.com/office/drawing/2014/main" id="{CE6955FF-E44F-45AE-B1EC-AB8ACDEB48F5}"/>
                  </a:ext>
                </a:extLst>
              </p:cNvPr>
              <p:cNvCxnSpPr>
                <a:stCxn id="12" idx="0"/>
                <a:endCxn id="21" idx="2"/>
              </p:cNvCxnSpPr>
              <p:nvPr/>
            </p:nvCxnSpPr>
            <p:spPr>
              <a:xfrm rot="16200000" flipV="1">
                <a:off x="6811376" y="1893905"/>
                <a:ext cx="416157" cy="591343"/>
              </a:xfrm>
              <a:prstGeom prst="bentConnector3">
                <a:avLst>
                  <a:gd name="adj1" fmla="val 50000"/>
                </a:avLst>
              </a:prstGeom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Elbow Connector 33">
                <a:extLst>
                  <a:ext uri="{FF2B5EF4-FFF2-40B4-BE49-F238E27FC236}">
                    <a16:creationId xmlns:a16="http://schemas.microsoft.com/office/drawing/2014/main" id="{8BC0773C-C25E-41A8-AA9E-B45548B8136D}"/>
                  </a:ext>
                </a:extLst>
              </p:cNvPr>
              <p:cNvCxnSpPr>
                <a:stCxn id="13" idx="0"/>
                <a:endCxn id="18" idx="2"/>
              </p:cNvCxnSpPr>
              <p:nvPr/>
            </p:nvCxnSpPr>
            <p:spPr>
              <a:xfrm rot="16200000" flipV="1">
                <a:off x="7680532" y="1848661"/>
                <a:ext cx="416157" cy="681831"/>
              </a:xfrm>
              <a:prstGeom prst="bentConnector3">
                <a:avLst>
                  <a:gd name="adj1" fmla="val 50000"/>
                </a:avLst>
              </a:prstGeom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DE5C40-9939-4A76-8E5B-0D7B1FDB018E}"/>
                </a:ext>
              </a:extLst>
            </p:cNvPr>
            <p:cNvSpPr/>
            <p:nvPr/>
          </p:nvSpPr>
          <p:spPr>
            <a:xfrm>
              <a:off x="9329738" y="685800"/>
              <a:ext cx="182562" cy="533400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rgbClr val="FFCC00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F5FD701-4ED8-43C9-888A-91D6765BBAAE}"/>
                </a:ext>
              </a:extLst>
            </p:cNvPr>
            <p:cNvSpPr/>
            <p:nvPr/>
          </p:nvSpPr>
          <p:spPr>
            <a:xfrm>
              <a:off x="7908925" y="685800"/>
              <a:ext cx="182563" cy="533400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rgbClr val="00B050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n>
                  <a:solidFill>
                    <a:srgbClr val="FF6600"/>
                  </a:solidFill>
                </a:ln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B6AE7D1-842E-41F3-AC3A-D559298F61BC}"/>
                </a:ext>
              </a:extLst>
            </p:cNvPr>
            <p:cNvSpPr/>
            <p:nvPr/>
          </p:nvSpPr>
          <p:spPr>
            <a:xfrm>
              <a:off x="8205788" y="685800"/>
              <a:ext cx="182562" cy="533400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AD7043B-9BB2-41F8-B9B0-20F97ACA74ED}"/>
                </a:ext>
              </a:extLst>
            </p:cNvPr>
            <p:cNvSpPr/>
            <p:nvPr/>
          </p:nvSpPr>
          <p:spPr>
            <a:xfrm>
              <a:off x="8505825" y="685800"/>
              <a:ext cx="182563" cy="533400"/>
            </a:xfrm>
            <a:prstGeom prst="rect">
              <a:avLst/>
            </a:prstGeom>
            <a:solidFill>
              <a:srgbClr val="663300"/>
            </a:solidFill>
            <a:ln w="9525">
              <a:solidFill>
                <a:srgbClr val="663300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86876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B97137C7-2751-6912-B67E-A78EAAABC5BF}"/>
              </a:ext>
            </a:extLst>
          </p:cNvPr>
          <p:cNvGrpSpPr/>
          <p:nvPr/>
        </p:nvGrpSpPr>
        <p:grpSpPr>
          <a:xfrm>
            <a:off x="6452315" y="411162"/>
            <a:ext cx="5245994" cy="6035675"/>
            <a:chOff x="6521450" y="685800"/>
            <a:chExt cx="4146550" cy="5292725"/>
          </a:xfrm>
        </p:grpSpPr>
        <p:pic>
          <p:nvPicPr>
            <p:cNvPr id="27" name="Picture 2">
              <a:extLst>
                <a:ext uri="{FF2B5EF4-FFF2-40B4-BE49-F238E27FC236}">
                  <a16:creationId xmlns:a16="http://schemas.microsoft.com/office/drawing/2014/main" id="{83ED155F-CD89-3402-1A42-FAB1F719B3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1450" y="1573213"/>
              <a:ext cx="4038600" cy="4405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8" name="Group 44">
              <a:extLst>
                <a:ext uri="{FF2B5EF4-FFF2-40B4-BE49-F238E27FC236}">
                  <a16:creationId xmlns:a16="http://schemas.microsoft.com/office/drawing/2014/main" id="{1998B7C9-B59F-38B7-A378-56AEC0D4BE4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81800" y="685800"/>
              <a:ext cx="3886200" cy="1254125"/>
              <a:chOff x="4908475" y="1447800"/>
              <a:chExt cx="3886200" cy="1254825"/>
            </a:xfrm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389CE03C-D0D6-FD21-98B4-00F30162B066}"/>
                  </a:ext>
                </a:extLst>
              </p:cNvPr>
              <p:cNvSpPr/>
              <p:nvPr/>
            </p:nvSpPr>
            <p:spPr bwMode="auto">
              <a:xfrm>
                <a:off x="4908475" y="1676528"/>
                <a:ext cx="3886200" cy="76243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2700">
                <a:solidFill>
                  <a:schemeClr val="bg1">
                    <a:lumMod val="65000"/>
                  </a:schemeClr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4" name="Rounded Rectangle 24">
                <a:extLst>
                  <a:ext uri="{FF2B5EF4-FFF2-40B4-BE49-F238E27FC236}">
                    <a16:creationId xmlns:a16="http://schemas.microsoft.com/office/drawing/2014/main" id="{E235676D-D040-32CB-6F2E-390D49125F98}"/>
                  </a:ext>
                </a:extLst>
              </p:cNvPr>
              <p:cNvSpPr/>
              <p:nvPr/>
            </p:nvSpPr>
            <p:spPr bwMode="auto">
              <a:xfrm>
                <a:off x="5891138" y="1447800"/>
                <a:ext cx="1981200" cy="533698"/>
              </a:xfrm>
              <a:prstGeom prst="roundRect">
                <a:avLst/>
              </a:prstGeom>
              <a:solidFill>
                <a:srgbClr val="FFCC99"/>
              </a:solidFill>
              <a:ln w="12700">
                <a:solidFill>
                  <a:srgbClr val="FFCC66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5" name="Rounded Rectangle 25">
                <a:extLst>
                  <a:ext uri="{FF2B5EF4-FFF2-40B4-BE49-F238E27FC236}">
                    <a16:creationId xmlns:a16="http://schemas.microsoft.com/office/drawing/2014/main" id="{A1A930A6-77F3-181C-BB78-D48B8DE09DD1}"/>
                  </a:ext>
                </a:extLst>
              </p:cNvPr>
              <p:cNvSpPr/>
              <p:nvPr/>
            </p:nvSpPr>
            <p:spPr bwMode="auto">
              <a:xfrm>
                <a:off x="5884788" y="1447800"/>
                <a:ext cx="1981200" cy="533698"/>
              </a:xfrm>
              <a:prstGeom prst="roundRect">
                <a:avLst/>
              </a:prstGeom>
              <a:noFill/>
              <a:ln w="12700">
                <a:solidFill>
                  <a:srgbClr val="FFCC66"/>
                </a:solidFill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C940CC73-C40C-9A5D-6532-AFDF8A590A3B}"/>
                  </a:ext>
                </a:extLst>
              </p:cNvPr>
              <p:cNvSpPr/>
              <p:nvPr/>
            </p:nvSpPr>
            <p:spPr>
              <a:xfrm>
                <a:off x="5181525" y="2397655"/>
                <a:ext cx="762000" cy="304970"/>
              </a:xfrm>
              <a:prstGeom prst="rect">
                <a:avLst/>
              </a:prstGeom>
              <a:ln w="12700">
                <a:noFill/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AF356886-88A2-CD4D-A0D9-19A49345F80D}"/>
                  </a:ext>
                </a:extLst>
              </p:cNvPr>
              <p:cNvSpPr/>
              <p:nvPr/>
            </p:nvSpPr>
            <p:spPr>
              <a:xfrm>
                <a:off x="6043538" y="2397655"/>
                <a:ext cx="762000" cy="304970"/>
              </a:xfrm>
              <a:prstGeom prst="rect">
                <a:avLst/>
              </a:prstGeom>
              <a:ln w="12700">
                <a:noFill/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BCA193B3-EFCF-DB30-37E1-7BC8787BDBED}"/>
                  </a:ext>
                </a:extLst>
              </p:cNvPr>
              <p:cNvSpPr/>
              <p:nvPr/>
            </p:nvSpPr>
            <p:spPr>
              <a:xfrm>
                <a:off x="6934125" y="2397655"/>
                <a:ext cx="762000" cy="304970"/>
              </a:xfrm>
              <a:prstGeom prst="rect">
                <a:avLst/>
              </a:prstGeom>
              <a:ln w="12700">
                <a:noFill/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04722C92-BC21-B6BB-2F06-77DB1ADAED43}"/>
                  </a:ext>
                </a:extLst>
              </p:cNvPr>
              <p:cNvSpPr/>
              <p:nvPr/>
            </p:nvSpPr>
            <p:spPr>
              <a:xfrm>
                <a:off x="7848525" y="2397655"/>
                <a:ext cx="762000" cy="304970"/>
              </a:xfrm>
              <a:prstGeom prst="rect">
                <a:avLst/>
              </a:prstGeom>
              <a:ln w="12700">
                <a:noFill/>
                <a:headEnd type="oval" w="sm" len="sm"/>
                <a:tailEnd type="oval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0" name="Elbow Connector 30">
                <a:extLst>
                  <a:ext uri="{FF2B5EF4-FFF2-40B4-BE49-F238E27FC236}">
                    <a16:creationId xmlns:a16="http://schemas.microsoft.com/office/drawing/2014/main" id="{9AFFE2A9-5824-A13E-0AA0-69AEE5E2F119}"/>
                  </a:ext>
                </a:extLst>
              </p:cNvPr>
              <p:cNvCxnSpPr>
                <a:stCxn id="36" idx="0"/>
                <a:endCxn id="30" idx="2"/>
              </p:cNvCxnSpPr>
              <p:nvPr/>
            </p:nvCxnSpPr>
            <p:spPr>
              <a:xfrm rot="5400000" flipH="1" flipV="1">
                <a:off x="5636625" y="1907399"/>
                <a:ext cx="416157" cy="564357"/>
              </a:xfrm>
              <a:prstGeom prst="bentConnector3">
                <a:avLst>
                  <a:gd name="adj1" fmla="val 50000"/>
                </a:avLst>
              </a:prstGeom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Elbow Connector 31">
                <a:extLst>
                  <a:ext uri="{FF2B5EF4-FFF2-40B4-BE49-F238E27FC236}">
                    <a16:creationId xmlns:a16="http://schemas.microsoft.com/office/drawing/2014/main" id="{9872FE70-E1C8-1E61-1311-D5AF78A8FF79}"/>
                  </a:ext>
                </a:extLst>
              </p:cNvPr>
              <p:cNvCxnSpPr>
                <a:stCxn id="37" idx="0"/>
                <a:endCxn id="31" idx="2"/>
              </p:cNvCxnSpPr>
              <p:nvPr/>
            </p:nvCxnSpPr>
            <p:spPr>
              <a:xfrm rot="16200000" flipV="1">
                <a:off x="6216063" y="2189180"/>
                <a:ext cx="416157" cy="794"/>
              </a:xfrm>
              <a:prstGeom prst="bentConnector3">
                <a:avLst>
                  <a:gd name="adj1" fmla="val 50000"/>
                </a:avLst>
              </a:prstGeom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Elbow Connector 32">
                <a:extLst>
                  <a:ext uri="{FF2B5EF4-FFF2-40B4-BE49-F238E27FC236}">
                    <a16:creationId xmlns:a16="http://schemas.microsoft.com/office/drawing/2014/main" id="{96E20D3F-2351-47EC-41AC-2EC561E891CC}"/>
                  </a:ext>
                </a:extLst>
              </p:cNvPr>
              <p:cNvCxnSpPr>
                <a:stCxn id="38" idx="0"/>
                <a:endCxn id="32" idx="2"/>
              </p:cNvCxnSpPr>
              <p:nvPr/>
            </p:nvCxnSpPr>
            <p:spPr>
              <a:xfrm rot="16200000" flipV="1">
                <a:off x="6811376" y="1893905"/>
                <a:ext cx="416157" cy="591343"/>
              </a:xfrm>
              <a:prstGeom prst="bentConnector3">
                <a:avLst>
                  <a:gd name="adj1" fmla="val 50000"/>
                </a:avLst>
              </a:prstGeom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Elbow Connector 33">
                <a:extLst>
                  <a:ext uri="{FF2B5EF4-FFF2-40B4-BE49-F238E27FC236}">
                    <a16:creationId xmlns:a16="http://schemas.microsoft.com/office/drawing/2014/main" id="{060E9126-89FF-A2D9-A038-22853C99AB34}"/>
                  </a:ext>
                </a:extLst>
              </p:cNvPr>
              <p:cNvCxnSpPr>
                <a:stCxn id="39" idx="0"/>
                <a:endCxn id="29" idx="2"/>
              </p:cNvCxnSpPr>
              <p:nvPr/>
            </p:nvCxnSpPr>
            <p:spPr>
              <a:xfrm rot="16200000" flipV="1">
                <a:off x="7680532" y="1848661"/>
                <a:ext cx="416157" cy="681831"/>
              </a:xfrm>
              <a:prstGeom prst="bentConnector3">
                <a:avLst>
                  <a:gd name="adj1" fmla="val 50000"/>
                </a:avLst>
              </a:prstGeom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5EAA55F-AEBB-DFE3-0780-44DAA59ACC36}"/>
                </a:ext>
              </a:extLst>
            </p:cNvPr>
            <p:cNvSpPr/>
            <p:nvPr/>
          </p:nvSpPr>
          <p:spPr>
            <a:xfrm>
              <a:off x="9329738" y="685800"/>
              <a:ext cx="182562" cy="533400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rgbClr val="FFCC00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3C3B49B-5248-3A3C-6834-1AD1A43BFF91}"/>
                </a:ext>
              </a:extLst>
            </p:cNvPr>
            <p:cNvSpPr/>
            <p:nvPr/>
          </p:nvSpPr>
          <p:spPr>
            <a:xfrm>
              <a:off x="7908925" y="685800"/>
              <a:ext cx="182563" cy="533400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rgbClr val="00B050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n>
                  <a:solidFill>
                    <a:srgbClr val="FF6600"/>
                  </a:solidFill>
                </a:ln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817BBB6-9E50-3387-6883-020E99AB6A64}"/>
                </a:ext>
              </a:extLst>
            </p:cNvPr>
            <p:cNvSpPr/>
            <p:nvPr/>
          </p:nvSpPr>
          <p:spPr>
            <a:xfrm>
              <a:off x="8205788" y="685800"/>
              <a:ext cx="182562" cy="533400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1E7DE16-0FB0-916C-49D3-B0C941D4EE66}"/>
                </a:ext>
              </a:extLst>
            </p:cNvPr>
            <p:cNvSpPr/>
            <p:nvPr/>
          </p:nvSpPr>
          <p:spPr>
            <a:xfrm>
              <a:off x="8505825" y="685800"/>
              <a:ext cx="182563" cy="533400"/>
            </a:xfrm>
            <a:prstGeom prst="rect">
              <a:avLst/>
            </a:prstGeom>
            <a:solidFill>
              <a:srgbClr val="663300"/>
            </a:solidFill>
            <a:ln w="9525">
              <a:solidFill>
                <a:srgbClr val="663300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0C77821-988E-43B1-9086-E15D3C824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Determine the resistor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AF42DA-A159-4DE9-93AC-CDE509BE69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56 x 10 Ω = 560 Ω (</a:t>
            </a:r>
            <a:r>
              <a:rPr lang="en-US" sz="2800" dirty="0">
                <a:sym typeface="Symbol" pitchFamily="18" charset="2"/>
              </a:rPr>
              <a:t>5%)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F81DEF-BF41-4FC1-93C9-2653D0C52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sp>
        <p:nvSpPr>
          <p:cNvPr id="22" name="Rounded Rectangle 42">
            <a:extLst>
              <a:ext uri="{FF2B5EF4-FFF2-40B4-BE49-F238E27FC236}">
                <a16:creationId xmlns:a16="http://schemas.microsoft.com/office/drawing/2014/main" id="{81D6021E-9887-42AA-8C79-8521D914C0EF}"/>
              </a:ext>
            </a:extLst>
          </p:cNvPr>
          <p:cNvSpPr/>
          <p:nvPr/>
        </p:nvSpPr>
        <p:spPr>
          <a:xfrm>
            <a:off x="10571354" y="2510225"/>
            <a:ext cx="823913" cy="320675"/>
          </a:xfrm>
          <a:prstGeom prst="roundRect">
            <a:avLst/>
          </a:prstGeom>
          <a:ln w="76200">
            <a:solidFill>
              <a:srgbClr val="FF0000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Rounded Rectangle 42">
            <a:extLst>
              <a:ext uri="{FF2B5EF4-FFF2-40B4-BE49-F238E27FC236}">
                <a16:creationId xmlns:a16="http://schemas.microsoft.com/office/drawing/2014/main" id="{3D2CA0CE-95FD-4814-A3BA-462BA70C56E8}"/>
              </a:ext>
            </a:extLst>
          </p:cNvPr>
          <p:cNvSpPr/>
          <p:nvPr/>
        </p:nvSpPr>
        <p:spPr>
          <a:xfrm>
            <a:off x="7169554" y="4640353"/>
            <a:ext cx="823913" cy="320675"/>
          </a:xfrm>
          <a:prstGeom prst="roundRect">
            <a:avLst/>
          </a:prstGeom>
          <a:ln w="76200">
            <a:solidFill>
              <a:srgbClr val="FF0000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Rounded Rectangle 42">
            <a:extLst>
              <a:ext uri="{FF2B5EF4-FFF2-40B4-BE49-F238E27FC236}">
                <a16:creationId xmlns:a16="http://schemas.microsoft.com/office/drawing/2014/main" id="{00C10C42-0C75-49D3-9FEF-DDC61F3485CD}"/>
              </a:ext>
            </a:extLst>
          </p:cNvPr>
          <p:cNvSpPr/>
          <p:nvPr/>
        </p:nvSpPr>
        <p:spPr>
          <a:xfrm>
            <a:off x="8328656" y="4988084"/>
            <a:ext cx="823913" cy="320675"/>
          </a:xfrm>
          <a:prstGeom prst="roundRect">
            <a:avLst/>
          </a:prstGeom>
          <a:ln w="76200">
            <a:solidFill>
              <a:srgbClr val="FF0000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" name="Rounded Rectangle 42">
            <a:extLst>
              <a:ext uri="{FF2B5EF4-FFF2-40B4-BE49-F238E27FC236}">
                <a16:creationId xmlns:a16="http://schemas.microsoft.com/office/drawing/2014/main" id="{6263FB42-FDB8-450B-A247-B52E9D9FCE99}"/>
              </a:ext>
            </a:extLst>
          </p:cNvPr>
          <p:cNvSpPr/>
          <p:nvPr/>
        </p:nvSpPr>
        <p:spPr>
          <a:xfrm>
            <a:off x="9433053" y="3224083"/>
            <a:ext cx="823913" cy="320675"/>
          </a:xfrm>
          <a:prstGeom prst="roundRect">
            <a:avLst/>
          </a:prstGeom>
          <a:ln w="76200">
            <a:solidFill>
              <a:srgbClr val="FF0000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67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63823-E3B2-4427-9282-DC748C941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Potentiometers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72097E-531D-48AB-9EB6-518C342D8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084867" cy="5029200"/>
          </a:xfrm>
        </p:spPr>
        <p:txBody>
          <a:bodyPr>
            <a:normAutofit/>
          </a:bodyPr>
          <a:lstStyle/>
          <a:p>
            <a:r>
              <a:rPr lang="en-US" dirty="0"/>
              <a:t>Vary resistance between zero and some maximum</a:t>
            </a:r>
          </a:p>
          <a:p>
            <a:pPr lvl="1"/>
            <a:r>
              <a:rPr lang="en-US" dirty="0"/>
              <a:t>1 </a:t>
            </a:r>
            <a:r>
              <a:rPr lang="en-US" dirty="0" err="1"/>
              <a:t>kΩ</a:t>
            </a:r>
            <a:r>
              <a:rPr lang="en-US" dirty="0"/>
              <a:t>, 10 </a:t>
            </a:r>
            <a:r>
              <a:rPr lang="en-US" dirty="0" err="1"/>
              <a:t>kΩ</a:t>
            </a:r>
            <a:r>
              <a:rPr lang="en-US" dirty="0"/>
              <a:t>, 100 </a:t>
            </a:r>
            <a:r>
              <a:rPr lang="en-US" dirty="0" err="1"/>
              <a:t>kΩ</a:t>
            </a:r>
            <a:r>
              <a:rPr lang="en-US" dirty="0"/>
              <a:t> common</a:t>
            </a:r>
          </a:p>
          <a:p>
            <a:pPr lvl="1"/>
            <a:endParaRPr lang="en-US" dirty="0"/>
          </a:p>
          <a:p>
            <a:r>
              <a:rPr lang="en-US" dirty="0"/>
              <a:t>Connect middle and an edge for just a changeable resistor</a:t>
            </a:r>
          </a:p>
          <a:p>
            <a:pPr lvl="1"/>
            <a:endParaRPr lang="en-US" dirty="0"/>
          </a:p>
          <a:p>
            <a:r>
              <a:rPr lang="en-US" dirty="0"/>
              <a:t>Middle terminal is a movable resistor divider</a:t>
            </a:r>
          </a:p>
          <a:p>
            <a:pPr lvl="1"/>
            <a:r>
              <a:rPr lang="en-US" dirty="0"/>
              <a:t>Knob changes middle output if outer pins are VCC and Ground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5727CD-FCBA-43AE-9C6D-73D29ED7C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pic>
        <p:nvPicPr>
          <p:cNvPr id="11266" name="Picture 2" descr="Potentiometer Circuit | Circuit diagram, Electronics basics, Circuit">
            <a:extLst>
              <a:ext uri="{FF2B5EF4-FFF2-40B4-BE49-F238E27FC236}">
                <a16:creationId xmlns:a16="http://schemas.microsoft.com/office/drawing/2014/main" id="{064060E5-5A2A-478D-98A3-B15399250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92461" y="2508250"/>
            <a:ext cx="6096000" cy="384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701C964-50D9-44EA-8ED7-4B1A3973BF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27338" y="228600"/>
            <a:ext cx="2553056" cy="259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322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32ADC-DEFF-4934-B4CF-AA0F9F8B6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flows through the “path of least resistance”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AC792-8B19-4197-8C9B-F725520E4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Simplification</a:t>
            </a:r>
          </a:p>
          <a:p>
            <a:pPr lvl="1"/>
            <a:r>
              <a:rPr lang="en-US" dirty="0"/>
              <a:t>Works well for the types of circuits we use</a:t>
            </a:r>
          </a:p>
          <a:p>
            <a:pPr lvl="1"/>
            <a:endParaRPr lang="en-US" dirty="0"/>
          </a:p>
          <a:p>
            <a:r>
              <a:rPr lang="en-US" dirty="0"/>
              <a:t>Pull-up resistor</a:t>
            </a:r>
          </a:p>
          <a:p>
            <a:pPr lvl="1"/>
            <a:r>
              <a:rPr lang="en-US" dirty="0"/>
              <a:t>When button is open (disconnected),</a:t>
            </a:r>
            <a:br>
              <a:rPr lang="en-US" dirty="0"/>
            </a:br>
            <a:r>
              <a:rPr lang="en-US" dirty="0"/>
              <a:t>the only path is through the resistor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When button is closed (connected)</a:t>
            </a:r>
            <a:br>
              <a:rPr lang="en-US" dirty="0"/>
            </a:br>
            <a:r>
              <a:rPr lang="en-US" dirty="0"/>
              <a:t>the least resistance path is through</a:t>
            </a:r>
            <a:br>
              <a:rPr lang="en-US" dirty="0"/>
            </a:br>
            <a:r>
              <a:rPr lang="en-US" dirty="0"/>
              <a:t>the button to Ground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8C9CAF-E97C-4D9F-B5D0-C1CA5E1FD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pic>
        <p:nvPicPr>
          <p:cNvPr id="5" name="Picture 2" descr="schematic pull-up">
            <a:extLst>
              <a:ext uri="{FF2B5EF4-FFF2-40B4-BE49-F238E27FC236}">
                <a16:creationId xmlns:a16="http://schemas.microsoft.com/office/drawing/2014/main" id="{1B89CC1F-246C-4F15-BCB0-4077FFFE8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494" y="2262187"/>
            <a:ext cx="381000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24929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1F487-7725-4597-A35A-CDBFF12D2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Pull-up resistors and pull-down resistors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A73924-A441-4AE4-8412-29707682D0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Resistor sets the “default” value of a wire</a:t>
            </a:r>
          </a:p>
          <a:p>
            <a:pPr lvl="1"/>
            <a:r>
              <a:rPr lang="en-US" dirty="0"/>
              <a:t>Pull-up connects to VCC</a:t>
            </a:r>
          </a:p>
          <a:p>
            <a:pPr lvl="1"/>
            <a:r>
              <a:rPr lang="en-US" dirty="0"/>
              <a:t>Pull-down connects to Ground</a:t>
            </a:r>
          </a:p>
          <a:p>
            <a:pPr lvl="1"/>
            <a:r>
              <a:rPr lang="en-US" dirty="0"/>
              <a:t>Usually 10-100 </a:t>
            </a:r>
            <a:r>
              <a:rPr lang="en-US" dirty="0" err="1"/>
              <a:t>kΩ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When button is open (disconnected)</a:t>
            </a:r>
          </a:p>
          <a:p>
            <a:pPr lvl="1"/>
            <a:r>
              <a:rPr lang="en-US" dirty="0"/>
              <a:t>Connection through the resistor sets signal</a:t>
            </a:r>
          </a:p>
          <a:p>
            <a:pPr lvl="1"/>
            <a:endParaRPr lang="en-US" dirty="0"/>
          </a:p>
          <a:p>
            <a:r>
              <a:rPr lang="en-US" dirty="0"/>
              <a:t>When button is closed (connected)</a:t>
            </a:r>
          </a:p>
          <a:p>
            <a:pPr lvl="1"/>
            <a:r>
              <a:rPr lang="en-US" dirty="0"/>
              <a:t>Signal is directly connected to a voltage source</a:t>
            </a:r>
          </a:p>
          <a:p>
            <a:pPr lvl="1"/>
            <a:r>
              <a:rPr lang="en-US" dirty="0"/>
              <a:t>Much lower resistance means that signal dominates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648A9E-E9F2-404D-9D0C-BF766E5DB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pic>
        <p:nvPicPr>
          <p:cNvPr id="4098" name="Picture 2" descr="schematic pull-up">
            <a:extLst>
              <a:ext uri="{FF2B5EF4-FFF2-40B4-BE49-F238E27FC236}">
                <a16:creationId xmlns:a16="http://schemas.microsoft.com/office/drawing/2014/main" id="{FB346F55-0B47-4EAD-B989-14021A1680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394" y="1143000"/>
            <a:ext cx="381000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74772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D7C26-6EA5-440B-957A-454F2D0A2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Buttons on the </a:t>
            </a:r>
            <a:r>
              <a:rPr lang="en-US" dirty="0" err="1"/>
              <a:t>Microbit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CD03A-2555-4CA8-8831-F42EC6159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743109" cy="5029200"/>
          </a:xfrm>
        </p:spPr>
        <p:txBody>
          <a:bodyPr/>
          <a:lstStyle/>
          <a:p>
            <a:r>
              <a:rPr lang="en-US" dirty="0"/>
              <a:t>Normally open buttons</a:t>
            </a:r>
          </a:p>
          <a:p>
            <a:pPr lvl="1"/>
            <a:r>
              <a:rPr lang="en-US" dirty="0"/>
              <a:t>Disconnected by default</a:t>
            </a:r>
          </a:p>
          <a:p>
            <a:pPr lvl="1"/>
            <a:endParaRPr lang="en-US" dirty="0"/>
          </a:p>
          <a:p>
            <a:r>
              <a:rPr lang="en-US" dirty="0"/>
              <a:t>Active low signal</a:t>
            </a:r>
          </a:p>
          <a:p>
            <a:pPr lvl="1"/>
            <a:r>
              <a:rPr lang="en-US" dirty="0"/>
              <a:t>Activating (pushing) button creates a low signal</a:t>
            </a:r>
          </a:p>
          <a:p>
            <a:pPr lvl="1"/>
            <a:endParaRPr lang="en-US" dirty="0"/>
          </a:p>
          <a:p>
            <a:r>
              <a:rPr lang="en-US" dirty="0"/>
              <a:t>Pull-up resistors</a:t>
            </a:r>
          </a:p>
          <a:p>
            <a:pPr lvl="1"/>
            <a:r>
              <a:rPr lang="en-US" dirty="0"/>
              <a:t>Set button signal high by default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65161F-7FF9-4426-B940-EE1BE9CFD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6A1B9D-C1FA-43F5-9CBE-CB502A89BD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0704" y="1143000"/>
            <a:ext cx="4229690" cy="38105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DE5106-45EB-3269-4F91-AA3DEE4990D5}"/>
              </a:ext>
            </a:extLst>
          </p:cNvPr>
          <p:cNvSpPr txBox="1"/>
          <p:nvPr/>
        </p:nvSpPr>
        <p:spPr>
          <a:xfrm>
            <a:off x="9929611" y="819834"/>
            <a:ext cx="2073498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Signal going to the Microcontroller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66AA118-4BBE-2B5A-8D17-C477C5B543B6}"/>
              </a:ext>
            </a:extLst>
          </p:cNvPr>
          <p:cNvCxnSpPr/>
          <p:nvPr/>
        </p:nvCxnSpPr>
        <p:spPr>
          <a:xfrm>
            <a:off x="10972800" y="1506828"/>
            <a:ext cx="0" cy="142955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5511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2DD88-BCA0-2CC1-F29C-1D79712D1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4FB912-A7F2-44DC-88E0-E0818CBE5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E50F56A-A9AA-47D6-BD6E-6C4F67C7A3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b="1" dirty="0"/>
              <a:t>Digital Circuits</a:t>
            </a:r>
          </a:p>
          <a:p>
            <a:pPr lvl="1"/>
            <a:r>
              <a:rPr lang="en-US" dirty="0"/>
              <a:t>Inputs</a:t>
            </a:r>
          </a:p>
          <a:p>
            <a:pPr lvl="1"/>
            <a:r>
              <a:rPr lang="en-US" b="1" dirty="0"/>
              <a:t>Outputs</a:t>
            </a:r>
          </a:p>
          <a:p>
            <a:endParaRPr lang="en-US" dirty="0"/>
          </a:p>
          <a:p>
            <a:r>
              <a:rPr lang="en-US" dirty="0"/>
              <a:t>Prototyping</a:t>
            </a:r>
          </a:p>
          <a:p>
            <a:endParaRPr lang="en-US" dirty="0"/>
          </a:p>
          <a:p>
            <a:r>
              <a:rPr lang="en-US" dirty="0"/>
              <a:t>Project Overview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88AD9FA-A5D7-BA9E-20E2-481AF82D3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618397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B1B76-247F-49F1-A197-59E20CF05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2EC10-8602-43D1-8CE4-511B198D08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Labs</a:t>
            </a:r>
          </a:p>
          <a:p>
            <a:pPr lvl="1"/>
            <a:r>
              <a:rPr lang="en-US" dirty="0"/>
              <a:t>See schedule of Lab hours available on Canvas for checkoffs</a:t>
            </a:r>
          </a:p>
          <a:p>
            <a:pPr lvl="2"/>
            <a:r>
              <a:rPr lang="en-US" dirty="0"/>
              <a:t>Due by end-of-day Thursday (but last office hours ends at 8pm)</a:t>
            </a:r>
          </a:p>
          <a:p>
            <a:endParaRPr lang="en-US" dirty="0"/>
          </a:p>
          <a:p>
            <a:r>
              <a:rPr lang="en-US" dirty="0"/>
              <a:t>Quiz</a:t>
            </a:r>
          </a:p>
          <a:p>
            <a:pPr lvl="1"/>
            <a:r>
              <a:rPr lang="en-US" dirty="0"/>
              <a:t>Today at end of class! (tell your friends who aren’t here yet)</a:t>
            </a:r>
          </a:p>
          <a:p>
            <a:pPr lvl="1"/>
            <a:r>
              <a:rPr lang="en-US" dirty="0"/>
              <a:t>Someone remind me at ~4:30 if I don’t stop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9D2708-CCD5-4557-B6B1-FF3228F91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210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211E4-D52A-4897-A032-F5E4CFFC1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94A4D3-8996-4B1D-BF3C-21E647C6C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Light Emitting Diodes</a:t>
            </a:r>
          </a:p>
          <a:p>
            <a:pPr lvl="1"/>
            <a:r>
              <a:rPr lang="en-US" dirty="0"/>
              <a:t>Generate light as current passes through them</a:t>
            </a:r>
          </a:p>
          <a:p>
            <a:pPr lvl="1"/>
            <a:r>
              <a:rPr lang="en-US" dirty="0"/>
              <a:t>Various colors available</a:t>
            </a:r>
          </a:p>
          <a:p>
            <a:pPr lvl="1"/>
            <a:endParaRPr lang="en-US" dirty="0"/>
          </a:p>
          <a:p>
            <a:r>
              <a:rPr lang="en-US" dirty="0"/>
              <a:t>Diodes</a:t>
            </a:r>
          </a:p>
          <a:p>
            <a:pPr lvl="1"/>
            <a:r>
              <a:rPr lang="en-US" dirty="0"/>
              <a:t>Only allow current to go through one way</a:t>
            </a:r>
          </a:p>
          <a:p>
            <a:pPr lvl="1"/>
            <a:r>
              <a:rPr lang="en-US" dirty="0"/>
              <a:t>Not particularly relevant for LEDs</a:t>
            </a:r>
          </a:p>
          <a:p>
            <a:pPr lvl="2"/>
            <a:r>
              <a:rPr lang="en-US" dirty="0"/>
              <a:t>Treat as a digital component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Connect anode to high voltage and cathode to ground</a:t>
            </a:r>
          </a:p>
          <a:p>
            <a:pPr lvl="1"/>
            <a:r>
              <a:rPr lang="en-US" dirty="0"/>
              <a:t>Plus a resistor to limit the total amount of current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B634B4-A0A9-4D63-A197-60EDD7B36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8875AE00-3DE1-4948-96D6-14C041CC2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4970" y="1320800"/>
            <a:ext cx="3565424" cy="341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34DF1BE-58E3-4241-9A11-6E152757D0F2}"/>
              </a:ext>
            </a:extLst>
          </p:cNvPr>
          <p:cNvSpPr txBox="1"/>
          <p:nvPr/>
        </p:nvSpPr>
        <p:spPr>
          <a:xfrm>
            <a:off x="774700" y="6051550"/>
            <a:ext cx="7556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https://learn.sparkfun.com/tutorials/light-emitting-diodes-leds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8631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led schematic symbol - Clip Art Library">
            <a:extLst>
              <a:ext uri="{FF2B5EF4-FFF2-40B4-BE49-F238E27FC236}">
                <a16:creationId xmlns:a16="http://schemas.microsoft.com/office/drawing/2014/main" id="{5B6F2AA6-9308-424D-9368-76E3441830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595" y="2906001"/>
            <a:ext cx="276225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28CB2E5-F994-4CA1-A827-93CB9DA5F248}"/>
              </a:ext>
            </a:extLst>
          </p:cNvPr>
          <p:cNvSpPr txBox="1"/>
          <p:nvPr/>
        </p:nvSpPr>
        <p:spPr>
          <a:xfrm>
            <a:off x="3693933" y="4142711"/>
            <a:ext cx="22874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Negative ( - ) lead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34CC5AE-CD69-469B-AB97-AE5B08225A3C}"/>
              </a:ext>
            </a:extLst>
          </p:cNvPr>
          <p:cNvSpPr txBox="1"/>
          <p:nvPr/>
        </p:nvSpPr>
        <p:spPr>
          <a:xfrm>
            <a:off x="951426" y="4342766"/>
            <a:ext cx="2441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Schematic Symbol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24127DC-D20D-45C1-98F0-4190765FFAD2}"/>
              </a:ext>
            </a:extLst>
          </p:cNvPr>
          <p:cNvCxnSpPr>
            <a:cxnSpLocks/>
            <a:stCxn id="15" idx="1"/>
          </p:cNvCxnSpPr>
          <p:nvPr/>
        </p:nvCxnSpPr>
        <p:spPr>
          <a:xfrm flipH="1" flipV="1">
            <a:off x="3040352" y="3958561"/>
            <a:ext cx="653581" cy="384205"/>
          </a:xfrm>
          <a:prstGeom prst="line">
            <a:avLst/>
          </a:prstGeom>
          <a:ln w="25400">
            <a:solidFill>
              <a:srgbClr val="AF1E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4535636-09FA-4FE4-A4AF-D67704661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D27F7-F088-4A6F-879A-0B90795A3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Directional component: only allows current to flow one way</a:t>
            </a:r>
          </a:p>
          <a:p>
            <a:endParaRPr lang="en-US" dirty="0"/>
          </a:p>
          <a:p>
            <a:r>
              <a:rPr lang="en-US" dirty="0"/>
              <a:t>Shorter side is the negative one</a:t>
            </a:r>
          </a:p>
          <a:p>
            <a:pPr lvl="1"/>
            <a:r>
              <a:rPr lang="en-US" dirty="0"/>
              <a:t>i.e. where current flows to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1086BB-61E9-4A82-86E6-874899467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pic>
        <p:nvPicPr>
          <p:cNvPr id="5" name="Picture 2" descr="Z:\2010_0416_My Pics from PLTW laptop\2011_0204_POE_Electrical Circuits_Physical\IMG_2641.JPG">
            <a:extLst>
              <a:ext uri="{FF2B5EF4-FFF2-40B4-BE49-F238E27FC236}">
                <a16:creationId xmlns:a16="http://schemas.microsoft.com/office/drawing/2014/main" id="{FD5F174B-57FB-44C3-A361-81A958E1E0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249360" y="2331918"/>
            <a:ext cx="1111170" cy="374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2A98B21-357E-497A-A8B8-E41921F41455}"/>
              </a:ext>
            </a:extLst>
          </p:cNvPr>
          <p:cNvCxnSpPr/>
          <p:nvPr/>
        </p:nvCxnSpPr>
        <p:spPr>
          <a:xfrm flipH="1" flipV="1">
            <a:off x="8989306" y="2906001"/>
            <a:ext cx="1563338" cy="175071"/>
          </a:xfrm>
          <a:prstGeom prst="line">
            <a:avLst/>
          </a:prstGeom>
          <a:ln w="25400">
            <a:solidFill>
              <a:srgbClr val="AF1E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00847C3-C043-496A-B8E8-B56F698C3ED2}"/>
              </a:ext>
            </a:extLst>
          </p:cNvPr>
          <p:cNvSpPr txBox="1"/>
          <p:nvPr/>
        </p:nvSpPr>
        <p:spPr>
          <a:xfrm>
            <a:off x="7171183" y="2440535"/>
            <a:ext cx="24008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Larger metal component</a:t>
            </a:r>
          </a:p>
          <a:p>
            <a:r>
              <a:rPr lang="en-US" sz="2000" dirty="0"/>
              <a:t>inside of case or case flat spot is cathode or </a:t>
            </a:r>
          </a:p>
          <a:p>
            <a:r>
              <a:rPr lang="en-US" sz="2000" dirty="0"/>
              <a:t>negative (-) lead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968D59-7166-4F37-B795-B3A451885CB4}"/>
              </a:ext>
            </a:extLst>
          </p:cNvPr>
          <p:cNvSpPr txBox="1"/>
          <p:nvPr/>
        </p:nvSpPr>
        <p:spPr>
          <a:xfrm>
            <a:off x="7171184" y="4800932"/>
            <a:ext cx="22686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Shorter wire is cathode or </a:t>
            </a:r>
          </a:p>
          <a:p>
            <a:r>
              <a:rPr lang="en-US" sz="2000"/>
              <a:t>negative (-) lead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29A8104-31FB-48EA-BC50-A0461054101E}"/>
              </a:ext>
            </a:extLst>
          </p:cNvPr>
          <p:cNvCxnSpPr/>
          <p:nvPr/>
        </p:nvCxnSpPr>
        <p:spPr>
          <a:xfrm flipH="1">
            <a:off x="8956441" y="5054408"/>
            <a:ext cx="1596203" cy="174745"/>
          </a:xfrm>
          <a:prstGeom prst="line">
            <a:avLst/>
          </a:prstGeom>
          <a:ln w="25400">
            <a:solidFill>
              <a:srgbClr val="AF1E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6AD4DFDA-625A-B5A8-16F9-9000544EDF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3" t="29032" r="24707" b="28447"/>
          <a:stretch/>
        </p:blipFill>
        <p:spPr bwMode="auto">
          <a:xfrm>
            <a:off x="4214747" y="5509887"/>
            <a:ext cx="1300760" cy="110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30CB867-E612-B70C-DBE0-5C883DFD147C}"/>
              </a:ext>
            </a:extLst>
          </p:cNvPr>
          <p:cNvSpPr txBox="1"/>
          <p:nvPr/>
        </p:nvSpPr>
        <p:spPr>
          <a:xfrm>
            <a:off x="3871025" y="5189387"/>
            <a:ext cx="2400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Surface-mount LED</a:t>
            </a:r>
          </a:p>
        </p:txBody>
      </p:sp>
    </p:spTree>
    <p:extLst>
      <p:ext uri="{BB962C8B-B14F-4D97-AF65-F5344CB8AC3E}">
        <p14:creationId xmlns:p14="http://schemas.microsoft.com/office/powerpoint/2010/main" val="39253701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6A55B-E9D3-46C1-A1B2-5214273D2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RGB LED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41A9B6-7C60-4AA7-B5BA-F4AB84F3E2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371582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Three different colors of LED in a single large diffuser</a:t>
            </a:r>
          </a:p>
          <a:p>
            <a:pPr lvl="1"/>
            <a:endParaRPr lang="en-US" dirty="0"/>
          </a:p>
          <a:p>
            <a:r>
              <a:rPr lang="en-US" dirty="0"/>
              <a:t>Short leads are negative ends</a:t>
            </a:r>
          </a:p>
          <a:p>
            <a:pPr lvl="1"/>
            <a:r>
              <a:rPr lang="en-US" dirty="0"/>
              <a:t>One for each color</a:t>
            </a:r>
          </a:p>
          <a:p>
            <a:pPr lvl="1"/>
            <a:endParaRPr lang="en-US" dirty="0"/>
          </a:p>
          <a:p>
            <a:r>
              <a:rPr lang="en-US" dirty="0"/>
              <a:t>Long lead is common power</a:t>
            </a:r>
          </a:p>
          <a:p>
            <a:pPr lvl="1"/>
            <a:r>
              <a:rPr lang="en-US" dirty="0"/>
              <a:t>Common anode</a:t>
            </a:r>
          </a:p>
          <a:p>
            <a:pPr lvl="1"/>
            <a:endParaRPr lang="en-US" dirty="0"/>
          </a:p>
          <a:p>
            <a:r>
              <a:rPr lang="en-US" dirty="0"/>
              <a:t>Combinations of LEDs give other colors</a:t>
            </a:r>
          </a:p>
          <a:p>
            <a:pPr lvl="1"/>
            <a:r>
              <a:rPr lang="en-US" dirty="0"/>
              <a:t>Cyan, Yellow, Violet, White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678A98-7655-4E65-B938-809DD9FCF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A594AB-E052-4EF3-AC5E-030CFE199B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9177" y="875561"/>
            <a:ext cx="4601217" cy="52966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F215A79-D24B-4BE2-9EF7-7AEFF548402D}"/>
              </a:ext>
            </a:extLst>
          </p:cNvPr>
          <p:cNvSpPr txBox="1"/>
          <p:nvPr/>
        </p:nvSpPr>
        <p:spPr>
          <a:xfrm>
            <a:off x="607595" y="6172200"/>
            <a:ext cx="722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https://cdn-shop.adafruit.com/datasheets/FLR-100WAS-RGB.pdf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4136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827A4-21CE-476E-8188-16AD3598C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Active state for LEDs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510ED-342B-446D-A898-3D0C38BECC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LEDs can be active high or active low depending on configuration</a:t>
            </a:r>
          </a:p>
          <a:p>
            <a:pPr lvl="1"/>
            <a:r>
              <a:rPr lang="en-US" dirty="0"/>
              <a:t>Active high is how people assume they work</a:t>
            </a:r>
          </a:p>
          <a:p>
            <a:pPr lvl="1"/>
            <a:r>
              <a:rPr lang="en-US" dirty="0"/>
              <a:t>Active low is often used instead</a:t>
            </a:r>
          </a:p>
          <a:p>
            <a:pPr lvl="2"/>
            <a:r>
              <a:rPr lang="en-US" dirty="0"/>
              <a:t>GPIO pins can usually sink more current than they can source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92CDA5-69B0-4C81-8F6B-6D25062D0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9CFD0B1-D995-46ED-9093-3571E7359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749" y="3052566"/>
            <a:ext cx="4486901" cy="28102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0F8B48B-64CC-4F84-A5E1-BBB99AD631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880" y="2919197"/>
            <a:ext cx="4191585" cy="307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739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62D3B-3A64-4BAF-9AAF-453117E79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LEDs on the </a:t>
            </a:r>
            <a:r>
              <a:rPr lang="en-US" dirty="0" err="1"/>
              <a:t>Microbit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678F0-60DB-48EA-886E-7EA495E734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Microphone LED</a:t>
            </a:r>
          </a:p>
          <a:p>
            <a:pPr lvl="1"/>
            <a:r>
              <a:rPr lang="en-US" dirty="0"/>
              <a:t>Active high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Simple to use,</a:t>
            </a:r>
            <a:br>
              <a:rPr lang="en-US" dirty="0"/>
            </a:br>
            <a:r>
              <a:rPr lang="en-US" dirty="0"/>
              <a:t>just set the GPIO</a:t>
            </a:r>
            <a:br>
              <a:rPr lang="en-US" dirty="0"/>
            </a:br>
            <a:r>
              <a:rPr lang="en-US" dirty="0"/>
              <a:t>high to enable 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92CD4C-BB5D-4F80-81E8-3CB4555BC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57F538A-82A5-47AB-9DAC-56316A0D1A1D}"/>
              </a:ext>
            </a:extLst>
          </p:cNvPr>
          <p:cNvGrpSpPr/>
          <p:nvPr/>
        </p:nvGrpSpPr>
        <p:grpSpPr>
          <a:xfrm>
            <a:off x="3673394" y="1760157"/>
            <a:ext cx="6804643" cy="4412043"/>
            <a:chOff x="4422157" y="1760157"/>
            <a:chExt cx="6804643" cy="441204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EDFAAD0-A43E-4DB1-A114-029493B48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22157" y="1760157"/>
              <a:ext cx="6804643" cy="441204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FB90B8F-C08F-4197-9745-A9BB1758FA01}"/>
                </a:ext>
              </a:extLst>
            </p:cNvPr>
            <p:cNvSpPr/>
            <p:nvPr/>
          </p:nvSpPr>
          <p:spPr>
            <a:xfrm>
              <a:off x="6604000" y="2768600"/>
              <a:ext cx="4521200" cy="3403600"/>
            </a:xfrm>
            <a:prstGeom prst="rect">
              <a:avLst/>
            </a:prstGeom>
            <a:solidFill>
              <a:srgbClr val="D9D9D9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CD3C905-74F9-41C6-B65C-DB46923BAFC0}"/>
                </a:ext>
              </a:extLst>
            </p:cNvPr>
            <p:cNvSpPr/>
            <p:nvPr/>
          </p:nvSpPr>
          <p:spPr>
            <a:xfrm>
              <a:off x="5802898" y="2768600"/>
              <a:ext cx="801102" cy="660400"/>
            </a:xfrm>
            <a:prstGeom prst="rect">
              <a:avLst/>
            </a:prstGeom>
            <a:solidFill>
              <a:srgbClr val="D9D9D9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A03D651-4481-442C-8FC8-3831B0DB6EEA}"/>
              </a:ext>
            </a:extLst>
          </p:cNvPr>
          <p:cNvSpPr txBox="1"/>
          <p:nvPr/>
        </p:nvSpPr>
        <p:spPr>
          <a:xfrm>
            <a:off x="10541000" y="3098800"/>
            <a:ext cx="13843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Ignore this other part for now</a:t>
            </a:r>
          </a:p>
        </p:txBody>
      </p:sp>
    </p:spTree>
    <p:extLst>
      <p:ext uri="{BB962C8B-B14F-4D97-AF65-F5344CB8AC3E}">
        <p14:creationId xmlns:p14="http://schemas.microsoft.com/office/powerpoint/2010/main" val="32395318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98CB8-4B35-4293-A9C4-BAD373E0D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LEDs on the </a:t>
            </a:r>
            <a:r>
              <a:rPr lang="en-US" dirty="0" err="1"/>
              <a:t>Microbit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8F6A2-E2B0-4492-BED2-AE9A6C008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356733" cy="5029200"/>
          </a:xfrm>
        </p:spPr>
        <p:txBody>
          <a:bodyPr>
            <a:normAutofit/>
          </a:bodyPr>
          <a:lstStyle/>
          <a:p>
            <a:r>
              <a:rPr lang="en-US" sz="2400" dirty="0"/>
              <a:t>Use two GPIO pins to control each LED</a:t>
            </a:r>
          </a:p>
          <a:p>
            <a:pPr lvl="1"/>
            <a:r>
              <a:rPr lang="en-US" sz="2000" dirty="0"/>
              <a:t>Row high as VDD</a:t>
            </a:r>
          </a:p>
          <a:p>
            <a:pPr lvl="1"/>
            <a:r>
              <a:rPr lang="en-US" sz="2000" dirty="0"/>
              <a:t>Column low as Ground</a:t>
            </a:r>
          </a:p>
          <a:p>
            <a:pPr lvl="1"/>
            <a:endParaRPr lang="en-US" sz="2000" dirty="0"/>
          </a:p>
          <a:p>
            <a:r>
              <a:rPr lang="en-US" sz="2400" dirty="0"/>
              <a:t>Connections on circuit schematics only exist where there are dots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1D27B2-B0B4-434F-8B3D-89743AF25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AC1757-7EB2-48B3-9B44-9CAF65588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673" y="342900"/>
            <a:ext cx="4389527" cy="61722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EC083B6-DC62-4A7D-890B-188E8738F577}"/>
              </a:ext>
            </a:extLst>
          </p:cNvPr>
          <p:cNvGrpSpPr/>
          <p:nvPr/>
        </p:nvGrpSpPr>
        <p:grpSpPr>
          <a:xfrm>
            <a:off x="1627134" y="3982339"/>
            <a:ext cx="2908396" cy="2443861"/>
            <a:chOff x="1320704" y="3271139"/>
            <a:chExt cx="2908396" cy="244386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20FBB5F-34DD-4679-A309-DF71964CED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20704" y="3271139"/>
              <a:ext cx="2908396" cy="2443861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35E678F-B0EF-44FC-93D0-BDA748F1DEFC}"/>
                </a:ext>
              </a:extLst>
            </p:cNvPr>
            <p:cNvSpPr/>
            <p:nvPr/>
          </p:nvSpPr>
          <p:spPr>
            <a:xfrm>
              <a:off x="3721100" y="4749800"/>
              <a:ext cx="508000" cy="965200"/>
            </a:xfrm>
            <a:prstGeom prst="rect">
              <a:avLst/>
            </a:prstGeom>
            <a:solidFill>
              <a:srgbClr val="FFFC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C99006B-9288-480D-8987-99C267F09709}"/>
                </a:ext>
              </a:extLst>
            </p:cNvPr>
            <p:cNvSpPr/>
            <p:nvPr/>
          </p:nvSpPr>
          <p:spPr>
            <a:xfrm>
              <a:off x="3670299" y="4809331"/>
              <a:ext cx="106363" cy="160338"/>
            </a:xfrm>
            <a:prstGeom prst="rect">
              <a:avLst/>
            </a:prstGeom>
            <a:solidFill>
              <a:srgbClr val="FFFC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B6F9B7B-4DA8-4A2C-B89B-4623EA77FC1F}"/>
                </a:ext>
              </a:extLst>
            </p:cNvPr>
            <p:cNvSpPr/>
            <p:nvPr/>
          </p:nvSpPr>
          <p:spPr>
            <a:xfrm>
              <a:off x="3111500" y="4809330"/>
              <a:ext cx="507999" cy="119857"/>
            </a:xfrm>
            <a:prstGeom prst="rect">
              <a:avLst/>
            </a:prstGeom>
            <a:solidFill>
              <a:srgbClr val="FFFC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46D8D6A-5018-478E-949E-B38BB3978086}"/>
                </a:ext>
              </a:extLst>
            </p:cNvPr>
            <p:cNvSpPr/>
            <p:nvPr/>
          </p:nvSpPr>
          <p:spPr>
            <a:xfrm>
              <a:off x="3492502" y="5518943"/>
              <a:ext cx="507999" cy="196057"/>
            </a:xfrm>
            <a:prstGeom prst="rect">
              <a:avLst/>
            </a:prstGeom>
            <a:solidFill>
              <a:srgbClr val="FFFC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233190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98CB8-4B35-4293-A9C4-BAD373E0D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Controlling the LED matrix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8F6A2-E2B0-4492-BED2-AE9A6C008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356733" cy="5029200"/>
          </a:xfrm>
        </p:spPr>
        <p:txBody>
          <a:bodyPr>
            <a:normAutofit/>
          </a:bodyPr>
          <a:lstStyle/>
          <a:p>
            <a:r>
              <a:rPr lang="en-US" dirty="0"/>
              <a:t>Cannot individually control all LEDs simultaneously</a:t>
            </a:r>
          </a:p>
          <a:p>
            <a:pPr lvl="1"/>
            <a:r>
              <a:rPr lang="en-US" dirty="0"/>
              <a:t>Need to light one row at a time</a:t>
            </a:r>
          </a:p>
          <a:p>
            <a:pPr lvl="1"/>
            <a:r>
              <a:rPr lang="en-US" dirty="0"/>
              <a:t>Iterate rows quickly to make them appear on all the time</a:t>
            </a:r>
          </a:p>
          <a:p>
            <a:pPr lvl="1"/>
            <a:endParaRPr lang="en-US" dirty="0"/>
          </a:p>
          <a:p>
            <a:r>
              <a:rPr lang="en-US" dirty="0"/>
              <a:t>We’ll have a lab on these later</a:t>
            </a:r>
          </a:p>
          <a:p>
            <a:pPr lvl="1"/>
            <a:r>
              <a:rPr lang="en-US" dirty="0"/>
              <a:t>Combines GPIO and timers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1D27B2-B0B4-434F-8B3D-89743AF25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AC1757-7EB2-48B3-9B44-9CAF65588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7673" y="342900"/>
            <a:ext cx="4389527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203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F9C69-AF8E-40B5-97A4-605C5B768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942AE4-710D-4021-8B03-691C03DE5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F33DFD6-134D-4B47-9253-16B82F29F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Should the spot in green have?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dirty="0"/>
              <a:t>Pull-up Resistor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dirty="0"/>
              <a:t>Pull-down Resistor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dirty="0"/>
              <a:t>Either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dirty="0"/>
              <a:t>Neither</a:t>
            </a:r>
          </a:p>
        </p:txBody>
      </p:sp>
      <p:pic>
        <p:nvPicPr>
          <p:cNvPr id="12" name="Content Placeholder 8" descr="Chart, diagram, schematic&#10;&#10;Description automatically generated">
            <a:extLst>
              <a:ext uri="{FF2B5EF4-FFF2-40B4-BE49-F238E27FC236}">
                <a16:creationId xmlns:a16="http://schemas.microsoft.com/office/drawing/2014/main" id="{93A5DD36-873F-4A10-8354-CFDE9F975B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259" y="2667929"/>
            <a:ext cx="7396741" cy="359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3626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F9C69-AF8E-40B5-97A4-605C5B768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942AE4-710D-4021-8B03-691C03DE5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F33DFD6-134D-4B47-9253-16B82F29F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Should the spot in green have?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dirty="0"/>
              <a:t>Pull-up Resistor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b="1" dirty="0"/>
              <a:t>Pull-down Resistor </a:t>
            </a:r>
            <a:r>
              <a:rPr lang="en-US" dirty="0"/>
              <a:t>(needs to pull input low by default)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dirty="0"/>
              <a:t>Either</a:t>
            </a:r>
          </a:p>
          <a:p>
            <a:pPr marL="914400" lvl="1" indent="-457200">
              <a:buFont typeface="+mj-lt"/>
              <a:buAutoNum type="alphaUcPeriod"/>
            </a:pPr>
            <a:r>
              <a:rPr lang="en-US" dirty="0"/>
              <a:t>Neither</a:t>
            </a:r>
          </a:p>
        </p:txBody>
      </p:sp>
      <p:pic>
        <p:nvPicPr>
          <p:cNvPr id="12" name="Content Placeholder 8" descr="Chart, diagram, schematic&#10;&#10;Description automatically generated">
            <a:extLst>
              <a:ext uri="{FF2B5EF4-FFF2-40B4-BE49-F238E27FC236}">
                <a16:creationId xmlns:a16="http://schemas.microsoft.com/office/drawing/2014/main" id="{93A5DD36-873F-4A10-8354-CFDE9F975B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259" y="2667929"/>
            <a:ext cx="7396741" cy="3596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273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E23B8-1D06-0CF1-FFCA-48E595DA6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6FC214-D7FD-0F70-0219-5AE1CACDD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301636F-1861-A675-0312-48EC399BB8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Digital Circuits</a:t>
            </a:r>
          </a:p>
          <a:p>
            <a:pPr lvl="1"/>
            <a:r>
              <a:rPr lang="en-US" dirty="0"/>
              <a:t>Inputs</a:t>
            </a:r>
          </a:p>
          <a:p>
            <a:pPr lvl="1"/>
            <a:r>
              <a:rPr lang="en-US" dirty="0"/>
              <a:t>Outputs</a:t>
            </a:r>
          </a:p>
          <a:p>
            <a:endParaRPr lang="en-US" dirty="0"/>
          </a:p>
          <a:p>
            <a:r>
              <a:rPr lang="en-US" b="1" dirty="0"/>
              <a:t>Prototyping</a:t>
            </a:r>
          </a:p>
          <a:p>
            <a:endParaRPr lang="en-US" dirty="0"/>
          </a:p>
          <a:p>
            <a:r>
              <a:rPr lang="en-US" dirty="0"/>
              <a:t>Project Overview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C2D15B4-B099-09B6-DECD-55B0534CF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108838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Understand the basics of digital circuitry</a:t>
            </a:r>
          </a:p>
          <a:p>
            <a:pPr lvl="1"/>
            <a:r>
              <a:rPr lang="en-US" dirty="0"/>
              <a:t>Enough to be able to interact with the Microbit</a:t>
            </a:r>
          </a:p>
          <a:p>
            <a:pPr lvl="1"/>
            <a:r>
              <a:rPr lang="en-US" dirty="0"/>
              <a:t>Inputs: Switches and Buttons</a:t>
            </a:r>
          </a:p>
          <a:p>
            <a:pPr lvl="1"/>
            <a:r>
              <a:rPr lang="en-US" dirty="0" err="1"/>
              <a:t>Ouptuts</a:t>
            </a:r>
            <a:r>
              <a:rPr lang="en-US" dirty="0"/>
              <a:t>: LEDs</a:t>
            </a:r>
          </a:p>
          <a:p>
            <a:endParaRPr lang="en-US" dirty="0"/>
          </a:p>
          <a:p>
            <a:r>
              <a:rPr lang="en-US" dirty="0"/>
              <a:t>Discuss prototyping methods such as breadboarding</a:t>
            </a:r>
          </a:p>
          <a:p>
            <a:pPr lvl="1"/>
            <a:r>
              <a:rPr lang="en-US" dirty="0"/>
              <a:t>And where to find sensors</a:t>
            </a:r>
          </a:p>
          <a:p>
            <a:pPr lvl="1"/>
            <a:endParaRPr lang="en-US" dirty="0"/>
          </a:p>
          <a:p>
            <a:r>
              <a:rPr lang="en-US" dirty="0"/>
              <a:t>Introduce final project goals and requirements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Prototyping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Does this thing work at all?</a:t>
            </a:r>
          </a:p>
          <a:p>
            <a:pPr lvl="1"/>
            <a:r>
              <a:rPr lang="en-US" dirty="0"/>
              <a:t>Particular IC</a:t>
            </a:r>
          </a:p>
          <a:p>
            <a:pPr lvl="1"/>
            <a:r>
              <a:rPr lang="en-US" dirty="0"/>
              <a:t>Circuit layout</a:t>
            </a:r>
          </a:p>
          <a:p>
            <a:pPr lvl="1"/>
            <a:r>
              <a:rPr lang="en-US" dirty="0"/>
              <a:t>Software design</a:t>
            </a:r>
          </a:p>
          <a:p>
            <a:pPr lvl="1"/>
            <a:r>
              <a:rPr lang="en-US" dirty="0"/>
              <a:t>etc.</a:t>
            </a:r>
          </a:p>
          <a:p>
            <a:pPr lvl="1"/>
            <a:endParaRPr lang="en-US" dirty="0"/>
          </a:p>
          <a:p>
            <a:r>
              <a:rPr lang="en-US" dirty="0"/>
              <a:t>Sometimes before doing something more serious with it</a:t>
            </a:r>
          </a:p>
          <a:p>
            <a:pPr lvl="1"/>
            <a:r>
              <a:rPr lang="en-US" dirty="0"/>
              <a:t>Design a PCB, Make a product, etc.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Not uncommon that the prototype is as far as you’ll get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BBB73-6792-4C85-B067-45D792CC2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Isolating tests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ED9A3-0F01-42F9-BDE1-174E7D6D8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goal when prototyping is to isolate the question at hand</a:t>
            </a:r>
          </a:p>
          <a:p>
            <a:endParaRPr lang="en-US" dirty="0"/>
          </a:p>
          <a:p>
            <a:r>
              <a:rPr lang="en-US" dirty="0"/>
              <a:t>Do consider</a:t>
            </a:r>
          </a:p>
          <a:p>
            <a:pPr lvl="1"/>
            <a:r>
              <a:rPr lang="en-US" dirty="0"/>
              <a:t>New sensor/IC/component/whatever</a:t>
            </a:r>
          </a:p>
          <a:p>
            <a:endParaRPr lang="en-US" dirty="0"/>
          </a:p>
          <a:p>
            <a:r>
              <a:rPr lang="en-US" dirty="0"/>
              <a:t>Do not consider</a:t>
            </a:r>
          </a:p>
          <a:p>
            <a:pPr lvl="1"/>
            <a:r>
              <a:rPr lang="en-US" dirty="0"/>
              <a:t>Power</a:t>
            </a:r>
          </a:p>
          <a:p>
            <a:pPr lvl="1"/>
            <a:r>
              <a:rPr lang="en-US" dirty="0"/>
              <a:t>Interference</a:t>
            </a:r>
          </a:p>
          <a:p>
            <a:pPr lvl="1"/>
            <a:r>
              <a:rPr lang="en-US" dirty="0"/>
              <a:t>Enclosure</a:t>
            </a:r>
          </a:p>
          <a:p>
            <a:pPr lvl="1"/>
            <a:r>
              <a:rPr lang="en-US" dirty="0"/>
              <a:t>Stable microcontroller</a:t>
            </a:r>
          </a:p>
          <a:p>
            <a:pPr lvl="1"/>
            <a:r>
              <a:rPr lang="en-US" dirty="0"/>
              <a:t>Soldering skills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83F497-767E-4A7C-843D-0C1AFFB1B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9313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177B3-B2FC-4B3C-A530-B35BF97D4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Prototyping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943577-BC2C-46D2-B1FC-5E65A5FEAB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Breadboarding</a:t>
            </a:r>
          </a:p>
          <a:p>
            <a:pPr lvl="1"/>
            <a:r>
              <a:rPr lang="en-US" dirty="0"/>
              <a:t>Plug and connect components as needed</a:t>
            </a:r>
          </a:p>
          <a:p>
            <a:pPr lvl="1"/>
            <a:r>
              <a:rPr lang="en-US" dirty="0"/>
              <a:t>Build up arbitrarily complex designs from nothing</a:t>
            </a:r>
          </a:p>
          <a:p>
            <a:pPr lvl="1"/>
            <a:endParaRPr lang="en-US" dirty="0"/>
          </a:p>
          <a:p>
            <a:r>
              <a:rPr lang="en-US" dirty="0"/>
              <a:t>Development kits</a:t>
            </a:r>
          </a:p>
          <a:p>
            <a:pPr lvl="1"/>
            <a:r>
              <a:rPr lang="en-US" dirty="0"/>
              <a:t>Pre-fabricated systems design for testing components</a:t>
            </a:r>
          </a:p>
          <a:p>
            <a:pPr lvl="1"/>
            <a:endParaRPr lang="en-US" dirty="0"/>
          </a:p>
          <a:p>
            <a:r>
              <a:rPr lang="en-US" dirty="0"/>
              <a:t>Small-scale test PCBs</a:t>
            </a:r>
          </a:p>
          <a:p>
            <a:pPr lvl="1"/>
            <a:r>
              <a:rPr lang="en-US" dirty="0"/>
              <a:t>Design a PCB that demonstrates the thing you’re interested in</a:t>
            </a:r>
          </a:p>
          <a:p>
            <a:pPr lvl="2"/>
            <a:r>
              <a:rPr lang="en-US" dirty="0"/>
              <a:t>Making a PCB is less hard than some might think (Eagle, </a:t>
            </a:r>
            <a:r>
              <a:rPr lang="en-US" dirty="0">
                <a:hlinkClick r:id="rId2"/>
              </a:rPr>
              <a:t>Fritzing</a:t>
            </a:r>
            <a:r>
              <a:rPr lang="en-US" dirty="0"/>
              <a:t>, etc.)</a:t>
            </a:r>
          </a:p>
          <a:p>
            <a:pPr lvl="2"/>
            <a:r>
              <a:rPr lang="en-US" dirty="0"/>
              <a:t>$20-30 for small, low-speed PCBs from batch services like </a:t>
            </a:r>
            <a:r>
              <a:rPr lang="en-US" dirty="0">
                <a:hlinkClick r:id="rId3"/>
              </a:rPr>
              <a:t>OSHPark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489CE9-2F08-47F8-B993-29C71A788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pic>
        <p:nvPicPr>
          <p:cNvPr id="1026" name="Picture 2" descr="additional product photo">
            <a:extLst>
              <a:ext uri="{FF2B5EF4-FFF2-40B4-BE49-F238E27FC236}">
                <a16:creationId xmlns:a16="http://schemas.microsoft.com/office/drawing/2014/main" id="{C39CCAF5-3C2B-40EA-8311-C0D3D527C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21449" y="251930"/>
            <a:ext cx="2080130" cy="1561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RF52840 DK">
            <a:extLst>
              <a:ext uri="{FF2B5EF4-FFF2-40B4-BE49-F238E27FC236}">
                <a16:creationId xmlns:a16="http://schemas.microsoft.com/office/drawing/2014/main" id="{86B2D013-FCBD-4B94-9B5A-F1D2C5125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00588" y="582663"/>
            <a:ext cx="1824318" cy="381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37331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Breadboards for prototyping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20775"/>
            <a:ext cx="10972800" cy="5029200"/>
          </a:xfrm>
        </p:spPr>
        <p:txBody>
          <a:bodyPr/>
          <a:lstStyle/>
          <a:p>
            <a:r>
              <a:rPr lang="en-US" dirty="0"/>
              <a:t>Reusable platform for temporary circuits</a:t>
            </a:r>
          </a:p>
          <a:p>
            <a:pPr lvl="1"/>
            <a:endParaRPr lang="en-US" dirty="0"/>
          </a:p>
          <a:p>
            <a:r>
              <a:rPr lang="en-US" dirty="0"/>
              <a:t>Plug in jumper wires and through-hold components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pic>
        <p:nvPicPr>
          <p:cNvPr id="6" name="Picture 2" descr="breadboard5">
            <a:extLst>
              <a:ext uri="{FF2B5EF4-FFF2-40B4-BE49-F238E27FC236}">
                <a16:creationId xmlns:a16="http://schemas.microsoft.com/office/drawing/2014/main" id="{8DD5F21E-5599-4E4B-9F88-C8E3F3673C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68238" y="2834639"/>
            <a:ext cx="6863820" cy="3595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Newbiehack-Resistors-4!7K-Ohm-Quarterwatt-Through-Hole">
            <a:extLst>
              <a:ext uri="{FF2B5EF4-FFF2-40B4-BE49-F238E27FC236}">
                <a16:creationId xmlns:a16="http://schemas.microsoft.com/office/drawing/2014/main" id="{C78CC2FC-8255-4E6B-9E2B-269F9FB64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0103" y="357521"/>
            <a:ext cx="2358996" cy="2477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80126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D65AF-B9D6-4C2E-ADC6-D530B3034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 breadboard 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F12FA-70D8-4504-9C3C-E2D8571A1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913667" cy="2902920"/>
          </a:xfrm>
        </p:spPr>
        <p:txBody>
          <a:bodyPr>
            <a:normAutofit/>
          </a:bodyPr>
          <a:lstStyle/>
          <a:p>
            <a:r>
              <a:rPr lang="en-US" dirty="0"/>
              <a:t>Component leads and wires are inserted into holes in the breadboard</a:t>
            </a:r>
            <a:br>
              <a:rPr lang="en-US" dirty="0"/>
            </a:br>
            <a:endParaRPr lang="en-US" dirty="0"/>
          </a:p>
          <a:p>
            <a:r>
              <a:rPr lang="en-US" dirty="0"/>
              <a:t>Half-rows of five holes are connected</a:t>
            </a:r>
          </a:p>
          <a:p>
            <a:r>
              <a:rPr lang="en-US" dirty="0"/>
              <a:t>Vertical columns are connected for power/ground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0C0ED5-74F6-4D7C-B29F-03A1B8E8D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pic>
        <p:nvPicPr>
          <p:cNvPr id="5" name="Picture 2" descr="breadboard1">
            <a:extLst>
              <a:ext uri="{FF2B5EF4-FFF2-40B4-BE49-F238E27FC236}">
                <a16:creationId xmlns:a16="http://schemas.microsoft.com/office/drawing/2014/main" id="{CD37B5EA-461E-44A1-BE03-B4E2574DC4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4903" y="4017873"/>
            <a:ext cx="2170457" cy="2521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A178319F-B443-4B8E-AF94-16DFD91CA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750689" y="4212871"/>
            <a:ext cx="1593234" cy="1328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BCFBD3BB-F903-41A0-8EF3-CE3086A150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779334" y="825009"/>
            <a:ext cx="3636990" cy="5463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5B63513-A556-4F77-AF37-A8F9065C1051}"/>
              </a:ext>
            </a:extLst>
          </p:cNvPr>
          <p:cNvSpPr txBox="1"/>
          <p:nvPr/>
        </p:nvSpPr>
        <p:spPr>
          <a:xfrm>
            <a:off x="4675913" y="5707915"/>
            <a:ext cx="17427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Holes to</a:t>
            </a:r>
          </a:p>
          <a:p>
            <a:r>
              <a:rPr lang="en-US" sz="2400" dirty="0"/>
              <a:t>insert wires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17879BF-23B4-4EF7-B7D3-52A5CDE8BF8D}"/>
              </a:ext>
            </a:extLst>
          </p:cNvPr>
          <p:cNvSpPr/>
          <p:nvPr/>
        </p:nvSpPr>
        <p:spPr>
          <a:xfrm>
            <a:off x="5760898" y="4511166"/>
            <a:ext cx="228600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589B62E-1CA4-427B-ADA7-F566CDB5709B}"/>
              </a:ext>
            </a:extLst>
          </p:cNvPr>
          <p:cNvSpPr/>
          <p:nvPr/>
        </p:nvSpPr>
        <p:spPr>
          <a:xfrm>
            <a:off x="7871961" y="1071116"/>
            <a:ext cx="204716" cy="4995081"/>
          </a:xfrm>
          <a:prstGeom prst="rect">
            <a:avLst/>
          </a:prstGeom>
          <a:solidFill>
            <a:schemeClr val="accent2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A82D98-8BBE-42EC-B321-6FABA5D97E9E}"/>
              </a:ext>
            </a:extLst>
          </p:cNvPr>
          <p:cNvSpPr/>
          <p:nvPr/>
        </p:nvSpPr>
        <p:spPr>
          <a:xfrm>
            <a:off x="8415563" y="1014248"/>
            <a:ext cx="1141322" cy="15467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4B18876-A0AD-4907-A1FF-F589B8E137D7}"/>
              </a:ext>
            </a:extLst>
          </p:cNvPr>
          <p:cNvSpPr/>
          <p:nvPr/>
        </p:nvSpPr>
        <p:spPr>
          <a:xfrm>
            <a:off x="9681989" y="1018799"/>
            <a:ext cx="1141322" cy="150126"/>
          </a:xfrm>
          <a:prstGeom prst="rect">
            <a:avLst/>
          </a:prstGeom>
          <a:solidFill>
            <a:schemeClr val="accent4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482879-F917-4E6C-BC47-E6ACD32520DF}"/>
              </a:ext>
            </a:extLst>
          </p:cNvPr>
          <p:cNvSpPr/>
          <p:nvPr/>
        </p:nvSpPr>
        <p:spPr>
          <a:xfrm>
            <a:off x="8115314" y="1069026"/>
            <a:ext cx="204716" cy="4995081"/>
          </a:xfrm>
          <a:prstGeom prst="rect">
            <a:avLst/>
          </a:prstGeom>
          <a:solidFill>
            <a:schemeClr val="accent5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615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DB9B3-905F-453B-B928-CDC9AFB81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Breadboard LED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5B7CE2-55B6-42EC-9779-40D2EBE594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Uses button to control LED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0AE956-620E-4CCE-927F-DBC5DDF48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pic>
        <p:nvPicPr>
          <p:cNvPr id="10242" name="Picture 2" descr="How to Use a Breadboard">
            <a:extLst>
              <a:ext uri="{FF2B5EF4-FFF2-40B4-BE49-F238E27FC236}">
                <a16:creationId xmlns:a16="http://schemas.microsoft.com/office/drawing/2014/main" id="{4E12B7D4-2113-473E-8E54-4367F204B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6400" y="189429"/>
            <a:ext cx="6093994" cy="6668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83199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D65AF-B9D6-4C2E-ADC6-D530B3034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Breadboard guidelines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F12FA-70D8-4504-9C3C-E2D8571A11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Long wires in large bird nests makes debugging very difficult</a:t>
            </a:r>
          </a:p>
          <a:p>
            <a:pPr lvl="1"/>
            <a:r>
              <a:rPr lang="en-US" dirty="0"/>
              <a:t>Shorter, constrained wires are easier to understand</a:t>
            </a:r>
          </a:p>
          <a:p>
            <a:pPr lvl="1"/>
            <a:r>
              <a:rPr lang="en-US" dirty="0"/>
              <a:t>In this class, we’ll only have large jumper wires though…</a:t>
            </a:r>
          </a:p>
          <a:p>
            <a:pPr lvl="1"/>
            <a:endParaRPr lang="en-US" dirty="0"/>
          </a:p>
          <a:p>
            <a:r>
              <a:rPr lang="en-US" dirty="0"/>
              <a:t>Use the minimum jumpers necessary,</a:t>
            </a:r>
            <a:br>
              <a:rPr lang="en-US" dirty="0"/>
            </a:br>
            <a:r>
              <a:rPr lang="en-US" dirty="0"/>
              <a:t>mostly use breadboard for connections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5F1CD0-25FF-4C38-B54C-08655E832AA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709" y="3768128"/>
            <a:ext cx="2603662" cy="23097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297C90-C188-4A2D-8683-C9090DC48E2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8438" y="3768128"/>
            <a:ext cx="2604428" cy="23097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46A589-247E-4299-960A-93B21B080FDA}"/>
              </a:ext>
            </a:extLst>
          </p:cNvPr>
          <p:cNvSpPr txBox="1"/>
          <p:nvPr/>
        </p:nvSpPr>
        <p:spPr>
          <a:xfrm>
            <a:off x="8026469" y="5585235"/>
            <a:ext cx="10044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Better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329648-FFC5-4F1D-A885-20DBC308CBFE}"/>
              </a:ext>
            </a:extLst>
          </p:cNvPr>
          <p:cNvSpPr txBox="1"/>
          <p:nvPr/>
        </p:nvSpPr>
        <p:spPr>
          <a:xfrm>
            <a:off x="3989973" y="5616163"/>
            <a:ext cx="7328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Bad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D5491FC-BA41-4743-AD83-F562CAF14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7535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201DC-AD37-4461-91E3-DDBAA2525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Microbit</a:t>
            </a:r>
            <a:r>
              <a:rPr lang="en-US" dirty="0"/>
              <a:t> breakout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A28780-1B1F-4BE1-A20B-A9CCAFCF9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Connects Microbit pins to breadboard</a:t>
            </a:r>
          </a:p>
          <a:p>
            <a:pPr lvl="1"/>
            <a:r>
              <a:rPr lang="en-US" dirty="0"/>
              <a:t>Need to consult table to know which pins</a:t>
            </a:r>
          </a:p>
          <a:p>
            <a:pPr lvl="1"/>
            <a:r>
              <a:rPr lang="en-US" dirty="0">
                <a:hlinkClick r:id="rId2"/>
              </a:rPr>
              <a:t>https://tech.microbit.org/hardware/schematic/</a:t>
            </a:r>
            <a:endParaRPr lang="en-US" dirty="0"/>
          </a:p>
          <a:p>
            <a:pPr lvl="1"/>
            <a:endParaRPr lang="en-US" dirty="0"/>
          </a:p>
          <a:p>
            <a:r>
              <a:rPr lang="en-US" b="1" dirty="0"/>
              <a:t>Always connect LED matrix side up</a:t>
            </a:r>
          </a:p>
          <a:p>
            <a:pPr marL="0" indent="0">
              <a:buNone/>
            </a:pPr>
            <a:r>
              <a:rPr lang="en-US" sz="1600" dirty="0">
                <a:hlinkClick r:id="rId3"/>
              </a:rPr>
              <a:t>https://www.sparkfun.com/products/13989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hlinkClick r:id="rId4"/>
              </a:rPr>
              <a:t>https://learn.sparkfun.com/tutorials/microbit-breakout-board-hookup-guide</a:t>
            </a:r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4A88BE-C7BE-452B-B7F1-5E3144C40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pic>
        <p:nvPicPr>
          <p:cNvPr id="4102" name="Picture 6">
            <a:extLst>
              <a:ext uri="{FF2B5EF4-FFF2-40B4-BE49-F238E27FC236}">
                <a16:creationId xmlns:a16="http://schemas.microsoft.com/office/drawing/2014/main" id="{58E82027-66BC-4D3D-9DA7-78528D277F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7594" y="4649400"/>
            <a:ext cx="10972799" cy="152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micro:bit breakout board hookup Fritzing">
            <a:extLst>
              <a:ext uri="{FF2B5EF4-FFF2-40B4-BE49-F238E27FC236}">
                <a16:creationId xmlns:a16="http://schemas.microsoft.com/office/drawing/2014/main" id="{1027637D-B721-4993-96AC-FB671DB2A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97333" y="228600"/>
            <a:ext cx="3283060" cy="434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37104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rotoBoard - Square 2&quot;">
            <a:extLst>
              <a:ext uri="{FF2B5EF4-FFF2-40B4-BE49-F238E27FC236}">
                <a16:creationId xmlns:a16="http://schemas.microsoft.com/office/drawing/2014/main" id="{18D35644-0D57-449D-BD20-C0E365735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7927" y="1486366"/>
            <a:ext cx="4342467" cy="4342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EA41A9-C0F5-4D8F-8F3C-0594DD5EE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permanent breadboards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7FC40-75CD-4E5E-9391-D88B3593AF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Breadboards are also known as “Solderless Breadboards”</a:t>
            </a:r>
          </a:p>
          <a:p>
            <a:endParaRPr lang="en-US" dirty="0"/>
          </a:p>
          <a:p>
            <a:r>
              <a:rPr lang="en-US" dirty="0"/>
              <a:t>Protoboard allows configurable circuits</a:t>
            </a:r>
          </a:p>
          <a:p>
            <a:pPr lvl="1"/>
            <a:r>
              <a:rPr lang="en-US" dirty="0"/>
              <a:t>Solder jumper wires between locations</a:t>
            </a:r>
          </a:p>
          <a:p>
            <a:pPr lvl="1"/>
            <a:r>
              <a:rPr lang="en-US" dirty="0"/>
              <a:t>Solder adjacent pads to form connection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Usually not worth it (just make a PCB)</a:t>
            </a:r>
          </a:p>
          <a:p>
            <a:pPr lvl="1"/>
            <a:r>
              <a:rPr lang="en-US" dirty="0"/>
              <a:t>Does solve core problem of breadboards:</a:t>
            </a:r>
            <a:br>
              <a:rPr lang="en-US" dirty="0"/>
            </a:br>
            <a:r>
              <a:rPr lang="en-US" dirty="0"/>
              <a:t>things getting unintentionally unplugged</a:t>
            </a:r>
          </a:p>
          <a:p>
            <a:pPr lvl="1"/>
            <a:r>
              <a:rPr lang="en-US" dirty="0"/>
              <a:t>Might be useful for some projects!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DE42A0-2EAD-456F-A344-C3D2ECC51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3126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D65AF-B9D6-4C2E-ADC6-D530B3034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to not use breadboards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F12FA-70D8-4504-9C3C-E2D8571A11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Breadboards work great for digital circuits and simple analog!</a:t>
            </a:r>
          </a:p>
          <a:p>
            <a:pPr lvl="1"/>
            <a:endParaRPr lang="en-US" dirty="0"/>
          </a:p>
          <a:p>
            <a:r>
              <a:rPr lang="en-US" dirty="0"/>
              <a:t>High voltage/current are bad for breadboards</a:t>
            </a:r>
          </a:p>
          <a:p>
            <a:pPr lvl="1"/>
            <a:r>
              <a:rPr lang="en-US" dirty="0"/>
              <a:t>Honestly, anything above 12 volts DC shouldn’t be in a breadboard</a:t>
            </a:r>
          </a:p>
          <a:p>
            <a:pPr lvl="1"/>
            <a:r>
              <a:rPr lang="en-US" dirty="0"/>
              <a:t>Also avoid high-power applications above a few Watts</a:t>
            </a:r>
          </a:p>
          <a:p>
            <a:pPr lvl="1"/>
            <a:r>
              <a:rPr lang="en-US" dirty="0"/>
              <a:t>Never put AC in a breadboard!</a:t>
            </a:r>
          </a:p>
          <a:p>
            <a:pPr lvl="1"/>
            <a:endParaRPr lang="en-US" dirty="0"/>
          </a:p>
          <a:p>
            <a:r>
              <a:rPr lang="en-US" dirty="0"/>
              <a:t>Sensitive analog circuits</a:t>
            </a:r>
          </a:p>
          <a:p>
            <a:pPr lvl="1"/>
            <a:r>
              <a:rPr lang="en-US" dirty="0"/>
              <a:t>Particularly anything sensitive to capacitance may not work right</a:t>
            </a:r>
          </a:p>
          <a:p>
            <a:pPr lvl="1"/>
            <a:r>
              <a:rPr lang="en-US" dirty="0"/>
              <a:t>Sets of metal holes with strips connecting them function as capacitors</a:t>
            </a:r>
          </a:p>
          <a:p>
            <a:pPr lvl="1"/>
            <a:endParaRPr lang="en-US" dirty="0"/>
          </a:p>
          <a:p>
            <a:r>
              <a:rPr lang="en-US" dirty="0"/>
              <a:t>Anything in long term use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0C0ED5-74F6-4D7C-B29F-03A1B8E8D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102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B2B63-3598-31CE-6AA4-985FA45A9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B555AF-0ADB-5B30-69C4-1DDEF3389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4A1EB78-FFD0-BFEB-E0D7-D048C0BE09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b="1" dirty="0"/>
              <a:t>Digital Circuits</a:t>
            </a:r>
          </a:p>
          <a:p>
            <a:pPr lvl="1"/>
            <a:r>
              <a:rPr lang="en-US" b="1" dirty="0"/>
              <a:t>Inputs</a:t>
            </a:r>
          </a:p>
          <a:p>
            <a:pPr lvl="1"/>
            <a:r>
              <a:rPr lang="en-US" dirty="0"/>
              <a:t>Outputs</a:t>
            </a:r>
          </a:p>
          <a:p>
            <a:endParaRPr lang="en-US" dirty="0"/>
          </a:p>
          <a:p>
            <a:r>
              <a:rPr lang="en-US" dirty="0"/>
              <a:t>Prototyping</a:t>
            </a:r>
          </a:p>
          <a:p>
            <a:endParaRPr lang="en-US" dirty="0"/>
          </a:p>
          <a:p>
            <a:r>
              <a:rPr lang="en-US" dirty="0"/>
              <a:t>Project Overview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217272B-D3E9-BBD7-35A0-469ADF3B9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5080676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BA1F0-ACA7-419D-85E3-BE0E97495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Buying Parts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DE2919-5F75-489B-9D3F-4847D4D66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576558" cy="5213350"/>
          </a:xfrm>
        </p:spPr>
        <p:txBody>
          <a:bodyPr>
            <a:normAutofit fontScale="92500"/>
          </a:bodyPr>
          <a:lstStyle/>
          <a:p>
            <a:r>
              <a:rPr lang="en-US" dirty="0"/>
              <a:t>Prototyping vendors</a:t>
            </a:r>
          </a:p>
          <a:p>
            <a:pPr lvl="1"/>
            <a:r>
              <a:rPr lang="en-US" dirty="0"/>
              <a:t>Where you look for cool stuff to buy</a:t>
            </a:r>
          </a:p>
          <a:p>
            <a:pPr lvl="1"/>
            <a:r>
              <a:rPr lang="en-US" dirty="0">
                <a:hlinkClick r:id="rId2"/>
              </a:rPr>
              <a:t>Sparkfun</a:t>
            </a:r>
            <a:endParaRPr lang="en-US" dirty="0"/>
          </a:p>
          <a:p>
            <a:pPr lvl="1"/>
            <a:r>
              <a:rPr lang="en-US" dirty="0">
                <a:hlinkClick r:id="rId3"/>
              </a:rPr>
              <a:t>Adafruit</a:t>
            </a:r>
            <a:endParaRPr lang="en-US" dirty="0"/>
          </a:p>
          <a:p>
            <a:pPr lvl="1"/>
            <a:r>
              <a:rPr lang="en-US" dirty="0"/>
              <a:t>NOT Amazon for prototyping parts if possible</a:t>
            </a:r>
          </a:p>
          <a:p>
            <a:pPr lvl="1"/>
            <a:endParaRPr lang="en-US" dirty="0"/>
          </a:p>
          <a:p>
            <a:r>
              <a:rPr lang="en-US" dirty="0"/>
              <a:t>Electronics vendors</a:t>
            </a:r>
          </a:p>
          <a:p>
            <a:pPr lvl="1"/>
            <a:r>
              <a:rPr lang="en-US" dirty="0"/>
              <a:t>Where you buy raw parts when you know what you need</a:t>
            </a:r>
          </a:p>
          <a:p>
            <a:pPr lvl="1"/>
            <a:r>
              <a:rPr lang="en-US" dirty="0">
                <a:hlinkClick r:id="rId4"/>
              </a:rPr>
              <a:t>Digikey</a:t>
            </a:r>
            <a:endParaRPr lang="en-US" dirty="0"/>
          </a:p>
          <a:p>
            <a:pPr lvl="1"/>
            <a:r>
              <a:rPr lang="en-US" dirty="0">
                <a:hlinkClick r:id="rId5"/>
              </a:rPr>
              <a:t>Mouser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E5CF9D-D817-4417-999B-8292DDB23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0E090A-3BDE-45E7-8B41-CC5A882BF79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4153" y="228600"/>
            <a:ext cx="6396241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9990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4C544-945C-2974-33A0-B98211B14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QWIIC sensors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BEA069-6384-D614-8E96-E3A4D59849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https://www.sparkfun.com/qwiic</a:t>
            </a:r>
            <a:endParaRPr lang="en-US" dirty="0"/>
          </a:p>
          <a:p>
            <a:pPr lvl="1"/>
            <a:r>
              <a:rPr lang="en-US" dirty="0"/>
              <a:t>Adafruit has compatible parts it calls “STEMMA” </a:t>
            </a:r>
            <a:r>
              <a:rPr lang="en-US" dirty="0">
                <a:hlinkClick r:id="rId3"/>
              </a:rPr>
              <a:t>https://www.adafruit.com/category/620</a:t>
            </a:r>
            <a:endParaRPr lang="en-US" dirty="0"/>
          </a:p>
          <a:p>
            <a:endParaRPr lang="en-US" dirty="0"/>
          </a:p>
          <a:p>
            <a:r>
              <a:rPr lang="en-US" dirty="0"/>
              <a:t>Sensors have a standard, wired interface</a:t>
            </a:r>
          </a:p>
          <a:p>
            <a:pPr lvl="1"/>
            <a:r>
              <a:rPr lang="en-US" dirty="0"/>
              <a:t>Power, Ground, I2C (wired communication protocol)</a:t>
            </a:r>
          </a:p>
          <a:p>
            <a:pPr lvl="1"/>
            <a:endParaRPr lang="en-US" dirty="0"/>
          </a:p>
          <a:p>
            <a:r>
              <a:rPr lang="en-US" dirty="0"/>
              <a:t>Removes electrical/wiring issues</a:t>
            </a:r>
          </a:p>
          <a:p>
            <a:pPr lvl="1"/>
            <a:r>
              <a:rPr lang="en-US" dirty="0"/>
              <a:t>Transforms into a software issue of what the correct commands to send to the device are</a:t>
            </a:r>
          </a:p>
          <a:p>
            <a:pPr lvl="1"/>
            <a:r>
              <a:rPr lang="en-US" dirty="0"/>
              <a:t>Our usual plan: use an existing driver to guide creation of our own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4B490F-64C6-97A0-2A26-A1FEF4F95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1508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6316E-F801-E116-8B3C-1B1297DDB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A793A0-F19F-67C0-51DF-CF8A1BA9C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7D03854-D983-2E0F-210F-D0C9451150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Digital Circuits</a:t>
            </a:r>
          </a:p>
          <a:p>
            <a:pPr lvl="1"/>
            <a:r>
              <a:rPr lang="en-US" dirty="0"/>
              <a:t>Inputs</a:t>
            </a:r>
          </a:p>
          <a:p>
            <a:pPr lvl="1"/>
            <a:r>
              <a:rPr lang="en-US" dirty="0"/>
              <a:t>Outputs</a:t>
            </a:r>
          </a:p>
          <a:p>
            <a:endParaRPr lang="en-US" dirty="0"/>
          </a:p>
          <a:p>
            <a:r>
              <a:rPr lang="en-US" dirty="0"/>
              <a:t>Prototyping</a:t>
            </a:r>
          </a:p>
          <a:p>
            <a:endParaRPr lang="en-US" dirty="0"/>
          </a:p>
          <a:p>
            <a:r>
              <a:rPr lang="en-US" dirty="0"/>
              <a:t>Project Overview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235DE86-3129-E051-30D6-C1372F8B1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6402302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5C0CB-95E5-4231-B9FB-BD77A2F29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Proposals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0F1E3-51FE-4D14-B2C4-EC088EC46E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time to start forming teams and working on Proposals</a:t>
            </a:r>
          </a:p>
          <a:p>
            <a:pPr lvl="1"/>
            <a:r>
              <a:rPr lang="en-US" dirty="0"/>
              <a:t>Due next week Friday! (04/24)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Project proposal details are posted now</a:t>
            </a:r>
          </a:p>
          <a:p>
            <a:pPr lvl="2"/>
            <a:r>
              <a:rPr lang="en-US" dirty="0"/>
              <a:t>1-2 pages, with some specific items you MUST include</a:t>
            </a:r>
          </a:p>
          <a:p>
            <a:endParaRPr lang="en-US" dirty="0"/>
          </a:p>
          <a:p>
            <a:r>
              <a:rPr lang="en-US" dirty="0"/>
              <a:t>Project teams are 2-3 students (4 under rare occasions)</a:t>
            </a:r>
          </a:p>
          <a:p>
            <a:pPr lvl="1"/>
            <a:r>
              <a:rPr lang="en-US" dirty="0"/>
              <a:t>You may NOT work alone</a:t>
            </a:r>
          </a:p>
          <a:p>
            <a:pPr lvl="1"/>
            <a:r>
              <a:rPr lang="en-US" dirty="0"/>
              <a:t>There is a partnership survey if you want us to match you with someone</a:t>
            </a:r>
          </a:p>
          <a:p>
            <a:pPr lvl="2"/>
            <a:r>
              <a:rPr lang="en-US" dirty="0"/>
              <a:t>Due by end-of-day Sunday (04/19)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E1505A-DB44-44BB-A246-7F729702B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3126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B2057-141C-A811-FFF3-9C044F108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the rules for a final project?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5E7187-96C5-4C9A-D16F-CB7046F892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Minimum: anything with at least two inputs and one output</a:t>
            </a:r>
          </a:p>
          <a:p>
            <a:pPr lvl="1"/>
            <a:r>
              <a:rPr lang="en-US" dirty="0"/>
              <a:t>Where none of those three were developed for lab</a:t>
            </a:r>
          </a:p>
          <a:p>
            <a:pPr lvl="1"/>
            <a:r>
              <a:rPr lang="en-US" dirty="0"/>
              <a:t>Rule of thumb, not a precise limit</a:t>
            </a:r>
          </a:p>
          <a:p>
            <a:pPr lvl="1"/>
            <a:endParaRPr lang="en-US" dirty="0"/>
          </a:p>
          <a:p>
            <a:r>
              <a:rPr lang="en-US" dirty="0"/>
              <a:t>Goals: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Pick something interesting to you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Applies course knowledge to creating the project</a:t>
            </a:r>
          </a:p>
          <a:p>
            <a:pPr lvl="2"/>
            <a:r>
              <a:rPr lang="en-US" dirty="0"/>
              <a:t>Often also includes some knowledge beyond this class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Takes some serious effort to complete and is a well-polished demo</a:t>
            </a:r>
          </a:p>
          <a:p>
            <a:pPr lvl="2"/>
            <a:r>
              <a:rPr lang="en-US" dirty="0"/>
              <a:t>40% of your course grade is from the project</a:t>
            </a:r>
          </a:p>
          <a:p>
            <a:pPr lvl="2"/>
            <a:r>
              <a:rPr lang="en-US" dirty="0"/>
              <a:t>Proportional expectations to size of group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3A1A61-60C2-2CB1-9A68-B6AF550D3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538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D866E-C9F6-4862-010B-65475618A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Specific 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6364F-13EE-339D-A458-CE8F060BEC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2-3 group members</a:t>
            </a:r>
          </a:p>
          <a:p>
            <a:pPr lvl="1"/>
            <a:r>
              <a:rPr lang="en-US" dirty="0"/>
              <a:t>Or 4 if you come talk to me first and it’s justified for a big project</a:t>
            </a:r>
          </a:p>
          <a:p>
            <a:pPr lvl="1"/>
            <a:endParaRPr lang="en-US" dirty="0"/>
          </a:p>
          <a:p>
            <a:r>
              <a:rPr lang="en-US" dirty="0"/>
              <a:t>Uses the Microbit and C code</a:t>
            </a:r>
          </a:p>
          <a:p>
            <a:pPr lvl="1"/>
            <a:r>
              <a:rPr lang="en-US" dirty="0"/>
              <a:t>Although it could use additional systems if needed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Banned projects:</a:t>
            </a:r>
          </a:p>
          <a:p>
            <a:pPr lvl="1"/>
            <a:r>
              <a:rPr lang="en-US" dirty="0"/>
              <a:t>Plant Monitoring/Care</a:t>
            </a:r>
          </a:p>
          <a:p>
            <a:pPr lvl="1"/>
            <a:r>
              <a:rPr lang="en-US" dirty="0"/>
              <a:t>Home Security System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C900E8-D615-B5CD-D615-E1D93E351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188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06342-FE26-DDD6-455B-38A7F9D20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Judging projects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BB2767-A386-55C4-583E-78ED32F38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key metrics: difficulty and quality</a:t>
            </a:r>
          </a:p>
          <a:p>
            <a:pPr lvl="1"/>
            <a:r>
              <a:rPr lang="en-US" dirty="0"/>
              <a:t>Grade is a combination of the two</a:t>
            </a:r>
          </a:p>
          <a:p>
            <a:pPr lvl="1"/>
            <a:r>
              <a:rPr lang="en-US" dirty="0"/>
              <a:t>Essentially we’re considering: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All the work that went into the parts of the project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Making all the parts work together as a cohesive demo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Either extreme can still be a good project:</a:t>
            </a:r>
          </a:p>
          <a:p>
            <a:pPr lvl="1"/>
            <a:r>
              <a:rPr lang="en-US" dirty="0"/>
              <a:t>A project that’s really hard to get working, and the demo is </a:t>
            </a:r>
            <a:r>
              <a:rPr lang="en-US" dirty="0" err="1"/>
              <a:t>kinda</a:t>
            </a:r>
            <a:r>
              <a:rPr lang="en-US" dirty="0"/>
              <a:t> </a:t>
            </a:r>
            <a:r>
              <a:rPr lang="en-US" dirty="0" err="1"/>
              <a:t>jank</a:t>
            </a:r>
            <a:endParaRPr lang="en-US" dirty="0"/>
          </a:p>
          <a:p>
            <a:pPr lvl="1"/>
            <a:r>
              <a:rPr lang="en-US" dirty="0"/>
              <a:t>A project that’s simple to get working, and the demo is fantastic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6D92C5-9C6F-5D89-2D2F-98B153CC4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852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AA78D-CB6B-1A91-575A-A41141530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collaboration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0461E-428E-E4AE-6159-EEB27DB418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Challenge: working on hardware/software projects as a team</a:t>
            </a:r>
          </a:p>
          <a:p>
            <a:endParaRPr lang="en-US" dirty="0"/>
          </a:p>
          <a:p>
            <a:r>
              <a:rPr lang="en-US" dirty="0"/>
              <a:t>Make sure you communicate with each other about plans and expectations</a:t>
            </a:r>
          </a:p>
          <a:p>
            <a:pPr lvl="1"/>
            <a:r>
              <a:rPr lang="en-US" dirty="0"/>
              <a:t>Proposal will ask you to put some small consideration in how best to do this</a:t>
            </a:r>
          </a:p>
          <a:p>
            <a:pPr lvl="1"/>
            <a:endParaRPr lang="en-US" dirty="0"/>
          </a:p>
          <a:p>
            <a:r>
              <a:rPr lang="en-US" dirty="0"/>
              <a:t>Remember that tasks can be different difficulties, so help each other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74FC5-3849-F7DD-F382-A7914B12A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707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5607C-B8EE-1B0C-3DD6-F80BAB212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Navigating proposals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83E807-B276-594D-D978-F5BC0FE5AE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Find some people to work with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Brainstorm ideas that might be interesting to all of you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Do just a little bit of googling to figure out if that seems like a plausible project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Write up the proposal</a:t>
            </a:r>
          </a:p>
          <a:p>
            <a:pPr lvl="1"/>
            <a:r>
              <a:rPr lang="en-US" dirty="0"/>
              <a:t>Looking for like 70% baked ideas</a:t>
            </a:r>
          </a:p>
          <a:p>
            <a:pPr lvl="1"/>
            <a:r>
              <a:rPr lang="en-US" dirty="0"/>
              <a:t>I’ll give you feedback if I think the project would be a bad fit</a:t>
            </a:r>
            <a:br>
              <a:rPr lang="en-US" dirty="0"/>
            </a:br>
            <a:r>
              <a:rPr lang="en-US" dirty="0"/>
              <a:t>(too easy OR too hard)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87083-C031-A951-6F6A-D800FB8A8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0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Digital Circuits</a:t>
            </a:r>
          </a:p>
          <a:p>
            <a:pPr lvl="1"/>
            <a:r>
              <a:rPr lang="en-US" dirty="0"/>
              <a:t>Inputs</a:t>
            </a:r>
          </a:p>
          <a:p>
            <a:pPr lvl="1"/>
            <a:r>
              <a:rPr lang="en-US" dirty="0"/>
              <a:t>Outputs</a:t>
            </a:r>
          </a:p>
          <a:p>
            <a:endParaRPr lang="en-US" dirty="0"/>
          </a:p>
          <a:p>
            <a:r>
              <a:rPr lang="en-US" dirty="0"/>
              <a:t>Prototyping</a:t>
            </a:r>
          </a:p>
          <a:p>
            <a:endParaRPr lang="en-US" dirty="0"/>
          </a:p>
          <a:p>
            <a:r>
              <a:rPr lang="en-US" dirty="0"/>
              <a:t>Project Overview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560960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98D74-D2DE-4DF5-9EA9-F03B90842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signals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23694C-39F9-433D-9269-61406E2B1F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691605" cy="5029200"/>
          </a:xfrm>
        </p:spPr>
        <p:txBody>
          <a:bodyPr>
            <a:normAutofit/>
          </a:bodyPr>
          <a:lstStyle/>
          <a:p>
            <a:r>
              <a:rPr lang="en-US" dirty="0"/>
              <a:t>Exist in two states:</a:t>
            </a:r>
          </a:p>
          <a:p>
            <a:pPr lvl="1"/>
            <a:r>
              <a:rPr lang="en-US" dirty="0"/>
              <a:t>High (a.k.a. Set, a.k.a. 1)</a:t>
            </a:r>
          </a:p>
          <a:p>
            <a:pPr lvl="1"/>
            <a:r>
              <a:rPr lang="en-US" dirty="0"/>
              <a:t>Low (a.k.a. Clear, a.k.a. 0)</a:t>
            </a:r>
          </a:p>
          <a:p>
            <a:pPr lvl="1"/>
            <a:endParaRPr lang="en-US" dirty="0"/>
          </a:p>
          <a:p>
            <a:r>
              <a:rPr lang="en-US" dirty="0"/>
              <a:t>Simpler to interact with</a:t>
            </a:r>
          </a:p>
          <a:p>
            <a:pPr lvl="1"/>
            <a:r>
              <a:rPr lang="en-US" dirty="0"/>
              <a:t>Constrained to two voltages</a:t>
            </a:r>
          </a:p>
          <a:p>
            <a:pPr lvl="1"/>
            <a:r>
              <a:rPr lang="en-US" dirty="0"/>
              <a:t>With quick transitions between the two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No math for voltage level</a:t>
            </a:r>
          </a:p>
          <a:p>
            <a:pPr lvl="2"/>
            <a:r>
              <a:rPr lang="en-US" dirty="0"/>
              <a:t>Either high or low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31A900-E942-42FA-9193-B475F1079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1DDD2EFA-AF85-4108-8DF8-505D0084E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9101" y="234486"/>
            <a:ext cx="4811294" cy="2886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2E6DC6F6-E67D-4549-B6A4-4A4F33DD6C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9100" y="3121263"/>
            <a:ext cx="4811293" cy="30251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94758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E9629-87FC-4DAA-A481-F4DB71BE4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circuits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AF824C-B1DC-4732-90BF-E32DFBC67E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Connecting components together with digital signals</a:t>
            </a:r>
          </a:p>
          <a:p>
            <a:pPr lvl="1"/>
            <a:r>
              <a:rPr lang="en-US" dirty="0"/>
              <a:t>Mostly ICs</a:t>
            </a:r>
          </a:p>
          <a:p>
            <a:pPr lvl="1"/>
            <a:r>
              <a:rPr lang="en-US" dirty="0"/>
              <a:t>Also buttons/switches and LEDs</a:t>
            </a:r>
          </a:p>
          <a:p>
            <a:pPr lvl="1"/>
            <a:endParaRPr lang="en-US" dirty="0"/>
          </a:p>
          <a:p>
            <a:r>
              <a:rPr lang="en-US" dirty="0"/>
              <a:t>Way simpler than analog circuits</a:t>
            </a:r>
          </a:p>
          <a:p>
            <a:pPr lvl="1"/>
            <a:r>
              <a:rPr lang="en-US" dirty="0"/>
              <a:t>Mostly connecting boxes with wires</a:t>
            </a:r>
          </a:p>
          <a:p>
            <a:pPr lvl="1"/>
            <a:r>
              <a:rPr lang="en-US" dirty="0"/>
              <a:t>Plus a few resistors here and there</a:t>
            </a:r>
          </a:p>
          <a:p>
            <a:pPr lvl="1"/>
            <a:endParaRPr lang="en-US" dirty="0"/>
          </a:p>
          <a:p>
            <a:r>
              <a:rPr lang="en-US" dirty="0"/>
              <a:t>An abstraction</a:t>
            </a:r>
          </a:p>
          <a:p>
            <a:pPr lvl="1"/>
            <a:r>
              <a:rPr lang="en-US" dirty="0"/>
              <a:t>Not sufficient for fully understanding electronics behavior, but close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06CDE8-B6FD-4439-8C50-26B8C7851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210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34001FD-1D20-4D49-A343-7E0825669E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4348" y="2064710"/>
            <a:ext cx="3576046" cy="32002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8A3B06-7C58-4D38-A58C-6160996E6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Switches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AFDAC-DDAE-472F-BB6A-59D5E5AE0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Single Pole, Double Throw switch</a:t>
            </a:r>
          </a:p>
          <a:p>
            <a:pPr lvl="1"/>
            <a:r>
              <a:rPr lang="en-US" dirty="0"/>
              <a:t>Middle pin (Pole) connects to one of two outer pins (Throws)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For controlling microcontrollers</a:t>
            </a:r>
          </a:p>
          <a:p>
            <a:pPr lvl="1"/>
            <a:r>
              <a:rPr lang="en-US" dirty="0"/>
              <a:t>Often connect outer pins to VCC and Ground respectively</a:t>
            </a:r>
          </a:p>
          <a:p>
            <a:pPr lvl="1"/>
            <a:r>
              <a:rPr lang="en-US" dirty="0"/>
              <a:t>Input then goes High or Low depending on switch state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50003B-EE7C-4C45-B82D-4F7DAF350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  <p:pic>
        <p:nvPicPr>
          <p:cNvPr id="2050" name="Picture 2" descr="Button and Switch Basics - learn.sparkfun.com">
            <a:extLst>
              <a:ext uri="{FF2B5EF4-FFF2-40B4-BE49-F238E27FC236}">
                <a16:creationId xmlns:a16="http://schemas.microsoft.com/office/drawing/2014/main" id="{B46B2C5E-450D-4DCF-BBD7-F66374C47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850" y="2064710"/>
            <a:ext cx="6267450" cy="2443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8768780-5512-4EBB-AA76-66ADF893E2A6}"/>
              </a:ext>
            </a:extLst>
          </p:cNvPr>
          <p:cNvSpPr txBox="1"/>
          <p:nvPr/>
        </p:nvSpPr>
        <p:spPr>
          <a:xfrm>
            <a:off x="731859" y="6216134"/>
            <a:ext cx="7556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4"/>
              </a:rPr>
              <a:t>https://learn.sparkfun.com/tutorials/button-and-switch-basics/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890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398A4-09F7-48DF-8A83-F80DB09E3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Buttons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20E13A-E8FC-47B6-B3EC-5FD8390278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Single Pole, Single Throw switch</a:t>
            </a:r>
          </a:p>
          <a:p>
            <a:pPr lvl="1"/>
            <a:r>
              <a:rPr lang="en-US" dirty="0"/>
              <a:t>Pole pin either connects to Throw pin or is disconnected</a:t>
            </a:r>
          </a:p>
          <a:p>
            <a:pPr lvl="1"/>
            <a:r>
              <a:rPr lang="en-US" dirty="0"/>
              <a:t>Come in normally-closed (connected) and normally-open (disconnected)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123AD7-2B3A-47B8-8035-E3459ECA9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  <p:pic>
        <p:nvPicPr>
          <p:cNvPr id="3074" name="Picture 2" descr="SPST circuit example and real-life example">
            <a:extLst>
              <a:ext uri="{FF2B5EF4-FFF2-40B4-BE49-F238E27FC236}">
                <a16:creationId xmlns:a16="http://schemas.microsoft.com/office/drawing/2014/main" id="{EAFFA5BB-89BD-4FFF-9005-FD0478C48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414" y="2562225"/>
            <a:ext cx="5715000" cy="272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Mini Pushbutton Switch - COM-00097 - SparkFun Electronics">
            <a:extLst>
              <a:ext uri="{FF2B5EF4-FFF2-40B4-BE49-F238E27FC236}">
                <a16:creationId xmlns:a16="http://schemas.microsoft.com/office/drawing/2014/main" id="{57DD8D62-96F1-496F-9D18-ED8E5140B8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9857" y="2645228"/>
            <a:ext cx="2558143" cy="2558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628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8D2A2-78D3-4C80-8F60-93C67D343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Disconnected circuits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74C52-7ABD-495E-B821-7BEED69CE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636964"/>
            <a:ext cx="10972800" cy="2535236"/>
          </a:xfrm>
        </p:spPr>
        <p:txBody>
          <a:bodyPr/>
          <a:lstStyle/>
          <a:p>
            <a:r>
              <a:rPr lang="en-US" sz="2400" dirty="0"/>
              <a:t>When button is pushed, input signal is low</a:t>
            </a:r>
          </a:p>
          <a:p>
            <a:r>
              <a:rPr lang="en-US" sz="2400" b="1" dirty="0"/>
              <a:t>What is the value of the input when the button is unpressed?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7F6307-D689-4FA8-981E-7D84F95AE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DB7CA2-B60E-4019-8C43-E3DE7CBFBF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6994" y="1477962"/>
            <a:ext cx="53340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927961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13499C5-2493-46D7-A578-A55B4E92D20D}" vid="{B37469B3-D6DE-4740-A3F3-917322C394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ce346_template</Template>
  <TotalTime>1477</TotalTime>
  <Words>2071</Words>
  <Application>Microsoft Office PowerPoint</Application>
  <PresentationFormat>Widescreen</PresentationFormat>
  <Paragraphs>462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4" baseType="lpstr">
      <vt:lpstr>Arial</vt:lpstr>
      <vt:lpstr>Calibri</vt:lpstr>
      <vt:lpstr>Symbol</vt:lpstr>
      <vt:lpstr>Tahoma</vt:lpstr>
      <vt:lpstr>Class Slides</vt:lpstr>
      <vt:lpstr>Lecture 04 Prototyping &amp; Digital Circuits</vt:lpstr>
      <vt:lpstr>Administrivia</vt:lpstr>
      <vt:lpstr>Today’s Goals</vt:lpstr>
      <vt:lpstr>Outline</vt:lpstr>
      <vt:lpstr>Digital signals</vt:lpstr>
      <vt:lpstr>Digital circuits</vt:lpstr>
      <vt:lpstr>Switches</vt:lpstr>
      <vt:lpstr>Buttons</vt:lpstr>
      <vt:lpstr>Disconnected circuits</vt:lpstr>
      <vt:lpstr>Disconnected circuits</vt:lpstr>
      <vt:lpstr>Resistors</vt:lpstr>
      <vt:lpstr>Resistor color codes</vt:lpstr>
      <vt:lpstr>Break + Determine the resistor</vt:lpstr>
      <vt:lpstr>Break + Determine the resistor</vt:lpstr>
      <vt:lpstr>Potentiometers</vt:lpstr>
      <vt:lpstr>Current flows through the “path of least resistance”</vt:lpstr>
      <vt:lpstr>Pull-up resistors and pull-down resistors</vt:lpstr>
      <vt:lpstr>Buttons on the Microbit</vt:lpstr>
      <vt:lpstr>Outline</vt:lpstr>
      <vt:lpstr>LEDs</vt:lpstr>
      <vt:lpstr>LEDs</vt:lpstr>
      <vt:lpstr>RGB LED</vt:lpstr>
      <vt:lpstr>Active state for LEDs</vt:lpstr>
      <vt:lpstr>LEDs on the Microbit</vt:lpstr>
      <vt:lpstr>LEDs on the Microbit</vt:lpstr>
      <vt:lpstr>Controlling the LED matrix</vt:lpstr>
      <vt:lpstr>Break + Question</vt:lpstr>
      <vt:lpstr>Break + Question</vt:lpstr>
      <vt:lpstr>Outline</vt:lpstr>
      <vt:lpstr>Prototyping goals</vt:lpstr>
      <vt:lpstr>Isolating tests</vt:lpstr>
      <vt:lpstr>Prototyping methods</vt:lpstr>
      <vt:lpstr>Breadboards for prototyping</vt:lpstr>
      <vt:lpstr>How a breadboard works</vt:lpstr>
      <vt:lpstr>Breadboard LED example</vt:lpstr>
      <vt:lpstr>Breadboard guidelines</vt:lpstr>
      <vt:lpstr>Microbit breakout</vt:lpstr>
      <vt:lpstr>More permanent breadboards</vt:lpstr>
      <vt:lpstr>When to not use breadboards</vt:lpstr>
      <vt:lpstr>Buying Parts</vt:lpstr>
      <vt:lpstr>QWIIC sensors</vt:lpstr>
      <vt:lpstr>Outline</vt:lpstr>
      <vt:lpstr>Project Proposals</vt:lpstr>
      <vt:lpstr>What are the rules for a final project?</vt:lpstr>
      <vt:lpstr>Specific rules</vt:lpstr>
      <vt:lpstr>Judging projects</vt:lpstr>
      <vt:lpstr>Project collaboration</vt:lpstr>
      <vt:lpstr>Navigating proposals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05 Digital Circuits</dc:title>
  <dc:creator>Branden Ghena</dc:creator>
  <cp:lastModifiedBy>Branden Ghena</cp:lastModifiedBy>
  <cp:revision>79</cp:revision>
  <dcterms:created xsi:type="dcterms:W3CDTF">2021-04-06T21:49:56Z</dcterms:created>
  <dcterms:modified xsi:type="dcterms:W3CDTF">2026-04-14T20:06:04Z</dcterms:modified>
</cp:coreProperties>
</file>