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90" r:id="rId1"/>
  </p:sldMasterIdLst>
  <p:notesMasterIdLst>
    <p:notesMasterId r:id="rId75"/>
  </p:notesMasterIdLst>
  <p:sldIdLst>
    <p:sldId id="256" r:id="rId2"/>
    <p:sldId id="473" r:id="rId3"/>
    <p:sldId id="480" r:id="rId4"/>
    <p:sldId id="264" r:id="rId5"/>
    <p:sldId id="2345" r:id="rId6"/>
    <p:sldId id="385" r:id="rId7"/>
    <p:sldId id="386" r:id="rId8"/>
    <p:sldId id="397" r:id="rId9"/>
    <p:sldId id="395" r:id="rId10"/>
    <p:sldId id="2358" r:id="rId11"/>
    <p:sldId id="439" r:id="rId12"/>
    <p:sldId id="2315" r:id="rId13"/>
    <p:sldId id="2316" r:id="rId14"/>
    <p:sldId id="440" r:id="rId15"/>
    <p:sldId id="2293" r:id="rId16"/>
    <p:sldId id="445" r:id="rId17"/>
    <p:sldId id="2294" r:id="rId18"/>
    <p:sldId id="2357" r:id="rId19"/>
    <p:sldId id="483" r:id="rId20"/>
    <p:sldId id="2301" r:id="rId21"/>
    <p:sldId id="2306" r:id="rId22"/>
    <p:sldId id="2307" r:id="rId23"/>
    <p:sldId id="2351" r:id="rId24"/>
    <p:sldId id="389" r:id="rId25"/>
    <p:sldId id="416" r:id="rId26"/>
    <p:sldId id="2266" r:id="rId27"/>
    <p:sldId id="2267" r:id="rId28"/>
    <p:sldId id="2268" r:id="rId29"/>
    <p:sldId id="2269" r:id="rId30"/>
    <p:sldId id="2270" r:id="rId31"/>
    <p:sldId id="2271" r:id="rId32"/>
    <p:sldId id="2272" r:id="rId33"/>
    <p:sldId id="2273" r:id="rId34"/>
    <p:sldId id="2274" r:id="rId35"/>
    <p:sldId id="2330" r:id="rId36"/>
    <p:sldId id="2313" r:id="rId37"/>
    <p:sldId id="2312" r:id="rId38"/>
    <p:sldId id="478" r:id="rId39"/>
    <p:sldId id="481" r:id="rId40"/>
    <p:sldId id="2352" r:id="rId41"/>
    <p:sldId id="2338" r:id="rId42"/>
    <p:sldId id="482" r:id="rId43"/>
    <p:sldId id="442" r:id="rId44"/>
    <p:sldId id="438" r:id="rId45"/>
    <p:sldId id="503" r:id="rId46"/>
    <p:sldId id="2356" r:id="rId47"/>
    <p:sldId id="2353" r:id="rId48"/>
    <p:sldId id="406" r:id="rId49"/>
    <p:sldId id="465" r:id="rId50"/>
    <p:sldId id="383" r:id="rId51"/>
    <p:sldId id="2282" r:id="rId52"/>
    <p:sldId id="2314" r:id="rId53"/>
    <p:sldId id="388" r:id="rId54"/>
    <p:sldId id="2323" r:id="rId55"/>
    <p:sldId id="2324" r:id="rId56"/>
    <p:sldId id="400" r:id="rId57"/>
    <p:sldId id="2325" r:id="rId58"/>
    <p:sldId id="2318" r:id="rId59"/>
    <p:sldId id="561" r:id="rId60"/>
    <p:sldId id="484" r:id="rId61"/>
    <p:sldId id="401" r:id="rId62"/>
    <p:sldId id="2326" r:id="rId63"/>
    <p:sldId id="485" r:id="rId64"/>
    <p:sldId id="2328" r:id="rId65"/>
    <p:sldId id="2329" r:id="rId66"/>
    <p:sldId id="2354" r:id="rId67"/>
    <p:sldId id="466" r:id="rId68"/>
    <p:sldId id="403" r:id="rId69"/>
    <p:sldId id="2332" r:id="rId70"/>
    <p:sldId id="2286" r:id="rId71"/>
    <p:sldId id="405" r:id="rId72"/>
    <p:sldId id="2350" r:id="rId73"/>
    <p:sldId id="2355" r:id="rId74"/>
  </p:sldIdLst>
  <p:sldSz cx="12192000" cy="6858000"/>
  <p:notesSz cx="6858000" cy="9144000"/>
  <p:embeddedFontLst>
    <p:embeddedFont>
      <p:font typeface="Consolas" panose="020B0609020204030204" pitchFamily="49" charset="0"/>
      <p:regular r:id="rId76"/>
      <p:bold r:id="rId77"/>
      <p:italic r:id="rId78"/>
      <p:boldItalic r:id="rId79"/>
    </p:embeddedFont>
    <p:embeddedFont>
      <p:font typeface="Tahoma" panose="020B0604030504040204" pitchFamily="34" charset="0"/>
      <p:regular r:id="rId80"/>
      <p:bold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473"/>
            <p14:sldId id="480"/>
            <p14:sldId id="264"/>
          </p14:sldIdLst>
        </p14:section>
        <p14:section name="IO Motivation" id="{B55B8E8C-5EAB-4A1E-A4E9-AE5E896E46FA}">
          <p14:sldIdLst>
            <p14:sldId id="2345"/>
            <p14:sldId id="385"/>
            <p14:sldId id="386"/>
            <p14:sldId id="397"/>
            <p14:sldId id="395"/>
          </p14:sldIdLst>
        </p14:section>
        <p14:section name="MMIO Wrap-up" id="{343E230B-752C-4B42-948C-5446BDB119D9}">
          <p14:sldIdLst>
            <p14:sldId id="2358"/>
            <p14:sldId id="439"/>
            <p14:sldId id="2315"/>
            <p14:sldId id="2316"/>
            <p14:sldId id="440"/>
            <p14:sldId id="2293"/>
            <p14:sldId id="445"/>
            <p14:sldId id="2294"/>
            <p14:sldId id="2357"/>
            <p14:sldId id="483"/>
            <p14:sldId id="2301"/>
            <p14:sldId id="2306"/>
            <p14:sldId id="2307"/>
          </p14:sldIdLst>
        </p14:section>
        <p14:section name="Interrupts" id="{E17672F8-7D6D-42FB-8696-6D653D355008}">
          <p14:sldIdLst>
            <p14:sldId id="2351"/>
            <p14:sldId id="389"/>
            <p14:sldId id="416"/>
            <p14:sldId id="2266"/>
            <p14:sldId id="2267"/>
            <p14:sldId id="2268"/>
            <p14:sldId id="2269"/>
            <p14:sldId id="2270"/>
            <p14:sldId id="2271"/>
            <p14:sldId id="2272"/>
            <p14:sldId id="2273"/>
            <p14:sldId id="2274"/>
            <p14:sldId id="2330"/>
            <p14:sldId id="2313"/>
            <p14:sldId id="2312"/>
            <p14:sldId id="478"/>
            <p14:sldId id="481"/>
          </p14:sldIdLst>
        </p14:section>
        <p14:section name="DMA" id="{7EDF3476-8098-4773-8919-05B367EEDE0D}">
          <p14:sldIdLst>
            <p14:sldId id="2352"/>
            <p14:sldId id="2338"/>
            <p14:sldId id="482"/>
            <p14:sldId id="442"/>
            <p14:sldId id="438"/>
            <p14:sldId id="503"/>
            <p14:sldId id="2356"/>
          </p14:sldIdLst>
        </p14:section>
        <p14:section name="GPIO" id="{29545AA2-D359-4C86-9DAF-C9682BC78F47}">
          <p14:sldIdLst>
            <p14:sldId id="2353"/>
            <p14:sldId id="406"/>
            <p14:sldId id="465"/>
            <p14:sldId id="383"/>
            <p14:sldId id="2282"/>
            <p14:sldId id="2314"/>
            <p14:sldId id="388"/>
            <p14:sldId id="2323"/>
            <p14:sldId id="2324"/>
            <p14:sldId id="400"/>
            <p14:sldId id="2325"/>
            <p14:sldId id="2318"/>
            <p14:sldId id="561"/>
            <p14:sldId id="484"/>
            <p14:sldId id="401"/>
            <p14:sldId id="2326"/>
            <p14:sldId id="485"/>
            <p14:sldId id="2328"/>
            <p14:sldId id="2329"/>
          </p14:sldIdLst>
        </p14:section>
        <p14:section name="GPIOTE" id="{35FC054D-E6F4-495A-A0C7-1F9891C441CC}">
          <p14:sldIdLst>
            <p14:sldId id="2354"/>
            <p14:sldId id="466"/>
            <p14:sldId id="403"/>
            <p14:sldId id="2332"/>
            <p14:sldId id="2286"/>
            <p14:sldId id="405"/>
            <p14:sldId id="2350"/>
          </p14:sldIdLst>
        </p14:section>
        <p14:section name="Wrapup" id="{29A7F866-9DA9-446B-8359-CE426CB89C7A}">
          <p14:sldIdLst>
            <p14:sldId id="235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9" autoAdjust="0"/>
    <p:restoredTop sz="97440" autoAdjust="0"/>
  </p:normalViewPr>
  <p:slideViewPr>
    <p:cSldViewPr snapToGrid="0">
      <p:cViewPr varScale="1">
        <p:scale>
          <a:sx n="74" d="100"/>
          <a:sy n="74" d="100"/>
        </p:scale>
        <p:origin x="84" y="20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font" Target="fonts/font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2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5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3.fntdata"/><Relationship Id="rId8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9675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558786">
              <a:spcBef>
                <a:spcPts val="800"/>
              </a:spcBef>
              <a:spcAft>
                <a:spcPts val="0"/>
              </a:spcAft>
              <a:buSzPts val="3000"/>
              <a:buChar char="●"/>
              <a:defRPr/>
            </a:lvl1pPr>
            <a:lvl2pPr marL="1219170" lvl="1" indent="-507987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2pPr>
            <a:lvl3pPr marL="1828754" lvl="2" indent="-507987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409045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3870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nordicsemi.com/bundle/ps_nrf52833/page/temp.htm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"/><Relationship Id="rId2" Type="http://schemas.openxmlformats.org/officeDocument/2006/relationships/image" Target="../media/image16.ti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aretechnote.com/html/Electronics_CMOS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03</a:t>
            </a:r>
            <a:br>
              <a:rPr lang="en-US" dirty="0"/>
            </a:br>
            <a:r>
              <a:rPr lang="en-US" dirty="0"/>
              <a:t>Digital I/O and Interrupts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CE346 – Microprocessor System Design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568A2C-4591-46CA-A8BD-BE89EF149629}"/>
              </a:ext>
            </a:extLst>
          </p:cNvPr>
          <p:cNvSpPr txBox="1"/>
          <p:nvPr/>
        </p:nvSpPr>
        <p:spPr>
          <a:xfrm>
            <a:off x="607595" y="5511800"/>
            <a:ext cx="109727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Some slides borrowed from:</a:t>
            </a:r>
            <a:br>
              <a:rPr lang="en-US" sz="1600" dirty="0"/>
            </a:br>
            <a:r>
              <a:rPr lang="en-US" sz="1600" dirty="0"/>
              <a:t>Josiah Hester (Northwestern), Prabal Dutta (UC Berkeley)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7F9AF-CE57-2A6B-EE36-4E6E8051D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66AABE-D1AF-CC4A-6F57-E2BB4E140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6C2E2DF-F460-DFE2-59FF-60B3E593FE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lvl="1"/>
            <a:endParaRPr lang="en-US" dirty="0"/>
          </a:p>
          <a:p>
            <a:r>
              <a:rPr lang="en-US" dirty="0"/>
              <a:t>From last time: </a:t>
            </a:r>
            <a:r>
              <a:rPr lang="en-US" b="1" dirty="0"/>
              <a:t>MMIO Wrap-up</a:t>
            </a:r>
            <a:br>
              <a:rPr lang="en-US" dirty="0"/>
            </a:br>
            <a:endParaRPr lang="en-US" dirty="0"/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10A6107-FF67-24AE-D1B7-A13C06085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801044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 on nRF52833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Internal temperature sensor</a:t>
            </a:r>
          </a:p>
          <a:p>
            <a:pPr lvl="1"/>
            <a:r>
              <a:rPr lang="en-US" dirty="0"/>
              <a:t>0.25° C resolution</a:t>
            </a:r>
          </a:p>
          <a:p>
            <a:pPr lvl="1"/>
            <a:r>
              <a:rPr lang="en-US" dirty="0"/>
              <a:t>Range equivalent to microcontroller IC (-40° to 105° C)</a:t>
            </a:r>
          </a:p>
          <a:p>
            <a:pPr lvl="1"/>
            <a:r>
              <a:rPr lang="en-US" dirty="0"/>
              <a:t>Various configurations for the temperature conversion (ignoring)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387F4F-A20B-48BB-ADF0-B4405FA0C6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116"/>
          <a:stretch/>
        </p:blipFill>
        <p:spPr>
          <a:xfrm>
            <a:off x="607595" y="3213100"/>
            <a:ext cx="8487040" cy="31432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D9018C-5ECB-CC84-FD2F-1FE351F049D5}"/>
              </a:ext>
            </a:extLst>
          </p:cNvPr>
          <p:cNvSpPr txBox="1"/>
          <p:nvPr/>
        </p:nvSpPr>
        <p:spPr>
          <a:xfrm>
            <a:off x="607595" y="6413698"/>
            <a:ext cx="941537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https://docs.nordicsemi.com/bundle/ps_nrf52833/page/temp.html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56633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D3D699-CA0C-6532-F2F7-1FB859B06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the temperature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A9FB1C-A13C-F69E-0DAD-F1BBF9A55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780616-5C05-09BF-0613-0FFAE233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115" y="1218150"/>
            <a:ext cx="6501865" cy="24705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D827002-1442-50A2-0869-54E775C92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9115" y="3763842"/>
            <a:ext cx="6573005" cy="2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536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7DC0E-A0ED-5826-EFC2-074C47E9D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a temperature value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7E2F2-506E-5DA9-A96E-68867FD03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14850"/>
            <a:ext cx="10972800" cy="1657350"/>
          </a:xfrm>
        </p:spPr>
        <p:txBody>
          <a:bodyPr/>
          <a:lstStyle/>
          <a:p>
            <a:r>
              <a:rPr lang="en-US" dirty="0"/>
              <a:t>32-bit value</a:t>
            </a:r>
          </a:p>
          <a:p>
            <a:r>
              <a:rPr lang="en-US" dirty="0"/>
              <a:t>2’s complement (i.e., signed)</a:t>
            </a:r>
          </a:p>
          <a:p>
            <a:r>
              <a:rPr lang="en-US" dirty="0"/>
              <a:t>0.25 ℃ steps (so 0 = 0℃, 4 = 1℃, etc.)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EE074E-F9E9-089C-657F-0F0B1568B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7864EE-9F17-EF6C-A72C-25B27B6A47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27" y="1108710"/>
            <a:ext cx="9431066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4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MMIO addresses for TEMP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addresses do we need? (ignore interrupts for now)</a:t>
            </a:r>
          </a:p>
          <a:p>
            <a:pPr lvl="1"/>
            <a:r>
              <a:rPr lang="en-US" dirty="0"/>
              <a:t>0x4000C000 – TASKS_START</a:t>
            </a:r>
          </a:p>
          <a:p>
            <a:pPr lvl="1"/>
            <a:r>
              <a:rPr lang="en-US" dirty="0"/>
              <a:t>0x4000C100 – EVENTS_DATARDY</a:t>
            </a:r>
          </a:p>
          <a:p>
            <a:pPr lvl="1"/>
            <a:r>
              <a:rPr lang="en-US" dirty="0"/>
              <a:t>0x4000C508 - TEMP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746830-F4A3-4109-B5D9-EB23E47032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76"/>
          <a:stretch/>
        </p:blipFill>
        <p:spPr>
          <a:xfrm>
            <a:off x="607595" y="3162300"/>
            <a:ext cx="8487040" cy="319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992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C79D6-1875-46DA-8CEE-F4170B76A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code 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temp_mmio</a:t>
            </a:r>
            <a:r>
              <a:rPr lang="en-US" dirty="0">
                <a:latin typeface="+mn-lt"/>
                <a:cs typeface="Courier New" panose="02070309020205020404" pitchFamily="49" charset="0"/>
              </a:rPr>
              <a:t> </a:t>
            </a:r>
            <a:r>
              <a:rPr lang="en-US" dirty="0"/>
              <a:t>app)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AA34B-2B37-44CB-BE3F-3738929CF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7BE2C7-993C-4F79-8B2B-15C3BC371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0706A0-C859-4377-899E-94BB2C390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1143000"/>
            <a:ext cx="7642945" cy="5393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8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8CC4A-EE22-4046-87E9-4CBBD5556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structs to manage MMIO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A691B-4C4D-477B-98C3-482CA9C6EE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Writing simple C code and accessing peripherals is great!</a:t>
            </a:r>
          </a:p>
          <a:p>
            <a:pPr lvl="1"/>
            <a:endParaRPr lang="en-US" dirty="0"/>
          </a:p>
          <a:p>
            <a:r>
              <a:rPr lang="en-US" dirty="0"/>
              <a:t>Problems:</a:t>
            </a:r>
          </a:p>
          <a:p>
            <a:pPr lvl="1"/>
            <a:r>
              <a:rPr lang="en-US" dirty="0"/>
              <a:t>Need to remember all these long addresses</a:t>
            </a:r>
          </a:p>
          <a:p>
            <a:pPr lvl="1"/>
            <a:r>
              <a:rPr lang="en-US" dirty="0"/>
              <a:t>Need to make sure compiler doesn’t stop us!</a:t>
            </a:r>
          </a:p>
          <a:p>
            <a:pPr lvl="1"/>
            <a:endParaRPr lang="en-US" dirty="0"/>
          </a:p>
          <a:p>
            <a:r>
              <a:rPr lang="en-US" dirty="0"/>
              <a:t>Solution:</a:t>
            </a:r>
          </a:p>
          <a:p>
            <a:pPr lvl="1"/>
            <a:r>
              <a:rPr lang="en-US" dirty="0"/>
              <a:t>Wrap entire access in a struct!</a:t>
            </a:r>
          </a:p>
          <a:p>
            <a:pPr lvl="1"/>
            <a:r>
              <a:rPr lang="en-US" dirty="0"/>
              <a:t>Compilers turn it into the same thing in the end anyways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3B9C3-B87D-499D-A7E8-DDE4B8589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82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 structs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Collection of variables placed together in memory</a:t>
            </a:r>
          </a:p>
          <a:p>
            <a:endParaRPr lang="en-US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</a:t>
            </a:r>
            <a:r>
              <a:rPr lang="en-US" sz="20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variable_one</a:t>
            </a: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</a:t>
            </a:r>
            <a:r>
              <a:rPr lang="en-US" sz="20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variable_two</a:t>
            </a: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array[2];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} </a:t>
            </a:r>
            <a:r>
              <a:rPr lang="en-US" sz="20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example_struct_t</a:t>
            </a:r>
            <a:r>
              <a:rPr lang="en-US" sz="20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400" dirty="0"/>
              <a:t>Placement rules - </a:t>
            </a:r>
            <a:r>
              <a:rPr lang="en-US" sz="2000" dirty="0">
                <a:cs typeface="Courier New" panose="02070309020205020404" pitchFamily="49" charset="0"/>
              </a:rPr>
              <a:t>Variables are placed adjacent to each other in memory except: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Fields are always aligned to a multiple of their size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cs typeface="Courier New" panose="02070309020205020404" pitchFamily="49" charset="0"/>
              </a:rPr>
              <a:t>Padding added to the end to make the total size a multiple of the biggest member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2000" dirty="0">
              <a:cs typeface="Courier New" panose="02070309020205020404" pitchFamily="49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cs typeface="Courier New" panose="02070309020205020404" pitchFamily="49" charset="0"/>
              </a:rPr>
              <a:t>Microcontrollers can usually ignore these: all registers are the same size!</a:t>
            </a:r>
            <a:endParaRPr lang="en-US" sz="2000" dirty="0"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28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3FA3-AFA2-454D-BBEB-F72301B7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peripheral MMIO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771B-5081-45A6-A21B-3A13979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TASKS_START;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TASKS_STOP;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unused_A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[62];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EVENTS_DATARDY;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unused_B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[0x204/4 - 1];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INTENSET;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INTENCLR;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unused_C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[(0x508 – 0x308)/4 –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}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volatile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 TEMP_REGS = (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*)(0x4000C000);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DE8E-7334-47F2-9144-EA3EAD5F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FA051-5673-44ED-AF09-03DB4BE68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09" r="37277" b="-1"/>
          <a:stretch/>
        </p:blipFill>
        <p:spPr>
          <a:xfrm>
            <a:off x="5827850" y="914400"/>
            <a:ext cx="6189033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8D3E713-0939-706A-D8D2-D8A4FE2DE4AA}"/>
              </a:ext>
            </a:extLst>
          </p:cNvPr>
          <p:cNvSpPr txBox="1"/>
          <p:nvPr/>
        </p:nvSpPr>
        <p:spPr>
          <a:xfrm>
            <a:off x="7122017" y="3305577"/>
            <a:ext cx="4726546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With increasingly verbose ways to write the size of the “unused” space (any of these will do, but don’t forget the -1)</a:t>
            </a:r>
          </a:p>
        </p:txBody>
      </p:sp>
    </p:spTree>
    <p:extLst>
      <p:ext uri="{BB962C8B-B14F-4D97-AF65-F5344CB8AC3E}">
        <p14:creationId xmlns:p14="http://schemas.microsoft.com/office/powerpoint/2010/main" val="3628956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C73FA3-AFA2-454D-BBEB-F72301B77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Temperature peripheral MMIO struct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B771B-5081-45A6-A21B-3A139797F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typedef struct 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TASKS_START;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TASKS_STOP;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unused_A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[62];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EVENTS_DATARDY;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unused_B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[0x204/4 - 1];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INTENSET;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INTENCLR;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_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unused_C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[(0x508 – 0x308)/4 – 1];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    uint32_t TEMP;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}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volatile 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 TEMP_REGS = (</a:t>
            </a:r>
            <a:r>
              <a:rPr lang="en-US" sz="1800" b="1" dirty="0" err="1">
                <a:latin typeface="Consolas" panose="020B0609020204030204" pitchFamily="49" charset="0"/>
                <a:cs typeface="Courier New" panose="02070309020205020404" pitchFamily="49" charset="0"/>
              </a:rPr>
              <a:t>temp_regs_t</a:t>
            </a: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*)(0x4000C000);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b="1" dirty="0">
              <a:latin typeface="Consolas" panose="020B06090202040302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// code to access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TEMP_REGS-&gt;TASKS_START = 1;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while (TEMP_REGS-&gt;EVENTS_DATARDY == 0);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latin typeface="Consolas" panose="020B0609020204030204" pitchFamily="49" charset="0"/>
                <a:cs typeface="Courier New" panose="02070309020205020404" pitchFamily="49" charset="0"/>
              </a:rPr>
              <a:t>float temperature = ((float)TEMP_REGS-&gt;TEMP)/4.0;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E4DE8E-7334-47F2-9144-EA3EAD5F4E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6FA051-5673-44ED-AF09-03DB4BE68E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09" r="37277" b="-1"/>
          <a:stretch/>
        </p:blipFill>
        <p:spPr>
          <a:xfrm>
            <a:off x="5827850" y="914400"/>
            <a:ext cx="6189033" cy="213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DECB88-066D-2E32-1231-A4D5828A88DE}"/>
              </a:ext>
            </a:extLst>
          </p:cNvPr>
          <p:cNvSpPr txBox="1"/>
          <p:nvPr/>
        </p:nvSpPr>
        <p:spPr>
          <a:xfrm>
            <a:off x="7521262" y="5190186"/>
            <a:ext cx="3760631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Accessing the struct accesses the individual memory locations where the registers live!</a:t>
            </a:r>
          </a:p>
        </p:txBody>
      </p:sp>
    </p:spTree>
    <p:extLst>
      <p:ext uri="{BB962C8B-B14F-4D97-AF65-F5344CB8AC3E}">
        <p14:creationId xmlns:p14="http://schemas.microsoft.com/office/powerpoint/2010/main" val="1679721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1250F-B887-4D0C-AC98-8DEB5987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BBE06F-B457-4B51-BA16-ED66EF94B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Lab on Friday!</a:t>
            </a:r>
          </a:p>
          <a:p>
            <a:pPr lvl="1"/>
            <a:r>
              <a:rPr lang="en-US" dirty="0"/>
              <a:t>Frances Searle room 3220</a:t>
            </a:r>
          </a:p>
          <a:p>
            <a:pPr lvl="1"/>
            <a:r>
              <a:rPr lang="en-US" dirty="0"/>
              <a:t>See you all there!!</a:t>
            </a:r>
          </a:p>
          <a:p>
            <a:pPr lvl="1"/>
            <a:r>
              <a:rPr lang="en-US" dirty="0"/>
              <a:t>Show up on-time. We are going to get started right away</a:t>
            </a:r>
          </a:p>
          <a:p>
            <a:pPr lvl="2"/>
            <a:r>
              <a:rPr lang="en-US" dirty="0"/>
              <a:t>None of this 5-10 minutes late nonsense</a:t>
            </a:r>
          </a:p>
          <a:p>
            <a:pPr lvl="1"/>
            <a:endParaRPr lang="en-US" dirty="0"/>
          </a:p>
          <a:p>
            <a:r>
              <a:rPr lang="en-US" u="sng" dirty="0"/>
              <a:t>Bring a USB-C adapter if you need one</a:t>
            </a:r>
          </a:p>
          <a:p>
            <a:pPr lvl="1"/>
            <a:endParaRPr lang="en-US" dirty="0"/>
          </a:p>
          <a:p>
            <a:r>
              <a:rPr lang="en-US" dirty="0"/>
              <a:t>Remember that you need to attend the section you registered for in CAESAR</a:t>
            </a:r>
          </a:p>
          <a:p>
            <a:pPr lvl="1"/>
            <a:r>
              <a:rPr lang="en-US" dirty="0"/>
              <a:t>If you need to switch for a day, ask me for permission in advance on Piazza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52AF4-B49F-4166-AB72-5E615C6D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9487A86-3368-5710-BA9D-648786DA4D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5421" y="228600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0ACBED0-FCB4-2EC8-0696-681CA61F8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8994" y="1346200"/>
            <a:ext cx="2311400" cy="231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636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92E99-E12A-4634-846A-7F934F8D6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MMIO structs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95C7C-CD7D-DABF-DD7C-11A792106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Note: structs still don’t get you individual bits, they only get you the 32-bit registers themselves</a:t>
            </a:r>
          </a:p>
          <a:p>
            <a:endParaRPr lang="en-US" dirty="0"/>
          </a:p>
          <a:p>
            <a:r>
              <a:rPr lang="en-US" dirty="0"/>
              <a:t>You’ll need to do bit manipulations to get the read/write fields you want</a:t>
            </a:r>
          </a:p>
          <a:p>
            <a:endParaRPr lang="en-US" dirty="0"/>
          </a:p>
          <a:p>
            <a:r>
              <a:rPr lang="en-US" dirty="0"/>
              <a:t>Bit fields are an option in C that can allow access to individual bits, but are generally not used</a:t>
            </a:r>
          </a:p>
          <a:p>
            <a:pPr lvl="1"/>
            <a:r>
              <a:rPr lang="en-US" dirty="0"/>
              <a:t>Implementation-specific details for how they actually work</a:t>
            </a:r>
          </a:p>
          <a:p>
            <a:pPr lvl="1"/>
            <a:r>
              <a:rPr lang="en-US" dirty="0"/>
              <a:t>What if you need to change multiple fields simultaneously?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D7C6BC-094A-90D4-4E2D-012B621F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00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6803B-B47D-9495-D91A-C1F939538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5BFB7-0F8C-2DC8-6BC1-0F4BC859E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B741ED-3FEB-A71E-8CB0-75BBBD51F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4434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Are compiled binaries portable to other types of microcontrollers?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DDE3AA-986F-D386-573A-F2CCB439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17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01460-6B9C-B910-8350-EA2CFB253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4445A-D775-8BC7-14C9-DB33F0785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8E35E-B82C-024B-F747-995AD6C1D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Are compiled binaries portable to other types of microcontrollers?</a:t>
            </a:r>
          </a:p>
          <a:p>
            <a:endParaRPr lang="en-US" dirty="0"/>
          </a:p>
          <a:p>
            <a:pPr lvl="1"/>
            <a:r>
              <a:rPr lang="en-US" dirty="0"/>
              <a:t>Definitely not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1) Each microcontroller has its own layout of Flash and RAM, so we might need to put our code in different locations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2) Each microcontroller has its own MMIO addresses and devices</a:t>
            </a:r>
            <a:br>
              <a:rPr lang="en-US" dirty="0"/>
            </a:br>
            <a:r>
              <a:rPr lang="en-US" dirty="0"/>
              <a:t>And every device works at least </a:t>
            </a:r>
            <a:r>
              <a:rPr lang="en-US" i="1" dirty="0"/>
              <a:t>slightly</a:t>
            </a:r>
            <a:r>
              <a:rPr lang="en-US" dirty="0"/>
              <a:t> differently</a:t>
            </a:r>
            <a:br>
              <a:rPr lang="en-US" dirty="0"/>
            </a:b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Can </a:t>
            </a:r>
            <a:r>
              <a:rPr lang="en-US" i="1" dirty="0"/>
              <a:t>sometimes</a:t>
            </a:r>
            <a:r>
              <a:rPr lang="en-US" dirty="0"/>
              <a:t> get away with it for microcontrollers in the same family</a:t>
            </a:r>
          </a:p>
          <a:p>
            <a:pPr lvl="2"/>
            <a:r>
              <a:rPr lang="en-US" dirty="0"/>
              <a:t>I.e., class code might work on an nRF52840 instead of our nRF52833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8FEDA-DBCF-9469-6484-2E70497A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00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FCD51-B019-9750-92E3-D2D148CD4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09FF29-9047-EE37-AC68-31BDD7CF5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7F0CB2-E134-5C5E-7A5F-E086E8279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b="1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F4C1FB-F3E0-CBD3-B60C-03F527026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6320053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interactions with devices look like?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while STATUS==BUSY; Wait</a:t>
            </a:r>
          </a:p>
          <a:p>
            <a:pPr lvl="3"/>
            <a:r>
              <a:rPr lang="en-US" dirty="0"/>
              <a:t>(Need to make sure device is ready for a command)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Write value(s) to DATA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Write command(s) to COMMAND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while STATUS==BUSY; Wait</a:t>
            </a:r>
          </a:p>
          <a:p>
            <a:pPr lvl="3"/>
            <a:r>
              <a:rPr lang="en-US" dirty="0"/>
              <a:t>(Need to make sure device has completed the request)</a:t>
            </a:r>
            <a:br>
              <a:rPr lang="en-US" dirty="0"/>
            </a:br>
            <a:endParaRPr lang="en-US" dirty="0"/>
          </a:p>
          <a:p>
            <a:pPr marL="1428750" lvl="2" indent="-514350">
              <a:buFont typeface="+mj-lt"/>
              <a:buAutoNum type="arabicPeriod"/>
            </a:pPr>
            <a:r>
              <a:rPr lang="en-US" dirty="0"/>
              <a:t>Read value(s) from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12BAD3-0ECD-407E-9C55-F8456F6350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4109"/>
          <a:stretch/>
        </p:blipFill>
        <p:spPr>
          <a:xfrm>
            <a:off x="3350794" y="1143000"/>
            <a:ext cx="5867400" cy="850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364A3D-67CF-4B73-9235-DD80D163EF54}"/>
              </a:ext>
            </a:extLst>
          </p:cNvPr>
          <p:cNvSpPr txBox="1"/>
          <p:nvPr/>
        </p:nvSpPr>
        <p:spPr>
          <a:xfrm>
            <a:off x="8648700" y="2489200"/>
            <a:ext cx="31877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is the “polling” model of I/O.</a:t>
            </a:r>
          </a:p>
          <a:p>
            <a:br>
              <a:rPr lang="en-US" sz="2400" dirty="0"/>
            </a:br>
            <a:r>
              <a:rPr lang="en-US" sz="2400" dirty="0"/>
              <a:t>“Poll” the peripheral in software repeatedly to see if it’s ready yet.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072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30398-913E-44D3-8C04-5844B4922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Waiting can be a waste of CPU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83E605-8A38-413A-BA2F-FAE04F004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while STATUS==BUSY; Wait</a:t>
            </a:r>
          </a:p>
          <a:p>
            <a:pPr lvl="3"/>
            <a:r>
              <a:rPr lang="en-US" sz="2400" b="1" dirty="0"/>
              <a:t>(Need to make sure device is ready for a command)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value(s) to DATA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Write command(s) to COMMAND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b="1" dirty="0"/>
              <a:t>while STATUS==BUSY; Wait</a:t>
            </a:r>
          </a:p>
          <a:p>
            <a:pPr lvl="3"/>
            <a:r>
              <a:rPr lang="en-US" sz="2400" b="1" dirty="0"/>
              <a:t>(Need to make sure device has completed the request)</a:t>
            </a:r>
          </a:p>
          <a:p>
            <a:pPr marL="1428750" lvl="2" indent="-514350">
              <a:buFont typeface="+mj-lt"/>
              <a:buAutoNum type="arabicPeriod"/>
            </a:pPr>
            <a:r>
              <a:rPr lang="en-US" sz="2800" dirty="0"/>
              <a:t>Read value(s) from Data</a:t>
            </a:r>
          </a:p>
          <a:p>
            <a:pPr lvl="3"/>
            <a:endParaRPr lang="en-US" sz="2400" dirty="0"/>
          </a:p>
          <a:p>
            <a:r>
              <a:rPr lang="en-US" dirty="0"/>
              <a:t>Problem: imagine a keyboard device</a:t>
            </a:r>
          </a:p>
          <a:p>
            <a:pPr lvl="1"/>
            <a:r>
              <a:rPr lang="en-US" dirty="0"/>
              <a:t>CPU could be waiting for minutes before data arrives</a:t>
            </a:r>
          </a:p>
          <a:p>
            <a:pPr lvl="1"/>
            <a:r>
              <a:rPr lang="en-US" dirty="0"/>
              <a:t>Need a way to notify CPU when an event occurs</a:t>
            </a:r>
          </a:p>
          <a:p>
            <a:pPr lvl="2"/>
            <a:r>
              <a:rPr lang="en-US" dirty="0"/>
              <a:t>Interrupts!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37B709-429E-476C-99CB-E4A5FAE30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504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4B15-96D5-4617-8F14-C4A4152E5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3B2BA-FE3A-4937-BF09-276E565F6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an interrupt?</a:t>
            </a:r>
          </a:p>
          <a:p>
            <a:pPr lvl="1"/>
            <a:r>
              <a:rPr lang="en-US" dirty="0"/>
              <a:t>Some event which causes the processor to stop normal execution</a:t>
            </a:r>
          </a:p>
          <a:p>
            <a:pPr lvl="1"/>
            <a:r>
              <a:rPr lang="en-US" dirty="0"/>
              <a:t>The processor instead jumps to a software “handler” for that event</a:t>
            </a:r>
          </a:p>
          <a:p>
            <a:pPr lvl="2"/>
            <a:r>
              <a:rPr lang="en-US" dirty="0"/>
              <a:t>Then returns back to what it was doing afterwards</a:t>
            </a:r>
          </a:p>
          <a:p>
            <a:pPr lvl="1"/>
            <a:endParaRPr lang="en-US" dirty="0"/>
          </a:p>
          <a:p>
            <a:r>
              <a:rPr lang="en-US" dirty="0"/>
              <a:t>What causes interrupts?</a:t>
            </a:r>
          </a:p>
          <a:p>
            <a:pPr lvl="1"/>
            <a:r>
              <a:rPr lang="en-US" dirty="0"/>
              <a:t>Hardware exceptions</a:t>
            </a:r>
          </a:p>
          <a:p>
            <a:pPr lvl="2"/>
            <a:r>
              <a:rPr lang="en-US" dirty="0"/>
              <a:t>Divide by zero, Undefined Instruction, Memory bus error</a:t>
            </a:r>
          </a:p>
          <a:p>
            <a:pPr lvl="1"/>
            <a:r>
              <a:rPr lang="en-US" dirty="0"/>
              <a:t>Software</a:t>
            </a:r>
          </a:p>
          <a:p>
            <a:pPr lvl="2"/>
            <a:r>
              <a:rPr lang="en-US" dirty="0" err="1"/>
              <a:t>Syscall</a:t>
            </a:r>
            <a:r>
              <a:rPr lang="en-US" dirty="0"/>
              <a:t>, Software Interrupt (SWI)</a:t>
            </a:r>
          </a:p>
          <a:p>
            <a:pPr lvl="1"/>
            <a:r>
              <a:rPr lang="en-US" dirty="0"/>
              <a:t>External hardware</a:t>
            </a:r>
          </a:p>
          <a:p>
            <a:pPr lvl="2"/>
            <a:r>
              <a:rPr lang="en-US" dirty="0"/>
              <a:t>Input pin, Timer, various “Data Ready”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DDF5D8-5E33-4946-BFE0-F0ACF41B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878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4470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320040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5595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1828800" y="3917938"/>
            <a:ext cx="3035300" cy="9779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r>
              <a:rPr lang="en-US" sz="2400" dirty="0"/>
              <a:t>code</a:t>
            </a:r>
          </a:p>
        </p:txBody>
      </p:sp>
    </p:spTree>
    <p:extLst>
      <p:ext uri="{BB962C8B-B14F-4D97-AF65-F5344CB8AC3E}">
        <p14:creationId xmlns:p14="http://schemas.microsoft.com/office/powerpoint/2010/main" val="389879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4876800" y="3917938"/>
            <a:ext cx="3035300" cy="9779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r>
              <a:rPr lang="en-US" sz="2400" dirty="0"/>
              <a:t>code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4CEBC-269C-43DC-A191-1C4F571DD970}"/>
              </a:ext>
            </a:extLst>
          </p:cNvPr>
          <p:cNvSpPr/>
          <p:nvPr/>
        </p:nvSpPr>
        <p:spPr>
          <a:xfrm>
            <a:off x="1828800" y="4895846"/>
            <a:ext cx="3035300" cy="1460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</a:t>
            </a:r>
            <a:br>
              <a:rPr lang="en-US" sz="2400" dirty="0"/>
            </a:br>
            <a:r>
              <a:rPr lang="en-US" sz="2400" dirty="0"/>
              <a:t>original code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66ABF2-4F26-436C-8409-D9707CD66863}"/>
              </a:ext>
            </a:extLst>
          </p:cNvPr>
          <p:cNvCxnSpPr>
            <a:cxnSpLocks/>
          </p:cNvCxnSpPr>
          <p:nvPr/>
        </p:nvCxnSpPr>
        <p:spPr>
          <a:xfrm>
            <a:off x="3346450" y="5721350"/>
            <a:ext cx="0" cy="4889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0410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8CF68-B69D-C821-163A-3F79681B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coming soon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28F77-BC49-4A63-CA10-4C2D9343D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5784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First quiz is next week Tuesday! (April 14)</a:t>
            </a:r>
          </a:p>
          <a:p>
            <a:pPr lvl="1"/>
            <a:r>
              <a:rPr lang="en-US" dirty="0"/>
              <a:t>15-minute quiz, taken in-class on paper</a:t>
            </a:r>
          </a:p>
          <a:p>
            <a:pPr lvl="1"/>
            <a:r>
              <a:rPr lang="en-US" dirty="0"/>
              <a:t>Last fifteen minutes of class</a:t>
            </a:r>
          </a:p>
          <a:p>
            <a:pPr lvl="1"/>
            <a:r>
              <a:rPr lang="en-US" dirty="0"/>
              <a:t>Bring a pencil</a:t>
            </a:r>
          </a:p>
          <a:p>
            <a:pPr lvl="1"/>
            <a:r>
              <a:rPr lang="en-US" dirty="0"/>
              <a:t>No notes, no calculator</a:t>
            </a:r>
          </a:p>
          <a:p>
            <a:pPr lvl="1"/>
            <a:endParaRPr lang="en-US" dirty="0"/>
          </a:p>
          <a:p>
            <a:r>
              <a:rPr lang="en-US" dirty="0"/>
              <a:t>Covers material from the last two weeks, including today.</a:t>
            </a:r>
            <a:br>
              <a:rPr lang="en-US" dirty="0"/>
            </a:br>
            <a:r>
              <a:rPr lang="en-US" dirty="0"/>
              <a:t>Both lecture and lab are relevant.</a:t>
            </a:r>
          </a:p>
          <a:p>
            <a:pPr lvl="1"/>
            <a:endParaRPr lang="en-US" dirty="0"/>
          </a:p>
          <a:p>
            <a:r>
              <a:rPr lang="en-US" dirty="0"/>
              <a:t>Goals:</a:t>
            </a:r>
          </a:p>
          <a:p>
            <a:pPr lvl="1"/>
            <a:r>
              <a:rPr lang="en-US" dirty="0"/>
              <a:t>The quiz is not meant to be difficult. It’s meant to keep you involved</a:t>
            </a:r>
          </a:p>
          <a:p>
            <a:pPr lvl="1"/>
            <a:r>
              <a:rPr lang="en-US" dirty="0"/>
              <a:t>Do review class material and make sure you actually understand it</a:t>
            </a:r>
          </a:p>
          <a:p>
            <a:endParaRPr lang="en-US" dirty="0"/>
          </a:p>
          <a:p>
            <a:r>
              <a:rPr lang="en-US" dirty="0"/>
              <a:t>If you have an accommodation, I emailed you earlier today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283486-E9E6-B470-75D5-4F40F401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41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Nested Vectored Interrupt Controller (NVIC)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787442"/>
            <a:ext cx="10972800" cy="2384757"/>
          </a:xfrm>
        </p:spPr>
        <p:txBody>
          <a:bodyPr/>
          <a:lstStyle/>
          <a:p>
            <a:r>
              <a:rPr lang="en-US" dirty="0"/>
              <a:t>Manages interrupt requests (IRQ)</a:t>
            </a:r>
          </a:p>
          <a:p>
            <a:pPr lvl="1"/>
            <a:r>
              <a:rPr lang="en-US" dirty="0"/>
              <a:t>Stores all caller-saved registers on the stack</a:t>
            </a:r>
          </a:p>
          <a:p>
            <a:pPr lvl="2"/>
            <a:r>
              <a:rPr lang="en-US" dirty="0"/>
              <a:t>So the handler code doesn’t overwrite them</a:t>
            </a:r>
          </a:p>
          <a:p>
            <a:pPr lvl="1"/>
            <a:r>
              <a:rPr lang="en-US" dirty="0"/>
              <a:t>Moves execution to proper handler, a.k.a. Interrupt Service Routine (ISR)</a:t>
            </a:r>
          </a:p>
          <a:p>
            <a:pPr lvl="1"/>
            <a:r>
              <a:rPr lang="en-US" dirty="0"/>
              <a:t>Restores registers after handler returns and moves execution back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  <p:sp>
        <p:nvSpPr>
          <p:cNvPr id="6" name="Google Shape;262;p31">
            <a:extLst>
              <a:ext uri="{FF2B5EF4-FFF2-40B4-BE49-F238E27FC236}">
                <a16:creationId xmlns:a16="http://schemas.microsoft.com/office/drawing/2014/main" id="{A33D91A0-409D-4E77-A2BF-C70DF73806D8}"/>
              </a:ext>
            </a:extLst>
          </p:cNvPr>
          <p:cNvSpPr/>
          <p:nvPr/>
        </p:nvSpPr>
        <p:spPr>
          <a:xfrm>
            <a:off x="1587500" y="273500"/>
            <a:ext cx="1346200" cy="552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cxnSp>
        <p:nvCxnSpPr>
          <p:cNvPr id="7" name="Google Shape;263;p31">
            <a:extLst>
              <a:ext uri="{FF2B5EF4-FFF2-40B4-BE49-F238E27FC236}">
                <a16:creationId xmlns:a16="http://schemas.microsoft.com/office/drawing/2014/main" id="{8C4177C4-0F8A-4912-865C-1C2187D7348F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 flipH="1">
            <a:off x="2136140" y="825500"/>
            <a:ext cx="124460" cy="1125267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" name="Google Shape;264;p31">
            <a:extLst>
              <a:ext uri="{FF2B5EF4-FFF2-40B4-BE49-F238E27FC236}">
                <a16:creationId xmlns:a16="http://schemas.microsoft.com/office/drawing/2014/main" id="{80239C46-D6AA-483A-AFA6-4C73ACBA1DE4}"/>
              </a:ext>
            </a:extLst>
          </p:cNvPr>
          <p:cNvSpPr txBox="1"/>
          <p:nvPr/>
        </p:nvSpPr>
        <p:spPr>
          <a:xfrm>
            <a:off x="793940" y="1950767"/>
            <a:ext cx="2684400" cy="1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/>
              <a:t>Interrupts can preempt other interrupts!</a:t>
            </a:r>
            <a:endParaRPr sz="2400" dirty="0"/>
          </a:p>
        </p:txBody>
      </p:sp>
      <p:sp>
        <p:nvSpPr>
          <p:cNvPr id="9" name="Google Shape;265;p31">
            <a:extLst>
              <a:ext uri="{FF2B5EF4-FFF2-40B4-BE49-F238E27FC236}">
                <a16:creationId xmlns:a16="http://schemas.microsoft.com/office/drawing/2014/main" id="{883A23E5-3D46-4EB4-B406-BBD69369F27A}"/>
              </a:ext>
            </a:extLst>
          </p:cNvPr>
          <p:cNvSpPr/>
          <p:nvPr/>
        </p:nvSpPr>
        <p:spPr>
          <a:xfrm>
            <a:off x="2933700" y="273500"/>
            <a:ext cx="1676400" cy="552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266;p31">
            <a:extLst>
              <a:ext uri="{FF2B5EF4-FFF2-40B4-BE49-F238E27FC236}">
                <a16:creationId xmlns:a16="http://schemas.microsoft.com/office/drawing/2014/main" id="{10819A56-E677-4179-91DC-CA5E36E200D6}"/>
              </a:ext>
            </a:extLst>
          </p:cNvPr>
          <p:cNvSpPr txBox="1"/>
          <p:nvPr/>
        </p:nvSpPr>
        <p:spPr>
          <a:xfrm>
            <a:off x="3664685" y="1890817"/>
            <a:ext cx="2684400" cy="12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/>
              <a:t>Jump directly to the interrupt handler</a:t>
            </a:r>
            <a:endParaRPr sz="2400" dirty="0"/>
          </a:p>
        </p:txBody>
      </p:sp>
      <p:cxnSp>
        <p:nvCxnSpPr>
          <p:cNvPr id="11" name="Google Shape;267;p31">
            <a:extLst>
              <a:ext uri="{FF2B5EF4-FFF2-40B4-BE49-F238E27FC236}">
                <a16:creationId xmlns:a16="http://schemas.microsoft.com/office/drawing/2014/main" id="{2E1259CB-E187-4314-9949-AA452DE71B32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>
            <a:off x="3771900" y="825500"/>
            <a:ext cx="1234985" cy="1065317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2" name="Google Shape;268;p31">
            <a:extLst>
              <a:ext uri="{FF2B5EF4-FFF2-40B4-BE49-F238E27FC236}">
                <a16:creationId xmlns:a16="http://schemas.microsoft.com/office/drawing/2014/main" id="{86D911ED-09CD-4E26-9921-806362D36341}"/>
              </a:ext>
            </a:extLst>
          </p:cNvPr>
          <p:cNvSpPr/>
          <p:nvPr/>
        </p:nvSpPr>
        <p:spPr>
          <a:xfrm>
            <a:off x="4610100" y="273833"/>
            <a:ext cx="3632200" cy="551667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3" name="Google Shape;269;p31">
            <a:extLst>
              <a:ext uri="{FF2B5EF4-FFF2-40B4-BE49-F238E27FC236}">
                <a16:creationId xmlns:a16="http://schemas.microsoft.com/office/drawing/2014/main" id="{E6AE1CD1-8125-496D-A1F4-EF3693D10DA9}"/>
              </a:ext>
            </a:extLst>
          </p:cNvPr>
          <p:cNvSpPr txBox="1"/>
          <p:nvPr/>
        </p:nvSpPr>
        <p:spPr>
          <a:xfrm>
            <a:off x="6789459" y="1640642"/>
            <a:ext cx="2684400" cy="21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2400" dirty="0"/>
              <a:t>Handles interrupt entry and exit</a:t>
            </a:r>
            <a:endParaRPr sz="2400" dirty="0"/>
          </a:p>
          <a:p>
            <a:pPr marL="609585" indent="-457189">
              <a:buSzPts val="1800"/>
              <a:buChar char="-"/>
            </a:pPr>
            <a:r>
              <a:rPr lang="en" sz="2400" dirty="0"/>
              <a:t>Stacking</a:t>
            </a:r>
            <a:endParaRPr sz="2400" dirty="0"/>
          </a:p>
          <a:p>
            <a:pPr marL="609585" indent="-457189">
              <a:buSzPts val="1800"/>
              <a:buChar char="-"/>
            </a:pPr>
            <a:r>
              <a:rPr lang="en" sz="2400" dirty="0"/>
              <a:t>Unstacking</a:t>
            </a:r>
            <a:endParaRPr sz="2400" dirty="0"/>
          </a:p>
          <a:p>
            <a:pPr marL="609585" indent="-457189">
              <a:buSzPts val="1800"/>
              <a:buChar char="-"/>
            </a:pPr>
            <a:r>
              <a:rPr lang="en" sz="2400" dirty="0"/>
              <a:t>Priorities</a:t>
            </a:r>
            <a:endParaRPr sz="2400" dirty="0"/>
          </a:p>
        </p:txBody>
      </p:sp>
      <p:cxnSp>
        <p:nvCxnSpPr>
          <p:cNvPr id="14" name="Google Shape;270;p31">
            <a:extLst>
              <a:ext uri="{FF2B5EF4-FFF2-40B4-BE49-F238E27FC236}">
                <a16:creationId xmlns:a16="http://schemas.microsoft.com/office/drawing/2014/main" id="{44C1EF66-C899-4B7B-B5A4-2E1A76E6C5A0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6426200" y="825500"/>
            <a:ext cx="1705459" cy="815142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444351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Vector table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16ACA-6FB9-486C-A1E2-343C479F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77205" cy="5029200"/>
          </a:xfrm>
        </p:spPr>
        <p:txBody>
          <a:bodyPr/>
          <a:lstStyle/>
          <a:p>
            <a:r>
              <a:rPr lang="en-US" dirty="0"/>
              <a:t>List of function pointers to handler for each interrupt/exception</a:t>
            </a:r>
          </a:p>
          <a:p>
            <a:endParaRPr lang="en-US" dirty="0"/>
          </a:p>
          <a:p>
            <a:r>
              <a:rPr lang="en-US" dirty="0"/>
              <a:t>First 15 are architecture-specific exceptions</a:t>
            </a:r>
          </a:p>
          <a:p>
            <a:endParaRPr lang="en-US" dirty="0"/>
          </a:p>
          <a:p>
            <a:r>
              <a:rPr lang="en-US" dirty="0"/>
              <a:t>After that are microcontroller interrupt signals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  <p:pic>
        <p:nvPicPr>
          <p:cNvPr id="5" name="Google Shape;291;p33">
            <a:extLst>
              <a:ext uri="{FF2B5EF4-FFF2-40B4-BE49-F238E27FC236}">
                <a16:creationId xmlns:a16="http://schemas.microsoft.com/office/drawing/2014/main" id="{0512E34D-8CF9-4229-AFF1-3FDAC9FBDCB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99003" y="228600"/>
            <a:ext cx="5981391" cy="59481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85353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6B66F-C579-4CA3-BB28-3A8386F6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table in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FB4F2-7EA3-4BD1-BA10-D41A6BB2F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4916905" cy="5360831"/>
          </a:xfrm>
        </p:spPr>
        <p:txBody>
          <a:bodyPr>
            <a:normAutofit/>
          </a:bodyPr>
          <a:lstStyle/>
          <a:p>
            <a:r>
              <a:rPr lang="en-US" dirty="0"/>
              <a:t>Placed in its own section</a:t>
            </a:r>
          </a:p>
          <a:p>
            <a:pPr lvl="1"/>
            <a:r>
              <a:rPr lang="en-US" dirty="0"/>
              <a:t>LD file puts it first in Flash</a:t>
            </a:r>
          </a:p>
          <a:p>
            <a:pPr lvl="1"/>
            <a:endParaRPr lang="en-US" dirty="0"/>
          </a:p>
          <a:p>
            <a:r>
              <a:rPr lang="en-US" dirty="0" err="1"/>
              <a:t>Reset_Handler</a:t>
            </a:r>
            <a:r>
              <a:rPr lang="en-US" dirty="0"/>
              <a:t> determines where software starts executing</a:t>
            </a:r>
          </a:p>
          <a:p>
            <a:endParaRPr lang="en-US" dirty="0"/>
          </a:p>
          <a:p>
            <a:r>
              <a:rPr lang="en-US" dirty="0"/>
              <a:t>After that are all exception and interrupt handlers</a:t>
            </a:r>
          </a:p>
          <a:p>
            <a:pPr lvl="1"/>
            <a:r>
              <a:rPr lang="en-US" dirty="0"/>
              <a:t>All function pointers to some C code somewhere matched by function name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0CF82C-F780-4AD3-B81C-8179F98C6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E51A2AD-6EDB-49CF-A4C9-8F49028F7D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0599" y="228601"/>
            <a:ext cx="5709795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64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33465A-2AAB-4A19-ACD7-0249F2AFF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ARM NVIC functionality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953B9-A69B-4148-A43F-67E263E2F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NVIC functions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NVIC_EnableIRQ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(number)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NVIC_DisableIRQ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(number)</a:t>
            </a:r>
          </a:p>
          <a:p>
            <a:pPr lvl="1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NVIC_SetPriority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(number, priority)</a:t>
            </a:r>
          </a:p>
          <a:p>
            <a:pPr lvl="2"/>
            <a:r>
              <a:rPr lang="en-US" dirty="0"/>
              <a:t>Technically 256 priorities</a:t>
            </a:r>
          </a:p>
          <a:p>
            <a:pPr lvl="2"/>
            <a:r>
              <a:rPr lang="en-US" dirty="0"/>
              <a:t>Only 8 are implemented</a:t>
            </a:r>
          </a:p>
          <a:p>
            <a:pPr lvl="2"/>
            <a:endParaRPr lang="en-US" dirty="0"/>
          </a:p>
          <a:p>
            <a:r>
              <a:rPr lang="en-US" dirty="0"/>
              <a:t>Must enable interrupts in two places!</a:t>
            </a:r>
          </a:p>
          <a:p>
            <a:pPr lvl="1"/>
            <a:r>
              <a:rPr lang="en-US" dirty="0"/>
              <a:t>Enabling event in the peripheral will generate the signal</a:t>
            </a:r>
          </a:p>
          <a:p>
            <a:pPr lvl="1"/>
            <a:r>
              <a:rPr lang="en-US" dirty="0"/>
              <a:t>Enabling interrupt in the NVIC will act on the signal, calling handler function</a:t>
            </a:r>
          </a:p>
          <a:p>
            <a:pPr lvl="1"/>
            <a:endParaRPr lang="en-US" dirty="0"/>
          </a:p>
          <a:p>
            <a:r>
              <a:rPr lang="en-US" dirty="0"/>
              <a:t>Priority determines which interrupt goes first</a:t>
            </a:r>
          </a:p>
          <a:p>
            <a:pPr lvl="1"/>
            <a:r>
              <a:rPr lang="en-US" dirty="0"/>
              <a:t>And determines how interrupts are nested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0883A-0FFE-4B87-9755-9059AC91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996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C72C8-1091-43F7-9D79-BF4757A8A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Nested interrupts, visually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E919B-0475-4ECB-8FBC-EE7A5C60F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7AB454-9460-4333-89EE-D870C791CB10}"/>
              </a:ext>
            </a:extLst>
          </p:cNvPr>
          <p:cNvSpPr/>
          <p:nvPr/>
        </p:nvSpPr>
        <p:spPr>
          <a:xfrm>
            <a:off x="1828800" y="1409700"/>
            <a:ext cx="3035300" cy="25018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Some code</a:t>
            </a:r>
            <a:br>
              <a:rPr lang="en-US" sz="2400" dirty="0"/>
            </a:br>
            <a:r>
              <a:rPr lang="en-US" sz="2400" dirty="0"/>
              <a:t>that’s executing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C4FAF84-0317-4ABF-AC82-D06ABA7425FF}"/>
              </a:ext>
            </a:extLst>
          </p:cNvPr>
          <p:cNvCxnSpPr>
            <a:cxnSpLocks/>
          </p:cNvCxnSpPr>
          <p:nvPr/>
        </p:nvCxnSpPr>
        <p:spPr>
          <a:xfrm>
            <a:off x="3346450" y="2247900"/>
            <a:ext cx="0" cy="1416050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C373C37-8E4A-4E4C-8443-5EDAAA811C6B}"/>
              </a:ext>
            </a:extLst>
          </p:cNvPr>
          <p:cNvCxnSpPr>
            <a:cxnSpLocks/>
          </p:cNvCxnSpPr>
          <p:nvPr/>
        </p:nvCxnSpPr>
        <p:spPr>
          <a:xfrm>
            <a:off x="1016000" y="3911600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0261740-6046-4707-96D1-850024D8FAF1}"/>
              </a:ext>
            </a:extLst>
          </p:cNvPr>
          <p:cNvSpPr txBox="1"/>
          <p:nvPr/>
        </p:nvSpPr>
        <p:spPr>
          <a:xfrm>
            <a:off x="393700" y="3017619"/>
            <a:ext cx="1435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Interrupt triggers!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F082F7-503F-4640-A01F-B1A342BF2310}"/>
              </a:ext>
            </a:extLst>
          </p:cNvPr>
          <p:cNvSpPr/>
          <p:nvPr/>
        </p:nvSpPr>
        <p:spPr>
          <a:xfrm>
            <a:off x="4876800" y="3917938"/>
            <a:ext cx="3035300" cy="4889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4CEBC-269C-43DC-A191-1C4F571DD970}"/>
              </a:ext>
            </a:extLst>
          </p:cNvPr>
          <p:cNvSpPr/>
          <p:nvPr/>
        </p:nvSpPr>
        <p:spPr>
          <a:xfrm>
            <a:off x="1828800" y="5448300"/>
            <a:ext cx="3035300" cy="9080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</a:t>
            </a:r>
            <a:br>
              <a:rPr lang="en-US" sz="2400" dirty="0"/>
            </a:br>
            <a:r>
              <a:rPr lang="en-US" sz="2400" dirty="0"/>
              <a:t>original code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7B42BF9-FC94-4CE2-B3D9-8C498546E039}"/>
              </a:ext>
            </a:extLst>
          </p:cNvPr>
          <p:cNvCxnSpPr>
            <a:cxnSpLocks/>
          </p:cNvCxnSpPr>
          <p:nvPr/>
        </p:nvCxnSpPr>
        <p:spPr>
          <a:xfrm>
            <a:off x="4076700" y="4406892"/>
            <a:ext cx="800100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664B0BE-ABCC-450C-8B66-4597C8299FA7}"/>
              </a:ext>
            </a:extLst>
          </p:cNvPr>
          <p:cNvSpPr txBox="1"/>
          <p:nvPr/>
        </p:nvSpPr>
        <p:spPr>
          <a:xfrm>
            <a:off x="2222503" y="4121829"/>
            <a:ext cx="20319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Higher priority</a:t>
            </a:r>
            <a:br>
              <a:rPr lang="en-US" dirty="0"/>
            </a:br>
            <a:r>
              <a:rPr lang="en-US" dirty="0"/>
              <a:t>Interrupt triggers!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76579-34F5-49EE-8F95-E68D2493D2E0}"/>
              </a:ext>
            </a:extLst>
          </p:cNvPr>
          <p:cNvSpPr/>
          <p:nvPr/>
        </p:nvSpPr>
        <p:spPr>
          <a:xfrm>
            <a:off x="4876800" y="4959350"/>
            <a:ext cx="3035300" cy="48895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continues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13735A-47BA-4EBB-B5E1-A818CD830EA5}"/>
              </a:ext>
            </a:extLst>
          </p:cNvPr>
          <p:cNvSpPr/>
          <p:nvPr/>
        </p:nvSpPr>
        <p:spPr>
          <a:xfrm>
            <a:off x="7912100" y="4406887"/>
            <a:ext cx="3035300" cy="55245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dirty="0"/>
              <a:t>Interrupt handler</a:t>
            </a:r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24027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09501-4587-E9D0-9745-5070436AE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Generating interrupts on the nRF52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4A731-578D-7404-D95D-2E09F5D65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Peripherals can generate “events”</a:t>
            </a:r>
          </a:p>
          <a:p>
            <a:pPr lvl="1"/>
            <a:r>
              <a:rPr lang="en-US" dirty="0"/>
              <a:t>1-bit fields that get set when action occurs</a:t>
            </a:r>
          </a:p>
          <a:p>
            <a:pPr lvl="1"/>
            <a:r>
              <a:rPr lang="en-US" dirty="0"/>
              <a:t>There are Event registers that store the value</a:t>
            </a:r>
          </a:p>
          <a:p>
            <a:pPr lvl="1"/>
            <a:endParaRPr lang="en-US" dirty="0"/>
          </a:p>
          <a:p>
            <a:r>
              <a:rPr lang="en-US" dirty="0"/>
              <a:t>Peripherals can enable interrupts</a:t>
            </a:r>
          </a:p>
          <a:p>
            <a:pPr lvl="1"/>
            <a:r>
              <a:rPr lang="en-US" dirty="0"/>
              <a:t>Which connects the Event to the NVIC</a:t>
            </a:r>
          </a:p>
          <a:p>
            <a:pPr lvl="1"/>
            <a:r>
              <a:rPr lang="en-US" dirty="0"/>
              <a:t>ALSO has to be enabled in the NVIC to actually get an Interrupt</a:t>
            </a:r>
          </a:p>
          <a:p>
            <a:pPr lvl="1"/>
            <a:endParaRPr lang="en-US" dirty="0"/>
          </a:p>
          <a:p>
            <a:r>
              <a:rPr lang="en-US" dirty="0"/>
              <a:t>Advanced feature: Events can chain directly into Tasks</a:t>
            </a:r>
          </a:p>
          <a:p>
            <a:pPr lvl="1"/>
            <a:r>
              <a:rPr lang="en-US" dirty="0"/>
              <a:t>Tasks are 1-bit actions that a peripheral can take</a:t>
            </a:r>
          </a:p>
          <a:p>
            <a:pPr lvl="1"/>
            <a:r>
              <a:rPr lang="en-US" dirty="0"/>
              <a:t>Something occurring can automatically trigger something else to happen</a:t>
            </a:r>
          </a:p>
          <a:p>
            <a:pPr lvl="2"/>
            <a:r>
              <a:rPr lang="en-US" dirty="0"/>
              <a:t>PPI is the peripheral that makes these connections</a:t>
            </a:r>
          </a:p>
          <a:p>
            <a:pPr lvl="2"/>
            <a:r>
              <a:rPr lang="en-US" dirty="0"/>
              <a:t>(this is advanced stuff though, we’ll rarely use it if ever)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19DC2-B875-7E4A-BA27-2204018D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97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979DE1-05C2-68CA-3C05-CE1E7F6D2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“EVENT” register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B27C71-7EE7-3404-763E-722E723C42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318000"/>
            <a:ext cx="10972800" cy="1854200"/>
          </a:xfrm>
        </p:spPr>
        <p:txBody>
          <a:bodyPr>
            <a:normAutofit/>
          </a:bodyPr>
          <a:lstStyle/>
          <a:p>
            <a:r>
              <a:rPr lang="en-US" dirty="0" err="1"/>
              <a:t>nRF</a:t>
            </a:r>
            <a:r>
              <a:rPr lang="en-US" dirty="0"/>
              <a:t>-specific concept</a:t>
            </a:r>
          </a:p>
          <a:p>
            <a:pPr lvl="1"/>
            <a:r>
              <a:rPr lang="en-US" dirty="0"/>
              <a:t>Event registers record if some action has occurred</a:t>
            </a:r>
          </a:p>
          <a:p>
            <a:pPr lvl="1"/>
            <a:r>
              <a:rPr lang="en-US" dirty="0"/>
              <a:t>They are always 1-bit, with a 1 meaning “the action has occurred”</a:t>
            </a:r>
          </a:p>
          <a:p>
            <a:pPr lvl="1"/>
            <a:r>
              <a:rPr lang="en-US" dirty="0"/>
              <a:t>Up to the software to clear this register back to 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465D2-2C0A-C753-C68D-211FA35A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05308C-C5A0-1C00-0218-25BAA3CD4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2015" y="1143000"/>
            <a:ext cx="7763958" cy="30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131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E7A54D8-1D4C-3FB7-6929-A2EA7509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“TASK” register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72CE89-112D-FB8D-EA42-F4491CA22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257040"/>
            <a:ext cx="10972800" cy="1915160"/>
          </a:xfrm>
        </p:spPr>
        <p:txBody>
          <a:bodyPr/>
          <a:lstStyle/>
          <a:p>
            <a:r>
              <a:rPr lang="en-US" dirty="0" err="1"/>
              <a:t>nRF</a:t>
            </a:r>
            <a:r>
              <a:rPr lang="en-US" dirty="0"/>
              <a:t>-specific concept</a:t>
            </a:r>
          </a:p>
          <a:p>
            <a:pPr lvl="1"/>
            <a:r>
              <a:rPr lang="en-US" dirty="0"/>
              <a:t>Task registers start some action</a:t>
            </a:r>
          </a:p>
          <a:p>
            <a:pPr lvl="1"/>
            <a:r>
              <a:rPr lang="en-US" dirty="0"/>
              <a:t>They are always 1-bit, with a 1 meaning “start the task”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32BCF9-DF9D-41FC-4A9C-F7241F7C7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8816D9-950F-6815-4B82-155555A998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015" y="1143000"/>
            <a:ext cx="7401958" cy="280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74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D6B6-B054-4227-BED5-76189B9D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BFA6B-6B5E-4FA0-A6D9-75AF64F69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should a system use polling versus interrupts?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949727-D9E6-4639-88E1-16586623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572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1D6B6-B054-4227-BED5-76189B9D9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BFA6B-6B5E-4FA0-A6D9-75AF64F69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should a system use polling versus interrupts?</a:t>
            </a:r>
          </a:p>
          <a:p>
            <a:endParaRPr lang="en-US" dirty="0"/>
          </a:p>
          <a:p>
            <a:r>
              <a:rPr lang="en-US" dirty="0"/>
              <a:t>Polling</a:t>
            </a:r>
          </a:p>
          <a:p>
            <a:pPr lvl="1"/>
            <a:r>
              <a:rPr lang="en-US" dirty="0"/>
              <a:t>Great if the device is going to respond immediately (like 1 cycle)</a:t>
            </a:r>
          </a:p>
          <a:p>
            <a:pPr lvl="1"/>
            <a:r>
              <a:rPr lang="en-US" dirty="0"/>
              <a:t>Important if we need to respond very quick (less than a microsecond)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r>
              <a:rPr lang="en-US" dirty="0"/>
              <a:t>Great if we’ll need to wait a long time for status to change</a:t>
            </a:r>
          </a:p>
          <a:p>
            <a:pPr lvl="1"/>
            <a:r>
              <a:rPr lang="en-US" dirty="0"/>
              <a:t>Still responds pretty quickly, but not </a:t>
            </a:r>
            <a:r>
              <a:rPr lang="en-US" i="1" dirty="0"/>
              <a:t>immediately</a:t>
            </a:r>
          </a:p>
          <a:p>
            <a:pPr lvl="2"/>
            <a:r>
              <a:rPr lang="en-US" dirty="0"/>
              <a:t>Needs to context switch from running code to interrupt handler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949727-D9E6-4639-88E1-165866239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163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major parts today:</a:t>
            </a:r>
          </a:p>
          <a:p>
            <a:pPr lvl="1"/>
            <a:endParaRPr lang="en-US" dirty="0"/>
          </a:p>
          <a:p>
            <a:r>
              <a:rPr lang="en-US" dirty="0"/>
              <a:t>1. How does a microcontroller interact with peripherals?</a:t>
            </a:r>
          </a:p>
          <a:p>
            <a:pPr lvl="1"/>
            <a:r>
              <a:rPr lang="en-US" dirty="0"/>
              <a:t>Already discussed Memory-Mapped I/O</a:t>
            </a:r>
          </a:p>
          <a:p>
            <a:pPr lvl="1"/>
            <a:r>
              <a:rPr lang="en-US" dirty="0"/>
              <a:t>Interrupt and DMA mechanisms today</a:t>
            </a:r>
          </a:p>
          <a:p>
            <a:endParaRPr lang="en-US" dirty="0"/>
          </a:p>
          <a:p>
            <a:r>
              <a:rPr lang="en-US" dirty="0"/>
              <a:t>2. How do we interact with digital inputs and outputs?</a:t>
            </a:r>
          </a:p>
          <a:p>
            <a:pPr lvl="1"/>
            <a:r>
              <a:rPr lang="en-US" dirty="0"/>
              <a:t>GPIO peripheral for Digital I/O</a:t>
            </a:r>
          </a:p>
          <a:p>
            <a:pPr lvl="1"/>
            <a:r>
              <a:rPr lang="en-US" dirty="0"/>
              <a:t>GPIOTE peripheral for interrupts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28055-5F88-D876-1F4A-B2D4265F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DDD36D-2A01-89C1-CEC4-AF2B6A791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EE87727-BACC-9AEE-D8AD-297FF5CE00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b="1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BAFA4DF-A1A8-7FE4-9EA7-410B0F685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735353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D035F-58FC-4B0D-B514-C049A7AB4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Direct Memory Access (DMA)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39CA6-8932-44BF-8EB4-FB981D5F01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Even with interrupts, providing data to the peripheral is time consuming for transferring lots of data</a:t>
            </a:r>
          </a:p>
          <a:p>
            <a:pPr lvl="1"/>
            <a:r>
              <a:rPr lang="en-US" dirty="0"/>
              <a:t>Need to be interrupted every byte, to copy the next byte over</a:t>
            </a:r>
          </a:p>
          <a:p>
            <a:endParaRPr lang="en-US" dirty="0"/>
          </a:p>
          <a:p>
            <a:r>
              <a:rPr lang="en-US" dirty="0"/>
              <a:t>DMA is an alternative method that uses hardware to do the memory transfers for the processor</a:t>
            </a:r>
          </a:p>
          <a:p>
            <a:pPr lvl="1"/>
            <a:r>
              <a:rPr lang="en-US" dirty="0"/>
              <a:t>Software writes address of the data and the size to the peripheral</a:t>
            </a:r>
          </a:p>
          <a:p>
            <a:pPr lvl="1"/>
            <a:r>
              <a:rPr lang="en-US" dirty="0"/>
              <a:t>Peripheral reads data directly from memory</a:t>
            </a:r>
          </a:p>
          <a:p>
            <a:pPr lvl="1"/>
            <a:r>
              <a:rPr lang="en-US" dirty="0"/>
              <a:t>Processor can go do other things while read/write is occurring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3FBF8-2A5E-4543-9DE0-1FDD940AA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798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C3D66-E52F-430F-AEC1-A024F2B83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General-purpose DMA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4FF55-283F-4023-B2B3-999E8157A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pic>
        <p:nvPicPr>
          <p:cNvPr id="6" name="Google Shape;865;p56">
            <a:extLst>
              <a:ext uri="{FF2B5EF4-FFF2-40B4-BE49-F238E27FC236}">
                <a16:creationId xmlns:a16="http://schemas.microsoft.com/office/drawing/2014/main" id="{D359E7D8-F65D-4986-ACA0-29059477606B}"/>
              </a:ext>
            </a:extLst>
          </p:cNvPr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0859"/>
          <a:stretch/>
        </p:blipFill>
        <p:spPr>
          <a:xfrm>
            <a:off x="899828" y="1143000"/>
            <a:ext cx="10388331" cy="5029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83311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 peripheral interaction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Configure the peripheral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Enable peripheral interrupts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Set up peripheral DMA transfer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Start peripheral</a:t>
            </a:r>
          </a:p>
          <a:p>
            <a:pPr marL="0" indent="0">
              <a:buNone/>
            </a:pPr>
            <a:r>
              <a:rPr lang="en-US" dirty="0"/>
              <a:t>Continue on to other code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Interrupt occurs, signaling DMA transfer complete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dirty="0"/>
              <a:t>Set up next DMA transfer</a:t>
            </a:r>
          </a:p>
          <a:p>
            <a:pPr marL="0" indent="0">
              <a:buNone/>
            </a:pPr>
            <a:r>
              <a:rPr lang="en-US" dirty="0"/>
              <a:t>Continue on to other code, and repeat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237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A331752-667D-4171-B6C2-C38BDA806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962" y="2723940"/>
            <a:ext cx="8578464" cy="33466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48D8A1-8C53-4FAC-B921-27832104C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Special-purpose DMA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AC3BF-0A68-4BC5-847D-F56725073C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nRF52 uses “</a:t>
            </a:r>
            <a:r>
              <a:rPr lang="en-US" dirty="0" err="1"/>
              <a:t>EasyDMA</a:t>
            </a:r>
            <a:r>
              <a:rPr lang="en-US" dirty="0"/>
              <a:t>”, which is built into individual peripherals</a:t>
            </a:r>
          </a:p>
          <a:p>
            <a:pPr lvl="1"/>
            <a:r>
              <a:rPr lang="en-US" dirty="0"/>
              <a:t>Only capable of transferring data in/out of that peripheral</a:t>
            </a:r>
          </a:p>
          <a:p>
            <a:pPr lvl="1"/>
            <a:r>
              <a:rPr lang="en-US" dirty="0"/>
              <a:t>Easier to set up and use in practice</a:t>
            </a:r>
          </a:p>
          <a:p>
            <a:pPr lvl="1"/>
            <a:r>
              <a:rPr lang="en-US" dirty="0"/>
              <a:t>Only available on some peripherals though (no DMA for TEMP or GPIO)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7209D3-4C77-4601-9F20-05721B5BB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7315FB-71AE-4C12-AFDE-1A72A7AA4147}"/>
              </a:ext>
            </a:extLst>
          </p:cNvPr>
          <p:cNvSpPr txBox="1"/>
          <p:nvPr/>
        </p:nvSpPr>
        <p:spPr>
          <a:xfrm>
            <a:off x="977183" y="6038334"/>
            <a:ext cx="600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/>
              <a:t>Warning</a:t>
            </a:r>
            <a:r>
              <a:rPr lang="en-US" dirty="0"/>
              <a:t>: addresses for DMA buffer MUST be in RAM!</a:t>
            </a:r>
          </a:p>
        </p:txBody>
      </p:sp>
    </p:spTree>
    <p:extLst>
      <p:ext uri="{BB962C8B-B14F-4D97-AF65-F5344CB8AC3E}">
        <p14:creationId xmlns:p14="http://schemas.microsoft.com/office/powerpoint/2010/main" val="23657427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1CBBB-C70D-2B2C-ADCA-30336272B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F2B2A-12BB-B1AE-1741-658B56ACE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kinds of peripherals/devices should you use the DMA for?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E9FDDE-3962-16CC-3FD3-8098F9E51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4639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86F3B-2A3E-DB6C-2211-ECDBDDE4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81212-D014-474D-CAED-D24FEA065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C5A545-AA35-5304-FC4B-5513C314EF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kinds of peripherals/devices should you use the DMA for?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Anything where there is a lot of data coming in over a period of time</a:t>
            </a:r>
          </a:p>
          <a:p>
            <a:pPr lvl="2"/>
            <a:r>
              <a:rPr lang="en-US" dirty="0"/>
              <a:t>Either a big buffer of lots of data, like a radio message</a:t>
            </a:r>
          </a:p>
          <a:p>
            <a:pPr lvl="2"/>
            <a:r>
              <a:rPr lang="en-US" dirty="0"/>
              <a:t>Or a bunch of individual samples, coming in quickly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Devices</a:t>
            </a:r>
          </a:p>
          <a:p>
            <a:pPr lvl="2"/>
            <a:r>
              <a:rPr lang="en-US" dirty="0"/>
              <a:t>Messages to/from other devices (radios, wired busses)</a:t>
            </a:r>
          </a:p>
          <a:p>
            <a:pPr lvl="2"/>
            <a:r>
              <a:rPr lang="en-US" dirty="0"/>
              <a:t>Sensor readings (if read quickly/continuously)</a:t>
            </a:r>
            <a:br>
              <a:rPr lang="en-US" dirty="0"/>
            </a:br>
            <a:endParaRPr lang="en-US" dirty="0"/>
          </a:p>
          <a:p>
            <a:pPr lvl="2"/>
            <a:r>
              <a:rPr lang="en-US" dirty="0"/>
              <a:t>Canonical example from general computing: disks (HDD/SSD)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4E7BED-E0D5-77EB-4809-16133F6F6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69081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EDB75-C2D4-3993-FBAE-7F900434F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081B77-D0A8-1B2D-7F0B-6ACA2C9C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4E4A2F9-51B5-10E8-0291-307CA734B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b="1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4BBBA53-6D3B-9D23-0648-E11BD1E41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085556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98D74-D2DE-4DF5-9EA9-F03B9084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3694C-39F9-433D-9269-61406E2B1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6916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Simplest form of I/O</a:t>
            </a:r>
            <a:br>
              <a:rPr lang="en-US" dirty="0"/>
            </a:br>
            <a:endParaRPr lang="en-US" dirty="0"/>
          </a:p>
          <a:p>
            <a:r>
              <a:rPr lang="en-US" dirty="0"/>
              <a:t>Exist in two states:</a:t>
            </a:r>
          </a:p>
          <a:p>
            <a:pPr lvl="1"/>
            <a:r>
              <a:rPr lang="en-US" dirty="0"/>
              <a:t>High (a.k.a. Set, a.k.a. 1)</a:t>
            </a:r>
          </a:p>
          <a:p>
            <a:pPr lvl="1"/>
            <a:r>
              <a:rPr lang="en-US" dirty="0"/>
              <a:t>Low (a.k.a. Clear, a.k.a. 0)</a:t>
            </a:r>
          </a:p>
          <a:p>
            <a:pPr lvl="1"/>
            <a:endParaRPr lang="en-US" dirty="0"/>
          </a:p>
          <a:p>
            <a:r>
              <a:rPr lang="en-US" dirty="0"/>
              <a:t>Simpler to interact with</a:t>
            </a:r>
          </a:p>
          <a:p>
            <a:pPr lvl="1"/>
            <a:r>
              <a:rPr lang="en-US" dirty="0"/>
              <a:t>Constrained to two voltages</a:t>
            </a:r>
          </a:p>
          <a:p>
            <a:pPr lvl="1"/>
            <a:r>
              <a:rPr lang="en-US" dirty="0"/>
              <a:t>With quick transitions between the two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 math for voltage level</a:t>
            </a:r>
          </a:p>
          <a:p>
            <a:pPr lvl="2"/>
            <a:r>
              <a:rPr lang="en-US" dirty="0"/>
              <a:t>Either high or 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1A900-E942-42FA-9193-B475F1079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  <p:pic>
        <p:nvPicPr>
          <p:cNvPr id="5" name="Image" descr="Image">
            <a:extLst>
              <a:ext uri="{FF2B5EF4-FFF2-40B4-BE49-F238E27FC236}">
                <a16:creationId xmlns:a16="http://schemas.microsoft.com/office/drawing/2014/main" id="{1DDD2EFA-AF85-4108-8DF8-505D0084E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1" y="234486"/>
            <a:ext cx="4811294" cy="2886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E6DC6F6-E67D-4549-B6A4-4A4F33DD6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100" y="3121263"/>
            <a:ext cx="4811293" cy="30251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947580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signals map to voltage ranges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2669005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Upper range is high signal</a:t>
            </a:r>
          </a:p>
          <a:p>
            <a:pPr lvl="1"/>
            <a:r>
              <a:rPr lang="en-US" dirty="0"/>
              <a:t>~0.7*VDD</a:t>
            </a:r>
          </a:p>
          <a:p>
            <a:r>
              <a:rPr lang="en-US" dirty="0"/>
              <a:t>Bottom range is low signal</a:t>
            </a:r>
          </a:p>
          <a:p>
            <a:pPr lvl="1"/>
            <a:r>
              <a:rPr lang="en-US" dirty="0"/>
              <a:t>~0.3*VDD</a:t>
            </a:r>
          </a:p>
          <a:p>
            <a:endParaRPr lang="en-US" dirty="0"/>
          </a:p>
          <a:p>
            <a:r>
              <a:rPr lang="en-US" dirty="0"/>
              <a:t>Middle is undefined</a:t>
            </a:r>
          </a:p>
          <a:p>
            <a:pPr lvl="1"/>
            <a:r>
              <a:rPr lang="en-US" dirty="0"/>
              <a:t>Only exists during transitions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21BFC7-2508-472A-A5FA-947C0E0C4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25632" y="1143000"/>
            <a:ext cx="8454762" cy="502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86B1DE-654E-4805-98DC-ECE9C877B80C}"/>
              </a:ext>
            </a:extLst>
          </p:cNvPr>
          <p:cNvSpPr txBox="1"/>
          <p:nvPr/>
        </p:nvSpPr>
        <p:spPr>
          <a:xfrm>
            <a:off x="4454883" y="6214057"/>
            <a:ext cx="43335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hlinkClick r:id="rId3"/>
              </a:rPr>
              <a:t>http://www.sharetechnote.com/html/Electronics_CMOS.html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3AC447-A1CB-4C93-B744-E9F051A09142}"/>
              </a:ext>
            </a:extLst>
          </p:cNvPr>
          <p:cNvSpPr/>
          <p:nvPr/>
        </p:nvSpPr>
        <p:spPr>
          <a:xfrm>
            <a:off x="7962900" y="1143000"/>
            <a:ext cx="736600" cy="50254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3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768E6-B446-77CD-5AAD-439263AB7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AFFACC-66C2-14F8-ACA8-6FDE37391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E34A20-86BE-93D3-631B-E7C6B61834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b="1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35DF815-BB43-E86E-A4DC-D0AEDC334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636946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Red LED (Pack of 10)">
            <a:extLst>
              <a:ext uri="{FF2B5EF4-FFF2-40B4-BE49-F238E27FC236}">
                <a16:creationId xmlns:a16="http://schemas.microsoft.com/office/drawing/2014/main" id="{5EDE96E1-60F0-DA06-C4AB-A6613B3BC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899" r="28467"/>
          <a:stretch>
            <a:fillRect/>
          </a:stretch>
        </p:blipFill>
        <p:spPr bwMode="auto">
          <a:xfrm>
            <a:off x="8983225" y="1730798"/>
            <a:ext cx="2597169" cy="3712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mazon.com: Momentary Pushbutton Switch - 12mm Square : Industrial &amp;  Scientific">
            <a:extLst>
              <a:ext uri="{FF2B5EF4-FFF2-40B4-BE49-F238E27FC236}">
                <a16:creationId xmlns:a16="http://schemas.microsoft.com/office/drawing/2014/main" id="{8D323FF1-7BCF-C625-6531-646863DD5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16235" y="4006158"/>
            <a:ext cx="1933978" cy="1933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Input/Output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Read/write from/to external pins on the microcontroller</a:t>
            </a:r>
          </a:p>
          <a:p>
            <a:pPr lvl="1"/>
            <a:r>
              <a:rPr lang="en-US" dirty="0"/>
              <a:t>Two possible values: high (1) or low (0)</a:t>
            </a:r>
          </a:p>
          <a:p>
            <a:endParaRPr lang="en-US" dirty="0"/>
          </a:p>
          <a:p>
            <a:r>
              <a:rPr lang="en-US" dirty="0"/>
              <a:t>Basic unit of operation for microcontrollers</a:t>
            </a:r>
          </a:p>
          <a:p>
            <a:pPr lvl="1"/>
            <a:r>
              <a:rPr lang="en-US" dirty="0"/>
              <a:t>Allows them to interact with buttons and LEDs</a:t>
            </a:r>
          </a:p>
          <a:p>
            <a:pPr lvl="1"/>
            <a:r>
              <a:rPr lang="en-US" dirty="0"/>
              <a:t>Many computer-to-computer wired protocols are digital</a:t>
            </a:r>
          </a:p>
          <a:p>
            <a:pPr lvl="1"/>
            <a:r>
              <a:rPr lang="en-US" dirty="0"/>
              <a:t>Every microcontroller has Digital I/O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FF95F-7E5D-BEC7-1301-052D7F951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1D298-41A3-84B7-CA56-4E98BE83D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Pins can be inputs or outputs</a:t>
            </a:r>
          </a:p>
          <a:p>
            <a:pPr lvl="1"/>
            <a:endParaRPr lang="en-US" dirty="0"/>
          </a:p>
          <a:p>
            <a:r>
              <a:rPr lang="en-US" dirty="0"/>
              <a:t>Output pins can be:</a:t>
            </a:r>
          </a:p>
          <a:p>
            <a:pPr lvl="1"/>
            <a:r>
              <a:rPr lang="en-US" dirty="0"/>
              <a:t>High or Set or 1</a:t>
            </a:r>
          </a:p>
          <a:p>
            <a:pPr lvl="1"/>
            <a:r>
              <a:rPr lang="en-US" dirty="0"/>
              <a:t>Low or Cleared or 0</a:t>
            </a:r>
          </a:p>
          <a:p>
            <a:pPr lvl="1"/>
            <a:endParaRPr lang="en-US" dirty="0"/>
          </a:p>
          <a:p>
            <a:r>
              <a:rPr lang="en-US" dirty="0"/>
              <a:t>Input pins can read an externally connected value</a:t>
            </a:r>
          </a:p>
          <a:p>
            <a:pPr lvl="1"/>
            <a:r>
              <a:rPr lang="en-US" dirty="0"/>
              <a:t>Which is translated into either High or Low</a:t>
            </a:r>
          </a:p>
          <a:p>
            <a:pPr lvl="1"/>
            <a:r>
              <a:rPr lang="en-US" dirty="0"/>
              <a:t>Middle remains undefined. It’ll be High or Low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87FC1-6341-FC51-CE3B-A1B43B4D5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6720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9AA16-456B-5C1C-7F2A-760D39512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Digital I/O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E81F4-C360-8891-BD1C-7BDDE8B2D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Outputs</a:t>
            </a:r>
          </a:p>
          <a:p>
            <a:pPr lvl="1"/>
            <a:r>
              <a:rPr lang="en-US" dirty="0"/>
              <a:t>Configure pin as an output</a:t>
            </a:r>
          </a:p>
          <a:p>
            <a:pPr lvl="1"/>
            <a:r>
              <a:rPr lang="en-US" dirty="0"/>
              <a:t>Set or Clear it</a:t>
            </a:r>
          </a:p>
          <a:p>
            <a:pPr lvl="1"/>
            <a:endParaRPr lang="en-US" dirty="0"/>
          </a:p>
          <a:p>
            <a:r>
              <a:rPr lang="en-US" dirty="0"/>
              <a:t>Inputs</a:t>
            </a:r>
          </a:p>
          <a:p>
            <a:pPr lvl="1"/>
            <a:r>
              <a:rPr lang="en-US" dirty="0"/>
              <a:t>Configure pin as an input</a:t>
            </a:r>
          </a:p>
          <a:p>
            <a:pPr lvl="1"/>
            <a:r>
              <a:rPr lang="en-US" dirty="0"/>
              <a:t>Read it</a:t>
            </a:r>
          </a:p>
          <a:p>
            <a:endParaRPr lang="en-US" dirty="0"/>
          </a:p>
          <a:p>
            <a:r>
              <a:rPr lang="en-US" dirty="0"/>
              <a:t>That’s about it. Digital I/O peripherals all look something like this</a:t>
            </a:r>
          </a:p>
          <a:p>
            <a:pPr lvl="1"/>
            <a:r>
              <a:rPr lang="en-US" dirty="0"/>
              <a:t>Every Digital I/O peripheral also has some “special features” of some kind or another, which vary with the Microcontroller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641B5-4726-F193-FE25-42A7D6947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159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D72871-9EB1-4A14-8335-A27F4EB85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nRF52833 GPIO Peripheral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FB8483-EE5A-472C-B99F-889D96072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954DBAF-6E83-488A-BB70-EB3892B47059}"/>
              </a:ext>
            </a:extLst>
          </p:cNvPr>
          <p:cNvGrpSpPr/>
          <p:nvPr/>
        </p:nvGrpSpPr>
        <p:grpSpPr>
          <a:xfrm>
            <a:off x="417158" y="1263420"/>
            <a:ext cx="11163236" cy="4743909"/>
            <a:chOff x="417158" y="1263420"/>
            <a:chExt cx="11163236" cy="474390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DC8F5ED-1C81-4F2B-9FF2-EAABE3D115B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7594" y="1263420"/>
              <a:ext cx="10972800" cy="4743909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B5A3E9B-4C54-4872-899F-2615D8E80A5F}"/>
                </a:ext>
              </a:extLst>
            </p:cNvPr>
            <p:cNvSpPr/>
            <p:nvPr/>
          </p:nvSpPr>
          <p:spPr>
            <a:xfrm>
              <a:off x="417158" y="3635373"/>
              <a:ext cx="1739900" cy="839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19193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31A7AB-A5C4-9A40-0264-A9AB2B0A6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C3026-80A5-8658-0D9A-6969714E36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GPIO Output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DEF3-A8B2-18EC-7629-4F97E2357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Outputs a high or low signal</a:t>
            </a:r>
          </a:p>
          <a:p>
            <a:pPr lvl="1"/>
            <a:endParaRPr lang="en-US" dirty="0"/>
          </a:p>
          <a:p>
            <a:r>
              <a:rPr lang="en-US" dirty="0"/>
              <a:t>Output configurations</a:t>
            </a:r>
          </a:p>
          <a:p>
            <a:pPr lvl="1"/>
            <a:r>
              <a:rPr lang="en-US" dirty="0"/>
              <a:t>High drive output (either for high, low, or both)</a:t>
            </a:r>
          </a:p>
          <a:p>
            <a:pPr lvl="2"/>
            <a:r>
              <a:rPr lang="en-US" dirty="0"/>
              <a:t>Sources or sinks additional current</a:t>
            </a:r>
          </a:p>
          <a:p>
            <a:pPr lvl="3"/>
            <a:r>
              <a:rPr lang="en-US" dirty="0"/>
              <a:t>For powering external devices</a:t>
            </a:r>
          </a:p>
          <a:p>
            <a:pPr lvl="2"/>
            <a:r>
              <a:rPr lang="en-US" dirty="0"/>
              <a:t>Normal drive: ~2 mA</a:t>
            </a:r>
          </a:p>
          <a:p>
            <a:pPr lvl="2"/>
            <a:r>
              <a:rPr lang="en-US" dirty="0"/>
              <a:t>High drive: ~10 mA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Disconnect (a.k.a. High Impedance or High-Z)</a:t>
            </a:r>
          </a:p>
          <a:p>
            <a:pPr lvl="2"/>
            <a:r>
              <a:rPr lang="en-US" dirty="0"/>
              <a:t>Wired-OR or Wired-AND scenarios (we’ll talk about these later in class)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FFDCD-1D82-DE7C-4CCF-5847DCB64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4739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E2E7F-1420-B2EB-849D-D78E033B5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D414F-2669-86AE-0BB7-4247F9C06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nRF52 GPIO Input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E002A-3E6B-5AFF-C8BD-21E507AF1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Reads in a signal as either high or low</a:t>
            </a:r>
          </a:p>
          <a:p>
            <a:endParaRPr lang="en-US" dirty="0"/>
          </a:p>
          <a:p>
            <a:r>
              <a:rPr lang="en-US" dirty="0"/>
              <a:t>Input Configurations</a:t>
            </a:r>
          </a:p>
          <a:p>
            <a:pPr lvl="1"/>
            <a:r>
              <a:rPr lang="en-US" dirty="0"/>
              <a:t>Input buffer connect/disconnect</a:t>
            </a:r>
          </a:p>
          <a:p>
            <a:pPr lvl="2"/>
            <a:r>
              <a:rPr lang="en-US" dirty="0"/>
              <a:t>Allows the pin to be completely disabled if not being read from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Pull</a:t>
            </a:r>
          </a:p>
          <a:p>
            <a:pPr lvl="2"/>
            <a:r>
              <a:rPr lang="en-US" dirty="0"/>
              <a:t>Disabled, Pulldown, Pullup (we’ll discuss in a future lecture)</a:t>
            </a:r>
          </a:p>
          <a:p>
            <a:pPr lvl="2"/>
            <a:r>
              <a:rPr lang="en-US" dirty="0"/>
              <a:t>Connects an internal pull up/down resistor (~13 </a:t>
            </a:r>
            <a:r>
              <a:rPr lang="en-US" dirty="0" err="1"/>
              <a:t>kΩ</a:t>
            </a:r>
            <a:r>
              <a:rPr lang="en-US" dirty="0"/>
              <a:t>)</a:t>
            </a:r>
          </a:p>
          <a:p>
            <a:pPr lvl="2"/>
            <a:r>
              <a:rPr lang="en-US" dirty="0"/>
              <a:t>Sets default value of input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9A12E-0861-8899-325C-9A9EF50B2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665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088C7-2A15-4FDB-BE73-6239E290F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specifications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714EC8-D16E-49D7-9EE7-6111B6A7F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voltage range: 0.7*VDD to VDD (~2.3 volts)</a:t>
            </a:r>
          </a:p>
          <a:p>
            <a:r>
              <a:rPr lang="en-US" dirty="0"/>
              <a:t>Low voltage range: Ground to 0.3*VDD (~1 volt)</a:t>
            </a:r>
          </a:p>
          <a:p>
            <a:endParaRPr lang="en-US" dirty="0"/>
          </a:p>
          <a:p>
            <a:r>
              <a:rPr lang="en-US" dirty="0"/>
              <a:t>GPIO are extremely fast</a:t>
            </a:r>
          </a:p>
          <a:p>
            <a:pPr lvl="1"/>
            <a:r>
              <a:rPr lang="en-US" dirty="0"/>
              <a:t>Transition time is &lt;25 ns</a:t>
            </a:r>
          </a:p>
          <a:p>
            <a:pPr lvl="1"/>
            <a:r>
              <a:rPr lang="en-US" dirty="0"/>
              <a:t>Connected directly to memory bus for faster interactions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This allows complicated signal patterns to be replicated in software</a:t>
            </a:r>
          </a:p>
          <a:p>
            <a:pPr lvl="2"/>
            <a:r>
              <a:rPr lang="en-US" dirty="0"/>
              <a:t>If they aren’t implemented as a hardware peripheral</a:t>
            </a:r>
          </a:p>
          <a:p>
            <a:pPr lvl="2"/>
            <a:r>
              <a:rPr lang="en-US" dirty="0"/>
              <a:t>Known as “bit-banging”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86A11-A41C-4BC1-920C-AAB4D6C3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094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7634E-BE1A-2321-B655-C23DB570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GPIO Instances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81FD7-F462-8959-E7F2-91A863F82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nRF52833 has two GPIO peripheral “instances”</a:t>
            </a:r>
          </a:p>
          <a:p>
            <a:pPr lvl="1"/>
            <a:r>
              <a:rPr lang="en-US" dirty="0"/>
              <a:t>Several peripherals have multiple instances. For example, multiple timers</a:t>
            </a:r>
          </a:p>
          <a:p>
            <a:pPr lvl="1"/>
            <a:r>
              <a:rPr lang="en-US" dirty="0"/>
              <a:t>Each instance functions independently</a:t>
            </a:r>
          </a:p>
          <a:p>
            <a:pPr lvl="1"/>
            <a:r>
              <a:rPr lang="en-US" dirty="0"/>
              <a:t>Each instance has its own copy of MMIO registers</a:t>
            </a:r>
          </a:p>
          <a:p>
            <a:endParaRPr lang="en-US" dirty="0"/>
          </a:p>
          <a:p>
            <a:r>
              <a:rPr lang="en-US" dirty="0"/>
              <a:t>For the GPIO, each instance controls one Port</a:t>
            </a:r>
          </a:p>
          <a:p>
            <a:pPr lvl="1"/>
            <a:r>
              <a:rPr lang="en-US" dirty="0"/>
              <a:t>Port 0 with 32 pins</a:t>
            </a:r>
          </a:p>
          <a:p>
            <a:pPr lvl="1"/>
            <a:r>
              <a:rPr lang="en-US" dirty="0"/>
              <a:t>Port 1 with 10 pins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862B9-270B-409B-7707-2FCA9EDB6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B10754-9DFF-D636-0D14-8284015599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05828" y="4185995"/>
            <a:ext cx="6374566" cy="217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5093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84B34-4DC1-B6FA-40D5-E29716CC3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Accessing nRF52833 pins in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FD22A-5C01-1063-02D9-FD9CD7353B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Pins are collected into “Ports”</a:t>
            </a:r>
          </a:p>
          <a:p>
            <a:pPr lvl="1"/>
            <a:r>
              <a:rPr lang="en-US" dirty="0"/>
              <a:t>Each Port has 32 pins</a:t>
            </a:r>
          </a:p>
          <a:p>
            <a:pPr lvl="1"/>
            <a:endParaRPr lang="en-US" dirty="0"/>
          </a:p>
          <a:p>
            <a:r>
              <a:rPr lang="en-US" dirty="0"/>
              <a:t>42 total GPIO pins</a:t>
            </a:r>
          </a:p>
          <a:p>
            <a:pPr lvl="1"/>
            <a:r>
              <a:rPr lang="en-US" dirty="0"/>
              <a:t>Port 0 – pins 0-31</a:t>
            </a:r>
          </a:p>
          <a:p>
            <a:pPr lvl="1"/>
            <a:r>
              <a:rPr lang="en-US" dirty="0"/>
              <a:t>Port 1 – pins 0-9</a:t>
            </a:r>
          </a:p>
          <a:p>
            <a:pPr lvl="1"/>
            <a:endParaRPr lang="en-US" dirty="0"/>
          </a:p>
          <a:p>
            <a:r>
              <a:rPr lang="en-US" dirty="0"/>
              <a:t>Referred to as 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[port]</a:t>
            </a:r>
            <a:r>
              <a:rPr lang="en-US" dirty="0"/>
              <a:t>.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[pin]</a:t>
            </a:r>
          </a:p>
          <a:p>
            <a:pPr lvl="1"/>
            <a:r>
              <a:rPr lang="en-US" dirty="0"/>
              <a:t>For example: P0.20, P1.08, P0.00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1FBE2-CA4A-0346-F0A7-5452529A0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4163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CEF7A-CDE7-EF33-8440-7F096A2A9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Pin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D20B6-B938-99D5-1BB3-3CC06E513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887274"/>
            <a:ext cx="10972800" cy="1284925"/>
          </a:xfrm>
        </p:spPr>
        <p:txBody>
          <a:bodyPr/>
          <a:lstStyle/>
          <a:p>
            <a:r>
              <a:rPr lang="en-US" dirty="0"/>
              <a:t>DIR register controls direction (input or output) for each pin</a:t>
            </a:r>
          </a:p>
          <a:p>
            <a:pPr lvl="1"/>
            <a:r>
              <a:rPr lang="en-US" dirty="0"/>
              <a:t>Each bit 0-31 corresponds to pin 0-31</a:t>
            </a:r>
          </a:p>
          <a:p>
            <a:pPr lvl="1"/>
            <a:r>
              <a:rPr lang="en-US" dirty="0"/>
              <a:t>Reset value: 0x00000000 -&gt; all pins are inputs by default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D6B687-BC4D-5648-B69F-4AD5C949C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1C4A1C-D119-3A4F-5443-8A09A9648D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70" y="1143000"/>
            <a:ext cx="9968248" cy="3744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208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the point of computers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910805" cy="5029200"/>
          </a:xfrm>
        </p:spPr>
        <p:txBody>
          <a:bodyPr>
            <a:normAutofit/>
          </a:bodyPr>
          <a:lstStyle/>
          <a:p>
            <a:r>
              <a:rPr lang="en-US" dirty="0"/>
              <a:t>Traditional systems need to </a:t>
            </a:r>
            <a:br>
              <a:rPr lang="en-US" dirty="0"/>
            </a:br>
            <a:r>
              <a:rPr lang="en-US" dirty="0"/>
              <a:t>receive input from users and</a:t>
            </a:r>
            <a:br>
              <a:rPr lang="en-US" dirty="0"/>
            </a:br>
            <a:r>
              <a:rPr lang="en-US" dirty="0"/>
              <a:t>output responses</a:t>
            </a:r>
          </a:p>
          <a:p>
            <a:pPr lvl="1"/>
            <a:r>
              <a:rPr lang="en-US" dirty="0"/>
              <a:t>Keyboard/mouse</a:t>
            </a:r>
          </a:p>
          <a:p>
            <a:pPr lvl="1"/>
            <a:r>
              <a:rPr lang="en-US" dirty="0"/>
              <a:t>Disk</a:t>
            </a:r>
          </a:p>
          <a:p>
            <a:pPr lvl="1"/>
            <a:r>
              <a:rPr lang="en-US" dirty="0"/>
              <a:t>Network</a:t>
            </a:r>
          </a:p>
          <a:p>
            <a:pPr lvl="1"/>
            <a:r>
              <a:rPr lang="en-US" dirty="0"/>
              <a:t>Graphics</a:t>
            </a:r>
          </a:p>
          <a:p>
            <a:pPr lvl="1"/>
            <a:r>
              <a:rPr lang="en-US" dirty="0"/>
              <a:t>Audio</a:t>
            </a:r>
          </a:p>
          <a:p>
            <a:pPr lvl="1"/>
            <a:r>
              <a:rPr lang="en-US" dirty="0"/>
              <a:t>Various USB devices</a:t>
            </a:r>
          </a:p>
          <a:p>
            <a:pPr lvl="1"/>
            <a:endParaRPr lang="en-US" dirty="0"/>
          </a:p>
          <a:p>
            <a:r>
              <a:rPr lang="en-US" dirty="0"/>
              <a:t>Embedded systems have the same requirement, just more types of 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  <p:sp>
        <p:nvSpPr>
          <p:cNvPr id="6" name="Google Shape;221;p27">
            <a:extLst>
              <a:ext uri="{FF2B5EF4-FFF2-40B4-BE49-F238E27FC236}">
                <a16:creationId xmlns:a16="http://schemas.microsoft.com/office/drawing/2014/main" id="{6C4F15E7-488F-482C-979F-F05997D78206}"/>
              </a:ext>
            </a:extLst>
          </p:cNvPr>
          <p:cNvSpPr/>
          <p:nvPr/>
        </p:nvSpPr>
        <p:spPr>
          <a:xfrm>
            <a:off x="6400800" y="1315720"/>
            <a:ext cx="5029200" cy="301752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8" name="Google Shape;222;p27">
            <a:extLst>
              <a:ext uri="{FF2B5EF4-FFF2-40B4-BE49-F238E27FC236}">
                <a16:creationId xmlns:a16="http://schemas.microsoft.com/office/drawing/2014/main" id="{1CC8E68B-434D-4360-BFB1-9B481C1BE32A}"/>
              </a:ext>
            </a:extLst>
          </p:cNvPr>
          <p:cNvSpPr/>
          <p:nvPr/>
        </p:nvSpPr>
        <p:spPr>
          <a:xfrm>
            <a:off x="6629400" y="1864360"/>
            <a:ext cx="1371600" cy="224028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0" name="Google Shape;223;p27">
            <a:extLst>
              <a:ext uri="{FF2B5EF4-FFF2-40B4-BE49-F238E27FC236}">
                <a16:creationId xmlns:a16="http://schemas.microsoft.com/office/drawing/2014/main" id="{B7895E19-8B3D-4024-9B2E-1CAA3D65046E}"/>
              </a:ext>
            </a:extLst>
          </p:cNvPr>
          <p:cNvSpPr/>
          <p:nvPr/>
        </p:nvSpPr>
        <p:spPr>
          <a:xfrm>
            <a:off x="6629400" y="2010664"/>
            <a:ext cx="1371600" cy="5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Processor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224;p27">
            <a:extLst>
              <a:ext uri="{FF2B5EF4-FFF2-40B4-BE49-F238E27FC236}">
                <a16:creationId xmlns:a16="http://schemas.microsoft.com/office/drawing/2014/main" id="{4EE03F1D-F12F-403C-9490-F2C93A194933}"/>
              </a:ext>
            </a:extLst>
          </p:cNvPr>
          <p:cNvSpPr/>
          <p:nvPr/>
        </p:nvSpPr>
        <p:spPr>
          <a:xfrm>
            <a:off x="8229600" y="1864360"/>
            <a:ext cx="1371600" cy="2240280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4" name="Google Shape;225;p27">
            <a:extLst>
              <a:ext uri="{FF2B5EF4-FFF2-40B4-BE49-F238E27FC236}">
                <a16:creationId xmlns:a16="http://schemas.microsoft.com/office/drawing/2014/main" id="{A217F9B8-487B-4065-A12A-462A0199D04B}"/>
              </a:ext>
            </a:extLst>
          </p:cNvPr>
          <p:cNvSpPr/>
          <p:nvPr/>
        </p:nvSpPr>
        <p:spPr>
          <a:xfrm>
            <a:off x="9829800" y="1864360"/>
            <a:ext cx="1371600" cy="2240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 cap="flat" cmpd="sng">
            <a:solidFill>
              <a:schemeClr val="dk1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16" name="Google Shape;226;p27">
            <a:extLst>
              <a:ext uri="{FF2B5EF4-FFF2-40B4-BE49-F238E27FC236}">
                <a16:creationId xmlns:a16="http://schemas.microsoft.com/office/drawing/2014/main" id="{51ACF5FB-B661-48A0-9670-4B4A5A2EB116}"/>
              </a:ext>
            </a:extLst>
          </p:cNvPr>
          <p:cNvSpPr/>
          <p:nvPr/>
        </p:nvSpPr>
        <p:spPr>
          <a:xfrm>
            <a:off x="6400800" y="1397000"/>
            <a:ext cx="5029200" cy="469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Computer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227;p27">
            <a:extLst>
              <a:ext uri="{FF2B5EF4-FFF2-40B4-BE49-F238E27FC236}">
                <a16:creationId xmlns:a16="http://schemas.microsoft.com/office/drawing/2014/main" id="{0E329A80-9525-4302-99CC-DDF5371A8455}"/>
              </a:ext>
            </a:extLst>
          </p:cNvPr>
          <p:cNvSpPr/>
          <p:nvPr/>
        </p:nvSpPr>
        <p:spPr>
          <a:xfrm>
            <a:off x="6775704" y="2413000"/>
            <a:ext cx="1079500" cy="596900"/>
          </a:xfrm>
          <a:prstGeom prst="roundRect">
            <a:avLst>
              <a:gd name="adj" fmla="val 12495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0" name="Google Shape;228;p27">
            <a:extLst>
              <a:ext uri="{FF2B5EF4-FFF2-40B4-BE49-F238E27FC236}">
                <a16:creationId xmlns:a16="http://schemas.microsoft.com/office/drawing/2014/main" id="{4F5369E2-3908-4556-9A71-6DD7F1CE1167}"/>
              </a:ext>
            </a:extLst>
          </p:cNvPr>
          <p:cNvSpPr/>
          <p:nvPr/>
        </p:nvSpPr>
        <p:spPr>
          <a:xfrm>
            <a:off x="6775704" y="3327400"/>
            <a:ext cx="1079500" cy="596900"/>
          </a:xfrm>
          <a:prstGeom prst="roundRect">
            <a:avLst>
              <a:gd name="adj" fmla="val 12495"/>
            </a:avLst>
          </a:prstGeom>
          <a:solidFill>
            <a:schemeClr val="lt1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107763" dir="2700000" algn="ctr" rotWithShape="0">
              <a:schemeClr val="lt2">
                <a:alpha val="74509"/>
              </a:scheme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22" name="Google Shape;229;p27">
            <a:extLst>
              <a:ext uri="{FF2B5EF4-FFF2-40B4-BE49-F238E27FC236}">
                <a16:creationId xmlns:a16="http://schemas.microsoft.com/office/drawing/2014/main" id="{6F17FD13-A705-4A55-BD7C-B56F37228D21}"/>
              </a:ext>
            </a:extLst>
          </p:cNvPr>
          <p:cNvSpPr/>
          <p:nvPr/>
        </p:nvSpPr>
        <p:spPr>
          <a:xfrm>
            <a:off x="6629400" y="2458720"/>
            <a:ext cx="1371600" cy="2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Control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30;p27">
            <a:extLst>
              <a:ext uri="{FF2B5EF4-FFF2-40B4-BE49-F238E27FC236}">
                <a16:creationId xmlns:a16="http://schemas.microsoft.com/office/drawing/2014/main" id="{3D8525EE-3A36-4220-AE6F-8454927A467B}"/>
              </a:ext>
            </a:extLst>
          </p:cNvPr>
          <p:cNvSpPr/>
          <p:nvPr/>
        </p:nvSpPr>
        <p:spPr>
          <a:xfrm>
            <a:off x="6640286" y="3400552"/>
            <a:ext cx="1371600" cy="286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Datapath</a:t>
            </a: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31;p27">
            <a:extLst>
              <a:ext uri="{FF2B5EF4-FFF2-40B4-BE49-F238E27FC236}">
                <a16:creationId xmlns:a16="http://schemas.microsoft.com/office/drawing/2014/main" id="{42682A88-2CB6-47E4-A644-24B5BE4AE36C}"/>
              </a:ext>
            </a:extLst>
          </p:cNvPr>
          <p:cNvSpPr/>
          <p:nvPr/>
        </p:nvSpPr>
        <p:spPr>
          <a:xfrm>
            <a:off x="8229600" y="2010664"/>
            <a:ext cx="1371600" cy="522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32;p27">
            <a:extLst>
              <a:ext uri="{FF2B5EF4-FFF2-40B4-BE49-F238E27FC236}">
                <a16:creationId xmlns:a16="http://schemas.microsoft.com/office/drawing/2014/main" id="{1958172F-DB8B-4271-842F-D0B0D3CA33B8}"/>
              </a:ext>
            </a:extLst>
          </p:cNvPr>
          <p:cNvSpPr/>
          <p:nvPr/>
        </p:nvSpPr>
        <p:spPr>
          <a:xfrm>
            <a:off x="9829800" y="2010664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Devices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233;p27">
            <a:extLst>
              <a:ext uri="{FF2B5EF4-FFF2-40B4-BE49-F238E27FC236}">
                <a16:creationId xmlns:a16="http://schemas.microsoft.com/office/drawing/2014/main" id="{E3CB1465-20B4-4A5E-B6B7-CE724C0F82EB}"/>
              </a:ext>
            </a:extLst>
          </p:cNvPr>
          <p:cNvSpPr/>
          <p:nvPr/>
        </p:nvSpPr>
        <p:spPr>
          <a:xfrm>
            <a:off x="9976104" y="2413000"/>
            <a:ext cx="1079500" cy="596900"/>
          </a:xfrm>
          <a:prstGeom prst="roundRect">
            <a:avLst>
              <a:gd name="adj" fmla="val 12495"/>
            </a:avLst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2" name="Google Shape;234;p27">
            <a:extLst>
              <a:ext uri="{FF2B5EF4-FFF2-40B4-BE49-F238E27FC236}">
                <a16:creationId xmlns:a16="http://schemas.microsoft.com/office/drawing/2014/main" id="{9BD796F8-DE87-4D42-AA19-779EE42F00E5}"/>
              </a:ext>
            </a:extLst>
          </p:cNvPr>
          <p:cNvSpPr/>
          <p:nvPr/>
        </p:nvSpPr>
        <p:spPr>
          <a:xfrm>
            <a:off x="9976104" y="3327400"/>
            <a:ext cx="1079500" cy="596900"/>
          </a:xfrm>
          <a:prstGeom prst="roundRect">
            <a:avLst>
              <a:gd name="adj" fmla="val 12495"/>
            </a:avLst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Helvetica Neue"/>
            </a:endParaRPr>
          </a:p>
        </p:txBody>
      </p:sp>
      <p:sp>
        <p:nvSpPr>
          <p:cNvPr id="34" name="Google Shape;235;p27">
            <a:extLst>
              <a:ext uri="{FF2B5EF4-FFF2-40B4-BE49-F238E27FC236}">
                <a16:creationId xmlns:a16="http://schemas.microsoft.com/office/drawing/2014/main" id="{8F7BAC5C-6B25-4918-AAEC-B5D7F82EBECB}"/>
              </a:ext>
            </a:extLst>
          </p:cNvPr>
          <p:cNvSpPr/>
          <p:nvPr/>
        </p:nvSpPr>
        <p:spPr>
          <a:xfrm>
            <a:off x="9829800" y="2458720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Input</a:t>
            </a:r>
            <a:endParaRPr sz="1400" b="0" i="0" u="none" strike="noStrike" cap="none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236;p27">
            <a:extLst>
              <a:ext uri="{FF2B5EF4-FFF2-40B4-BE49-F238E27FC236}">
                <a16:creationId xmlns:a16="http://schemas.microsoft.com/office/drawing/2014/main" id="{D39B69D1-CC5B-4512-B2F2-763FFEFABB1E}"/>
              </a:ext>
            </a:extLst>
          </p:cNvPr>
          <p:cNvSpPr/>
          <p:nvPr/>
        </p:nvSpPr>
        <p:spPr>
          <a:xfrm>
            <a:off x="9829800" y="3400552"/>
            <a:ext cx="1371600" cy="293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500" tIns="25400" rIns="63500" bIns="25400" anchor="t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accent5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Output</a:t>
            </a:r>
            <a:endParaRPr sz="1400" b="0" i="0" u="none" strike="noStrike" cap="none" dirty="0">
              <a:solidFill>
                <a:schemeClr val="accent5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93437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B643D-A63E-F1C4-725C-7C136779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Controlling output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C0333-EE64-65EA-A404-E9299DA2B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959414"/>
            <a:ext cx="10972800" cy="121278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OUT register controls whether each pin is high or low</a:t>
            </a:r>
          </a:p>
          <a:p>
            <a:pPr lvl="1"/>
            <a:r>
              <a:rPr lang="en-US" dirty="0"/>
              <a:t>Only meaningful if the pin is configured as an Output</a:t>
            </a:r>
          </a:p>
          <a:p>
            <a:pPr lvl="1"/>
            <a:r>
              <a:rPr lang="en-US" dirty="0"/>
              <a:t>Again, each bit is a single pin and reset is 0x00000000 (all pins low)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75693-29FE-DF1A-5C76-9AB05ADF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F65CD1-7849-E5F1-1021-5354DB6F3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870" y="1142999"/>
            <a:ext cx="9968248" cy="381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727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A3429-E2B0-4EC9-B2C0-8CFE19686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*Set/*Clear registers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9087C-630A-474D-8C81-C3D603AE6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568700"/>
            <a:ext cx="10972800" cy="2603500"/>
          </a:xfrm>
        </p:spPr>
        <p:txBody>
          <a:bodyPr/>
          <a:lstStyle/>
          <a:p>
            <a:r>
              <a:rPr lang="en-US" dirty="0"/>
              <a:t>OUT works traditionally: write a 1 for high, 0 for low</a:t>
            </a:r>
          </a:p>
          <a:p>
            <a:r>
              <a:rPr lang="en-US" dirty="0"/>
              <a:t>OUTSET write a 1 to set that pin (high) zero has no effect</a:t>
            </a:r>
          </a:p>
          <a:p>
            <a:r>
              <a:rPr lang="en-US" dirty="0"/>
              <a:t>OUTCLR write a 1 to clear that pin (low) zero has no effect</a:t>
            </a:r>
          </a:p>
          <a:p>
            <a:pPr lvl="1"/>
            <a:r>
              <a:rPr lang="en-US" dirty="0"/>
              <a:t>Lets you modify a pin without modifying the others (or reading first)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6F705-713B-4023-9546-5F0C8D7FB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45B6D1-04C9-43EB-B38B-209A0ABC8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143000"/>
            <a:ext cx="963679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4701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9FB3C-1463-37B3-45E4-FD8D633E0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Reading input levels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79CE5D-8D0B-210B-9920-24909D769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518212"/>
            <a:ext cx="10972800" cy="1653988"/>
          </a:xfrm>
        </p:spPr>
        <p:txBody>
          <a:bodyPr/>
          <a:lstStyle/>
          <a:p>
            <a:r>
              <a:rPr lang="en-US" dirty="0"/>
              <a:t>IN register allows you to read the value for an input pin</a:t>
            </a:r>
          </a:p>
          <a:p>
            <a:pPr lvl="1"/>
            <a:r>
              <a:rPr lang="en-US" dirty="0"/>
              <a:t>Each bit 0-31 corresponds to pin 0-31</a:t>
            </a:r>
          </a:p>
          <a:p>
            <a:pPr lvl="1"/>
            <a:r>
              <a:rPr lang="en-US" dirty="0"/>
              <a:t>Read-only register. Writing has no effect</a:t>
            </a:r>
          </a:p>
          <a:p>
            <a:pPr lvl="1"/>
            <a:r>
              <a:rPr lang="en-US" dirty="0"/>
              <a:t>For Port1, pins &gt;= 10 are </a:t>
            </a:r>
            <a:r>
              <a:rPr lang="en-US" i="1" dirty="0"/>
              <a:t>undefined</a:t>
            </a:r>
            <a:r>
              <a:rPr lang="en-US" dirty="0"/>
              <a:t>  (data sheet doesn’t mention it)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649D47-6BF7-DBCA-B93A-CD64EF5DF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B561B-0759-7A60-0766-BB098A0F3D04}"/>
              </a:ext>
            </a:extLst>
          </p:cNvPr>
          <p:cNvGrpSpPr/>
          <p:nvPr/>
        </p:nvGrpSpPr>
        <p:grpSpPr>
          <a:xfrm>
            <a:off x="850643" y="995832"/>
            <a:ext cx="10486701" cy="3338230"/>
            <a:chOff x="456988" y="1275301"/>
            <a:chExt cx="12342607" cy="4546675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3BD9544-7D81-F717-246C-B6341DA4F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339788"/>
              <a:ext cx="12192000" cy="348218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3040F49-6136-2B91-8EAE-9368DF0C2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6988" y="1275301"/>
              <a:ext cx="2991267" cy="10860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065135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9F44420-1D17-7625-7A1E-72D99F47AFE5}"/>
              </a:ext>
            </a:extLst>
          </p:cNvPr>
          <p:cNvGrpSpPr/>
          <p:nvPr/>
        </p:nvGrpSpPr>
        <p:grpSpPr>
          <a:xfrm>
            <a:off x="5027871" y="343822"/>
            <a:ext cx="6907694" cy="6377653"/>
            <a:chOff x="607595" y="2515210"/>
            <a:chExt cx="8141081" cy="7427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500A91-5C66-23E1-DF96-76D0D5B9B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515210"/>
              <a:ext cx="8136435" cy="2499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322E44-98C7-FA7A-8C83-B279CEA14D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595" y="5014587"/>
              <a:ext cx="8141081" cy="49279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FB643D-A63E-F1C4-725C-7C136779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 configuration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C0333-EE64-65EA-A404-E9299DA2B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486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If you want to change other pin configurations, you do so per pin with the </a:t>
            </a:r>
            <a:r>
              <a:rPr lang="en-US" dirty="0">
                <a:latin typeface="Consolas" panose="020B0609020204030204" pitchFamily="49" charset="0"/>
              </a:rPr>
              <a:t>PIN_CNF[n]</a:t>
            </a:r>
            <a:r>
              <a:rPr lang="en-US" dirty="0"/>
              <a:t> registers</a:t>
            </a:r>
          </a:p>
          <a:p>
            <a:pPr lvl="1"/>
            <a:r>
              <a:rPr lang="en-US" dirty="0"/>
              <a:t>There are 32 of them, one per pin</a:t>
            </a:r>
          </a:p>
          <a:p>
            <a:pPr lvl="1"/>
            <a:endParaRPr lang="en-US" dirty="0"/>
          </a:p>
          <a:p>
            <a:r>
              <a:rPr lang="en-US" dirty="0"/>
              <a:t>Various fields correspond to different groups of bits</a:t>
            </a:r>
          </a:p>
          <a:p>
            <a:pPr lvl="1"/>
            <a:r>
              <a:rPr lang="en-US" dirty="0"/>
              <a:t>Direction, Input buffer, Pullup/down, Drive strength, Sensing mechanism</a:t>
            </a:r>
          </a:p>
          <a:p>
            <a:endParaRPr lang="en-US" dirty="0"/>
          </a:p>
          <a:p>
            <a:r>
              <a:rPr lang="en-US" dirty="0"/>
              <a:t>Bits not part of a field should be ignored</a:t>
            </a:r>
          </a:p>
          <a:p>
            <a:pPr lvl="1"/>
            <a:r>
              <a:rPr lang="en-US" dirty="0"/>
              <a:t>Do not modify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75693-29FE-DF1A-5C76-9AB05ADF6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2053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6E4A8-8323-C8D7-F95F-330090BA5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841BDF-8C00-EDC3-9147-FA6DE0ABF1DA}"/>
              </a:ext>
            </a:extLst>
          </p:cNvPr>
          <p:cNvGrpSpPr/>
          <p:nvPr/>
        </p:nvGrpSpPr>
        <p:grpSpPr>
          <a:xfrm>
            <a:off x="5027871" y="343822"/>
            <a:ext cx="6907694" cy="6377653"/>
            <a:chOff x="607595" y="2515210"/>
            <a:chExt cx="8141081" cy="7427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EF82B27-594A-8FDE-F5D3-43EBA8E68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515210"/>
              <a:ext cx="8136435" cy="2499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70BDCCB-BE00-39C4-B010-C4FAAED31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595" y="5014587"/>
              <a:ext cx="8141081" cy="49279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59C971E-640F-E776-0A69-C3E4634E7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A7AA4-538D-6715-6487-11B11A1A7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486400"/>
          </a:xfrm>
        </p:spPr>
        <p:txBody>
          <a:bodyPr>
            <a:normAutofit/>
          </a:bodyPr>
          <a:lstStyle/>
          <a:p>
            <a:r>
              <a:rPr lang="en-US" dirty="0"/>
              <a:t>Reset value is 0x2</a:t>
            </a:r>
          </a:p>
          <a:p>
            <a:endParaRPr lang="en-US" dirty="0"/>
          </a:p>
          <a:p>
            <a:r>
              <a:rPr lang="en-US" b="1" dirty="0"/>
              <a:t>What are the default configurations here?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6336A-B18A-C453-5197-DE2C6401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1947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B2B2C-8182-7F2F-69AD-5352792D6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37E96E6-C7CD-BEF5-6A27-DB46382912E7}"/>
              </a:ext>
            </a:extLst>
          </p:cNvPr>
          <p:cNvGrpSpPr/>
          <p:nvPr/>
        </p:nvGrpSpPr>
        <p:grpSpPr>
          <a:xfrm>
            <a:off x="5027871" y="343822"/>
            <a:ext cx="6907694" cy="6377653"/>
            <a:chOff x="607595" y="2515210"/>
            <a:chExt cx="8141081" cy="742728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ED98C7C-C287-B784-203C-395218FBE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07595" y="2515210"/>
              <a:ext cx="8136435" cy="249937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2EC01AE-A616-D2DD-2C33-742146C2F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7595" y="5014587"/>
              <a:ext cx="8141081" cy="4927903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5E0885D-BF3F-5E42-70B4-74925FE7D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5F40A-071B-7D45-08CB-8B83B7E63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273498" cy="5486400"/>
          </a:xfrm>
        </p:spPr>
        <p:txBody>
          <a:bodyPr>
            <a:normAutofit/>
          </a:bodyPr>
          <a:lstStyle/>
          <a:p>
            <a:r>
              <a:rPr lang="en-US" dirty="0"/>
              <a:t>Reset value is 0x2</a:t>
            </a:r>
          </a:p>
          <a:p>
            <a:endParaRPr lang="en-US" dirty="0"/>
          </a:p>
          <a:p>
            <a:r>
              <a:rPr lang="en-US" b="1" dirty="0"/>
              <a:t>What are the default configurations here?</a:t>
            </a:r>
          </a:p>
          <a:p>
            <a:pPr lvl="1"/>
            <a:r>
              <a:rPr lang="en-US" dirty="0"/>
              <a:t>DIR: Input</a:t>
            </a:r>
          </a:p>
          <a:p>
            <a:pPr lvl="1"/>
            <a:r>
              <a:rPr lang="en-US" dirty="0"/>
              <a:t>INPUT: Disconnected</a:t>
            </a:r>
          </a:p>
          <a:p>
            <a:pPr lvl="1"/>
            <a:r>
              <a:rPr lang="en-US" dirty="0"/>
              <a:t>PULL: Disabled</a:t>
            </a:r>
          </a:p>
          <a:p>
            <a:pPr lvl="1"/>
            <a:r>
              <a:rPr lang="en-US" dirty="0"/>
              <a:t>DRIVE: Standard 0/1</a:t>
            </a:r>
          </a:p>
          <a:p>
            <a:pPr lvl="1"/>
            <a:r>
              <a:rPr lang="en-US" dirty="0"/>
              <a:t>SENSE: Disabled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9EB465-27F7-AE3D-A9B0-83260057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6061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B06E5-B85A-118C-686F-B43246A54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17AC85-FC09-9315-C872-7B871D5C9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3C92B4-9787-3F41-E76D-B65453380B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b="1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2193B5-D363-0BC6-9BF8-6EAE2124DF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0139614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interrupts from GPIO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Separate peripheral, GPIOTE (GPIO Task/Event)</a:t>
            </a:r>
          </a:p>
          <a:p>
            <a:pPr lvl="1"/>
            <a:r>
              <a:rPr lang="en-US" dirty="0"/>
              <a:t>Manages up to 8 individual pins (8 “channels”)</a:t>
            </a:r>
          </a:p>
          <a:p>
            <a:pPr lvl="2"/>
            <a:r>
              <a:rPr lang="en-US" dirty="0"/>
              <a:t>Can read input pins and trigger Events</a:t>
            </a:r>
          </a:p>
          <a:p>
            <a:pPr lvl="2"/>
            <a:r>
              <a:rPr lang="en-US" dirty="0"/>
              <a:t>Also has Tasks for setting/clearing outputs pins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Unclear to me why this is a separate peripheral</a:t>
            </a:r>
          </a:p>
          <a:p>
            <a:pPr lvl="1"/>
            <a:r>
              <a:rPr lang="en-US" dirty="0"/>
              <a:t>Presumably too complicated/expensive to have 42 of them</a:t>
            </a:r>
          </a:p>
          <a:p>
            <a:pPr lvl="1"/>
            <a:r>
              <a:rPr lang="en-US" dirty="0"/>
              <a:t>Newest nRF54 series still does the same thing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13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70268-F020-4595-B5E8-770DCA880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Configuring individual input interrupts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A4DE9-BA05-46D8-9C85-13C65EDA6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Pick an available GPIOTE channel (0-7)</a:t>
            </a:r>
          </a:p>
          <a:p>
            <a:pPr lvl="1"/>
            <a:endParaRPr lang="en-US" dirty="0"/>
          </a:p>
          <a:p>
            <a:r>
              <a:rPr lang="en-US" dirty="0"/>
              <a:t>Configure it</a:t>
            </a:r>
          </a:p>
          <a:p>
            <a:pPr lvl="1"/>
            <a:r>
              <a:rPr lang="en-US" dirty="0"/>
              <a:t>Port and Pin number</a:t>
            </a:r>
          </a:p>
          <a:p>
            <a:pPr lvl="1"/>
            <a:r>
              <a:rPr lang="en-US" dirty="0"/>
              <a:t>Task (output), Event (input), or Disabled</a:t>
            </a:r>
          </a:p>
          <a:p>
            <a:pPr lvl="1"/>
            <a:r>
              <a:rPr lang="en-US" dirty="0"/>
              <a:t>Polarity for input events</a:t>
            </a:r>
          </a:p>
          <a:p>
            <a:pPr lvl="2"/>
            <a:r>
              <a:rPr lang="en-US" dirty="0"/>
              <a:t>Low-to-high</a:t>
            </a:r>
          </a:p>
          <a:p>
            <a:pPr lvl="2"/>
            <a:r>
              <a:rPr lang="en-US" dirty="0"/>
              <a:t>High-to-low</a:t>
            </a:r>
          </a:p>
          <a:p>
            <a:pPr lvl="2"/>
            <a:r>
              <a:rPr lang="en-US" dirty="0"/>
              <a:t>Toggle (both directions)</a:t>
            </a:r>
          </a:p>
          <a:p>
            <a:pPr lvl="2"/>
            <a:endParaRPr lang="en-US" dirty="0"/>
          </a:p>
          <a:p>
            <a:r>
              <a:rPr lang="en-US" dirty="0"/>
              <a:t>Enable interrupts for channel in GPIOTE (and in NVIC!)</a:t>
            </a:r>
          </a:p>
          <a:p>
            <a:pPr lvl="1"/>
            <a:endParaRPr lang="en-US" dirty="0"/>
          </a:p>
          <a:p>
            <a:r>
              <a:rPr lang="en-US" dirty="0"/>
              <a:t>Clear event in interrupt handler</a:t>
            </a:r>
          </a:p>
          <a:p>
            <a:pPr lvl="1"/>
            <a:r>
              <a:rPr lang="en-US" dirty="0"/>
              <a:t>Doesn’t happen automatically!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F8195-5ECF-4152-9835-36589E417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404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C593B-73ED-F558-05B6-0864B48F8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if you need more than 8 interrupt sources?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9BC31-7A64-A7C9-5032-959175F89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trigger interrupts for a “Port event” as well</a:t>
            </a:r>
          </a:p>
          <a:p>
            <a:pPr lvl="1"/>
            <a:r>
              <a:rPr lang="en-US" dirty="0"/>
              <a:t>Any pin in the Port can trigger the interrupt</a:t>
            </a:r>
          </a:p>
          <a:p>
            <a:pPr lvl="1"/>
            <a:r>
              <a:rPr lang="en-US" dirty="0"/>
              <a:t>Software checks which pin(s) caused the event to occur</a:t>
            </a:r>
          </a:p>
          <a:p>
            <a:pPr lvl="1"/>
            <a:endParaRPr lang="en-US" dirty="0"/>
          </a:p>
          <a:p>
            <a:r>
              <a:rPr lang="en-US" dirty="0"/>
              <a:t>Very low power operation (works with system clocks off)</a:t>
            </a:r>
          </a:p>
          <a:p>
            <a:pPr lvl="1"/>
            <a:r>
              <a:rPr lang="en-US" dirty="0"/>
              <a:t>Whereas normal GPIOTE operations are not low power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E21A3-25EC-31E2-9B1E-9193DD60D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816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830221-9290-477C-82B5-19C09DFE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core to useful general-purpose computing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23E8D82-2EFA-4EEE-BB0E-D000F7109742}"/>
              </a:ext>
            </a:extLst>
          </p:cNvPr>
          <p:cNvGrpSpPr/>
          <p:nvPr/>
        </p:nvGrpSpPr>
        <p:grpSpPr>
          <a:xfrm>
            <a:off x="2431194" y="1254736"/>
            <a:ext cx="7325600" cy="4348528"/>
            <a:chOff x="2363525" y="1387929"/>
            <a:chExt cx="7325600" cy="4348528"/>
          </a:xfrm>
        </p:grpSpPr>
        <p:sp>
          <p:nvSpPr>
            <p:cNvPr id="6" name="Google Shape;270;g5e7b2e43bd_0_39">
              <a:extLst>
                <a:ext uri="{FF2B5EF4-FFF2-40B4-BE49-F238E27FC236}">
                  <a16:creationId xmlns:a16="http://schemas.microsoft.com/office/drawing/2014/main" id="{5EF66E19-2D62-4371-A30B-A250B3624AB0}"/>
                </a:ext>
              </a:extLst>
            </p:cNvPr>
            <p:cNvSpPr/>
            <p:nvPr/>
          </p:nvSpPr>
          <p:spPr>
            <a:xfrm>
              <a:off x="5114400" y="2733753"/>
              <a:ext cx="1963200" cy="2469000"/>
            </a:xfrm>
            <a:prstGeom prst="roundRect">
              <a:avLst>
                <a:gd name="adj" fmla="val 16667"/>
              </a:avLst>
            </a:prstGeom>
            <a:solidFill>
              <a:srgbClr val="E6B8AF"/>
            </a:solidFill>
            <a:ln w="28575" cap="flat" cmpd="sng">
              <a:solidFill>
                <a:srgbClr val="5B0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Computer</a:t>
              </a:r>
              <a:endParaRPr sz="1600" b="1"/>
            </a:p>
          </p:txBody>
        </p:sp>
        <p:sp>
          <p:nvSpPr>
            <p:cNvPr id="7" name="Google Shape;271;g5e7b2e43bd_0_39">
              <a:extLst>
                <a:ext uri="{FF2B5EF4-FFF2-40B4-BE49-F238E27FC236}">
                  <a16:creationId xmlns:a16="http://schemas.microsoft.com/office/drawing/2014/main" id="{4DC05A90-1118-4C3C-8E4A-E10037AA4A5F}"/>
                </a:ext>
              </a:extLst>
            </p:cNvPr>
            <p:cNvSpPr/>
            <p:nvPr/>
          </p:nvSpPr>
          <p:spPr>
            <a:xfrm>
              <a:off x="2363525" y="223680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Mouse</a:t>
              </a:r>
              <a:endParaRPr sz="1600" b="1"/>
            </a:p>
          </p:txBody>
        </p:sp>
        <p:sp>
          <p:nvSpPr>
            <p:cNvPr id="8" name="Google Shape;272;g5e7b2e43bd_0_39">
              <a:extLst>
                <a:ext uri="{FF2B5EF4-FFF2-40B4-BE49-F238E27FC236}">
                  <a16:creationId xmlns:a16="http://schemas.microsoft.com/office/drawing/2014/main" id="{953B81DC-E8AE-4172-98BA-FAC7F43CD92E}"/>
                </a:ext>
              </a:extLst>
            </p:cNvPr>
            <p:cNvSpPr/>
            <p:nvPr/>
          </p:nvSpPr>
          <p:spPr>
            <a:xfrm>
              <a:off x="2363525" y="319714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Keyboard</a:t>
              </a:r>
              <a:endParaRPr sz="1600" b="1"/>
            </a:p>
          </p:txBody>
        </p:sp>
        <p:sp>
          <p:nvSpPr>
            <p:cNvPr id="9" name="Google Shape;273;g5e7b2e43bd_0_39">
              <a:extLst>
                <a:ext uri="{FF2B5EF4-FFF2-40B4-BE49-F238E27FC236}">
                  <a16:creationId xmlns:a16="http://schemas.microsoft.com/office/drawing/2014/main" id="{80A1498B-5C8C-4576-8566-EED622AAD460}"/>
                </a:ext>
              </a:extLst>
            </p:cNvPr>
            <p:cNvSpPr/>
            <p:nvPr/>
          </p:nvSpPr>
          <p:spPr>
            <a:xfrm>
              <a:off x="2363525" y="4157474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Ethernet</a:t>
              </a:r>
              <a:endParaRPr sz="1600" b="1"/>
            </a:p>
          </p:txBody>
        </p:sp>
        <p:sp>
          <p:nvSpPr>
            <p:cNvPr id="10" name="Google Shape;274;g5e7b2e43bd_0_39">
              <a:extLst>
                <a:ext uri="{FF2B5EF4-FFF2-40B4-BE49-F238E27FC236}">
                  <a16:creationId xmlns:a16="http://schemas.microsoft.com/office/drawing/2014/main" id="{3EEA0827-DDC7-4B3A-8F69-4A8ADCBD042C}"/>
                </a:ext>
              </a:extLst>
            </p:cNvPr>
            <p:cNvSpPr/>
            <p:nvPr/>
          </p:nvSpPr>
          <p:spPr>
            <a:xfrm>
              <a:off x="2363525" y="511780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Bluetooth</a:t>
              </a:r>
              <a:endParaRPr sz="1600" b="1"/>
            </a:p>
          </p:txBody>
        </p:sp>
        <p:sp>
          <p:nvSpPr>
            <p:cNvPr id="11" name="Google Shape;275;g5e7b2e43bd_0_39">
              <a:extLst>
                <a:ext uri="{FF2B5EF4-FFF2-40B4-BE49-F238E27FC236}">
                  <a16:creationId xmlns:a16="http://schemas.microsoft.com/office/drawing/2014/main" id="{6EBBABA8-3E96-4A8D-8E1C-79A8AEF56CE0}"/>
                </a:ext>
              </a:extLst>
            </p:cNvPr>
            <p:cNvSpPr/>
            <p:nvPr/>
          </p:nvSpPr>
          <p:spPr>
            <a:xfrm>
              <a:off x="7454125" y="227555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Monitor</a:t>
              </a:r>
              <a:endParaRPr sz="1600" b="1"/>
            </a:p>
          </p:txBody>
        </p:sp>
        <p:sp>
          <p:nvSpPr>
            <p:cNvPr id="12" name="Google Shape;276;g5e7b2e43bd_0_39">
              <a:extLst>
                <a:ext uri="{FF2B5EF4-FFF2-40B4-BE49-F238E27FC236}">
                  <a16:creationId xmlns:a16="http://schemas.microsoft.com/office/drawing/2014/main" id="{F16422CA-3047-48B2-8BCE-0B11957EBE6E}"/>
                </a:ext>
              </a:extLst>
            </p:cNvPr>
            <p:cNvSpPr/>
            <p:nvPr/>
          </p:nvSpPr>
          <p:spPr>
            <a:xfrm>
              <a:off x="7454125" y="323589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Headphones</a:t>
              </a:r>
              <a:endParaRPr sz="1600" b="1"/>
            </a:p>
          </p:txBody>
        </p:sp>
        <p:sp>
          <p:nvSpPr>
            <p:cNvPr id="13" name="Google Shape;277;g5e7b2e43bd_0_39">
              <a:extLst>
                <a:ext uri="{FF2B5EF4-FFF2-40B4-BE49-F238E27FC236}">
                  <a16:creationId xmlns:a16="http://schemas.microsoft.com/office/drawing/2014/main" id="{F59ED384-A2D2-435B-88F3-E828AB5FFA3A}"/>
                </a:ext>
              </a:extLst>
            </p:cNvPr>
            <p:cNvSpPr/>
            <p:nvPr/>
          </p:nvSpPr>
          <p:spPr>
            <a:xfrm>
              <a:off x="7454125" y="4196224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Ethernet</a:t>
              </a:r>
              <a:endParaRPr sz="1600" b="1"/>
            </a:p>
          </p:txBody>
        </p:sp>
        <p:sp>
          <p:nvSpPr>
            <p:cNvPr id="14" name="Google Shape;278;g5e7b2e43bd_0_39">
              <a:extLst>
                <a:ext uri="{FF2B5EF4-FFF2-40B4-BE49-F238E27FC236}">
                  <a16:creationId xmlns:a16="http://schemas.microsoft.com/office/drawing/2014/main" id="{247ECFD5-8DCB-4B6B-9E13-D4B38D861062}"/>
                </a:ext>
              </a:extLst>
            </p:cNvPr>
            <p:cNvSpPr/>
            <p:nvPr/>
          </p:nvSpPr>
          <p:spPr>
            <a:xfrm>
              <a:off x="7454125" y="515655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Bluetooth</a:t>
              </a:r>
              <a:endParaRPr sz="1600" b="1"/>
            </a:p>
          </p:txBody>
        </p:sp>
        <p:cxnSp>
          <p:nvCxnSpPr>
            <p:cNvPr id="15" name="Google Shape;279;g5e7b2e43bd_0_39">
              <a:extLst>
                <a:ext uri="{FF2B5EF4-FFF2-40B4-BE49-F238E27FC236}">
                  <a16:creationId xmlns:a16="http://schemas.microsoft.com/office/drawing/2014/main" id="{D9F2B38A-D21F-4687-A901-56A8CAFCB870}"/>
                </a:ext>
              </a:extLst>
            </p:cNvPr>
            <p:cNvCxnSpPr/>
            <p:nvPr/>
          </p:nvCxnSpPr>
          <p:spPr>
            <a:xfrm>
              <a:off x="3872300" y="3968253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80;g5e7b2e43bd_0_39">
              <a:extLst>
                <a:ext uri="{FF2B5EF4-FFF2-40B4-BE49-F238E27FC236}">
                  <a16:creationId xmlns:a16="http://schemas.microsoft.com/office/drawing/2014/main" id="{473ACE09-E4B9-49C3-90C9-D045CFB90EE8}"/>
                </a:ext>
              </a:extLst>
            </p:cNvPr>
            <p:cNvCxnSpPr/>
            <p:nvPr/>
          </p:nvCxnSpPr>
          <p:spPr>
            <a:xfrm>
              <a:off x="7294900" y="3968253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6F39A7-7408-44AF-84E8-30E4A37A620C}"/>
                </a:ext>
              </a:extLst>
            </p:cNvPr>
            <p:cNvSpPr txBox="1"/>
            <p:nvPr/>
          </p:nvSpPr>
          <p:spPr>
            <a:xfrm>
              <a:off x="2363525" y="1387929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Input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8C6E64A-AF04-4FB1-845C-C670B41D1C18}"/>
                </a:ext>
              </a:extLst>
            </p:cNvPr>
            <p:cNvSpPr txBox="1"/>
            <p:nvPr/>
          </p:nvSpPr>
          <p:spPr>
            <a:xfrm>
              <a:off x="7454125" y="1387929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075842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3C603-D37D-CE1F-EA36-BA0959201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Sensing port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3D3CA-FBC8-007D-94BD-111CEFA46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Port event is a coordination between GPIO and GPIOTE peripherals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GPIO can configure pins with a SENSE option</a:t>
            </a:r>
          </a:p>
          <a:p>
            <a:pPr lvl="3"/>
            <a:r>
              <a:rPr lang="en-US" dirty="0"/>
              <a:t>Disabled</a:t>
            </a:r>
          </a:p>
          <a:p>
            <a:pPr lvl="3"/>
            <a:r>
              <a:rPr lang="en-US" dirty="0"/>
              <a:t>Trigger on High level</a:t>
            </a:r>
          </a:p>
          <a:p>
            <a:pPr lvl="3"/>
            <a:r>
              <a:rPr lang="en-US" dirty="0"/>
              <a:t>Trigger on Low level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GPIOTE port event will occur if one or more pins matches their SENSE configuration</a:t>
            </a:r>
          </a:p>
          <a:p>
            <a:pPr lvl="2"/>
            <a:r>
              <a:rPr lang="en-US" dirty="0"/>
              <a:t>Software will get an interrupt (if the NVIC is configured)</a:t>
            </a:r>
          </a:p>
          <a:p>
            <a:pPr lvl="2"/>
            <a:r>
              <a:rPr lang="en-US" dirty="0"/>
              <a:t>Software checks each pin to determine which one caused the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E3A2B3-871B-54B3-E0EC-3341E6991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16890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76B95-DC76-47FA-90FE-05B9FE4FE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 events can also be “latched”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86A15-89A4-4628-97FA-C1EE0E7CA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Latching saves the value unless cleared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0CF7A4-9699-4223-B614-9CE51268F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BC0D24-5643-4802-B20D-981644EE8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4" y="1723978"/>
            <a:ext cx="10972799" cy="444822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A105BE-4166-49CE-A8EF-CDF4E531DE19}"/>
              </a:ext>
            </a:extLst>
          </p:cNvPr>
          <p:cNvSpPr/>
          <p:nvPr/>
        </p:nvSpPr>
        <p:spPr>
          <a:xfrm flipH="1">
            <a:off x="6654800" y="3594100"/>
            <a:ext cx="1028700" cy="6985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11693F-4235-4DC0-822F-CBE98D302FFE}"/>
              </a:ext>
            </a:extLst>
          </p:cNvPr>
          <p:cNvSpPr/>
          <p:nvPr/>
        </p:nvSpPr>
        <p:spPr>
          <a:xfrm>
            <a:off x="4826000" y="4673601"/>
            <a:ext cx="1612900" cy="120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9C3460-4A03-4A17-8172-15C877406558}"/>
              </a:ext>
            </a:extLst>
          </p:cNvPr>
          <p:cNvSpPr/>
          <p:nvPr/>
        </p:nvSpPr>
        <p:spPr>
          <a:xfrm>
            <a:off x="4826000" y="2184399"/>
            <a:ext cx="1612900" cy="1206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36A958-3083-4192-BADF-450E65A30374}"/>
              </a:ext>
            </a:extLst>
          </p:cNvPr>
          <p:cNvSpPr/>
          <p:nvPr/>
        </p:nvSpPr>
        <p:spPr>
          <a:xfrm flipH="1">
            <a:off x="607592" y="1663700"/>
            <a:ext cx="5323308" cy="32766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12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BBD2B-BC44-2B24-9914-A996390D3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GPIO vs GPIOTE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5EADF-7AC8-91BD-4EF0-6ABDE9B9B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GPIO peripheral is used to</a:t>
            </a:r>
          </a:p>
          <a:p>
            <a:pPr lvl="1"/>
            <a:r>
              <a:rPr lang="en-US" dirty="0"/>
              <a:t>Configure, set/clear, and read pins normally from software</a:t>
            </a:r>
          </a:p>
          <a:p>
            <a:pPr lvl="1"/>
            <a:endParaRPr lang="en-US" dirty="0"/>
          </a:p>
          <a:p>
            <a:r>
              <a:rPr lang="en-US" dirty="0"/>
              <a:t>GPIOTE peripheral is used to</a:t>
            </a:r>
          </a:p>
          <a:p>
            <a:pPr lvl="1"/>
            <a:r>
              <a:rPr lang="en-US" dirty="0"/>
              <a:t>Get an interrupt when an input pin changes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Advanced feature: also able modify output pins based on some event occurring</a:t>
            </a:r>
          </a:p>
          <a:p>
            <a:pPr lvl="2"/>
            <a:r>
              <a:rPr lang="en-US" dirty="0"/>
              <a:t>Hardware event triggers hardware task (again, rarely used)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9ABBA8-543C-59C5-9B57-B6D9CE590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325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23075-3EA5-614E-DF56-CF469D4AE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5FC526-3A02-1D04-AC35-2D19674D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3023B8-440D-6092-CEFA-BB166B1746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dirty="0"/>
              <a:t>I/O Motivation</a:t>
            </a:r>
          </a:p>
          <a:p>
            <a:pPr lvl="1"/>
            <a:endParaRPr lang="en-US" dirty="0"/>
          </a:p>
          <a:p>
            <a:r>
              <a:rPr lang="en-US" dirty="0"/>
              <a:t>Interrupts</a:t>
            </a:r>
          </a:p>
          <a:p>
            <a:pPr lvl="1"/>
            <a:endParaRPr lang="en-US" dirty="0"/>
          </a:p>
          <a:p>
            <a:r>
              <a:rPr lang="en-US" dirty="0"/>
              <a:t>DMA (Direct Memory Access)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Controlling digital signals: GIPO peripheral</a:t>
            </a:r>
          </a:p>
          <a:p>
            <a:pPr lvl="1"/>
            <a:endParaRPr lang="en-US" dirty="0"/>
          </a:p>
          <a:p>
            <a:r>
              <a:rPr lang="en-US" dirty="0"/>
              <a:t>Digital input interrupts: GPIOTE peripheral</a:t>
            </a:r>
          </a:p>
          <a:p>
            <a:pPr lvl="1"/>
            <a:endParaRPr lang="en-US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6EAB421-6ECC-DE9E-E6FC-5568A3FA8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23132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830221-9290-477C-82B5-19C09DFEE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Devices are essential to cyber-physical systems too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AB39C6-6A3B-48DF-AC9B-15222619E2F2}"/>
              </a:ext>
            </a:extLst>
          </p:cNvPr>
          <p:cNvGrpSpPr/>
          <p:nvPr/>
        </p:nvGrpSpPr>
        <p:grpSpPr>
          <a:xfrm>
            <a:off x="2431193" y="1249468"/>
            <a:ext cx="7325601" cy="4244764"/>
            <a:chOff x="2363525" y="1140436"/>
            <a:chExt cx="7325601" cy="4244764"/>
          </a:xfrm>
        </p:grpSpPr>
        <p:sp>
          <p:nvSpPr>
            <p:cNvPr id="6" name="Google Shape;289;g5e7b2e43bd_0_71">
              <a:extLst>
                <a:ext uri="{FF2B5EF4-FFF2-40B4-BE49-F238E27FC236}">
                  <a16:creationId xmlns:a16="http://schemas.microsoft.com/office/drawing/2014/main" id="{02AB62B6-E10F-43A2-9CC3-6D79F47D0587}"/>
                </a:ext>
              </a:extLst>
            </p:cNvPr>
            <p:cNvSpPr/>
            <p:nvPr/>
          </p:nvSpPr>
          <p:spPr>
            <a:xfrm>
              <a:off x="5114400" y="2382496"/>
              <a:ext cx="1963200" cy="2469000"/>
            </a:xfrm>
            <a:prstGeom prst="roundRect">
              <a:avLst>
                <a:gd name="adj" fmla="val 16667"/>
              </a:avLst>
            </a:prstGeom>
            <a:solidFill>
              <a:srgbClr val="E6B8AF"/>
            </a:solidFill>
            <a:ln w="28575" cap="flat" cmpd="sng">
              <a:solidFill>
                <a:srgbClr val="5B0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Computer</a:t>
              </a:r>
              <a:endParaRPr sz="1600" b="1"/>
            </a:p>
          </p:txBody>
        </p:sp>
        <p:sp>
          <p:nvSpPr>
            <p:cNvPr id="7" name="Google Shape;290;g5e7b2e43bd_0_71">
              <a:extLst>
                <a:ext uri="{FF2B5EF4-FFF2-40B4-BE49-F238E27FC236}">
                  <a16:creationId xmlns:a16="http://schemas.microsoft.com/office/drawing/2014/main" id="{8F34FC4E-A3E7-43EE-9F5E-05F299C8AC07}"/>
                </a:ext>
              </a:extLst>
            </p:cNvPr>
            <p:cNvSpPr/>
            <p:nvPr/>
          </p:nvSpPr>
          <p:spPr>
            <a:xfrm>
              <a:off x="2363525" y="188555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Lidar</a:t>
              </a:r>
              <a:endParaRPr sz="1600" b="1"/>
            </a:p>
          </p:txBody>
        </p:sp>
        <p:sp>
          <p:nvSpPr>
            <p:cNvPr id="8" name="Google Shape;291;g5e7b2e43bd_0_71">
              <a:extLst>
                <a:ext uri="{FF2B5EF4-FFF2-40B4-BE49-F238E27FC236}">
                  <a16:creationId xmlns:a16="http://schemas.microsoft.com/office/drawing/2014/main" id="{0E4101EB-B4F7-4CFC-B981-69D211A9D5CB}"/>
                </a:ext>
              </a:extLst>
            </p:cNvPr>
            <p:cNvSpPr/>
            <p:nvPr/>
          </p:nvSpPr>
          <p:spPr>
            <a:xfrm>
              <a:off x="2363525" y="2845883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Inertial Measurement Unit</a:t>
              </a:r>
              <a:endParaRPr sz="1600" b="1"/>
            </a:p>
          </p:txBody>
        </p:sp>
        <p:sp>
          <p:nvSpPr>
            <p:cNvPr id="9" name="Google Shape;292;g5e7b2e43bd_0_71">
              <a:extLst>
                <a:ext uri="{FF2B5EF4-FFF2-40B4-BE49-F238E27FC236}">
                  <a16:creationId xmlns:a16="http://schemas.microsoft.com/office/drawing/2014/main" id="{D9229D8D-7785-4602-9D4B-670B049C8C57}"/>
                </a:ext>
              </a:extLst>
            </p:cNvPr>
            <p:cNvSpPr/>
            <p:nvPr/>
          </p:nvSpPr>
          <p:spPr>
            <a:xfrm>
              <a:off x="2363525" y="380621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Camera</a:t>
              </a:r>
              <a:endParaRPr sz="1600" b="1"/>
            </a:p>
          </p:txBody>
        </p:sp>
        <p:sp>
          <p:nvSpPr>
            <p:cNvPr id="10" name="Google Shape;293;g5e7b2e43bd_0_71">
              <a:extLst>
                <a:ext uri="{FF2B5EF4-FFF2-40B4-BE49-F238E27FC236}">
                  <a16:creationId xmlns:a16="http://schemas.microsoft.com/office/drawing/2014/main" id="{15CE8257-AC2C-48FF-BAB8-5DF3B9EF8DF7}"/>
                </a:ext>
              </a:extLst>
            </p:cNvPr>
            <p:cNvSpPr/>
            <p:nvPr/>
          </p:nvSpPr>
          <p:spPr>
            <a:xfrm>
              <a:off x="2363525" y="476655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D9EAD3"/>
            </a:solidFill>
            <a:ln w="28575" cap="flat" cmpd="sng">
              <a:solidFill>
                <a:srgbClr val="274E1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CAN</a:t>
              </a:r>
              <a:endParaRPr sz="1600" b="1"/>
            </a:p>
          </p:txBody>
        </p:sp>
        <p:sp>
          <p:nvSpPr>
            <p:cNvPr id="11" name="Google Shape;294;g5e7b2e43bd_0_71">
              <a:extLst>
                <a:ext uri="{FF2B5EF4-FFF2-40B4-BE49-F238E27FC236}">
                  <a16:creationId xmlns:a16="http://schemas.microsoft.com/office/drawing/2014/main" id="{8E29A772-C3EB-4C6D-8653-FFA52BA27109}"/>
                </a:ext>
              </a:extLst>
            </p:cNvPr>
            <p:cNvSpPr/>
            <p:nvPr/>
          </p:nvSpPr>
          <p:spPr>
            <a:xfrm>
              <a:off x="7454125" y="192430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Throttle Control</a:t>
              </a:r>
              <a:endParaRPr sz="1600" b="1"/>
            </a:p>
          </p:txBody>
        </p:sp>
        <p:sp>
          <p:nvSpPr>
            <p:cNvPr id="12" name="Google Shape;295;g5e7b2e43bd_0_71">
              <a:extLst>
                <a:ext uri="{FF2B5EF4-FFF2-40B4-BE49-F238E27FC236}">
                  <a16:creationId xmlns:a16="http://schemas.microsoft.com/office/drawing/2014/main" id="{08669037-AECF-444D-AC6E-6C17A8DB9E6A}"/>
                </a:ext>
              </a:extLst>
            </p:cNvPr>
            <p:cNvSpPr/>
            <p:nvPr/>
          </p:nvSpPr>
          <p:spPr>
            <a:xfrm>
              <a:off x="7454125" y="2884633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Brake Control</a:t>
              </a:r>
              <a:endParaRPr sz="1600" b="1"/>
            </a:p>
          </p:txBody>
        </p:sp>
        <p:sp>
          <p:nvSpPr>
            <p:cNvPr id="13" name="Google Shape;296;g5e7b2e43bd_0_71">
              <a:extLst>
                <a:ext uri="{FF2B5EF4-FFF2-40B4-BE49-F238E27FC236}">
                  <a16:creationId xmlns:a16="http://schemas.microsoft.com/office/drawing/2014/main" id="{5CDD8D1F-150D-4E91-ADD5-C103D8E2EFEA}"/>
                </a:ext>
              </a:extLst>
            </p:cNvPr>
            <p:cNvSpPr/>
            <p:nvPr/>
          </p:nvSpPr>
          <p:spPr>
            <a:xfrm>
              <a:off x="7454125" y="3844967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Wheel Rotation</a:t>
              </a:r>
              <a:endParaRPr sz="1600" b="1"/>
            </a:p>
          </p:txBody>
        </p:sp>
        <p:sp>
          <p:nvSpPr>
            <p:cNvPr id="14" name="Google Shape;297;g5e7b2e43bd_0_71">
              <a:extLst>
                <a:ext uri="{FF2B5EF4-FFF2-40B4-BE49-F238E27FC236}">
                  <a16:creationId xmlns:a16="http://schemas.microsoft.com/office/drawing/2014/main" id="{9689CAA4-5EDB-41C4-9AED-7006D29F579C}"/>
                </a:ext>
              </a:extLst>
            </p:cNvPr>
            <p:cNvSpPr/>
            <p:nvPr/>
          </p:nvSpPr>
          <p:spPr>
            <a:xfrm>
              <a:off x="7454125" y="4805300"/>
              <a:ext cx="2235000" cy="579900"/>
            </a:xfrm>
            <a:prstGeom prst="roundRect">
              <a:avLst>
                <a:gd name="adj" fmla="val 16667"/>
              </a:avLst>
            </a:prstGeom>
            <a:solidFill>
              <a:srgbClr val="CFE2F3"/>
            </a:solidFill>
            <a:ln w="28575" cap="flat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/>
                <a:t>CAN</a:t>
              </a:r>
              <a:endParaRPr sz="1600" b="1"/>
            </a:p>
          </p:txBody>
        </p:sp>
        <p:cxnSp>
          <p:nvCxnSpPr>
            <p:cNvPr id="15" name="Google Shape;298;g5e7b2e43bd_0_71">
              <a:extLst>
                <a:ext uri="{FF2B5EF4-FFF2-40B4-BE49-F238E27FC236}">
                  <a16:creationId xmlns:a16="http://schemas.microsoft.com/office/drawing/2014/main" id="{C728E261-CB5B-46BA-854C-8C8F92418F16}"/>
                </a:ext>
              </a:extLst>
            </p:cNvPr>
            <p:cNvCxnSpPr/>
            <p:nvPr/>
          </p:nvCxnSpPr>
          <p:spPr>
            <a:xfrm>
              <a:off x="3872300" y="3616996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6" name="Google Shape;299;g5e7b2e43bd_0_71">
              <a:extLst>
                <a:ext uri="{FF2B5EF4-FFF2-40B4-BE49-F238E27FC236}">
                  <a16:creationId xmlns:a16="http://schemas.microsoft.com/office/drawing/2014/main" id="{DD32DB82-388E-4B2E-8430-EA63E8E32DF6}"/>
                </a:ext>
              </a:extLst>
            </p:cNvPr>
            <p:cNvCxnSpPr/>
            <p:nvPr/>
          </p:nvCxnSpPr>
          <p:spPr>
            <a:xfrm>
              <a:off x="7294900" y="3616996"/>
              <a:ext cx="1087500" cy="0"/>
            </a:xfrm>
            <a:prstGeom prst="straightConnector1">
              <a:avLst/>
            </a:pr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477F7D6-AE36-4344-B0A3-52061C48F817}"/>
                </a:ext>
              </a:extLst>
            </p:cNvPr>
            <p:cNvSpPr txBox="1"/>
            <p:nvPr/>
          </p:nvSpPr>
          <p:spPr>
            <a:xfrm>
              <a:off x="2363526" y="1140436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Input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C875787-2E16-4498-9067-EA627CA92D61}"/>
                </a:ext>
              </a:extLst>
            </p:cNvPr>
            <p:cNvSpPr txBox="1"/>
            <p:nvPr/>
          </p:nvSpPr>
          <p:spPr>
            <a:xfrm>
              <a:off x="7454126" y="1140436"/>
              <a:ext cx="22350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/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3225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Device access rates vary by many orders of magnitude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3051073" cy="5029200"/>
          </a:xfrm>
        </p:spPr>
        <p:txBody>
          <a:bodyPr>
            <a:normAutofit/>
          </a:bodyPr>
          <a:lstStyle/>
          <a:p>
            <a:r>
              <a:rPr lang="en-US" dirty="0"/>
              <a:t>Rates in bit/sec</a:t>
            </a:r>
          </a:p>
          <a:p>
            <a:endParaRPr lang="en-US" dirty="0"/>
          </a:p>
          <a:p>
            <a:r>
              <a:rPr lang="en-US" dirty="0"/>
              <a:t>System must be able to handle each of these</a:t>
            </a:r>
          </a:p>
          <a:p>
            <a:pPr lvl="1"/>
            <a:r>
              <a:rPr lang="en-US" dirty="0"/>
              <a:t>Sometimes needs low overhead</a:t>
            </a:r>
          </a:p>
          <a:p>
            <a:pPr lvl="1"/>
            <a:r>
              <a:rPr lang="en-US" dirty="0"/>
              <a:t>Sometimes needs to not wait around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8" name="Google Shape;313;p29">
            <a:extLst>
              <a:ext uri="{FF2B5EF4-FFF2-40B4-BE49-F238E27FC236}">
                <a16:creationId xmlns:a16="http://schemas.microsoft.com/office/drawing/2014/main" id="{B34F8118-751B-43B9-95F0-D11FB5C0A349}"/>
              </a:ext>
            </a:extLst>
          </p:cNvPr>
          <p:cNvGraphicFramePr/>
          <p:nvPr/>
        </p:nvGraphicFramePr>
        <p:xfrm>
          <a:off x="3658668" y="1270000"/>
          <a:ext cx="7921726" cy="39625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34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Device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Behavior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Partner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/>
                        <a:t>Data Rate (</a:t>
                      </a:r>
                      <a:r>
                        <a:rPr lang="en-US" sz="2000" u="none" strike="noStrike" cap="none" dirty="0" err="1"/>
                        <a:t>K</a:t>
                      </a:r>
                      <a:r>
                        <a:rPr lang="en-US" sz="2000" dirty="0" err="1"/>
                        <a:t>b</a:t>
                      </a:r>
                      <a:r>
                        <a:rPr lang="en-US" sz="2000" u="none" strike="noStrike" cap="none" dirty="0"/>
                        <a:t>/s)</a:t>
                      </a:r>
                      <a:endParaRPr sz="20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Keyboard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Input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0.</a:t>
                      </a:r>
                      <a:r>
                        <a:rPr lang="en-US" sz="2000" b="0" dirty="0">
                          <a:solidFill>
                            <a:srgbClr val="B45F06"/>
                          </a:solidFill>
                        </a:rPr>
                        <a:t>2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Mouse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0.4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Microphone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Human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700.0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Bluetooth</a:t>
                      </a:r>
                      <a:endParaRPr sz="20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Hard </a:t>
                      </a:r>
                      <a:r>
                        <a:rPr lang="en-US" sz="2000" u="none" strike="noStrike" cap="none"/>
                        <a:t>disk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100,000.0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Wireless network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Input or Output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3</a:t>
                      </a:r>
                      <a:r>
                        <a:rPr lang="en-US" sz="2000" u="none" strike="noStrike" cap="none"/>
                        <a:t>00,000.0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Solid state drive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Storage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Machine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500,000.0</a:t>
                      </a:r>
                      <a:endParaRPr sz="20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Wired LAN network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Input or Output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</a:rPr>
                        <a:t>Machine</a:t>
                      </a:r>
                      <a:endParaRPr sz="2000" u="none" strike="noStrike" cap="none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1,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</a:rPr>
                        <a:t>000</a:t>
                      </a: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</a:rPr>
                        <a:t>,000.0</a:t>
                      </a:r>
                      <a:endParaRPr sz="2000" u="none" strike="noStrike" cap="none" dirty="0">
                        <a:solidFill>
                          <a:srgbClr val="00000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Graphics display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>
                          <a:solidFill>
                            <a:srgbClr val="B45F06"/>
                          </a:solidFill>
                        </a:rPr>
                        <a:t>Output</a:t>
                      </a:r>
                      <a:endParaRPr sz="2000" b="0" u="none" strike="noStrike" cap="none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Human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0" u="none" strike="noStrike" cap="none" dirty="0">
                          <a:solidFill>
                            <a:srgbClr val="B45F06"/>
                          </a:solidFill>
                        </a:rPr>
                        <a:t>3,000,000.0</a:t>
                      </a:r>
                      <a:endParaRPr sz="2000" b="0" u="none" strike="noStrike" cap="none" dirty="0">
                        <a:solidFill>
                          <a:srgbClr val="B45F06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9060891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313499C5-2493-46D7-A578-A55B4E92D20D}" vid="{B37469B3-D6DE-4740-A3F3-917322C394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ce346_template</Template>
  <TotalTime>3495</TotalTime>
  <Words>3726</Words>
  <Application>Microsoft Office PowerPoint</Application>
  <PresentationFormat>Widescreen</PresentationFormat>
  <Paragraphs>736</Paragraphs>
  <Slides>73</Slides>
  <Notes>0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Calibri</vt:lpstr>
      <vt:lpstr>Arial</vt:lpstr>
      <vt:lpstr>Consolas</vt:lpstr>
      <vt:lpstr>Courier New</vt:lpstr>
      <vt:lpstr>Tahoma</vt:lpstr>
      <vt:lpstr>Class Slides</vt:lpstr>
      <vt:lpstr>Lecture 03 Digital I/O and Interrupts</vt:lpstr>
      <vt:lpstr>Administrivia</vt:lpstr>
      <vt:lpstr>Quiz coming soon</vt:lpstr>
      <vt:lpstr>Today’s Goals</vt:lpstr>
      <vt:lpstr>Outline</vt:lpstr>
      <vt:lpstr>Devices are the point of computers</vt:lpstr>
      <vt:lpstr>Devices are core to useful general-purpose computing</vt:lpstr>
      <vt:lpstr>Devices are essential to cyber-physical systems too</vt:lpstr>
      <vt:lpstr>Device access rates vary by many orders of magnitude</vt:lpstr>
      <vt:lpstr>Outline</vt:lpstr>
      <vt:lpstr>TEMP on nRF52833 example</vt:lpstr>
      <vt:lpstr>Interacting with the temperature peripheral</vt:lpstr>
      <vt:lpstr>Reading a temperature value</vt:lpstr>
      <vt:lpstr>MMIO addresses for TEMP</vt:lpstr>
      <vt:lpstr>Example code (temp_mmio app)</vt:lpstr>
      <vt:lpstr>Using structs to manage MMIO access</vt:lpstr>
      <vt:lpstr>C structs</vt:lpstr>
      <vt:lpstr>Temperature peripheral MMIO struct</vt:lpstr>
      <vt:lpstr>Temperature peripheral MMIO struct</vt:lpstr>
      <vt:lpstr>Using MMIO structs</vt:lpstr>
      <vt:lpstr>Break + Question</vt:lpstr>
      <vt:lpstr>Break + Question</vt:lpstr>
      <vt:lpstr>Outline</vt:lpstr>
      <vt:lpstr>What do interactions with devices look like?</vt:lpstr>
      <vt:lpstr>Waiting can be a waste of CPU time</vt:lpstr>
      <vt:lpstr>Interrupts</vt:lpstr>
      <vt:lpstr>Interrupts, visually</vt:lpstr>
      <vt:lpstr>Interrupts, visually</vt:lpstr>
      <vt:lpstr>Interrupts, visually</vt:lpstr>
      <vt:lpstr>ARM Nested Vectored Interrupt Controller (NVIC)</vt:lpstr>
      <vt:lpstr>ARM Vector table</vt:lpstr>
      <vt:lpstr>Vector table in software</vt:lpstr>
      <vt:lpstr>ARM NVIC functionality</vt:lpstr>
      <vt:lpstr>Nested interrupts, visually</vt:lpstr>
      <vt:lpstr>Generating interrupts on the nRF52</vt:lpstr>
      <vt:lpstr>Example “EVENT” register</vt:lpstr>
      <vt:lpstr>Example “TASK” register</vt:lpstr>
      <vt:lpstr>Break + Open Question</vt:lpstr>
      <vt:lpstr>Break + Open Question</vt:lpstr>
      <vt:lpstr>Outline</vt:lpstr>
      <vt:lpstr>Direct Memory Access (DMA)</vt:lpstr>
      <vt:lpstr>General-purpose DMA</vt:lpstr>
      <vt:lpstr>Full peripheral interaction pattern</vt:lpstr>
      <vt:lpstr>Special-purpose DMA</vt:lpstr>
      <vt:lpstr>Break + Question</vt:lpstr>
      <vt:lpstr>Break + Question</vt:lpstr>
      <vt:lpstr>Outline</vt:lpstr>
      <vt:lpstr>Digital signals</vt:lpstr>
      <vt:lpstr>Digital signals map to voltage ranges</vt:lpstr>
      <vt:lpstr>Digital Input/Output</vt:lpstr>
      <vt:lpstr>Some terminology</vt:lpstr>
      <vt:lpstr>Controlling Digital I/O</vt:lpstr>
      <vt:lpstr>nRF52833 GPIO Peripheral</vt:lpstr>
      <vt:lpstr>nRF52 GPIO Output</vt:lpstr>
      <vt:lpstr>nRF52 GPIO Input</vt:lpstr>
      <vt:lpstr>Electrical specifications</vt:lpstr>
      <vt:lpstr>GPIO Instances</vt:lpstr>
      <vt:lpstr>Accessing nRF52833 pins in software</vt:lpstr>
      <vt:lpstr>Pin configuration</vt:lpstr>
      <vt:lpstr>Controlling output level</vt:lpstr>
      <vt:lpstr>*Set/*Clear registers</vt:lpstr>
      <vt:lpstr>Reading input levels</vt:lpstr>
      <vt:lpstr>Complex configuration</vt:lpstr>
      <vt:lpstr>Break + Question</vt:lpstr>
      <vt:lpstr>Break + Question</vt:lpstr>
      <vt:lpstr>Outline</vt:lpstr>
      <vt:lpstr>Handling interrupts from GPIO</vt:lpstr>
      <vt:lpstr>Configuring individual input interrupts</vt:lpstr>
      <vt:lpstr>What if you need more than 8 interrupt sources?</vt:lpstr>
      <vt:lpstr>Sensing port events</vt:lpstr>
      <vt:lpstr>Port events can also be “latched”</vt:lpstr>
      <vt:lpstr>GPIO vs GPIOTE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04 Input and Output</dc:title>
  <dc:creator>Branden Ghena</dc:creator>
  <cp:lastModifiedBy>Branden Ghena</cp:lastModifiedBy>
  <cp:revision>118</cp:revision>
  <dcterms:created xsi:type="dcterms:W3CDTF">2021-04-04T02:10:23Z</dcterms:created>
  <dcterms:modified xsi:type="dcterms:W3CDTF">2026-04-09T20:08:50Z</dcterms:modified>
</cp:coreProperties>
</file>