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2"/>
  </p:notesMasterIdLst>
  <p:sldIdLst>
    <p:sldId id="256" r:id="rId2"/>
    <p:sldId id="465" r:id="rId3"/>
    <p:sldId id="2317" r:id="rId4"/>
    <p:sldId id="264" r:id="rId5"/>
    <p:sldId id="2284" r:id="rId6"/>
    <p:sldId id="2277" r:id="rId7"/>
    <p:sldId id="383" r:id="rId8"/>
    <p:sldId id="425" r:id="rId9"/>
    <p:sldId id="433" r:id="rId10"/>
    <p:sldId id="428" r:id="rId11"/>
    <p:sldId id="426" r:id="rId12"/>
    <p:sldId id="429" r:id="rId13"/>
    <p:sldId id="431" r:id="rId14"/>
    <p:sldId id="430" r:id="rId15"/>
    <p:sldId id="432" r:id="rId16"/>
    <p:sldId id="2302" r:id="rId17"/>
    <p:sldId id="2303" r:id="rId18"/>
    <p:sldId id="2285" r:id="rId19"/>
    <p:sldId id="434" r:id="rId20"/>
    <p:sldId id="448" r:id="rId21"/>
    <p:sldId id="450" r:id="rId22"/>
    <p:sldId id="441" r:id="rId23"/>
    <p:sldId id="442" r:id="rId24"/>
    <p:sldId id="446" r:id="rId25"/>
    <p:sldId id="447" r:id="rId26"/>
    <p:sldId id="444" r:id="rId27"/>
    <p:sldId id="451" r:id="rId28"/>
    <p:sldId id="2265" r:id="rId29"/>
    <p:sldId id="449" r:id="rId30"/>
    <p:sldId id="2308" r:id="rId31"/>
    <p:sldId id="437" r:id="rId32"/>
    <p:sldId id="393" r:id="rId33"/>
    <p:sldId id="395" r:id="rId34"/>
    <p:sldId id="2283" r:id="rId35"/>
    <p:sldId id="2309" r:id="rId36"/>
    <p:sldId id="387" r:id="rId37"/>
    <p:sldId id="410" r:id="rId38"/>
    <p:sldId id="2290" r:id="rId39"/>
    <p:sldId id="2291" r:id="rId40"/>
    <p:sldId id="2298" r:id="rId41"/>
    <p:sldId id="2314" r:id="rId42"/>
    <p:sldId id="497" r:id="rId43"/>
    <p:sldId id="526" r:id="rId44"/>
    <p:sldId id="525" r:id="rId45"/>
    <p:sldId id="2299" r:id="rId46"/>
    <p:sldId id="2319" r:id="rId47"/>
    <p:sldId id="2320" r:id="rId48"/>
    <p:sldId id="439" r:id="rId49"/>
    <p:sldId id="2315" r:id="rId50"/>
    <p:sldId id="2316" r:id="rId51"/>
    <p:sldId id="440" r:id="rId52"/>
    <p:sldId id="475" r:id="rId53"/>
    <p:sldId id="476" r:id="rId54"/>
    <p:sldId id="2292" r:id="rId55"/>
    <p:sldId id="2293" r:id="rId56"/>
    <p:sldId id="445" r:id="rId57"/>
    <p:sldId id="2294" r:id="rId58"/>
    <p:sldId id="482" r:id="rId59"/>
    <p:sldId id="483" r:id="rId60"/>
    <p:sldId id="2301" r:id="rId61"/>
    <p:sldId id="2306" r:id="rId62"/>
    <p:sldId id="2307" r:id="rId63"/>
    <p:sldId id="2311" r:id="rId64"/>
    <p:sldId id="2310" r:id="rId65"/>
    <p:sldId id="443" r:id="rId66"/>
    <p:sldId id="452" r:id="rId67"/>
    <p:sldId id="453" r:id="rId68"/>
    <p:sldId id="454" r:id="rId69"/>
    <p:sldId id="455" r:id="rId70"/>
    <p:sldId id="456" r:id="rId7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65"/>
            <p14:sldId id="2317"/>
            <p14:sldId id="264"/>
          </p14:sldIdLst>
        </p14:section>
        <p14:section name="Embedded Software" id="{B55B8E8C-5EAB-4A1E-A4E9-AE5E896E46FA}">
          <p14:sldIdLst>
            <p14:sldId id="2284"/>
            <p14:sldId id="2277"/>
            <p14:sldId id="383"/>
            <p14:sldId id="425"/>
            <p14:sldId id="433"/>
            <p14:sldId id="428"/>
            <p14:sldId id="426"/>
            <p14:sldId id="429"/>
            <p14:sldId id="431"/>
            <p14:sldId id="430"/>
            <p14:sldId id="432"/>
            <p14:sldId id="2302"/>
            <p14:sldId id="2303"/>
          </p14:sldIdLst>
        </p14:section>
        <p14:section name="Embedded Toolchain" id="{BD240753-C91E-4187-B39C-2B02B0C05ADD}">
          <p14:sldIdLst>
            <p14:sldId id="2285"/>
            <p14:sldId id="434"/>
            <p14:sldId id="448"/>
            <p14:sldId id="450"/>
            <p14:sldId id="441"/>
            <p14:sldId id="442"/>
            <p14:sldId id="446"/>
            <p14:sldId id="447"/>
            <p14:sldId id="444"/>
            <p14:sldId id="451"/>
            <p14:sldId id="2265"/>
            <p14:sldId id="449"/>
          </p14:sldIdLst>
        </p14:section>
        <p14:section name="Lab software environment" id="{1779BE0C-F061-4DA4-B496-4628F214566B}">
          <p14:sldIdLst>
            <p14:sldId id="2308"/>
            <p14:sldId id="437"/>
            <p14:sldId id="393"/>
            <p14:sldId id="395"/>
            <p14:sldId id="2283"/>
          </p14:sldIdLst>
        </p14:section>
        <p14:section name="Memory-Mapped IO" id="{D3968AC6-9071-4CEF-8030-C12E5E2FBC41}">
          <p14:sldIdLst>
            <p14:sldId id="2309"/>
            <p14:sldId id="387"/>
            <p14:sldId id="410"/>
            <p14:sldId id="2290"/>
            <p14:sldId id="2291"/>
            <p14:sldId id="2298"/>
            <p14:sldId id="2314"/>
            <p14:sldId id="497"/>
            <p14:sldId id="526"/>
            <p14:sldId id="525"/>
            <p14:sldId id="2299"/>
            <p14:sldId id="2319"/>
            <p14:sldId id="2320"/>
            <p14:sldId id="439"/>
            <p14:sldId id="2315"/>
            <p14:sldId id="2316"/>
            <p14:sldId id="440"/>
            <p14:sldId id="475"/>
            <p14:sldId id="476"/>
            <p14:sldId id="2292"/>
            <p14:sldId id="2293"/>
            <p14:sldId id="445"/>
            <p14:sldId id="2294"/>
            <p14:sldId id="482"/>
            <p14:sldId id="483"/>
            <p14:sldId id="2301"/>
            <p14:sldId id="2306"/>
            <p14:sldId id="2307"/>
          </p14:sldIdLst>
        </p14:section>
        <p14:section name="Wrapup" id="{29A7F866-9DA9-446B-8359-CE426CB89C7A}">
          <p14:sldIdLst>
            <p14:sldId id="2311"/>
          </p14:sldIdLst>
        </p14:section>
        <p14:section name="Boot process" id="{1AAD377E-B997-4EBC-9474-51AECCA75D62}">
          <p14:sldIdLst>
            <p14:sldId id="2310"/>
            <p14:sldId id="443"/>
            <p14:sldId id="452"/>
            <p14:sldId id="453"/>
            <p14:sldId id="454"/>
            <p14:sldId id="455"/>
            <p14:sldId id="4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71488" y="727075"/>
            <a:ext cx="6375400" cy="3586163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6" y="4562476"/>
            <a:ext cx="5365749" cy="4319587"/>
          </a:xfrm>
          <a:noFill/>
          <a:ln w="9525"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648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4/7/2026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4/7/2026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4/7/2026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ython.microbit.org/v/3" TargetMode="External"/><Relationship Id="rId2" Type="http://schemas.openxmlformats.org/officeDocument/2006/relationships/hyperlink" Target="https://scratch.mit.edu/microbit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nu-ce346/nu-microbit-base/tree/main/software/apps/blin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nordicsemi.com/bundle/sdk_nrf5_v16.0.0/page/annotated.html" TargetMode="External"/><Relationship Id="rId2" Type="http://schemas.openxmlformats.org/officeDocument/2006/relationships/hyperlink" Target="https://docs.nordicsemi.com/bundle/sdk_nrf5_v16.0.0/page/index.html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ithub.com/lab11/nrf52x-base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xkcd.com/303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nordicsemi.com/bundle/ps_nrf52833/page/temp.html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lab11/nrf52x-base/blob/master/sdk/nrf5_sdk_16.0.0/modules/nrfx/mdk/system_nrf52.c" TargetMode="External"/><Relationship Id="rId2" Type="http://schemas.openxmlformats.org/officeDocument/2006/relationships/hyperlink" Target="https://github.com/lab11/nrf52x-base/blob/master/sdk/nrf5_sdk_16.0.0/modules/nrfx/mdk/gcc_startup_nrf52833.S" TargetMode="Externa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hyperlink" Target="https://sourceware.org/git/gitweb.cgi?p=newlib-cygwin.git;a=blob_plain;f=libgloss/arm/crt0.S;hb=HEAD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embeddedartistry.com/blog/2019/04/17/exploring-startup-implementations-newlib-ar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02</a:t>
            </a:r>
            <a:br>
              <a:rPr lang="en-US" dirty="0"/>
            </a:br>
            <a:r>
              <a:rPr lang="en-US" dirty="0"/>
              <a:t>Embedded Software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118CA-3690-412A-ADA5-525ECEDC6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 on processing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8C92C-2CC9-4857-BF08-09008A1C6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Typically not all that important</a:t>
            </a:r>
          </a:p>
          <a:p>
            <a:pPr lvl="1"/>
            <a:r>
              <a:rPr lang="en-US" dirty="0"/>
              <a:t>Code still runs pretty fast</a:t>
            </a:r>
          </a:p>
          <a:p>
            <a:pPr lvl="2"/>
            <a:r>
              <a:rPr lang="en-US" dirty="0"/>
              <a:t>10 MHz -&gt; 100 ns per cycle (i.e. ~100 ns per instruction)</a:t>
            </a:r>
          </a:p>
          <a:p>
            <a:pPr lvl="2"/>
            <a:r>
              <a:rPr lang="en-US" dirty="0"/>
              <a:t>~10 million instructions per second</a:t>
            </a:r>
          </a:p>
          <a:p>
            <a:pPr lvl="1"/>
            <a:r>
              <a:rPr lang="en-US" dirty="0"/>
              <a:t>Controlling hardware usually doesn’t have a lot of code complexity</a:t>
            </a:r>
          </a:p>
          <a:p>
            <a:pPr lvl="2"/>
            <a:r>
              <a:rPr lang="en-US" dirty="0"/>
              <a:t>Quickly gets to the “waiting on hardware” part (apps are I/O bound)</a:t>
            </a:r>
          </a:p>
          <a:p>
            <a:pPr lvl="1"/>
            <a:endParaRPr lang="en-US" dirty="0"/>
          </a:p>
          <a:p>
            <a:r>
              <a:rPr lang="en-US" dirty="0"/>
              <a:t>Problems</a:t>
            </a:r>
          </a:p>
          <a:p>
            <a:pPr lvl="1"/>
            <a:r>
              <a:rPr lang="en-US" dirty="0"/>
              <a:t>Machine learning</a:t>
            </a:r>
          </a:p>
          <a:p>
            <a:pPr lvl="2"/>
            <a:r>
              <a:rPr lang="en-US" dirty="0"/>
              <a:t>Learning on the device is a big challenge</a:t>
            </a:r>
          </a:p>
          <a:p>
            <a:pPr lvl="2"/>
            <a:r>
              <a:rPr lang="en-US" dirty="0"/>
              <a:t>Memory limitations make it hard to fit weights anyways</a:t>
            </a:r>
          </a:p>
          <a:p>
            <a:pPr lvl="1"/>
            <a:r>
              <a:rPr lang="en-US" dirty="0"/>
              <a:t>Cryptography</a:t>
            </a:r>
          </a:p>
          <a:p>
            <a:pPr lvl="2"/>
            <a:r>
              <a:rPr lang="en-US" dirty="0"/>
              <a:t>Public key encryption takes seconds to minutes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3EC81-E77F-4F0A-BD05-DD635426E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449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E2554-FB5E-4E84-BB54-AF5AB88C5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programming languages for embedded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2D8DF-75BD-47F7-92E1-C99FD0806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</a:t>
            </a:r>
          </a:p>
          <a:p>
            <a:pPr lvl="1"/>
            <a:r>
              <a:rPr lang="en-US" dirty="0"/>
              <a:t>For all the reasons that you assume</a:t>
            </a:r>
          </a:p>
          <a:p>
            <a:pPr lvl="1"/>
            <a:r>
              <a:rPr lang="en-US" dirty="0"/>
              <a:t>Easy to map variables to memory usage and code to instructions</a:t>
            </a:r>
          </a:p>
          <a:p>
            <a:pPr lvl="1"/>
            <a:endParaRPr lang="en-US" dirty="0"/>
          </a:p>
          <a:p>
            <a:r>
              <a:rPr lang="en-US" dirty="0"/>
              <a:t>Assembly</a:t>
            </a:r>
          </a:p>
          <a:p>
            <a:pPr lvl="1"/>
            <a:r>
              <a:rPr lang="en-US" dirty="0"/>
              <a:t>Not entirely uncommon, but rarer than you might guess</a:t>
            </a:r>
          </a:p>
          <a:p>
            <a:pPr lvl="1"/>
            <a:r>
              <a:rPr lang="en-US" dirty="0"/>
              <a:t>C code optimized by a modern compiler is likely faster</a:t>
            </a:r>
          </a:p>
          <a:p>
            <a:pPr lvl="1"/>
            <a:r>
              <a:rPr lang="en-US" dirty="0"/>
              <a:t>Notable uses:</a:t>
            </a:r>
          </a:p>
          <a:p>
            <a:pPr lvl="2"/>
            <a:r>
              <a:rPr lang="en-US" dirty="0"/>
              <a:t>Cryptography to create deterministic algorithms</a:t>
            </a:r>
          </a:p>
          <a:p>
            <a:pPr lvl="2"/>
            <a:r>
              <a:rPr lang="en-US" dirty="0"/>
              <a:t>Operating Systems to handle process swaps</a:t>
            </a:r>
          </a:p>
          <a:p>
            <a:pPr lvl="2"/>
            <a:endParaRPr lang="en-US" dirty="0"/>
          </a:p>
          <a:p>
            <a:r>
              <a:rPr lang="en-US" dirty="0"/>
              <a:t>C++</a:t>
            </a:r>
          </a:p>
          <a:p>
            <a:pPr lvl="1"/>
            <a:r>
              <a:rPr lang="en-US" dirty="0"/>
              <a:t>Similar to C but with better library support</a:t>
            </a:r>
          </a:p>
          <a:p>
            <a:pPr lvl="1"/>
            <a:r>
              <a:rPr lang="en-US" dirty="0"/>
              <a:t>Libraries can take up a lot of code space though ~100 KB</a:t>
            </a:r>
          </a:p>
          <a:p>
            <a:pPr lvl="2"/>
            <a:r>
              <a:rPr lang="en-US" dirty="0"/>
              <a:t>Some specialized versions of libraries take up less space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89CA9C-D8D8-44E3-BB3A-65646784C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3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05DF3-AB58-4E80-BACB-5E9B6FEFD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Rarer programming languages for embedded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D1566-A330-468B-AB4E-F0AE5E3DC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Rust</a:t>
            </a:r>
          </a:p>
          <a:p>
            <a:pPr lvl="1"/>
            <a:r>
              <a:rPr lang="en-US" dirty="0"/>
              <a:t>Modern language with safety and reliability guarantees</a:t>
            </a:r>
          </a:p>
          <a:p>
            <a:pPr lvl="1"/>
            <a:r>
              <a:rPr lang="en-US" dirty="0"/>
              <a:t>Increasingly relevant in the embedded space</a:t>
            </a:r>
          </a:p>
          <a:p>
            <a:pPr lvl="2"/>
            <a:r>
              <a:rPr lang="en-US" dirty="0"/>
              <a:t>But with a high learning curve</a:t>
            </a:r>
          </a:p>
          <a:p>
            <a:pPr lvl="2"/>
            <a:endParaRPr lang="en-US" dirty="0"/>
          </a:p>
          <a:p>
            <a:r>
              <a:rPr lang="en-US" dirty="0"/>
              <a:t>Python, </a:t>
            </a:r>
            <a:r>
              <a:rPr lang="en-US" dirty="0" err="1"/>
              <a:t>Javascript</a:t>
            </a:r>
            <a:r>
              <a:rPr lang="en-US" dirty="0"/>
              <a:t>, Scratch, etc.</a:t>
            </a:r>
          </a:p>
          <a:p>
            <a:pPr lvl="1"/>
            <a:r>
              <a:rPr lang="en-US" dirty="0"/>
              <a:t>Mostly toy languages</a:t>
            </a:r>
          </a:p>
          <a:p>
            <a:pPr lvl="1"/>
            <a:r>
              <a:rPr lang="en-US" dirty="0"/>
              <a:t>Fine for simple things but incapable of complex operations</a:t>
            </a:r>
          </a:p>
          <a:p>
            <a:pPr lvl="2"/>
            <a:r>
              <a:rPr lang="en-US" dirty="0"/>
              <a:t>Especially low-level things like managing memory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 err="1"/>
              <a:t>Microbit</a:t>
            </a:r>
            <a:r>
              <a:rPr lang="en-US" dirty="0"/>
              <a:t> supports all of these, play around with them sometime:</a:t>
            </a:r>
          </a:p>
          <a:p>
            <a:pPr lvl="2"/>
            <a:r>
              <a:rPr lang="en-US" dirty="0">
                <a:hlinkClick r:id="rId2"/>
              </a:rPr>
              <a:t>https://makecode.microbit.org/</a:t>
            </a:r>
          </a:p>
          <a:p>
            <a:pPr lvl="2"/>
            <a:r>
              <a:rPr lang="en-US" dirty="0">
                <a:hlinkClick r:id="rId3"/>
              </a:rPr>
              <a:t>https://python.microbit.org/v/3</a:t>
            </a:r>
            <a:endParaRPr lang="en-US" dirty="0"/>
          </a:p>
          <a:p>
            <a:pPr lvl="2"/>
            <a:r>
              <a:rPr lang="en-US" dirty="0">
                <a:hlinkClick r:id="rId2"/>
              </a:rPr>
              <a:t>https://scratch.mit.edu/microbit</a:t>
            </a: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F86859-619F-4DDD-A786-4CECCF191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367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F604-C49C-4431-A574-AAA209500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missing from programming languages?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27667-6D9F-42B6-88E2-671FC4911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embedded domain has several requirements that other domains do not</a:t>
            </a:r>
          </a:p>
          <a:p>
            <a:endParaRPr lang="en-US" dirty="0"/>
          </a:p>
          <a:p>
            <a:r>
              <a:rPr lang="en-US" dirty="0"/>
              <a:t>What is missing from programming languages that it wants?</a:t>
            </a:r>
          </a:p>
          <a:p>
            <a:pPr lvl="1"/>
            <a:r>
              <a:rPr lang="en-US" dirty="0"/>
              <a:t>Sense of time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Sense of energy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15722E-9A58-4F3E-AE9D-59249ED75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225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70054-31CF-47CE-B2AB-C4ACA2C4F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Programming languages have no sense of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6AEC4-C0D8-451F-BBCE-77FB8B353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Imagine a system that needs to send messages to a motor every 10 milliseconds</a:t>
            </a:r>
          </a:p>
          <a:p>
            <a:pPr lvl="1"/>
            <a:r>
              <a:rPr lang="en-US" dirty="0"/>
              <a:t>Write a function that definitely completes within 10 milliseconds</a:t>
            </a:r>
          </a:p>
          <a:p>
            <a:pPr lvl="1"/>
            <a:endParaRPr lang="en-US" dirty="0"/>
          </a:p>
          <a:p>
            <a:r>
              <a:rPr lang="en-US" dirty="0"/>
              <a:t>Accounting for timing when programming is very challenging</a:t>
            </a:r>
          </a:p>
          <a:p>
            <a:pPr lvl="1"/>
            <a:r>
              <a:rPr lang="en-US" dirty="0"/>
              <a:t>We can profile code and determine timing at runtime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If we know many details of hardware, instructions can give timing</a:t>
            </a:r>
          </a:p>
          <a:p>
            <a:pPr lvl="2"/>
            <a:r>
              <a:rPr lang="en-US" dirty="0"/>
              <a:t>Unless the code interacts with external devices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68DCDC-FCE7-4050-BBB4-56FDF3169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369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F604-C49C-4431-A574-AAA209500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Determining energy use is rather complicated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27667-6D9F-42B6-88E2-671FC4911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Software might</a:t>
            </a:r>
          </a:p>
          <a:p>
            <a:pPr lvl="1"/>
            <a:r>
              <a:rPr lang="en-US" dirty="0"/>
              <a:t>Start executing a loop</a:t>
            </a:r>
          </a:p>
          <a:p>
            <a:pPr lvl="1"/>
            <a:r>
              <a:rPr lang="en-US" dirty="0"/>
              <a:t>Turn on/off an LED</a:t>
            </a:r>
          </a:p>
          <a:p>
            <a:pPr lvl="1"/>
            <a:r>
              <a:rPr lang="en-US" dirty="0"/>
              <a:t>Send messages over a wired bus to another device</a:t>
            </a:r>
          </a:p>
          <a:p>
            <a:pPr lvl="1"/>
            <a:endParaRPr lang="en-US" dirty="0"/>
          </a:p>
          <a:p>
            <a:r>
              <a:rPr lang="en-US" dirty="0"/>
              <a:t>Determining energy these operations take is really difficult</a:t>
            </a:r>
          </a:p>
          <a:p>
            <a:pPr lvl="1"/>
            <a:r>
              <a:rPr lang="en-US" dirty="0"/>
              <a:t>Even with many details of the hardware</a:t>
            </a:r>
          </a:p>
          <a:p>
            <a:pPr lvl="1"/>
            <a:r>
              <a:rPr lang="en-US" dirty="0"/>
              <a:t>Different choices of processor clocks can have a large impact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Often profiled at runtime after writing the code</a:t>
            </a:r>
          </a:p>
          <a:p>
            <a:pPr lvl="2"/>
            <a:r>
              <a:rPr lang="en-US" dirty="0"/>
              <a:t>Iterative write-test-modify cycle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15722E-9A58-4F3E-AE9D-59249ED75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144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C76B1-6B67-61D1-05BF-55727538D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5761EF7-BBC5-AC00-2320-670029963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2235200"/>
            <a:ext cx="8244306" cy="10287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volatile float value = 1337.3235;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volatile float result = sqrt(value);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3E6FD5-EF32-C516-DA15-FDF4FB7D9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EC632F4-821F-0AA6-73B7-A1F3F736DDF1}"/>
              </a:ext>
            </a:extLst>
          </p:cNvPr>
          <p:cNvSpPr txBox="1">
            <a:spLocks/>
          </p:cNvSpPr>
          <p:nvPr/>
        </p:nvSpPr>
        <p:spPr>
          <a:xfrm>
            <a:off x="607595" y="1143000"/>
            <a:ext cx="10972800" cy="673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Which program takes longer to run? How much longer?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B474AE68-E491-1819-8080-653CB746B8AC}"/>
              </a:ext>
            </a:extLst>
          </p:cNvPr>
          <p:cNvSpPr txBox="1">
            <a:spLocks/>
          </p:cNvSpPr>
          <p:nvPr/>
        </p:nvSpPr>
        <p:spPr>
          <a:xfrm>
            <a:off x="607594" y="4165600"/>
            <a:ext cx="8244306" cy="5334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(“Hello world!\n”);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0D30BF-C1C1-9B0D-B835-384DCCED181F}"/>
              </a:ext>
            </a:extLst>
          </p:cNvPr>
          <p:cNvSpPr txBox="1"/>
          <p:nvPr/>
        </p:nvSpPr>
        <p:spPr>
          <a:xfrm>
            <a:off x="607594" y="1711980"/>
            <a:ext cx="6123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Program 1: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60ECA9-30BD-80D9-D318-D3064FFF03D7}"/>
              </a:ext>
            </a:extLst>
          </p:cNvPr>
          <p:cNvSpPr txBox="1"/>
          <p:nvPr/>
        </p:nvSpPr>
        <p:spPr>
          <a:xfrm>
            <a:off x="607594" y="3642559"/>
            <a:ext cx="6123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Program 2:</a:t>
            </a:r>
          </a:p>
        </p:txBody>
      </p:sp>
    </p:spTree>
    <p:extLst>
      <p:ext uri="{BB962C8B-B14F-4D97-AF65-F5344CB8AC3E}">
        <p14:creationId xmlns:p14="http://schemas.microsoft.com/office/powerpoint/2010/main" val="227303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48244-671C-4EF5-47DB-F00AE69E9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DDD5-B7D4-E363-7743-757F7B33E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CCB685-5115-43BD-B7B8-C9979DD2B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2235200"/>
            <a:ext cx="8244306" cy="10287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volatile float value = 1337.3235;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volatile float result = sqrt(value);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E5DBD4-9D2C-B9A9-8241-A3E3D2FA0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677DF31-9AC9-97F7-5AFB-53351F6A7D33}"/>
              </a:ext>
            </a:extLst>
          </p:cNvPr>
          <p:cNvSpPr txBox="1">
            <a:spLocks/>
          </p:cNvSpPr>
          <p:nvPr/>
        </p:nvSpPr>
        <p:spPr>
          <a:xfrm>
            <a:off x="607595" y="1143000"/>
            <a:ext cx="10972800" cy="673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Which program takes longer to run? How much longer?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6B42AB5E-3DE9-D7AF-723A-45CFEB55E20A}"/>
              </a:ext>
            </a:extLst>
          </p:cNvPr>
          <p:cNvSpPr txBox="1">
            <a:spLocks/>
          </p:cNvSpPr>
          <p:nvPr/>
        </p:nvSpPr>
        <p:spPr>
          <a:xfrm>
            <a:off x="607594" y="4178300"/>
            <a:ext cx="8244306" cy="5334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(“Hello world!\n”);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EB7C30-F20D-DCF1-8AB0-922999E58882}"/>
              </a:ext>
            </a:extLst>
          </p:cNvPr>
          <p:cNvSpPr txBox="1"/>
          <p:nvPr/>
        </p:nvSpPr>
        <p:spPr>
          <a:xfrm>
            <a:off x="9029700" y="2235200"/>
            <a:ext cx="271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33 microseconds</a:t>
            </a:r>
          </a:p>
          <a:p>
            <a:r>
              <a:rPr lang="en-US" sz="2000" dirty="0"/>
              <a:t>equivalent to</a:t>
            </a:r>
            <a:br>
              <a:rPr lang="en-US" sz="2000" dirty="0"/>
            </a:br>
            <a:r>
              <a:rPr lang="en-US" sz="2000" dirty="0"/>
              <a:t>2112 instructions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48B558-4698-1256-B375-E7E974EA27CA}"/>
              </a:ext>
            </a:extLst>
          </p:cNvPr>
          <p:cNvSpPr txBox="1"/>
          <p:nvPr/>
        </p:nvSpPr>
        <p:spPr>
          <a:xfrm>
            <a:off x="9029700" y="4178300"/>
            <a:ext cx="2717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3392 microseconds equivalent to </a:t>
            </a:r>
            <a:br>
              <a:rPr lang="en-US" sz="2000" dirty="0"/>
            </a:br>
            <a:r>
              <a:rPr lang="en-US" sz="2000" dirty="0"/>
              <a:t>217088 instructions</a:t>
            </a:r>
          </a:p>
          <a:p>
            <a:endParaRPr lang="en-US" sz="2000" dirty="0"/>
          </a:p>
          <a:p>
            <a:r>
              <a:rPr lang="en-US" sz="2000" dirty="0"/>
              <a:t>Majority of the time isn’t spent in instructions though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68068F-23B8-5C9A-A16A-345DA628A531}"/>
              </a:ext>
            </a:extLst>
          </p:cNvPr>
          <p:cNvSpPr txBox="1"/>
          <p:nvPr/>
        </p:nvSpPr>
        <p:spPr>
          <a:xfrm>
            <a:off x="607594" y="5426045"/>
            <a:ext cx="6123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Printf</a:t>
            </a:r>
            <a:r>
              <a:rPr lang="en-US" sz="2800" dirty="0"/>
              <a:t> takes about 100x longer!!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08520A-9775-4B15-0D93-9CA62D533E9D}"/>
              </a:ext>
            </a:extLst>
          </p:cNvPr>
          <p:cNvSpPr txBox="1"/>
          <p:nvPr/>
        </p:nvSpPr>
        <p:spPr>
          <a:xfrm>
            <a:off x="607594" y="1711980"/>
            <a:ext cx="6123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Program 1: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BDB69B-3A98-953B-21B6-8855B0B9349C}"/>
              </a:ext>
            </a:extLst>
          </p:cNvPr>
          <p:cNvSpPr txBox="1"/>
          <p:nvPr/>
        </p:nvSpPr>
        <p:spPr>
          <a:xfrm>
            <a:off x="607594" y="3642559"/>
            <a:ext cx="6123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Program 2:</a:t>
            </a:r>
          </a:p>
        </p:txBody>
      </p:sp>
    </p:spTree>
    <p:extLst>
      <p:ext uri="{BB962C8B-B14F-4D97-AF65-F5344CB8AC3E}">
        <p14:creationId xmlns:p14="http://schemas.microsoft.com/office/powerpoint/2010/main" val="393911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CD2A5-2961-9D96-FB78-197E9E705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893302-55F8-1185-2CE0-D84506FC3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2587FB1-3D87-F073-1A8C-3524C8DDCE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Embedded Software Overview</a:t>
            </a:r>
          </a:p>
          <a:p>
            <a:pPr lvl="1"/>
            <a:endParaRPr lang="en-US" dirty="0"/>
          </a:p>
          <a:p>
            <a:r>
              <a:rPr lang="en-US" b="1" dirty="0"/>
              <a:t>Embedded Toolchain</a:t>
            </a:r>
          </a:p>
          <a:p>
            <a:pPr lvl="1"/>
            <a:r>
              <a:rPr lang="en-US" dirty="0"/>
              <a:t>Lab Software Environment</a:t>
            </a:r>
          </a:p>
          <a:p>
            <a:pPr lvl="1"/>
            <a:endParaRPr lang="en-US" dirty="0"/>
          </a:p>
          <a:p>
            <a:r>
              <a:rPr lang="en-US" dirty="0"/>
              <a:t>Memory-Mapped I/O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51DF95A-4E6B-F736-4D33-C7ED02E2F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242433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C5F8D-6F94-4E9D-BB2F-BC129F601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compilation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03341-2607-460B-8DAC-B10B73567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Same first steps as any system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Compiler</a:t>
            </a:r>
          </a:p>
          <a:p>
            <a:pPr lvl="1"/>
            <a:r>
              <a:rPr lang="en-US" dirty="0"/>
              <a:t>Turn C code into assembly</a:t>
            </a:r>
          </a:p>
          <a:p>
            <a:pPr lvl="1"/>
            <a:r>
              <a:rPr lang="en-US" dirty="0"/>
              <a:t>Optimize code (often for code size instead of speed)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4FC10-EB83-4792-ACE5-A1900D173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800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81418-D646-C363-35D6-B2063A59C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B45BE-2499-5A46-C174-94CEB2F64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Make sure you have your personal lab setup working</a:t>
            </a:r>
          </a:p>
          <a:p>
            <a:pPr lvl="1"/>
            <a:r>
              <a:rPr lang="en-US" dirty="0"/>
              <a:t>Ask on Ed Discussion or after class if you run into issues</a:t>
            </a:r>
          </a:p>
          <a:p>
            <a:pPr lvl="1"/>
            <a:r>
              <a:rPr lang="en-US" dirty="0"/>
              <a:t>36/57 of you are already done</a:t>
            </a:r>
          </a:p>
          <a:p>
            <a:pPr lvl="1"/>
            <a:r>
              <a:rPr lang="en-US" dirty="0"/>
              <a:t>Office hours: 1:00-3:50 on Wednesday in Tech L368 if you need help</a:t>
            </a:r>
          </a:p>
          <a:p>
            <a:endParaRPr lang="en-US" dirty="0"/>
          </a:p>
          <a:p>
            <a:r>
              <a:rPr lang="en-US" dirty="0"/>
              <a:t>Labs will start this Friday! 🎉</a:t>
            </a:r>
          </a:p>
          <a:p>
            <a:pPr lvl="1"/>
            <a:r>
              <a:rPr lang="en-US" dirty="0"/>
              <a:t>You MUST come to your scheduled lab session</a:t>
            </a:r>
          </a:p>
          <a:p>
            <a:pPr lvl="2"/>
            <a:r>
              <a:rPr lang="en-US" dirty="0"/>
              <a:t>If there’s some known obligation and you give me a heads up,</a:t>
            </a:r>
            <a:br>
              <a:rPr lang="en-US" dirty="0"/>
            </a:br>
            <a:r>
              <a:rPr lang="en-US" dirty="0"/>
              <a:t>I can let you move to the other section as a one-time thing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If you want to permanently change lab sessions (to the later lab at 3pm)</a:t>
            </a:r>
            <a:br>
              <a:rPr lang="en-US" dirty="0"/>
            </a:br>
            <a:r>
              <a:rPr lang="en-US" dirty="0"/>
              <a:t>let me know</a:t>
            </a:r>
          </a:p>
          <a:p>
            <a:pPr lvl="1"/>
            <a:endParaRPr lang="en-US" dirty="0"/>
          </a:p>
          <a:p>
            <a:pPr lvl="1"/>
            <a:r>
              <a:rPr lang="en-US" dirty="0" err="1"/>
              <a:t>Microbits</a:t>
            </a:r>
            <a:r>
              <a:rPr lang="en-US" dirty="0"/>
              <a:t> connect over USB</a:t>
            </a:r>
          </a:p>
          <a:p>
            <a:pPr lvl="2"/>
            <a:r>
              <a:rPr lang="en-US" dirty="0"/>
              <a:t>BRING A USB-C to USB-A (female) adapter if you need 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6CE8B-B3DD-EFE4-2DAA-BA4A593DB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63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7D569-C3AF-4ADC-B524-91AAB59C5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Cross compilers compile for different architectures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CFB4F-1870-48E0-BCCB-43FF94189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compiler we’ll be using is a cross compiler</a:t>
            </a:r>
          </a:p>
          <a:p>
            <a:pPr lvl="1"/>
            <a:r>
              <a:rPr lang="en-US" dirty="0"/>
              <a:t>Run on one architecture but compile code for another</a:t>
            </a:r>
          </a:p>
          <a:p>
            <a:pPr lvl="2"/>
            <a:r>
              <a:rPr lang="en-US" dirty="0"/>
              <a:t>Example: runs on x86-64 but compiles armv7e-m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GCC naming scheme: ARCH-VENDOR-(OS-)-ABI-</a:t>
            </a:r>
            <a:r>
              <a:rPr lang="en-US" dirty="0" err="1"/>
              <a:t>gcc</a:t>
            </a:r>
            <a:endParaRPr lang="en-US" dirty="0"/>
          </a:p>
          <a:p>
            <a:pPr lvl="1"/>
            <a:r>
              <a:rPr lang="en-US" dirty="0"/>
              <a:t>arm-none-</a:t>
            </a:r>
            <a:r>
              <a:rPr lang="en-US" dirty="0" err="1"/>
              <a:t>eabi</a:t>
            </a:r>
            <a:r>
              <a:rPr lang="en-US" dirty="0"/>
              <a:t>-</a:t>
            </a:r>
            <a:r>
              <a:rPr lang="en-US" dirty="0" err="1"/>
              <a:t>gcc</a:t>
            </a:r>
            <a:endParaRPr lang="en-US" dirty="0"/>
          </a:p>
          <a:p>
            <a:pPr lvl="2"/>
            <a:r>
              <a:rPr lang="en-US" dirty="0"/>
              <a:t>ARM architecture</a:t>
            </a:r>
          </a:p>
          <a:p>
            <a:pPr lvl="2"/>
            <a:r>
              <a:rPr lang="en-US" dirty="0"/>
              <a:t>No vendor</a:t>
            </a:r>
          </a:p>
          <a:p>
            <a:pPr lvl="2"/>
            <a:r>
              <a:rPr lang="en-US" dirty="0"/>
              <a:t>No OS</a:t>
            </a:r>
          </a:p>
          <a:p>
            <a:pPr lvl="2"/>
            <a:r>
              <a:rPr lang="en-US" dirty="0"/>
              <a:t>Embedded Application Binary Interface</a:t>
            </a:r>
          </a:p>
          <a:p>
            <a:pPr lvl="1"/>
            <a:r>
              <a:rPr lang="en-US" dirty="0"/>
              <a:t>Others: arm-none-</a:t>
            </a:r>
            <a:r>
              <a:rPr lang="en-US" dirty="0" err="1"/>
              <a:t>linux</a:t>
            </a:r>
            <a:r>
              <a:rPr lang="en-US" dirty="0"/>
              <a:t>-</a:t>
            </a:r>
            <a:r>
              <a:rPr lang="en-US" dirty="0" err="1"/>
              <a:t>gnueabi-gcc</a:t>
            </a:r>
            <a:r>
              <a:rPr lang="en-US" dirty="0"/>
              <a:t>, i686-pc-windows-msvc-gcc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82C8B8-C5D5-4062-BE2A-6E3553DF9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823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C5F8D-6F94-4E9D-BB2F-BC129F601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compilation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03341-2607-460B-8DAC-B10B73567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Same first steps as any system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Compiler</a:t>
            </a:r>
          </a:p>
          <a:p>
            <a:pPr lvl="1"/>
            <a:r>
              <a:rPr lang="en-US" dirty="0"/>
              <a:t>Turn C code into assembly</a:t>
            </a:r>
          </a:p>
          <a:p>
            <a:pPr lvl="1"/>
            <a:r>
              <a:rPr lang="en-US" dirty="0"/>
              <a:t>Optimize code (often for size instead of speed)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Linker</a:t>
            </a:r>
          </a:p>
          <a:p>
            <a:pPr lvl="1"/>
            <a:r>
              <a:rPr lang="en-US" dirty="0"/>
              <a:t>Combine multiple C files together</a:t>
            </a:r>
          </a:p>
          <a:p>
            <a:pPr lvl="1"/>
            <a:r>
              <a:rPr lang="en-US" dirty="0"/>
              <a:t>Resolve dependencies</a:t>
            </a:r>
          </a:p>
          <a:p>
            <a:pPr lvl="2"/>
            <a:r>
              <a:rPr lang="en-US" dirty="0"/>
              <a:t>Point function calls at correct place</a:t>
            </a:r>
          </a:p>
          <a:p>
            <a:pPr lvl="2"/>
            <a:r>
              <a:rPr lang="en-US" dirty="0"/>
              <a:t>Connect creation and uses of global variables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4FC10-EB83-4792-ACE5-A1900D173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624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1B7CB-EA80-42DD-A2C1-B12A76F25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Informing linker of system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E7964-1D99-495A-B87A-EB051A30C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Linker actually places code and variables in memory</a:t>
            </a:r>
          </a:p>
          <a:p>
            <a:pPr lvl="1"/>
            <a:r>
              <a:rPr lang="en-US" dirty="0"/>
              <a:t>It needs to know where to place things</a:t>
            </a:r>
          </a:p>
          <a:p>
            <a:pPr lvl="1"/>
            <a:endParaRPr lang="en-US" dirty="0"/>
          </a:p>
          <a:p>
            <a:r>
              <a:rPr lang="en-US" b="1" dirty="0"/>
              <a:t>How do x86-64 compilers know which addresses to use?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D2CEA-33D9-4556-A570-52FA615C6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394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1B7CB-EA80-42DD-A2C1-B12A76F25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Informing linker of system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E7964-1D99-495A-B87A-EB051A30C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Linker actually places code and variables in memory</a:t>
            </a:r>
          </a:p>
          <a:p>
            <a:pPr lvl="1"/>
            <a:r>
              <a:rPr lang="en-US" dirty="0"/>
              <a:t>It needs to know where to place things</a:t>
            </a:r>
          </a:p>
          <a:p>
            <a:pPr lvl="1"/>
            <a:endParaRPr lang="en-US" dirty="0"/>
          </a:p>
          <a:p>
            <a:r>
              <a:rPr lang="en-US" b="1" dirty="0"/>
              <a:t>How do x86-64 compilers know which addresses to use?</a:t>
            </a:r>
          </a:p>
          <a:p>
            <a:pPr lvl="1"/>
            <a:r>
              <a:rPr lang="en-US" dirty="0"/>
              <a:t>Standard layout for all processes</a:t>
            </a:r>
          </a:p>
          <a:p>
            <a:pPr lvl="1"/>
            <a:r>
              <a:rPr lang="en-US" dirty="0"/>
              <a:t>Virtual memory allows all applications to use the same memory addresses</a:t>
            </a:r>
          </a:p>
          <a:p>
            <a:pPr lvl="1"/>
            <a:endParaRPr lang="en-US" dirty="0"/>
          </a:p>
          <a:p>
            <a:r>
              <a:rPr lang="en-US" dirty="0"/>
              <a:t>Embedded solution</a:t>
            </a:r>
          </a:p>
          <a:p>
            <a:pPr lvl="1"/>
            <a:r>
              <a:rPr lang="en-US" dirty="0"/>
              <a:t>Only run a single application</a:t>
            </a:r>
          </a:p>
          <a:p>
            <a:pPr lvl="1"/>
            <a:r>
              <a:rPr lang="en-US" dirty="0"/>
              <a:t>Provide our own standard layout: an LD file</a:t>
            </a:r>
          </a:p>
          <a:p>
            <a:pPr lvl="2"/>
            <a:r>
              <a:rPr lang="en-US" dirty="0"/>
              <a:t>Specifies memory layout for a certain system</a:t>
            </a:r>
          </a:p>
          <a:p>
            <a:pPr lvl="2"/>
            <a:r>
              <a:rPr lang="en-US" dirty="0"/>
              <a:t>Places sections of code in different places in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D2CEA-33D9-4556-A570-52FA615C6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5556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7AB59-879B-4C60-8A44-C6F5AA68F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an LD 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1C2B5-B8D6-4AE9-8737-1B3935421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nRF52833: 512 KB Flash, 128 KB SRAM</a:t>
            </a:r>
          </a:p>
          <a:p>
            <a:r>
              <a:rPr lang="en-US" dirty="0">
                <a:cs typeface="Courier New" panose="02070309020205020404" pitchFamily="49" charset="0"/>
              </a:rPr>
              <a:t>First, LD file defines memory regions</a:t>
            </a:r>
          </a:p>
          <a:p>
            <a:pPr marL="457200" lvl="1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MEMORY {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FLASH 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 : ORIGIN = 0x00000000, LENGTH = 0x80000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RAM 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rwx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 :  ORIGIN = 0x20000000, LENGTH = 0x20000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 neat thing about microcontrollers: pointers have meaning</a:t>
            </a:r>
          </a:p>
          <a:p>
            <a:pPr lvl="1"/>
            <a:r>
              <a:rPr lang="en-US" dirty="0"/>
              <a:t>Pointers are physical addresses, referring to actual memory locations</a:t>
            </a:r>
          </a:p>
          <a:p>
            <a:pPr lvl="1"/>
            <a:r>
              <a:rPr lang="en-US" dirty="0"/>
              <a:t>Just printing the value of a pointer can tell you if it’s in Flash or 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9CB51-C207-40A7-982C-D29209EE5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088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7AB59-879B-4C60-8A44-C6F5AA68F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an LD 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1C2B5-B8D6-4AE9-8737-1B3935421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It then places sections of code into those memory regions</a:t>
            </a:r>
          </a:p>
          <a:p>
            <a:pPr marL="457200" lvl="1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.text : {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KEEP(*(.Vectors))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*(.text*)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*(.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rodata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*)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. = ALIGN(4);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} &gt; FLASH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__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etext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.;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9CB51-C207-40A7-982C-D29209EE5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82FD45-3448-4078-87C6-682CF638018B}"/>
              </a:ext>
            </a:extLst>
          </p:cNvPr>
          <p:cNvSpPr txBox="1"/>
          <p:nvPr/>
        </p:nvSpPr>
        <p:spPr>
          <a:xfrm>
            <a:off x="5511800" y="1968500"/>
            <a:ext cx="6248400" cy="4365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.data : AT (__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etext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__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data_start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__ = .;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*(.data*)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__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data_end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__ = .;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} &gt; RAM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200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.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bss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:    {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       . = ALIGN(4);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       __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bss_start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__ = .;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       *(.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bss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*)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       . = ALIGN(4);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       __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bss_end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__ = .;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} &gt; 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859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7AB59-879B-4C60-8A44-C6F5AA68F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Sections of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1C2B5-B8D6-4AE9-8737-1B3935421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do these sections come from?</a:t>
            </a:r>
          </a:p>
          <a:p>
            <a:r>
              <a:rPr lang="en-US" dirty="0"/>
              <a:t>Most are generated by the compiler</a:t>
            </a:r>
          </a:p>
          <a:p>
            <a:pPr lvl="1"/>
            <a:r>
              <a:rPr lang="en-US" dirty="0"/>
              <a:t>.text, .</a:t>
            </a:r>
            <a:r>
              <a:rPr lang="en-US" dirty="0" err="1"/>
              <a:t>rodata</a:t>
            </a:r>
            <a:r>
              <a:rPr lang="en-US" dirty="0"/>
              <a:t>, .data, .</a:t>
            </a:r>
            <a:r>
              <a:rPr lang="en-US" dirty="0" err="1"/>
              <a:t>bss</a:t>
            </a:r>
            <a:endParaRPr lang="en-US" dirty="0"/>
          </a:p>
          <a:p>
            <a:pPr lvl="1"/>
            <a:r>
              <a:rPr lang="en-US" dirty="0"/>
              <a:t>You need to be deep in the docs to figure out how the esoteric ones work</a:t>
            </a:r>
          </a:p>
          <a:p>
            <a:pPr lvl="1"/>
            <a:endParaRPr lang="en-US" dirty="0"/>
          </a:p>
          <a:p>
            <a:r>
              <a:rPr lang="en-US" dirty="0"/>
              <a:t>Some are generated by the programmer</a:t>
            </a:r>
          </a:p>
          <a:p>
            <a:pPr lvl="1"/>
            <a:r>
              <a:rPr lang="en-US" dirty="0"/>
              <a:t>Allows you to place certain data items in a specific way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__attribute__((section(".foo")))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test[10] = {0,0,0,0,0,0,0,0,0,0};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9CB51-C207-40A7-982C-D29209EE5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871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C5F8D-6F94-4E9D-BB2F-BC129F601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compilation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03341-2607-460B-8DAC-B10B73567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Same first steps as any system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Compiler</a:t>
            </a:r>
          </a:p>
          <a:p>
            <a:pPr lvl="1"/>
            <a:r>
              <a:rPr lang="en-US" dirty="0"/>
              <a:t>Turn C code into assembly</a:t>
            </a:r>
          </a:p>
          <a:p>
            <a:pPr lvl="1"/>
            <a:r>
              <a:rPr lang="en-US" dirty="0"/>
              <a:t>Optimize code (often for size instead of speed)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Linker</a:t>
            </a:r>
          </a:p>
          <a:p>
            <a:pPr lvl="1"/>
            <a:r>
              <a:rPr lang="en-US" dirty="0"/>
              <a:t>Combine multiple C files together</a:t>
            </a:r>
          </a:p>
          <a:p>
            <a:pPr lvl="1"/>
            <a:r>
              <a:rPr lang="en-US" dirty="0"/>
              <a:t>Resolve dependencies</a:t>
            </a:r>
          </a:p>
          <a:p>
            <a:pPr lvl="2"/>
            <a:r>
              <a:rPr lang="en-US" dirty="0"/>
              <a:t>Point function calls at correct place</a:t>
            </a:r>
          </a:p>
          <a:p>
            <a:pPr lvl="2"/>
            <a:r>
              <a:rPr lang="en-US" dirty="0"/>
              <a:t>Connect creation and uses of global variables</a:t>
            </a:r>
          </a:p>
          <a:p>
            <a:pPr lvl="2"/>
            <a:endParaRPr lang="en-US" dirty="0"/>
          </a:p>
          <a:p>
            <a:r>
              <a:rPr lang="en-US" dirty="0"/>
              <a:t>Output: a binary (or hex) file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4FC10-EB83-4792-ACE5-A1900D173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6777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7DCED-35E2-645C-46A2-69B23A3E7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Loading the hex file onto a 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216E7-D9A3-05CD-0B4D-F86215B8B9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a use case for JTAG</a:t>
            </a:r>
          </a:p>
          <a:p>
            <a:pPr lvl="1"/>
            <a:r>
              <a:rPr lang="en-US" dirty="0"/>
              <a:t>Protocol for interacting with memory on a device</a:t>
            </a:r>
          </a:p>
          <a:p>
            <a:pPr lvl="1"/>
            <a:r>
              <a:rPr lang="en-US" dirty="0"/>
              <a:t>You provide it a hex file which specifies addresses and values</a:t>
            </a:r>
          </a:p>
          <a:p>
            <a:pPr lvl="1"/>
            <a:r>
              <a:rPr lang="en-US" dirty="0"/>
              <a:t>It writes those into Flash on the microcontroller</a:t>
            </a:r>
          </a:p>
          <a:p>
            <a:pPr lvl="1"/>
            <a:endParaRPr lang="en-US" dirty="0"/>
          </a:p>
          <a:p>
            <a:r>
              <a:rPr lang="en-US" dirty="0"/>
              <a:t>The LD file already specified addresses</a:t>
            </a:r>
          </a:p>
          <a:p>
            <a:pPr lvl="1"/>
            <a:r>
              <a:rPr lang="en-US" dirty="0"/>
              <a:t>So passing around hex files is enough to load an application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But a hex file for one microcontroller won’t work on another with a different memory layout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FF1629-EE7F-FA0F-4CE0-E547073BC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710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DC496-00B5-43D9-9B06-D47C2C99D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C8267-7EE3-4349-9C8A-83ED25F3C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Demonstrated in the blink application in lab repo</a:t>
            </a:r>
          </a:p>
          <a:p>
            <a:pPr lvl="1"/>
            <a:r>
              <a:rPr lang="en-US" dirty="0">
                <a:hlinkClick r:id="rId2"/>
              </a:rPr>
              <a:t>https://github.com/nu-ce346/nu-microbit-base/tree/main/software/apps/blink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5CEB8F-E7F9-4F7E-9781-BA3A19547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32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75938-C08B-3C96-EA87-A3DD35A4E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Warning: always unplug your Microbit before putting it away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E04FB-F695-FEDE-A3B6-DD66F6BF8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Microbits</a:t>
            </a:r>
            <a:r>
              <a:rPr lang="en-US" dirty="0"/>
              <a:t> are pretty robust</a:t>
            </a:r>
          </a:p>
          <a:p>
            <a:endParaRPr lang="en-US" dirty="0"/>
          </a:p>
          <a:p>
            <a:r>
              <a:rPr lang="en-US" dirty="0"/>
              <a:t>Most common failure mode:</a:t>
            </a:r>
          </a:p>
          <a:p>
            <a:pPr lvl="1"/>
            <a:r>
              <a:rPr lang="en-US" dirty="0"/>
              <a:t>USB is kept plugged in when put in backpack</a:t>
            </a:r>
          </a:p>
          <a:p>
            <a:pPr lvl="1"/>
            <a:r>
              <a:rPr lang="en-US" dirty="0"/>
              <a:t>USB cable tugs on USB connector on Microbit</a:t>
            </a:r>
          </a:p>
          <a:p>
            <a:pPr lvl="1"/>
            <a:r>
              <a:rPr lang="en-US" dirty="0"/>
              <a:t>USB connector on Microbit breaks</a:t>
            </a:r>
          </a:p>
          <a:p>
            <a:endParaRPr lang="en-US" dirty="0"/>
          </a:p>
          <a:p>
            <a:r>
              <a:rPr lang="en-US" dirty="0"/>
              <a:t>Avoid this by just unplugging it before you put it away!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F5705B-EB34-7C40-4F8B-76B0B0348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6338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FA689-744A-CBC4-0443-F1859EB3F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E89796-51B4-4F30-2BF1-EB41A4C2D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B143F97-2FEA-8013-F387-D904DDC085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Embedded Software Overview</a:t>
            </a:r>
          </a:p>
          <a:p>
            <a:pPr lvl="1"/>
            <a:endParaRPr lang="en-US" dirty="0"/>
          </a:p>
          <a:p>
            <a:r>
              <a:rPr lang="en-US" dirty="0"/>
              <a:t>Embedded Toolchain</a:t>
            </a:r>
          </a:p>
          <a:p>
            <a:pPr lvl="1"/>
            <a:r>
              <a:rPr lang="en-US" b="1" dirty="0"/>
              <a:t>Lab Software Environment</a:t>
            </a:r>
          </a:p>
          <a:p>
            <a:pPr lvl="1"/>
            <a:endParaRPr lang="en-US" dirty="0"/>
          </a:p>
          <a:p>
            <a:r>
              <a:rPr lang="en-US" dirty="0"/>
              <a:t>Memory-Mapped I/O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A3E50CE-F002-3C16-D4F1-D9DD5A66C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6452063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environments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a multitude of embedded software systems</a:t>
            </a:r>
          </a:p>
          <a:p>
            <a:pPr lvl="1"/>
            <a:r>
              <a:rPr lang="en-US" dirty="0"/>
              <a:t>Every microcontroller vendor has their own</a:t>
            </a:r>
          </a:p>
          <a:p>
            <a:pPr lvl="1"/>
            <a:r>
              <a:rPr lang="en-US" dirty="0"/>
              <a:t>Popular platforms like Arduino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We’re using the Nordic software development libraries plus some extensions made by my research group</a:t>
            </a:r>
          </a:p>
          <a:p>
            <a:pPr lvl="1"/>
            <a:r>
              <a:rPr lang="en-US" dirty="0"/>
              <a:t>It’ll be a week until that matters for the most part</a:t>
            </a:r>
          </a:p>
          <a:p>
            <a:pPr lvl="1"/>
            <a:r>
              <a:rPr lang="en-US" dirty="0"/>
              <a:t>We’ll start off by writing low-level drivers ourselves without libraries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5745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Development Kit (SDK)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318242" cy="5029200"/>
          </a:xfrm>
        </p:spPr>
        <p:txBody>
          <a:bodyPr>
            <a:normAutofit/>
          </a:bodyPr>
          <a:lstStyle/>
          <a:p>
            <a:r>
              <a:rPr lang="en-US" dirty="0"/>
              <a:t>Libraries provided by Nordic for using their microcontrollers</a:t>
            </a:r>
          </a:p>
          <a:p>
            <a:pPr lvl="1"/>
            <a:r>
              <a:rPr lang="en-US" dirty="0"/>
              <a:t>Actually incredibly well documented! (relatively)</a:t>
            </a:r>
          </a:p>
          <a:p>
            <a:pPr lvl="1"/>
            <a:r>
              <a:rPr lang="en-US" dirty="0"/>
              <a:t>Various peripherals and library tools</a:t>
            </a:r>
          </a:p>
          <a:p>
            <a:pPr lvl="1"/>
            <a:endParaRPr lang="en-US" dirty="0"/>
          </a:p>
          <a:p>
            <a:r>
              <a:rPr lang="en-US" dirty="0"/>
              <a:t>SDK documentation</a:t>
            </a:r>
          </a:p>
          <a:p>
            <a:pPr lvl="1"/>
            <a:r>
              <a:rPr lang="en-US" dirty="0">
                <a:hlinkClick r:id="rId2"/>
              </a:rPr>
              <a:t>https://docs.nordicsemi.com/bundle/sdk_nrf5_v16.0.0/page/index.html</a:t>
            </a:r>
            <a:endParaRPr lang="en-US" dirty="0"/>
          </a:p>
          <a:p>
            <a:pPr lvl="1"/>
            <a:r>
              <a:rPr lang="en-US" dirty="0"/>
              <a:t>Warning: search doesn’t really work</a:t>
            </a:r>
          </a:p>
          <a:p>
            <a:pPr lvl="1"/>
            <a:endParaRPr lang="en-US" dirty="0"/>
          </a:p>
          <a:p>
            <a:r>
              <a:rPr lang="en-US" dirty="0"/>
              <a:t>Possibly more useful: the list of data structures</a:t>
            </a:r>
          </a:p>
          <a:p>
            <a:pPr lvl="1"/>
            <a:r>
              <a:rPr lang="en-US" dirty="0"/>
              <a:t>Search that page for whatever “thing” you’re working with</a:t>
            </a:r>
          </a:p>
          <a:p>
            <a:pPr lvl="1"/>
            <a:r>
              <a:rPr lang="en-US" dirty="0">
                <a:hlinkClick r:id="rId3"/>
              </a:rPr>
              <a:t>https://docs.nordicsemi.com/bundle/sdk_nrf5_v16.0.0/page/annotated.html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2822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A4979-9C24-478E-BDC1-503BBDCDF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nRF52x-base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6199CE-3F13-47B8-ACF5-52679D686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Wrapper built around the SDK by Lab11</a:t>
            </a:r>
          </a:p>
          <a:p>
            <a:pPr lvl="1"/>
            <a:r>
              <a:rPr lang="en-US" dirty="0"/>
              <a:t>Branden Ghena, Brad Campbell (UVA), Neal Jackson, a few others</a:t>
            </a:r>
          </a:p>
          <a:p>
            <a:pPr lvl="1"/>
            <a:r>
              <a:rPr lang="en-US" dirty="0"/>
              <a:t>Allows everything to be used with </a:t>
            </a:r>
            <a:r>
              <a:rPr lang="en-US" dirty="0" err="1"/>
              <a:t>Makefiles</a:t>
            </a:r>
            <a:r>
              <a:rPr lang="en-US" dirty="0"/>
              <a:t> and command line</a:t>
            </a:r>
          </a:p>
          <a:p>
            <a:pPr lvl="1"/>
            <a:r>
              <a:rPr lang="en-US" dirty="0">
                <a:hlinkClick r:id="rId2"/>
              </a:rPr>
              <a:t>https://github.com/lab11/nrf52x-base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We include it as a submodule</a:t>
            </a:r>
          </a:p>
          <a:p>
            <a:pPr lvl="1"/>
            <a:r>
              <a:rPr lang="en-US" dirty="0"/>
              <a:t>It has a copy of the SDK code and </a:t>
            </a:r>
            <a:r>
              <a:rPr lang="en-US" dirty="0" err="1"/>
              <a:t>softdevice</a:t>
            </a:r>
            <a:r>
              <a:rPr lang="en-US" dirty="0"/>
              <a:t> binaries</a:t>
            </a:r>
          </a:p>
          <a:p>
            <a:pPr lvl="1"/>
            <a:r>
              <a:rPr lang="en-US" dirty="0"/>
              <a:t>It has a whole </a:t>
            </a:r>
            <a:r>
              <a:rPr lang="en-US" dirty="0" err="1"/>
              <a:t>Makefile</a:t>
            </a:r>
            <a:r>
              <a:rPr lang="en-US" dirty="0"/>
              <a:t> system to include to proper C and H files</a:t>
            </a:r>
          </a:p>
          <a:p>
            <a:pPr lvl="1"/>
            <a:r>
              <a:rPr lang="en-US" dirty="0"/>
              <a:t>We include a Board file that specifies our specific board’s needs and capabilities</a:t>
            </a:r>
          </a:p>
          <a:p>
            <a:pPr lvl="1"/>
            <a:endParaRPr lang="en-US" dirty="0"/>
          </a:p>
          <a:p>
            <a:r>
              <a:rPr lang="en-US" dirty="0"/>
              <a:t>Go to repo to explain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14D61F-F2A3-4B68-8D19-97B9D6B9C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1026" name="Picture 2" descr="Home | Lab11">
            <a:extLst>
              <a:ext uri="{FF2B5EF4-FFF2-40B4-BE49-F238E27FC236}">
                <a16:creationId xmlns:a16="http://schemas.microsoft.com/office/drawing/2014/main" id="{ECBEB5FE-DE19-418B-94B3-633BADE62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4097" y="342900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2065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D51F9-97EE-6E64-6D83-C4E13C54F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</a:t>
            </a:r>
            <a:r>
              <a:rPr lang="en-US" dirty="0" err="1"/>
              <a:t>xkcd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D72963-39BD-9E27-9BBC-48E1CA6D8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2050" name="Picture 2" descr="Compiling">
            <a:extLst>
              <a:ext uri="{FF2B5EF4-FFF2-40B4-BE49-F238E27FC236}">
                <a16:creationId xmlns:a16="http://schemas.microsoft.com/office/drawing/2014/main" id="{49C02EA0-4981-1F2E-78E9-8B1FA7F6F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021" y="520700"/>
            <a:ext cx="6314518" cy="550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991480-CFC5-2EF3-6B17-B850BC322F98}"/>
              </a:ext>
            </a:extLst>
          </p:cNvPr>
          <p:cNvSpPr txBox="1"/>
          <p:nvPr/>
        </p:nvSpPr>
        <p:spPr>
          <a:xfrm>
            <a:off x="607595" y="635214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https://xkcd.com/303/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0428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2D1E4-6F78-34FB-6D9C-35579B01C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73D0DE-5832-3A69-DC1D-71FD08C31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7A45208-C17E-96C6-E49C-4B4740E704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Embedded Software Overview</a:t>
            </a:r>
          </a:p>
          <a:p>
            <a:pPr lvl="1"/>
            <a:endParaRPr lang="en-US" dirty="0"/>
          </a:p>
          <a:p>
            <a:r>
              <a:rPr lang="en-US" dirty="0"/>
              <a:t>Embedded Toolchain</a:t>
            </a:r>
          </a:p>
          <a:p>
            <a:pPr lvl="1"/>
            <a:r>
              <a:rPr lang="en-US" dirty="0"/>
              <a:t>Lab Software Environment</a:t>
            </a:r>
          </a:p>
          <a:p>
            <a:pPr lvl="1"/>
            <a:endParaRPr lang="en-US" dirty="0"/>
          </a:p>
          <a:p>
            <a:r>
              <a:rPr lang="en-US" b="1" dirty="0"/>
              <a:t>Memory-Mapped I/O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E6946BE-D5EE-03CC-A23A-D84CC97CD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5641323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a computer talk with peripherals?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 peripheral is a hardware unit within a microcontroller</a:t>
            </a:r>
          </a:p>
          <a:p>
            <a:pPr lvl="1"/>
            <a:r>
              <a:rPr lang="en-US" dirty="0"/>
              <a:t>Sort of a “computer-within-the-computer”</a:t>
            </a:r>
          </a:p>
          <a:p>
            <a:pPr lvl="1"/>
            <a:r>
              <a:rPr lang="en-US" dirty="0"/>
              <a:t>Performs some kind of action given input, generates output</a:t>
            </a:r>
          </a:p>
          <a:p>
            <a:pPr lvl="1"/>
            <a:endParaRPr lang="en-US" dirty="0"/>
          </a:p>
          <a:p>
            <a:r>
              <a:rPr lang="en-US" dirty="0"/>
              <a:t>We interact with a peripheral’s interface</a:t>
            </a:r>
          </a:p>
          <a:p>
            <a:pPr lvl="1"/>
            <a:r>
              <a:rPr lang="en-US" dirty="0"/>
              <a:t>Called registers (actually are from EE perspective, but you can’t use them)</a:t>
            </a:r>
          </a:p>
          <a:p>
            <a:pPr lvl="1"/>
            <a:r>
              <a:rPr lang="en-US" dirty="0"/>
              <a:t>Read/Write like they’re data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How do we read/write them?</a:t>
            </a:r>
          </a:p>
          <a:p>
            <a:pPr lvl="1"/>
            <a:r>
              <a:rPr lang="en-US" dirty="0"/>
              <a:t>Options:</a:t>
            </a:r>
          </a:p>
          <a:p>
            <a:pPr lvl="2"/>
            <a:r>
              <a:rPr lang="en-US" dirty="0"/>
              <a:t>Special assembly instructions</a:t>
            </a:r>
          </a:p>
          <a:p>
            <a:pPr lvl="2"/>
            <a:r>
              <a:rPr lang="en-US" dirty="0"/>
              <a:t>Treat like normal memory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9369EA-EFEA-44BC-88DE-96D8B21787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794"/>
          <a:stretch/>
        </p:blipFill>
        <p:spPr>
          <a:xfrm>
            <a:off x="5712994" y="4054475"/>
            <a:ext cx="58674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254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A559B-842A-4C74-97B4-D6CB8EB61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Memory-mapped I/O (MMIO): treat devices like normal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D95B3-63A8-4A62-B96A-3D8A886A8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Certain physical addresses do not actually go to memory</a:t>
            </a:r>
          </a:p>
          <a:p>
            <a:r>
              <a:rPr lang="en-US" dirty="0"/>
              <a:t>Instead they correspond to peripherals</a:t>
            </a:r>
          </a:p>
          <a:p>
            <a:pPr lvl="1"/>
            <a:r>
              <a:rPr lang="en-US" dirty="0"/>
              <a:t>And any instruction that accesses memory can access them too!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Every microcontroller I’ve</a:t>
            </a:r>
            <a:br>
              <a:rPr lang="en-US" dirty="0"/>
            </a:br>
            <a:r>
              <a:rPr lang="en-US" dirty="0"/>
              <a:t>ever seen uses MMIO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23E1E-FA8A-4071-ABC5-B20267B48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grpSp>
        <p:nvGrpSpPr>
          <p:cNvPr id="5" name="Google Shape;628;p32">
            <a:extLst>
              <a:ext uri="{FF2B5EF4-FFF2-40B4-BE49-F238E27FC236}">
                <a16:creationId xmlns:a16="http://schemas.microsoft.com/office/drawing/2014/main" id="{E32835B2-8F77-4EF5-B938-B5C9ECF68CAE}"/>
              </a:ext>
            </a:extLst>
          </p:cNvPr>
          <p:cNvGrpSpPr/>
          <p:nvPr/>
        </p:nvGrpSpPr>
        <p:grpSpPr>
          <a:xfrm>
            <a:off x="8369300" y="3429000"/>
            <a:ext cx="3086100" cy="930275"/>
            <a:chOff x="2160" y="3120"/>
            <a:chExt cx="1944" cy="586"/>
          </a:xfrm>
        </p:grpSpPr>
        <p:grpSp>
          <p:nvGrpSpPr>
            <p:cNvPr id="6" name="Google Shape;629;p32">
              <a:extLst>
                <a:ext uri="{FF2B5EF4-FFF2-40B4-BE49-F238E27FC236}">
                  <a16:creationId xmlns:a16="http://schemas.microsoft.com/office/drawing/2014/main" id="{804368A4-234B-4A8E-9908-ACA40D612D06}"/>
                </a:ext>
              </a:extLst>
            </p:cNvPr>
            <p:cNvGrpSpPr/>
            <p:nvPr/>
          </p:nvGrpSpPr>
          <p:grpSpPr>
            <a:xfrm>
              <a:off x="2816" y="3120"/>
              <a:ext cx="1288" cy="586"/>
              <a:chOff x="2816" y="3120"/>
              <a:chExt cx="1288" cy="586"/>
            </a:xfrm>
          </p:grpSpPr>
          <p:pic>
            <p:nvPicPr>
              <p:cNvPr id="9" name="Google Shape;630;p32" descr="keyboard">
                <a:extLst>
                  <a:ext uri="{FF2B5EF4-FFF2-40B4-BE49-F238E27FC236}">
                    <a16:creationId xmlns:a16="http://schemas.microsoft.com/office/drawing/2014/main" id="{264E37A7-A2B3-41F6-A1D5-C1451FFB96E5}"/>
                  </a:ext>
                </a:extLst>
              </p:cNvPr>
              <p:cNvPicPr preferRelativeResize="0"/>
              <p:nvPr/>
            </p:nvPicPr>
            <p:blipFill rotWithShape="1">
              <a:blip r:embed="rId2">
                <a:alphaModFix/>
              </a:blip>
              <a:srcRect/>
              <a:stretch/>
            </p:blipFill>
            <p:spPr>
              <a:xfrm>
                <a:off x="3696" y="3120"/>
                <a:ext cx="408" cy="378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10" name="Google Shape;631;p32">
                <a:extLst>
                  <a:ext uri="{FF2B5EF4-FFF2-40B4-BE49-F238E27FC236}">
                    <a16:creationId xmlns:a16="http://schemas.microsoft.com/office/drawing/2014/main" id="{1A11ED0C-3E70-42E8-9E67-5F88BFE7295D}"/>
                  </a:ext>
                </a:extLst>
              </p:cNvPr>
              <p:cNvGrpSpPr/>
              <p:nvPr/>
            </p:nvGrpSpPr>
            <p:grpSpPr>
              <a:xfrm>
                <a:off x="2816" y="3264"/>
                <a:ext cx="870" cy="442"/>
                <a:chOff x="3632" y="3696"/>
                <a:chExt cx="870" cy="442"/>
              </a:xfrm>
            </p:grpSpPr>
            <p:grpSp>
              <p:nvGrpSpPr>
                <p:cNvPr id="11" name="Google Shape;632;p32">
                  <a:extLst>
                    <a:ext uri="{FF2B5EF4-FFF2-40B4-BE49-F238E27FC236}">
                      <a16:creationId xmlns:a16="http://schemas.microsoft.com/office/drawing/2014/main" id="{53806E37-5E10-46F4-A97E-8D7614D1350A}"/>
                    </a:ext>
                  </a:extLst>
                </p:cNvPr>
                <p:cNvGrpSpPr/>
                <p:nvPr/>
              </p:nvGrpSpPr>
              <p:grpSpPr>
                <a:xfrm>
                  <a:off x="3632" y="3696"/>
                  <a:ext cx="870" cy="252"/>
                  <a:chOff x="2096" y="3792"/>
                  <a:chExt cx="870" cy="252"/>
                </a:xfrm>
              </p:grpSpPr>
              <p:sp>
                <p:nvSpPr>
                  <p:cNvPr id="14" name="Google Shape;633;p32">
                    <a:extLst>
                      <a:ext uri="{FF2B5EF4-FFF2-40B4-BE49-F238E27FC236}">
                        <a16:creationId xmlns:a16="http://schemas.microsoft.com/office/drawing/2014/main" id="{58B13A1F-BB48-4762-AB5A-223EB97CAD0A}"/>
                      </a:ext>
                    </a:extLst>
                  </p:cNvPr>
                  <p:cNvSpPr/>
                  <p:nvPr/>
                </p:nvSpPr>
                <p:spPr>
                  <a:xfrm>
                    <a:off x="2112" y="3840"/>
                    <a:ext cx="816" cy="192"/>
                  </a:xfrm>
                  <a:prstGeom prst="rect">
                    <a:avLst/>
                  </a:prstGeom>
                  <a:noFill/>
                  <a:ln w="12700" cap="flat" cmpd="sng">
                    <a:solidFill>
                      <a:schemeClr val="dk1"/>
                    </a:solidFill>
                    <a:prstDash val="solid"/>
                    <a:miter lim="8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" name="Google Shape;634;p32">
                    <a:extLst>
                      <a:ext uri="{FF2B5EF4-FFF2-40B4-BE49-F238E27FC236}">
                        <a16:creationId xmlns:a16="http://schemas.microsoft.com/office/drawing/2014/main" id="{6A026497-8666-49A2-9C8D-12D5074DBD2E}"/>
                      </a:ext>
                    </a:extLst>
                  </p:cNvPr>
                  <p:cNvSpPr txBox="1"/>
                  <p:nvPr/>
                </p:nvSpPr>
                <p:spPr>
                  <a:xfrm>
                    <a:off x="2096" y="3792"/>
                    <a:ext cx="870" cy="25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000"/>
                      <a:buFont typeface="Arial"/>
                      <a:buNone/>
                    </a:pPr>
                    <a:r>
                      <a:rPr lang="en-US" sz="2000" b="0" i="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control reg.</a:t>
                    </a: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2" name="Google Shape;635;p32">
                  <a:extLst>
                    <a:ext uri="{FF2B5EF4-FFF2-40B4-BE49-F238E27FC236}">
                      <a16:creationId xmlns:a16="http://schemas.microsoft.com/office/drawing/2014/main" id="{76976C12-3F70-4711-8416-2BD7450EADD9}"/>
                    </a:ext>
                  </a:extLst>
                </p:cNvPr>
                <p:cNvSpPr/>
                <p:nvPr/>
              </p:nvSpPr>
              <p:spPr>
                <a:xfrm>
                  <a:off x="3648" y="3936"/>
                  <a:ext cx="816" cy="192"/>
                </a:xfrm>
                <a:prstGeom prst="rect">
                  <a:avLst/>
                </a:prstGeom>
                <a:noFill/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" name="Google Shape;636;p32">
                  <a:extLst>
                    <a:ext uri="{FF2B5EF4-FFF2-40B4-BE49-F238E27FC236}">
                      <a16:creationId xmlns:a16="http://schemas.microsoft.com/office/drawing/2014/main" id="{24446AD0-B19B-4912-9A74-BD6B89DF642B}"/>
                    </a:ext>
                  </a:extLst>
                </p:cNvPr>
                <p:cNvSpPr txBox="1"/>
                <p:nvPr/>
              </p:nvSpPr>
              <p:spPr>
                <a:xfrm>
                  <a:off x="3696" y="3888"/>
                  <a:ext cx="748" cy="2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r>
                    <a:rPr lang="en-US" sz="2000" b="0" i="0" u="none" strike="noStrike" cap="none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data reg.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cxnSp>
          <p:nvCxnSpPr>
            <p:cNvPr id="7" name="Google Shape;637;p32">
              <a:extLst>
                <a:ext uri="{FF2B5EF4-FFF2-40B4-BE49-F238E27FC236}">
                  <a16:creationId xmlns:a16="http://schemas.microsoft.com/office/drawing/2014/main" id="{94477F4C-D243-4614-990F-B232C5287564}"/>
                </a:ext>
              </a:extLst>
            </p:cNvPr>
            <p:cNvCxnSpPr/>
            <p:nvPr/>
          </p:nvCxnSpPr>
          <p:spPr>
            <a:xfrm rot="10800000" flipH="1">
              <a:off x="2160" y="3312"/>
              <a:ext cx="624" cy="96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638;p32">
              <a:extLst>
                <a:ext uri="{FF2B5EF4-FFF2-40B4-BE49-F238E27FC236}">
                  <a16:creationId xmlns:a16="http://schemas.microsoft.com/office/drawing/2014/main" id="{C4CC9CCF-D82F-4C60-86A2-ACF7E12C24F4}"/>
                </a:ext>
              </a:extLst>
            </p:cNvPr>
            <p:cNvCxnSpPr/>
            <p:nvPr/>
          </p:nvCxnSpPr>
          <p:spPr>
            <a:xfrm rot="10800000">
              <a:off x="2208" y="3552"/>
              <a:ext cx="624" cy="144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</p:cxnSp>
      </p:grpSp>
      <p:grpSp>
        <p:nvGrpSpPr>
          <p:cNvPr id="16" name="Google Shape;639;p32">
            <a:extLst>
              <a:ext uri="{FF2B5EF4-FFF2-40B4-BE49-F238E27FC236}">
                <a16:creationId xmlns:a16="http://schemas.microsoft.com/office/drawing/2014/main" id="{97C33B3E-1819-471B-8A97-9AF8F54F1C88}"/>
              </a:ext>
            </a:extLst>
          </p:cNvPr>
          <p:cNvGrpSpPr/>
          <p:nvPr/>
        </p:nvGrpSpPr>
        <p:grpSpPr>
          <a:xfrm>
            <a:off x="5534650" y="2803534"/>
            <a:ext cx="2836874" cy="3221725"/>
            <a:chOff x="592127" y="3032134"/>
            <a:chExt cx="2836874" cy="3221725"/>
          </a:xfrm>
        </p:grpSpPr>
        <p:sp>
          <p:nvSpPr>
            <p:cNvPr id="17" name="Google Shape;640;p32">
              <a:extLst>
                <a:ext uri="{FF2B5EF4-FFF2-40B4-BE49-F238E27FC236}">
                  <a16:creationId xmlns:a16="http://schemas.microsoft.com/office/drawing/2014/main" id="{F8500312-2187-4C51-B816-611DBD32030B}"/>
                </a:ext>
              </a:extLst>
            </p:cNvPr>
            <p:cNvSpPr/>
            <p:nvPr/>
          </p:nvSpPr>
          <p:spPr>
            <a:xfrm>
              <a:off x="2286000" y="3505200"/>
              <a:ext cx="1143000" cy="2667000"/>
            </a:xfrm>
            <a:prstGeom prst="rect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641;p32">
              <a:extLst>
                <a:ext uri="{FF2B5EF4-FFF2-40B4-BE49-F238E27FC236}">
                  <a16:creationId xmlns:a16="http://schemas.microsoft.com/office/drawing/2014/main" id="{F098814E-A004-4B27-8FCE-36E5F7E6C510}"/>
                </a:ext>
              </a:extLst>
            </p:cNvPr>
            <p:cNvSpPr txBox="1"/>
            <p:nvPr/>
          </p:nvSpPr>
          <p:spPr>
            <a:xfrm>
              <a:off x="592127" y="5856959"/>
              <a:ext cx="1581300" cy="39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0x00000000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642;p32">
              <a:extLst>
                <a:ext uri="{FF2B5EF4-FFF2-40B4-BE49-F238E27FC236}">
                  <a16:creationId xmlns:a16="http://schemas.microsoft.com/office/drawing/2014/main" id="{2F683BF7-9CA6-4F26-B0B1-3823DE339A03}"/>
                </a:ext>
              </a:extLst>
            </p:cNvPr>
            <p:cNvSpPr txBox="1"/>
            <p:nvPr/>
          </p:nvSpPr>
          <p:spPr>
            <a:xfrm>
              <a:off x="592137" y="3336925"/>
              <a:ext cx="1693863" cy="396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0xFFFFFFFF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643;p32">
              <a:extLst>
                <a:ext uri="{FF2B5EF4-FFF2-40B4-BE49-F238E27FC236}">
                  <a16:creationId xmlns:a16="http://schemas.microsoft.com/office/drawing/2014/main" id="{AF7AB4B8-1248-4818-BA58-7BF53662C539}"/>
                </a:ext>
              </a:extLst>
            </p:cNvPr>
            <p:cNvSpPr/>
            <p:nvPr/>
          </p:nvSpPr>
          <p:spPr>
            <a:xfrm>
              <a:off x="2286000" y="4114800"/>
              <a:ext cx="1143000" cy="228600"/>
            </a:xfrm>
            <a:prstGeom prst="rect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644;p32">
              <a:extLst>
                <a:ext uri="{FF2B5EF4-FFF2-40B4-BE49-F238E27FC236}">
                  <a16:creationId xmlns:a16="http://schemas.microsoft.com/office/drawing/2014/main" id="{E1725D59-744B-4EE9-AA45-694607DE86B7}"/>
                </a:ext>
              </a:extLst>
            </p:cNvPr>
            <p:cNvSpPr txBox="1"/>
            <p:nvPr/>
          </p:nvSpPr>
          <p:spPr>
            <a:xfrm>
              <a:off x="609600" y="3962400"/>
              <a:ext cx="16383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0xFFFF0000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645;p32">
              <a:extLst>
                <a:ext uri="{FF2B5EF4-FFF2-40B4-BE49-F238E27FC236}">
                  <a16:creationId xmlns:a16="http://schemas.microsoft.com/office/drawing/2014/main" id="{2C0A95FB-B918-445F-BF83-97FA92C819F4}"/>
                </a:ext>
              </a:extLst>
            </p:cNvPr>
            <p:cNvSpPr txBox="1"/>
            <p:nvPr/>
          </p:nvSpPr>
          <p:spPr>
            <a:xfrm>
              <a:off x="755502" y="3032134"/>
              <a:ext cx="1381200" cy="39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r>
                <a:rPr lang="en-US" sz="20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ddress</a:t>
              </a:r>
              <a:endParaRPr sz="1400" b="1" i="0" u="none" strike="noStrike" cap="none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04788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F9D39-EE77-44F2-ABA0-E648792A2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map on nRF52833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C4E713-256C-45F7-9F2E-7951D8BDA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32905" cy="5029200"/>
          </a:xfrm>
        </p:spPr>
        <p:txBody>
          <a:bodyPr>
            <a:normAutofit/>
          </a:bodyPr>
          <a:lstStyle/>
          <a:p>
            <a:r>
              <a:rPr lang="en-US" dirty="0"/>
              <a:t>Flash 0x00000000</a:t>
            </a:r>
          </a:p>
          <a:p>
            <a:r>
              <a:rPr lang="en-US" dirty="0"/>
              <a:t>SRAM 0x20000000</a:t>
            </a:r>
          </a:p>
          <a:p>
            <a:endParaRPr lang="en-US" dirty="0"/>
          </a:p>
          <a:p>
            <a:r>
              <a:rPr lang="en-US" dirty="0"/>
              <a:t>APB peripherals 0x40000000</a:t>
            </a:r>
          </a:p>
          <a:p>
            <a:pPr lvl="1"/>
            <a:r>
              <a:rPr lang="en-US" dirty="0"/>
              <a:t>Everything but GPIO</a:t>
            </a:r>
          </a:p>
          <a:p>
            <a:r>
              <a:rPr lang="en-US" dirty="0"/>
              <a:t>AHB peripherals 0x50000000</a:t>
            </a:r>
          </a:p>
          <a:p>
            <a:pPr lvl="1"/>
            <a:r>
              <a:rPr lang="en-US" dirty="0"/>
              <a:t>Just GPIO</a:t>
            </a:r>
          </a:p>
          <a:p>
            <a:pPr lvl="1"/>
            <a:endParaRPr lang="en-US" dirty="0"/>
          </a:p>
          <a:p>
            <a:r>
              <a:rPr lang="en-US" dirty="0"/>
              <a:t>UICR – User Information Config</a:t>
            </a:r>
          </a:p>
          <a:p>
            <a:r>
              <a:rPr lang="en-US" dirty="0"/>
              <a:t>FICR – Factory Information Config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3E45C-11B0-481F-90C5-3B52D61D8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7E6854-8E3B-409C-943F-D9106A204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2093" y="228500"/>
            <a:ext cx="4918495" cy="612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860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D7755-D9C1-45C9-82F7-BD04148C9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nRF52 peripheral placement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FC60F-A94A-437E-8DAA-CDB9904CF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0x1000 is plenty of space for each peripheral</a:t>
            </a:r>
          </a:p>
          <a:p>
            <a:pPr lvl="1"/>
            <a:r>
              <a:rPr lang="en-US" dirty="0"/>
              <a:t>1024 registers, each 32 bits</a:t>
            </a:r>
          </a:p>
          <a:p>
            <a:pPr lvl="1"/>
            <a:r>
              <a:rPr lang="en-US" dirty="0"/>
              <a:t>No reason to pack them tighter than that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887252-3D65-4FEA-A023-DA6E84533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7F6F40-5105-47A9-B790-B880638FB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2828777"/>
            <a:ext cx="9006158" cy="334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187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challenges of embedded software</a:t>
            </a:r>
          </a:p>
          <a:p>
            <a:endParaRPr lang="en-US" dirty="0"/>
          </a:p>
          <a:p>
            <a:r>
              <a:rPr lang="en-US" dirty="0"/>
              <a:t>Describe compilation and linking of embedded code</a:t>
            </a:r>
          </a:p>
          <a:p>
            <a:pPr lvl="1"/>
            <a:r>
              <a:rPr lang="en-US" dirty="0"/>
              <a:t>(Actually applies to all code, but you probably never learned much about linking before)</a:t>
            </a:r>
          </a:p>
          <a:p>
            <a:pPr lvl="1"/>
            <a:endParaRPr lang="en-US" dirty="0"/>
          </a:p>
          <a:p>
            <a:r>
              <a:rPr lang="en-US" dirty="0"/>
              <a:t>Introduce Memory-Mapped I/O as a mechanism for communicating with peripherals</a:t>
            </a:r>
          </a:p>
          <a:p>
            <a:endParaRPr lang="en-US" dirty="0"/>
          </a:p>
          <a:p>
            <a:r>
              <a:rPr lang="en-US" dirty="0"/>
              <a:t>Bonus Slides: Explore the microcontroller boot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0ECC9-689D-7782-682B-625149A09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register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AAE56-6D43-B5E9-19B3-32CF762AD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4823460"/>
            <a:ext cx="5257800" cy="153289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32-bit value</a:t>
            </a:r>
          </a:p>
          <a:p>
            <a:pPr lvl="1"/>
            <a:r>
              <a:rPr lang="en-US" dirty="0"/>
              <a:t>Bits 0-4 are field A</a:t>
            </a:r>
          </a:p>
          <a:p>
            <a:pPr lvl="1"/>
            <a:r>
              <a:rPr lang="en-US" dirty="0"/>
              <a:t>Bit 5 is field B</a:t>
            </a:r>
          </a:p>
          <a:p>
            <a:pPr lvl="1"/>
            <a:r>
              <a:rPr lang="en-US" dirty="0"/>
              <a:t>Bit 31 is field C</a:t>
            </a:r>
          </a:p>
          <a:p>
            <a:pPr lvl="1"/>
            <a:r>
              <a:rPr lang="en-US" dirty="0"/>
              <a:t>Others are unused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3A8970-B883-561B-6EB9-C60CE0431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6D66AD4-2341-FB91-ECE5-48FA675CB7D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4823460"/>
            <a:ext cx="5257800" cy="1532890"/>
          </a:xfrm>
        </p:spPr>
        <p:txBody>
          <a:bodyPr/>
          <a:lstStyle/>
          <a:p>
            <a:r>
              <a:rPr lang="en-US" dirty="0"/>
              <a:t>Each field has value ranges and descriptions of what it means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DFD92E-E951-544F-0350-46AD6D3F0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165" y="914400"/>
            <a:ext cx="8087323" cy="373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2963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2A620-97ED-3BBC-D590-ED3B2763A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Registers can vary wildly in complexity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381CD-E6DD-CA0E-31CD-7DABA7D4F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7E7108-F21D-5401-7836-70E2F49E9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914400"/>
            <a:ext cx="5444509" cy="5715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87CBC7-DAE1-1DE2-71C2-9B7523F68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9898" y="914400"/>
            <a:ext cx="5840185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094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Bit Masking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idx="1"/>
          </p:nvPr>
        </p:nvSpPr>
        <p:spPr/>
        <p:txBody>
          <a:bodyPr vert="horz" lIns="90487" tIns="44450" rIns="90487" bIns="44450" rtlCol="0">
            <a:normAutofit/>
          </a:bodyPr>
          <a:lstStyle/>
          <a:p>
            <a:pPr eaLnBrk="1" hangingPunct="1">
              <a:defRPr/>
            </a:pPr>
            <a:r>
              <a:rPr lang="en-US" dirty="0"/>
              <a:t>How do you manipulate certain bits within a value?</a:t>
            </a:r>
          </a:p>
          <a:p>
            <a:pPr lvl="1"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Use bit manipulation operations</a:t>
            </a:r>
          </a:p>
          <a:p>
            <a:pPr lvl="1">
              <a:defRPr/>
            </a:pPr>
            <a:r>
              <a:rPr lang="en-US" dirty="0"/>
              <a:t>~, &amp;, |, &lt;&lt;, &gt;&gt;</a:t>
            </a:r>
          </a:p>
          <a:p>
            <a:pPr lvl="1"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Steps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dirty="0"/>
              <a:t>Create a “bit mask” which is a pattern to choose certain bits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dirty="0"/>
              <a:t>Use &amp; or | to combine it with your number</a:t>
            </a:r>
          </a:p>
          <a:p>
            <a:pPr marL="914400" lvl="1" indent="-457200">
              <a:buFont typeface="+mj-lt"/>
              <a:buAutoNum type="arabicPeriod"/>
              <a:defRPr/>
            </a:pPr>
            <a:r>
              <a:rPr lang="en-US" dirty="0"/>
              <a:t>Optional: Use &gt;&gt; to move the bits to the least significant position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275C34-6825-4826-BCFE-FA00B647F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297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7BF83-B95D-4596-89F3-89937B11D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 mask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4B80B-88A7-454B-B09E-EB429A9E8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Selecting bits, use the AND operation</a:t>
            </a:r>
          </a:p>
          <a:p>
            <a:pPr lvl="1"/>
            <a:r>
              <a:rPr lang="en-US" dirty="0"/>
              <a:t>1 means to select that bit</a:t>
            </a:r>
          </a:p>
          <a:p>
            <a:pPr lvl="1"/>
            <a:r>
              <a:rPr lang="en-US" dirty="0"/>
              <a:t>0 means to not select that bit</a:t>
            </a:r>
          </a:p>
          <a:p>
            <a:pPr lvl="1"/>
            <a:endParaRPr lang="en-US" dirty="0"/>
          </a:p>
          <a:p>
            <a:r>
              <a:rPr lang="en-US" dirty="0"/>
              <a:t>Writing bits</a:t>
            </a:r>
          </a:p>
          <a:p>
            <a:pPr lvl="1"/>
            <a:r>
              <a:rPr lang="en-US" dirty="0"/>
              <a:t>Writing a one, use the OR operation</a:t>
            </a:r>
          </a:p>
          <a:p>
            <a:pPr lvl="2"/>
            <a:r>
              <a:rPr lang="en-US" dirty="0"/>
              <a:t>1 means to write a one to that position</a:t>
            </a:r>
          </a:p>
          <a:p>
            <a:pPr lvl="2"/>
            <a:r>
              <a:rPr lang="en-US" dirty="0"/>
              <a:t>0 is unchanged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Writing a zero, use the AND operation</a:t>
            </a:r>
          </a:p>
          <a:p>
            <a:pPr lvl="2"/>
            <a:r>
              <a:rPr lang="en-US" dirty="0"/>
              <a:t>0 means to write a zero to that position</a:t>
            </a:r>
          </a:p>
          <a:p>
            <a:pPr lvl="2"/>
            <a:r>
              <a:rPr lang="en-US" dirty="0"/>
              <a:t>1 is unchanged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B84D59-4348-4F8A-B445-903975B69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75A5C0-ABBA-4312-A04F-3F26289D9CDA}"/>
              </a:ext>
            </a:extLst>
          </p:cNvPr>
          <p:cNvSpPr txBox="1"/>
          <p:nvPr/>
        </p:nvSpPr>
        <p:spPr>
          <a:xfrm>
            <a:off x="7498079" y="1547446"/>
            <a:ext cx="4149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bottom four bits: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num &amp; 0x0F</a:t>
            </a:r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524468-F061-4ADE-B5C3-C70D50BADD54}"/>
              </a:ext>
            </a:extLst>
          </p:cNvPr>
          <p:cNvSpPr txBox="1"/>
          <p:nvPr/>
        </p:nvSpPr>
        <p:spPr>
          <a:xfrm>
            <a:off x="7430424" y="3582566"/>
            <a:ext cx="41499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Set 6</a:t>
            </a:r>
            <a:r>
              <a:rPr lang="en-US" baseline="30000" dirty="0"/>
              <a:t>th</a:t>
            </a:r>
            <a:r>
              <a:rPr lang="en-US" dirty="0"/>
              <a:t> bit to one: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num | (1 &lt;&lt; 6)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num | (0b01000000)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F0E67F-D9EE-495A-813F-50773EBCCDCE}"/>
              </a:ext>
            </a:extLst>
          </p:cNvPr>
          <p:cNvSpPr txBox="1"/>
          <p:nvPr/>
        </p:nvSpPr>
        <p:spPr>
          <a:xfrm>
            <a:off x="7498079" y="5248354"/>
            <a:ext cx="4149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Clear 6</a:t>
            </a:r>
            <a:r>
              <a:rPr lang="en-US" baseline="30000" dirty="0"/>
              <a:t>th</a:t>
            </a:r>
            <a:r>
              <a:rPr lang="en-US" dirty="0"/>
              <a:t> bit to zero:</a:t>
            </a:r>
            <a:br>
              <a:rPr lang="en-US" dirty="0"/>
            </a:br>
            <a:r>
              <a:rPr lang="en-US" dirty="0"/>
              <a:t>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num &amp; (~(1 &lt;&lt; 6))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num &amp; (~(0b01000000))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num &amp; (0b10111111)</a:t>
            </a:r>
          </a:p>
        </p:txBody>
      </p:sp>
    </p:spTree>
    <p:extLst>
      <p:ext uri="{BB962C8B-B14F-4D97-AF65-F5344CB8AC3E}">
        <p14:creationId xmlns:p14="http://schemas.microsoft.com/office/powerpoint/2010/main" val="277139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98C42-F938-455C-91CB-434A5EECC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selecting bits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E108F-A147-4758-BA32-DB8C31276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 bits 2 and 3 from a number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81826F-BABF-491D-B51C-8143C3417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E992D2-B046-4A79-AFD4-C8208700DA53}"/>
              </a:ext>
            </a:extLst>
          </p:cNvPr>
          <p:cNvSpPr txBox="1"/>
          <p:nvPr/>
        </p:nvSpPr>
        <p:spPr>
          <a:xfrm>
            <a:off x="6973818" y="1098551"/>
            <a:ext cx="5400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Input: 0b01100100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AC6342-56D7-4409-B728-8E0D1DBC5D29}"/>
              </a:ext>
            </a:extLst>
          </p:cNvPr>
          <p:cNvSpPr txBox="1"/>
          <p:nvPr/>
        </p:nvSpPr>
        <p:spPr>
          <a:xfrm>
            <a:off x="8686320" y="1098550"/>
            <a:ext cx="3471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0b0110</a:t>
            </a:r>
            <a:r>
              <a:rPr lang="en-US" sz="3200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01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04B804-2AAE-4F90-B1DD-A95A158F07AE}"/>
              </a:ext>
            </a:extLst>
          </p:cNvPr>
          <p:cNvSpPr txBox="1"/>
          <p:nvPr/>
        </p:nvSpPr>
        <p:spPr>
          <a:xfrm>
            <a:off x="7217517" y="1703461"/>
            <a:ext cx="5400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Mask: 0b00001100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3DD070-1FED-4FB6-9222-BE92375F2E47}"/>
              </a:ext>
            </a:extLst>
          </p:cNvPr>
          <p:cNvSpPr txBox="1"/>
          <p:nvPr/>
        </p:nvSpPr>
        <p:spPr>
          <a:xfrm>
            <a:off x="252900" y="2351782"/>
            <a:ext cx="54007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	  0b0110</a:t>
            </a:r>
            <a:r>
              <a:rPr lang="en-US" sz="3200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01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00</a:t>
            </a:r>
          </a:p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	&amp; 0b00001100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331AE71-2118-496A-985B-2451105DF12E}"/>
              </a:ext>
            </a:extLst>
          </p:cNvPr>
          <p:cNvCxnSpPr>
            <a:cxnSpLocks/>
          </p:cNvCxnSpPr>
          <p:nvPr/>
        </p:nvCxnSpPr>
        <p:spPr>
          <a:xfrm>
            <a:off x="1753990" y="3403226"/>
            <a:ext cx="244074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54CC5CA-343A-4016-975E-0F33F5CDEB4C}"/>
              </a:ext>
            </a:extLst>
          </p:cNvPr>
          <p:cNvSpPr txBox="1"/>
          <p:nvPr/>
        </p:nvSpPr>
        <p:spPr>
          <a:xfrm>
            <a:off x="249752" y="3388195"/>
            <a:ext cx="5400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	  0b0000</a:t>
            </a:r>
            <a:r>
              <a:rPr lang="en-US" sz="3200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01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9E0B7C-8A15-42FB-BAC0-A1D8C9629E58}"/>
              </a:ext>
            </a:extLst>
          </p:cNvPr>
          <p:cNvSpPr txBox="1"/>
          <p:nvPr/>
        </p:nvSpPr>
        <p:spPr>
          <a:xfrm>
            <a:off x="795227" y="4465413"/>
            <a:ext cx="45584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Finally, shift right by two to get the values in the least significant position:</a:t>
            </a:r>
          </a:p>
          <a:p>
            <a:endParaRPr lang="en-US" dirty="0"/>
          </a:p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	0b000000</a:t>
            </a:r>
            <a:r>
              <a:rPr lang="en-US" sz="3200" b="1" u="sng" dirty="0">
                <a:latin typeface="Courier New" panose="02070309020205020404" pitchFamily="49" charset="0"/>
                <a:cs typeface="Courier New" panose="02070309020205020404" pitchFamily="49" charset="0"/>
              </a:rPr>
              <a:t>01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B8617-46AF-5EE7-7553-0B30A3C8D08B}"/>
              </a:ext>
            </a:extLst>
          </p:cNvPr>
          <p:cNvSpPr txBox="1"/>
          <p:nvPr/>
        </p:nvSpPr>
        <p:spPr>
          <a:xfrm>
            <a:off x="6282872" y="3906794"/>
            <a:ext cx="5560875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In C:</a:t>
            </a:r>
            <a:br>
              <a:rPr lang="en-US" sz="2400" dirty="0"/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result = (input &amp; 0x0C) &gt;&gt; 2;</a:t>
            </a:r>
          </a:p>
        </p:txBody>
      </p:sp>
    </p:spTree>
    <p:extLst>
      <p:ext uri="{BB962C8B-B14F-4D97-AF65-F5344CB8AC3E}">
        <p14:creationId xmlns:p14="http://schemas.microsoft.com/office/powerpoint/2010/main" val="367465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  <p:bldP spid="13" grpId="0"/>
      <p:bldP spid="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D7D84-4C08-55DD-8873-BAFB01F88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Manipulating a register 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46675-ACE8-AB9E-A230-8223908AC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111114"/>
            <a:ext cx="5153125" cy="1245236"/>
          </a:xfrm>
        </p:spPr>
        <p:txBody>
          <a:bodyPr/>
          <a:lstStyle/>
          <a:p>
            <a:r>
              <a:rPr lang="en-US" dirty="0"/>
              <a:t>Check Port value</a:t>
            </a:r>
          </a:p>
          <a:p>
            <a:pPr marL="457200" lvl="1" indent="0">
              <a:buNone/>
            </a:pPr>
            <a:r>
              <a:rPr lang="en-US" dirty="0"/>
              <a:t>value = (REG &gt;&gt; 5) &amp; 1</a:t>
            </a:r>
            <a:br>
              <a:rPr lang="en-US" dirty="0"/>
            </a:br>
            <a:r>
              <a:rPr lang="en-US" dirty="0"/>
              <a:t>	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 (REG &amp; (1 &lt;&lt; 5)) &gt;&gt; 5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FD4EEF-B06A-6095-C2E6-404CD7D98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DF1637-704F-BBC2-F5C5-C1632C082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085" y="1143000"/>
            <a:ext cx="8087323" cy="3739515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DA6CF30-9BC3-6309-462D-0C4FC891FD06}"/>
              </a:ext>
            </a:extLst>
          </p:cNvPr>
          <p:cNvSpPr txBox="1">
            <a:spLocks/>
          </p:cNvSpPr>
          <p:nvPr/>
        </p:nvSpPr>
        <p:spPr>
          <a:xfrm>
            <a:off x="6093994" y="5111113"/>
            <a:ext cx="5486400" cy="124523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Write port value</a:t>
            </a:r>
          </a:p>
          <a:p>
            <a:pPr marL="457200" lvl="1" indent="0">
              <a:buNone/>
            </a:pPr>
            <a:r>
              <a:rPr lang="en-US" dirty="0"/>
              <a:t>REG |= (1 &lt;&lt; 5)  // set port to 1</a:t>
            </a:r>
          </a:p>
          <a:p>
            <a:pPr marL="457200" lvl="1" indent="0">
              <a:buNone/>
            </a:pPr>
            <a:r>
              <a:rPr lang="en-US" dirty="0"/>
              <a:t>REG &amp;= ~(1 &lt;&lt; 5); // clear port to 0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21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514D1-695D-29F9-3E81-B663316CB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C5753-B866-AE1C-6CA7-F7AB4FF88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D69E1-DEA6-1F45-7D64-C7C9214D7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5111114"/>
            <a:ext cx="10972800" cy="1061085"/>
          </a:xfrm>
        </p:spPr>
        <p:txBody>
          <a:bodyPr/>
          <a:lstStyle/>
          <a:p>
            <a:r>
              <a:rPr lang="en-US" dirty="0"/>
              <a:t>Set CONNECT to 1, PORT to 1, and PIN to 17 with one line of code</a:t>
            </a:r>
          </a:p>
          <a:p>
            <a:pPr lvl="1"/>
            <a:r>
              <a:rPr lang="en-US" dirty="0">
                <a:latin typeface="Consolas" panose="020B0609020204030204" pitchFamily="49" charset="0"/>
              </a:rPr>
              <a:t>REG = ???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F86BC-72DC-64DA-C1B1-73722A9FD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C83767-4303-B98E-0B5D-B83FCE122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085" y="1143000"/>
            <a:ext cx="8087323" cy="373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381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E7BD6-1307-200D-4C3F-2D58A9F09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D6C04-59D6-38AF-61BE-4743039E0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7C9B0-AB8C-4737-890A-78145616C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5111114"/>
            <a:ext cx="10972800" cy="1061085"/>
          </a:xfrm>
        </p:spPr>
        <p:txBody>
          <a:bodyPr>
            <a:normAutofit/>
          </a:bodyPr>
          <a:lstStyle/>
          <a:p>
            <a:r>
              <a:rPr lang="en-US" dirty="0"/>
              <a:t>Set CONNECT to 1, PORT to 1, and PIN to 17 with one line of code</a:t>
            </a:r>
          </a:p>
          <a:p>
            <a:pPr lvl="1"/>
            <a:r>
              <a:rPr lang="en-US" dirty="0">
                <a:latin typeface="Consolas" panose="020B0609020204030204" pitchFamily="49" charset="0"/>
              </a:rPr>
              <a:t>REG = (1 &lt;&lt; 31) | (1 &lt;&lt; 5) | (17 &lt;&lt; 0);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D19A25-9C44-78BF-594C-1AB898E0E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07B73D-57E0-BB6F-9AD3-5EF3B46E68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085" y="1143000"/>
            <a:ext cx="8087323" cy="37395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3B582A-0D7B-466B-A220-C646868DC148}"/>
              </a:ext>
            </a:extLst>
          </p:cNvPr>
          <p:cNvSpPr txBox="1"/>
          <p:nvPr/>
        </p:nvSpPr>
        <p:spPr>
          <a:xfrm>
            <a:off x="6864439" y="652533"/>
            <a:ext cx="4497014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Hint: I’ll ask you something about bit masking on the quiz… Learn this!</a:t>
            </a:r>
          </a:p>
        </p:txBody>
      </p:sp>
    </p:spTree>
    <p:extLst>
      <p:ext uri="{BB962C8B-B14F-4D97-AF65-F5344CB8AC3E}">
        <p14:creationId xmlns:p14="http://schemas.microsoft.com/office/powerpoint/2010/main" val="39756902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 on nRF52833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Internal temperature sensor</a:t>
            </a:r>
          </a:p>
          <a:p>
            <a:pPr lvl="1"/>
            <a:r>
              <a:rPr lang="en-US" dirty="0"/>
              <a:t>0.25° C resolution</a:t>
            </a:r>
          </a:p>
          <a:p>
            <a:pPr lvl="1"/>
            <a:r>
              <a:rPr lang="en-US" dirty="0"/>
              <a:t>Range equivalent to microcontroller IC (-40° to 105° C)</a:t>
            </a:r>
          </a:p>
          <a:p>
            <a:pPr lvl="1"/>
            <a:r>
              <a:rPr lang="en-US" dirty="0"/>
              <a:t>Various configurations for the temperature conversion (ignoring)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387F4F-A20B-48BB-ADF0-B4405FA0C6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16"/>
          <a:stretch/>
        </p:blipFill>
        <p:spPr>
          <a:xfrm>
            <a:off x="607595" y="3213100"/>
            <a:ext cx="8487040" cy="31432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BD9018C-5ECB-CC84-FD2F-1FE351F049D5}"/>
              </a:ext>
            </a:extLst>
          </p:cNvPr>
          <p:cNvSpPr txBox="1"/>
          <p:nvPr/>
        </p:nvSpPr>
        <p:spPr>
          <a:xfrm>
            <a:off x="607595" y="6413698"/>
            <a:ext cx="94153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https://docs.nordicsemi.com/bundle/ps_nrf52833/page/temp.html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566339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3D699-CA0C-6532-F2F7-1FB859B06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Interacting with the temperature peripheral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A9FB1C-A13C-F69E-0DAD-F1BBF9A55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780616-5C05-09BF-0613-0FFAE233E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115" y="1218150"/>
            <a:ext cx="6501865" cy="24705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827002-1442-50A2-0869-54E775C92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115" y="3763842"/>
            <a:ext cx="6573005" cy="259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536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0006F-0580-465D-A28B-C9CB9BEDC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1D6151-D246-E4E4-9C9C-57712BF6D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987379-E733-0309-C1FF-82E8DAABD9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Embedded Software Overview</a:t>
            </a:r>
          </a:p>
          <a:p>
            <a:pPr lvl="1"/>
            <a:endParaRPr lang="en-US" dirty="0"/>
          </a:p>
          <a:p>
            <a:r>
              <a:rPr lang="en-US" dirty="0"/>
              <a:t>Embedded Toolchain</a:t>
            </a:r>
          </a:p>
          <a:p>
            <a:pPr lvl="1"/>
            <a:r>
              <a:rPr lang="en-US" dirty="0"/>
              <a:t>Lab Software Environment</a:t>
            </a:r>
          </a:p>
          <a:p>
            <a:pPr lvl="1"/>
            <a:endParaRPr lang="en-US" dirty="0"/>
          </a:p>
          <a:p>
            <a:r>
              <a:rPr lang="en-US" dirty="0"/>
              <a:t>Memory-Mapped I/O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CA459CE-964A-9204-0613-5DFE072D0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5493814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7DC0E-A0ED-5826-EFC2-074C47E9D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a temperature 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7E2F2-506E-5DA9-A96E-68867FD03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514850"/>
            <a:ext cx="10972800" cy="1657350"/>
          </a:xfrm>
        </p:spPr>
        <p:txBody>
          <a:bodyPr/>
          <a:lstStyle/>
          <a:p>
            <a:r>
              <a:rPr lang="en-US" dirty="0"/>
              <a:t>32-bit value</a:t>
            </a:r>
          </a:p>
          <a:p>
            <a:r>
              <a:rPr lang="en-US" dirty="0"/>
              <a:t>2’s complement (i.e., signed)</a:t>
            </a:r>
          </a:p>
          <a:p>
            <a:r>
              <a:rPr lang="en-US" dirty="0"/>
              <a:t>0.25 ℃ steps (so 0 = 0℃, 4 = 1℃, etc.)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EE074E-F9E9-089C-657F-0F0B1568B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7864EE-9F17-EF6C-A72C-25B27B6A4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27" y="1108710"/>
            <a:ext cx="9431066" cy="30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472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MMIO addresses for TEMP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addresses do we need? (ignore interrupts for now)</a:t>
            </a:r>
          </a:p>
          <a:p>
            <a:pPr lvl="1"/>
            <a:r>
              <a:rPr lang="en-US" dirty="0"/>
              <a:t>0x4000C000 – TASKS_START</a:t>
            </a:r>
          </a:p>
          <a:p>
            <a:pPr lvl="1"/>
            <a:r>
              <a:rPr lang="en-US" dirty="0"/>
              <a:t>0x4000C100 – EVENTS_DATARDY</a:t>
            </a:r>
          </a:p>
          <a:p>
            <a:pPr lvl="1"/>
            <a:r>
              <a:rPr lang="en-US" dirty="0"/>
              <a:t>0x4000C508 - TEMP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746830-F4A3-4109-B5D9-EB23E47032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76"/>
          <a:stretch/>
        </p:blipFill>
        <p:spPr>
          <a:xfrm>
            <a:off x="607595" y="3162300"/>
            <a:ext cx="8487040" cy="319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9929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09108-D028-4401-8822-239623AB6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addresses in 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9D4CB-7A78-40BE-B742-6FE288E50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this C code do?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	 *(uint32_t*)(0x4000C000) = 1;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135D3-ED3E-4E3D-9313-12D1973C0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614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09108-D028-4401-8822-239623AB6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addresses in 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9D4CB-7A78-40BE-B742-6FE288E50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this C code do?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	 *(uint32_t*)(0x4000C000) = 1;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0x4000C000 is cast to a uint32_t*</a:t>
            </a:r>
          </a:p>
          <a:p>
            <a:pPr lvl="1"/>
            <a:r>
              <a:rPr lang="en-US" dirty="0"/>
              <a:t>Then dereferenced</a:t>
            </a:r>
          </a:p>
          <a:p>
            <a:pPr lvl="1"/>
            <a:r>
              <a:rPr lang="en-US" dirty="0"/>
              <a:t>And we write 1 to it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“There are 32-bits of memory at 0x4000C000. Write a 1 there.”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135D3-ED3E-4E3D-9313-12D1973C0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3139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the terminal!</a:t>
            </a:r>
          </a:p>
          <a:p>
            <a:endParaRPr lang="en-US" dirty="0"/>
          </a:p>
          <a:p>
            <a:r>
              <a:rPr lang="en-US" dirty="0"/>
              <a:t>Let’s write it from scratch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0310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C79D6-1875-46DA-8CEE-F4170B76A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code 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temp_mmio</a:t>
            </a:r>
            <a:r>
              <a:rPr lang="en-US" dirty="0">
                <a:latin typeface="+mn-lt"/>
                <a:cs typeface="Courier New" panose="02070309020205020404" pitchFamily="49" charset="0"/>
              </a:rPr>
              <a:t> </a:t>
            </a:r>
            <a:r>
              <a:rPr lang="en-US" dirty="0"/>
              <a:t>app)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AA34B-2B37-44CB-BE3F-3738929CF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BE2C7-993C-4F79-8B2B-15C3BC371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0706A0-C859-4377-899E-94BB2C390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1143000"/>
            <a:ext cx="7642945" cy="539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1809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8CC4A-EE22-4046-87E9-4CBBD5556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structs to manage MMIO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A691B-4C4D-477B-98C3-482CA9C6E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Writing simple C code and accessing peripherals is great!</a:t>
            </a:r>
          </a:p>
          <a:p>
            <a:pPr lvl="1"/>
            <a:endParaRPr lang="en-US" dirty="0"/>
          </a:p>
          <a:p>
            <a:r>
              <a:rPr lang="en-US" dirty="0"/>
              <a:t>Problems:</a:t>
            </a:r>
          </a:p>
          <a:p>
            <a:pPr lvl="1"/>
            <a:r>
              <a:rPr lang="en-US" dirty="0"/>
              <a:t>Need to remember all these long addresses</a:t>
            </a:r>
          </a:p>
          <a:p>
            <a:pPr lvl="1"/>
            <a:r>
              <a:rPr lang="en-US" dirty="0"/>
              <a:t>Need to make sure compiler doesn’t stop us!</a:t>
            </a:r>
          </a:p>
          <a:p>
            <a:pPr lvl="1"/>
            <a:endParaRPr lang="en-US" dirty="0"/>
          </a:p>
          <a:p>
            <a:r>
              <a:rPr lang="en-US" dirty="0"/>
              <a:t>Solution:</a:t>
            </a:r>
          </a:p>
          <a:p>
            <a:pPr lvl="1"/>
            <a:r>
              <a:rPr lang="en-US" dirty="0"/>
              <a:t>Wrap entire access in a struct!</a:t>
            </a:r>
          </a:p>
          <a:p>
            <a:pPr lvl="1"/>
            <a:r>
              <a:rPr lang="en-US" dirty="0"/>
              <a:t>Compilers turn it into the same thing in the end anyways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3B9C3-B87D-499D-A7E8-DDE4B8589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821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8D8A1-8C53-4FAC-B921-27832104C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structs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AC3BF-0A68-4BC5-847D-F56725073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Collection of variables placed together in memory</a:t>
            </a:r>
          </a:p>
          <a:p>
            <a:endParaRPr lang="en-US" dirty="0"/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Consolas" panose="020B0609020204030204" pitchFamily="49" charset="0"/>
                <a:cs typeface="Courier New" panose="02070309020205020404" pitchFamily="49" charset="0"/>
              </a:rPr>
              <a:t>typedef struct {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</a:t>
            </a:r>
            <a:r>
              <a:rPr lang="en-US" sz="20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variable_one</a:t>
            </a:r>
            <a:r>
              <a:rPr lang="en-US" sz="2000" b="1" dirty="0">
                <a:latin typeface="Consolas" panose="020B06090202040302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</a:t>
            </a:r>
            <a:r>
              <a:rPr lang="en-US" sz="20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variable_two</a:t>
            </a:r>
            <a:r>
              <a:rPr lang="en-US" sz="2000" b="1" dirty="0">
                <a:latin typeface="Consolas" panose="020B06090202040302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array[2];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Consolas" panose="020B0609020204030204" pitchFamily="49" charset="0"/>
                <a:cs typeface="Courier New" panose="02070309020205020404" pitchFamily="49" charset="0"/>
              </a:rPr>
              <a:t>} </a:t>
            </a:r>
            <a:r>
              <a:rPr lang="en-US" sz="20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example_struct_t</a:t>
            </a:r>
            <a:r>
              <a:rPr lang="en-US" sz="2000" b="1" dirty="0">
                <a:latin typeface="Consolas" panose="020B06090202040302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Placement rules - </a:t>
            </a:r>
            <a:r>
              <a:rPr lang="en-US" sz="2000" dirty="0">
                <a:cs typeface="Courier New" panose="02070309020205020404" pitchFamily="49" charset="0"/>
              </a:rPr>
              <a:t>Variables are placed adjacent to each other in memory except: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cs typeface="Courier New" panose="02070309020205020404" pitchFamily="49" charset="0"/>
              </a:rPr>
              <a:t>Fields are always aligned to a multiple of their size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cs typeface="Courier New" panose="02070309020205020404" pitchFamily="49" charset="0"/>
              </a:rPr>
              <a:t>Padding added to the end to make the total size a multiple of the biggest member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2000" dirty="0">
              <a:cs typeface="Courier New" panose="02070309020205020404" pitchFamily="49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cs typeface="Courier New" panose="02070309020205020404" pitchFamily="49" charset="0"/>
              </a:rPr>
              <a:t>Microcontrollers can usually ignore these: all registers are the same size!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209D3-4C77-4601-9F20-05721B5BB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283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73FA3-AFA2-454D-BBEB-F72301B77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peripheral MMIO struct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B771B-5081-45A6-A21B-3A139797F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typedef struct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TASKS_START;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TASKS_STOP;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_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unused_A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[62];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EVENTS_DATARDY;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_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unused_B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[0x204/4 - 1];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INTENSET;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INTENCLR;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_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unused_C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[(0x508 – 0x308)/4 – 1];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TEMP;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} 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temp_regs_t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latin typeface="Consolas" panose="020B06090202040302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volatile 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temp_regs_t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* TEMP_REGS = (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temp_regs_t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*)(0x4000C000);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E4DE8E-7334-47F2-9144-EA3EAD5F4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6FA051-5673-44ED-AF09-03DB4BE68E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609" r="37277" b="-1"/>
          <a:stretch/>
        </p:blipFill>
        <p:spPr>
          <a:xfrm>
            <a:off x="5827850" y="914400"/>
            <a:ext cx="6189033" cy="2133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D3E713-0939-706A-D8D2-D8A4FE2DE4AA}"/>
              </a:ext>
            </a:extLst>
          </p:cNvPr>
          <p:cNvSpPr txBox="1"/>
          <p:nvPr/>
        </p:nvSpPr>
        <p:spPr>
          <a:xfrm>
            <a:off x="7122017" y="3305577"/>
            <a:ext cx="4726546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With increasingly verbose ways to write the size of the “unused” space (any of these will do, but don’t forget the -1)</a:t>
            </a:r>
          </a:p>
        </p:txBody>
      </p:sp>
    </p:spTree>
    <p:extLst>
      <p:ext uri="{BB962C8B-B14F-4D97-AF65-F5344CB8AC3E}">
        <p14:creationId xmlns:p14="http://schemas.microsoft.com/office/powerpoint/2010/main" val="362895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73FA3-AFA2-454D-BBEB-F72301B77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peripheral MMIO struct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B771B-5081-45A6-A21B-3A139797F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typedef struct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TASKS_START;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TASKS_STOP;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_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unused_A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[62];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EVENTS_DATARDY;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_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unused_B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[0x204/4 - 1];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INTENSET;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INTENCLR;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_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unused_C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[(0x508 – 0x308)/4 – 1];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TEMP;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} 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temp_regs_t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latin typeface="Consolas" panose="020B06090202040302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volatile 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temp_regs_t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* TEMP_REGS = (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temp_regs_t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*)(0x4000C000);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latin typeface="Consolas" panose="020B06090202040302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// code to access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TEMP_REGS-&gt;TASKS_START = 1;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while (TEMP_REGS-&gt;EVENTS_DATARDY == 0);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float temperature = ((float)TEMP_REGS-&gt;TEMP)/4.0;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E4DE8E-7334-47F2-9144-EA3EAD5F4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6FA051-5673-44ED-AF09-03DB4BE68E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609" r="37277" b="-1"/>
          <a:stretch/>
        </p:blipFill>
        <p:spPr>
          <a:xfrm>
            <a:off x="5827850" y="914400"/>
            <a:ext cx="6189033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721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C memory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894092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Stack Section</a:t>
            </a:r>
          </a:p>
          <a:p>
            <a:pPr lvl="1"/>
            <a:r>
              <a:rPr lang="en-US" dirty="0"/>
              <a:t>Local variables</a:t>
            </a:r>
          </a:p>
          <a:p>
            <a:pPr lvl="1"/>
            <a:r>
              <a:rPr lang="en-US" dirty="0"/>
              <a:t>Function arguments</a:t>
            </a:r>
          </a:p>
          <a:p>
            <a:pPr lvl="1"/>
            <a:endParaRPr lang="en-US" dirty="0"/>
          </a:p>
          <a:p>
            <a:r>
              <a:rPr lang="en-US" dirty="0"/>
              <a:t>Heap Section</a:t>
            </a:r>
          </a:p>
          <a:p>
            <a:pPr lvl="1"/>
            <a:r>
              <a:rPr lang="en-US" dirty="0"/>
              <a:t>Memory granted through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malloc()</a:t>
            </a:r>
          </a:p>
          <a:p>
            <a:pPr lvl="1"/>
            <a:endParaRPr lang="en-US" dirty="0"/>
          </a:p>
          <a:p>
            <a:r>
              <a:rPr lang="en-US" dirty="0"/>
              <a:t>Static Section (a.k.a. Data Section)</a:t>
            </a:r>
          </a:p>
          <a:p>
            <a:pPr lvl="1"/>
            <a:r>
              <a:rPr lang="en-US" dirty="0"/>
              <a:t>Global variables</a:t>
            </a:r>
          </a:p>
          <a:p>
            <a:pPr lvl="1"/>
            <a:r>
              <a:rPr lang="en-US" dirty="0"/>
              <a:t>Static function variables</a:t>
            </a:r>
          </a:p>
          <a:p>
            <a:pPr lvl="1"/>
            <a:endParaRPr lang="en-US" dirty="0"/>
          </a:p>
          <a:p>
            <a:r>
              <a:rPr lang="en-US" dirty="0"/>
              <a:t>Text Section (</a:t>
            </a:r>
            <a:r>
              <a:rPr lang="en-US" dirty="0" err="1"/>
              <a:t>a.k.a</a:t>
            </a:r>
            <a:r>
              <a:rPr lang="en-US" dirty="0"/>
              <a:t> Code Section)</a:t>
            </a:r>
          </a:p>
          <a:p>
            <a:pPr lvl="1"/>
            <a:r>
              <a:rPr lang="en-US" dirty="0"/>
              <a:t>Program code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E34BD14-55A9-479B-8FE6-6837852EA1A4}"/>
              </a:ext>
            </a:extLst>
          </p:cNvPr>
          <p:cNvGraphicFramePr>
            <a:graphicFrameLocks noGrp="1"/>
          </p:cNvGraphicFramePr>
          <p:nvPr/>
        </p:nvGraphicFramePr>
        <p:xfrm>
          <a:off x="9736428" y="1285922"/>
          <a:ext cx="1676400" cy="44131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5526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29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Heap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Static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7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Text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75B67052-7485-4B3B-BB69-93D7CAC6E0AD}"/>
              </a:ext>
            </a:extLst>
          </p:cNvPr>
          <p:cNvGrpSpPr/>
          <p:nvPr/>
        </p:nvGrpSpPr>
        <p:grpSpPr>
          <a:xfrm flipH="1">
            <a:off x="6606862" y="5237408"/>
            <a:ext cx="3024391" cy="923330"/>
            <a:chOff x="4425822" y="1676400"/>
            <a:chExt cx="163207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1C02433-B46B-49C3-943B-98103A881319}"/>
                </a:ext>
              </a:extLst>
            </p:cNvPr>
            <p:cNvSpPr txBox="1"/>
            <p:nvPr/>
          </p:nvSpPr>
          <p:spPr>
            <a:xfrm>
              <a:off x="4724402" y="1676400"/>
              <a:ext cx="13334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0x0000000000000000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00BCCB9-2731-43D5-BB8D-4080FD42FCE0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4425822" y="2138065"/>
              <a:ext cx="29858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38E90FE-BFDE-4457-94B4-885FC31F5658}"/>
              </a:ext>
            </a:extLst>
          </p:cNvPr>
          <p:cNvGrpSpPr/>
          <p:nvPr/>
        </p:nvGrpSpPr>
        <p:grpSpPr>
          <a:xfrm flipH="1">
            <a:off x="6735651" y="836175"/>
            <a:ext cx="2917913" cy="923330"/>
            <a:chOff x="4396892" y="1676400"/>
            <a:chExt cx="166100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50ADC5-BEBB-4866-8DFC-E8D31EE6E6FE}"/>
                </a:ext>
              </a:extLst>
            </p:cNvPr>
            <p:cNvSpPr txBox="1"/>
            <p:nvPr/>
          </p:nvSpPr>
          <p:spPr>
            <a:xfrm>
              <a:off x="4724400" y="1676400"/>
              <a:ext cx="13335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Address  0xFFFFFFFFFFFFFFFF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23E1476-CCE7-4302-B744-B5C968EDA1AB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4396892" y="2138065"/>
              <a:ext cx="32750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0890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92E99-E12A-4634-846A-7F934F8D6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MMIO structs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95C7C-CD7D-DABF-DD7C-11A792106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Note: structs still don’t get you individual bits, they only get you the 32-bit registers themselves</a:t>
            </a:r>
          </a:p>
          <a:p>
            <a:endParaRPr lang="en-US" dirty="0"/>
          </a:p>
          <a:p>
            <a:r>
              <a:rPr lang="en-US" dirty="0"/>
              <a:t>You’ll need to do bit manipulations to get the read/write fields you want</a:t>
            </a:r>
          </a:p>
          <a:p>
            <a:endParaRPr lang="en-US" dirty="0"/>
          </a:p>
          <a:p>
            <a:r>
              <a:rPr lang="en-US" dirty="0"/>
              <a:t>Bit fields are an option in C that can allow access to individual bits, but are generally not used</a:t>
            </a:r>
          </a:p>
          <a:p>
            <a:pPr lvl="1"/>
            <a:r>
              <a:rPr lang="en-US" dirty="0"/>
              <a:t>Implementation-specific details for how they actually work</a:t>
            </a:r>
          </a:p>
          <a:p>
            <a:pPr lvl="1"/>
            <a:r>
              <a:rPr lang="en-US" dirty="0"/>
              <a:t>What if you need to change multiple fields simultaneously?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D7C6BC-094A-90D4-4E2D-012B621F3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6009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6803B-B47D-9495-D91A-C1F939538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5BFB7-0F8C-2DC8-6BC1-0F4BC859E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741ED-3FEB-A71E-8CB0-75BBBD51F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44342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Are compiled binaries portable to other types of microcontrollers?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DDE3AA-986F-D386-573A-F2CCB439C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41700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01460-6B9C-B910-8350-EA2CFB253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4445A-D775-8BC7-14C9-DB33F0785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8E35E-B82C-024B-F747-995AD6C1D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Are compiled binaries portable to other types of microcontrollers?</a:t>
            </a:r>
          </a:p>
          <a:p>
            <a:endParaRPr lang="en-US" dirty="0"/>
          </a:p>
          <a:p>
            <a:pPr lvl="1"/>
            <a:r>
              <a:rPr lang="en-US" dirty="0"/>
              <a:t>Definitely not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1) Each microcontroller has its own layout of Flash and RAM, so we might need to put our code in different locations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2) Each microcontroller has its own MMIO addresses and devices</a:t>
            </a:r>
            <a:br>
              <a:rPr lang="en-US" dirty="0"/>
            </a:br>
            <a:r>
              <a:rPr lang="en-US" dirty="0"/>
              <a:t>And every device works at least </a:t>
            </a:r>
            <a:r>
              <a:rPr lang="en-US" i="1" dirty="0"/>
              <a:t>slightly</a:t>
            </a:r>
            <a:r>
              <a:rPr lang="en-US" dirty="0"/>
              <a:t> differently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Can </a:t>
            </a:r>
            <a:r>
              <a:rPr lang="en-US" i="1" dirty="0"/>
              <a:t>sometimes</a:t>
            </a:r>
            <a:r>
              <a:rPr lang="en-US" dirty="0"/>
              <a:t> get away with it for microcontrollers in the same family</a:t>
            </a:r>
          </a:p>
          <a:p>
            <a:pPr lvl="2"/>
            <a:r>
              <a:rPr lang="en-US" dirty="0"/>
              <a:t>I.e., class code might work on an nRF52840 instead of our nRF52833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D8FEDA-DBCF-9469-6484-2E70497AC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7000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41895-0BDB-F51E-05BE-93BAA1FB0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100519-6F0C-D718-D07C-4B664487C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0792715-C5AD-47FC-182D-9530DBBB06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Embedded Software Overview</a:t>
            </a:r>
          </a:p>
          <a:p>
            <a:pPr lvl="1"/>
            <a:endParaRPr lang="en-US" dirty="0"/>
          </a:p>
          <a:p>
            <a:r>
              <a:rPr lang="en-US" dirty="0"/>
              <a:t>Embedded Toolchain</a:t>
            </a:r>
          </a:p>
          <a:p>
            <a:pPr lvl="1"/>
            <a:r>
              <a:rPr lang="en-US" dirty="0"/>
              <a:t>Lab Software Environment</a:t>
            </a:r>
          </a:p>
          <a:p>
            <a:pPr lvl="1"/>
            <a:endParaRPr lang="en-US" dirty="0"/>
          </a:p>
          <a:p>
            <a:r>
              <a:rPr lang="en-US" dirty="0"/>
              <a:t>Memory-Mapped I/O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2E7CE45-609F-FDD0-D344-CF064F3FC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8105741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FA98D-69BE-B516-0107-0969EEC65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DD863F-C3D0-554E-96F1-67B8DC24D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D9D6BDE-6A15-0F47-6E5E-D53214C487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Bonus: Boot Process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C0481E5-672A-556A-0CB1-20AA28A7B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57139627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7AB59-879B-4C60-8A44-C6F5AA68F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a microcontroller </a:t>
            </a:r>
            <a:r>
              <a:rPr lang="en-US" i="1" dirty="0"/>
              <a:t>start</a:t>
            </a:r>
            <a:r>
              <a:rPr lang="en-US" dirty="0"/>
              <a:t> running code?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1C2B5-B8D6-4AE9-8737-1B3935421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Power comes on</a:t>
            </a:r>
          </a:p>
          <a:p>
            <a:r>
              <a:rPr lang="en-US" dirty="0"/>
              <a:t>Microcontroller needs to start executing assembly code</a:t>
            </a:r>
          </a:p>
          <a:p>
            <a:endParaRPr lang="en-US" dirty="0"/>
          </a:p>
          <a:p>
            <a:r>
              <a:rPr lang="en-US" dirty="0"/>
              <a:t>You expect your main() function to run</a:t>
            </a:r>
          </a:p>
          <a:p>
            <a:pPr lvl="1"/>
            <a:r>
              <a:rPr lang="en-US" dirty="0"/>
              <a:t>But a few things need to happen first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D9CB51-C207-40A7-982C-D29209EE5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55599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59B78-9336-4F88-8912-DAC18D8DA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0: set a stack pointer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01DD9-79F8-4735-97B6-32F47249D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Assembly code might need to write data to the stack</a:t>
            </a:r>
          </a:p>
          <a:p>
            <a:pPr lvl="1"/>
            <a:r>
              <a:rPr lang="en-US" dirty="0"/>
              <a:t>Might call functions that need to stack registers</a:t>
            </a:r>
          </a:p>
          <a:p>
            <a:pPr lvl="1"/>
            <a:endParaRPr lang="en-US" dirty="0"/>
          </a:p>
          <a:p>
            <a:r>
              <a:rPr lang="en-US" dirty="0"/>
              <a:t>ARM: Valid address for the stack pointer is at first address in Flash</a:t>
            </a:r>
          </a:p>
          <a:p>
            <a:pPr lvl="1"/>
            <a:r>
              <a:rPr lang="en-US" dirty="0"/>
              <a:t>Needs to point to somewhere in RAM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Hardware loads it into the Stack Pointer when it powers 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14C411-0E8D-402B-954E-30229BE75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18515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07899-C097-4C9A-9530-63FD2A93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set the program counter (PC)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BE047-1963-4DC7-8D96-074D7E0DD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a.k.a. the Instruction Pointer (IP) in x86 land</a:t>
            </a:r>
          </a:p>
          <a:p>
            <a:endParaRPr lang="en-US" dirty="0"/>
          </a:p>
          <a:p>
            <a:r>
              <a:rPr lang="en-US" dirty="0"/>
              <a:t>32-bit ARM: valid instruction pointer is at address 4 in Flash</a:t>
            </a:r>
          </a:p>
          <a:p>
            <a:pPr lvl="1"/>
            <a:r>
              <a:rPr lang="en-US" dirty="0"/>
              <a:t>Could point to RAM, usually to Flash though</a:t>
            </a:r>
          </a:p>
          <a:p>
            <a:pPr lvl="1"/>
            <a:r>
              <a:rPr lang="en-US" dirty="0"/>
              <a:t>In interrupt terms: this is the “Reset Handler”!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Automatically loaded into the PC after the SP is loaded</a:t>
            </a:r>
          </a:p>
          <a:p>
            <a:pPr lvl="2"/>
            <a:r>
              <a:rPr lang="en-US" dirty="0"/>
              <a:t>Again, hardware does this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35ED7D-F364-4D2D-87D2-5E19E5B3F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62436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CE373-F32A-4AEC-B7BD-0BE449D82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2: “reset handler” prepares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7CB8A-DFB0-4420-A944-D50B3F554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Code that handles system resets</a:t>
            </a:r>
          </a:p>
          <a:p>
            <a:pPr lvl="1"/>
            <a:r>
              <a:rPr lang="en-US" dirty="0"/>
              <a:t>Either reset button or power-on reset</a:t>
            </a:r>
          </a:p>
          <a:p>
            <a:pPr lvl="1"/>
            <a:r>
              <a:rPr lang="en-US" dirty="0"/>
              <a:t>Address was loaded into PC in Step 1</a:t>
            </a:r>
          </a:p>
          <a:p>
            <a:pPr lvl="1"/>
            <a:endParaRPr lang="en-US" dirty="0"/>
          </a:p>
          <a:p>
            <a:r>
              <a:rPr lang="en-US" dirty="0"/>
              <a:t>Reset handler code:</a:t>
            </a:r>
          </a:p>
          <a:p>
            <a:pPr lvl="1"/>
            <a:r>
              <a:rPr lang="en-US" dirty="0"/>
              <a:t>Loads initial values of .data section from Flash into RAM</a:t>
            </a:r>
          </a:p>
          <a:p>
            <a:pPr lvl="1"/>
            <a:r>
              <a:rPr lang="en-US" dirty="0"/>
              <a:t>Loads zeros as values of .</a:t>
            </a:r>
            <a:r>
              <a:rPr lang="en-US" dirty="0" err="1"/>
              <a:t>bss</a:t>
            </a:r>
            <a:r>
              <a:rPr lang="en-US" dirty="0"/>
              <a:t> section in RAM</a:t>
            </a:r>
          </a:p>
          <a:p>
            <a:pPr lvl="1"/>
            <a:r>
              <a:rPr lang="en-US" dirty="0"/>
              <a:t>Calls </a:t>
            </a:r>
            <a:r>
              <a:rPr lang="en-US" dirty="0" err="1"/>
              <a:t>SystemInit</a:t>
            </a:r>
            <a:endParaRPr lang="en-US" dirty="0"/>
          </a:p>
          <a:p>
            <a:pPr lvl="2"/>
            <a:r>
              <a:rPr lang="en-US" dirty="0"/>
              <a:t>Starts correct clocks for the system</a:t>
            </a:r>
          </a:p>
          <a:p>
            <a:pPr lvl="2"/>
            <a:r>
              <a:rPr lang="en-US" dirty="0"/>
              <a:t>Handles various hardware configurations/errata</a:t>
            </a:r>
          </a:p>
          <a:p>
            <a:pPr lvl="1"/>
            <a:r>
              <a:rPr lang="en-US" dirty="0"/>
              <a:t>Calls _start</a:t>
            </a:r>
          </a:p>
          <a:p>
            <a:pPr lvl="2"/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1900" dirty="0">
                <a:hlinkClick r:id="rId2"/>
              </a:rPr>
              <a:t>nu-</a:t>
            </a:r>
            <a:r>
              <a:rPr lang="en-US" sz="1900" dirty="0" err="1">
                <a:hlinkClick r:id="rId2"/>
              </a:rPr>
              <a:t>microbit</a:t>
            </a:r>
            <a:r>
              <a:rPr lang="en-US" sz="1900" dirty="0">
                <a:hlinkClick r:id="rId2"/>
              </a:rPr>
              <a:t>-base/software/nrf52x-base/</a:t>
            </a:r>
            <a:r>
              <a:rPr lang="en-US" sz="1900" dirty="0" err="1">
                <a:hlinkClick r:id="rId2"/>
              </a:rPr>
              <a:t>sdk</a:t>
            </a:r>
            <a:r>
              <a:rPr lang="en-US" sz="1900" dirty="0">
                <a:hlinkClick r:id="rId2"/>
              </a:rPr>
              <a:t>/nrf5_sdk_16.0.0/modules/</a:t>
            </a:r>
            <a:r>
              <a:rPr lang="en-US" sz="1900" dirty="0" err="1">
                <a:hlinkClick r:id="rId2"/>
              </a:rPr>
              <a:t>nrfx</a:t>
            </a:r>
            <a:r>
              <a:rPr lang="en-US" sz="1900" dirty="0">
                <a:hlinkClick r:id="rId2"/>
              </a:rPr>
              <a:t>/</a:t>
            </a:r>
            <a:r>
              <a:rPr lang="en-US" sz="1900" dirty="0" err="1">
                <a:hlinkClick r:id="rId2"/>
              </a:rPr>
              <a:t>mdk</a:t>
            </a:r>
            <a:r>
              <a:rPr lang="en-US" sz="1900" dirty="0">
                <a:hlinkClick r:id="rId2"/>
              </a:rPr>
              <a:t>/gcc_startup_nrf52833.S</a:t>
            </a:r>
            <a:br>
              <a:rPr lang="en-US" sz="1900" dirty="0"/>
            </a:br>
            <a:br>
              <a:rPr lang="en-US" sz="1900" dirty="0"/>
            </a:br>
            <a:r>
              <a:rPr lang="en-US" sz="1900" dirty="0">
                <a:hlinkClick r:id="rId3"/>
              </a:rPr>
              <a:t>nu-</a:t>
            </a:r>
            <a:r>
              <a:rPr lang="en-US" sz="1900" dirty="0" err="1">
                <a:hlinkClick r:id="rId3"/>
              </a:rPr>
              <a:t>microbit</a:t>
            </a:r>
            <a:r>
              <a:rPr lang="en-US" sz="1900" dirty="0">
                <a:hlinkClick r:id="rId3"/>
              </a:rPr>
              <a:t>-base/software/nrf52x-base/</a:t>
            </a:r>
            <a:r>
              <a:rPr lang="en-US" sz="1900" dirty="0" err="1">
                <a:hlinkClick r:id="rId3"/>
              </a:rPr>
              <a:t>sdk</a:t>
            </a:r>
            <a:r>
              <a:rPr lang="en-US" sz="1900" dirty="0">
                <a:hlinkClick r:id="rId3"/>
              </a:rPr>
              <a:t>/nrf5_sdk_16.0.0/modules/</a:t>
            </a:r>
            <a:r>
              <a:rPr lang="en-US" sz="1900" dirty="0" err="1">
                <a:hlinkClick r:id="rId3"/>
              </a:rPr>
              <a:t>nrfx</a:t>
            </a:r>
            <a:r>
              <a:rPr lang="en-US" sz="1900" dirty="0">
                <a:hlinkClick r:id="rId3"/>
              </a:rPr>
              <a:t>/</a:t>
            </a:r>
            <a:r>
              <a:rPr lang="en-US" sz="1900" dirty="0" err="1">
                <a:hlinkClick r:id="rId3"/>
              </a:rPr>
              <a:t>mdk</a:t>
            </a:r>
            <a:r>
              <a:rPr lang="en-US" sz="1900" dirty="0">
                <a:hlinkClick r:id="rId3"/>
              </a:rPr>
              <a:t>/system_nrf52.c</a:t>
            </a:r>
            <a:br>
              <a:rPr lang="en-US" sz="1700" dirty="0"/>
            </a:b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C89313-B3E7-4EE7-AB1A-38A1B4FEE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70819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2789F-476E-4D72-A08C-E937E25CF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3: set up C runtime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5E1D3-7C1B-4B15-929E-6F17EC5612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_start is provided by </a:t>
            </a:r>
            <a:r>
              <a:rPr lang="en-US" dirty="0" err="1"/>
              <a:t>newlib</a:t>
            </a:r>
            <a:endParaRPr lang="en-US" dirty="0"/>
          </a:p>
          <a:p>
            <a:pPr lvl="1"/>
            <a:r>
              <a:rPr lang="en-US" dirty="0"/>
              <a:t>An implementation of </a:t>
            </a:r>
            <a:r>
              <a:rPr lang="en-US" dirty="0" err="1"/>
              <a:t>libc</a:t>
            </a:r>
            <a:r>
              <a:rPr lang="en-US" dirty="0"/>
              <a:t> – the C standard library</a:t>
            </a:r>
          </a:p>
          <a:p>
            <a:pPr lvl="1"/>
            <a:r>
              <a:rPr lang="en-US" dirty="0"/>
              <a:t>Startup is a file usually named crt0</a:t>
            </a:r>
          </a:p>
          <a:p>
            <a:pPr lvl="1"/>
            <a:endParaRPr lang="en-US" dirty="0"/>
          </a:p>
          <a:p>
            <a:r>
              <a:rPr lang="en-US" dirty="0"/>
              <a:t>Does more setup, almost none of which is relevant for our system</a:t>
            </a:r>
          </a:p>
          <a:p>
            <a:pPr lvl="1"/>
            <a:r>
              <a:rPr lang="en-US" dirty="0"/>
              <a:t>Probably is this code that actually zeros out .</a:t>
            </a:r>
            <a:r>
              <a:rPr lang="en-US" dirty="0" err="1"/>
              <a:t>bss</a:t>
            </a:r>
            <a:endParaRPr lang="en-US" dirty="0"/>
          </a:p>
          <a:p>
            <a:pPr lvl="1"/>
            <a:r>
              <a:rPr lang="en-US" dirty="0"/>
              <a:t>Sets </a:t>
            </a:r>
            <a:r>
              <a:rPr lang="en-US" dirty="0" err="1"/>
              <a:t>argc</a:t>
            </a:r>
            <a:r>
              <a:rPr lang="en-US" dirty="0"/>
              <a:t> and </a:t>
            </a:r>
            <a:r>
              <a:rPr lang="en-US" dirty="0" err="1"/>
              <a:t>argv</a:t>
            </a:r>
            <a:r>
              <a:rPr lang="en-US" dirty="0"/>
              <a:t> to 0</a:t>
            </a:r>
          </a:p>
          <a:p>
            <a:pPr lvl="1"/>
            <a:r>
              <a:rPr lang="en-US" dirty="0"/>
              <a:t>Calls main()  !!!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sz="1800" dirty="0">
                <a:hlinkClick r:id="rId2"/>
              </a:rPr>
              <a:t>https://sourceware.org/git/gitweb.cgi?p=newlib-cygwin.git;a=blob_plain;f=libgloss/arm/crt0.S;hb=HEAD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752579-85BD-4078-B531-03F4D729F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883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Assumptions of embedded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Expect limitations</a:t>
            </a:r>
          </a:p>
          <a:p>
            <a:pPr lvl="1"/>
            <a:r>
              <a:rPr lang="en-US" dirty="0"/>
              <a:t>Very little memory</a:t>
            </a:r>
          </a:p>
          <a:p>
            <a:pPr lvl="1"/>
            <a:r>
              <a:rPr lang="en-US" dirty="0"/>
              <a:t>Very little computational power</a:t>
            </a:r>
          </a:p>
          <a:p>
            <a:pPr lvl="1"/>
            <a:r>
              <a:rPr lang="en-US" dirty="0"/>
              <a:t>Very little energy</a:t>
            </a:r>
          </a:p>
          <a:p>
            <a:pPr lvl="1"/>
            <a:endParaRPr lang="en-US" dirty="0"/>
          </a:p>
          <a:p>
            <a:r>
              <a:rPr lang="en-US" dirty="0"/>
              <a:t>Don’t expect a lot of support</a:t>
            </a:r>
          </a:p>
          <a:p>
            <a:pPr lvl="1"/>
            <a:r>
              <a:rPr lang="en-US" dirty="0"/>
              <a:t>Likely no operating system</a:t>
            </a:r>
          </a:p>
          <a:p>
            <a:pPr lvl="1"/>
            <a:r>
              <a:rPr lang="en-US" dirty="0"/>
              <a:t>Might not even have error reporting capabilities</a:t>
            </a:r>
          </a:p>
          <a:p>
            <a:pPr lvl="1"/>
            <a:endParaRPr lang="en-US" dirty="0"/>
          </a:p>
          <a:p>
            <a:r>
              <a:rPr lang="en-US" dirty="0"/>
              <a:t>Your code runs the entire system</a:t>
            </a:r>
          </a:p>
          <a:p>
            <a:pPr lvl="1"/>
            <a:r>
              <a:rPr lang="en-US" dirty="0"/>
              <a:t>Single application on the system that runs forever</a:t>
            </a:r>
          </a:p>
          <a:p>
            <a:pPr lvl="1"/>
            <a:endParaRPr lang="en-US" dirty="0"/>
          </a:p>
          <a:p>
            <a:r>
              <a:rPr lang="en-US" dirty="0"/>
              <a:t>Moral: think differently about your programs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15333-AF8C-4C71-9E15-C206320C2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writeup with way more details and a diagram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F9DC2-37A8-42CA-8FB6-4B4B1FE09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649308" cy="5029200"/>
          </a:xfrm>
        </p:spPr>
        <p:txBody>
          <a:bodyPr/>
          <a:lstStyle/>
          <a:p>
            <a:r>
              <a:rPr lang="en-US" dirty="0"/>
              <a:t>Relevant guide!!</a:t>
            </a:r>
          </a:p>
          <a:p>
            <a:pPr lvl="1"/>
            <a:r>
              <a:rPr lang="en-US" dirty="0">
                <a:hlinkClick r:id="rId2"/>
              </a:rPr>
              <a:t>https://embeddedartistry.com/blog/2019/04/17/exploring-startup-implementations-newlib-arm/</a:t>
            </a:r>
            <a:endParaRPr lang="en-US" dirty="0"/>
          </a:p>
          <a:p>
            <a:pPr lvl="1"/>
            <a:r>
              <a:rPr lang="en-US" dirty="0"/>
              <a:t>Covers the nRF52!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7FDBD1-CA31-46C2-A3A9-8B51D214E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23B5ABE-F955-4C23-99E0-53EE676D4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537" y="1143000"/>
            <a:ext cx="6386512" cy="531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159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118CA-3690-412A-ADA5-525ECEDC6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Ramifications of limited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8C92C-2CC9-4857-BF08-09008A1C6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Stack and Data sections are limited</a:t>
            </a:r>
          </a:p>
          <a:p>
            <a:pPr lvl="1"/>
            <a:r>
              <a:rPr lang="en-US" dirty="0"/>
              <a:t>Be careful about too much recursion</a:t>
            </a:r>
          </a:p>
          <a:p>
            <a:pPr lvl="1"/>
            <a:r>
              <a:rPr lang="en-US" dirty="0"/>
              <a:t>Be careful about large local variables</a:t>
            </a:r>
          </a:p>
          <a:p>
            <a:pPr lvl="1"/>
            <a:endParaRPr lang="en-US" dirty="0"/>
          </a:p>
          <a:p>
            <a:r>
              <a:rPr lang="en-US" dirty="0"/>
              <a:t>Large data structures defined globally are preferred</a:t>
            </a:r>
          </a:p>
          <a:p>
            <a:pPr lvl="1"/>
            <a:r>
              <a:rPr lang="en-US" dirty="0"/>
              <a:t>In embedded, we often </a:t>
            </a:r>
            <a:r>
              <a:rPr lang="en-US" i="1" dirty="0"/>
              <a:t>encourage</a:t>
            </a:r>
            <a:r>
              <a:rPr lang="en-US" dirty="0"/>
              <a:t> global variables for large things</a:t>
            </a:r>
          </a:p>
          <a:p>
            <a:pPr lvl="1"/>
            <a:r>
              <a:rPr lang="en-US" dirty="0"/>
              <a:t>Fail at compile time rather than run-time</a:t>
            </a:r>
          </a:p>
          <a:p>
            <a:pPr lvl="2"/>
            <a:endParaRPr lang="en-US" dirty="0"/>
          </a:p>
          <a:p>
            <a:r>
              <a:rPr lang="en-US" dirty="0"/>
              <a:t>Heap section might exist but should only be used cautiously</a:t>
            </a:r>
          </a:p>
          <a:p>
            <a:pPr lvl="1"/>
            <a:r>
              <a:rPr lang="en-US" dirty="0"/>
              <a:t>What do you do if the heap runs out?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3EC81-E77F-4F0A-BD05-DD635426E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4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60471-8DAE-4B23-AB34-ABE3DF161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Avoiding dynamic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A144B-5312-4917-BA88-9DA8F44402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Malloc is </a:t>
            </a:r>
            <a:r>
              <a:rPr lang="en-US" b="1" i="1" dirty="0"/>
              <a:t>scary</a:t>
            </a:r>
            <a:r>
              <a:rPr lang="en-US" dirty="0"/>
              <a:t> in an embedded context</a:t>
            </a:r>
          </a:p>
          <a:p>
            <a:r>
              <a:rPr lang="en-US" dirty="0"/>
              <a:t>What if there’s no more memory available?</a:t>
            </a:r>
          </a:p>
          <a:p>
            <a:pPr lvl="1"/>
            <a:r>
              <a:rPr lang="en-US" dirty="0"/>
              <a:t>Traditional computer</a:t>
            </a:r>
          </a:p>
          <a:p>
            <a:pPr lvl="2"/>
            <a:r>
              <a:rPr lang="en-US" dirty="0"/>
              <a:t>Swap memory to disk</a:t>
            </a:r>
          </a:p>
          <a:p>
            <a:pPr lvl="2"/>
            <a:r>
              <a:rPr lang="en-US" dirty="0"/>
              <a:t>Worst case: wait for a process to end (or kill one)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Embedded computer</a:t>
            </a:r>
          </a:p>
          <a:p>
            <a:pPr lvl="2"/>
            <a:r>
              <a:rPr lang="en-US" dirty="0"/>
              <a:t>There’s likely only a single application</a:t>
            </a:r>
          </a:p>
          <a:p>
            <a:pPr lvl="2"/>
            <a:r>
              <a:rPr lang="en-US" dirty="0"/>
              <a:t>And it’s the one asking for more memory</a:t>
            </a:r>
          </a:p>
          <a:p>
            <a:pPr lvl="2"/>
            <a:r>
              <a:rPr lang="en-US" dirty="0"/>
              <a:t>So it’s not giving anything back anytime soon</a:t>
            </a:r>
          </a:p>
          <a:p>
            <a:pPr lvl="2"/>
            <a:endParaRPr lang="en-US" dirty="0"/>
          </a:p>
          <a:p>
            <a:r>
              <a:rPr lang="en-US" dirty="0"/>
              <a:t>This is unlikely to happen at boot</a:t>
            </a:r>
          </a:p>
          <a:p>
            <a:pPr lvl="1"/>
            <a:r>
              <a:rPr lang="en-US" dirty="0"/>
              <a:t>Instead it’ll happen hours or days into running as memory is slowly exhausted…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43DC9-DBAE-490C-809C-23AF573C8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269190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1321</TotalTime>
  <Words>4003</Words>
  <Application>Microsoft Office PowerPoint</Application>
  <PresentationFormat>Widescreen</PresentationFormat>
  <Paragraphs>723</Paragraphs>
  <Slides>70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6" baseType="lpstr">
      <vt:lpstr>Arial</vt:lpstr>
      <vt:lpstr>Calibri</vt:lpstr>
      <vt:lpstr>Consolas</vt:lpstr>
      <vt:lpstr>Courier New</vt:lpstr>
      <vt:lpstr>Tahoma</vt:lpstr>
      <vt:lpstr>Class Slides</vt:lpstr>
      <vt:lpstr>Lecture 02 Embedded Software</vt:lpstr>
      <vt:lpstr>Administrivia</vt:lpstr>
      <vt:lpstr>Warning: always unplug your Microbit before putting it away</vt:lpstr>
      <vt:lpstr>Today’s Goals</vt:lpstr>
      <vt:lpstr>Outline</vt:lpstr>
      <vt:lpstr>Review: C memory layout</vt:lpstr>
      <vt:lpstr>Assumptions of embedded programs</vt:lpstr>
      <vt:lpstr>Ramifications of limited memory</vt:lpstr>
      <vt:lpstr>Avoiding dynamic memory</vt:lpstr>
      <vt:lpstr>Limitations on processing power</vt:lpstr>
      <vt:lpstr>Common programming languages for embedded</vt:lpstr>
      <vt:lpstr>Rarer programming languages for embedded</vt:lpstr>
      <vt:lpstr>What’s missing from programming languages?</vt:lpstr>
      <vt:lpstr>Programming languages have no sense of time</vt:lpstr>
      <vt:lpstr>Determining energy use is rather complicated</vt:lpstr>
      <vt:lpstr>Break + Question</vt:lpstr>
      <vt:lpstr>Break + Question</vt:lpstr>
      <vt:lpstr>Outline</vt:lpstr>
      <vt:lpstr>Embedded compilation steps</vt:lpstr>
      <vt:lpstr>Cross compilers compile for different architectures</vt:lpstr>
      <vt:lpstr>Embedded compilation steps</vt:lpstr>
      <vt:lpstr>Informing linker of system memory</vt:lpstr>
      <vt:lpstr>Informing linker of system memory</vt:lpstr>
      <vt:lpstr>Anatomy of an LD file</vt:lpstr>
      <vt:lpstr>Anatomy of an LD file</vt:lpstr>
      <vt:lpstr>Sections of code</vt:lpstr>
      <vt:lpstr>Embedded compilation steps</vt:lpstr>
      <vt:lpstr>Loading the hex file onto a board</vt:lpstr>
      <vt:lpstr>Example</vt:lpstr>
      <vt:lpstr>Outline</vt:lpstr>
      <vt:lpstr>Embedded environments</vt:lpstr>
      <vt:lpstr>Software Development Kit (SDK)</vt:lpstr>
      <vt:lpstr>nRF52x-base</vt:lpstr>
      <vt:lpstr>Break + xkcd</vt:lpstr>
      <vt:lpstr>Outline</vt:lpstr>
      <vt:lpstr>How does a computer talk with peripherals?</vt:lpstr>
      <vt:lpstr>Memory-mapped I/O (MMIO): treat devices like normal memory</vt:lpstr>
      <vt:lpstr>Memory map on nRF52833</vt:lpstr>
      <vt:lpstr>Example nRF52 peripheral placement</vt:lpstr>
      <vt:lpstr>Example register layout</vt:lpstr>
      <vt:lpstr>Registers can vary wildly in complexity</vt:lpstr>
      <vt:lpstr>Bit Masking</vt:lpstr>
      <vt:lpstr>Bit mask values</vt:lpstr>
      <vt:lpstr>Example: selecting bits</vt:lpstr>
      <vt:lpstr>Manipulating a register value</vt:lpstr>
      <vt:lpstr>Break + Practice</vt:lpstr>
      <vt:lpstr>Break + Practice</vt:lpstr>
      <vt:lpstr>TEMP on nRF52833 example</vt:lpstr>
      <vt:lpstr>Interacting with the temperature peripheral</vt:lpstr>
      <vt:lpstr>Reading a temperature value</vt:lpstr>
      <vt:lpstr>MMIO addresses for TEMP</vt:lpstr>
      <vt:lpstr>Accessing addresses in C</vt:lpstr>
      <vt:lpstr>Accessing addresses in C</vt:lpstr>
      <vt:lpstr>Example code</vt:lpstr>
      <vt:lpstr>Example code (temp_mmio app)</vt:lpstr>
      <vt:lpstr>Using structs to manage MMIO access</vt:lpstr>
      <vt:lpstr>C structs</vt:lpstr>
      <vt:lpstr>Temperature peripheral MMIO struct</vt:lpstr>
      <vt:lpstr>Temperature peripheral MMIO struct</vt:lpstr>
      <vt:lpstr>Using MMIO structs</vt:lpstr>
      <vt:lpstr>Break + Question</vt:lpstr>
      <vt:lpstr>Break + Question</vt:lpstr>
      <vt:lpstr>Outline</vt:lpstr>
      <vt:lpstr>Outline</vt:lpstr>
      <vt:lpstr>How does a microcontroller start running code?</vt:lpstr>
      <vt:lpstr>Step 0: set a stack pointer</vt:lpstr>
      <vt:lpstr>Step 1: set the program counter (PC)</vt:lpstr>
      <vt:lpstr>Step 2: “reset handler” prepares memory</vt:lpstr>
      <vt:lpstr>Step 3: set up C runtime</vt:lpstr>
      <vt:lpstr>Online writeup with way more details and a diagram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03 Embedded Software</dc:title>
  <dc:creator>Branden Ghena</dc:creator>
  <cp:lastModifiedBy>Branden Ghena</cp:lastModifiedBy>
  <cp:revision>90</cp:revision>
  <dcterms:created xsi:type="dcterms:W3CDTF">2021-04-02T00:40:56Z</dcterms:created>
  <dcterms:modified xsi:type="dcterms:W3CDTF">2026-04-07T20:22:32Z</dcterms:modified>
</cp:coreProperties>
</file>