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3"/>
  </p:notesMasterIdLst>
  <p:sldIdLst>
    <p:sldId id="256" r:id="rId2"/>
    <p:sldId id="1107" r:id="rId3"/>
    <p:sldId id="1118" r:id="rId4"/>
    <p:sldId id="1112" r:id="rId5"/>
    <p:sldId id="264" r:id="rId6"/>
    <p:sldId id="348" r:id="rId7"/>
    <p:sldId id="1087" r:id="rId8"/>
    <p:sldId id="1070" r:id="rId9"/>
    <p:sldId id="1073" r:id="rId10"/>
    <p:sldId id="1078" r:id="rId11"/>
    <p:sldId id="384" r:id="rId12"/>
    <p:sldId id="1082" r:id="rId13"/>
    <p:sldId id="1079" r:id="rId14"/>
    <p:sldId id="1080" r:id="rId15"/>
    <p:sldId id="1081" r:id="rId16"/>
    <p:sldId id="1084" r:id="rId17"/>
    <p:sldId id="1113" r:id="rId18"/>
    <p:sldId id="1091" r:id="rId19"/>
    <p:sldId id="1089" r:id="rId20"/>
    <p:sldId id="1090" r:id="rId21"/>
    <p:sldId id="1093" r:id="rId22"/>
    <p:sldId id="1094" r:id="rId23"/>
    <p:sldId id="1110" r:id="rId24"/>
    <p:sldId id="1111" r:id="rId25"/>
    <p:sldId id="1114" r:id="rId26"/>
    <p:sldId id="432" r:id="rId27"/>
    <p:sldId id="433" r:id="rId28"/>
    <p:sldId id="431" r:id="rId29"/>
    <p:sldId id="424" r:id="rId30"/>
    <p:sldId id="430" r:id="rId31"/>
    <p:sldId id="437" r:id="rId32"/>
    <p:sldId id="434" r:id="rId33"/>
    <p:sldId id="438" r:id="rId34"/>
    <p:sldId id="435" r:id="rId35"/>
    <p:sldId id="442" r:id="rId36"/>
    <p:sldId id="1115" r:id="rId37"/>
    <p:sldId id="436" r:id="rId38"/>
    <p:sldId id="439" r:id="rId39"/>
    <p:sldId id="425" r:id="rId40"/>
    <p:sldId id="443" r:id="rId41"/>
    <p:sldId id="441" r:id="rId42"/>
    <p:sldId id="428" r:id="rId43"/>
    <p:sldId id="453" r:id="rId44"/>
    <p:sldId id="1116" r:id="rId45"/>
    <p:sldId id="444" r:id="rId46"/>
    <p:sldId id="449" r:id="rId47"/>
    <p:sldId id="448" r:id="rId48"/>
    <p:sldId id="261" r:id="rId49"/>
    <p:sldId id="296" r:id="rId50"/>
    <p:sldId id="297" r:id="rId51"/>
    <p:sldId id="298" r:id="rId52"/>
    <p:sldId id="300" r:id="rId53"/>
    <p:sldId id="299" r:id="rId54"/>
    <p:sldId id="460" r:id="rId55"/>
    <p:sldId id="1117" r:id="rId56"/>
    <p:sldId id="1104" r:id="rId57"/>
    <p:sldId id="1097" r:id="rId58"/>
    <p:sldId id="1086" r:id="rId59"/>
    <p:sldId id="1095" r:id="rId60"/>
    <p:sldId id="1096" r:id="rId61"/>
    <p:sldId id="1106" r:id="rId62"/>
    <p:sldId id="1100" r:id="rId63"/>
    <p:sldId id="1102" r:id="rId64"/>
    <p:sldId id="1098" r:id="rId65"/>
    <p:sldId id="1101" r:id="rId66"/>
    <p:sldId id="456" r:id="rId67"/>
    <p:sldId id="455" r:id="rId68"/>
    <p:sldId id="454" r:id="rId69"/>
    <p:sldId id="457" r:id="rId70"/>
    <p:sldId id="458" r:id="rId71"/>
    <p:sldId id="459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1107"/>
            <p14:sldId id="1118"/>
            <p14:sldId id="1112"/>
            <p14:sldId id="264"/>
          </p14:sldIdLst>
        </p14:section>
        <p14:section name="Memory in Computing" id="{B55B8E8C-5EAB-4A1E-A4E9-AE5E896E46FA}">
          <p14:sldIdLst>
            <p14:sldId id="348"/>
            <p14:sldId id="1087"/>
            <p14:sldId id="1070"/>
            <p14:sldId id="1073"/>
            <p14:sldId id="1078"/>
            <p14:sldId id="384"/>
            <p14:sldId id="1082"/>
            <p14:sldId id="1079"/>
            <p14:sldId id="1080"/>
            <p14:sldId id="1081"/>
            <p14:sldId id="1084"/>
          </p14:sldIdLst>
        </p14:section>
        <p14:section name="nRF52 NVMC" id="{9082C560-7201-45EF-BA08-60E836690504}">
          <p14:sldIdLst>
            <p14:sldId id="1113"/>
            <p14:sldId id="1091"/>
            <p14:sldId id="1089"/>
            <p14:sldId id="1090"/>
            <p14:sldId id="1093"/>
            <p14:sldId id="1094"/>
            <p14:sldId id="1110"/>
            <p14:sldId id="1111"/>
          </p14:sldIdLst>
        </p14:section>
        <p14:section name="Energy Sources" id="{9ED8DFB7-39DD-4004-8247-A5809FBCF000}">
          <p14:sldIdLst>
            <p14:sldId id="1114"/>
            <p14:sldId id="432"/>
            <p14:sldId id="433"/>
            <p14:sldId id="431"/>
            <p14:sldId id="424"/>
            <p14:sldId id="430"/>
            <p14:sldId id="437"/>
            <p14:sldId id="434"/>
            <p14:sldId id="438"/>
            <p14:sldId id="435"/>
            <p14:sldId id="442"/>
          </p14:sldIdLst>
        </p14:section>
        <p14:section name="Microbit Energy Use" id="{B8C6D830-E392-43F8-BDDE-FB28C9BB3B08}">
          <p14:sldIdLst>
            <p14:sldId id="1115"/>
            <p14:sldId id="436"/>
            <p14:sldId id="439"/>
            <p14:sldId id="425"/>
            <p14:sldId id="443"/>
            <p14:sldId id="441"/>
            <p14:sldId id="428"/>
            <p14:sldId id="453"/>
          </p14:sldIdLst>
        </p14:section>
        <p14:section name="Intermittent Computing" id="{8434CC42-7708-4773-ABBE-154CA9F48DE2}">
          <p14:sldIdLst>
            <p14:sldId id="1116"/>
            <p14:sldId id="444"/>
            <p14:sldId id="449"/>
            <p14:sldId id="448"/>
            <p14:sldId id="261"/>
            <p14:sldId id="296"/>
            <p14:sldId id="297"/>
            <p14:sldId id="298"/>
            <p14:sldId id="300"/>
            <p14:sldId id="299"/>
            <p14:sldId id="460"/>
          </p14:sldIdLst>
        </p14:section>
        <p14:section name="Wrapup" id="{29A7F866-9DA9-446B-8359-CE426CB89C7A}">
          <p14:sldIdLst>
            <p14:sldId id="1117"/>
          </p14:sldIdLst>
        </p14:section>
        <p14:section name="SD Cards" id="{F4A635A2-53FA-4BD1-BDC4-9E7DFCBABE1C}">
          <p14:sldIdLst>
            <p14:sldId id="1104"/>
            <p14:sldId id="1097"/>
            <p14:sldId id="1086"/>
            <p14:sldId id="1095"/>
            <p14:sldId id="1096"/>
            <p14:sldId id="1106"/>
            <p14:sldId id="1100"/>
            <p14:sldId id="1102"/>
            <p14:sldId id="1098"/>
            <p14:sldId id="1101"/>
          </p14:sldIdLst>
        </p14:section>
        <p14:section name="Task/Event Chaining with PPI" id="{9206C88B-1297-4153-9D98-8A147380C552}">
          <p14:sldIdLst>
            <p14:sldId id="456"/>
            <p14:sldId id="455"/>
            <p14:sldId id="454"/>
            <p14:sldId id="457"/>
            <p14:sldId id="458"/>
            <p14:sldId id="4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19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  <a:p>
            <a:r>
              <a:rPr lang="en-US" dirty="0"/>
              <a:t>Make </a:t>
            </a:r>
            <a:r>
              <a:rPr lang="en-US" dirty="0" err="1"/>
              <a:t>capy</a:t>
            </a:r>
            <a:r>
              <a:rPr lang="en-US" dirty="0"/>
              <a:t> bigger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0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1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9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detailed explanation WHY volatile/non-volatile etc. Perhaps split to two slides</a:t>
            </a:r>
          </a:p>
          <a:p>
            <a:r>
              <a:rPr lang="en-US" dirty="0"/>
              <a:t>Add callout saying we need latch,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5DAB-833A-42C0-9DFB-CA43EE3156B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tock/tock/blob/master/capsules/src/sdcard.rs" TargetMode="External"/><Relationship Id="rId3" Type="http://schemas.openxmlformats.org/officeDocument/2006/relationships/hyperlink" Target="http://elm-chan.org/fsw/ff/00index_e.html" TargetMode="External"/><Relationship Id="rId7" Type="http://schemas.openxmlformats.org/officeDocument/2006/relationships/hyperlink" Target="http://users.ece.utexas.edu/~valvano/EE345M/SD_Physical_Layer_Spec.pdf" TargetMode="External"/><Relationship Id="rId2" Type="http://schemas.openxmlformats.org/officeDocument/2006/relationships/hyperlink" Target="http://elm-chan.org/docs/mmc/mmc_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uckyresistor.me/cat-protector/software/sdcard-2/" TargetMode="External"/><Relationship Id="rId5" Type="http://schemas.openxmlformats.org/officeDocument/2006/relationships/hyperlink" Target="http://alumni.cs.ucr.edu/~amitra/sdcard/Additional/sdcard_appnote_foust.pdf" TargetMode="External"/><Relationship Id="rId4" Type="http://schemas.openxmlformats.org/officeDocument/2006/relationships/hyperlink" Target="http://users.ece.utexas.edu/~gerstl/ee445m_s15/lectures/Lec08.pdf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744894"/>
          </a:xfrm>
        </p:spPr>
        <p:txBody>
          <a:bodyPr>
            <a:normAutofit/>
          </a:bodyPr>
          <a:lstStyle/>
          <a:p>
            <a:r>
              <a:rPr lang="en-US" sz="5400" dirty="0"/>
              <a:t>Lecture 14</a:t>
            </a:r>
            <a:br>
              <a:rPr lang="en-US" sz="5400" dirty="0"/>
            </a:br>
            <a:r>
              <a:rPr lang="en-US" sz="5400" dirty="0"/>
              <a:t>Nonvolatile Memory &amp;</a:t>
            </a:r>
            <a:br>
              <a:rPr lang="en-US" sz="5400" dirty="0"/>
            </a:br>
            <a:r>
              <a:rPr lang="en-US" sz="5400" dirty="0"/>
              <a:t>Energy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Microcontroller System Design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DD vs SSD">
            <a:extLst>
              <a:ext uri="{FF2B5EF4-FFF2-40B4-BE49-F238E27FC236}">
                <a16:creationId xmlns:a16="http://schemas.microsoft.com/office/drawing/2014/main" id="{CF07B319-94D0-4EA8-BC2B-6B3BB863D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99" y="228600"/>
            <a:ext cx="9905999" cy="63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40EEC9D-7650-4449-B117-121442AD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4027034" cy="685800"/>
          </a:xfrm>
        </p:spPr>
        <p:txBody>
          <a:bodyPr>
            <a:normAutofit/>
          </a:bodyPr>
          <a:lstStyle/>
          <a:p>
            <a:r>
              <a:rPr lang="en-US" dirty="0"/>
              <a:t>Disk drive storage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F5803-A2B6-48F0-9C63-E884E5A4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52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F7F2-DECB-48B8-BD16-CE3F7395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Necessity breeds creativity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F24B-DC51-49A8-A9E7-A7CA37B1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833776" cy="5029200"/>
          </a:xfrm>
        </p:spPr>
        <p:txBody>
          <a:bodyPr/>
          <a:lstStyle/>
          <a:p>
            <a:r>
              <a:rPr lang="en-US" dirty="0"/>
              <a:t>Original iPod used a small disk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7A41-3976-46D4-AE8E-1C290FC8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4th Gen iPod Converter – iFlash.xyz">
            <a:extLst>
              <a:ext uri="{FF2B5EF4-FFF2-40B4-BE49-F238E27FC236}">
                <a16:creationId xmlns:a16="http://schemas.microsoft.com/office/drawing/2014/main" id="{9CD61E9C-BC62-4B26-909B-29DA0881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0" y="1160832"/>
            <a:ext cx="6681823" cy="501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4B4D5-6D70-4D2A-94B0-9E677140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92" y="2218772"/>
            <a:ext cx="3791479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8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6B43-5C36-4994-80A7-BECD5536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Floating-gate transistors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6DA2-86DE-4692-8A8D-D047F717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behind transistor-based non-volatile memory</a:t>
            </a:r>
          </a:p>
          <a:p>
            <a:pPr lvl="1"/>
            <a:r>
              <a:rPr lang="en-US" dirty="0"/>
              <a:t>EPROM, EEPROM, and Flash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 voltage on control gate creates charge on floating gate</a:t>
            </a:r>
          </a:p>
          <a:p>
            <a:pPr lvl="1"/>
            <a:r>
              <a:rPr lang="en-US" dirty="0"/>
              <a:t>Charge on floating gate activates/deactivates transistor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High voltage degrades</a:t>
            </a:r>
            <a:br>
              <a:rPr lang="en-US" sz="2400" dirty="0"/>
            </a:br>
            <a:r>
              <a:rPr lang="en-US" sz="2400" dirty="0"/>
              <a:t>the structure, leading it</a:t>
            </a:r>
            <a:br>
              <a:rPr lang="en-US" sz="2400" dirty="0"/>
            </a:br>
            <a:r>
              <a:rPr lang="en-US" sz="2400" dirty="0"/>
              <a:t>to eventually fail after</a:t>
            </a:r>
            <a:br>
              <a:rPr lang="en-US" sz="2400" dirty="0"/>
            </a:br>
            <a:r>
              <a:rPr lang="en-US" sz="2400" dirty="0"/>
              <a:t>enough writes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0663D-6E53-4FB5-BEBA-45ADE4A1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4E880B-343F-4CC8-93BD-B4EB255C0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37" y="3422494"/>
            <a:ext cx="7347857" cy="274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9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52D9-A0F1-4FE3-B7B9-99521628D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0EBCC-817D-4E90-9634-9118168A7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Erasable programmable read-only memory</a:t>
            </a:r>
          </a:p>
          <a:p>
            <a:endParaRPr lang="en-US" dirty="0"/>
          </a:p>
          <a:p>
            <a:r>
              <a:rPr lang="en-US" dirty="0"/>
              <a:t>Erasable</a:t>
            </a:r>
          </a:p>
          <a:p>
            <a:pPr lvl="1"/>
            <a:r>
              <a:rPr lang="en-US" dirty="0"/>
              <a:t>If you shine UV light directly on the IC</a:t>
            </a:r>
          </a:p>
          <a:p>
            <a:pPr lvl="1"/>
            <a:r>
              <a:rPr lang="en-US" dirty="0"/>
              <a:t>Needed a window to expose the IC</a:t>
            </a:r>
          </a:p>
          <a:p>
            <a:pPr lvl="1"/>
            <a:endParaRPr lang="en-US" dirty="0"/>
          </a:p>
          <a:p>
            <a:r>
              <a:rPr lang="en-US" dirty="0"/>
              <a:t>Programmable</a:t>
            </a:r>
          </a:p>
          <a:p>
            <a:pPr lvl="1"/>
            <a:r>
              <a:rPr lang="en-US" dirty="0"/>
              <a:t>With high voltage (25-50 volts)</a:t>
            </a:r>
          </a:p>
          <a:p>
            <a:pPr lvl="1"/>
            <a:endParaRPr lang="en-US" dirty="0"/>
          </a:p>
          <a:p>
            <a:r>
              <a:rPr lang="en-US" dirty="0"/>
              <a:t>Typically acted as read-only memory in</a:t>
            </a:r>
            <a:br>
              <a:rPr lang="en-US" dirty="0"/>
            </a:br>
            <a:r>
              <a:rPr lang="en-US" dirty="0"/>
              <a:t>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44A5D-4B6A-4224-A07A-B0D774DB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FDC0B79-ACE6-4FED-A805-8A401094C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50036" y="1641839"/>
            <a:ext cx="5954853" cy="31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40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E599-A9C0-4F66-899C-954737EA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EEPROM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FF5B2-242F-4659-9EAC-7E1C4D8C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1"/>
            <a:ext cx="10972800" cy="4230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Electrically-erasable programable</a:t>
            </a:r>
            <a:br>
              <a:rPr lang="en-US" dirty="0"/>
            </a:br>
            <a:r>
              <a:rPr lang="en-US" dirty="0"/>
              <a:t>read-only memory</a:t>
            </a:r>
          </a:p>
          <a:p>
            <a:pPr lvl="1"/>
            <a:endParaRPr lang="en-US" dirty="0"/>
          </a:p>
          <a:p>
            <a:r>
              <a:rPr lang="en-US" dirty="0"/>
              <a:t>Same concept as EPROM, but includes internal</a:t>
            </a:r>
            <a:br>
              <a:rPr lang="en-US" dirty="0"/>
            </a:br>
            <a:r>
              <a:rPr lang="en-US" dirty="0"/>
              <a:t>circuitry to allow rewriting under normal</a:t>
            </a:r>
            <a:br>
              <a:rPr lang="en-US" dirty="0"/>
            </a:br>
            <a:r>
              <a:rPr lang="en-US" dirty="0"/>
              <a:t>conditions</a:t>
            </a:r>
          </a:p>
          <a:p>
            <a:pPr lvl="1"/>
            <a:r>
              <a:rPr lang="en-US" dirty="0"/>
              <a:t>Slow and high-power to write</a:t>
            </a:r>
          </a:p>
          <a:p>
            <a:pPr lvl="1"/>
            <a:r>
              <a:rPr lang="en-US" dirty="0"/>
              <a:t>Has a longer lifetime compared to flash, ~100k writes</a:t>
            </a:r>
          </a:p>
          <a:p>
            <a:pPr lvl="1"/>
            <a:endParaRPr lang="en-US" dirty="0"/>
          </a:p>
          <a:p>
            <a:r>
              <a:rPr lang="en-US" dirty="0"/>
              <a:t>Can be built into other ICs</a:t>
            </a:r>
          </a:p>
          <a:p>
            <a:pPr lvl="1"/>
            <a:r>
              <a:rPr lang="en-US" dirty="0"/>
              <a:t>Example: AT90USB162 microcontroller (512 bytes)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24AE7-7D90-4456-AE76-643582A3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257DA6-7427-4517-849B-10153BA13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2"/>
          <a:stretch/>
        </p:blipFill>
        <p:spPr bwMode="auto">
          <a:xfrm>
            <a:off x="8505173" y="228600"/>
            <a:ext cx="3075221" cy="275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D9153CA-BB73-41AD-8DC6-1EC6F252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998" y="3152892"/>
            <a:ext cx="3075221" cy="30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47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A9B54-D902-4A6A-A902-5B6556280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6C1E1-0CF2-41B0-82B6-E8200D630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Similarly based on floating-gate transistors</a:t>
            </a:r>
          </a:p>
          <a:p>
            <a:pPr lvl="1"/>
            <a:r>
              <a:rPr lang="en-US" dirty="0"/>
              <a:t>But with a different design that allows for faster erase of entire blocks</a:t>
            </a:r>
          </a:p>
          <a:p>
            <a:pPr lvl="1"/>
            <a:r>
              <a:rPr lang="en-US" dirty="0"/>
              <a:t>More limited lifetime, ~1k-100k writes (10k common for embedded)</a:t>
            </a:r>
          </a:p>
          <a:p>
            <a:pPr lvl="1"/>
            <a:endParaRPr lang="en-US" dirty="0"/>
          </a:p>
          <a:p>
            <a:r>
              <a:rPr lang="en-US" dirty="0"/>
              <a:t>Cannot erase individual bytes, must erase in units of blocks</a:t>
            </a:r>
          </a:p>
          <a:p>
            <a:pPr lvl="1"/>
            <a:r>
              <a:rPr lang="en-US" dirty="0"/>
              <a:t>Read can happen in units of bytes though</a:t>
            </a:r>
          </a:p>
          <a:p>
            <a:pPr lvl="1"/>
            <a:endParaRPr lang="en-US" dirty="0"/>
          </a:p>
          <a:p>
            <a:r>
              <a:rPr lang="en-US" dirty="0"/>
              <a:t>Heavily used in commercial devices</a:t>
            </a:r>
          </a:p>
          <a:p>
            <a:pPr lvl="1"/>
            <a:r>
              <a:rPr lang="en-US" dirty="0"/>
              <a:t>Flash drives</a:t>
            </a:r>
          </a:p>
          <a:p>
            <a:pPr lvl="1"/>
            <a:r>
              <a:rPr lang="en-US" dirty="0"/>
              <a:t>SSDs</a:t>
            </a:r>
          </a:p>
          <a:p>
            <a:pPr lvl="1"/>
            <a:r>
              <a:rPr lang="en-US" dirty="0"/>
              <a:t>Smartphone storage</a:t>
            </a:r>
          </a:p>
          <a:p>
            <a:pPr lvl="1"/>
            <a:r>
              <a:rPr lang="en-US" dirty="0"/>
              <a:t>Microcontroller non-volatile storage!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49F2D-C0A7-4A1A-8A5D-7E490991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41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exotic memories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 and MRAM are both rising protentional Flash replacements</a:t>
            </a:r>
          </a:p>
          <a:p>
            <a:pPr lvl="1"/>
            <a:r>
              <a:rPr lang="en-US" dirty="0"/>
              <a:t>Non-volatile</a:t>
            </a:r>
          </a:p>
          <a:p>
            <a:pPr lvl="1"/>
            <a:r>
              <a:rPr lang="en-US" dirty="0"/>
              <a:t>Writable at the byte level</a:t>
            </a:r>
          </a:p>
          <a:p>
            <a:pPr lvl="1"/>
            <a:r>
              <a:rPr lang="en-US" dirty="0"/>
              <a:t>Very high to infinite write/erase cycles</a:t>
            </a:r>
          </a:p>
          <a:p>
            <a:pPr lvl="1"/>
            <a:r>
              <a:rPr lang="en-US" dirty="0"/>
              <a:t>Lower energy costs for writing and reading</a:t>
            </a:r>
          </a:p>
          <a:p>
            <a:pPr lvl="1"/>
            <a:endParaRPr lang="en-US" dirty="0"/>
          </a:p>
          <a:p>
            <a:r>
              <a:rPr lang="en-US" dirty="0"/>
              <a:t>They use unrelated magnetic techniques for data storage</a:t>
            </a:r>
          </a:p>
          <a:p>
            <a:pPr lvl="1"/>
            <a:endParaRPr lang="en-US" dirty="0"/>
          </a:p>
          <a:p>
            <a:r>
              <a:rPr lang="en-US" dirty="0"/>
              <a:t>Starting to appear in microcontrollers</a:t>
            </a:r>
          </a:p>
          <a:p>
            <a:pPr lvl="1"/>
            <a:r>
              <a:rPr lang="en-US" dirty="0"/>
              <a:t>TI MSP430s have used 16 kB FRAM</a:t>
            </a:r>
          </a:p>
          <a:p>
            <a:pPr lvl="1"/>
            <a:r>
              <a:rPr lang="en-US" dirty="0"/>
              <a:t>Apollo4 (ARM Cortex-M4F) has 2 MB of MRAM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0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b="1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23828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CF8DD-9BF2-4AAB-BF21-1D7D18BC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memory on the nRF52833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9A322-66B2-49D5-A373-E79802E29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512 kB total Flash memory</a:t>
            </a:r>
          </a:p>
          <a:p>
            <a:pPr lvl="1"/>
            <a:r>
              <a:rPr lang="en-US" dirty="0"/>
              <a:t>128 pages each 4 kB in size</a:t>
            </a:r>
          </a:p>
          <a:p>
            <a:pPr lvl="1"/>
            <a:endParaRPr lang="en-US" dirty="0"/>
          </a:p>
          <a:p>
            <a:r>
              <a:rPr lang="en-US" dirty="0"/>
              <a:t>Non-Volatile Memory Controller (NVMC) controls access</a:t>
            </a:r>
          </a:p>
          <a:p>
            <a:pPr lvl="1"/>
            <a:r>
              <a:rPr lang="en-US" dirty="0"/>
              <a:t>Enables writing to flash</a:t>
            </a:r>
          </a:p>
          <a:p>
            <a:pPr lvl="1"/>
            <a:r>
              <a:rPr lang="en-US" dirty="0"/>
              <a:t>Enables erasing flash</a:t>
            </a:r>
          </a:p>
          <a:p>
            <a:pPr lvl="1"/>
            <a:r>
              <a:rPr lang="en-US" dirty="0"/>
              <a:t>Manages status of flash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0D5AE-CCEE-44F9-AC0B-B7FC6289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1EF42-3308-4FCB-83EA-1210E7B3C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910" y="3083867"/>
            <a:ext cx="5367484" cy="32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8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Configurable, disabled by default</a:t>
            </a:r>
          </a:p>
          <a:p>
            <a:pPr lvl="1"/>
            <a:r>
              <a:rPr lang="en-US" dirty="0"/>
              <a:t>Enable with configuration register</a:t>
            </a:r>
          </a:p>
          <a:p>
            <a:pPr lvl="1"/>
            <a:endParaRPr lang="en-US" dirty="0"/>
          </a:p>
          <a:p>
            <a:r>
              <a:rPr lang="en-US" dirty="0"/>
              <a:t>Rules for writing to Flash</a:t>
            </a:r>
          </a:p>
          <a:p>
            <a:pPr lvl="1"/>
            <a:r>
              <a:rPr lang="en-US" dirty="0"/>
              <a:t>Must write word-aligned 32-bit values</a:t>
            </a:r>
          </a:p>
          <a:p>
            <a:pPr lvl="1"/>
            <a:r>
              <a:rPr lang="en-US" dirty="0"/>
              <a:t>Can only write 0 values, not ones</a:t>
            </a:r>
          </a:p>
          <a:p>
            <a:pPr lvl="1"/>
            <a:r>
              <a:rPr lang="en-US" dirty="0"/>
              <a:t>Can only write 2 times before erasing (even if there are still 1 bits)</a:t>
            </a:r>
          </a:p>
          <a:p>
            <a:endParaRPr lang="en-US" dirty="0"/>
          </a:p>
          <a:p>
            <a:r>
              <a:rPr lang="en-US" dirty="0"/>
              <a:t>Takes 42.5 </a:t>
            </a:r>
            <a:r>
              <a:rPr lang="en-US" dirty="0" err="1"/>
              <a:t>μs</a:t>
            </a:r>
            <a:r>
              <a:rPr lang="en-US" dirty="0"/>
              <a:t> to write a 32-bit word</a:t>
            </a:r>
          </a:p>
          <a:p>
            <a:pPr lvl="1"/>
            <a:r>
              <a:rPr lang="en-US" dirty="0"/>
              <a:t>64 MHz clock ⇨ 2720 cycles per 32-bit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1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7FE4-A79F-4CC8-9D5D-D5C6E516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D5623-AC5D-404F-8770-3D29E0535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Quiz today! Remind me at 4:30</a:t>
            </a:r>
          </a:p>
          <a:p>
            <a:pPr lvl="1"/>
            <a:endParaRPr lang="en-US" dirty="0"/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Still available for projects at normal times</a:t>
            </a:r>
          </a:p>
          <a:p>
            <a:pPr lvl="1"/>
            <a:r>
              <a:rPr lang="en-US" dirty="0"/>
              <a:t>Friday 1-5 we’ll be in the lab room for project help</a:t>
            </a:r>
          </a:p>
          <a:p>
            <a:pPr lvl="1"/>
            <a:endParaRPr lang="en-US" dirty="0"/>
          </a:p>
          <a:p>
            <a:r>
              <a:rPr lang="en-US" dirty="0"/>
              <a:t>Project check-ins this Friday</a:t>
            </a:r>
          </a:p>
          <a:p>
            <a:pPr lvl="1"/>
            <a:r>
              <a:rPr lang="en-US" dirty="0"/>
              <a:t>Reminder to sign up for a project check-in slot</a:t>
            </a:r>
          </a:p>
          <a:p>
            <a:pPr lvl="2"/>
            <a:r>
              <a:rPr lang="en-US" dirty="0"/>
              <a:t>It’s part of your project grade for every team to check in on Friday</a:t>
            </a:r>
          </a:p>
          <a:p>
            <a:pPr lvl="1"/>
            <a:r>
              <a:rPr lang="en-US" dirty="0"/>
              <a:t>Link pinned on Piazza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CA02F-458E-433C-ACC4-9B1BA9C7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38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B9BE-199D-4C13-89E4-605544118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Erasing Flash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3856F-5F4F-41BA-A04C-9782B866C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Lifetime: 10000 erase cycles per page</a:t>
            </a:r>
          </a:p>
          <a:p>
            <a:pPr lvl="1"/>
            <a:r>
              <a:rPr lang="en-US" dirty="0"/>
              <a:t>At once-a-second writes, that’s &lt;3 hours…</a:t>
            </a:r>
          </a:p>
          <a:p>
            <a:pPr lvl="1"/>
            <a:endParaRPr lang="en-US" dirty="0"/>
          </a:p>
          <a:p>
            <a:r>
              <a:rPr lang="en-US" dirty="0"/>
              <a:t>Options</a:t>
            </a:r>
          </a:p>
          <a:p>
            <a:pPr lvl="1"/>
            <a:r>
              <a:rPr lang="en-US" dirty="0"/>
              <a:t>Erase a single page (4 kB): 87.5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Erase all of flash (512 kB): 173 </a:t>
            </a:r>
            <a:r>
              <a:rPr lang="en-US" dirty="0" err="1"/>
              <a:t>ms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CPU is halted if executing code from Flash during the erase</a:t>
            </a:r>
          </a:p>
          <a:p>
            <a:pPr lvl="1"/>
            <a:r>
              <a:rPr lang="en-US" dirty="0"/>
              <a:t>That’s 5.6 million cycles…</a:t>
            </a:r>
          </a:p>
          <a:p>
            <a:pPr lvl="1"/>
            <a:r>
              <a:rPr lang="en-US" dirty="0"/>
              <a:t>Code can execute from SRAM instead</a:t>
            </a:r>
          </a:p>
          <a:p>
            <a:pPr lvl="1"/>
            <a:r>
              <a:rPr lang="en-US" dirty="0"/>
              <a:t>Can also be split into a series of partial erases</a:t>
            </a:r>
          </a:p>
          <a:p>
            <a:pPr lvl="2"/>
            <a:r>
              <a:rPr lang="en-US" dirty="0"/>
              <a:t>Which must add up to a complete erase time before writing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22D25-3062-44E2-82CE-CA425912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2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6EF26-7A1F-4EBF-A58F-8D73EA69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Factory Information Configuration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F527D-9555-49D4-B25A-B8C4BD2D8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Read-only memory</a:t>
            </a:r>
          </a:p>
          <a:p>
            <a:endParaRPr lang="en-US" dirty="0"/>
          </a:p>
          <a:p>
            <a:r>
              <a:rPr lang="en-US" dirty="0"/>
              <a:t>Chip-specific information and configuration</a:t>
            </a:r>
          </a:p>
          <a:p>
            <a:pPr lvl="1"/>
            <a:r>
              <a:rPr lang="en-US" dirty="0"/>
              <a:t>Code size</a:t>
            </a:r>
          </a:p>
          <a:p>
            <a:pPr lvl="1"/>
            <a:r>
              <a:rPr lang="en-US" dirty="0"/>
              <a:t>Unique device ID</a:t>
            </a:r>
          </a:p>
          <a:p>
            <a:pPr lvl="1"/>
            <a:r>
              <a:rPr lang="en-US" dirty="0"/>
              <a:t>Production IDs</a:t>
            </a:r>
          </a:p>
          <a:p>
            <a:pPr lvl="1"/>
            <a:r>
              <a:rPr lang="en-US" dirty="0"/>
              <a:t>Temperature conversion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6CDC9-6D49-4B04-846B-3187E314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7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65F1-BC58-46DE-AC4F-03F84279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Information Configuration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AB90F-566A-4DE8-AD1A-DB9BEF9DF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Flash memory for non-volatile user configurations</a:t>
            </a:r>
          </a:p>
          <a:p>
            <a:pPr lvl="1"/>
            <a:r>
              <a:rPr lang="en-US" dirty="0"/>
              <a:t>Writable and erasable through NVMC processes described earlier</a:t>
            </a:r>
          </a:p>
          <a:p>
            <a:pPr lvl="1"/>
            <a:endParaRPr lang="en-US" dirty="0"/>
          </a:p>
          <a:p>
            <a:r>
              <a:rPr lang="en-US" dirty="0"/>
              <a:t>32 words of customer information (128 bytes total)</a:t>
            </a:r>
          </a:p>
          <a:p>
            <a:endParaRPr lang="en-US" dirty="0"/>
          </a:p>
          <a:p>
            <a:r>
              <a:rPr lang="en-US" dirty="0"/>
              <a:t>Special configurations</a:t>
            </a:r>
          </a:p>
          <a:p>
            <a:pPr lvl="1"/>
            <a:r>
              <a:rPr lang="en-US" dirty="0"/>
              <a:t>Reset pin</a:t>
            </a:r>
          </a:p>
          <a:p>
            <a:pPr lvl="1"/>
            <a:r>
              <a:rPr lang="en-US" dirty="0"/>
              <a:t>NFC pin enable/disable</a:t>
            </a:r>
          </a:p>
          <a:p>
            <a:pPr lvl="1"/>
            <a:r>
              <a:rPr lang="en-US" dirty="0"/>
              <a:t>Debug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C39E47-F3A6-43E9-9214-C796D5C7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41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2DDA-C87E-4D95-8D6C-5671AD7A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DC9D-462D-4F3F-B83E-3746AC97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run a system entirely within Flash?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you run a system entirely within RAM?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EF1D2-F7C9-4483-BA64-8054458B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6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92DDA-C87E-4D95-8D6C-5671AD7A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1DC9D-462D-4F3F-B83E-3746AC975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you run a system entirely within Flash?</a:t>
            </a:r>
          </a:p>
          <a:p>
            <a:pPr lvl="1"/>
            <a:r>
              <a:rPr lang="en-US" dirty="0"/>
              <a:t>Yes, but it would go _very_ slowly</a:t>
            </a:r>
          </a:p>
          <a:p>
            <a:pPr lvl="1"/>
            <a:r>
              <a:rPr lang="en-US" dirty="0"/>
              <a:t>Local variables would be pretty hard to manage</a:t>
            </a:r>
          </a:p>
          <a:p>
            <a:pPr lvl="2"/>
            <a:r>
              <a:rPr lang="en-US" dirty="0"/>
              <a:t>87.5 </a:t>
            </a:r>
            <a:r>
              <a:rPr lang="en-US" dirty="0" err="1"/>
              <a:t>ms</a:t>
            </a:r>
            <a:r>
              <a:rPr lang="en-US" dirty="0"/>
              <a:t> of code pause every time you write to a variable…</a:t>
            </a:r>
          </a:p>
          <a:p>
            <a:endParaRPr lang="en-US" dirty="0"/>
          </a:p>
          <a:p>
            <a:r>
              <a:rPr lang="en-US" dirty="0"/>
              <a:t>Could you run a system entirely within RAM?</a:t>
            </a:r>
          </a:p>
          <a:p>
            <a:pPr lvl="1"/>
            <a:r>
              <a:rPr lang="en-US" dirty="0"/>
              <a:t>Yes, but code would need to be loaded from somewhere else</a:t>
            </a:r>
          </a:p>
          <a:p>
            <a:pPr lvl="2"/>
            <a:r>
              <a:rPr lang="en-US" dirty="0"/>
              <a:t>Need initial state that is nonvolatile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Would run just as fast and be lower energy, actually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EF1D2-F7C9-4483-BA64-8054458B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61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66543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energy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 equations</a:t>
            </a:r>
          </a:p>
          <a:p>
            <a:pPr lvl="1"/>
            <a:r>
              <a:rPr lang="en-US" dirty="0"/>
              <a:t>Power = Current * Voltage (Watts)</a:t>
            </a:r>
          </a:p>
          <a:p>
            <a:pPr lvl="1"/>
            <a:r>
              <a:rPr lang="en-US" dirty="0"/>
              <a:t>Energy = Power * Time (Joules)</a:t>
            </a:r>
          </a:p>
          <a:p>
            <a:endParaRPr lang="en-US" dirty="0"/>
          </a:p>
          <a:p>
            <a:r>
              <a:rPr lang="en-US" dirty="0"/>
              <a:t>Energy = volts * amps * seconds</a:t>
            </a:r>
          </a:p>
          <a:p>
            <a:pPr lvl="1"/>
            <a:r>
              <a:rPr lang="en-US" dirty="0"/>
              <a:t>Voltage is </a:t>
            </a:r>
            <a:r>
              <a:rPr lang="en-US" i="1" dirty="0"/>
              <a:t>usually</a:t>
            </a:r>
            <a:r>
              <a:rPr lang="en-US" dirty="0"/>
              <a:t> constant for a system</a:t>
            </a:r>
          </a:p>
          <a:p>
            <a:pPr lvl="1"/>
            <a:r>
              <a:rPr lang="en-US" dirty="0"/>
              <a:t>Time is how long you are running for / measurement period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Current changes based on activities being done</a:t>
            </a:r>
          </a:p>
          <a:p>
            <a:pPr lvl="2"/>
            <a:r>
              <a:rPr lang="en-US" dirty="0"/>
              <a:t>Often energy is presented as a current draw</a:t>
            </a:r>
          </a:p>
          <a:p>
            <a:pPr lvl="2"/>
            <a:r>
              <a:rPr lang="en-US" dirty="0"/>
              <a:t>Maybe an average current draw</a:t>
            </a:r>
          </a:p>
          <a:p>
            <a:pPr lvl="2"/>
            <a:r>
              <a:rPr lang="en-US" dirty="0"/>
              <a:t>With Voltage and Time implicit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99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57F4-C81A-4FF2-AA25-5010A353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current trace during wireless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ACB32-4C70-4B91-90E1-B90B2A48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Current measurement in nRF51422 Development Kit - Nordic Q&amp;A - Nordic  DevZone - Nordic DevZone">
            <a:extLst>
              <a:ext uri="{FF2B5EF4-FFF2-40B4-BE49-F238E27FC236}">
                <a16:creationId xmlns:a16="http://schemas.microsoft.com/office/drawing/2014/main" id="{49291380-4F10-4679-8278-3DE39180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47775"/>
            <a:ext cx="90487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825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power through USB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5v at up to 500 mA (USB 2.0) or 900 mA (USB 3.0)</a:t>
            </a:r>
          </a:p>
          <a:p>
            <a:pPr lvl="1"/>
            <a:r>
              <a:rPr lang="en-US" dirty="0"/>
              <a:t>Or power delivery specifications, which can do far more power</a:t>
            </a:r>
          </a:p>
          <a:p>
            <a:pPr lvl="1"/>
            <a:endParaRPr lang="en-US" dirty="0"/>
          </a:p>
          <a:p>
            <a:r>
              <a:rPr lang="en-US" dirty="0"/>
              <a:t>Must be converted to different voltage to use</a:t>
            </a:r>
          </a:p>
          <a:p>
            <a:pPr lvl="1"/>
            <a:r>
              <a:rPr lang="en-US" dirty="0"/>
              <a:t>Voltage regulator takes in 5v and spits out 3.3v</a:t>
            </a:r>
          </a:p>
          <a:p>
            <a:pPr lvl="1"/>
            <a:r>
              <a:rPr lang="en-US" dirty="0"/>
              <a:t>Has its own maximum current!</a:t>
            </a:r>
          </a:p>
          <a:p>
            <a:pPr lvl="1"/>
            <a:endParaRPr lang="en-US" dirty="0"/>
          </a:p>
          <a:p>
            <a:r>
              <a:rPr lang="en-US" dirty="0"/>
              <a:t>System is limited by the minimum of USB or regulator power</a:t>
            </a:r>
          </a:p>
          <a:p>
            <a:pPr lvl="1"/>
            <a:r>
              <a:rPr lang="en-US" dirty="0" err="1"/>
              <a:t>Microbit</a:t>
            </a:r>
            <a:r>
              <a:rPr lang="en-US" dirty="0"/>
              <a:t>: regulator gives 3.3v at up to 600 mA = 1.98 W</a:t>
            </a:r>
          </a:p>
          <a:p>
            <a:pPr lvl="2"/>
            <a:r>
              <a:rPr lang="en-US" dirty="0"/>
              <a:t>USB 2.5 Watts, Regulator 1.98 Watts ⇨ System 1.98 Watts</a:t>
            </a:r>
          </a:p>
          <a:p>
            <a:pPr lvl="2"/>
            <a:r>
              <a:rPr lang="en-US" dirty="0"/>
              <a:t>This is a max! Stay 15-30% below regulator limit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6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F79-E05D-4428-BB30-0CD35704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F67F-EA0F-483D-A45C-9FA4C55D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Batteries often list energy in mA*h (milliamp – hours)</a:t>
            </a:r>
          </a:p>
          <a:p>
            <a:pPr lvl="1"/>
            <a:r>
              <a:rPr lang="en-US" dirty="0"/>
              <a:t>Coin cell battery: 3v at 220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2x AA battery: 3v at 2000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iPhone 11 battery: 3.7v at 3000 </a:t>
            </a:r>
            <a:r>
              <a:rPr lang="en-US" dirty="0" err="1"/>
              <a:t>mAh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Also usually limited by regulator</a:t>
            </a:r>
          </a:p>
          <a:p>
            <a:pPr lvl="1"/>
            <a:r>
              <a:rPr lang="en-US" dirty="0"/>
              <a:t>Sometimes just directly connected to system</a:t>
            </a:r>
          </a:p>
          <a:p>
            <a:pPr lvl="1"/>
            <a:r>
              <a:rPr lang="en-US" dirty="0"/>
              <a:t>We can run at 3v just fine! (3.7v is no good though)</a:t>
            </a:r>
          </a:p>
          <a:p>
            <a:pPr lvl="1"/>
            <a:endParaRPr lang="en-US" dirty="0"/>
          </a:p>
          <a:p>
            <a:r>
              <a:rPr lang="en-US" dirty="0"/>
              <a:t>Voltage can vary with charge</a:t>
            </a:r>
          </a:p>
          <a:p>
            <a:pPr lvl="1"/>
            <a:r>
              <a:rPr lang="en-US" dirty="0"/>
              <a:t>But only a little, right before battery is depleted</a:t>
            </a:r>
          </a:p>
          <a:p>
            <a:pPr lvl="1"/>
            <a:r>
              <a:rPr lang="en-US" dirty="0"/>
              <a:t>Example: coin cell goes down to ~2.7 volts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B3C1-A410-49A1-8BA8-5E56FEB3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690B-C852-4BAC-A0CB-417D4B1B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101" y="1737189"/>
            <a:ext cx="1935930" cy="153941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309D57B-C031-45B0-816C-BB109FD8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0" y="3540176"/>
            <a:ext cx="2217737" cy="28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7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09C64-3F36-F34A-C824-D28531BC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Parts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3A1BB-19C6-470E-83EE-5C69A2E9A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Placing orders tonight (5/27)</a:t>
            </a:r>
          </a:p>
          <a:p>
            <a:pPr lvl="1"/>
            <a:r>
              <a:rPr lang="en-US" dirty="0"/>
              <a:t>Anything on the form by 6pm</a:t>
            </a:r>
          </a:p>
          <a:p>
            <a:pPr lvl="1"/>
            <a:endParaRPr lang="en-US" dirty="0"/>
          </a:p>
          <a:p>
            <a:r>
              <a:rPr lang="en-US" dirty="0"/>
              <a:t>Placing more orders on Sunday (6/01)</a:t>
            </a:r>
          </a:p>
          <a:p>
            <a:pPr lvl="1"/>
            <a:r>
              <a:rPr lang="en-US" dirty="0"/>
              <a:t>Anything on the form by end-of-day Saturday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That will likely be the end of orders</a:t>
            </a:r>
          </a:p>
          <a:p>
            <a:pPr lvl="1"/>
            <a:r>
              <a:rPr lang="en-US" dirty="0"/>
              <a:t>Anything after that point is unlikely to arrive in time for final projects unless it’s from Amazon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9E71B-4567-DFD0-B228-D6860204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89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F5A64-B3CE-442B-A3FC-DBBC01C0F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700" y="3429000"/>
            <a:ext cx="4744210" cy="21507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87532-B641-4A18-86D6-ADDBA9A9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batteries measured?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A005B-769E-4BBD-8B93-4562BE094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Measuring energy remaining is a difficult problem</a:t>
            </a:r>
          </a:p>
          <a:p>
            <a:pPr lvl="1"/>
            <a:r>
              <a:rPr lang="en-US" sz="2000" dirty="0"/>
              <a:t>Many questions to be handled</a:t>
            </a:r>
          </a:p>
          <a:p>
            <a:pPr lvl="2"/>
            <a:r>
              <a:rPr lang="en-US" sz="2000" dirty="0"/>
              <a:t>How much did it start with?</a:t>
            </a:r>
          </a:p>
          <a:p>
            <a:pPr lvl="2"/>
            <a:r>
              <a:rPr lang="en-US" sz="2000" dirty="0"/>
              <a:t>How much energy has been used?</a:t>
            </a:r>
          </a:p>
          <a:p>
            <a:pPr lvl="2"/>
            <a:r>
              <a:rPr lang="en-US" sz="2000" dirty="0"/>
              <a:t>What type of battery is it?</a:t>
            </a:r>
          </a:p>
          <a:p>
            <a:pPr lvl="1"/>
            <a:r>
              <a:rPr lang="en-US" sz="2000" dirty="0"/>
              <a:t>Energy is not as constant a quantity as one would hope</a:t>
            </a:r>
          </a:p>
          <a:p>
            <a:pPr lvl="2"/>
            <a:r>
              <a:rPr lang="en-US" sz="2000" dirty="0"/>
              <a:t>Pulling out lots at once has an overhead penalty</a:t>
            </a:r>
          </a:p>
          <a:p>
            <a:pPr lvl="2"/>
            <a:endParaRPr lang="en-US" sz="2000" dirty="0"/>
          </a:p>
          <a:p>
            <a:r>
              <a:rPr lang="en-US" sz="2400" dirty="0"/>
              <a:t>Coulomb Counter (aka Battery Fuel Gauge)</a:t>
            </a:r>
          </a:p>
          <a:p>
            <a:pPr lvl="1"/>
            <a:r>
              <a:rPr lang="en-US" sz="2000" dirty="0"/>
              <a:t>Designed for a specific battery “chemistry”</a:t>
            </a:r>
          </a:p>
          <a:p>
            <a:pPr lvl="1"/>
            <a:r>
              <a:rPr lang="en-US" sz="2000" dirty="0"/>
              <a:t>Monitors charge flowing in each direction</a:t>
            </a:r>
          </a:p>
          <a:p>
            <a:pPr lvl="1"/>
            <a:r>
              <a:rPr lang="en-US" sz="2000" dirty="0"/>
              <a:t>I2C interface for reading battery state</a:t>
            </a:r>
          </a:p>
          <a:p>
            <a:pPr lvl="1"/>
            <a:endParaRPr lang="en-US" sz="2000" dirty="0"/>
          </a:p>
          <a:p>
            <a:r>
              <a:rPr lang="en-US" sz="2400" dirty="0"/>
              <a:t>Accuracy is not exact, more of an educated guess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DFBA7-986E-4E13-BF4C-E4890F8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13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2DFF-21DA-4E75-80BC-E15B0747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batteries managed?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77AE-C1A8-4C24-B417-528FC311C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a dedicated IC for charging and managing battery packs</a:t>
            </a:r>
          </a:p>
          <a:p>
            <a:pPr lvl="1"/>
            <a:r>
              <a:rPr lang="en-US" dirty="0"/>
              <a:t>Recharges battery with appropriate amount of current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Monitors issues of battery health</a:t>
            </a:r>
          </a:p>
          <a:p>
            <a:pPr lvl="2"/>
            <a:r>
              <a:rPr lang="en-US" dirty="0"/>
              <a:t>Various status monitoring</a:t>
            </a:r>
          </a:p>
          <a:p>
            <a:pPr lvl="3"/>
            <a:r>
              <a:rPr lang="en-US" dirty="0"/>
              <a:t>Overcharge, undercharge</a:t>
            </a:r>
          </a:p>
          <a:p>
            <a:pPr lvl="3"/>
            <a:r>
              <a:rPr lang="en-US" dirty="0"/>
              <a:t>Overcurrent</a:t>
            </a:r>
          </a:p>
          <a:p>
            <a:pPr lvl="3"/>
            <a:r>
              <a:rPr lang="en-US" dirty="0"/>
              <a:t>Overtemperature, </a:t>
            </a:r>
            <a:r>
              <a:rPr lang="en-US" dirty="0" err="1"/>
              <a:t>undertemperature</a:t>
            </a:r>
            <a:endParaRPr lang="en-US" dirty="0"/>
          </a:p>
          <a:p>
            <a:pPr lvl="2"/>
            <a:r>
              <a:rPr lang="en-US" dirty="0"/>
              <a:t>Will go so far as to cut off the system to protect the battery</a:t>
            </a:r>
          </a:p>
          <a:p>
            <a:pPr lvl="2"/>
            <a:endParaRPr lang="en-US" dirty="0"/>
          </a:p>
          <a:p>
            <a:r>
              <a:rPr lang="en-US" dirty="0"/>
              <a:t>Takeaway: complicated problem, approach with caution!</a:t>
            </a:r>
          </a:p>
          <a:p>
            <a:pPr lvl="1"/>
            <a:r>
              <a:rPr lang="en-US" dirty="0"/>
              <a:t>Best to reuse an existing design, if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5D038-B45B-472C-B24F-256E0E8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5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6E69A-9E13-46FB-BDC1-41F1E3C9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only uses battery energy in a simple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A3D26-E6C9-4D09-BBE3-B0049920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Battery input connects directly to regulator</a:t>
            </a:r>
          </a:p>
          <a:p>
            <a:pPr lvl="1"/>
            <a:r>
              <a:rPr lang="en-US" dirty="0"/>
              <a:t>No protection for battery health</a:t>
            </a:r>
          </a:p>
          <a:p>
            <a:pPr lvl="1"/>
            <a:r>
              <a:rPr lang="en-US" dirty="0"/>
              <a:t>No battery charging capabilities</a:t>
            </a:r>
          </a:p>
          <a:p>
            <a:pPr lvl="1"/>
            <a:endParaRPr lang="en-US" dirty="0"/>
          </a:p>
          <a:p>
            <a:r>
              <a:rPr lang="en-US" dirty="0"/>
              <a:t>Usually this is fine for simple, low-power systems</a:t>
            </a:r>
          </a:p>
          <a:p>
            <a:pPr lvl="1"/>
            <a:r>
              <a:rPr lang="en-US" dirty="0"/>
              <a:t>It means that the input voltage can vary though</a:t>
            </a:r>
          </a:p>
          <a:p>
            <a:pPr lvl="1"/>
            <a:r>
              <a:rPr lang="en-US" dirty="0"/>
              <a:t>Makes the reference voltages for the ADC/Comparator more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5C4E0-4769-4E7A-A5EA-D233B246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88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D1D0-5180-4C80-A2FD-C2E3BE96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harvesting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BB467-42A5-4CD6-908C-F35F5C5B0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Grab energy from the environment and use that!</a:t>
            </a:r>
          </a:p>
          <a:p>
            <a:pPr lvl="1"/>
            <a:r>
              <a:rPr lang="en-US" dirty="0"/>
              <a:t>Could augment with a battery and use energy to recharge</a:t>
            </a:r>
          </a:p>
          <a:p>
            <a:pPr lvl="1"/>
            <a:r>
              <a:rPr lang="en-US" dirty="0"/>
              <a:t>Could go entirely </a:t>
            </a:r>
            <a:r>
              <a:rPr lang="en-US" dirty="0" err="1"/>
              <a:t>batteryless</a:t>
            </a:r>
            <a:r>
              <a:rPr lang="en-US" dirty="0"/>
              <a:t> and live on harvested energy alone</a:t>
            </a:r>
          </a:p>
          <a:p>
            <a:pPr lvl="1"/>
            <a:endParaRPr lang="en-US" dirty="0"/>
          </a:p>
          <a:p>
            <a:r>
              <a:rPr lang="en-US" dirty="0"/>
              <a:t>Sources</a:t>
            </a:r>
          </a:p>
          <a:p>
            <a:pPr lvl="1"/>
            <a:r>
              <a:rPr lang="en-US" dirty="0"/>
              <a:t>Light (outdoor or indoor. most successful)</a:t>
            </a:r>
          </a:p>
          <a:p>
            <a:pPr lvl="1"/>
            <a:r>
              <a:rPr lang="en-US" dirty="0"/>
              <a:t>Airflow (outdoor or air vents)</a:t>
            </a:r>
          </a:p>
          <a:p>
            <a:pPr lvl="1"/>
            <a:r>
              <a:rPr lang="en-US" dirty="0"/>
              <a:t>Motion (on human body)</a:t>
            </a:r>
          </a:p>
          <a:p>
            <a:pPr lvl="1"/>
            <a:r>
              <a:rPr lang="en-US" dirty="0"/>
              <a:t>Temperature differential (difficult in practice)</a:t>
            </a:r>
          </a:p>
          <a:p>
            <a:pPr lvl="1"/>
            <a:r>
              <a:rPr lang="en-US" dirty="0"/>
              <a:t>RF (very low energy source)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E623E-C1A3-4A01-9D7C-27203F34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13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DAACE-FC6E-4E7F-A2AB-5EEE1F880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harvesting from hot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B07F-C9DF-4751-8AA6-F3394A43C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Peltier junctions create a voltage from temperature differential</a:t>
            </a:r>
          </a:p>
          <a:p>
            <a:pPr lvl="1"/>
            <a:r>
              <a:rPr lang="en-US" dirty="0"/>
              <a:t>Challenge: needs a large differential for more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9A1A4-2132-4330-9A4F-8CB2C4E2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E1406-C9F5-4982-914D-0E836960C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96" b="7784"/>
          <a:stretch/>
        </p:blipFill>
        <p:spPr>
          <a:xfrm>
            <a:off x="607594" y="2543549"/>
            <a:ext cx="4419150" cy="3628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9C31C1-B468-4156-9D52-D3914BB1E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401" y="2543549"/>
            <a:ext cx="5765993" cy="36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73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lar panel MPPT Explained – Caravan Solar Panel Kits &amp; Chargers">
            <a:extLst>
              <a:ext uri="{FF2B5EF4-FFF2-40B4-BE49-F238E27FC236}">
                <a16:creationId xmlns:a16="http://schemas.microsoft.com/office/drawing/2014/main" id="{21D5EEB5-02B0-4BCD-995F-1E4368AF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46" y="3061952"/>
            <a:ext cx="3567448" cy="35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4AED5-F016-42D4-B505-09D975A85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harvested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56692-D43C-4D5D-8CF2-8328D33B6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uses an IC to pull in energy and provide to system</a:t>
            </a:r>
          </a:p>
          <a:p>
            <a:pPr lvl="1"/>
            <a:endParaRPr lang="en-US" dirty="0"/>
          </a:p>
          <a:p>
            <a:r>
              <a:rPr lang="en-US" dirty="0"/>
              <a:t>Harvested voltage/current are often very small</a:t>
            </a:r>
          </a:p>
          <a:p>
            <a:pPr lvl="1"/>
            <a:r>
              <a:rPr lang="en-US" dirty="0"/>
              <a:t>Signal in millivolts is pretty common</a:t>
            </a:r>
          </a:p>
          <a:p>
            <a:pPr lvl="1"/>
            <a:r>
              <a:rPr lang="en-US" dirty="0"/>
              <a:t>Need to accumulate over time to power system</a:t>
            </a:r>
          </a:p>
          <a:p>
            <a:pPr lvl="2"/>
            <a:r>
              <a:rPr lang="en-US" dirty="0"/>
              <a:t>Fill up a capacitor</a:t>
            </a:r>
          </a:p>
          <a:p>
            <a:pPr lvl="1"/>
            <a:endParaRPr lang="en-US" dirty="0"/>
          </a:p>
          <a:p>
            <a:r>
              <a:rPr lang="en-US" dirty="0"/>
              <a:t>Need particular load for maximum power</a:t>
            </a:r>
          </a:p>
          <a:p>
            <a:pPr lvl="1"/>
            <a:r>
              <a:rPr lang="en-US" dirty="0"/>
              <a:t>ICs often implement</a:t>
            </a:r>
            <a:br>
              <a:rPr lang="en-US" dirty="0"/>
            </a:br>
            <a:r>
              <a:rPr lang="en-US" dirty="0"/>
              <a:t>Maximum Power Point Tracking (MPPT)</a:t>
            </a:r>
          </a:p>
          <a:p>
            <a:pPr lvl="1"/>
            <a:r>
              <a:rPr lang="en-US" dirty="0"/>
              <a:t>Varies load automatically to always</a:t>
            </a:r>
            <a:br>
              <a:rPr lang="en-US" dirty="0"/>
            </a:br>
            <a:r>
              <a:rPr lang="en-US" dirty="0"/>
              <a:t>harvest the most possible energy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6652E-F565-4868-B987-4CACCFB7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16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b="1" dirty="0" err="1"/>
              <a:t>Microbit</a:t>
            </a:r>
            <a:r>
              <a:rPr lang="en-US" b="1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810131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F79-E05D-4428-BB30-0CD35704E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F67F-EA0F-483D-A45C-9FA4C55D6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Battery energy</a:t>
            </a:r>
          </a:p>
          <a:p>
            <a:pPr lvl="1"/>
            <a:r>
              <a:rPr lang="en-US" dirty="0"/>
              <a:t>Coin cell battery: 3v at 220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2x AA battery: 3v at 2000 </a:t>
            </a:r>
            <a:r>
              <a:rPr lang="en-US" dirty="0" err="1"/>
              <a:t>mAh</a:t>
            </a:r>
            <a:endParaRPr lang="en-US" dirty="0"/>
          </a:p>
          <a:p>
            <a:pPr lvl="1"/>
            <a:r>
              <a:rPr lang="en-US" dirty="0"/>
              <a:t>iPhone 11 battery: 3.7v at 3000 </a:t>
            </a:r>
            <a:r>
              <a:rPr lang="en-US" dirty="0" err="1"/>
              <a:t>mAh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nRF52833 active current: 5.6 mA (at 3v)</a:t>
            </a:r>
          </a:p>
          <a:p>
            <a:pPr lvl="1"/>
            <a:r>
              <a:rPr lang="en-US" dirty="0"/>
              <a:t>Coin cell: 	40 hours   -&gt;  ~2 days</a:t>
            </a:r>
          </a:p>
          <a:p>
            <a:pPr lvl="1"/>
            <a:r>
              <a:rPr lang="en-US" dirty="0"/>
              <a:t>2x AA: 		360 hours -&gt; ~15 days</a:t>
            </a:r>
          </a:p>
          <a:p>
            <a:pPr lvl="1"/>
            <a:r>
              <a:rPr lang="en-US" dirty="0"/>
              <a:t>iPhone 11:	535 hours -&gt; ~22 days</a:t>
            </a:r>
          </a:p>
          <a:p>
            <a:pPr lvl="1"/>
            <a:endParaRPr lang="en-US" dirty="0"/>
          </a:p>
          <a:p>
            <a:r>
              <a:rPr lang="en-US" dirty="0"/>
              <a:t>So how does any of this work???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B3C1-A410-49A1-8BA8-5E56FEB3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8690B-C852-4BAC-A0CB-417D4B1BD2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101" y="1737189"/>
            <a:ext cx="1935930" cy="1539411"/>
          </a:xfrm>
          <a:prstGeom prst="rect">
            <a:avLst/>
          </a:prstGeom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4309D57B-C031-45B0-816C-BB109FD8B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460" y="3540176"/>
            <a:ext cx="2217737" cy="281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30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7B77E7-DCAC-4235-BA68-5F9F723D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Sleep mode power draw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45FD8-1CF4-4D80-98C9-886131EA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10D67CE-771C-46DE-A449-E742C542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25" y="1127585"/>
            <a:ext cx="9620138" cy="54113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1309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E5BC-B766-474F-A013-9C712733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sleep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AD698-A7EE-4AFA-A75E-7AE014F9F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Sleep mode</a:t>
            </a:r>
          </a:p>
          <a:p>
            <a:pPr lvl="1"/>
            <a:r>
              <a:rPr lang="en-US" dirty="0"/>
              <a:t>Processor stops running but memory values are preserved</a:t>
            </a:r>
          </a:p>
          <a:p>
            <a:pPr lvl="1"/>
            <a:r>
              <a:rPr lang="en-US" dirty="0"/>
              <a:t>Most peripherals are disabled</a:t>
            </a:r>
          </a:p>
          <a:p>
            <a:pPr lvl="1"/>
            <a:r>
              <a:rPr lang="en-US" dirty="0"/>
              <a:t>Continues until an interrupt occurs and wakes the microcontroller</a:t>
            </a:r>
          </a:p>
          <a:p>
            <a:pPr lvl="2"/>
            <a:r>
              <a:rPr lang="en-US" dirty="0"/>
              <a:t>Usually a timer or GPIO input</a:t>
            </a:r>
          </a:p>
          <a:p>
            <a:pPr lvl="2"/>
            <a:endParaRPr lang="en-US" dirty="0"/>
          </a:p>
          <a:p>
            <a:r>
              <a:rPr lang="en-US" dirty="0"/>
              <a:t>nRF52833 sleep mode current: 1.8 </a:t>
            </a:r>
            <a:r>
              <a:rPr lang="en-US" dirty="0" err="1"/>
              <a:t>μA</a:t>
            </a:r>
            <a:r>
              <a:rPr lang="en-US" dirty="0"/>
              <a:t> (GPIO port event only)</a:t>
            </a:r>
          </a:p>
          <a:p>
            <a:pPr lvl="1"/>
            <a:r>
              <a:rPr lang="en-US" dirty="0"/>
              <a:t>Coin cell: 	122222 hours   -&gt;  ~5000 days -&gt; ~14 years</a:t>
            </a:r>
          </a:p>
          <a:p>
            <a:pPr lvl="1"/>
            <a:endParaRPr lang="en-US" dirty="0"/>
          </a:p>
          <a:p>
            <a:r>
              <a:rPr lang="en-US" dirty="0"/>
              <a:t>Low-power systems shoot for less than 1% duty cycle</a:t>
            </a:r>
          </a:p>
          <a:p>
            <a:pPr lvl="1"/>
            <a:r>
              <a:rPr lang="en-US" dirty="0"/>
              <a:t>Average current of ~100 </a:t>
            </a:r>
            <a:r>
              <a:rPr lang="en-US" dirty="0" err="1"/>
              <a:t>μA</a:t>
            </a:r>
            <a:r>
              <a:rPr lang="en-US" dirty="0"/>
              <a:t> or less</a:t>
            </a:r>
          </a:p>
          <a:p>
            <a:pPr lvl="1"/>
            <a:r>
              <a:rPr lang="en-US" dirty="0"/>
              <a:t>Warning: other stuff on the board counts!!</a:t>
            </a:r>
          </a:p>
          <a:p>
            <a:pPr lvl="2"/>
            <a:r>
              <a:rPr lang="en-US" dirty="0"/>
              <a:t>LEDs are 1-10 mA each… Power is not a concern of the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7367A-A63B-437C-A6FA-4B4F7474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F612-0EFB-4EB6-83A4-9A49F74A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C3BB-C70A-446F-BB52-82135F515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won’t have time to talk about these, but I have slides, so I included them at the end of this lecture</a:t>
            </a:r>
          </a:p>
          <a:p>
            <a:endParaRPr lang="en-US" dirty="0"/>
          </a:p>
          <a:p>
            <a:r>
              <a:rPr lang="en-US" dirty="0"/>
              <a:t>SD Card protocol</a:t>
            </a:r>
          </a:p>
          <a:p>
            <a:endParaRPr lang="en-US" dirty="0"/>
          </a:p>
          <a:p>
            <a:r>
              <a:rPr lang="en-US" dirty="0"/>
              <a:t>PPI and task/event chaining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83635-81D0-49F9-BE96-059F2C3F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33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C1C7-EF1B-457C-B0D9-ED549B2C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current draw (microcontroller)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741-C31A-49E9-A443-B09D7A50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Active CPU </a:t>
            </a:r>
          </a:p>
          <a:p>
            <a:pPr lvl="1"/>
            <a:r>
              <a:rPr lang="en-US" dirty="0"/>
              <a:t>5.6 mA (executing from Flash)</a:t>
            </a:r>
          </a:p>
          <a:p>
            <a:pPr lvl="1"/>
            <a:r>
              <a:rPr lang="en-US" dirty="0"/>
              <a:t>1.8 </a:t>
            </a:r>
            <a:r>
              <a:rPr lang="en-US" dirty="0" err="1"/>
              <a:t>μA</a:t>
            </a:r>
            <a:r>
              <a:rPr lang="en-US" dirty="0"/>
              <a:t> (sleep mode with RAM retention)</a:t>
            </a:r>
          </a:p>
          <a:p>
            <a:pPr lvl="1"/>
            <a:endParaRPr lang="en-US" dirty="0"/>
          </a:p>
          <a:p>
            <a:r>
              <a:rPr lang="en-US" dirty="0"/>
              <a:t>Transmitting RF packet</a:t>
            </a:r>
          </a:p>
          <a:p>
            <a:pPr lvl="1"/>
            <a:r>
              <a:rPr lang="en-US" dirty="0"/>
              <a:t>15.5 mA (+8 dBm)</a:t>
            </a:r>
          </a:p>
          <a:p>
            <a:pPr lvl="1"/>
            <a:endParaRPr lang="en-US" dirty="0"/>
          </a:p>
          <a:p>
            <a:r>
              <a:rPr lang="en-US" dirty="0"/>
              <a:t>Other peripherals</a:t>
            </a:r>
          </a:p>
          <a:p>
            <a:pPr lvl="1"/>
            <a:r>
              <a:rPr lang="en-US" dirty="0"/>
              <a:t>SAADC: 1.37 mA</a:t>
            </a:r>
          </a:p>
          <a:p>
            <a:pPr lvl="1"/>
            <a:r>
              <a:rPr lang="en-US" dirty="0"/>
              <a:t>Timer: 729 </a:t>
            </a:r>
            <a:r>
              <a:rPr lang="en-US" dirty="0" err="1"/>
              <a:t>μA</a:t>
            </a:r>
            <a:r>
              <a:rPr lang="en-US" dirty="0"/>
              <a:t> (for any Timer peripheral)</a:t>
            </a:r>
          </a:p>
          <a:p>
            <a:pPr lvl="1"/>
            <a:r>
              <a:rPr lang="en-US" dirty="0"/>
              <a:t>I2C: 6.6 mA (pull-down resistors when transmitting 0 bit)</a:t>
            </a:r>
          </a:p>
          <a:p>
            <a:pPr lvl="1"/>
            <a:r>
              <a:rPr lang="en-US" dirty="0"/>
              <a:t>Everything else is handfuls of </a:t>
            </a:r>
            <a:r>
              <a:rPr lang="en-US" dirty="0" err="1"/>
              <a:t>μA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56898-F279-4373-8D63-8B6BE1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1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CEF52-9926-4AB4-95B6-A1CEAF4A6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Microbit</a:t>
            </a:r>
            <a:r>
              <a:rPr lang="en-US" dirty="0"/>
              <a:t> current draw (non-microcontroller)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2F36C-1D37-4F6D-8462-2C4BFAD0A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KL27 (JTAG interface microcontroller)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μA</a:t>
            </a:r>
            <a:r>
              <a:rPr lang="en-US" dirty="0"/>
              <a:t> sleep, 8 mA active</a:t>
            </a:r>
          </a:p>
          <a:p>
            <a:pPr lvl="1"/>
            <a:endParaRPr lang="en-US" dirty="0"/>
          </a:p>
          <a:p>
            <a:r>
              <a:rPr lang="en-US" dirty="0"/>
              <a:t>Speaker</a:t>
            </a:r>
          </a:p>
          <a:p>
            <a:pPr lvl="1"/>
            <a:r>
              <a:rPr lang="en-US" dirty="0"/>
              <a:t>0-27.5 mA (changes with input signal)</a:t>
            </a:r>
          </a:p>
          <a:p>
            <a:pPr lvl="1"/>
            <a:endParaRPr lang="en-US" dirty="0"/>
          </a:p>
          <a:p>
            <a:r>
              <a:rPr lang="en-US" dirty="0"/>
              <a:t>Microphone</a:t>
            </a:r>
          </a:p>
          <a:p>
            <a:pPr lvl="1"/>
            <a:r>
              <a:rPr lang="en-US" dirty="0"/>
              <a:t>0-120 </a:t>
            </a:r>
            <a:r>
              <a:rPr lang="en-US" dirty="0" err="1"/>
              <a:t>μA</a:t>
            </a:r>
            <a:r>
              <a:rPr lang="en-US" dirty="0"/>
              <a:t> (activated with GPIO pin)</a:t>
            </a:r>
          </a:p>
          <a:p>
            <a:pPr lvl="1"/>
            <a:endParaRPr lang="en-US" dirty="0"/>
          </a:p>
          <a:p>
            <a:r>
              <a:rPr lang="en-US" dirty="0"/>
              <a:t>Accelerometer/Magnetometer</a:t>
            </a:r>
          </a:p>
          <a:p>
            <a:pPr lvl="1"/>
            <a:r>
              <a:rPr lang="en-US" dirty="0"/>
              <a:t>2-212 </a:t>
            </a:r>
            <a:r>
              <a:rPr lang="en-US" dirty="0" err="1"/>
              <a:t>μA</a:t>
            </a:r>
            <a:r>
              <a:rPr lang="en-US" dirty="0"/>
              <a:t> (depends on sensing rates, 200 is magnetometer)</a:t>
            </a:r>
          </a:p>
          <a:p>
            <a:pPr lvl="1"/>
            <a:endParaRPr lang="en-US" dirty="0"/>
          </a:p>
          <a:p>
            <a:r>
              <a:rPr lang="en-US" dirty="0"/>
              <a:t>LEDs</a:t>
            </a:r>
          </a:p>
          <a:p>
            <a:pPr lvl="1"/>
            <a:r>
              <a:rPr lang="en-US" dirty="0"/>
              <a:t>0-230 mA (can be activated individually)</a:t>
            </a:r>
          </a:p>
          <a:p>
            <a:pPr lvl="1"/>
            <a:endParaRPr lang="en-US" dirty="0"/>
          </a:p>
          <a:p>
            <a:r>
              <a:rPr lang="en-US" dirty="0"/>
              <a:t>Everything else</a:t>
            </a:r>
          </a:p>
          <a:p>
            <a:pPr lvl="1"/>
            <a:r>
              <a:rPr lang="en-US" dirty="0"/>
              <a:t>0-1 mA (mostly due to pull-up resistors)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EBFB8-E0BC-4BF1-8650-91EF5CF8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0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3E3BB-378C-4E12-B113-9E61ABA5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and min current for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7A923-BB8B-4989-9CBC-FE1BAA3B3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Maximum current: 280 mA at 3.3 volts (~1 W)</a:t>
            </a:r>
          </a:p>
          <a:p>
            <a:pPr lvl="1"/>
            <a:r>
              <a:rPr lang="en-US" dirty="0"/>
              <a:t>With </a:t>
            </a:r>
            <a:r>
              <a:rPr lang="en-US" i="1" dirty="0"/>
              <a:t>everything</a:t>
            </a:r>
            <a:r>
              <a:rPr lang="en-US" dirty="0"/>
              <a:t> active</a:t>
            </a:r>
          </a:p>
          <a:p>
            <a:pPr lvl="1"/>
            <a:r>
              <a:rPr lang="en-US" dirty="0"/>
              <a:t>Well within limits of regulator</a:t>
            </a:r>
          </a:p>
          <a:p>
            <a:pPr lvl="1"/>
            <a:endParaRPr lang="en-US" dirty="0"/>
          </a:p>
          <a:p>
            <a:r>
              <a:rPr lang="en-US" dirty="0"/>
              <a:t>Minimum current</a:t>
            </a:r>
          </a:p>
          <a:p>
            <a:pPr lvl="1"/>
            <a:r>
              <a:rPr lang="en-US" dirty="0"/>
              <a:t>~15 mA (always-on power LED)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removed the power LED:</a:t>
            </a:r>
          </a:p>
          <a:p>
            <a:pPr lvl="1"/>
            <a:r>
              <a:rPr lang="en-US" dirty="0"/>
              <a:t>&lt;100 </a:t>
            </a:r>
            <a:r>
              <a:rPr lang="en-US" dirty="0" err="1"/>
              <a:t>μA</a:t>
            </a:r>
            <a:r>
              <a:rPr lang="en-US" dirty="0"/>
              <a:t> (with everything off)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7F7CC-78C3-46F3-BBAB-57E800AA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72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2CEC-46EB-4F5F-BE13-49A0AAF9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sleep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A80A7-93BF-48C1-AFD1-223D8516A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Triggered with assembly instruction</a:t>
            </a:r>
          </a:p>
          <a:p>
            <a:pPr lvl="1"/>
            <a:r>
              <a:rPr lang="en-US" dirty="0"/>
              <a:t>WFI (Wait For Interrupt) or WFE (Wait For Event)</a:t>
            </a:r>
          </a:p>
          <a:p>
            <a:pPr lvl="1"/>
            <a:endParaRPr lang="en-US" dirty="0"/>
          </a:p>
          <a:p>
            <a:r>
              <a:rPr lang="en-US" dirty="0"/>
              <a:t>Stops processor until woken by interrupt, exception, or event</a:t>
            </a:r>
          </a:p>
          <a:p>
            <a:pPr lvl="1"/>
            <a:endParaRPr lang="en-US" dirty="0"/>
          </a:p>
          <a:p>
            <a:r>
              <a:rPr lang="en-US" dirty="0"/>
              <a:t>On nRF52 automatically disables high frequency clock if unneeded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D2188-A4BA-4A5C-9A47-819B7014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ACBBD0-1F6B-44E1-A9FE-A062E7806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4688875"/>
            <a:ext cx="10972799" cy="14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8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b="1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1604401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C1C7-EF1B-457C-B0D9-ED549B2C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energy consumption even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61741-C31A-49E9-A443-B09D7A50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sleep isn’t enough, you can power things off completely</a:t>
            </a:r>
          </a:p>
          <a:p>
            <a:pPr lvl="1"/>
            <a:r>
              <a:rPr lang="en-US" dirty="0"/>
              <a:t>Transistor can be used to turn off the sensor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56898-F279-4373-8D63-8B6BE1231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61AFC-DBE7-4E42-856F-45CC965DE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20" y="2232749"/>
            <a:ext cx="4962628" cy="41680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9BC628-3868-4824-BB17-55C029195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62" y="2408068"/>
            <a:ext cx="4417291" cy="381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557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E235FE-BAB3-468B-B6C7-6851ABCB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harvesting can lead to intermittent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85A50-A5B1-4CD2-8E21-40D229D3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1176D97-391C-4FC2-9F71-A0B326F25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31" y="1115851"/>
            <a:ext cx="6720840" cy="3166518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E7FD0B2-9A6F-43C2-9CA7-591E067B0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36" y="1526362"/>
            <a:ext cx="6096000" cy="251301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5A76FBD-AB89-46BE-8D6E-80E43339D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36" y="2199258"/>
            <a:ext cx="6019800" cy="290568"/>
          </a:xfrm>
          <a:prstGeom prst="rect">
            <a:avLst/>
          </a:prstGeom>
        </p:spPr>
      </p:pic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BFACBA44-5369-4744-AA36-2E302B10874C}"/>
              </a:ext>
            </a:extLst>
          </p:cNvPr>
          <p:cNvSpPr/>
          <p:nvPr/>
        </p:nvSpPr>
        <p:spPr bwMode="auto">
          <a:xfrm>
            <a:off x="5152418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2030D5D0-E620-4DF5-9103-C3F89B0F5542}"/>
              </a:ext>
            </a:extLst>
          </p:cNvPr>
          <p:cNvSpPr/>
          <p:nvPr/>
        </p:nvSpPr>
        <p:spPr bwMode="auto">
          <a:xfrm>
            <a:off x="5790243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6481323D-1B18-4B07-9055-B68EB4CBD6D0}"/>
              </a:ext>
            </a:extLst>
          </p:cNvPr>
          <p:cNvSpPr/>
          <p:nvPr/>
        </p:nvSpPr>
        <p:spPr bwMode="auto">
          <a:xfrm>
            <a:off x="6430323" y="530538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70B077FC-947A-49E9-B470-A8930D1918EC}"/>
              </a:ext>
            </a:extLst>
          </p:cNvPr>
          <p:cNvSpPr/>
          <p:nvPr/>
        </p:nvSpPr>
        <p:spPr bwMode="auto">
          <a:xfrm>
            <a:off x="5152418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9B65E4D5-A8AA-43D3-81FF-47AD7E4EA780}"/>
              </a:ext>
            </a:extLst>
          </p:cNvPr>
          <p:cNvSpPr/>
          <p:nvPr/>
        </p:nvSpPr>
        <p:spPr bwMode="auto">
          <a:xfrm>
            <a:off x="5790243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CBEAD5B8-0D54-4D9B-83E2-9AE7D5A7BB03}"/>
              </a:ext>
            </a:extLst>
          </p:cNvPr>
          <p:cNvSpPr/>
          <p:nvPr/>
        </p:nvSpPr>
        <p:spPr bwMode="auto">
          <a:xfrm>
            <a:off x="6430323" y="5299735"/>
            <a:ext cx="640080" cy="640080"/>
          </a:xfrm>
          <a:prstGeom prst="flowChartMagneticDisk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530946B6-7A3E-428F-81F5-55041BCA2FAC}"/>
              </a:ext>
            </a:extLst>
          </p:cNvPr>
          <p:cNvSpPr/>
          <p:nvPr/>
        </p:nvSpPr>
        <p:spPr bwMode="auto">
          <a:xfrm>
            <a:off x="5145501" y="530070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79334FD4-E0B6-4366-901C-FE2B31B85688}"/>
              </a:ext>
            </a:extLst>
          </p:cNvPr>
          <p:cNvSpPr/>
          <p:nvPr/>
        </p:nvSpPr>
        <p:spPr bwMode="auto">
          <a:xfrm>
            <a:off x="5783326" y="5300757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59566D64-3E70-4A96-B002-FCD654C37144}"/>
              </a:ext>
            </a:extLst>
          </p:cNvPr>
          <p:cNvSpPr/>
          <p:nvPr/>
        </p:nvSpPr>
        <p:spPr bwMode="auto">
          <a:xfrm>
            <a:off x="6423406" y="5300705"/>
            <a:ext cx="640080" cy="640080"/>
          </a:xfrm>
          <a:prstGeom prst="flowChartMagneticDisk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76A630-BA5C-41D5-B647-52A0161592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5136328" y="5273983"/>
            <a:ext cx="658425" cy="376828"/>
          </a:xfrm>
          <a:prstGeom prst="rect">
            <a:avLst/>
          </a:prstGeom>
        </p:spPr>
      </p:pic>
      <p:sp>
        <p:nvSpPr>
          <p:cNvPr id="19" name="Arc 18">
            <a:extLst>
              <a:ext uri="{FF2B5EF4-FFF2-40B4-BE49-F238E27FC236}">
                <a16:creationId xmlns:a16="http://schemas.microsoft.com/office/drawing/2014/main" id="{AB4CEE88-7744-43FE-98AA-90ED8903AFAF}"/>
              </a:ext>
            </a:extLst>
          </p:cNvPr>
          <p:cNvSpPr/>
          <p:nvPr/>
        </p:nvSpPr>
        <p:spPr bwMode="auto">
          <a:xfrm>
            <a:off x="5136328" y="5436234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D184F6-FC00-4FD3-8104-97E2FE31AD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5774153" y="5290210"/>
            <a:ext cx="658425" cy="376828"/>
          </a:xfrm>
          <a:prstGeom prst="rect">
            <a:avLst/>
          </a:pr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9BB36BBD-FCCE-4E25-A140-53355C882F6A}"/>
              </a:ext>
            </a:extLst>
          </p:cNvPr>
          <p:cNvSpPr/>
          <p:nvPr/>
        </p:nvSpPr>
        <p:spPr bwMode="auto">
          <a:xfrm>
            <a:off x="5774153" y="5452461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605005F-5678-41F9-8C6C-EB6B4729CF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2768"/>
          <a:stretch/>
        </p:blipFill>
        <p:spPr>
          <a:xfrm>
            <a:off x="6411978" y="5290210"/>
            <a:ext cx="658425" cy="376828"/>
          </a:xfrm>
          <a:prstGeom prst="rect">
            <a:avLst/>
          </a:pr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9573F24B-DD6D-4643-9135-D3D4716C9C71}"/>
              </a:ext>
            </a:extLst>
          </p:cNvPr>
          <p:cNvSpPr/>
          <p:nvPr/>
        </p:nvSpPr>
        <p:spPr bwMode="auto">
          <a:xfrm>
            <a:off x="6411978" y="5452461"/>
            <a:ext cx="658426" cy="328400"/>
          </a:xfrm>
          <a:prstGeom prst="arc">
            <a:avLst>
              <a:gd name="adj1" fmla="val 532991"/>
              <a:gd name="adj2" fmla="val 103174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D62A47-11E2-4DA6-84CE-79CFA1083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88" y="4702366"/>
            <a:ext cx="1418588" cy="1424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4C2B2B-7B77-4B49-A107-A7C3562AE3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60" y="4730367"/>
            <a:ext cx="1495977" cy="1424532"/>
          </a:xfrm>
          <a:prstGeom prst="rect">
            <a:avLst/>
          </a:prstGeom>
        </p:spPr>
      </p:pic>
      <p:pic>
        <p:nvPicPr>
          <p:cNvPr id="26" name="Picture 25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BF1A9C97-D4C9-4D10-8ECC-487FCA5D8E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97" y="4654434"/>
            <a:ext cx="524286" cy="5550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0622A9-2D32-4437-8200-7220351284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97" y="4657873"/>
            <a:ext cx="526854" cy="55778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D1CE19A-2BF9-4839-8766-E40932569AAB}"/>
              </a:ext>
            </a:extLst>
          </p:cNvPr>
          <p:cNvCxnSpPr>
            <a:cxnSpLocks/>
          </p:cNvCxnSpPr>
          <p:nvPr/>
        </p:nvCxnSpPr>
        <p:spPr bwMode="auto">
          <a:xfrm>
            <a:off x="4244144" y="5571974"/>
            <a:ext cx="90827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2DFF35-0771-4A77-8AB8-E1BC6F264A42}"/>
              </a:ext>
            </a:extLst>
          </p:cNvPr>
          <p:cNvCxnSpPr>
            <a:cxnSpLocks/>
          </p:cNvCxnSpPr>
          <p:nvPr/>
        </p:nvCxnSpPr>
        <p:spPr bwMode="auto">
          <a:xfrm>
            <a:off x="7070404" y="5570453"/>
            <a:ext cx="90827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34331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2749D-E969-4ADE-AB4F-C5D6FDED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Disabling the microcontroller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38117-EF1E-46A7-8DEE-1B8829060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1356878" cy="5386589"/>
          </a:xfrm>
        </p:spPr>
        <p:txBody>
          <a:bodyPr>
            <a:normAutofit/>
          </a:bodyPr>
          <a:lstStyle/>
          <a:p>
            <a:r>
              <a:rPr lang="en-US" dirty="0"/>
              <a:t>Even 2 </a:t>
            </a:r>
            <a:r>
              <a:rPr lang="en-US" dirty="0" err="1"/>
              <a:t>μA</a:t>
            </a:r>
            <a:r>
              <a:rPr lang="en-US" dirty="0"/>
              <a:t> sleep current might be too much for energy harvesting</a:t>
            </a:r>
          </a:p>
          <a:p>
            <a:pPr lvl="1"/>
            <a:r>
              <a:rPr lang="en-US" dirty="0"/>
              <a:t>Can turn off microcontroller periodically</a:t>
            </a:r>
          </a:p>
          <a:p>
            <a:pPr lvl="1"/>
            <a:r>
              <a:rPr lang="en-US" dirty="0"/>
              <a:t>Enable it again once VCC returns</a:t>
            </a:r>
          </a:p>
          <a:p>
            <a:pPr lvl="1"/>
            <a:endParaRPr lang="en-US" dirty="0"/>
          </a:p>
          <a:p>
            <a:r>
              <a:rPr lang="en-US" sz="2600" dirty="0"/>
              <a:t>Problem: how do you write software to deal with intermittency?</a:t>
            </a:r>
          </a:p>
          <a:p>
            <a:pPr lvl="1"/>
            <a:r>
              <a:rPr lang="en-US" sz="2200" dirty="0"/>
              <a:t>Run-to-completion with relatively quick code</a:t>
            </a:r>
          </a:p>
          <a:p>
            <a:pPr lvl="2"/>
            <a:r>
              <a:rPr lang="en-US" sz="2200" dirty="0"/>
              <a:t>Initialize, sample sensor, send packet, turn off again</a:t>
            </a:r>
          </a:p>
          <a:p>
            <a:pPr lvl="2"/>
            <a:endParaRPr lang="en-US" sz="2200" dirty="0"/>
          </a:p>
          <a:p>
            <a:pPr lvl="1"/>
            <a:r>
              <a:rPr lang="en-US" sz="2200" dirty="0"/>
              <a:t>Code checkpointing</a:t>
            </a:r>
          </a:p>
          <a:p>
            <a:pPr lvl="2"/>
            <a:r>
              <a:rPr lang="en-US" sz="2200" dirty="0"/>
              <a:t>Save state from code and restore when power resumes</a:t>
            </a:r>
          </a:p>
          <a:p>
            <a:pPr lvl="2"/>
            <a:r>
              <a:rPr lang="en-US" sz="2200" dirty="0"/>
              <a:t>Might be as little as which state the system is in, plus some samples</a:t>
            </a:r>
          </a:p>
          <a:p>
            <a:pPr lvl="2"/>
            <a:r>
              <a:rPr lang="en-US" sz="2200" dirty="0"/>
              <a:t>Might be as much as saving entire stack state</a:t>
            </a:r>
          </a:p>
          <a:p>
            <a:pPr lvl="2"/>
            <a:r>
              <a:rPr lang="en-US" sz="2200" dirty="0"/>
              <a:t>Needs low-energy, nonvolatile storage (FRAM or MRAM help!)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425E9-D68C-45CE-9CA4-4EDA27B8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63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012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49</a:t>
            </a:fld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D4B7C81-CEA3-48E6-80DB-B95B5FDA8E9D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1819E2-6884-4785-B63D-C1A2F60404C9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E241B2-2D4E-4F08-BC36-CF45FA81A74B}"/>
              </a:ext>
            </a:extLst>
          </p:cNvPr>
          <p:cNvSpPr txBox="1"/>
          <p:nvPr/>
        </p:nvSpPr>
        <p:spPr>
          <a:xfrm>
            <a:off x="2317897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</p:spTree>
    <p:extLst>
      <p:ext uri="{BB962C8B-B14F-4D97-AF65-F5344CB8AC3E}">
        <p14:creationId xmlns:p14="http://schemas.microsoft.com/office/powerpoint/2010/main" val="1692952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uses of memory, especially nonvolatile memory, in embedded systems</a:t>
            </a:r>
          </a:p>
          <a:p>
            <a:pPr lvl="1"/>
            <a:endParaRPr lang="en-US" dirty="0"/>
          </a:p>
          <a:p>
            <a:r>
              <a:rPr lang="en-US" dirty="0"/>
              <a:t>Introduce internal flash peripheral</a:t>
            </a:r>
          </a:p>
          <a:p>
            <a:endParaRPr lang="en-US" dirty="0"/>
          </a:p>
          <a:p>
            <a:r>
              <a:rPr lang="en-US" dirty="0"/>
              <a:t>Discuss matters of energy on embedded systems</a:t>
            </a:r>
          </a:p>
          <a:p>
            <a:pPr lvl="1"/>
            <a:r>
              <a:rPr lang="en-US" dirty="0"/>
              <a:t>Where to gain energy?</a:t>
            </a:r>
          </a:p>
          <a:p>
            <a:pPr lvl="1"/>
            <a:r>
              <a:rPr lang="en-US" dirty="0"/>
              <a:t>How much does the </a:t>
            </a:r>
            <a:r>
              <a:rPr lang="en-US" dirty="0" err="1"/>
              <a:t>Microbit</a:t>
            </a:r>
            <a:r>
              <a:rPr lang="en-US" dirty="0"/>
              <a:t> use?</a:t>
            </a:r>
          </a:p>
          <a:p>
            <a:pPr lvl="1"/>
            <a:r>
              <a:rPr lang="en-US" dirty="0"/>
              <a:t>How do we write software for </a:t>
            </a:r>
            <a:r>
              <a:rPr lang="en-US" i="1" dirty="0"/>
              <a:t>very</a:t>
            </a:r>
            <a:r>
              <a:rPr lang="en-US" dirty="0"/>
              <a:t> low energy systems?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Programs may not finish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50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</p:spTree>
    <p:extLst>
      <p:ext uri="{BB962C8B-B14F-4D97-AF65-F5344CB8AC3E}">
        <p14:creationId xmlns:p14="http://schemas.microsoft.com/office/powerpoint/2010/main" val="19968406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51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BCCFF78-1FC0-408D-8EF1-456AC24B37C1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0D31BF-0621-42D5-8C76-C259F4FD7A73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0A285F-23D0-481D-B8FD-37CFF5744F70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id="{1F02EEC4-EF2A-4E77-BAB4-0EECF4317CEE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33491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52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BCCFF78-1FC0-408D-8EF1-456AC24B37C1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4E3EC54-D639-4B44-99C1-FA52A25BD91E}"/>
              </a:ext>
            </a:extLst>
          </p:cNvPr>
          <p:cNvSpPr/>
          <p:nvPr/>
        </p:nvSpPr>
        <p:spPr>
          <a:xfrm>
            <a:off x="7433132" y="4316440"/>
            <a:ext cx="2742455" cy="1310541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transmit-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0D31BF-0621-42D5-8C76-C259F4FD7A73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5078EC-5BB6-4A9E-914C-843C5241231A}"/>
              </a:ext>
            </a:extLst>
          </p:cNvPr>
          <p:cNvSpPr txBox="1"/>
          <p:nvPr/>
        </p:nvSpPr>
        <p:spPr>
          <a:xfrm>
            <a:off x="7444449" y="522024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0A285F-23D0-481D-B8FD-37CFF5744F70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7E6219-4DAE-4574-B0BD-3049D0ADB53B}"/>
              </a:ext>
            </a:extLst>
          </p:cNvPr>
          <p:cNvSpPr txBox="1"/>
          <p:nvPr/>
        </p:nvSpPr>
        <p:spPr>
          <a:xfrm>
            <a:off x="7431205" y="481350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091D2AE5-620E-4996-9CA3-845B4ED6CB09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31420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5541-FA0F-403A-B1EA-1F23D96D1B14}"/>
              </a:ext>
            </a:extLst>
          </p:cNvPr>
          <p:cNvSpPr txBox="1"/>
          <p:nvPr/>
        </p:nvSpPr>
        <p:spPr>
          <a:xfrm>
            <a:off x="522514" y="204462"/>
            <a:ext cx="10893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  <a:cs typeface="Segoe UI" panose="020B0502040204020203" pitchFamily="34" charset="0"/>
              </a:rPr>
              <a:t>Checkpointing enables progress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9225DDD-1232-4A13-B251-54364CBA0C8A}"/>
              </a:ext>
            </a:extLst>
          </p:cNvPr>
          <p:cNvCxnSpPr>
            <a:cxnSpLocks/>
          </p:cNvCxnSpPr>
          <p:nvPr/>
        </p:nvCxnSpPr>
        <p:spPr>
          <a:xfrm>
            <a:off x="6243277" y="3092266"/>
            <a:ext cx="0" cy="27121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6618D9C-BEF8-462A-9506-0BF7842B629E}"/>
              </a:ext>
            </a:extLst>
          </p:cNvPr>
          <p:cNvSpPr txBox="1"/>
          <p:nvPr/>
        </p:nvSpPr>
        <p:spPr>
          <a:xfrm rot="16200000">
            <a:off x="5249191" y="4101002"/>
            <a:ext cx="1643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D9D627-88BA-479C-B77B-5B308EB3F9E4}"/>
              </a:ext>
            </a:extLst>
          </p:cNvPr>
          <p:cNvSpPr/>
          <p:nvPr/>
        </p:nvSpPr>
        <p:spPr>
          <a:xfrm>
            <a:off x="2302661" y="3161562"/>
            <a:ext cx="2742770" cy="91159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21EA29-23E9-46F9-8829-325AC3F5B6C4}"/>
              </a:ext>
            </a:extLst>
          </p:cNvPr>
          <p:cNvSpPr/>
          <p:nvPr/>
        </p:nvSpPr>
        <p:spPr>
          <a:xfrm>
            <a:off x="2304588" y="4254891"/>
            <a:ext cx="2740843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count++;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F54A32-D4FD-4F04-87DE-E4A8645A2BDA}"/>
              </a:ext>
            </a:extLst>
          </p:cNvPr>
          <p:cNvSpPr txBox="1"/>
          <p:nvPr/>
        </p:nvSpPr>
        <p:spPr>
          <a:xfrm>
            <a:off x="2304588" y="361257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5CF4312A-2493-4999-9398-0E5DD2539558}"/>
              </a:ext>
            </a:extLst>
          </p:cNvPr>
          <p:cNvSpPr/>
          <p:nvPr/>
        </p:nvSpPr>
        <p:spPr>
          <a:xfrm>
            <a:off x="4279835" y="1095497"/>
            <a:ext cx="3517801" cy="1446064"/>
          </a:xfrm>
          <a:prstGeom prst="flowChartDocumen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process()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count++;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transmit(avg);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3E54C9-8167-41FD-BB02-A7B13A0D34FE}"/>
              </a:ext>
            </a:extLst>
          </p:cNvPr>
          <p:cNvSpPr txBox="1"/>
          <p:nvPr/>
        </p:nvSpPr>
        <p:spPr>
          <a:xfrm>
            <a:off x="2304588" y="4768910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2A88F6-7793-4C55-81A8-5FB8FE7F508C}"/>
              </a:ext>
            </a:extLst>
          </p:cNvPr>
          <p:cNvSpPr txBox="1"/>
          <p:nvPr/>
        </p:nvSpPr>
        <p:spPr>
          <a:xfrm>
            <a:off x="3543428" y="5409258"/>
            <a:ext cx="290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80F2BB-4CE1-4D1E-B9CB-C8146295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FA02A-EFC5-4DEF-BAB9-4D1E8DC3CA2B}" type="slidenum">
              <a:rPr lang="en-US" smtClean="0"/>
              <a:t>53</a:t>
            </a:fld>
            <a:endParaRPr lang="en-US"/>
          </a:p>
        </p:txBody>
      </p:sp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1CB0984-A84E-43ED-A104-80FB28EA0BB8}"/>
              </a:ext>
            </a:extLst>
          </p:cNvPr>
          <p:cNvSpPr/>
          <p:nvPr/>
        </p:nvSpPr>
        <p:spPr>
          <a:xfrm>
            <a:off x="194179" y="5838079"/>
            <a:ext cx="3105105" cy="810402"/>
          </a:xfrm>
          <a:prstGeom prst="wedgeRectCallout">
            <a:avLst>
              <a:gd name="adj1" fmla="val 33167"/>
              <a:gd name="adj2" fmla="val -106262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Need to latch execution state periodically!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E1D8921-AD92-490A-A2CA-13CA9C19D1D7}"/>
              </a:ext>
            </a:extLst>
          </p:cNvPr>
          <p:cNvSpPr/>
          <p:nvPr/>
        </p:nvSpPr>
        <p:spPr>
          <a:xfrm>
            <a:off x="7431199" y="3172406"/>
            <a:ext cx="2744388" cy="1033256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count++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BABAA24-8C61-4476-A7A8-DDB6D7139759}"/>
              </a:ext>
            </a:extLst>
          </p:cNvPr>
          <p:cNvSpPr/>
          <p:nvPr/>
        </p:nvSpPr>
        <p:spPr>
          <a:xfrm>
            <a:off x="7433132" y="4316440"/>
            <a:ext cx="2742455" cy="1310541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[count] = accel()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avg = sum(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)/count</a:t>
            </a:r>
          </a:p>
          <a:p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transmit-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9AB761-649E-4EAA-8AEF-642A977E7FFD}"/>
              </a:ext>
            </a:extLst>
          </p:cNvPr>
          <p:cNvSpPr txBox="1"/>
          <p:nvPr/>
        </p:nvSpPr>
        <p:spPr>
          <a:xfrm>
            <a:off x="7444443" y="3817928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C2B70F-ACFB-49B8-93FA-176FF06EE31F}"/>
              </a:ext>
            </a:extLst>
          </p:cNvPr>
          <p:cNvSpPr txBox="1"/>
          <p:nvPr/>
        </p:nvSpPr>
        <p:spPr>
          <a:xfrm>
            <a:off x="7444449" y="522024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Power fail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A5A98C-5BAD-4619-ADD5-5970AFD49BB4}"/>
              </a:ext>
            </a:extLst>
          </p:cNvPr>
          <p:cNvSpPr txBox="1"/>
          <p:nvPr/>
        </p:nvSpPr>
        <p:spPr>
          <a:xfrm>
            <a:off x="7431199" y="3399373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0C1B8D-01B0-45D0-84A8-8774DDF0F0AD}"/>
              </a:ext>
            </a:extLst>
          </p:cNvPr>
          <p:cNvSpPr txBox="1"/>
          <p:nvPr/>
        </p:nvSpPr>
        <p:spPr>
          <a:xfrm>
            <a:off x="7431205" y="4813505"/>
            <a:ext cx="13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Checkpoint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C629E02-BF44-44A2-BEC0-CFC901E0DC4F}"/>
              </a:ext>
            </a:extLst>
          </p:cNvPr>
          <p:cNvSpPr/>
          <p:nvPr/>
        </p:nvSpPr>
        <p:spPr>
          <a:xfrm>
            <a:off x="7431199" y="5738733"/>
            <a:ext cx="2744388" cy="422920"/>
          </a:xfrm>
          <a:custGeom>
            <a:avLst/>
            <a:gdLst>
              <a:gd name="connsiteX0" fmla="*/ 0 w 1629295"/>
              <a:gd name="connsiteY0" fmla="*/ 1113905 h 1141614"/>
              <a:gd name="connsiteX1" fmla="*/ 0 w 1629295"/>
              <a:gd name="connsiteY1" fmla="*/ 0 h 1141614"/>
              <a:gd name="connsiteX2" fmla="*/ 1629295 w 1629295"/>
              <a:gd name="connsiteY2" fmla="*/ 5541 h 1141614"/>
              <a:gd name="connsiteX3" fmla="*/ 1629295 w 1629295"/>
              <a:gd name="connsiteY3" fmla="*/ 1097280 h 1141614"/>
              <a:gd name="connsiteX4" fmla="*/ 1396539 w 1629295"/>
              <a:gd name="connsiteY4" fmla="*/ 881149 h 1141614"/>
              <a:gd name="connsiteX5" fmla="*/ 1241368 w 1629295"/>
              <a:gd name="connsiteY5" fmla="*/ 1030778 h 1141614"/>
              <a:gd name="connsiteX6" fmla="*/ 1119448 w 1629295"/>
              <a:gd name="connsiteY6" fmla="*/ 964276 h 1141614"/>
              <a:gd name="connsiteX7" fmla="*/ 947651 w 1629295"/>
              <a:gd name="connsiteY7" fmla="*/ 1097280 h 1141614"/>
              <a:gd name="connsiteX8" fmla="*/ 781397 w 1629295"/>
              <a:gd name="connsiteY8" fmla="*/ 958734 h 1141614"/>
              <a:gd name="connsiteX9" fmla="*/ 587433 w 1629295"/>
              <a:gd name="connsiteY9" fmla="*/ 1141614 h 1141614"/>
              <a:gd name="connsiteX10" fmla="*/ 310342 w 1629295"/>
              <a:gd name="connsiteY10" fmla="*/ 1014152 h 1141614"/>
              <a:gd name="connsiteX11" fmla="*/ 0 w 1629295"/>
              <a:gd name="connsiteY11" fmla="*/ 1113905 h 114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9295" h="1141614">
                <a:moveTo>
                  <a:pt x="0" y="1113905"/>
                </a:moveTo>
                <a:lnTo>
                  <a:pt x="0" y="0"/>
                </a:lnTo>
                <a:lnTo>
                  <a:pt x="1629295" y="5541"/>
                </a:lnTo>
                <a:lnTo>
                  <a:pt x="1629295" y="1097280"/>
                </a:lnTo>
                <a:lnTo>
                  <a:pt x="1396539" y="881149"/>
                </a:lnTo>
                <a:lnTo>
                  <a:pt x="1241368" y="1030778"/>
                </a:lnTo>
                <a:lnTo>
                  <a:pt x="1119448" y="964276"/>
                </a:lnTo>
                <a:lnTo>
                  <a:pt x="947651" y="1097280"/>
                </a:lnTo>
                <a:lnTo>
                  <a:pt x="781397" y="958734"/>
                </a:lnTo>
                <a:lnTo>
                  <a:pt x="587433" y="1141614"/>
                </a:lnTo>
                <a:lnTo>
                  <a:pt x="310342" y="1014152"/>
                </a:lnTo>
                <a:lnTo>
                  <a:pt x="0" y="1113905"/>
                </a:ln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transmit(avg)</a:t>
            </a:r>
          </a:p>
        </p:txBody>
      </p:sp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id="{9013D637-37EA-40E0-A725-3BF0B4E1B56F}"/>
              </a:ext>
            </a:extLst>
          </p:cNvPr>
          <p:cNvSpPr/>
          <p:nvPr/>
        </p:nvSpPr>
        <p:spPr>
          <a:xfrm>
            <a:off x="8845256" y="1467243"/>
            <a:ext cx="2660661" cy="833262"/>
          </a:xfrm>
          <a:prstGeom prst="wedgeRectCallout">
            <a:avLst>
              <a:gd name="adj1" fmla="val -41555"/>
              <a:gd name="adj2" fmla="val 106412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Execute with checkpoints</a:t>
            </a:r>
          </a:p>
        </p:txBody>
      </p:sp>
    </p:spTree>
    <p:extLst>
      <p:ext uri="{BB962C8B-B14F-4D97-AF65-F5344CB8AC3E}">
        <p14:creationId xmlns:p14="http://schemas.microsoft.com/office/powerpoint/2010/main" val="7441292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DB62F9-27FC-4337-BF39-3B5ACA01E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Checkpointing goals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E0DEA-EE45-4241-B5CC-62B87EB7D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the compiler automatically insert checkpoints as needed</a:t>
            </a:r>
          </a:p>
          <a:p>
            <a:pPr lvl="1"/>
            <a:r>
              <a:rPr lang="en-US" dirty="0"/>
              <a:t>Human doesn’t have to think about them when programming</a:t>
            </a:r>
          </a:p>
          <a:p>
            <a:pPr lvl="1"/>
            <a:endParaRPr lang="en-US" dirty="0"/>
          </a:p>
          <a:p>
            <a:r>
              <a:rPr lang="en-US" dirty="0"/>
              <a:t>Limit checkpointing overhead while maximizing forward progress</a:t>
            </a:r>
          </a:p>
          <a:p>
            <a:pPr lvl="1"/>
            <a:r>
              <a:rPr lang="en-US" dirty="0"/>
              <a:t>Checkpointing will take time to perform, so want to do it rarely</a:t>
            </a:r>
          </a:p>
          <a:p>
            <a:pPr lvl="1"/>
            <a:r>
              <a:rPr lang="en-US" dirty="0"/>
              <a:t>Rarer checkpoints mean more progress is lost in average outage</a:t>
            </a:r>
          </a:p>
          <a:p>
            <a:pPr lvl="1"/>
            <a:r>
              <a:rPr lang="en-US" dirty="0"/>
              <a:t>Need to compromise on the two based on available energy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41102B-490C-4E05-A67C-F99E6CED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642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5606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Bonus: SD Cards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925015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0657-4FE4-4916-99B7-548A8E5C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3E57-8D11-4A57-BFE9-F1ED9079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ChaN</a:t>
            </a:r>
            <a:endParaRPr lang="en-US" dirty="0"/>
          </a:p>
          <a:p>
            <a:pPr lvl="1"/>
            <a:r>
              <a:rPr lang="en-US" dirty="0"/>
              <a:t>Embedded systems engineer in Japan (and is amazing)</a:t>
            </a:r>
          </a:p>
          <a:p>
            <a:pPr lvl="1"/>
            <a:r>
              <a:rPr lang="en-US" dirty="0">
                <a:hlinkClick r:id="rId2"/>
              </a:rPr>
              <a:t>http://elm-chan.org/docs/mmc/mmc_e.html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http://elm-chan.org/fsw/ff/00index_e.html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Various others</a:t>
            </a:r>
          </a:p>
          <a:p>
            <a:pPr lvl="1"/>
            <a:r>
              <a:rPr lang="en-US" sz="2000" dirty="0">
                <a:hlinkClick r:id="rId4"/>
              </a:rPr>
              <a:t>http://users.ece.utexas.edu/~gerstl/ee445m_s15/lectures/Lec08.pdf</a:t>
            </a:r>
            <a:endParaRPr lang="en-US" sz="2000" dirty="0"/>
          </a:p>
          <a:p>
            <a:pPr lvl="1"/>
            <a:r>
              <a:rPr lang="en-US" sz="2000" dirty="0">
                <a:hlinkClick r:id="rId5"/>
              </a:rPr>
              <a:t>http://alumni.cs.ucr.edu/~amitra/sdcard/Additional/sdcard_appnote_foust.pdf</a:t>
            </a:r>
            <a:endParaRPr lang="en-US" sz="2000" dirty="0"/>
          </a:p>
          <a:p>
            <a:pPr lvl="1"/>
            <a:r>
              <a:rPr lang="en-US" sz="2000" dirty="0">
                <a:hlinkClick r:id="rId6"/>
              </a:rPr>
              <a:t>https://luckyresistor.me/cat-protector/software/sdcard-2/</a:t>
            </a:r>
            <a:endParaRPr lang="en-US" sz="2000" dirty="0"/>
          </a:p>
          <a:p>
            <a:pPr lvl="1"/>
            <a:r>
              <a:rPr lang="en-US" sz="2000" dirty="0">
                <a:hlinkClick r:id="rId7"/>
              </a:rPr>
              <a:t>http://users.ece.utexas.edu/~valvano/EE345M/SD_Physical_Layer_Spec.pdf</a:t>
            </a:r>
            <a:endParaRPr lang="en-US" sz="2000" dirty="0"/>
          </a:p>
          <a:p>
            <a:pPr lvl="1"/>
            <a:r>
              <a:rPr lang="en-US" sz="2000" dirty="0">
                <a:hlinkClick r:id="rId8"/>
              </a:rPr>
              <a:t>https://github.com/tock/tock/blob/master/capsules/src/sdcard.rs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17F43-324E-4BE8-A3A3-50F5E5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75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“Secure Digital” Card</a:t>
            </a:r>
          </a:p>
          <a:p>
            <a:pPr lvl="1"/>
            <a:r>
              <a:rPr lang="en-US" dirty="0"/>
              <a:t>Includes various formfactors</a:t>
            </a:r>
          </a:p>
          <a:p>
            <a:pPr lvl="1"/>
            <a:r>
              <a:rPr lang="en-US" dirty="0"/>
              <a:t>Flash memory</a:t>
            </a:r>
          </a:p>
          <a:p>
            <a:pPr lvl="1"/>
            <a:r>
              <a:rPr lang="en-US" dirty="0"/>
              <a:t>Capacities from 8 MB to 128 TB</a:t>
            </a:r>
          </a:p>
          <a:p>
            <a:pPr lvl="2"/>
            <a:r>
              <a:rPr lang="en-US" dirty="0"/>
              <a:t>512 byte blocks</a:t>
            </a:r>
          </a:p>
          <a:p>
            <a:pPr lvl="1"/>
            <a:endParaRPr lang="en-US" dirty="0"/>
          </a:p>
          <a:p>
            <a:r>
              <a:rPr lang="en-US" dirty="0"/>
              <a:t>Supports 1-bit SPI interface</a:t>
            </a:r>
          </a:p>
          <a:p>
            <a:pPr lvl="1"/>
            <a:r>
              <a:rPr lang="en-US" dirty="0"/>
              <a:t>As well as 4-bit SD bus protocol</a:t>
            </a:r>
          </a:p>
          <a:p>
            <a:pPr lvl="1"/>
            <a:endParaRPr lang="en-US" dirty="0"/>
          </a:p>
          <a:p>
            <a:r>
              <a:rPr lang="en-US" dirty="0"/>
              <a:t>Easy to support in embedded systems</a:t>
            </a:r>
          </a:p>
          <a:p>
            <a:pPr lvl="1"/>
            <a:r>
              <a:rPr lang="en-US" dirty="0"/>
              <a:t>Cheap but high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ABA3A2-DD6C-49A7-8D24-4EDCF9D7D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394" y="276644"/>
            <a:ext cx="3976803" cy="598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86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8EDCA-0BDC-4F96-B0F5-C900E0A4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connections for an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6AC93-0CB4-440A-AF6B-833F13450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 Card connections</a:t>
            </a:r>
          </a:p>
          <a:p>
            <a:pPr lvl="1"/>
            <a:r>
              <a:rPr lang="en-US" dirty="0"/>
              <a:t>SPI SDI, SDO, CS, SCLK</a:t>
            </a:r>
          </a:p>
          <a:p>
            <a:pPr lvl="1"/>
            <a:r>
              <a:rPr lang="en-US" dirty="0"/>
              <a:t>Plus a switch to enable/disable the SD card and a detect signal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6532D-B58C-44B7-8263-37E6588E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3E2C6-9147-4DFE-932B-C258BAFC1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41" y="2570120"/>
            <a:ext cx="10479505" cy="36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Memory in Computing</a:t>
            </a:r>
          </a:p>
          <a:p>
            <a:pPr lvl="1"/>
            <a:endParaRPr lang="en-US" dirty="0"/>
          </a:p>
          <a:p>
            <a:r>
              <a:rPr lang="en-US" dirty="0"/>
              <a:t>nRF52 Non-Volatile Memory Controller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Sources</a:t>
            </a:r>
          </a:p>
          <a:p>
            <a:pPr lvl="1"/>
            <a:endParaRPr lang="en-US" dirty="0"/>
          </a:p>
          <a:p>
            <a:r>
              <a:rPr lang="en-US" dirty="0" err="1"/>
              <a:t>Microbit</a:t>
            </a:r>
            <a:r>
              <a:rPr lang="en-US" dirty="0"/>
              <a:t> Energy Use</a:t>
            </a:r>
          </a:p>
          <a:p>
            <a:pPr lvl="1"/>
            <a:endParaRPr lang="en-US" dirty="0"/>
          </a:p>
          <a:p>
            <a:r>
              <a:rPr lang="en-US" dirty="0"/>
              <a:t>Intermittent Computing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108-A34D-44FB-8E4B-D7B18330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E141-6BAA-40EE-AB1B-E0BFE022A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Index: 6-bit value of command being sent</a:t>
            </a:r>
          </a:p>
          <a:p>
            <a:r>
              <a:rPr lang="en-US" dirty="0"/>
              <a:t>Argument: 32-bit value that may be arguments to commands</a:t>
            </a:r>
          </a:p>
          <a:p>
            <a:r>
              <a:rPr lang="en-US" dirty="0"/>
              <a:t>CRC: checks for bit errors</a:t>
            </a:r>
          </a:p>
          <a:p>
            <a:r>
              <a:rPr lang="en-US" dirty="0"/>
              <a:t>Response (after delay)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2ED1B-B3FF-49B3-9333-96D5DC971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6146" name="Picture 2" descr="cmd frame">
            <a:extLst>
              <a:ext uri="{FF2B5EF4-FFF2-40B4-BE49-F238E27FC236}">
                <a16:creationId xmlns:a16="http://schemas.microsoft.com/office/drawing/2014/main" id="{905718B7-59B1-4135-B1DC-DD49F982C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5" y="3446662"/>
            <a:ext cx="10972799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643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260F37-D4E1-4D59-9061-D0042EF7B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SPI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1211A-DC36-469A-A7A6-7652CB8B7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DBD40-5006-49EE-8577-65374BDE5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728" y="1068513"/>
            <a:ext cx="9610532" cy="5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832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0657-4FE4-4916-99B7-548A8E5C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from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3E57-8D11-4A57-BFE9-F1ED90791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block read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block read (CMD12 – Stop Transmission)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17F43-324E-4BE8-A3A3-50F5E55E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814FB8E-EF07-4D4B-A83F-7A1B663BF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0" y="1663026"/>
            <a:ext cx="5248059" cy="16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4E65785D-F762-4654-BFE5-74E235724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0" y="4522810"/>
            <a:ext cx="10496118" cy="16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8622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8B6E-E37A-4C8C-AD96-8E758237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card delays can be significant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8A71E-0544-41A1-B3B7-FE410870B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04657" cy="5029200"/>
          </a:xfrm>
        </p:spPr>
        <p:txBody>
          <a:bodyPr/>
          <a:lstStyle/>
          <a:p>
            <a:r>
              <a:rPr lang="en-US" dirty="0"/>
              <a:t>Performing a single byte read</a:t>
            </a:r>
          </a:p>
          <a:p>
            <a:pPr lvl="1"/>
            <a:r>
              <a:rPr lang="en-US" dirty="0"/>
              <a:t>Almost 300 </a:t>
            </a:r>
            <a:r>
              <a:rPr lang="en-US" dirty="0" err="1"/>
              <a:t>μs</a:t>
            </a:r>
            <a:r>
              <a:rPr lang="en-US" dirty="0"/>
              <a:t> before the SD card </a:t>
            </a:r>
            <a:r>
              <a:rPr lang="en-US" i="1" dirty="0"/>
              <a:t>starts</a:t>
            </a:r>
            <a:r>
              <a:rPr lang="en-US" dirty="0"/>
              <a:t> sending data</a:t>
            </a:r>
          </a:p>
          <a:p>
            <a:pPr lvl="1"/>
            <a:r>
              <a:rPr lang="en-US" dirty="0"/>
              <a:t>~200 </a:t>
            </a:r>
            <a:r>
              <a:rPr lang="en-US" dirty="0" err="1"/>
              <a:t>μs</a:t>
            </a:r>
            <a:r>
              <a:rPr lang="en-US" dirty="0"/>
              <a:t> additional time to send the 512 bytes (20 Mbps data, 8 Mbps total)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8F17E-16FE-46B7-B72C-CD173D20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97A79-9F59-48B4-9E34-51C457300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95"/>
          <a:stretch/>
        </p:blipFill>
        <p:spPr>
          <a:xfrm>
            <a:off x="733941" y="2468697"/>
            <a:ext cx="10477939" cy="37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816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61E01-7C04-4370-9F56-E95ED6A4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the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A4FC7-C2B3-448F-A8AB-F964CA150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block write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block write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B6ED9-36A5-4C1A-A354-EFB891EB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43BC7D60-1018-4AC3-B3A4-2D06D2BD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4" y="1705758"/>
            <a:ext cx="5639701" cy="1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EE2E2BC-E3B6-49E6-99A6-B895D7904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4" y="4359058"/>
            <a:ext cx="10966085" cy="17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371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83BD-1F38-4761-8141-86B5FBFA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Layering a filesystem on top of an SD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0839B-451B-4FC2-82B6-0B8E07B96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759791" cy="5029200"/>
          </a:xfrm>
        </p:spPr>
        <p:txBody>
          <a:bodyPr/>
          <a:lstStyle/>
          <a:p>
            <a:r>
              <a:rPr lang="en-US" dirty="0" err="1"/>
              <a:t>FatFs</a:t>
            </a:r>
            <a:r>
              <a:rPr lang="en-US" dirty="0"/>
              <a:t> library implements the filesystem agnostic of application and storage medium</a:t>
            </a:r>
          </a:p>
          <a:p>
            <a:endParaRPr lang="en-US" dirty="0"/>
          </a:p>
          <a:p>
            <a:r>
              <a:rPr lang="en-US" dirty="0"/>
              <a:t>Enables the use of file system calls:</a:t>
            </a:r>
          </a:p>
          <a:p>
            <a:pPr lvl="1"/>
            <a:r>
              <a:rPr lang="en-US" dirty="0"/>
              <a:t>Open, Close, Read, Seek</a:t>
            </a:r>
          </a:p>
          <a:p>
            <a:pPr lvl="1"/>
            <a:endParaRPr lang="en-US" dirty="0"/>
          </a:p>
          <a:p>
            <a:r>
              <a:rPr lang="en-US" dirty="0"/>
              <a:t>Connects to generic interface for low-level implementation</a:t>
            </a:r>
          </a:p>
          <a:p>
            <a:pPr lvl="1"/>
            <a:r>
              <a:rPr lang="en-US" dirty="0" err="1"/>
              <a:t>disk_status</a:t>
            </a:r>
            <a:r>
              <a:rPr lang="en-US" dirty="0"/>
              <a:t>, </a:t>
            </a:r>
            <a:r>
              <a:rPr lang="en-US" dirty="0" err="1"/>
              <a:t>disk_init</a:t>
            </a:r>
            <a:r>
              <a:rPr lang="en-US" dirty="0"/>
              <a:t>, </a:t>
            </a:r>
            <a:r>
              <a:rPr lang="en-US" dirty="0" err="1"/>
              <a:t>disk_read</a:t>
            </a:r>
            <a:r>
              <a:rPr lang="en-US" dirty="0"/>
              <a:t>, </a:t>
            </a:r>
            <a:r>
              <a:rPr lang="en-US" dirty="0" err="1"/>
              <a:t>disk_write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C4312-03C6-4AE6-A2DC-3B2BE325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pic>
        <p:nvPicPr>
          <p:cNvPr id="9218" name="Picture 2" descr="layer">
            <a:extLst>
              <a:ext uri="{FF2B5EF4-FFF2-40B4-BE49-F238E27FC236}">
                <a16:creationId xmlns:a16="http://schemas.microsoft.com/office/drawing/2014/main" id="{5DBED021-5ED2-4191-B52C-37F3F767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029" y="1143000"/>
            <a:ext cx="3037365" cy="31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2894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Bonus: Task/Event Chaining with PPI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82177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085D-24EB-4F26-8002-D9781B52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stops when the processor does, but peripherals continue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11F4-9298-46FA-9BD8-5A7B3690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when the processor is off, no code is running</a:t>
            </a:r>
          </a:p>
          <a:p>
            <a:endParaRPr lang="en-US" dirty="0"/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Peripherals can wake it up again</a:t>
            </a:r>
          </a:p>
          <a:p>
            <a:pPr lvl="2"/>
            <a:r>
              <a:rPr lang="en-US" dirty="0"/>
              <a:t>Can probably go for milliseconds to minutes without any actions</a:t>
            </a:r>
          </a:p>
          <a:p>
            <a:pPr lvl="2"/>
            <a:r>
              <a:rPr lang="en-US" dirty="0"/>
              <a:t>Timer interrupt can wake processor to do things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Have hardware handle some parts in the background without the processor’s involvement</a:t>
            </a:r>
          </a:p>
          <a:p>
            <a:pPr lvl="2"/>
            <a:r>
              <a:rPr lang="en-US" dirty="0"/>
              <a:t>DMA</a:t>
            </a:r>
          </a:p>
          <a:p>
            <a:pPr lvl="2"/>
            <a:r>
              <a:rPr lang="en-US" dirty="0"/>
              <a:t>PPI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09815-8DFD-4DC7-8C46-E0156429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800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23DC-2BF0-42F7-B276-7A44080D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peripherals while processor sleeps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F3B2A-84FA-43A2-B2AD-3D93EF83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DMA (Direct Memory Access)</a:t>
            </a:r>
          </a:p>
          <a:p>
            <a:pPr lvl="1"/>
            <a:r>
              <a:rPr lang="en-US" dirty="0"/>
              <a:t>Set up a pointer to memory and a length</a:t>
            </a:r>
          </a:p>
          <a:p>
            <a:pPr lvl="1"/>
            <a:r>
              <a:rPr lang="en-US" dirty="0"/>
              <a:t>Peripheral can load/store memory without processor’s involvement</a:t>
            </a:r>
          </a:p>
          <a:p>
            <a:pPr lvl="1"/>
            <a:r>
              <a:rPr lang="en-US" dirty="0"/>
              <a:t>Usually use completion interrupt to wake processor</a:t>
            </a:r>
          </a:p>
          <a:p>
            <a:pPr lvl="1"/>
            <a:endParaRPr lang="en-US" dirty="0"/>
          </a:p>
          <a:p>
            <a:r>
              <a:rPr lang="en-US" dirty="0"/>
              <a:t>PPI (Programmable Peripheral Interconnect)</a:t>
            </a:r>
          </a:p>
          <a:p>
            <a:pPr lvl="1"/>
            <a:r>
              <a:rPr lang="en-US" dirty="0"/>
              <a:t>Any Event can be tied to any Task within the nRF52</a:t>
            </a:r>
          </a:p>
          <a:p>
            <a:pPr lvl="1"/>
            <a:r>
              <a:rPr lang="en-US" dirty="0"/>
              <a:t>Allows for complicated actions to be chained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1C55-5D9A-4A52-98F6-6200F11D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001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F1889-7B69-4555-920E-0DC8AF8A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Tasks and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BBF02-268F-4512-BA96-D472DA72A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36382" cy="5029200"/>
          </a:xfrm>
        </p:spPr>
        <p:txBody>
          <a:bodyPr/>
          <a:lstStyle/>
          <a:p>
            <a:r>
              <a:rPr lang="en-US" dirty="0"/>
              <a:t>Tasks are used to perform some operation</a:t>
            </a:r>
          </a:p>
          <a:p>
            <a:pPr lvl="1"/>
            <a:r>
              <a:rPr lang="en-US" dirty="0"/>
              <a:t>Often written to by software</a:t>
            </a:r>
          </a:p>
          <a:p>
            <a:pPr lvl="1"/>
            <a:endParaRPr lang="en-US" dirty="0"/>
          </a:p>
          <a:p>
            <a:r>
              <a:rPr lang="en-US" dirty="0"/>
              <a:t>Events change value when some change in status occurs</a:t>
            </a:r>
          </a:p>
          <a:p>
            <a:pPr lvl="1"/>
            <a:r>
              <a:rPr lang="en-US" dirty="0"/>
              <a:t>Often used to trigger interrupts</a:t>
            </a:r>
          </a:p>
          <a:p>
            <a:pPr lvl="1"/>
            <a:endParaRPr lang="en-US" dirty="0"/>
          </a:p>
          <a:p>
            <a:r>
              <a:rPr lang="en-US" dirty="0"/>
              <a:t>PPI peripheral can connect any TASK to any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D250E-A910-44C2-B6C2-ABD3F8A7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7112A-FA40-4214-8656-F2F9B198B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797" y="1098550"/>
            <a:ext cx="5536597" cy="502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8C113F-85B9-4715-9535-E0D4F82D599B}"/>
              </a:ext>
            </a:extLst>
          </p:cNvPr>
          <p:cNvSpPr txBox="1"/>
          <p:nvPr/>
        </p:nvSpPr>
        <p:spPr>
          <a:xfrm>
            <a:off x="6093994" y="729218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Timer peripheral</a:t>
            </a:r>
          </a:p>
        </p:txBody>
      </p:sp>
    </p:spTree>
    <p:extLst>
      <p:ext uri="{BB962C8B-B14F-4D97-AF65-F5344CB8AC3E}">
        <p14:creationId xmlns:p14="http://schemas.microsoft.com/office/powerpoint/2010/main" val="251773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D817-A76E-49B6-B2C6-920EBF644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in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FBA22-15DE-4A1F-816F-27433D9F7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different memories serve different purposes in computing</a:t>
            </a:r>
          </a:p>
          <a:p>
            <a:endParaRPr lang="en-US" dirty="0"/>
          </a:p>
          <a:p>
            <a:r>
              <a:rPr lang="en-US" dirty="0"/>
              <a:t>Needs</a:t>
            </a:r>
          </a:p>
          <a:p>
            <a:pPr lvl="1"/>
            <a:r>
              <a:rPr lang="en-US" dirty="0"/>
              <a:t>Fast, infinite-lifetime memory to keep things like stack memory</a:t>
            </a:r>
          </a:p>
          <a:p>
            <a:pPr lvl="1"/>
            <a:r>
              <a:rPr lang="en-US" dirty="0"/>
              <a:t>Nonvolatile memory that can be read from</a:t>
            </a:r>
          </a:p>
          <a:p>
            <a:pPr lvl="1"/>
            <a:endParaRPr lang="en-US" dirty="0"/>
          </a:p>
          <a:p>
            <a:r>
              <a:rPr lang="en-US" dirty="0"/>
              <a:t>Desires</a:t>
            </a:r>
          </a:p>
          <a:p>
            <a:pPr lvl="1"/>
            <a:r>
              <a:rPr lang="en-US" dirty="0"/>
              <a:t>Fast, infinite-lifetime nonvolatile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0CFC-BB7F-467B-A357-99FEE92E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175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E7CCEC-1EBC-446D-B4F8-4BB78CDA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961" y="228600"/>
            <a:ext cx="8181434" cy="593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776E8A-B0C1-47B6-B21F-011B328B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PPI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D0ABE-BB26-4EC7-8ABE-15EED3E7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71988"/>
            <a:ext cx="4247740" cy="33002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Connects Events to Tasks via hardware</a:t>
            </a:r>
          </a:p>
          <a:p>
            <a:pPr lvl="1"/>
            <a:endParaRPr lang="en-US" dirty="0"/>
          </a:p>
          <a:p>
            <a:r>
              <a:rPr lang="en-US" dirty="0"/>
              <a:t>Each channel gets one Event pointer and up to two Task pointers</a:t>
            </a:r>
          </a:p>
          <a:p>
            <a:pPr lvl="1"/>
            <a:r>
              <a:rPr lang="en-US" dirty="0"/>
              <a:t>Must point to Event/Task registers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FBCDC-D23B-4D86-ACB0-DDAB99DD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90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B9C4-C061-435E-A837-B2C062CD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PPI use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D7326-C85E-49CC-BD0A-4F9AA8DB5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Automatic high-speed ADC sampling</a:t>
            </a:r>
          </a:p>
          <a:p>
            <a:endParaRPr lang="en-US" dirty="0"/>
          </a:p>
          <a:p>
            <a:r>
              <a:rPr lang="en-US" dirty="0"/>
              <a:t>Software configures and sleeps</a:t>
            </a:r>
          </a:p>
          <a:p>
            <a:pPr lvl="1"/>
            <a:r>
              <a:rPr lang="en-US" dirty="0"/>
              <a:t>ADC (buffer and enable)</a:t>
            </a:r>
          </a:p>
          <a:p>
            <a:pPr lvl="1"/>
            <a:r>
              <a:rPr lang="en-US" dirty="0"/>
              <a:t>Timer (</a:t>
            </a:r>
            <a:r>
              <a:rPr lang="en-US" dirty="0" err="1"/>
              <a:t>prescaler</a:t>
            </a:r>
            <a:r>
              <a:rPr lang="en-US" dirty="0"/>
              <a:t>, compare value, short from compare to clear, and start)</a:t>
            </a:r>
          </a:p>
          <a:p>
            <a:pPr lvl="1"/>
            <a:endParaRPr lang="en-US" dirty="0"/>
          </a:p>
          <a:p>
            <a:r>
              <a:rPr lang="en-US" dirty="0"/>
              <a:t>PPI: When Timer fires (EVENTS_COMPARE[0]),</a:t>
            </a:r>
          </a:p>
          <a:p>
            <a:pPr lvl="1"/>
            <a:r>
              <a:rPr lang="en-US" sz="2800" dirty="0"/>
              <a:t>Sample ADC (TASKS_SAMPLE)</a:t>
            </a:r>
          </a:p>
          <a:p>
            <a:pPr lvl="1"/>
            <a:endParaRPr lang="en-US" dirty="0"/>
          </a:p>
          <a:p>
            <a:r>
              <a:rPr lang="en-US" dirty="0"/>
              <a:t>PPI: When ADC buffer full (EVENTS_END),</a:t>
            </a:r>
          </a:p>
          <a:p>
            <a:pPr lvl="1"/>
            <a:r>
              <a:rPr lang="en-US" sz="2800" dirty="0"/>
              <a:t>Stop Timer (TASKS_STOP)</a:t>
            </a:r>
          </a:p>
          <a:p>
            <a:pPr lvl="1"/>
            <a:r>
              <a:rPr lang="en-US" sz="2800" dirty="0"/>
              <a:t>Fork: wake processor (via software interrupt from EGU)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827C2-6E05-4F7C-92F4-43334055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4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0CAF-AD3E-42EC-94F2-71AD9AAD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technology: SRAM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A217-FF8C-4504-A625-0950A6BE0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RAM (SRAM)</a:t>
            </a:r>
          </a:p>
          <a:p>
            <a:pPr lvl="1"/>
            <a:r>
              <a:rPr lang="en-US" dirty="0"/>
              <a:t>Each cell stores a bit in a bi-stable circuit,</a:t>
            </a:r>
            <a:br>
              <a:rPr lang="en-US" dirty="0"/>
            </a:br>
            <a:r>
              <a:rPr lang="en-US" dirty="0"/>
              <a:t>typically a six-transistor circuit</a:t>
            </a:r>
          </a:p>
          <a:p>
            <a:pPr lvl="1"/>
            <a:r>
              <a:rPr lang="en-US" dirty="0"/>
              <a:t>Static – no need for periodic refreshing;</a:t>
            </a:r>
            <a:br>
              <a:rPr lang="en-US" dirty="0"/>
            </a:br>
            <a:r>
              <a:rPr lang="en-US" dirty="0"/>
              <a:t>keeps data while powered</a:t>
            </a:r>
          </a:p>
          <a:p>
            <a:pPr lvl="1"/>
            <a:r>
              <a:rPr lang="en-US" dirty="0"/>
              <a:t>Relatively insensitive to disturbances such as electrical noise</a:t>
            </a:r>
          </a:p>
          <a:p>
            <a:pPr lvl="2"/>
            <a:r>
              <a:rPr lang="en-US" dirty="0"/>
              <a:t>Energetic particles (alpha particles, cosmic rays) can flip stored bits</a:t>
            </a:r>
          </a:p>
          <a:p>
            <a:pPr lvl="2"/>
            <a:endParaRPr lang="en-US" dirty="0"/>
          </a:p>
          <a:p>
            <a:r>
              <a:rPr lang="en-US" dirty="0"/>
              <a:t>Fastest memory on computer</a:t>
            </a:r>
          </a:p>
          <a:p>
            <a:pPr lvl="1"/>
            <a:r>
              <a:rPr lang="en-US" dirty="0"/>
              <a:t>Also most expensive and takes up most space per bit</a:t>
            </a:r>
          </a:p>
          <a:p>
            <a:pPr lvl="1"/>
            <a:r>
              <a:rPr lang="en-US" dirty="0"/>
              <a:t>Typically used for registers and cache memories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2C0C9-C08D-4ACC-852F-4AD83E5FD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97CD55-7CFA-4B88-97D2-9BA8CA4F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44" y="136525"/>
            <a:ext cx="3621250" cy="27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1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F7F2-DECB-48B8-BD16-CE3F7395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can be used a permanent memory in a pinch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DF24B-DC51-49A8-A9E7-A7CA37B15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/>
          <a:lstStyle/>
          <a:p>
            <a:r>
              <a:rPr lang="en-US" dirty="0"/>
              <a:t>Gameboy and Gameboy Color used batteries to save state</a:t>
            </a:r>
          </a:p>
          <a:p>
            <a:endParaRPr lang="en-US" dirty="0"/>
          </a:p>
          <a:p>
            <a:r>
              <a:rPr lang="en-US" dirty="0"/>
              <a:t>Gameboy Advanced games used batteries for an internal clock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PSA: old Gameboy games have likely lost their save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7A41-3976-46D4-AE8E-1C290FC8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E130F3A-E58D-4793-AEB6-ACF4760F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40" y="1361281"/>
            <a:ext cx="5046854" cy="4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5774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995</TotalTime>
  <Words>3700</Words>
  <Application>Microsoft Office PowerPoint</Application>
  <PresentationFormat>Widescreen</PresentationFormat>
  <Paragraphs>793</Paragraphs>
  <Slides>71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Courier New</vt:lpstr>
      <vt:lpstr>Segoe UI</vt:lpstr>
      <vt:lpstr>Tahoma</vt:lpstr>
      <vt:lpstr>Class Slides</vt:lpstr>
      <vt:lpstr>Lecture 14 Nonvolatile Memory &amp; Energy Management</vt:lpstr>
      <vt:lpstr>Administrivia</vt:lpstr>
      <vt:lpstr>Project Parts Orders</vt:lpstr>
      <vt:lpstr>Bonus Topics</vt:lpstr>
      <vt:lpstr>Today’s Goals</vt:lpstr>
      <vt:lpstr>Outline</vt:lpstr>
      <vt:lpstr>Memory in computing</vt:lpstr>
      <vt:lpstr>Register technology: SRAM</vt:lpstr>
      <vt:lpstr>SRAM can be used a permanent memory in a pinch</vt:lpstr>
      <vt:lpstr>Disk drive storage</vt:lpstr>
      <vt:lpstr>Necessity breeds creativity</vt:lpstr>
      <vt:lpstr>Floating-gate transistors</vt:lpstr>
      <vt:lpstr>EPROM</vt:lpstr>
      <vt:lpstr>EEPROM</vt:lpstr>
      <vt:lpstr>Flash</vt:lpstr>
      <vt:lpstr>More exotic memories</vt:lpstr>
      <vt:lpstr>Outline</vt:lpstr>
      <vt:lpstr>Flash memory on the nRF52833</vt:lpstr>
      <vt:lpstr>Writing to Flash</vt:lpstr>
      <vt:lpstr>Erasing Flash</vt:lpstr>
      <vt:lpstr>Factory Information Configuration Registers</vt:lpstr>
      <vt:lpstr>User Information Configuration Registers</vt:lpstr>
      <vt:lpstr>Break + Question</vt:lpstr>
      <vt:lpstr>Break + Question</vt:lpstr>
      <vt:lpstr>Outline</vt:lpstr>
      <vt:lpstr>Measuring energy use</vt:lpstr>
      <vt:lpstr>Example current trace during wireless communication</vt:lpstr>
      <vt:lpstr>Wired power through USB</vt:lpstr>
      <vt:lpstr>Thinking about energy</vt:lpstr>
      <vt:lpstr>How are batteries measured?</vt:lpstr>
      <vt:lpstr>How are batteries managed?</vt:lpstr>
      <vt:lpstr>Microbit only uses battery energy in a simple way</vt:lpstr>
      <vt:lpstr>Energy harvesting</vt:lpstr>
      <vt:lpstr>Temperature harvesting from hot pipes</vt:lpstr>
      <vt:lpstr>Managing harvested energy</vt:lpstr>
      <vt:lpstr>Outline</vt:lpstr>
      <vt:lpstr>Thinking about energy</vt:lpstr>
      <vt:lpstr>Sleep mode power draw</vt:lpstr>
      <vt:lpstr>Microcontroller sleep modes</vt:lpstr>
      <vt:lpstr>Microbit current draw (microcontroller)</vt:lpstr>
      <vt:lpstr>Microbit current draw (non-microcontroller)</vt:lpstr>
      <vt:lpstr>Max and min current for Microbit</vt:lpstr>
      <vt:lpstr>nRF52 sleep mode</vt:lpstr>
      <vt:lpstr>Outline</vt:lpstr>
      <vt:lpstr>Reducing energy consumption even further</vt:lpstr>
      <vt:lpstr>Energy harvesting can lead to intermittent computing</vt:lpstr>
      <vt:lpstr>Disabling the microcontroller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Checkpointing goals</vt:lpstr>
      <vt:lpstr>Outline</vt:lpstr>
      <vt:lpstr>Outline</vt:lpstr>
      <vt:lpstr>SD card references</vt:lpstr>
      <vt:lpstr>SD cards</vt:lpstr>
      <vt:lpstr>Electrical connections for an SD card</vt:lpstr>
      <vt:lpstr>Controlling the SD card</vt:lpstr>
      <vt:lpstr>SD card SPI commands</vt:lpstr>
      <vt:lpstr>Reading from the SD card</vt:lpstr>
      <vt:lpstr>SD card delays can be significant</vt:lpstr>
      <vt:lpstr>Writing to the SD card</vt:lpstr>
      <vt:lpstr>Layering a filesystem on top of an SD card</vt:lpstr>
      <vt:lpstr>Outline</vt:lpstr>
      <vt:lpstr>Software stops when the processor does, but peripherals continue</vt:lpstr>
      <vt:lpstr>Controlling peripherals while processor sleeps</vt:lpstr>
      <vt:lpstr>nRF52 Tasks and Events</vt:lpstr>
      <vt:lpstr>nRF52 PPI peripheral</vt:lpstr>
      <vt:lpstr>Example PPI use 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 Nonvolatile Memory</dc:title>
  <dc:creator>Branden Ghena</dc:creator>
  <cp:lastModifiedBy>Branden Ghena</cp:lastModifiedBy>
  <cp:revision>58</cp:revision>
  <dcterms:created xsi:type="dcterms:W3CDTF">2021-05-19T01:36:36Z</dcterms:created>
  <dcterms:modified xsi:type="dcterms:W3CDTF">2025-05-27T20:07:45Z</dcterms:modified>
</cp:coreProperties>
</file>