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6"/>
  </p:notesMasterIdLst>
  <p:sldIdLst>
    <p:sldId id="256" r:id="rId2"/>
    <p:sldId id="473" r:id="rId3"/>
    <p:sldId id="480" r:id="rId4"/>
    <p:sldId id="264" r:id="rId5"/>
    <p:sldId id="2344" r:id="rId6"/>
    <p:sldId id="385" r:id="rId7"/>
    <p:sldId id="386" r:id="rId8"/>
    <p:sldId id="397" r:id="rId9"/>
    <p:sldId id="395" r:id="rId10"/>
    <p:sldId id="2343" r:id="rId11"/>
    <p:sldId id="2283" r:id="rId12"/>
    <p:sldId id="412" r:id="rId13"/>
    <p:sldId id="2285" r:id="rId14"/>
    <p:sldId id="2318" r:id="rId15"/>
    <p:sldId id="2316" r:id="rId16"/>
    <p:sldId id="2317" r:id="rId17"/>
    <p:sldId id="2342" r:id="rId18"/>
    <p:sldId id="406" r:id="rId19"/>
    <p:sldId id="465" r:id="rId20"/>
    <p:sldId id="383" r:id="rId21"/>
    <p:sldId id="2282" r:id="rId22"/>
    <p:sldId id="2314" r:id="rId23"/>
    <p:sldId id="388" r:id="rId24"/>
    <p:sldId id="2323" r:id="rId25"/>
    <p:sldId id="2324" r:id="rId26"/>
    <p:sldId id="400" r:id="rId27"/>
    <p:sldId id="2325" r:id="rId28"/>
    <p:sldId id="561" r:id="rId29"/>
    <p:sldId id="484" r:id="rId30"/>
    <p:sldId id="401" r:id="rId31"/>
    <p:sldId id="2326" r:id="rId32"/>
    <p:sldId id="485" r:id="rId33"/>
    <p:sldId id="2328" r:id="rId34"/>
    <p:sldId id="2329" r:id="rId35"/>
    <p:sldId id="2341" r:id="rId36"/>
    <p:sldId id="389" r:id="rId37"/>
    <p:sldId id="416" r:id="rId38"/>
    <p:sldId id="2266" r:id="rId39"/>
    <p:sldId id="2267" r:id="rId40"/>
    <p:sldId id="2268" r:id="rId41"/>
    <p:sldId id="2269" r:id="rId42"/>
    <p:sldId id="2270" r:id="rId43"/>
    <p:sldId id="2271" r:id="rId44"/>
    <p:sldId id="2272" r:id="rId45"/>
    <p:sldId id="2330" r:id="rId46"/>
    <p:sldId id="2313" r:id="rId47"/>
    <p:sldId id="2312" r:id="rId48"/>
    <p:sldId id="2273" r:id="rId49"/>
    <p:sldId id="2274" r:id="rId50"/>
    <p:sldId id="478" r:id="rId51"/>
    <p:sldId id="481" r:id="rId52"/>
    <p:sldId id="2340" r:id="rId53"/>
    <p:sldId id="466" r:id="rId54"/>
    <p:sldId id="403" r:id="rId55"/>
    <p:sldId id="2332" r:id="rId56"/>
    <p:sldId id="2286" r:id="rId57"/>
    <p:sldId id="405" r:id="rId58"/>
    <p:sldId id="2339" r:id="rId59"/>
    <p:sldId id="2338" r:id="rId60"/>
    <p:sldId id="482" r:id="rId61"/>
    <p:sldId id="442" r:id="rId62"/>
    <p:sldId id="438" r:id="rId63"/>
    <p:sldId id="503" r:id="rId64"/>
    <p:sldId id="2337" r:id="rId65"/>
  </p:sldIdLst>
  <p:sldSz cx="12192000" cy="6858000"/>
  <p:notesSz cx="6858000" cy="9144000"/>
  <p:embeddedFontLs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Tahoma" panose="020B0604030504040204" pitchFamily="34" charset="0"/>
      <p:regular r:id="rId71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73"/>
            <p14:sldId id="480"/>
            <p14:sldId id="264"/>
          </p14:sldIdLst>
        </p14:section>
        <p14:section name="IO Motivation" id="{B55B8E8C-5EAB-4A1E-A4E9-AE5E896E46FA}">
          <p14:sldIdLst>
            <p14:sldId id="2344"/>
            <p14:sldId id="385"/>
            <p14:sldId id="386"/>
            <p14:sldId id="397"/>
            <p14:sldId id="395"/>
          </p14:sldIdLst>
        </p14:section>
        <p14:section name="Pins" id="{164AC41F-93BC-4C30-A46F-65589705628D}">
          <p14:sldIdLst>
            <p14:sldId id="2343"/>
            <p14:sldId id="2283"/>
            <p14:sldId id="412"/>
            <p14:sldId id="2285"/>
            <p14:sldId id="2318"/>
            <p14:sldId id="2316"/>
            <p14:sldId id="2317"/>
          </p14:sldIdLst>
        </p14:section>
        <p14:section name="GPIO" id="{29545AA2-D359-4C86-9DAF-C9682BC78F47}">
          <p14:sldIdLst>
            <p14:sldId id="2342"/>
            <p14:sldId id="406"/>
            <p14:sldId id="465"/>
            <p14:sldId id="383"/>
            <p14:sldId id="2282"/>
            <p14:sldId id="2314"/>
            <p14:sldId id="388"/>
            <p14:sldId id="2323"/>
            <p14:sldId id="2324"/>
            <p14:sldId id="400"/>
            <p14:sldId id="2325"/>
            <p14:sldId id="561"/>
            <p14:sldId id="484"/>
            <p14:sldId id="401"/>
            <p14:sldId id="2326"/>
            <p14:sldId id="485"/>
            <p14:sldId id="2328"/>
            <p14:sldId id="2329"/>
          </p14:sldIdLst>
        </p14:section>
        <p14:section name="Interrupts" id="{E17672F8-7D6D-42FB-8696-6D653D355008}">
          <p14:sldIdLst>
            <p14:sldId id="2341"/>
            <p14:sldId id="389"/>
            <p14:sldId id="416"/>
            <p14:sldId id="2266"/>
            <p14:sldId id="2267"/>
            <p14:sldId id="2268"/>
            <p14:sldId id="2269"/>
            <p14:sldId id="2270"/>
            <p14:sldId id="2271"/>
            <p14:sldId id="2272"/>
            <p14:sldId id="2330"/>
            <p14:sldId id="2313"/>
            <p14:sldId id="2312"/>
            <p14:sldId id="2273"/>
            <p14:sldId id="2274"/>
            <p14:sldId id="478"/>
            <p14:sldId id="481"/>
          </p14:sldIdLst>
        </p14:section>
        <p14:section name="GPIOTE" id="{35FC054D-E6F4-495A-A0C7-1F9891C441CC}">
          <p14:sldIdLst>
            <p14:sldId id="2340"/>
            <p14:sldId id="466"/>
            <p14:sldId id="403"/>
            <p14:sldId id="2332"/>
            <p14:sldId id="2286"/>
            <p14:sldId id="405"/>
          </p14:sldIdLst>
        </p14:section>
        <p14:section name="DMA" id="{7EDF3476-8098-4773-8919-05B367EEDE0D}">
          <p14:sldIdLst>
            <p14:sldId id="2339"/>
            <p14:sldId id="2338"/>
            <p14:sldId id="482"/>
            <p14:sldId id="442"/>
            <p14:sldId id="438"/>
            <p14:sldId id="503"/>
          </p14:sldIdLst>
        </p14:section>
        <p14:section name="Wrapup" id="{29A7F866-9DA9-446B-8359-CE426CB89C7A}">
          <p14:sldIdLst>
            <p14:sldId id="2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nu-ce346/nu-microbit-base/blob/main/software/boards/microbit_v2/microbit_v2.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03</a:t>
            </a:r>
            <a:br>
              <a:rPr lang="en-US"/>
            </a:br>
            <a:r>
              <a:rPr lang="en-US"/>
              <a:t>Digital I/O and Interrupts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043A-7B98-D82D-AD75-211FE9F7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6E08A-97D1-5A92-743E-1DBF9710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C0B418-ABF0-EBB3-7DE7-477C0EFAC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b="1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475B06-82AB-1D14-54CB-C62B6C56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1925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1538-6B17-4E11-8E32-B08A7C35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AF9E-FB4D-432A-9923-79D55096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Peripherals need to electrically connect to outside world</a:t>
            </a:r>
          </a:p>
          <a:p>
            <a:pPr lvl="1"/>
            <a:r>
              <a:rPr lang="en-US" dirty="0"/>
              <a:t>Attach to pins on the exterior of the chip</a:t>
            </a:r>
          </a:p>
          <a:p>
            <a:pPr lvl="1"/>
            <a:endParaRPr lang="en-US" dirty="0"/>
          </a:p>
          <a:p>
            <a:r>
              <a:rPr lang="en-US" dirty="0"/>
              <a:t>More pins allow for more connections</a:t>
            </a:r>
          </a:p>
          <a:p>
            <a:pPr lvl="1"/>
            <a:r>
              <a:rPr lang="en-US" dirty="0"/>
              <a:t>At increased cost and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Under-chip pins can add more pins for cheaper</a:t>
            </a:r>
          </a:p>
          <a:p>
            <a:pPr lvl="1"/>
            <a:r>
              <a:rPr lang="en-US" dirty="0"/>
              <a:t>But make soldering and debugging difficult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215D7-2F49-430D-A1E0-ACB1DE51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22F63E-7B31-44C2-8E8D-35A12221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214" y="17780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BGA: SMD Ball Grid Array » Electronics Notes">
            <a:extLst>
              <a:ext uri="{FF2B5EF4-FFF2-40B4-BE49-F238E27FC236}">
                <a16:creationId xmlns:a16="http://schemas.microsoft.com/office/drawing/2014/main" id="{81F8123D-9C77-471B-BAF5-45AC70311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0797" y="4951275"/>
            <a:ext cx="1803400" cy="15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Build a PCB: QFN footprints">
            <a:extLst>
              <a:ext uri="{FF2B5EF4-FFF2-40B4-BE49-F238E27FC236}">
                <a16:creationId xmlns:a16="http://schemas.microsoft.com/office/drawing/2014/main" id="{3F7A1EBE-E85F-44D6-A698-FD351DFEB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7664" y="3672500"/>
            <a:ext cx="2747719" cy="9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021E6FC-3C12-417E-B895-92F5FCF1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82" y="525185"/>
            <a:ext cx="156845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3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E8DC-BBCD-4D5E-8047-8675617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connections to 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839-A51C-4A18-9F32-9931C1BF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Peripherals need to connect to external pins</a:t>
            </a:r>
          </a:p>
          <a:p>
            <a:pPr lvl="1"/>
            <a:r>
              <a:rPr lang="en-US" dirty="0"/>
              <a:t>Can any peripheral connect to any pin, or are there limited mappings?</a:t>
            </a:r>
          </a:p>
          <a:p>
            <a:pPr lvl="1"/>
            <a:r>
              <a:rPr lang="en-US" dirty="0"/>
              <a:t>Modern microcontrollers allow any-to-any connections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Older MCUs</a:t>
            </a:r>
            <a:br>
              <a:rPr lang="en-US" dirty="0"/>
            </a:br>
            <a:r>
              <a:rPr lang="en-US" dirty="0"/>
              <a:t>had mapping</a:t>
            </a:r>
            <a:br>
              <a:rPr lang="en-US" dirty="0"/>
            </a:br>
            <a:r>
              <a:rPr lang="en-US" dirty="0"/>
              <a:t>tables and</a:t>
            </a:r>
            <a:br>
              <a:rPr lang="en-US" dirty="0"/>
            </a:br>
            <a:r>
              <a:rPr lang="en-US" dirty="0"/>
              <a:t>pin selection</a:t>
            </a:r>
            <a:br>
              <a:rPr lang="en-US" dirty="0"/>
            </a:br>
            <a:r>
              <a:rPr lang="en-US" dirty="0"/>
              <a:t>was more</a:t>
            </a:r>
            <a:br>
              <a:rPr lang="en-US" dirty="0"/>
            </a:br>
            <a:r>
              <a:rPr lang="en-US" dirty="0"/>
              <a:t>challenging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26D6-39DF-45B3-981E-B24EDDF3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D9559-76A2-4ADE-8421-7D64F55B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231" y="2682542"/>
            <a:ext cx="8536463" cy="35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F987-B9F1-865E-3A58-ED3412BA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Pins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EF6B-7C51-506E-51BC-5BFE71EC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7926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73 individual pins</a:t>
            </a:r>
          </a:p>
          <a:p>
            <a:pPr lvl="1"/>
            <a:r>
              <a:rPr lang="en-US" dirty="0"/>
              <a:t>Plus a big ground pad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Some are used for special purposes</a:t>
            </a:r>
          </a:p>
          <a:p>
            <a:pPr lvl="1"/>
            <a:r>
              <a:rPr lang="en-US" dirty="0"/>
              <a:t>Power (16)</a:t>
            </a:r>
          </a:p>
          <a:p>
            <a:pPr lvl="1"/>
            <a:r>
              <a:rPr lang="en-US" dirty="0"/>
              <a:t>External Oscillator (2)</a:t>
            </a:r>
          </a:p>
          <a:p>
            <a:pPr lvl="1"/>
            <a:r>
              <a:rPr lang="en-US" dirty="0"/>
              <a:t>Debugging (2)</a:t>
            </a:r>
          </a:p>
          <a:p>
            <a:pPr lvl="1"/>
            <a:r>
              <a:rPr lang="en-US" dirty="0"/>
              <a:t>RF Antenna (1)</a:t>
            </a:r>
          </a:p>
          <a:p>
            <a:pPr lvl="1"/>
            <a:r>
              <a:rPr lang="en-US" dirty="0"/>
              <a:t>USB (2)</a:t>
            </a:r>
          </a:p>
          <a:p>
            <a:pPr lvl="1"/>
            <a:r>
              <a:rPr lang="en-US" dirty="0"/>
              <a:t>Not connected at all (8)</a:t>
            </a:r>
          </a:p>
          <a:p>
            <a:pPr lvl="1"/>
            <a:endParaRPr lang="en-US" dirty="0"/>
          </a:p>
          <a:p>
            <a:r>
              <a:rPr lang="en-US" dirty="0"/>
              <a:t>Remaining 42 pins can be used as General Purpose I/O (GPIO)</a:t>
            </a:r>
          </a:p>
          <a:p>
            <a:pPr lvl="1"/>
            <a:r>
              <a:rPr lang="en-US" dirty="0"/>
              <a:t>Digital I/O</a:t>
            </a:r>
          </a:p>
          <a:p>
            <a:pPr lvl="1"/>
            <a:r>
              <a:rPr lang="en-US" dirty="0"/>
              <a:t>Or connected to other peripherals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BB225-D2F2-381A-246F-18EB73DE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NRF52833 RF Transceiver Bluetooth 2.4GHz 73-VFQ: Datasheet, Pinout, and  nRf52833 vs nRF52840">
            <a:extLst>
              <a:ext uri="{FF2B5EF4-FFF2-40B4-BE49-F238E27FC236}">
                <a16:creationId xmlns:a16="http://schemas.microsoft.com/office/drawing/2014/main" id="{247CA0C6-2246-DCA2-D2FE-558FB0EC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33" y="1023769"/>
            <a:ext cx="5267661" cy="52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4B56F3-5C26-84BA-9B98-8925F5FCD0F1}"/>
              </a:ext>
            </a:extLst>
          </p:cNvPr>
          <p:cNvCxnSpPr>
            <a:cxnSpLocks/>
          </p:cNvCxnSpPr>
          <p:nvPr/>
        </p:nvCxnSpPr>
        <p:spPr>
          <a:xfrm>
            <a:off x="7756264" y="1033631"/>
            <a:ext cx="86061" cy="38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D309AE-04A0-B3B3-A88A-9177D81B6173}"/>
              </a:ext>
            </a:extLst>
          </p:cNvPr>
          <p:cNvCxnSpPr>
            <a:cxnSpLocks/>
          </p:cNvCxnSpPr>
          <p:nvPr/>
        </p:nvCxnSpPr>
        <p:spPr>
          <a:xfrm>
            <a:off x="7605656" y="1078080"/>
            <a:ext cx="109371" cy="631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A3F599-51B4-7C5A-8CA2-28400A60C9FC}"/>
              </a:ext>
            </a:extLst>
          </p:cNvPr>
          <p:cNvCxnSpPr>
            <a:cxnSpLocks/>
          </p:cNvCxnSpPr>
          <p:nvPr/>
        </p:nvCxnSpPr>
        <p:spPr>
          <a:xfrm flipH="1">
            <a:off x="7381539" y="1118795"/>
            <a:ext cx="95026" cy="351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306F80-9D07-563C-5CB5-CDE2B3E11558}"/>
              </a:ext>
            </a:extLst>
          </p:cNvPr>
          <p:cNvSpPr txBox="1"/>
          <p:nvPr/>
        </p:nvSpPr>
        <p:spPr>
          <a:xfrm>
            <a:off x="7293686" y="73959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Pins</a:t>
            </a:r>
          </a:p>
        </p:txBody>
      </p:sp>
    </p:spTree>
    <p:extLst>
      <p:ext uri="{BB962C8B-B14F-4D97-AF65-F5344CB8AC3E}">
        <p14:creationId xmlns:p14="http://schemas.microsoft.com/office/powerpoint/2010/main" val="416675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4B34-4DC1-B6FA-40D5-E29716CC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nRF52833 pins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D22A-5C01-1063-02D9-FD9CD735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Pins are collected into “Ports”</a:t>
            </a:r>
          </a:p>
          <a:p>
            <a:pPr lvl="1"/>
            <a:r>
              <a:rPr lang="en-US" dirty="0"/>
              <a:t>Each Port has 32 pins</a:t>
            </a:r>
          </a:p>
          <a:p>
            <a:pPr lvl="1"/>
            <a:endParaRPr lang="en-US" dirty="0"/>
          </a:p>
          <a:p>
            <a:r>
              <a:rPr lang="en-US" dirty="0"/>
              <a:t>42 total GPIO pins</a:t>
            </a:r>
          </a:p>
          <a:p>
            <a:pPr lvl="1"/>
            <a:r>
              <a:rPr lang="en-US" dirty="0"/>
              <a:t>Port 0 – pins 0-31</a:t>
            </a:r>
          </a:p>
          <a:p>
            <a:pPr lvl="1"/>
            <a:r>
              <a:rPr lang="en-US" dirty="0"/>
              <a:t>Port 1 – pins 0-9</a:t>
            </a:r>
          </a:p>
          <a:p>
            <a:pPr lvl="1"/>
            <a:endParaRPr lang="en-US" dirty="0"/>
          </a:p>
          <a:p>
            <a:r>
              <a:rPr lang="en-US" dirty="0"/>
              <a:t>Referred to as 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[port]</a:t>
            </a:r>
            <a:r>
              <a:rPr lang="en-US" dirty="0"/>
              <a:t>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[pin]</a:t>
            </a:r>
          </a:p>
          <a:p>
            <a:pPr lvl="1"/>
            <a:r>
              <a:rPr lang="en-US" dirty="0"/>
              <a:t>For example: P0.20, P1.08, P0.00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FBE2-CA4A-0346-F0A7-5452529A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805A-F672-AE6D-31DD-4090A450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1BAA-2319-7C37-5E55-87A9369D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07144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Microbit</a:t>
            </a:r>
            <a:r>
              <a:rPr lang="en-US" dirty="0"/>
              <a:t> uses the nRF52833, and then connects individual pins from the Microcontroller to certain parts of the board</a:t>
            </a:r>
          </a:p>
          <a:p>
            <a:pPr lvl="1"/>
            <a:r>
              <a:rPr lang="en-US" dirty="0"/>
              <a:t>Every board does this</a:t>
            </a:r>
          </a:p>
          <a:p>
            <a:pPr lvl="1"/>
            <a:r>
              <a:rPr lang="en-US" dirty="0"/>
              <a:t>The only way to know this connections is to look at the documentation</a:t>
            </a:r>
          </a:p>
          <a:p>
            <a:pPr lvl="1"/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BTN_A connects to P0.14</a:t>
            </a:r>
          </a:p>
          <a:p>
            <a:pPr lvl="1"/>
            <a:r>
              <a:rPr lang="en-US" dirty="0"/>
              <a:t>BTN_B connects to P0.23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8864C-0BFF-346B-BA0B-9021C057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91CBB-D82E-BC15-6838-146BC847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50" y="395268"/>
            <a:ext cx="5219874" cy="62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4429-1229-C3D7-76DA-0B99C37B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software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4D21-4EB7-8286-906C-127C748E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98353" cy="5029200"/>
          </a:xfrm>
        </p:spPr>
        <p:txBody>
          <a:bodyPr/>
          <a:lstStyle/>
          <a:p>
            <a:r>
              <a:rPr lang="en-US" dirty="0"/>
              <a:t>Header file gives names to each pin based on how the </a:t>
            </a:r>
            <a:r>
              <a:rPr lang="en-US" dirty="0" err="1"/>
              <a:t>Microbit</a:t>
            </a:r>
            <a:r>
              <a:rPr lang="en-US" dirty="0"/>
              <a:t> uses it</a:t>
            </a:r>
          </a:p>
          <a:p>
            <a:pPr lvl="1"/>
            <a:r>
              <a:rPr lang="en-US" dirty="0">
                <a:hlinkClick r:id="rId2"/>
              </a:rPr>
              <a:t>https://github.com/nu-ce346/nu-microbit-base/blob/main/software/boards/microbit_v2/microbit_v2.h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can use these names directly in your code where you need the pin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CDD9A-E8EB-4B00-B678-2491CDC5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9FEC8-C7FE-F58B-5D97-AFD0C9D5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54" y="491991"/>
            <a:ext cx="4572000" cy="74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A621F-4E49-2372-1A56-5B007374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6BB80-70FE-3201-3FD7-0E453629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AC7EE-BB8C-BD3A-EDA6-4DA168F88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E318E2-8A30-5A27-25F9-FD5676D0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3953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Simplest form of I/O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250F-B887-4D0C-AC98-8DEB598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E06F-B457-4B51-BA16-ED66EF94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 on Friday!</a:t>
            </a:r>
          </a:p>
          <a:p>
            <a:pPr lvl="1"/>
            <a:r>
              <a:rPr lang="en-US" dirty="0"/>
              <a:t>Frances Searle room 2370</a:t>
            </a:r>
          </a:p>
          <a:p>
            <a:pPr lvl="1"/>
            <a:r>
              <a:rPr lang="en-US" dirty="0"/>
              <a:t>See you all there!!</a:t>
            </a:r>
          </a:p>
          <a:p>
            <a:pPr lvl="1"/>
            <a:r>
              <a:rPr lang="en-US" dirty="0"/>
              <a:t>Show up on-time. We are going to get started right away</a:t>
            </a:r>
          </a:p>
          <a:p>
            <a:pPr lvl="2"/>
            <a:r>
              <a:rPr lang="en-US" dirty="0"/>
              <a:t>None of this 5-10 minutes late nonsense</a:t>
            </a:r>
          </a:p>
          <a:p>
            <a:pPr lvl="1"/>
            <a:endParaRPr lang="en-US" dirty="0"/>
          </a:p>
          <a:p>
            <a:r>
              <a:rPr lang="en-US" u="sng" dirty="0"/>
              <a:t>Bring a USB-C adapter if you need one</a:t>
            </a:r>
          </a:p>
          <a:p>
            <a:pPr lvl="1"/>
            <a:endParaRPr lang="en-US" dirty="0"/>
          </a:p>
          <a:p>
            <a:r>
              <a:rPr lang="en-US" dirty="0"/>
              <a:t>Remember that you need to attend the section you registered for in CAESAR</a:t>
            </a:r>
          </a:p>
          <a:p>
            <a:pPr lvl="1"/>
            <a:r>
              <a:rPr lang="en-US" dirty="0"/>
              <a:t>If you need to switch for a day, ask me for permission in advance on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52AF4-B49F-4166-AB72-5E615C6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87A86-3368-5710-BA9D-648786DA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21" y="228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ACBED0-FCB4-2EC8-0696-681CA61F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94" y="134620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Digital I/O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F95F-7E5D-BEC7-1301-052D7F95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D298-41A3-84B7-CA56-4E98BE83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Pins can be inputs or outputs</a:t>
            </a:r>
          </a:p>
          <a:p>
            <a:pPr lvl="1"/>
            <a:endParaRPr lang="en-US" dirty="0"/>
          </a:p>
          <a:p>
            <a:r>
              <a:rPr lang="en-US" dirty="0"/>
              <a:t>Output pins can be:</a:t>
            </a:r>
          </a:p>
          <a:p>
            <a:pPr lvl="1"/>
            <a:r>
              <a:rPr lang="en-US" dirty="0"/>
              <a:t>High or Set or 1</a:t>
            </a:r>
          </a:p>
          <a:p>
            <a:pPr lvl="1"/>
            <a:r>
              <a:rPr lang="en-US" dirty="0"/>
              <a:t>Low or Cleared or 0</a:t>
            </a:r>
          </a:p>
          <a:p>
            <a:pPr lvl="1"/>
            <a:endParaRPr lang="en-US" dirty="0"/>
          </a:p>
          <a:p>
            <a:r>
              <a:rPr lang="en-US" dirty="0"/>
              <a:t>Input pins can read an externally connected value</a:t>
            </a:r>
          </a:p>
          <a:p>
            <a:pPr lvl="1"/>
            <a:r>
              <a:rPr lang="en-US" dirty="0"/>
              <a:t>Which is translated into either High or Low</a:t>
            </a:r>
          </a:p>
          <a:p>
            <a:pPr lvl="1"/>
            <a:r>
              <a:rPr lang="en-US" dirty="0"/>
              <a:t>Middle remains undefined. It’ll be High or Low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87FC1-6341-FC51-CE3B-A1B43B4D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AA16-456B-5C1C-7F2A-760D395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Digital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81F4-C360-8891-BD1C-7BDDE8B2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/>
              <a:t>Configure pin as an output</a:t>
            </a:r>
          </a:p>
          <a:p>
            <a:pPr lvl="1"/>
            <a:r>
              <a:rPr lang="en-US" dirty="0"/>
              <a:t>Set or Clear it</a:t>
            </a:r>
          </a:p>
          <a:p>
            <a:pPr lvl="1"/>
            <a:endParaRPr lang="en-US" dirty="0"/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Configure pin as an input</a:t>
            </a:r>
          </a:p>
          <a:p>
            <a:pPr lvl="1"/>
            <a:r>
              <a:rPr lang="en-US" dirty="0"/>
              <a:t>Read it</a:t>
            </a:r>
          </a:p>
          <a:p>
            <a:endParaRPr lang="en-US" dirty="0"/>
          </a:p>
          <a:p>
            <a:r>
              <a:rPr lang="en-US" dirty="0"/>
              <a:t>That’s about it. Digital I/O peripherals all look something like this</a:t>
            </a:r>
          </a:p>
          <a:p>
            <a:pPr lvl="1"/>
            <a:r>
              <a:rPr lang="en-US" dirty="0"/>
              <a:t>Every Digital I/O peripheral also has some “special features” of some kind or another, which vary with the Microcontroller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641B5-4726-F193-FE25-42A7D694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GPIO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17158" y="1263420"/>
            <a:ext cx="11163236" cy="4743909"/>
            <a:chOff x="417158" y="1263420"/>
            <a:chExt cx="11163236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17158" y="3635373"/>
              <a:ext cx="1739900" cy="83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A7AB-A5C4-9A40-0264-A9AB2B0A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3026-80A5-8658-0D9A-6969714E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DEF3-A8B2-18EC-7629-4F97E235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 (we’ll talk about these later in class)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FFDCD-1D82-DE7C-4CCF-5847DCB6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2E7F-1420-B2EB-849D-D78E033B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14F-2669-86AE-0BB7-4247F9C0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002A-3E6B-5AFF-C8BD-21E507AF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 (we’ll discuss in a future lecture)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A12E-0861-8899-325C-9A9EF50B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6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“bit-banging”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634E-BE1A-2321-B655-C23DB570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1FD7-F462-8959-E7F2-91A863F8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nRF52833 has two GPIO peripheral “instances”</a:t>
            </a:r>
          </a:p>
          <a:p>
            <a:pPr lvl="1"/>
            <a:r>
              <a:rPr lang="en-US" dirty="0"/>
              <a:t>Several peripherals have multiple instances. For example, multiple timers</a:t>
            </a:r>
          </a:p>
          <a:p>
            <a:pPr lvl="1"/>
            <a:r>
              <a:rPr lang="en-US" dirty="0"/>
              <a:t>Each instance functions independently</a:t>
            </a:r>
          </a:p>
          <a:p>
            <a:pPr lvl="1"/>
            <a:r>
              <a:rPr lang="en-US" dirty="0"/>
              <a:t>Each instance has its own copy of MMIO registers</a:t>
            </a:r>
          </a:p>
          <a:p>
            <a:endParaRPr lang="en-US" dirty="0"/>
          </a:p>
          <a:p>
            <a:r>
              <a:rPr lang="en-US" dirty="0"/>
              <a:t>For the GPIO, each instance controls one Port</a:t>
            </a:r>
          </a:p>
          <a:p>
            <a:pPr lvl="1"/>
            <a:r>
              <a:rPr lang="en-US" dirty="0"/>
              <a:t>Port 0 with 32 pins</a:t>
            </a:r>
          </a:p>
          <a:p>
            <a:pPr lvl="1"/>
            <a:r>
              <a:rPr lang="en-US" dirty="0"/>
              <a:t>Port 1 with 10 pins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862B9-270B-409B-7707-2FCA9EDB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10754-9DFF-D636-0D14-82840155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28" y="4185995"/>
            <a:ext cx="6374566" cy="21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5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F7A-CDE7-EF33-8440-7F096A2A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20B6-B938-99D5-1BB3-3CC06E51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87274"/>
            <a:ext cx="10972800" cy="1284925"/>
          </a:xfrm>
        </p:spPr>
        <p:txBody>
          <a:bodyPr/>
          <a:lstStyle/>
          <a:p>
            <a:r>
              <a:rPr lang="en-US" dirty="0"/>
              <a:t>DIR register controls direction (input or output) for each pin</a:t>
            </a:r>
          </a:p>
          <a:p>
            <a:pPr lvl="1"/>
            <a:r>
              <a:rPr lang="en-US" dirty="0"/>
              <a:t>Each bit 0-31 corresponds to pin 0-31</a:t>
            </a:r>
          </a:p>
          <a:p>
            <a:pPr lvl="1"/>
            <a:r>
              <a:rPr lang="en-US" dirty="0"/>
              <a:t>Reset value: 0x00000000 -&gt; all pins are inputs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B687-BC4D-5648-B69F-4AD5C94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C4A1C-D119-3A4F-5443-8A09A96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3000"/>
            <a:ext cx="9968248" cy="37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output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59414"/>
            <a:ext cx="10972800" cy="12127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 register controls whether each pin is high or low</a:t>
            </a:r>
          </a:p>
          <a:p>
            <a:pPr lvl="1"/>
            <a:r>
              <a:rPr lang="en-US" dirty="0"/>
              <a:t>Only meaningful if the pin is configured as an Output</a:t>
            </a:r>
          </a:p>
          <a:p>
            <a:pPr lvl="1"/>
            <a:r>
              <a:rPr lang="en-US" dirty="0"/>
              <a:t>Again, each bit is a single pin and reset is 0x00000000 (all pins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65CD1-7849-E5F1-1021-5354DB6F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2999"/>
            <a:ext cx="9968248" cy="38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F68-B69D-C821-163A-3F79681B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8F77-BC49-4A63-CA10-4C2D9343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quiz is next week Tuesday! (April 15)</a:t>
            </a:r>
          </a:p>
          <a:p>
            <a:pPr lvl="1"/>
            <a:r>
              <a:rPr lang="en-US" dirty="0"/>
              <a:t>15-minute quiz, taken in-class on paper</a:t>
            </a:r>
          </a:p>
          <a:p>
            <a:pPr lvl="1"/>
            <a:r>
              <a:rPr lang="en-US" dirty="0"/>
              <a:t>Last fifteen minutes of class</a:t>
            </a:r>
          </a:p>
          <a:p>
            <a:pPr lvl="1"/>
            <a:r>
              <a:rPr lang="en-US" dirty="0"/>
              <a:t>Bring a pencil</a:t>
            </a:r>
          </a:p>
          <a:p>
            <a:pPr lvl="1"/>
            <a:r>
              <a:rPr lang="en-US" dirty="0"/>
              <a:t>No notes, no calculator</a:t>
            </a:r>
          </a:p>
          <a:p>
            <a:pPr lvl="1"/>
            <a:endParaRPr lang="en-US" dirty="0"/>
          </a:p>
          <a:p>
            <a:r>
              <a:rPr lang="en-US" dirty="0"/>
              <a:t>Covers material from the last two weeks, including today</a:t>
            </a:r>
          </a:p>
          <a:p>
            <a:pPr lvl="1"/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The quiz is not meant to be difficult. It’s meant to keep you involved</a:t>
            </a:r>
          </a:p>
          <a:p>
            <a:pPr lvl="1"/>
            <a:r>
              <a:rPr lang="en-US" dirty="0"/>
              <a:t>Do review class material and make sure you actually understand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3486-E9E6-B470-75D5-4F40F40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*Set/*Clear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FB3C-1463-37B3-45E4-FD8D633E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input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CE5D-8D0B-210B-9920-24909D76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18212"/>
            <a:ext cx="10972800" cy="1653988"/>
          </a:xfrm>
        </p:spPr>
        <p:txBody>
          <a:bodyPr/>
          <a:lstStyle/>
          <a:p>
            <a:r>
              <a:rPr lang="en-US" dirty="0"/>
              <a:t>IN register allows you to read the value for an input pin</a:t>
            </a:r>
          </a:p>
          <a:p>
            <a:pPr lvl="1"/>
            <a:r>
              <a:rPr lang="en-US" dirty="0"/>
              <a:t>Each bit 0-31 corresponds to pin 0-31</a:t>
            </a:r>
          </a:p>
          <a:p>
            <a:pPr lvl="1"/>
            <a:r>
              <a:rPr lang="en-US" dirty="0"/>
              <a:t>Read-only register. Writing has no effect</a:t>
            </a:r>
          </a:p>
          <a:p>
            <a:pPr lvl="1"/>
            <a:r>
              <a:rPr lang="en-US" dirty="0"/>
              <a:t>For Port1, pins &gt;= 10 are </a:t>
            </a:r>
            <a:r>
              <a:rPr lang="en-US" i="1" dirty="0"/>
              <a:t>undefined</a:t>
            </a:r>
            <a:r>
              <a:rPr lang="en-US" dirty="0"/>
              <a:t>  (data sheet doesn’t mention 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49D47-6BF7-DBCA-B93A-CD64EF5D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B561B-0759-7A60-0766-BB098A0F3D04}"/>
              </a:ext>
            </a:extLst>
          </p:cNvPr>
          <p:cNvGrpSpPr/>
          <p:nvPr/>
        </p:nvGrpSpPr>
        <p:grpSpPr>
          <a:xfrm>
            <a:off x="850643" y="995832"/>
            <a:ext cx="10486701" cy="3338230"/>
            <a:chOff x="456988" y="1275301"/>
            <a:chExt cx="12342607" cy="45466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BD9544-7D81-F717-246C-B6341DA4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339788"/>
              <a:ext cx="12192000" cy="34821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040F49-6136-2B91-8EAE-9368DF0C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988" y="1275301"/>
              <a:ext cx="2991267" cy="1086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651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44420-1D17-7625-7A1E-72D99F47AFE5}"/>
              </a:ext>
            </a:extLst>
          </p:cNvPr>
          <p:cNvGrpSpPr/>
          <p:nvPr/>
        </p:nvGrpSpPr>
        <p:grpSpPr>
          <a:xfrm>
            <a:off x="5027871" y="343822"/>
            <a:ext cx="6907694" cy="6377653"/>
            <a:chOff x="607595" y="2515210"/>
            <a:chExt cx="8141081" cy="742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500A91-5C66-23E1-DF96-76D0D5B9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515210"/>
              <a:ext cx="8136435" cy="2499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322E44-98C7-FA7A-8C83-B279CEA1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5" y="5014587"/>
              <a:ext cx="8141081" cy="4927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73498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want to change other pin configurations, you do so per pin with the </a:t>
            </a:r>
            <a:r>
              <a:rPr lang="en-US" dirty="0">
                <a:latin typeface="Consolas" panose="020B0609020204030204" pitchFamily="49" charset="0"/>
              </a:rPr>
              <a:t>PIN_CNF[n]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There are 32 of them, one per pin</a:t>
            </a:r>
          </a:p>
          <a:p>
            <a:pPr lvl="1"/>
            <a:endParaRPr lang="en-US" dirty="0"/>
          </a:p>
          <a:p>
            <a:r>
              <a:rPr lang="en-US" dirty="0"/>
              <a:t>Various fields correspond to different groups of bits</a:t>
            </a:r>
          </a:p>
          <a:p>
            <a:pPr lvl="1"/>
            <a:r>
              <a:rPr lang="en-US" dirty="0"/>
              <a:t>Direction, Input buffer, Pullup/down, Drive strength, Sensing mechanism</a:t>
            </a:r>
          </a:p>
          <a:p>
            <a:endParaRPr lang="en-US" dirty="0"/>
          </a:p>
          <a:p>
            <a:r>
              <a:rPr lang="en-US" dirty="0"/>
              <a:t>Bits not part of a field should be ignored</a:t>
            </a:r>
          </a:p>
          <a:p>
            <a:pPr lvl="1"/>
            <a:r>
              <a:rPr lang="en-US" dirty="0"/>
              <a:t>Do not modify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E4A8-8323-C8D7-F95F-330090BA5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41BDF-8C00-EDC3-9147-FA6DE0ABF1DA}"/>
              </a:ext>
            </a:extLst>
          </p:cNvPr>
          <p:cNvGrpSpPr/>
          <p:nvPr/>
        </p:nvGrpSpPr>
        <p:grpSpPr>
          <a:xfrm>
            <a:off x="5027871" y="343822"/>
            <a:ext cx="6907694" cy="6377653"/>
            <a:chOff x="607595" y="2515210"/>
            <a:chExt cx="8141081" cy="742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F82B27-594A-8FDE-F5D3-43EBA8E6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515210"/>
              <a:ext cx="8136435" cy="2499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0BDCCB-BE00-39C4-B010-C4FAAED31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5" y="5014587"/>
              <a:ext cx="8141081" cy="4927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9C971E-640F-E776-0A69-C3E4634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A7AA4-538D-6715-6487-11B11A1A7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73498" cy="5486400"/>
          </a:xfrm>
        </p:spPr>
        <p:txBody>
          <a:bodyPr>
            <a:normAutofit/>
          </a:bodyPr>
          <a:lstStyle/>
          <a:p>
            <a:r>
              <a:rPr lang="en-US" dirty="0"/>
              <a:t>Reset value is 0x2</a:t>
            </a:r>
          </a:p>
          <a:p>
            <a:endParaRPr lang="en-US" dirty="0"/>
          </a:p>
          <a:p>
            <a:r>
              <a:rPr lang="en-US" b="1" dirty="0"/>
              <a:t>What are the default configurations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6336A-B18A-C453-5197-DE2C6401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B2B2C-8182-7F2F-69AD-5352792D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E96E6-C7CD-BEF5-6A27-DB46382912E7}"/>
              </a:ext>
            </a:extLst>
          </p:cNvPr>
          <p:cNvGrpSpPr/>
          <p:nvPr/>
        </p:nvGrpSpPr>
        <p:grpSpPr>
          <a:xfrm>
            <a:off x="5027871" y="343822"/>
            <a:ext cx="6907694" cy="6377653"/>
            <a:chOff x="607595" y="2515210"/>
            <a:chExt cx="8141081" cy="742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D98C7C-C287-B784-203C-395218FBE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515210"/>
              <a:ext cx="8136435" cy="2499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EC01AE-A616-D2DD-2C33-742146C2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5" y="5014587"/>
              <a:ext cx="8141081" cy="4927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E0885D-BF3F-5E42-70B4-74925FE7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F40A-071B-7D45-08CB-8B83B7E6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73498" cy="5486400"/>
          </a:xfrm>
        </p:spPr>
        <p:txBody>
          <a:bodyPr>
            <a:normAutofit/>
          </a:bodyPr>
          <a:lstStyle/>
          <a:p>
            <a:r>
              <a:rPr lang="en-US" dirty="0"/>
              <a:t>Reset value is 0x2</a:t>
            </a:r>
          </a:p>
          <a:p>
            <a:endParaRPr lang="en-US" dirty="0"/>
          </a:p>
          <a:p>
            <a:r>
              <a:rPr lang="en-US" b="1" dirty="0"/>
              <a:t>What are the default configurations here?</a:t>
            </a:r>
          </a:p>
          <a:p>
            <a:pPr lvl="1"/>
            <a:r>
              <a:rPr lang="en-US" dirty="0"/>
              <a:t>DIR: Input</a:t>
            </a:r>
          </a:p>
          <a:p>
            <a:pPr lvl="1"/>
            <a:r>
              <a:rPr lang="en-US" dirty="0"/>
              <a:t>INPUT: Disconnected</a:t>
            </a:r>
          </a:p>
          <a:p>
            <a:pPr lvl="1"/>
            <a:r>
              <a:rPr lang="en-US" dirty="0"/>
              <a:t>PULL: Disabled</a:t>
            </a:r>
          </a:p>
          <a:p>
            <a:pPr lvl="1"/>
            <a:r>
              <a:rPr lang="en-US" dirty="0"/>
              <a:t>DRIVE: Standard 0/1</a:t>
            </a:r>
          </a:p>
          <a:p>
            <a:pPr lvl="1"/>
            <a:r>
              <a:rPr lang="en-US" dirty="0"/>
              <a:t>SENSE: 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B465-27F7-AE3D-A9B0-83260057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6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6F346-50A9-3433-F082-ACC3CA99A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D85415-CFC9-3481-4FC7-1DB4FDDC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186C93-F7C4-9C4B-7AA0-7C7B8A071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3FCEE0-8F6A-6D3C-9157-32DED354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51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pPr lvl="3"/>
            <a:endParaRPr lang="en-US" sz="2400" dirty="0"/>
          </a:p>
          <a:p>
            <a:r>
              <a:rPr lang="en-US" dirty="0"/>
              <a:t>Problem: 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4B15-96D5-4617-8F14-C4A4152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B2BA-FE3A-4937-BF09-276E565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interrupt?</a:t>
            </a:r>
          </a:p>
          <a:p>
            <a:pPr lvl="1"/>
            <a:r>
              <a:rPr lang="en-US" dirty="0"/>
              <a:t>Some event which causes the processor to stop normal execution</a:t>
            </a:r>
          </a:p>
          <a:p>
            <a:pPr lvl="1"/>
            <a:r>
              <a:rPr lang="en-US" dirty="0"/>
              <a:t>The processor instead jumps to a software “handler” for that event</a:t>
            </a:r>
          </a:p>
          <a:p>
            <a:pPr lvl="2"/>
            <a:r>
              <a:rPr lang="en-US" dirty="0"/>
              <a:t>Then returns back to what it was doing afterwards</a:t>
            </a:r>
          </a:p>
          <a:p>
            <a:pPr lvl="1"/>
            <a:endParaRPr lang="en-US" dirty="0"/>
          </a:p>
          <a:p>
            <a:r>
              <a:rPr lang="en-US" dirty="0"/>
              <a:t>What causes interrupts?</a:t>
            </a:r>
          </a:p>
          <a:p>
            <a:pPr lvl="1"/>
            <a:r>
              <a:rPr lang="en-US" dirty="0"/>
              <a:t>Hardware exceptions</a:t>
            </a:r>
          </a:p>
          <a:p>
            <a:pPr lvl="2"/>
            <a:r>
              <a:rPr lang="en-US" dirty="0"/>
              <a:t>Divide by zero, Undefined Instruction, Memory bus error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 err="1"/>
              <a:t>Syscall</a:t>
            </a:r>
            <a:r>
              <a:rPr lang="en-US" dirty="0"/>
              <a:t>, Software Interrupt (SWI)</a:t>
            </a:r>
          </a:p>
          <a:p>
            <a:pPr lvl="1"/>
            <a:r>
              <a:rPr lang="en-US" dirty="0"/>
              <a:t>External hardware</a:t>
            </a:r>
          </a:p>
          <a:p>
            <a:pPr lvl="2"/>
            <a:r>
              <a:rPr lang="en-US" dirty="0"/>
              <a:t>Input pin, Timer, various “Data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F5D8-5E33-4946-BFE0-F0ACF41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3200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major parts today:</a:t>
            </a:r>
          </a:p>
          <a:p>
            <a:pPr lvl="1"/>
            <a:endParaRPr lang="en-US" dirty="0"/>
          </a:p>
          <a:p>
            <a:r>
              <a:rPr lang="en-US" dirty="0"/>
              <a:t>1. How does a microcontroller interact with peripherals?</a:t>
            </a:r>
          </a:p>
          <a:p>
            <a:pPr lvl="1"/>
            <a:r>
              <a:rPr lang="en-US" dirty="0"/>
              <a:t>Already discussed Memory-Mapped I/O</a:t>
            </a:r>
          </a:p>
          <a:p>
            <a:pPr lvl="1"/>
            <a:r>
              <a:rPr lang="en-US" dirty="0"/>
              <a:t>Interrupt and DMA mechanisms today</a:t>
            </a:r>
          </a:p>
          <a:p>
            <a:endParaRPr lang="en-US" dirty="0"/>
          </a:p>
          <a:p>
            <a:r>
              <a:rPr lang="en-US" dirty="0"/>
              <a:t>2. How do we interact with digital inputs and outputs?</a:t>
            </a:r>
          </a:p>
          <a:p>
            <a:pPr lvl="1"/>
            <a:r>
              <a:rPr lang="en-US" dirty="0"/>
              <a:t>GPIO peripheral for Digital I/O</a:t>
            </a:r>
          </a:p>
          <a:p>
            <a:pPr lvl="1"/>
            <a:r>
              <a:rPr lang="en-US" dirty="0"/>
              <a:t>GPIOTE peripheral for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1828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8987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Nested Vectored Interrupt Controller (NVIC)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87442"/>
            <a:ext cx="10972800" cy="2384757"/>
          </a:xfrm>
        </p:spPr>
        <p:txBody>
          <a:bodyPr/>
          <a:lstStyle/>
          <a:p>
            <a:r>
              <a:rPr lang="en-US" dirty="0"/>
              <a:t>Manages interrupt requests (IRQ)</a:t>
            </a:r>
          </a:p>
          <a:p>
            <a:pPr lvl="1"/>
            <a:r>
              <a:rPr lang="en-US" dirty="0"/>
              <a:t>Stores all caller-saved registers on the stack</a:t>
            </a:r>
          </a:p>
          <a:p>
            <a:pPr lvl="2"/>
            <a:r>
              <a:rPr lang="en-US" dirty="0"/>
              <a:t>So the handler code doesn’t overwrite them</a:t>
            </a:r>
          </a:p>
          <a:p>
            <a:pPr lvl="1"/>
            <a:r>
              <a:rPr lang="en-US" dirty="0"/>
              <a:t>Moves execution to proper handler, a.k.a. Interrupt Service Routine (ISR)</a:t>
            </a:r>
          </a:p>
          <a:p>
            <a:pPr lvl="1"/>
            <a:r>
              <a:rPr lang="en-US" dirty="0"/>
              <a:t>Restores registers after handler returns and moves execution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" name="Google Shape;262;p31">
            <a:extLst>
              <a:ext uri="{FF2B5EF4-FFF2-40B4-BE49-F238E27FC236}">
                <a16:creationId xmlns:a16="http://schemas.microsoft.com/office/drawing/2014/main" id="{A33D91A0-409D-4E77-A2BF-C70DF73806D8}"/>
              </a:ext>
            </a:extLst>
          </p:cNvPr>
          <p:cNvSpPr/>
          <p:nvPr/>
        </p:nvSpPr>
        <p:spPr>
          <a:xfrm>
            <a:off x="1587500" y="273500"/>
            <a:ext cx="13462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" name="Google Shape;263;p31">
            <a:extLst>
              <a:ext uri="{FF2B5EF4-FFF2-40B4-BE49-F238E27FC236}">
                <a16:creationId xmlns:a16="http://schemas.microsoft.com/office/drawing/2014/main" id="{8C4177C4-0F8A-4912-865C-1C2187D7348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136140" y="825500"/>
            <a:ext cx="124460" cy="11252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264;p31">
            <a:extLst>
              <a:ext uri="{FF2B5EF4-FFF2-40B4-BE49-F238E27FC236}">
                <a16:creationId xmlns:a16="http://schemas.microsoft.com/office/drawing/2014/main" id="{80239C46-D6AA-483A-AFA6-4C73ACBA1DE4}"/>
              </a:ext>
            </a:extLst>
          </p:cNvPr>
          <p:cNvSpPr txBox="1"/>
          <p:nvPr/>
        </p:nvSpPr>
        <p:spPr>
          <a:xfrm>
            <a:off x="793940" y="195076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Interrupts can preempt other interrupts!</a:t>
            </a:r>
            <a:endParaRPr sz="2400" dirty="0"/>
          </a:p>
        </p:txBody>
      </p:sp>
      <p:sp>
        <p:nvSpPr>
          <p:cNvPr id="9" name="Google Shape;265;p31">
            <a:extLst>
              <a:ext uri="{FF2B5EF4-FFF2-40B4-BE49-F238E27FC236}">
                <a16:creationId xmlns:a16="http://schemas.microsoft.com/office/drawing/2014/main" id="{883A23E5-3D46-4EB4-B406-BBD69369F27A}"/>
              </a:ext>
            </a:extLst>
          </p:cNvPr>
          <p:cNvSpPr/>
          <p:nvPr/>
        </p:nvSpPr>
        <p:spPr>
          <a:xfrm>
            <a:off x="2933700" y="273500"/>
            <a:ext cx="16764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266;p31">
            <a:extLst>
              <a:ext uri="{FF2B5EF4-FFF2-40B4-BE49-F238E27FC236}">
                <a16:creationId xmlns:a16="http://schemas.microsoft.com/office/drawing/2014/main" id="{10819A56-E677-4179-91DC-CA5E36E200D6}"/>
              </a:ext>
            </a:extLst>
          </p:cNvPr>
          <p:cNvSpPr txBox="1"/>
          <p:nvPr/>
        </p:nvSpPr>
        <p:spPr>
          <a:xfrm>
            <a:off x="3664685" y="189081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Jump directly to the interrupt handler</a:t>
            </a:r>
            <a:endParaRPr sz="2400" dirty="0"/>
          </a:p>
        </p:txBody>
      </p:sp>
      <p:cxnSp>
        <p:nvCxnSpPr>
          <p:cNvPr id="11" name="Google Shape;267;p31">
            <a:extLst>
              <a:ext uri="{FF2B5EF4-FFF2-40B4-BE49-F238E27FC236}">
                <a16:creationId xmlns:a16="http://schemas.microsoft.com/office/drawing/2014/main" id="{2E1259CB-E187-4314-9949-AA452DE71B3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771900" y="825500"/>
            <a:ext cx="1234985" cy="10653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8;p31">
            <a:extLst>
              <a:ext uri="{FF2B5EF4-FFF2-40B4-BE49-F238E27FC236}">
                <a16:creationId xmlns:a16="http://schemas.microsoft.com/office/drawing/2014/main" id="{86D911ED-09CD-4E26-9921-806362D36341}"/>
              </a:ext>
            </a:extLst>
          </p:cNvPr>
          <p:cNvSpPr/>
          <p:nvPr/>
        </p:nvSpPr>
        <p:spPr>
          <a:xfrm>
            <a:off x="4610100" y="273833"/>
            <a:ext cx="3632200" cy="5516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269;p31">
            <a:extLst>
              <a:ext uri="{FF2B5EF4-FFF2-40B4-BE49-F238E27FC236}">
                <a16:creationId xmlns:a16="http://schemas.microsoft.com/office/drawing/2014/main" id="{E6AE1CD1-8125-496D-A1F4-EF3693D10DA9}"/>
              </a:ext>
            </a:extLst>
          </p:cNvPr>
          <p:cNvSpPr txBox="1"/>
          <p:nvPr/>
        </p:nvSpPr>
        <p:spPr>
          <a:xfrm>
            <a:off x="6789459" y="1640642"/>
            <a:ext cx="26844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Handles interrupt entry and exit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Unstacking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Priorities</a:t>
            </a:r>
            <a:endParaRPr sz="2400" dirty="0"/>
          </a:p>
        </p:txBody>
      </p:sp>
      <p:cxnSp>
        <p:nvCxnSpPr>
          <p:cNvPr id="14" name="Google Shape;270;p31">
            <a:extLst>
              <a:ext uri="{FF2B5EF4-FFF2-40B4-BE49-F238E27FC236}">
                <a16:creationId xmlns:a16="http://schemas.microsoft.com/office/drawing/2014/main" id="{44C1EF66-C899-4B7B-B5A4-2E1A76E6C5A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426200" y="825500"/>
            <a:ext cx="1705459" cy="8151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4435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Vector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6ACA-6FB9-486C-A1E2-343C479F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77205" cy="5029200"/>
          </a:xfrm>
        </p:spPr>
        <p:txBody>
          <a:bodyPr/>
          <a:lstStyle/>
          <a:p>
            <a:r>
              <a:rPr lang="en-US" dirty="0"/>
              <a:t>List of function pointers to handler for each interrupt/exception</a:t>
            </a:r>
          </a:p>
          <a:p>
            <a:endParaRPr lang="en-US" dirty="0"/>
          </a:p>
          <a:p>
            <a:r>
              <a:rPr lang="en-US" dirty="0"/>
              <a:t>First 15 are architecture-specific exceptions</a:t>
            </a:r>
          </a:p>
          <a:p>
            <a:endParaRPr lang="en-US" dirty="0"/>
          </a:p>
          <a:p>
            <a:r>
              <a:rPr lang="en-US" dirty="0"/>
              <a:t>After that are microcontroller interrupt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Google Shape;291;p33">
            <a:extLst>
              <a:ext uri="{FF2B5EF4-FFF2-40B4-BE49-F238E27FC236}">
                <a16:creationId xmlns:a16="http://schemas.microsoft.com/office/drawing/2014/main" id="{0512E34D-8CF9-4229-AFF1-3FDAC9FBDCB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003" y="228600"/>
            <a:ext cx="5981391" cy="594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35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B66F-C579-4CA3-BB28-3A8386F6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table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B4F2-7EA3-4BD1-BA10-D41A6BB2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16905" cy="5029200"/>
          </a:xfrm>
        </p:spPr>
        <p:txBody>
          <a:bodyPr/>
          <a:lstStyle/>
          <a:p>
            <a:r>
              <a:rPr lang="en-US" dirty="0"/>
              <a:t>Placed in its own section</a:t>
            </a:r>
          </a:p>
          <a:p>
            <a:pPr lvl="1"/>
            <a:r>
              <a:rPr lang="en-US" dirty="0"/>
              <a:t>LD file puts it first in Flash</a:t>
            </a:r>
          </a:p>
          <a:p>
            <a:pPr lvl="1"/>
            <a:endParaRPr lang="en-US" dirty="0"/>
          </a:p>
          <a:p>
            <a:r>
              <a:rPr lang="en-US" dirty="0" err="1"/>
              <a:t>Reset_Handler</a:t>
            </a:r>
            <a:r>
              <a:rPr lang="en-US" dirty="0"/>
              <a:t> determines where software starts executing</a:t>
            </a:r>
          </a:p>
          <a:p>
            <a:endParaRPr lang="en-US" dirty="0"/>
          </a:p>
          <a:p>
            <a:r>
              <a:rPr lang="en-US" dirty="0"/>
              <a:t>After that are all exception and interrupt handlers</a:t>
            </a:r>
          </a:p>
          <a:p>
            <a:pPr lvl="1"/>
            <a:r>
              <a:rPr lang="en-US" dirty="0"/>
              <a:t>All function pointers to some C code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82C-F780-4AD3-B81C-8179F98C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1A2AD-6EDB-49CF-A4C9-8F49028F7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28"/>
          <a:stretch/>
        </p:blipFill>
        <p:spPr>
          <a:xfrm>
            <a:off x="5870599" y="228601"/>
            <a:ext cx="570979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4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9501-4587-E9D0-9745-5070436A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interrupts on the nRF52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4A731-578D-7404-D95D-2E09F5D65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Peripherals can generate “events”</a:t>
            </a:r>
          </a:p>
          <a:p>
            <a:pPr lvl="1"/>
            <a:r>
              <a:rPr lang="en-US" dirty="0"/>
              <a:t>1-bit signal that get set when action occurs</a:t>
            </a:r>
          </a:p>
          <a:p>
            <a:pPr lvl="1"/>
            <a:r>
              <a:rPr lang="en-US" dirty="0"/>
              <a:t>There are Event registers that store the value</a:t>
            </a:r>
          </a:p>
          <a:p>
            <a:pPr lvl="1"/>
            <a:endParaRPr lang="en-US" dirty="0"/>
          </a:p>
          <a:p>
            <a:r>
              <a:rPr lang="en-US" dirty="0"/>
              <a:t>Peripherals can enable interrupts</a:t>
            </a:r>
          </a:p>
          <a:p>
            <a:pPr lvl="1"/>
            <a:r>
              <a:rPr lang="en-US" dirty="0"/>
              <a:t>Which connects the Event to the NVIC</a:t>
            </a:r>
          </a:p>
          <a:p>
            <a:pPr lvl="1"/>
            <a:r>
              <a:rPr lang="en-US" dirty="0"/>
              <a:t>STILL has to be enabled in the NVIC to actually get an Interrupt</a:t>
            </a:r>
          </a:p>
          <a:p>
            <a:pPr lvl="1"/>
            <a:endParaRPr lang="en-US" dirty="0"/>
          </a:p>
          <a:p>
            <a:r>
              <a:rPr lang="en-US" dirty="0"/>
              <a:t>Advanced feature: Events can chain directly into Tasks</a:t>
            </a:r>
          </a:p>
          <a:p>
            <a:pPr lvl="1"/>
            <a:r>
              <a:rPr lang="en-US" dirty="0"/>
              <a:t>Tasks are 1-bit actions that a peripheral can take</a:t>
            </a:r>
          </a:p>
          <a:p>
            <a:pPr lvl="1"/>
            <a:r>
              <a:rPr lang="en-US" dirty="0"/>
              <a:t>Something occurring can automatically trigger something else to happen</a:t>
            </a:r>
          </a:p>
          <a:p>
            <a:pPr lvl="2"/>
            <a:r>
              <a:rPr lang="en-US" dirty="0"/>
              <a:t>PPI is the peripheral that makes these connections</a:t>
            </a:r>
          </a:p>
          <a:p>
            <a:pPr lvl="2"/>
            <a:r>
              <a:rPr lang="en-US" dirty="0"/>
              <a:t>(this is advanced stuff though, we’ll rarely use it if ever)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9DC2-B875-7E4A-BA27-2204018D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9DE1-05C2-68CA-3C05-CE1E7F6D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“EVENT”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7C71-7EE7-3404-763E-722E723C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318000"/>
            <a:ext cx="10972800" cy="1854200"/>
          </a:xfrm>
        </p:spPr>
        <p:txBody>
          <a:bodyPr>
            <a:normAutofit/>
          </a:bodyPr>
          <a:lstStyle/>
          <a:p>
            <a:r>
              <a:rPr lang="en-US" dirty="0" err="1"/>
              <a:t>nRF</a:t>
            </a:r>
            <a:r>
              <a:rPr lang="en-US" dirty="0"/>
              <a:t>-specific concept</a:t>
            </a:r>
          </a:p>
          <a:p>
            <a:pPr lvl="1"/>
            <a:r>
              <a:rPr lang="en-US" dirty="0"/>
              <a:t>Event registers record if some action has occurred</a:t>
            </a:r>
          </a:p>
          <a:p>
            <a:pPr lvl="1"/>
            <a:r>
              <a:rPr lang="en-US" dirty="0"/>
              <a:t>They are always 1-bit, with a 1 meaning “the action has occurred”</a:t>
            </a:r>
          </a:p>
          <a:p>
            <a:pPr lvl="1"/>
            <a:r>
              <a:rPr lang="en-US" dirty="0"/>
              <a:t>Up to the software to clear this register back to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465D2-2C0A-C753-C68D-211FA35A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5308C-C5A0-1C00-0218-25BAA3CD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15" y="1143000"/>
            <a:ext cx="776395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3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7A54D8-1D4C-3FB7-6929-A2EA7509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“TASK” register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2CE89-112D-FB8D-EA42-F4491CA2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57040"/>
            <a:ext cx="10972800" cy="1915160"/>
          </a:xfrm>
        </p:spPr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-specific concept</a:t>
            </a:r>
          </a:p>
          <a:p>
            <a:pPr lvl="1"/>
            <a:r>
              <a:rPr lang="en-US" dirty="0"/>
              <a:t>Task registers start some action</a:t>
            </a:r>
          </a:p>
          <a:p>
            <a:pPr lvl="1"/>
            <a:r>
              <a:rPr lang="en-US" dirty="0"/>
              <a:t>They are always 1-bit, with a 1 meaning “start the task”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2BCF9-DF9D-41FC-4A9C-F7241F7C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816D9-950F-6815-4B82-155555A9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15" y="1143000"/>
            <a:ext cx="7401958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4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465A-2AAB-4A19-ACD7-0249F2A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NVIC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53B9-A69B-4148-A43F-67E263E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NVIC functions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NVIC_EnableIRQ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(number)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NVIC_DisableIRQ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(number)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NVIC_SetPriority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(number, priority)</a:t>
            </a:r>
          </a:p>
          <a:p>
            <a:pPr lvl="2"/>
            <a:r>
              <a:rPr lang="en-US" dirty="0"/>
              <a:t>Technically 256 priorities</a:t>
            </a:r>
          </a:p>
          <a:p>
            <a:pPr lvl="2"/>
            <a:r>
              <a:rPr lang="en-US" dirty="0"/>
              <a:t>Only 8 are implemented</a:t>
            </a:r>
          </a:p>
          <a:p>
            <a:pPr lvl="2"/>
            <a:endParaRPr lang="en-US" dirty="0"/>
          </a:p>
          <a:p>
            <a:r>
              <a:rPr lang="en-US" dirty="0"/>
              <a:t>Must enable interrupts in two places!</a:t>
            </a:r>
          </a:p>
          <a:p>
            <a:pPr lvl="1"/>
            <a:r>
              <a:rPr lang="en-US" dirty="0"/>
              <a:t>Enabling event in the peripheral will generate the signal</a:t>
            </a:r>
          </a:p>
          <a:p>
            <a:pPr lvl="1"/>
            <a:r>
              <a:rPr lang="en-US" dirty="0"/>
              <a:t>Enabling interrupt in the NVIC will cause signal to jump to handler</a:t>
            </a:r>
          </a:p>
          <a:p>
            <a:pPr lvl="1"/>
            <a:endParaRPr lang="en-US" dirty="0"/>
          </a:p>
          <a:p>
            <a:r>
              <a:rPr lang="en-US" dirty="0"/>
              <a:t>Priority determines which interrupt goes first</a:t>
            </a:r>
          </a:p>
          <a:p>
            <a:pPr lvl="1"/>
            <a:r>
              <a:rPr lang="en-US" dirty="0"/>
              <a:t>And determines how interrupts are nested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883A-0FFE-4B87-9755-9059AC91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5448300"/>
            <a:ext cx="3035300" cy="908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B42BF9-FC94-4CE2-B3D9-8C498546E039}"/>
              </a:ext>
            </a:extLst>
          </p:cNvPr>
          <p:cNvCxnSpPr>
            <a:cxnSpLocks/>
          </p:cNvCxnSpPr>
          <p:nvPr/>
        </p:nvCxnSpPr>
        <p:spPr>
          <a:xfrm>
            <a:off x="4076700" y="4406892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64B0BE-ABCC-450C-8B66-4597C8299FA7}"/>
              </a:ext>
            </a:extLst>
          </p:cNvPr>
          <p:cNvSpPr txBox="1"/>
          <p:nvPr/>
        </p:nvSpPr>
        <p:spPr>
          <a:xfrm>
            <a:off x="2222503" y="4121829"/>
            <a:ext cx="20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priority</a:t>
            </a:r>
            <a:br>
              <a:rPr lang="en-US" dirty="0"/>
            </a:br>
            <a:r>
              <a:rPr lang="en-US" dirty="0"/>
              <a:t>Interrupt triggers!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76579-34F5-49EE-8F95-E68D2493D2E0}"/>
              </a:ext>
            </a:extLst>
          </p:cNvPr>
          <p:cNvSpPr/>
          <p:nvPr/>
        </p:nvSpPr>
        <p:spPr>
          <a:xfrm>
            <a:off x="4876800" y="4959350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3735A-47BA-4EBB-B5E1-A818CD830EA5}"/>
              </a:ext>
            </a:extLst>
          </p:cNvPr>
          <p:cNvSpPr/>
          <p:nvPr/>
        </p:nvSpPr>
        <p:spPr>
          <a:xfrm>
            <a:off x="7912100" y="4406887"/>
            <a:ext cx="3035300" cy="5524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40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FD80-97E3-A191-F62E-2970D1BB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89C6D-1051-5BDD-61C8-7E876FDB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F427A-DF3E-2C62-CAB5-B4B47361B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2F72B3-1F61-8D2D-287A-F7156D99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43991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6B6-B054-4227-BED5-76189B9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FA6B-6B5E-4FA0-A6D9-75AF64F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a system use polling versus interrupts?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49727-D9E6-4639-88E1-1658662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6B6-B054-4227-BED5-76189B9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FA6B-6B5E-4FA0-A6D9-75AF64F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a system use polling versus interrupts?</a:t>
            </a:r>
          </a:p>
          <a:p>
            <a:endParaRPr lang="en-US" dirty="0"/>
          </a:p>
          <a:p>
            <a:r>
              <a:rPr lang="en-US" dirty="0"/>
              <a:t>Polling</a:t>
            </a:r>
          </a:p>
          <a:p>
            <a:pPr lvl="1"/>
            <a:r>
              <a:rPr lang="en-US" dirty="0"/>
              <a:t>Great if the device is going to respond immediately (like 1 cycle)</a:t>
            </a:r>
          </a:p>
          <a:p>
            <a:pPr lvl="1"/>
            <a:r>
              <a:rPr lang="en-US" dirty="0"/>
              <a:t>Important if we need to respond very quick (less than a microsecond)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r>
              <a:rPr lang="en-US" dirty="0"/>
              <a:t>Great if we’ll need to wait a long time for status to change</a:t>
            </a:r>
          </a:p>
          <a:p>
            <a:pPr lvl="1"/>
            <a:r>
              <a:rPr lang="en-US" dirty="0"/>
              <a:t>Still responds pretty quickly, but not </a:t>
            </a:r>
            <a:r>
              <a:rPr lang="en-US" i="1" dirty="0"/>
              <a:t>immediately</a:t>
            </a:r>
          </a:p>
          <a:p>
            <a:pPr lvl="2"/>
            <a:r>
              <a:rPr lang="en-US" dirty="0"/>
              <a:t>Needs to context switch from running code to interrupt handler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49727-D9E6-4639-88E1-1658662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3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15A6D-0C13-894B-1680-CEDDD9140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8DB9E-540D-8622-87A1-2243F466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DF41E-5DF9-D318-BAB2-127F1A1FD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734277-CCE4-F9C5-B960-63D358DD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0564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 (8 “channels”)</a:t>
            </a:r>
          </a:p>
          <a:p>
            <a:pPr lvl="2"/>
            <a:r>
              <a:rPr lang="en-US" dirty="0"/>
              <a:t>Can read input pins and trigger Events</a:t>
            </a:r>
          </a:p>
          <a:p>
            <a:pPr lvl="2"/>
            <a:r>
              <a:rPr lang="en-US" dirty="0"/>
              <a:t>Also has Tasks for setting/clearing outputs pins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Unclear to me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593B-73ED-F558-05B6-0864B48F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need more than 8 interrupt 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BC31-7A64-A7C9-5032-959175F89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trigger interrupts for a “Port event” as well</a:t>
            </a:r>
          </a:p>
          <a:p>
            <a:pPr lvl="1"/>
            <a:r>
              <a:rPr lang="en-US" dirty="0"/>
              <a:t>Any pin in the Port can trigger the interrupt</a:t>
            </a:r>
          </a:p>
          <a:p>
            <a:pPr lvl="1"/>
            <a:r>
              <a:rPr lang="en-US" dirty="0"/>
              <a:t>Software checks which pin(s) caused the event to occur</a:t>
            </a:r>
          </a:p>
          <a:p>
            <a:pPr lvl="1"/>
            <a:endParaRPr lang="en-US" dirty="0"/>
          </a:p>
          <a:p>
            <a:r>
              <a:rPr lang="en-US" dirty="0"/>
              <a:t>Very low power operation (works with system clocks off)</a:t>
            </a:r>
          </a:p>
          <a:p>
            <a:pPr lvl="1"/>
            <a:r>
              <a:rPr lang="en-US" dirty="0"/>
              <a:t>Whereas normal GPIOTE operations are not low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E21A3-25EC-31E2-9B1E-9193DD60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6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603-D37D-CE1F-EA36-BA095920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D3CA-FBC8-007D-94BD-111CEFA4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Port event is a coordination between GPIO and GPIOTE peripherals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GPIO can configure pins with a SENSE option</a:t>
            </a:r>
          </a:p>
          <a:p>
            <a:pPr lvl="3"/>
            <a:r>
              <a:rPr lang="en-US" dirty="0"/>
              <a:t>Disabled</a:t>
            </a:r>
          </a:p>
          <a:p>
            <a:pPr lvl="3"/>
            <a:r>
              <a:rPr lang="en-US" dirty="0"/>
              <a:t>Trigger on High level</a:t>
            </a:r>
          </a:p>
          <a:p>
            <a:pPr lvl="3"/>
            <a:r>
              <a:rPr lang="en-US" dirty="0"/>
              <a:t>Trigger on Low level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GPIOTE port event will occur if one or more pins matches their SENSE configuration</a:t>
            </a:r>
          </a:p>
          <a:p>
            <a:pPr lvl="2"/>
            <a:r>
              <a:rPr lang="en-US" dirty="0"/>
              <a:t>Software will get an interrupt (if the NVIC is configured)</a:t>
            </a:r>
          </a:p>
          <a:p>
            <a:pPr lvl="2"/>
            <a:r>
              <a:rPr lang="en-US" dirty="0"/>
              <a:t>Software checks each pin to determine which one caused the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3A2B3-871B-54B3-E0EC-3341E699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8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events can also be “latched”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Latching saves the value unless cleared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DDB6-623E-C759-1826-F1C44E47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382E-3704-60F1-2131-9849E189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C221A-16E8-9BFB-6C0E-7258245E4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b="1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E03105-1B72-5DD8-0E66-519F4E17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82925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 for transferring lots of data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 or GPIO)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977183" y="6038334"/>
            <a:ext cx="600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buffer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peripherals/devices should you use the DMA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where there is a lot of data coming in over a period of time</a:t>
            </a:r>
          </a:p>
          <a:p>
            <a:pPr lvl="1"/>
            <a:r>
              <a:rPr lang="en-US" dirty="0"/>
              <a:t>Either a big buffer of lots of data, like a radio message</a:t>
            </a:r>
          </a:p>
          <a:p>
            <a:pPr lvl="1"/>
            <a:r>
              <a:rPr lang="en-US" dirty="0"/>
              <a:t>Or a bunch of individual samples, coming in quickly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Messages to/from other devices (radios, wired busses)</a:t>
            </a:r>
          </a:p>
          <a:p>
            <a:pPr lvl="1"/>
            <a:r>
              <a:rPr lang="en-US" dirty="0"/>
              <a:t>Sensor readings (if read quickly/continuously)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Canonical example from general computing: disks (HDD/SSD)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C06C1-6F29-C63F-B073-A00893CC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3EA4D-0D70-FF6C-3AA9-81462960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C712CE-1B33-D470-C864-89231E217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Pins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signals: GIPO peripheral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Digital Input Interrupts: GPIOTE peripheral</a:t>
            </a:r>
          </a:p>
          <a:p>
            <a:pPr lvl="1"/>
            <a:endParaRPr lang="en-US" dirty="0"/>
          </a:p>
          <a:p>
            <a:r>
              <a:rPr lang="en-US" dirty="0"/>
              <a:t>DMA (Direct Memory Access)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63860F-AF37-E0E2-583C-F29D3B30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591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3056</TotalTime>
  <Words>3135</Words>
  <Application>Microsoft Office PowerPoint</Application>
  <PresentationFormat>Widescreen</PresentationFormat>
  <Paragraphs>678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Tahoma</vt:lpstr>
      <vt:lpstr>Arial</vt:lpstr>
      <vt:lpstr>Calibri</vt:lpstr>
      <vt:lpstr>Consolas</vt:lpstr>
      <vt:lpstr>Courier New</vt:lpstr>
      <vt:lpstr>Class Slides</vt:lpstr>
      <vt:lpstr>Lecture 03 Digital I/O and Interrupts</vt:lpstr>
      <vt:lpstr>Administrivia</vt:lpstr>
      <vt:lpstr>Quiz coming soon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Pins</vt:lpstr>
      <vt:lpstr>Internal connections to pins</vt:lpstr>
      <vt:lpstr>Pins on the nRF52833</vt:lpstr>
      <vt:lpstr>Accessing nRF52833 pins in software</vt:lpstr>
      <vt:lpstr>Pins on the Microbit</vt:lpstr>
      <vt:lpstr>In our software library</vt:lpstr>
      <vt:lpstr>Outline</vt:lpstr>
      <vt:lpstr>Digital signals</vt:lpstr>
      <vt:lpstr>Digital signals map to voltage ranges</vt:lpstr>
      <vt:lpstr>Digital Input/Output</vt:lpstr>
      <vt:lpstr>Some terminology</vt:lpstr>
      <vt:lpstr>Controlling Digital I/O</vt:lpstr>
      <vt:lpstr>nRF52833 GPIO Peripheral</vt:lpstr>
      <vt:lpstr>nRF52 GPIO Output</vt:lpstr>
      <vt:lpstr>nRF52 GPIO Input</vt:lpstr>
      <vt:lpstr>Electrical specifications</vt:lpstr>
      <vt:lpstr>GPIO Instances</vt:lpstr>
      <vt:lpstr>Pin configuration</vt:lpstr>
      <vt:lpstr>Controlling output level</vt:lpstr>
      <vt:lpstr>*Set/*Clear registers</vt:lpstr>
      <vt:lpstr>Reading input levels</vt:lpstr>
      <vt:lpstr>Complex configuration</vt:lpstr>
      <vt:lpstr>Break + Question</vt:lpstr>
      <vt:lpstr>Break + Question</vt:lpstr>
      <vt:lpstr>Outline</vt:lpstr>
      <vt:lpstr>What do interactions with devices look like?</vt:lpstr>
      <vt:lpstr>Waiting can be a waste of CPU time</vt:lpstr>
      <vt:lpstr>Interrupts</vt:lpstr>
      <vt:lpstr>Interrupts, visually</vt:lpstr>
      <vt:lpstr>Interrupts, visually</vt:lpstr>
      <vt:lpstr>Interrupts, visually</vt:lpstr>
      <vt:lpstr>ARM Nested Vectored Interrupt Controller (NVIC)</vt:lpstr>
      <vt:lpstr>ARM Vector table</vt:lpstr>
      <vt:lpstr>Vector table in software</vt:lpstr>
      <vt:lpstr>Generating interrupts on the nRF52</vt:lpstr>
      <vt:lpstr>Example “EVENT” register</vt:lpstr>
      <vt:lpstr>Example “TASK” register</vt:lpstr>
      <vt:lpstr>ARM NVIC functionality</vt:lpstr>
      <vt:lpstr>Nested interrupts, visually</vt:lpstr>
      <vt:lpstr>Break + Open Question</vt:lpstr>
      <vt:lpstr>Break + Open Question</vt:lpstr>
      <vt:lpstr>Outline</vt:lpstr>
      <vt:lpstr>Handling interrupts from GPIO</vt:lpstr>
      <vt:lpstr>Configuring individual input interrupts</vt:lpstr>
      <vt:lpstr>What if you need more than 8 interrupt sources?</vt:lpstr>
      <vt:lpstr>Sensing port events</vt:lpstr>
      <vt:lpstr>Port events can also be “latched”</vt:lpstr>
      <vt:lpstr>Outline</vt:lpstr>
      <vt:lpstr>Direct Memory Access (DMA)</vt:lpstr>
      <vt:lpstr>General-purpose DMA</vt:lpstr>
      <vt:lpstr>Full peripheral interaction pattern</vt:lpstr>
      <vt:lpstr>Special-purpose DMA</vt:lpstr>
      <vt:lpstr>What kinds of peripherals/devices should you use the DMA for?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102</cp:revision>
  <dcterms:created xsi:type="dcterms:W3CDTF">2021-04-04T02:10:23Z</dcterms:created>
  <dcterms:modified xsi:type="dcterms:W3CDTF">2025-04-10T20:17:14Z</dcterms:modified>
</cp:coreProperties>
</file>