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8"/>
  </p:notesMasterIdLst>
  <p:sldIdLst>
    <p:sldId id="256" r:id="rId2"/>
    <p:sldId id="384" r:id="rId3"/>
    <p:sldId id="450" r:id="rId4"/>
    <p:sldId id="264" r:id="rId5"/>
    <p:sldId id="472" r:id="rId6"/>
    <p:sldId id="2289" r:id="rId7"/>
    <p:sldId id="386" r:id="rId8"/>
    <p:sldId id="387" r:id="rId9"/>
    <p:sldId id="2292" r:id="rId10"/>
    <p:sldId id="433" r:id="rId11"/>
    <p:sldId id="434" r:id="rId12"/>
    <p:sldId id="456" r:id="rId13"/>
    <p:sldId id="435" r:id="rId14"/>
    <p:sldId id="436" r:id="rId15"/>
    <p:sldId id="432" r:id="rId16"/>
    <p:sldId id="452" r:id="rId17"/>
    <p:sldId id="478" r:id="rId18"/>
    <p:sldId id="480" r:id="rId19"/>
    <p:sldId id="481" r:id="rId20"/>
    <p:sldId id="453" r:id="rId21"/>
    <p:sldId id="430" r:id="rId22"/>
    <p:sldId id="400" r:id="rId23"/>
    <p:sldId id="422" r:id="rId24"/>
    <p:sldId id="423" r:id="rId25"/>
    <p:sldId id="2293" r:id="rId26"/>
    <p:sldId id="486" r:id="rId27"/>
    <p:sldId id="487" r:id="rId28"/>
    <p:sldId id="488" r:id="rId29"/>
    <p:sldId id="437" r:id="rId30"/>
    <p:sldId id="438" r:id="rId31"/>
    <p:sldId id="270" r:id="rId32"/>
    <p:sldId id="489" r:id="rId33"/>
    <p:sldId id="426" r:id="rId34"/>
    <p:sldId id="439" r:id="rId35"/>
    <p:sldId id="429" r:id="rId36"/>
    <p:sldId id="404" r:id="rId37"/>
    <p:sldId id="394" r:id="rId38"/>
    <p:sldId id="2284" r:id="rId39"/>
    <p:sldId id="490" r:id="rId40"/>
    <p:sldId id="2290" r:id="rId41"/>
    <p:sldId id="2294" r:id="rId42"/>
    <p:sldId id="442" r:id="rId43"/>
    <p:sldId id="421" r:id="rId44"/>
    <p:sldId id="391" r:id="rId45"/>
    <p:sldId id="425" r:id="rId46"/>
    <p:sldId id="455" r:id="rId47"/>
    <p:sldId id="441" r:id="rId48"/>
    <p:sldId id="482" r:id="rId49"/>
    <p:sldId id="454" r:id="rId50"/>
    <p:sldId id="431" r:id="rId51"/>
    <p:sldId id="447" r:id="rId52"/>
    <p:sldId id="491" r:id="rId53"/>
    <p:sldId id="417" r:id="rId54"/>
    <p:sldId id="2295" r:id="rId55"/>
    <p:sldId id="383" r:id="rId56"/>
    <p:sldId id="463" r:id="rId57"/>
    <p:sldId id="459" r:id="rId58"/>
    <p:sldId id="465" r:id="rId59"/>
    <p:sldId id="2291" r:id="rId60"/>
    <p:sldId id="2296" r:id="rId61"/>
    <p:sldId id="444" r:id="rId62"/>
    <p:sldId id="2298" r:id="rId63"/>
    <p:sldId id="2299" r:id="rId64"/>
    <p:sldId id="2300" r:id="rId65"/>
    <p:sldId id="2302" r:id="rId66"/>
    <p:sldId id="2297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450"/>
            <p14:sldId id="264"/>
          </p14:sldIdLst>
        </p14:section>
        <p14:section name="Who and Why" id="{B55B8E8C-5EAB-4A1E-A4E9-AE5E896E46FA}">
          <p14:sldIdLst>
            <p14:sldId id="472"/>
            <p14:sldId id="2289"/>
            <p14:sldId id="386"/>
            <p14:sldId id="387"/>
          </p14:sldIdLst>
        </p14:section>
        <p14:section name="Embedded Systems" id="{1014F7E0-65CC-462D-8134-46C98BE194DC}">
          <p14:sldIdLst>
            <p14:sldId id="2292"/>
            <p14:sldId id="433"/>
            <p14:sldId id="434"/>
            <p14:sldId id="456"/>
            <p14:sldId id="435"/>
            <p14:sldId id="436"/>
            <p14:sldId id="432"/>
            <p14:sldId id="452"/>
            <p14:sldId id="478"/>
            <p14:sldId id="480"/>
            <p14:sldId id="481"/>
            <p14:sldId id="453"/>
            <p14:sldId id="430"/>
            <p14:sldId id="400"/>
            <p14:sldId id="422"/>
            <p14:sldId id="423"/>
          </p14:sldIdLst>
        </p14:section>
        <p14:section name="Microcontrollers and Computers" id="{065D823B-E5A4-44E4-A34D-0D9D939F8960}">
          <p14:sldIdLst>
            <p14:sldId id="2293"/>
            <p14:sldId id="486"/>
            <p14:sldId id="487"/>
            <p14:sldId id="488"/>
            <p14:sldId id="437"/>
            <p14:sldId id="438"/>
            <p14:sldId id="270"/>
            <p14:sldId id="489"/>
            <p14:sldId id="426"/>
            <p14:sldId id="439"/>
            <p14:sldId id="429"/>
            <p14:sldId id="404"/>
            <p14:sldId id="394"/>
            <p14:sldId id="2284"/>
            <p14:sldId id="490"/>
            <p14:sldId id="2290"/>
          </p14:sldIdLst>
        </p14:section>
        <p14:section name="Course Overview" id="{9ADE3480-6D2C-4CD1-85E0-064AEE158619}">
          <p14:sldIdLst>
            <p14:sldId id="2294"/>
            <p14:sldId id="442"/>
            <p14:sldId id="421"/>
            <p14:sldId id="391"/>
            <p14:sldId id="425"/>
            <p14:sldId id="455"/>
            <p14:sldId id="441"/>
            <p14:sldId id="482"/>
            <p14:sldId id="454"/>
            <p14:sldId id="431"/>
            <p14:sldId id="447"/>
            <p14:sldId id="491"/>
            <p14:sldId id="417"/>
          </p14:sldIdLst>
        </p14:section>
        <p14:section name="Class Hardware" id="{43CDEE35-2117-4A09-A5B8-94D42A5B1968}">
          <p14:sldIdLst>
            <p14:sldId id="2295"/>
            <p14:sldId id="383"/>
            <p14:sldId id="463"/>
            <p14:sldId id="459"/>
            <p14:sldId id="465"/>
            <p14:sldId id="2291"/>
          </p14:sldIdLst>
        </p14:section>
        <p14:section name="Project Ideas" id="{52DB7C92-0A3B-4275-ACE4-0B2C4B80013C}">
          <p14:sldIdLst>
            <p14:sldId id="2296"/>
            <p14:sldId id="444"/>
            <p14:sldId id="2298"/>
            <p14:sldId id="2299"/>
            <p14:sldId id="2300"/>
            <p14:sldId id="2302"/>
          </p14:sldIdLst>
        </p14:section>
        <p14:section name="Wrapup" id="{29A7F866-9DA9-446B-8359-CE426CB89C7A}">
          <p14:sldIdLst>
            <p14:sldId id="2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85443" autoAdjust="0"/>
  </p:normalViewPr>
  <p:slideViewPr>
    <p:cSldViewPr snapToGrid="0">
      <p:cViewPr varScale="1">
        <p:scale>
          <a:sx n="74" d="100"/>
          <a:sy n="74" d="100"/>
        </p:scale>
        <p:origin x="84" y="14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Fitbit, Wearables, microcontrolles</a:t>
            </a:r>
          </a:p>
        </p:txBody>
      </p:sp>
    </p:spTree>
    <p:extLst>
      <p:ext uri="{BB962C8B-B14F-4D97-AF65-F5344CB8AC3E}">
        <p14:creationId xmlns:p14="http://schemas.microsoft.com/office/powerpoint/2010/main" val="290916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2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25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1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24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2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23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9.emf"/><Relationship Id="rId30" Type="http://schemas.openxmlformats.org/officeDocument/2006/relationships/image" Target="../media/image22.jpeg"/><Relationship Id="rId8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image" Target="../media/image22.jpeg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image" Target="../media/image25.jpeg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41" Type="http://schemas.openxmlformats.org/officeDocument/2006/relationships/image" Target="../media/image24.em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image" Target="../media/image20.png"/><Relationship Id="rId40" Type="http://schemas.openxmlformats.org/officeDocument/2006/relationships/image" Target="../media/image23.emf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19.emf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slideLayout" Target="../slideLayouts/slideLayout4.xml"/><Relationship Id="rId43" Type="http://schemas.openxmlformats.org/officeDocument/2006/relationships/image" Target="../media/image26.jpeg"/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image" Target="../media/image19.emf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image" Target="../media/image24.emf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image" Target="../media/image23.emf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image" Target="../media/image20.png"/><Relationship Id="rId40" Type="http://schemas.openxmlformats.org/officeDocument/2006/relationships/image" Target="../media/image22.jpe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image" Target="../media/image25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image" Target="../media/image26.jpeg"/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29.emf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25.jpeg"/><Relationship Id="rId4" Type="http://schemas.openxmlformats.org/officeDocument/2006/relationships/image" Target="../media/image27.jpeg"/><Relationship Id="rId9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ixit.com/Teardown/MacBook+Air+13-Inch+Mid+2013+Teardown/15042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ixit.com/Teardown/Fitbit+Flex+Teardown/1605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7287" TargetMode="External"/><Relationship Id="rId2" Type="http://schemas.openxmlformats.org/officeDocument/2006/relationships/hyperlink" Target="https://www.adafruit.com/product/47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Seeed-Studio-BBC-Micro-Accelerometer/dp/B0BDFD1ZM1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fruit.com/" TargetMode="External"/><Relationship Id="rId2" Type="http://schemas.openxmlformats.org/officeDocument/2006/relationships/hyperlink" Target="https://www.sparkfun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Microcontroller System Design</a:t>
            </a:r>
          </a:p>
          <a:p>
            <a:r>
              <a:rPr lang="en-US" dirty="0"/>
              <a:t>Branden Ghena – Spring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DC7A-EEB5-44E7-876D-B4C4C76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Bell’s Law: A new computer class every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0EDA-1790-4990-8B1D-1B0DA2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8F30C3-DD11-40D2-8ECB-9426FDB127A6}"/>
              </a:ext>
            </a:extLst>
          </p:cNvPr>
          <p:cNvSpPr txBox="1">
            <a:spLocks noChangeArrowheads="1"/>
          </p:cNvSpPr>
          <p:nvPr/>
        </p:nvSpPr>
        <p:spPr>
          <a:xfrm>
            <a:off x="607595" y="1143000"/>
            <a:ext cx="5983705" cy="48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400" i="1" dirty="0">
                <a:ea typeface="ＭＳ Ｐゴシック" pitchFamily="1" charset="-128"/>
                <a:cs typeface="ＭＳ Ｐゴシック" pitchFamily="1" charset="-128"/>
              </a:rPr>
              <a:t>     “Roughly every decade a new, lower priced computer class forms based on a new programming platform, network, and interface resulting in new usage and the establishment of a new industry.”</a:t>
            </a:r>
          </a:p>
          <a:p>
            <a:pPr algn="ctr">
              <a:buFontTx/>
              <a:buNone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buFontTx/>
              <a:buNone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- Gordon Bell [1972,2008]</a:t>
            </a:r>
          </a:p>
        </p:txBody>
      </p:sp>
      <p:pic>
        <p:nvPicPr>
          <p:cNvPr id="8" name="Picture 3" descr="bells-law.png">
            <a:extLst>
              <a:ext uri="{FF2B5EF4-FFF2-40B4-BE49-F238E27FC236}">
                <a16:creationId xmlns:a16="http://schemas.microsoft.com/office/drawing/2014/main" id="{C6049FC2-D955-405F-BB99-403C68E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8500" y="1143000"/>
            <a:ext cx="4531894" cy="50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7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 of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2537727" y="906463"/>
            <a:ext cx="7677835" cy="5441950"/>
            <a:chOff x="856565" y="1096963"/>
            <a:chExt cx="7677835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081465-C8EA-04BE-CCB0-9B807C15ED84}"/>
              </a:ext>
            </a:extLst>
          </p:cNvPr>
          <p:cNvSpPr/>
          <p:nvPr/>
        </p:nvSpPr>
        <p:spPr>
          <a:xfrm>
            <a:off x="2112135" y="3113088"/>
            <a:ext cx="667435" cy="1994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4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computers per person grows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1909762" y="906463"/>
            <a:ext cx="8305800" cy="5441950"/>
            <a:chOff x="228600" y="1096963"/>
            <a:chExt cx="8305800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E3C664-431F-4EB6-8746-91D8704C7E3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81400" y="1325563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Enterprise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F9E4F4-9DB2-460C-8AAB-236FCE0833A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371600" y="52117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Company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2A40E0-6F99-41BF-AA68-41B363D6C80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43600" y="3687763"/>
              <a:ext cx="1524000" cy="444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Professional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775D82-F915-4FDA-BD21-A218BE01D1ED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572000" y="58975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person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95A540-D3CB-4F2D-B126-1AB3021272A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43200" y="5897562"/>
              <a:ext cx="1905000" cy="271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Family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81278-17BB-4A6B-848E-0D9E63F1C45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605338" y="2552700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Engineer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1A625D-3FCE-4E5D-8784-2CEB12F0AE4A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10400" y="5745162"/>
              <a:ext cx="1524000" cy="447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100 – 1000’s per person</a:t>
              </a:r>
            </a:p>
          </p:txBody>
        </p:sp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  <p:sp>
          <p:nvSpPr>
            <p:cNvPr id="74" name="Right Arrow 51">
              <a:extLst>
                <a:ext uri="{FF2B5EF4-FFF2-40B4-BE49-F238E27FC236}">
                  <a16:creationId xmlns:a16="http://schemas.microsoft.com/office/drawing/2014/main" id="{30E60530-08EE-407E-82D1-788ECEADC9A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 rot="5400000">
              <a:off x="-914400" y="3733799"/>
              <a:ext cx="3200399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42E740-04EA-4926-826C-3DCA1233CF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 rot="16200000">
              <a:off x="-847725" y="3933824"/>
              <a:ext cx="3086099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latin typeface="Helvetica Neue"/>
                  <a:ea typeface="+mn-ea"/>
                  <a:cs typeface="Helvetica Neue"/>
                </a:rPr>
                <a:t>log (people per computer)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</p:spTree>
    <p:extLst>
      <p:ext uri="{BB962C8B-B14F-4D97-AF65-F5344CB8AC3E}">
        <p14:creationId xmlns:p14="http://schemas.microsoft.com/office/powerpoint/2010/main" val="315518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ight Arrow 29">
            <a:extLst>
              <a:ext uri="{FF2B5EF4-FFF2-40B4-BE49-F238E27FC236}">
                <a16:creationId xmlns:a16="http://schemas.microsoft.com/office/drawing/2014/main" id="{D6A075DF-7D17-4939-940C-334FE4ACADC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774282" y="3363913"/>
            <a:ext cx="32004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E211E-845E-429F-8CA7-907E83F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volume shrinks by 100x every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AAFEA-9C56-47BE-9E33-DEFC007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C5E330E-BF3B-472F-B05D-F367E69419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2" y="3113088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98B335-1E64-4892-ADE4-F32A765DF86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2" y="3725863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id="{B5433C6E-0EF3-4482-950D-4BB27CDCAD1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501427-1C60-4D2C-BB12-2EF5D2AAE0DB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262562" y="2811463"/>
            <a:ext cx="533400" cy="3810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0C8D45-90D9-41F0-8C57-C449FDD9584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H="1" flipV="1">
            <a:off x="5681662" y="3992563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576AB-EC02-4B7C-B4D9-F74120D8230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7396162" y="5173663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AB4BEE9-218C-4D86-91C8-69ED31033D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6362" y="9064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2CF2C8-6260-44AD-8DD6-DE86395877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52962" y="524986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348586-08DA-4992-A17D-DC6C8E5090E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1762" y="593566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96033A-60CE-465E-84DF-28D7B106440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86762" y="1668463"/>
            <a:ext cx="18288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Helvetica Neue"/>
                <a:ea typeface="+mn-ea"/>
                <a:cs typeface="Helvetica Neue"/>
              </a:rPr>
              <a:t>100x smaller every decade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6295A5-966E-4515-876B-FF4FB5686FC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462962" y="1592263"/>
            <a:ext cx="1676400" cy="685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805E-33F4-4062-BEE4-B876254753C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6762" y="2278063"/>
            <a:ext cx="18288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rPr>
              <a:t>[Nakagawa08]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ED56F5-06C9-4405-895E-9872221A83F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8462962" y="5173663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0BF921-45DF-437E-BF28-2827CC29A62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62562" y="1135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Enterprise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AD457-5148-4A49-A81B-A629AC2FD90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52762" y="50212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Company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8EA50-9654-4A2B-A088-2A35EADD275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253162" y="5707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49021F-1EA9-4D45-B893-EF23FA9D8D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691562" y="4592638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Ubiquitous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BCE0C0-443F-4A97-B789-61EFF602072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424362" y="5707063"/>
            <a:ext cx="1905000" cy="271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Family</a:t>
            </a: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E730D15C-FBB0-4F5D-AFA7-BB4F4DA24E0B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72ABE0-F548-4041-8272-3F7EE95F83D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 flipV="1">
            <a:off x="6853237" y="425926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31425AA9-4FA4-47AB-B16D-13BB0319F56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5659437" y="1814513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9825C4EE-2E01-4F56-95E2-18133693B09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5000625" y="440213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C716E18B-2DD9-4E2F-AFCC-F20F950F873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E51A228A-2A29-4B13-BEDC-20B18C19E12E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5353050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B9510BB-BDD6-466A-B728-02288B8DEB8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91562" y="5554663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100 – 1000’s per person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E7D69EB-3750-4BC7-A74C-E001B69BE2A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5362" y="3989388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A8BFA4D4-5E80-40C0-A50E-5B314EC170A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067" y="972344"/>
            <a:ext cx="14478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F8F24-96B1-485F-A9C3-71AD0DB5034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3662362" y="1668463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20D68A-2A5E-4A7A-A80C-9E86AF921D06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rot="5400000" flipH="1" flipV="1">
            <a:off x="3967162" y="2811463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2878A3B-C812-4916-9A48-688792600D9B}"/>
              </a:ext>
            </a:extLst>
          </p:cNvPr>
          <p:cNvSpPr txBox="1"/>
          <p:nvPr>
            <p:custDataLst>
              <p:tags r:id="rId31"/>
            </p:custDataLst>
          </p:nvPr>
        </p:nvSpPr>
        <p:spPr bwMode="auto">
          <a:xfrm>
            <a:off x="3128962" y="4562475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7F6DE2-1FAE-44BB-AF34-D25E9BECA2B1}"/>
              </a:ext>
            </a:extLst>
          </p:cNvPr>
          <p:cNvSpPr txBox="1"/>
          <p:nvPr>
            <p:custDataLst>
              <p:tags r:id="rId32"/>
            </p:custDataLst>
          </p:nvPr>
        </p:nvSpPr>
        <p:spPr bwMode="auto">
          <a:xfrm>
            <a:off x="6257924" y="2094706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B6D12A-04EF-4A62-922E-C5531A2D9684}"/>
              </a:ext>
            </a:extLst>
          </p:cNvPr>
          <p:cNvSpPr txBox="1"/>
          <p:nvPr>
            <p:custDataLst>
              <p:tags r:id="rId33"/>
            </p:custDataLst>
          </p:nvPr>
        </p:nvSpPr>
        <p:spPr bwMode="auto">
          <a:xfrm>
            <a:off x="7624762" y="3497263"/>
            <a:ext cx="1524000" cy="4442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Professional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5D676-931A-40A3-B837-FC437B73D06A}"/>
              </a:ext>
            </a:extLst>
          </p:cNvPr>
          <p:cNvSpPr txBox="1"/>
          <p:nvPr>
            <p:custDataLst>
              <p:tags r:id="rId34"/>
            </p:custDataLst>
          </p:nvPr>
        </p:nvSpPr>
        <p:spPr bwMode="auto">
          <a:xfrm>
            <a:off x="6286500" y="236220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Engineer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6C6D50-BC84-4F3B-AA42-5F2DC8B10CA1}"/>
              </a:ext>
            </a:extLst>
          </p:cNvPr>
          <p:cNvSpPr txBox="1"/>
          <p:nvPr>
            <p:custDataLst>
              <p:tags r:id="rId35"/>
            </p:custDataLst>
          </p:nvPr>
        </p:nvSpPr>
        <p:spPr bwMode="auto">
          <a:xfrm>
            <a:off x="7553324" y="3233739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301616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E44F-1208-4190-AF43-4869A924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falls dramatically, enabling new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0F9D0-1990-49ED-BC89-D07E897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35" name="Picture 46">
            <a:extLst>
              <a:ext uri="{FF2B5EF4-FFF2-40B4-BE49-F238E27FC236}">
                <a16:creationId xmlns:a16="http://schemas.microsoft.com/office/drawing/2014/main" id="{BFDCA27F-FA92-4A69-862F-C0B4EEEC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3452813"/>
            <a:ext cx="1484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201DDED7-F0A2-43C9-AF08-ED965FCA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7" y="3016251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48">
            <a:extLst>
              <a:ext uri="{FF2B5EF4-FFF2-40B4-BE49-F238E27FC236}">
                <a16:creationId xmlns:a16="http://schemas.microsoft.com/office/drawing/2014/main" id="{4C7C1884-897E-4698-9354-DE61DE2A788E}"/>
              </a:ext>
            </a:extLst>
          </p:cNvPr>
          <p:cNvSpPr/>
          <p:nvPr/>
        </p:nvSpPr>
        <p:spPr bwMode="auto">
          <a:xfrm rot="5400000">
            <a:off x="33337" y="3414713"/>
            <a:ext cx="46482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Picture 49">
            <a:extLst>
              <a:ext uri="{FF2B5EF4-FFF2-40B4-BE49-F238E27FC236}">
                <a16:creationId xmlns:a16="http://schemas.microsoft.com/office/drawing/2014/main" id="{1FFEC0F1-B567-4C61-8795-60AD3C34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7" y="633413"/>
            <a:ext cx="8763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0">
            <a:extLst>
              <a:ext uri="{FF2B5EF4-FFF2-40B4-BE49-F238E27FC236}">
                <a16:creationId xmlns:a16="http://schemas.microsoft.com/office/drawing/2014/main" id="{249F4C0E-70E6-4F51-8ECE-EB2C7CD9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6775" y="4214813"/>
            <a:ext cx="17160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1">
            <a:extLst>
              <a:ext uri="{FF2B5EF4-FFF2-40B4-BE49-F238E27FC236}">
                <a16:creationId xmlns:a16="http://schemas.microsoft.com/office/drawing/2014/main" id="{8FDD4538-6445-429E-AE21-F2219C0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7" y="5129213"/>
            <a:ext cx="12144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0FBED4-DAB3-40A1-953D-D18AD10C3CDE}"/>
              </a:ext>
            </a:extLst>
          </p:cNvPr>
          <p:cNvCxnSpPr/>
          <p:nvPr/>
        </p:nvCxnSpPr>
        <p:spPr>
          <a:xfrm flipV="1">
            <a:off x="3652837" y="2005013"/>
            <a:ext cx="152400" cy="825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A260AC-FACF-4CEF-8CB5-5BAB1D789BFB}"/>
              </a:ext>
            </a:extLst>
          </p:cNvPr>
          <p:cNvCxnSpPr/>
          <p:nvPr/>
        </p:nvCxnSpPr>
        <p:spPr>
          <a:xfrm rot="5400000" flipH="1" flipV="1">
            <a:off x="5254625" y="322262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28CC0-C10E-4D9C-83BC-528BC906307A}"/>
              </a:ext>
            </a:extLst>
          </p:cNvPr>
          <p:cNvCxnSpPr/>
          <p:nvPr/>
        </p:nvCxnSpPr>
        <p:spPr>
          <a:xfrm rot="5400000" flipH="1" flipV="1">
            <a:off x="5864225" y="405447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E2087B-C101-4521-B643-5C5AD2C739EE}"/>
              </a:ext>
            </a:extLst>
          </p:cNvPr>
          <p:cNvCxnSpPr/>
          <p:nvPr/>
        </p:nvCxnSpPr>
        <p:spPr>
          <a:xfrm flipV="1">
            <a:off x="6843712" y="429101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D0307D-97E0-474E-BCF0-8D8EA09E6527}"/>
              </a:ext>
            </a:extLst>
          </p:cNvPr>
          <p:cNvCxnSpPr/>
          <p:nvPr/>
        </p:nvCxnSpPr>
        <p:spPr>
          <a:xfrm rot="5400000" flipH="1" flipV="1">
            <a:off x="7355681" y="5007769"/>
            <a:ext cx="304800" cy="242888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26B7A3-6751-455C-8139-7243FAE7048F}"/>
              </a:ext>
            </a:extLst>
          </p:cNvPr>
          <p:cNvSpPr txBox="1"/>
          <p:nvPr/>
        </p:nvSpPr>
        <p:spPr>
          <a:xfrm>
            <a:off x="4948237" y="839788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01D9E6-CB66-45C6-B786-C98F8BEED182}"/>
              </a:ext>
            </a:extLst>
          </p:cNvPr>
          <p:cNvSpPr txBox="1"/>
          <p:nvPr/>
        </p:nvSpPr>
        <p:spPr>
          <a:xfrm>
            <a:off x="3043237" y="4672013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98994C-86C6-4A84-AFB8-F3CC52B4FE37}"/>
              </a:ext>
            </a:extLst>
          </p:cNvPr>
          <p:cNvSpPr txBox="1"/>
          <p:nvPr/>
        </p:nvSpPr>
        <p:spPr>
          <a:xfrm>
            <a:off x="4643437" y="535781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68F043-068C-41B6-A99C-937F5DB93B0D}"/>
              </a:ext>
            </a:extLst>
          </p:cNvPr>
          <p:cNvSpPr txBox="1"/>
          <p:nvPr/>
        </p:nvSpPr>
        <p:spPr>
          <a:xfrm>
            <a:off x="5329237" y="1319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196DE5-BB4E-4194-98DC-570FEFBB1167}"/>
              </a:ext>
            </a:extLst>
          </p:cNvPr>
          <p:cNvSpPr txBox="1"/>
          <p:nvPr/>
        </p:nvSpPr>
        <p:spPr>
          <a:xfrm>
            <a:off x="6548437" y="594518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A89A7-DBD3-48E0-A69C-E551AEF3D38F}"/>
              </a:ext>
            </a:extLst>
          </p:cNvPr>
          <p:cNvSpPr txBox="1"/>
          <p:nvPr/>
        </p:nvSpPr>
        <p:spPr>
          <a:xfrm>
            <a:off x="6700837" y="3224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  <p:pic>
        <p:nvPicPr>
          <p:cNvPr id="52" name="Picture 63">
            <a:extLst>
              <a:ext uri="{FF2B5EF4-FFF2-40B4-BE49-F238E27FC236}">
                <a16:creationId xmlns:a16="http://schemas.microsoft.com/office/drawing/2014/main" id="{87A670CF-16DB-44D5-9488-31DC4424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1624013"/>
            <a:ext cx="8556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E79CE-939A-4028-99B7-1FA62B409F48}"/>
              </a:ext>
            </a:extLst>
          </p:cNvPr>
          <p:cNvCxnSpPr/>
          <p:nvPr/>
        </p:nvCxnSpPr>
        <p:spPr>
          <a:xfrm flipV="1">
            <a:off x="3652837" y="1852613"/>
            <a:ext cx="381000" cy="2349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3451CF-8AA1-4301-8CA6-FA318638B968}"/>
              </a:ext>
            </a:extLst>
          </p:cNvPr>
          <p:cNvCxnSpPr/>
          <p:nvPr/>
        </p:nvCxnSpPr>
        <p:spPr>
          <a:xfrm rot="5400000" flipH="1" flipV="1">
            <a:off x="4262437" y="2995613"/>
            <a:ext cx="228600" cy="762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6">
            <a:extLst>
              <a:ext uri="{FF2B5EF4-FFF2-40B4-BE49-F238E27FC236}">
                <a16:creationId xmlns:a16="http://schemas.microsoft.com/office/drawing/2014/main" id="{6EDF37AD-4563-43FF-885E-D9C059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331" y="923925"/>
            <a:ext cx="14478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B45363F-D43C-4E85-9B2C-8955DBA179A4}"/>
              </a:ext>
            </a:extLst>
          </p:cNvPr>
          <p:cNvSpPr/>
          <p:nvPr/>
        </p:nvSpPr>
        <p:spPr bwMode="auto">
          <a:xfrm>
            <a:off x="8148637" y="1408113"/>
            <a:ext cx="1981200" cy="12827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 b="1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52A096C9-8333-4296-AF9E-E17856DC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05" y="4788535"/>
            <a:ext cx="1347576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streaming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information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to/from the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physical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world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8D06E6CD-4D6A-4C08-A4D0-23F4C76F1AC4}"/>
              </a:ext>
            </a:extLst>
          </p:cNvPr>
          <p:cNvGrpSpPr>
            <a:grpSpLocks/>
          </p:cNvGrpSpPr>
          <p:nvPr/>
        </p:nvGrpSpPr>
        <p:grpSpPr bwMode="auto">
          <a:xfrm>
            <a:off x="6967537" y="1928813"/>
            <a:ext cx="2600325" cy="1295400"/>
            <a:chOff x="3936" y="1248"/>
            <a:chExt cx="1638" cy="816"/>
          </a:xfrm>
        </p:grpSpPr>
        <p:sp>
          <p:nvSpPr>
            <p:cNvPr id="59" name="AutoShape 12">
              <a:extLst>
                <a:ext uri="{FF2B5EF4-FFF2-40B4-BE49-F238E27FC236}">
                  <a16:creationId xmlns:a16="http://schemas.microsoft.com/office/drawing/2014/main" id="{98BD1D22-353F-4E2E-A072-C5C757FF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48"/>
              <a:ext cx="240" cy="816"/>
            </a:xfrm>
            <a:prstGeom prst="rightBrace">
              <a:avLst>
                <a:gd name="adj1" fmla="val 2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6B7C555D-14ED-408B-B527-F3A8134F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1350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Number Crunching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Data Storage </a:t>
              </a: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933FAF04-7B71-4CC8-85E9-9805A7762784}"/>
              </a:ext>
            </a:extLst>
          </p:cNvPr>
          <p:cNvGrpSpPr>
            <a:grpSpLocks/>
          </p:cNvGrpSpPr>
          <p:nvPr/>
        </p:nvGrpSpPr>
        <p:grpSpPr bwMode="auto">
          <a:xfrm>
            <a:off x="8491539" y="3757613"/>
            <a:ext cx="1887538" cy="1219200"/>
            <a:chOff x="3984" y="2160"/>
            <a:chExt cx="1189" cy="768"/>
          </a:xfrm>
        </p:grpSpPr>
        <p:sp>
          <p:nvSpPr>
            <p:cNvPr id="62" name="AutoShape 15">
              <a:extLst>
                <a:ext uri="{FF2B5EF4-FFF2-40B4-BE49-F238E27FC236}">
                  <a16:creationId xmlns:a16="http://schemas.microsoft.com/office/drawing/2014/main" id="{C99627DB-061F-4CFE-8672-189D6293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160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D97E577-98A7-4E65-A768-F5D909948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332"/>
              <a:ext cx="879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productivity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interactive</a:t>
              </a:r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43A890FD-7AE7-4E7A-B184-959ADEC12D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7" y="551021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13D60A3-AB52-4DB3-9A16-FACEAFC0B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4337" y="5041901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</p:spTree>
    <p:extLst>
      <p:ext uri="{BB962C8B-B14F-4D97-AF65-F5344CB8AC3E}">
        <p14:creationId xmlns:p14="http://schemas.microsoft.com/office/powerpoint/2010/main" val="404445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embedded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computer built into a device</a:t>
            </a:r>
            <a:br>
              <a:rPr lang="en-US" dirty="0"/>
            </a:br>
            <a:r>
              <a:rPr lang="en-US" dirty="0"/>
              <a:t>such that the </a:t>
            </a:r>
            <a:r>
              <a:rPr lang="en-US" i="1" dirty="0"/>
              <a:t>device</a:t>
            </a:r>
            <a:r>
              <a:rPr lang="en-US" dirty="0"/>
              <a:t> is interacted with,</a:t>
            </a:r>
            <a:br>
              <a:rPr lang="en-US" dirty="0"/>
            </a:br>
            <a:r>
              <a:rPr lang="en-US" b="1" dirty="0"/>
              <a:t>not</a:t>
            </a:r>
            <a:r>
              <a:rPr lang="en-US" dirty="0"/>
              <a:t> the computer</a:t>
            </a:r>
          </a:p>
          <a:p>
            <a:pPr lvl="1"/>
            <a:r>
              <a:rPr lang="en-US" dirty="0"/>
              <a:t>E.g., not a desktop or laptop</a:t>
            </a:r>
          </a:p>
          <a:p>
            <a:pPr lvl="1"/>
            <a:r>
              <a:rPr lang="en-US" dirty="0"/>
              <a:t>(although many of those deal with overlapping hardware/software issues)</a:t>
            </a:r>
          </a:p>
          <a:p>
            <a:pPr lvl="1"/>
            <a:endParaRPr lang="en-US" dirty="0"/>
          </a:p>
          <a:p>
            <a:r>
              <a:rPr lang="en-US" dirty="0"/>
              <a:t>Includes many domains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Industrial processes</a:t>
            </a:r>
          </a:p>
          <a:p>
            <a:pPr lvl="1"/>
            <a:r>
              <a:rPr lang="en-US" dirty="0"/>
              <a:t>Smart home</a:t>
            </a:r>
          </a:p>
          <a:p>
            <a:pPr lvl="1"/>
            <a:r>
              <a:rPr lang="en-US" dirty="0"/>
              <a:t>Smart city</a:t>
            </a:r>
          </a:p>
          <a:p>
            <a:pPr lvl="1"/>
            <a:r>
              <a:rPr lang="en-US" dirty="0"/>
              <a:t>Wearables and health sensing</a:t>
            </a:r>
          </a:p>
          <a:p>
            <a:pPr lvl="1"/>
            <a:r>
              <a:rPr lang="en-US" dirty="0"/>
              <a:t>Internet of Things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identify some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devices that you might not usually consider as computers actually have embedded computers in them?</a:t>
            </a:r>
          </a:p>
          <a:p>
            <a:pPr lvl="1"/>
            <a:r>
              <a:rPr lang="en-US" dirty="0"/>
              <a:t>Talk with the others around you</a:t>
            </a:r>
          </a:p>
          <a:p>
            <a:pPr lvl="1"/>
            <a:r>
              <a:rPr lang="en-US" dirty="0"/>
              <a:t>Goal: come up some unique ideas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share ideas with the class afterwards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ilitand 5.45 inch Smartphone, HD Full Screen Unlocked Cell Phones, for  Android 4.4.2 Face Fingerprint Smart Phone, 512MB/4GB, HD Camera Mobil  Phone, ...">
            <a:extLst>
              <a:ext uri="{FF2B5EF4-FFF2-40B4-BE49-F238E27FC236}">
                <a16:creationId xmlns:a16="http://schemas.microsoft.com/office/drawing/2014/main" id="{9FC3F624-9148-123B-1F81-D1EFFAF7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50" y="4421620"/>
            <a:ext cx="2299855" cy="22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FCFAE-2B44-F2AE-16F0-036296A0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does and does not 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E0AC3-A2D6-4888-1E7A-673880909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Share your thoughts</a:t>
            </a:r>
          </a:p>
          <a:p>
            <a:r>
              <a:rPr lang="en-US" dirty="0"/>
              <a:t>Is _____ an embedded system? Why or why not?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 lightbulb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Roomba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Autonomous vehicle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Smartwatch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Smartphone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Voice-assistant (Alexa)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Keyboard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34CE-2711-27F8-1F5E-C4FC6B83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1028" name="Picture 4" descr="Roomba | RoboWiki | Fandom">
            <a:extLst>
              <a:ext uri="{FF2B5EF4-FFF2-40B4-BE49-F238E27FC236}">
                <a16:creationId xmlns:a16="http://schemas.microsoft.com/office/drawing/2014/main" id="{4278E2BF-D0E5-1672-813B-BF7CD5ED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313" y="2655167"/>
            <a:ext cx="2304313" cy="18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Autonomous Vehicles Could Help People with Disabilities | Scientific  American">
            <a:extLst>
              <a:ext uri="{FF2B5EF4-FFF2-40B4-BE49-F238E27FC236}">
                <a16:creationId xmlns:a16="http://schemas.microsoft.com/office/drawing/2014/main" id="{F144198A-0A48-A879-F5EB-049A0020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45" y="1587682"/>
            <a:ext cx="2568560" cy="17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mart Watch for Android and iPhone, H5 IP68 Waterproof Smartwatch for Women  Men , Smart Watch with Bluetooth Call(Answer/Make Calls), Black">
            <a:extLst>
              <a:ext uri="{FF2B5EF4-FFF2-40B4-BE49-F238E27FC236}">
                <a16:creationId xmlns:a16="http://schemas.microsoft.com/office/drawing/2014/main" id="{FD5E77FB-A68F-4A10-24AC-3D87C255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7" y="4764953"/>
            <a:ext cx="1510145" cy="15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luxSmart Bluetooth Light Bulb, Smart LED Bulb, Dimmable Smart Bulb,  Smartphone-Controlled Hue Bulb with 16 Million Color Options, Compatible  with iOS ...">
            <a:extLst>
              <a:ext uri="{FF2B5EF4-FFF2-40B4-BE49-F238E27FC236}">
                <a16:creationId xmlns:a16="http://schemas.microsoft.com/office/drawing/2014/main" id="{AD262C94-4D4E-4166-61E6-56F5902F5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69" y="2131578"/>
            <a:ext cx="2079844" cy="20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ink | Amazon Alexa">
            <a:extLst>
              <a:ext uri="{FF2B5EF4-FFF2-40B4-BE49-F238E27FC236}">
                <a16:creationId xmlns:a16="http://schemas.microsoft.com/office/drawing/2014/main" id="{9F32F78B-BE40-9D26-A3AC-694E836C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61" y="3553007"/>
            <a:ext cx="306387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st Buy essentials™ Full-size Wired Membrane USB Keyboard Black BE-PKWDKB  - Best Buy">
            <a:extLst>
              <a:ext uri="{FF2B5EF4-FFF2-40B4-BE49-F238E27FC236}">
                <a16:creationId xmlns:a16="http://schemas.microsoft.com/office/drawing/2014/main" id="{368E9063-B1CE-AECA-6DF1-267EBD0B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92" y="5599183"/>
            <a:ext cx="2535177" cy="10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9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0DB2C-D6D1-7533-D16A-292F3BAE8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56B9-53DF-44F1-D4BD-4DE07952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4E9DB-24A7-6897-DD52-024978CE8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smart lightbulb was powered by an entire desktop?</a:t>
            </a:r>
          </a:p>
          <a:p>
            <a:pPr lvl="1"/>
            <a:r>
              <a:rPr lang="en-US" dirty="0"/>
              <a:t>16-core x86-64 processor, 64 GB RAM, 1 TB SSD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59D4E-9E7E-4DBF-05F5-CDE4884BB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24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EE8A-0B00-E30E-860C-C486CC0B5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ED52-AA01-9775-7C1E-07AE68CA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F1D8A-E57F-39F4-C095-D82516BA9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if the smart lightbulb was powered by an entire desktop?</a:t>
            </a:r>
          </a:p>
          <a:p>
            <a:pPr lvl="1"/>
            <a:r>
              <a:rPr lang="en-US" dirty="0"/>
              <a:t>16-core x86-64 processor, 64 GB RAM, 1 TB SSD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  <a:p>
            <a:pPr lvl="1"/>
            <a:r>
              <a:rPr lang="en-US" b="1" dirty="0"/>
              <a:t>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68C8E-6564-82F2-9106-5C052718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20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CE346/CS346!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hardware/software systems and their design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Hardware/Software co-design</a:t>
            </a:r>
          </a:p>
          <a:p>
            <a:pPr lvl="2"/>
            <a:r>
              <a:rPr lang="en-US" dirty="0"/>
              <a:t>How do you write software that interacts with hardware?</a:t>
            </a:r>
          </a:p>
          <a:p>
            <a:pPr lvl="2"/>
            <a:r>
              <a:rPr lang="en-US" dirty="0"/>
              <a:t>How do you choose hardware to support software needs?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Sensors and Sensing</a:t>
            </a:r>
          </a:p>
          <a:p>
            <a:pPr lvl="2"/>
            <a:r>
              <a:rPr lang="en-US" dirty="0"/>
              <a:t>What can sensors do and how do they work?</a:t>
            </a:r>
          </a:p>
          <a:p>
            <a:pPr lvl="2"/>
            <a:r>
              <a:rPr lang="en-US" dirty="0"/>
              <a:t>How do you write applications that sense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Trend: embedded computers instead of custom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embedded devices could be a state machine in custom hardware instead</a:t>
            </a:r>
          </a:p>
          <a:p>
            <a:endParaRPr lang="en-US" dirty="0"/>
          </a:p>
          <a:p>
            <a:r>
              <a:rPr lang="en-US" dirty="0"/>
              <a:t>However, computers are increasingly common in those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Embedded computers are increasingly cheap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More software developers than hardware developers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3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71B4-E21F-41D3-A4D1-DAAC2B2E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area: 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1D39-D28F-48E2-A466-975E5E4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that are part computational and part real-world</a:t>
            </a:r>
          </a:p>
          <a:p>
            <a:pPr lvl="1"/>
            <a:r>
              <a:rPr lang="en-US" dirty="0"/>
              <a:t>Example: autonomous vehicles</a:t>
            </a:r>
          </a:p>
          <a:p>
            <a:pPr lvl="1"/>
            <a:endParaRPr lang="en-US" dirty="0"/>
          </a:p>
          <a:p>
            <a:r>
              <a:rPr lang="en-US" dirty="0"/>
              <a:t>Combines multiple fields to handle this problem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Software Engineering</a:t>
            </a:r>
          </a:p>
          <a:p>
            <a:pPr lvl="1"/>
            <a:r>
              <a:rPr lang="en-US" dirty="0"/>
              <a:t>Computer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46349-550C-4C3F-976F-B4AE015F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53FB151D-4D6F-4102-94E8-9B21263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3853" y="4140200"/>
            <a:ext cx="390396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8A40B0C3-A17B-470B-812A-B8135C33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312" y="5763331"/>
            <a:ext cx="1126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341257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area: Internet-of-Things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27722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22049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19525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24208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27097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083-7EF4-487C-A5B3-8AE2988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1E32-A788-48A7-B35B-23B3254F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real world</a:t>
            </a:r>
          </a:p>
          <a:p>
            <a:pPr lvl="1"/>
            <a:r>
              <a:rPr lang="en-US" dirty="0"/>
              <a:t>You can actually see the purpose and effects of your applications</a:t>
            </a:r>
          </a:p>
          <a:p>
            <a:pPr lvl="1"/>
            <a:r>
              <a:rPr lang="en-US" dirty="0"/>
              <a:t>Easily explainable to non-engineer humans</a:t>
            </a:r>
          </a:p>
          <a:p>
            <a:endParaRPr lang="en-US" dirty="0"/>
          </a:p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80646-8D27-45A4-8E70-F452B53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0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053-EEFD-40B6-AAFC-5AFD357D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frustrating?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0DBA-C4BE-43F9-A11B-6A6AC960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Full-stack development means problems could be </a:t>
            </a:r>
            <a:r>
              <a:rPr lang="en-US" i="1" dirty="0"/>
              <a:t>anywhere</a:t>
            </a:r>
          </a:p>
          <a:p>
            <a:pPr lvl="1"/>
            <a:r>
              <a:rPr lang="en-US" dirty="0"/>
              <a:t>Hardware problems</a:t>
            </a:r>
          </a:p>
          <a:p>
            <a:pPr lvl="1"/>
            <a:r>
              <a:rPr lang="en-US" dirty="0"/>
              <a:t>Firmware problems</a:t>
            </a:r>
          </a:p>
          <a:p>
            <a:pPr lvl="1"/>
            <a:r>
              <a:rPr lang="en-US" dirty="0"/>
              <a:t>Software problems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Example: my first grad project, eye-tracking glasses</a:t>
            </a:r>
          </a:p>
          <a:p>
            <a:pPr lvl="2"/>
            <a:r>
              <a:rPr lang="en-US" sz="2200" dirty="0"/>
              <a:t>Camera -&gt; ADC -&gt; FPGA -&gt; Linux driver -&gt; Linux app -&gt; Network -&gt; Visualizer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D5B-C4D6-4029-A5DD-B3572C3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08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ECFB4-C379-9E95-EF45-62E1565B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1E421-1154-0FB8-5550-6996B729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07831A-F1AE-1D72-3A84-1980CDB93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r>
              <a:rPr lang="en-US" b="1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B74F9-6180-DC2F-6305-18159C439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1698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DBEF-15D0-7D4E-85C6-ED67163E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computer?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7FE66-48C9-EC73-D965-9C7CFEE02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26315" cy="5029200"/>
          </a:xfrm>
        </p:spPr>
        <p:txBody>
          <a:bodyPr/>
          <a:lstStyle/>
          <a:p>
            <a:r>
              <a:rPr lang="en-US" dirty="0" err="1"/>
              <a:t>Macbook</a:t>
            </a:r>
            <a:r>
              <a:rPr lang="en-US" dirty="0"/>
              <a:t> Air (circa 2013, 2</a:t>
            </a:r>
            <a:r>
              <a:rPr lang="en-US" baseline="30000" dirty="0"/>
              <a:t>nd</a:t>
            </a:r>
            <a:r>
              <a:rPr lang="en-US" dirty="0"/>
              <a:t> gen)</a:t>
            </a:r>
          </a:p>
          <a:p>
            <a:pPr lvl="1"/>
            <a:r>
              <a:rPr lang="en-US" dirty="0"/>
              <a:t>Modern computers are mostly similar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Intel Core i5 processor</a:t>
            </a:r>
          </a:p>
          <a:p>
            <a:pPr lvl="1"/>
            <a:r>
              <a:rPr lang="en-US" dirty="0"/>
              <a:t>128 GB Flash storage</a:t>
            </a:r>
          </a:p>
          <a:p>
            <a:pPr lvl="1"/>
            <a:r>
              <a:rPr lang="en-US" dirty="0"/>
              <a:t>4 GB DDR3 RAM</a:t>
            </a:r>
          </a:p>
          <a:p>
            <a:pPr lvl="1"/>
            <a:r>
              <a:rPr lang="en-US" dirty="0"/>
              <a:t>1440x900 pixel display</a:t>
            </a:r>
          </a:p>
          <a:p>
            <a:pPr lvl="1"/>
            <a:endParaRPr lang="en-US" dirty="0"/>
          </a:p>
          <a:p>
            <a:r>
              <a:rPr lang="en-US" dirty="0"/>
              <a:t>Picked because there is a teardown I like of an embedded device from the same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8DB5-5A4C-4601-3238-1748B2BE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B54E78-59A1-1EBE-87D2-3A7AAC39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4303" y="571500"/>
            <a:ext cx="3945698" cy="46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9C84-2A68-F93D-BACA-AFD65E066AA5}"/>
              </a:ext>
            </a:extLst>
          </p:cNvPr>
          <p:cNvSpPr txBox="1"/>
          <p:nvPr/>
        </p:nvSpPr>
        <p:spPr>
          <a:xfrm>
            <a:off x="530789" y="6050119"/>
            <a:ext cx="7059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https://www.ifixit.com/Teardown/MacBook+Air+13-Inch+Mid+2013+Teardown/15042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736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AEB8-CA9F-2767-801D-F053B1AA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Unscrewing the bottom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803A-ADD9-5BB0-672E-CBC51831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45200" cy="5029200"/>
          </a:xfrm>
        </p:spPr>
        <p:txBody>
          <a:bodyPr/>
          <a:lstStyle/>
          <a:p>
            <a:r>
              <a:rPr lang="en-US" dirty="0"/>
              <a:t>Top half is the motherboard</a:t>
            </a:r>
          </a:p>
          <a:p>
            <a:pPr lvl="1"/>
            <a:r>
              <a:rPr lang="en-US" dirty="0"/>
              <a:t>Holds and connects all the parts of the computer</a:t>
            </a:r>
          </a:p>
          <a:p>
            <a:endParaRPr lang="en-US" dirty="0"/>
          </a:p>
          <a:p>
            <a:r>
              <a:rPr lang="en-US" dirty="0"/>
              <a:t>Bottom half are battery packs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A55BF-CE13-B6CF-CCFC-20CCBCB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C4DF2A-311A-9D5D-1544-AFE8C003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088" y="1016135"/>
            <a:ext cx="7286847" cy="54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193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80C3-2473-D4DD-11E3-AEF70943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Non-volatile long-term storage: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BF5DE-7318-9587-CC5F-AA5EB5AE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104273" cy="5029200"/>
          </a:xfrm>
        </p:spPr>
        <p:txBody>
          <a:bodyPr/>
          <a:lstStyle/>
          <a:p>
            <a:r>
              <a:rPr lang="en-US" dirty="0"/>
              <a:t>The SSD is a module that connects through PCIe</a:t>
            </a:r>
          </a:p>
          <a:p>
            <a:endParaRPr lang="en-US" dirty="0"/>
          </a:p>
          <a:p>
            <a:r>
              <a:rPr lang="en-US" dirty="0"/>
              <a:t>In modern laptops the SSD is often soldered directly onto the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5D3A0-3249-B227-E95A-927B44A1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FADA3A-E9E1-FB6E-CEAF-A095E537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61" y="1098550"/>
            <a:ext cx="5344633" cy="40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22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EA3FE-D408-1F8D-8B39-08CD7D42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the motherboard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1347B-1108-C126-E495-B7065095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655" y="1143000"/>
            <a:ext cx="5030739" cy="5029200"/>
          </a:xfrm>
        </p:spPr>
        <p:txBody>
          <a:bodyPr/>
          <a:lstStyle/>
          <a:p>
            <a:r>
              <a:rPr lang="en-US" dirty="0"/>
              <a:t>Red (front, right)</a:t>
            </a:r>
          </a:p>
          <a:p>
            <a:pPr lvl="1"/>
            <a:r>
              <a:rPr lang="en-US" dirty="0"/>
              <a:t>Intel core i5 processor</a:t>
            </a:r>
          </a:p>
          <a:p>
            <a:pPr lvl="1"/>
            <a:endParaRPr lang="en-US" dirty="0"/>
          </a:p>
          <a:p>
            <a:r>
              <a:rPr lang="en-US" dirty="0"/>
              <a:t>Red (bottom, left)</a:t>
            </a:r>
          </a:p>
          <a:p>
            <a:pPr lvl="1"/>
            <a:r>
              <a:rPr lang="en-US" dirty="0"/>
              <a:t>Elpida LPDDR3 RAM, 4 GB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stuff are mostly radios, USB/Thunderbolt controllers, and power supply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7D043-7CA2-0B6F-0F88-0037EE35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FC9190-30E4-34F8-3EDC-ABA1141B5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1690867"/>
            <a:ext cx="5925879" cy="173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7C41842-A95E-A40D-1BC2-37F895815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804" y="4599930"/>
            <a:ext cx="5925879" cy="15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C1EC0-7103-AAED-A286-468A5DE06E52}"/>
              </a:ext>
            </a:extLst>
          </p:cNvPr>
          <p:cNvSpPr txBox="1"/>
          <p:nvPr/>
        </p:nvSpPr>
        <p:spPr>
          <a:xfrm>
            <a:off x="2169042" y="1317667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1AB09-52F6-FCF6-5DAE-D1B4F9D12227}"/>
              </a:ext>
            </a:extLst>
          </p:cNvPr>
          <p:cNvSpPr txBox="1"/>
          <p:nvPr/>
        </p:nvSpPr>
        <p:spPr>
          <a:xfrm>
            <a:off x="2169042" y="4230598"/>
            <a:ext cx="2247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1854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240F-697F-316E-827A-613D07E1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questions, four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000-0B02-7449-3F20-D36E7EAC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during lecture!</a:t>
            </a:r>
          </a:p>
          <a:p>
            <a:pPr lvl="1"/>
            <a:r>
              <a:rPr lang="en-US" dirty="0"/>
              <a:t>I’ll let you know if I need to move on for now and answer you after class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We’ll take breaks during lecture</a:t>
            </a:r>
          </a:p>
          <a:p>
            <a:pPr lvl="1"/>
            <a:r>
              <a:rPr lang="en-US" dirty="0"/>
              <a:t>I’ll pause after each break to see if any questions came up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hang out after class for questions</a:t>
            </a:r>
          </a:p>
          <a:p>
            <a:pPr lvl="1"/>
            <a:r>
              <a:rPr lang="en-US" dirty="0"/>
              <a:t>Plenty of time to answer everyone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on Piazza too</a:t>
            </a:r>
          </a:p>
          <a:p>
            <a:pPr marL="457200" lvl="1" indent="0">
              <a:buNone/>
            </a:pPr>
            <a:r>
              <a:rPr lang="en-US" dirty="0"/>
              <a:t>The class message board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BC38-679E-15C5-2100-12C3BC02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computer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3C87472-A9CB-2B79-2C91-38D28D52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73" y="309562"/>
            <a:ext cx="4749866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4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inside a Fitbit?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86C20-3964-BD1E-525A-55AEEE39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499" y="1143000"/>
            <a:ext cx="7071895" cy="5029200"/>
          </a:xfrm>
        </p:spPr>
        <p:txBody>
          <a:bodyPr/>
          <a:lstStyle/>
          <a:p>
            <a:r>
              <a:rPr lang="en-US" dirty="0"/>
              <a:t>Fitbit flex (circa 2013)</a:t>
            </a:r>
          </a:p>
          <a:p>
            <a:endParaRPr lang="en-US" dirty="0"/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Counts your steps</a:t>
            </a:r>
          </a:p>
          <a:p>
            <a:pPr lvl="1"/>
            <a:r>
              <a:rPr lang="en-US" dirty="0"/>
              <a:t>Reports via Bluetooth Low Energy</a:t>
            </a:r>
          </a:p>
          <a:p>
            <a:pPr lvl="1"/>
            <a:r>
              <a:rPr lang="en-US" dirty="0"/>
              <a:t>Lights up some LEDs based on your goals</a:t>
            </a:r>
          </a:p>
          <a:p>
            <a:pPr lvl="1"/>
            <a:r>
              <a:rPr lang="en-US" dirty="0"/>
              <a:t>Vibrates when its battery is 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352D8-3514-4737-A37D-5D7A9D9D4176}"/>
              </a:ext>
            </a:extLst>
          </p:cNvPr>
          <p:cNvSpPr txBox="1"/>
          <p:nvPr/>
        </p:nvSpPr>
        <p:spPr>
          <a:xfrm>
            <a:off x="5728437" y="6172200"/>
            <a:ext cx="5118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https://www.ifixit.com/Teardown/Fitbit+Flex+Teardown/16050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2FF23-3EFC-BF54-A120-07BC667E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97DCF67-0340-7D29-D5E6-CA78F14B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202" y="508476"/>
            <a:ext cx="8802798" cy="660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2" y="1991486"/>
            <a:ext cx="3395467" cy="339546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10E81D-7195-F275-CB33-7F75F5F4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teardown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F23FB-5740-63E6-4338-006DB8F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47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A46-3BF9-CC1C-6C21-5BB5E127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100" y="228600"/>
            <a:ext cx="8240294" cy="685800"/>
          </a:xfrm>
        </p:spPr>
        <p:txBody>
          <a:bodyPr/>
          <a:lstStyle/>
          <a:p>
            <a:r>
              <a:rPr lang="en-US" dirty="0"/>
              <a:t>Fitbit circuit board front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6756B-C3BD-82E5-8F02-DB758DAE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099" y="1143000"/>
            <a:ext cx="8240295" cy="5029200"/>
          </a:xfrm>
        </p:spPr>
        <p:txBody>
          <a:bodyPr/>
          <a:lstStyle/>
          <a:p>
            <a:r>
              <a:rPr lang="en-US" dirty="0"/>
              <a:t>Red (top)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32L151C6 Microcontroller</a:t>
            </a:r>
          </a:p>
          <a:p>
            <a:pPr lvl="1"/>
            <a:endParaRPr lang="en-US" dirty="0"/>
          </a:p>
          <a:p>
            <a:r>
              <a:rPr lang="en-US" dirty="0"/>
              <a:t>Blue (left)</a:t>
            </a:r>
          </a:p>
          <a:p>
            <a:pPr lvl="1"/>
            <a:r>
              <a:rPr lang="en-US" dirty="0"/>
              <a:t>TI BQ24040 Battery Charger</a:t>
            </a:r>
          </a:p>
          <a:p>
            <a:pPr lvl="1"/>
            <a:endParaRPr lang="en-US" dirty="0"/>
          </a:p>
          <a:p>
            <a:r>
              <a:rPr lang="en-US" dirty="0"/>
              <a:t>Yellow (right)</a:t>
            </a:r>
          </a:p>
          <a:p>
            <a:pPr lvl="1"/>
            <a:r>
              <a:rPr lang="en-US" dirty="0" err="1"/>
              <a:t>STMicro</a:t>
            </a:r>
            <a:r>
              <a:rPr lang="en-US" dirty="0"/>
              <a:t> LIS2DH Accelerometer</a:t>
            </a:r>
          </a:p>
          <a:p>
            <a:pPr lvl="1"/>
            <a:endParaRPr lang="en-US" dirty="0"/>
          </a:p>
          <a:p>
            <a:r>
              <a:rPr lang="en-US" dirty="0"/>
              <a:t>Orange (bottom)</a:t>
            </a:r>
          </a:p>
          <a:p>
            <a:pPr lvl="1"/>
            <a:r>
              <a:rPr lang="en-US" dirty="0"/>
              <a:t>Nordic nRF8001 Bluetooth Low Energy Radio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CF167D-9F2A-28D1-3666-E9F8E9EA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B2D21E-C7EF-DD88-93DE-107B9C315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696" y="419100"/>
            <a:ext cx="2667842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7F8CAD-B982-F6FB-0496-CEC81787D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96601" y="914400"/>
            <a:ext cx="1542798" cy="3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CB121-65AD-2571-0529-92E5DCCEFB9B}"/>
              </a:ext>
            </a:extLst>
          </p:cNvPr>
          <p:cNvSpPr txBox="1"/>
          <p:nvPr/>
        </p:nvSpPr>
        <p:spPr>
          <a:xfrm>
            <a:off x="9967099" y="268069"/>
            <a:ext cx="154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back is uninteresting</a:t>
            </a:r>
          </a:p>
        </p:txBody>
      </p:sp>
    </p:spTree>
    <p:extLst>
      <p:ext uri="{BB962C8B-B14F-4D97-AF65-F5344CB8AC3E}">
        <p14:creationId xmlns:p14="http://schemas.microsoft.com/office/powerpoint/2010/main" val="188087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8753-FB06-1677-17E1-91EE8DC9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Fitbit as a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2C9B-B837-831C-C9F9-B8B9ACE84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3" y="1143000"/>
            <a:ext cx="6444559" cy="5029200"/>
          </a:xfrm>
        </p:spPr>
        <p:txBody>
          <a:bodyPr/>
          <a:lstStyle/>
          <a:p>
            <a:r>
              <a:rPr lang="en-US" dirty="0"/>
              <a:t>Computers </a:t>
            </a:r>
            <a:r>
              <a:rPr lang="en-US" i="1" dirty="0"/>
              <a:t>usually</a:t>
            </a:r>
            <a:r>
              <a:rPr lang="en-US" dirty="0"/>
              <a:t> need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Memory (RAM)</a:t>
            </a:r>
          </a:p>
          <a:p>
            <a:pPr lvl="1"/>
            <a:r>
              <a:rPr lang="en-US" dirty="0"/>
              <a:t>Storage (Flash/SSD)</a:t>
            </a:r>
          </a:p>
          <a:p>
            <a:pPr lvl="1"/>
            <a:r>
              <a:rPr lang="en-US" dirty="0"/>
              <a:t>External communication</a:t>
            </a:r>
          </a:p>
          <a:p>
            <a:pPr lvl="2"/>
            <a:r>
              <a:rPr lang="en-US" dirty="0"/>
              <a:t>USB, Thunderbolt, SATA, HDMI, WiFi</a:t>
            </a:r>
          </a:p>
          <a:p>
            <a:pPr lvl="1"/>
            <a:r>
              <a:rPr lang="en-US" dirty="0"/>
              <a:t>Power management</a:t>
            </a:r>
          </a:p>
          <a:p>
            <a:pPr lvl="2"/>
            <a:r>
              <a:rPr lang="en-US" dirty="0"/>
              <a:t>Maybe batteries and charging</a:t>
            </a:r>
          </a:p>
          <a:p>
            <a:pPr lvl="1"/>
            <a:r>
              <a:rPr lang="en-US" dirty="0"/>
              <a:t>Something to connect it all: motherboard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3F3A4-4637-3F88-6E9E-8613C1A3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067C66-95F1-086F-7C3D-96A918E525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46514" y="1143000"/>
            <a:ext cx="4237893" cy="5029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Microcontroller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Bluetooth radio</a:t>
            </a:r>
          </a:p>
          <a:p>
            <a:pPr lvl="1"/>
            <a:r>
              <a:rPr lang="en-US" dirty="0"/>
              <a:t>Vibratory motor</a:t>
            </a:r>
          </a:p>
          <a:p>
            <a:pPr lvl="1"/>
            <a:r>
              <a:rPr lang="en-US" dirty="0"/>
              <a:t>Battery and power management</a:t>
            </a:r>
          </a:p>
          <a:p>
            <a:pPr lvl="1"/>
            <a:r>
              <a:rPr lang="en-US" dirty="0"/>
              <a:t>Circuit board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6EEA80-D02B-F966-EEA5-ACFFF428ED25}"/>
              </a:ext>
            </a:extLst>
          </p:cNvPr>
          <p:cNvSpPr/>
          <p:nvPr/>
        </p:nvSpPr>
        <p:spPr>
          <a:xfrm>
            <a:off x="4240061" y="1622122"/>
            <a:ext cx="732772" cy="1177446"/>
          </a:xfrm>
          <a:prstGeom prst="rightBrace">
            <a:avLst>
              <a:gd name="adj1" fmla="val 3014"/>
              <a:gd name="adj2" fmla="val 4734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DD22ED0-596C-84F5-2BF1-41ACD6ABEF11}"/>
              </a:ext>
            </a:extLst>
          </p:cNvPr>
          <p:cNvSpPr/>
          <p:nvPr/>
        </p:nvSpPr>
        <p:spPr>
          <a:xfrm>
            <a:off x="6964471" y="3123678"/>
            <a:ext cx="895612" cy="2035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5D95B1-EEDD-42F8-36FF-953A905FF926}"/>
              </a:ext>
            </a:extLst>
          </p:cNvPr>
          <p:cNvSpPr/>
          <p:nvPr/>
        </p:nvSpPr>
        <p:spPr>
          <a:xfrm>
            <a:off x="5874707" y="3708226"/>
            <a:ext cx="1985376" cy="20354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65BF264-E25E-5AEF-730E-76EB66B11A03}"/>
              </a:ext>
            </a:extLst>
          </p:cNvPr>
          <p:cNvSpPr/>
          <p:nvPr/>
        </p:nvSpPr>
        <p:spPr>
          <a:xfrm>
            <a:off x="6964471" y="4384110"/>
            <a:ext cx="895612" cy="2035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01AE97-DB75-FFEA-2AFB-ABC65E970EA9}"/>
              </a:ext>
            </a:extLst>
          </p:cNvPr>
          <p:cNvSpPr/>
          <p:nvPr/>
        </p:nvSpPr>
        <p:spPr>
          <a:xfrm>
            <a:off x="5104355" y="2075406"/>
            <a:ext cx="2633597" cy="20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62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95FA-C828-383C-8784-870B6A13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you could make a Fitbit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AAE2-F9BF-1CBB-E4AF-1CED5E8E7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those parts are commercially available, so you could make your own Fitbit if you wanted to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circuit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those parts and solder them 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some embedded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 plastic case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 build a big software backend for everything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You’ve got a Fitbit!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C03F0-220B-A421-96F3-F89ECA29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43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microcontroller block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C8520-7F90-496F-B345-31E6C8CBC5EB}"/>
              </a:ext>
            </a:extLst>
          </p:cNvPr>
          <p:cNvSpPr/>
          <p:nvPr/>
        </p:nvSpPr>
        <p:spPr>
          <a:xfrm>
            <a:off x="2474494" y="1412875"/>
            <a:ext cx="7239000" cy="444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/>
              <a:t>Microcontroller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9C9A11-B081-4142-A60D-5B5850F9A907}"/>
              </a:ext>
            </a:extLst>
          </p:cNvPr>
          <p:cNvSpPr/>
          <p:nvPr/>
        </p:nvSpPr>
        <p:spPr>
          <a:xfrm>
            <a:off x="2829091" y="2300871"/>
            <a:ext cx="3126206" cy="14742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Processor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2165A4-3891-4101-8D4E-43884C92535B}"/>
              </a:ext>
            </a:extLst>
          </p:cNvPr>
          <p:cNvSpPr/>
          <p:nvPr/>
        </p:nvSpPr>
        <p:spPr>
          <a:xfrm>
            <a:off x="2801685" y="4841879"/>
            <a:ext cx="3126206" cy="812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Memory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18E8C1-C982-41ED-8C7F-BD9291738FD4}"/>
              </a:ext>
            </a:extLst>
          </p:cNvPr>
          <p:cNvSpPr/>
          <p:nvPr/>
        </p:nvSpPr>
        <p:spPr>
          <a:xfrm rot="16200000">
            <a:off x="6037847" y="2759074"/>
            <a:ext cx="3126206" cy="812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Peripherals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89CBA-64E5-4BE2-93A8-6EFD31184380}"/>
              </a:ext>
            </a:extLst>
          </p:cNvPr>
          <p:cNvSpPr/>
          <p:nvPr/>
        </p:nvSpPr>
        <p:spPr>
          <a:xfrm rot="16200000">
            <a:off x="8098588" y="2759074"/>
            <a:ext cx="3126206" cy="812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Pins</a:t>
            </a:r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928C963A-FBB5-40A7-85B5-22E98BB24576}"/>
              </a:ext>
            </a:extLst>
          </p:cNvPr>
          <p:cNvSpPr/>
          <p:nvPr/>
        </p:nvSpPr>
        <p:spPr>
          <a:xfrm>
            <a:off x="5990388" y="2695072"/>
            <a:ext cx="11884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AEFAFE2-DB95-4729-BC6E-7670308223B5}"/>
              </a:ext>
            </a:extLst>
          </p:cNvPr>
          <p:cNvSpPr/>
          <p:nvPr/>
        </p:nvSpPr>
        <p:spPr>
          <a:xfrm>
            <a:off x="8023059" y="2695072"/>
            <a:ext cx="123925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22D49D5-F455-41A5-9026-8761CDFC06AF}"/>
              </a:ext>
            </a:extLst>
          </p:cNvPr>
          <p:cNvSpPr/>
          <p:nvPr/>
        </p:nvSpPr>
        <p:spPr>
          <a:xfrm rot="5400000">
            <a:off x="3858792" y="3965577"/>
            <a:ext cx="1066803" cy="6858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7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A7BA-E6D6-4E9F-967E-2E02EDF2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C8E54-60F6-449F-B79A-BFC7FEF0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modules that perform some action</a:t>
            </a:r>
          </a:p>
          <a:p>
            <a:r>
              <a:rPr lang="en-US" dirty="0"/>
              <a:t>Common examples</a:t>
            </a:r>
          </a:p>
          <a:p>
            <a:pPr lvl="1"/>
            <a:r>
              <a:rPr lang="en-US" dirty="0"/>
              <a:t>Control digital input and output pins</a:t>
            </a:r>
          </a:p>
          <a:p>
            <a:pPr lvl="1"/>
            <a:r>
              <a:rPr lang="en-US" dirty="0"/>
              <a:t>Read analog inputs</a:t>
            </a:r>
          </a:p>
          <a:p>
            <a:pPr lvl="1"/>
            <a:r>
              <a:rPr lang="en-US" dirty="0"/>
              <a:t>Send messages over various simple wire protocols (UART, SPI, I2C)</a:t>
            </a:r>
          </a:p>
          <a:p>
            <a:pPr lvl="1"/>
            <a:r>
              <a:rPr lang="en-US" dirty="0"/>
              <a:t>Set and check timers</a:t>
            </a:r>
          </a:p>
          <a:p>
            <a:r>
              <a:rPr lang="en-US" dirty="0"/>
              <a:t>Less common examples</a:t>
            </a:r>
          </a:p>
          <a:p>
            <a:pPr lvl="1"/>
            <a:r>
              <a:rPr lang="en-US" dirty="0"/>
              <a:t>Cryptography accelerators</a:t>
            </a:r>
          </a:p>
          <a:p>
            <a:pPr lvl="1"/>
            <a:r>
              <a:rPr lang="en-US" dirty="0"/>
              <a:t>Complicated wire protocols (USB, CAN)</a:t>
            </a:r>
          </a:p>
          <a:p>
            <a:pPr lvl="1"/>
            <a:r>
              <a:rPr lang="en-US" dirty="0"/>
              <a:t>Wireless radios (BLE, 802.15.4,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r>
              <a:rPr lang="en-US" dirty="0"/>
              <a:t>We’ll spend most of class learning various peripherals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3B8A-8FAB-4A86-A6F3-116F0BCD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 microcontroller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very constrained computer</a:t>
            </a:r>
          </a:p>
          <a:p>
            <a:pPr lvl="1"/>
            <a:r>
              <a:rPr lang="en-US" dirty="0"/>
              <a:t>Simple processor</a:t>
            </a:r>
          </a:p>
          <a:p>
            <a:pPr lvl="2"/>
            <a:r>
              <a:rPr lang="en-US" dirty="0"/>
              <a:t>16 or 32 bits (usually 32-bit these days)</a:t>
            </a:r>
          </a:p>
          <a:p>
            <a:pPr lvl="2"/>
            <a:r>
              <a:rPr lang="en-US" dirty="0"/>
              <a:t>Processor speed in MHz</a:t>
            </a:r>
          </a:p>
          <a:p>
            <a:pPr lvl="2"/>
            <a:r>
              <a:rPr lang="en-US" dirty="0"/>
              <a:t>Single core, pipelined processor</a:t>
            </a:r>
          </a:p>
          <a:p>
            <a:pPr lvl="2"/>
            <a:r>
              <a:rPr lang="en-US" dirty="0"/>
              <a:t>No cache, or maybe a very small instruction cache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Memory measured in kB</a:t>
            </a:r>
          </a:p>
          <a:p>
            <a:pPr lvl="2"/>
            <a:r>
              <a:rPr lang="en-US" dirty="0"/>
              <a:t>Code executes right from read-only Flash (which is part of the address space)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Sometimes no OS support at all</a:t>
            </a:r>
          </a:p>
          <a:p>
            <a:pPr lvl="2"/>
            <a:r>
              <a:rPr lang="en-US" dirty="0"/>
              <a:t>“bare-metal” programming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More focus on peripherals for interacting with the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9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29D9-8F12-ADA6-80B2-96D76474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A911A-259E-CE97-81E6-0AE4F2A3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213350"/>
          </a:xfrm>
        </p:spPr>
        <p:txBody>
          <a:bodyPr>
            <a:normAutofit/>
          </a:bodyPr>
          <a:lstStyle/>
          <a:p>
            <a:r>
              <a:rPr lang="en-US" sz="2600" dirty="0"/>
              <a:t>Why do laptops/desktops use external memory chips instead of building it into the processor (like a microcontroller)?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647AA-CF3C-4243-DC80-B8881EAE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6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goals of this course?</a:t>
            </a:r>
          </a:p>
          <a:p>
            <a:endParaRPr lang="en-US" dirty="0"/>
          </a:p>
          <a:p>
            <a:r>
              <a:rPr lang="en-US" dirty="0"/>
              <a:t>Why do I think embedded systems are so important?</a:t>
            </a:r>
          </a:p>
          <a:p>
            <a:endParaRPr lang="en-US" dirty="0"/>
          </a:p>
          <a:p>
            <a:r>
              <a:rPr lang="en-US" dirty="0"/>
              <a:t>How is the course going to operate?</a:t>
            </a:r>
          </a:p>
          <a:p>
            <a:endParaRPr lang="en-US" dirty="0"/>
          </a:p>
          <a:p>
            <a:r>
              <a:rPr lang="en-US" dirty="0"/>
              <a:t>Discuss hardware used for the course and some project ideas.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02F7F-51F1-F3A9-1D90-3B2079AE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4490-CFC7-7CEE-215D-DC966C5A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998E-A834-E79E-293F-94D0A0966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Why do laptops/desktops use external memory chips instead of building it into the processor (like a microcontroller)?</a:t>
            </a:r>
          </a:p>
          <a:p>
            <a:endParaRPr lang="en-US" dirty="0"/>
          </a:p>
          <a:p>
            <a:pPr lvl="1"/>
            <a:r>
              <a:rPr lang="en-US" dirty="0"/>
              <a:t>Flexibility</a:t>
            </a:r>
          </a:p>
          <a:p>
            <a:pPr lvl="2"/>
            <a:r>
              <a:rPr lang="en-US" dirty="0"/>
              <a:t>If it’s built into the processor, you’re limited to whatever they picked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Fabrication issues</a:t>
            </a:r>
          </a:p>
          <a:p>
            <a:pPr lvl="2"/>
            <a:r>
              <a:rPr lang="en-US" dirty="0"/>
              <a:t>DRAM and CMOS gates are somewhat different manufacturing processes (affects yield and costs)</a:t>
            </a:r>
          </a:p>
          <a:p>
            <a:pPr lvl="2"/>
            <a:r>
              <a:rPr lang="en-US" dirty="0"/>
              <a:t>DRAM takes up a lot of space (multiple chips for many GBs of RAM)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Some systems are doing this</a:t>
            </a:r>
          </a:p>
          <a:p>
            <a:pPr lvl="2"/>
            <a:r>
              <a:rPr lang="en-US" dirty="0"/>
              <a:t>Apple M4 includes separate RAM silicon dies in the same processor package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1EA6E-4FF4-9DE3-2A7F-F1D56113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3EF39-769D-1F2C-C6DA-A036F3BD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BCA9F-150A-FF9A-8D6A-4174D1B99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97A294-CD2B-A915-83C9-3DFC8DD89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515F314-45BA-5A3E-4A81-735B00DA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56858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26AA-21B7-4CE1-8DD0-50658E2B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and 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032A-4EFE-43DC-8925-C7C5AD008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PMs who previously took the class</a:t>
            </a:r>
          </a:p>
          <a:p>
            <a:pPr lvl="1"/>
            <a:r>
              <a:rPr lang="en-US" dirty="0"/>
              <a:t>Alex Huggins</a:t>
            </a:r>
          </a:p>
          <a:p>
            <a:pPr lvl="1"/>
            <a:r>
              <a:rPr lang="en-US" dirty="0"/>
              <a:t>Isa Gonzalez</a:t>
            </a:r>
          </a:p>
          <a:p>
            <a:pPr lvl="1"/>
            <a:r>
              <a:rPr lang="en-US" dirty="0"/>
              <a:t>Jayden Wool</a:t>
            </a:r>
          </a:p>
          <a:p>
            <a:pPr lvl="1"/>
            <a:r>
              <a:rPr lang="en-US" dirty="0"/>
              <a:t>Lucas Takayasu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will help out during labs and also provide lab office hours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Office Hours: TBD</a:t>
            </a:r>
          </a:p>
          <a:p>
            <a:pPr lvl="1"/>
            <a:r>
              <a:rPr lang="en-US" dirty="0"/>
              <a:t>We’ll post a schedule soon (should be M, T, W, and R)</a:t>
            </a:r>
          </a:p>
          <a:p>
            <a:pPr lvl="1"/>
            <a:r>
              <a:rPr lang="en-US" dirty="0"/>
              <a:t>Also by request! (especially during projects)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AD9C7-2EBF-42B6-91C9-C4D69C2A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10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details – how to learn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r>
              <a:rPr lang="en-US" dirty="0"/>
              <a:t>Lecture: Tuesdays and Thursdays 3:30-4:50pm</a:t>
            </a:r>
          </a:p>
          <a:p>
            <a:pPr lvl="1"/>
            <a:r>
              <a:rPr lang="en-US" dirty="0"/>
              <a:t>Tech LR5</a:t>
            </a:r>
          </a:p>
          <a:p>
            <a:pPr lvl="1"/>
            <a:endParaRPr lang="en-US" dirty="0"/>
          </a:p>
          <a:p>
            <a:r>
              <a:rPr lang="en-US" dirty="0"/>
              <a:t>Provides background on everything we’ll be doing in labs</a:t>
            </a:r>
          </a:p>
          <a:p>
            <a:pPr lvl="1"/>
            <a:r>
              <a:rPr lang="en-US" dirty="0"/>
              <a:t>Lectures are automatically recorded so you can review them</a:t>
            </a:r>
          </a:p>
          <a:p>
            <a:pPr lvl="1"/>
            <a:r>
              <a:rPr lang="en-US" dirty="0"/>
              <a:t>Slides are posted to the Canvas homepage right before class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textbook for this class</a:t>
            </a:r>
          </a:p>
          <a:p>
            <a:pPr lvl="1"/>
            <a:r>
              <a:rPr lang="en-US" dirty="0"/>
              <a:t>Nobody seems to write a good one</a:t>
            </a:r>
          </a:p>
          <a:p>
            <a:pPr lvl="1"/>
            <a:r>
              <a:rPr lang="en-US" dirty="0"/>
              <a:t>The datasheet for our microcontroller (nRF52833) will be important though!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0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We can do extra questions right after class too</a:t>
            </a:r>
          </a:p>
          <a:p>
            <a:pPr lvl="1"/>
            <a:endParaRPr lang="en-US" dirty="0"/>
          </a:p>
          <a:p>
            <a:r>
              <a:rPr lang="en-US" dirty="0"/>
              <a:t>Piazza: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posts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Post on Piazza – do NOT send me emails</a:t>
            </a:r>
          </a:p>
          <a:p>
            <a:pPr lvl="1"/>
            <a:r>
              <a:rPr lang="en-US" dirty="0"/>
              <a:t>Messages are kept in one place and stay “unanswered”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can post directly to “Instructors” if it is private</a:t>
            </a:r>
          </a:p>
          <a:p>
            <a:pPr lvl="2"/>
            <a:r>
              <a:rPr lang="en-US" dirty="0"/>
              <a:t>Use that feature to request office hour appointments if desired</a:t>
            </a:r>
          </a:p>
          <a:p>
            <a:pPr lvl="2"/>
            <a:r>
              <a:rPr lang="en-US" dirty="0"/>
              <a:t>Or to tell me that you’re sick and can’t attend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571E-4465-456D-93FC-D73D120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4F5-486B-44F9-9CE5-6A49138F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42% Labs</a:t>
            </a:r>
          </a:p>
          <a:p>
            <a:pPr lvl="1"/>
            <a:r>
              <a:rPr lang="en-US" dirty="0"/>
              <a:t>6 labs at 7% each</a:t>
            </a:r>
          </a:p>
          <a:p>
            <a:pPr lvl="1"/>
            <a:r>
              <a:rPr lang="en-US" dirty="0"/>
              <a:t>Guided exploration of course concepts</a:t>
            </a:r>
          </a:p>
          <a:p>
            <a:pPr lvl="1"/>
            <a:r>
              <a:rPr lang="en-US" dirty="0"/>
              <a:t>Staff gives checkoffs as you complete parts</a:t>
            </a:r>
          </a:p>
          <a:p>
            <a:pPr lvl="1"/>
            <a:endParaRPr lang="en-US" dirty="0"/>
          </a:p>
          <a:p>
            <a:r>
              <a:rPr lang="en-US" dirty="0"/>
              <a:t>20% Quizzes</a:t>
            </a:r>
          </a:p>
          <a:p>
            <a:pPr lvl="1"/>
            <a:r>
              <a:rPr lang="en-US" dirty="0"/>
              <a:t>Four timed quizzes at 5% each</a:t>
            </a:r>
          </a:p>
          <a:p>
            <a:pPr lvl="1"/>
            <a:r>
              <a:rPr lang="en-US" dirty="0"/>
              <a:t>Covers lecture material from last two weeks</a:t>
            </a:r>
          </a:p>
          <a:p>
            <a:pPr lvl="1"/>
            <a:r>
              <a:rPr lang="en-US" dirty="0"/>
              <a:t>In-class at the end of class, schedule on Canvas</a:t>
            </a:r>
          </a:p>
          <a:p>
            <a:pPr lvl="1"/>
            <a:endParaRPr lang="en-US" dirty="0"/>
          </a:p>
          <a:p>
            <a:r>
              <a:rPr lang="en-US" dirty="0"/>
              <a:t>38% Final Project</a:t>
            </a:r>
          </a:p>
          <a:p>
            <a:pPr lvl="1"/>
            <a:r>
              <a:rPr lang="en-US" dirty="0"/>
              <a:t>Open-ended group project (will explain in a minute)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EE44-2715-4BEF-B176-4BB2B58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4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402B-BD2D-62FA-49A7-C416C0CF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DCE0-2551-AEB7-0C9C-6E2067DB3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Lab: Fridays 1:00-2:50pm OR 3:00-4:50pm, Frances Searle 2370</a:t>
            </a:r>
          </a:p>
          <a:p>
            <a:pPr lvl="1"/>
            <a:r>
              <a:rPr lang="en-US" dirty="0"/>
              <a:t>Mandatory attendance for these (part of your lab grade)</a:t>
            </a:r>
          </a:p>
          <a:p>
            <a:pPr lvl="1"/>
            <a:r>
              <a:rPr lang="en-US" dirty="0"/>
              <a:t>Let me know ASAP if you’re sick and will miss</a:t>
            </a:r>
          </a:p>
          <a:p>
            <a:pPr lvl="1"/>
            <a:endParaRPr lang="en-US" dirty="0"/>
          </a:p>
          <a:p>
            <a:r>
              <a:rPr lang="en-US" dirty="0"/>
              <a:t>Labs start next week Friday and are weekly from there</a:t>
            </a:r>
          </a:p>
          <a:p>
            <a:pPr lvl="1"/>
            <a:r>
              <a:rPr lang="en-US" dirty="0"/>
              <a:t>Six labs total</a:t>
            </a:r>
          </a:p>
          <a:p>
            <a:pPr lvl="1"/>
            <a:r>
              <a:rPr lang="en-US" dirty="0"/>
              <a:t>When labs run out, I’ll use the time for project meetings with groups</a:t>
            </a:r>
          </a:p>
          <a:p>
            <a:pPr lvl="1"/>
            <a:r>
              <a:rPr lang="en-US" dirty="0"/>
              <a:t>Optional lab this Friday for software setup</a:t>
            </a:r>
          </a:p>
          <a:p>
            <a:endParaRPr lang="en-US" dirty="0"/>
          </a:p>
          <a:p>
            <a:r>
              <a:rPr lang="en-US" dirty="0"/>
              <a:t>Warning: labs won’t usually be finished during the lab sessions</a:t>
            </a:r>
          </a:p>
          <a:p>
            <a:pPr lvl="1"/>
            <a:r>
              <a:rPr lang="en-US" dirty="0"/>
              <a:t>You’ll have to work on them on your own time too</a:t>
            </a:r>
          </a:p>
          <a:p>
            <a:pPr lvl="1"/>
            <a:r>
              <a:rPr lang="en-US" dirty="0"/>
              <a:t>We’ll have office hours for checkoffs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47F13-0D08-B5EA-D53A-1719CE67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B72-EB1A-441A-8F84-9C7E5049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8C72-6478-4B44-B86B-56CAEC40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MMIO and Interrupts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Timers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LED Matrix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Breadboarding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Input/Output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I2C Accelerometer/Magnetometer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Labs will be partner work</a:t>
            </a:r>
          </a:p>
          <a:p>
            <a:pPr lvl="1"/>
            <a:r>
              <a:rPr lang="en-US" dirty="0"/>
              <a:t>You choose, but different partner each week</a:t>
            </a:r>
          </a:p>
          <a:p>
            <a:pPr lvl="1"/>
            <a:r>
              <a:rPr lang="en-US" dirty="0"/>
              <a:t>MUST work with a partner</a:t>
            </a:r>
          </a:p>
          <a:p>
            <a:pPr lvl="1"/>
            <a:endParaRPr lang="en-US" dirty="0"/>
          </a:p>
          <a:p>
            <a:r>
              <a:rPr lang="en-US" dirty="0"/>
              <a:t>Due one week from start of lab</a:t>
            </a:r>
          </a:p>
          <a:p>
            <a:pPr lvl="1"/>
            <a:r>
              <a:rPr lang="en-US" dirty="0"/>
              <a:t>You’ll need to get checkoffs in lab or during office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7779-9790-4A57-9294-5586EF02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8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2F4E-AB53-54AD-0B73-9B5C5E8D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Penalties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760F6-BCE8-BE93-B4E4-2B35D0C09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10% reduction in maximum points per day late</a:t>
            </a:r>
          </a:p>
          <a:p>
            <a:pPr lvl="1"/>
            <a:r>
              <a:rPr lang="en-US" dirty="0"/>
              <a:t>Just applies to the labs. Quizzes and Projects can’t be late</a:t>
            </a:r>
          </a:p>
          <a:p>
            <a:pPr lvl="1"/>
            <a:endParaRPr lang="en-US" dirty="0"/>
          </a:p>
          <a:p>
            <a:r>
              <a:rPr lang="en-US" dirty="0"/>
              <a:t>Sometimes stuff just doesn’t work. Especially when we’re working with hardware. We can be flexible about deadlines</a:t>
            </a:r>
          </a:p>
          <a:p>
            <a:pPr lvl="1"/>
            <a:r>
              <a:rPr lang="en-US" dirty="0"/>
              <a:t>If you’re having problems and </a:t>
            </a:r>
            <a:r>
              <a:rPr lang="en-US" b="1" dirty="0"/>
              <a:t>tell us</a:t>
            </a:r>
          </a:p>
          <a:p>
            <a:pPr lvl="1"/>
            <a:r>
              <a:rPr lang="en-US" dirty="0"/>
              <a:t>Less flexible if you don’t communicate or if you started late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 general, communicate for any problems outside of your control and we can provide flexibility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4BCFA-0E4B-1D69-282F-D0253610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89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502-D585-6A21-7708-811714B6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52FC-7001-46B7-08D8-CD002358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In-class, on-paper, closed notes quizzes</a:t>
            </a:r>
          </a:p>
          <a:p>
            <a:pPr lvl="1"/>
            <a:r>
              <a:rPr lang="en-US" dirty="0"/>
              <a:t>Usually about 15 minutes and held at the end of lecture</a:t>
            </a:r>
          </a:p>
          <a:p>
            <a:pPr lvl="1"/>
            <a:endParaRPr lang="en-US" dirty="0"/>
          </a:p>
          <a:p>
            <a:r>
              <a:rPr lang="en-US" dirty="0"/>
              <a:t>Cover the last two weeks worth of material</a:t>
            </a:r>
          </a:p>
          <a:p>
            <a:pPr lvl="1"/>
            <a:r>
              <a:rPr lang="en-US" dirty="0"/>
              <a:t>So make sure you’re up-to-date on what we’re talking about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First quiz is Tuesday, April 15</a:t>
            </a:r>
            <a:r>
              <a:rPr lang="en-US" baseline="30000" dirty="0"/>
              <a:t>th</a:t>
            </a:r>
            <a:r>
              <a:rPr lang="en-US" dirty="0"/>
              <a:t> (third week of classes)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27DB-0AFB-2280-2C9D-490B4E14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81989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ED02-CFD3-4918-A368-4C45144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31D1-00D3-478F-9997-763DBC21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 for you to apply your interests to this course</a:t>
            </a:r>
          </a:p>
          <a:p>
            <a:pPr lvl="1"/>
            <a:r>
              <a:rPr lang="en-US" dirty="0"/>
              <a:t>In groups of 2-3 students (maybe 4 for a really big idea)</a:t>
            </a:r>
          </a:p>
          <a:p>
            <a:pPr lvl="1"/>
            <a:r>
              <a:rPr lang="en-US" dirty="0"/>
              <a:t>Groups of three in encouraged</a:t>
            </a:r>
          </a:p>
          <a:p>
            <a:pPr lvl="1"/>
            <a:endParaRPr lang="en-US" dirty="0"/>
          </a:p>
          <a:p>
            <a:r>
              <a:rPr lang="en-US" dirty="0"/>
              <a:t>Demonstrate course knowledge through any application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(99% required) in our C software system (99.9% required)</a:t>
            </a:r>
          </a:p>
          <a:p>
            <a:pPr lvl="1"/>
            <a:r>
              <a:rPr lang="en-US" dirty="0"/>
              <a:t>Various hardware I’ll have on hand</a:t>
            </a:r>
          </a:p>
          <a:p>
            <a:pPr lvl="1"/>
            <a:r>
              <a:rPr lang="en-US" dirty="0"/>
              <a:t>Decent budget for purchasing additional stuff</a:t>
            </a:r>
            <a:br>
              <a:rPr lang="en-US" dirty="0"/>
            </a:br>
            <a:r>
              <a:rPr lang="en-US" dirty="0"/>
              <a:t>(up to $40 per person in team)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9B427-D4AF-43BD-8CC7-A038161B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6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A38C-8FD0-41AE-B082-FEE33BF7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CB50E-313F-4B38-B719-460E9C4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6369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Week 4: Proposals due</a:t>
            </a:r>
          </a:p>
          <a:p>
            <a:pPr lvl="1"/>
            <a:r>
              <a:rPr lang="en-US" dirty="0"/>
              <a:t>I’ll get feedback to teams I’m concerned about</a:t>
            </a:r>
          </a:p>
          <a:p>
            <a:pPr lvl="1"/>
            <a:endParaRPr lang="en-US" dirty="0"/>
          </a:p>
          <a:p>
            <a:r>
              <a:rPr lang="en-US" dirty="0"/>
              <a:t>Week 6: Project Design Presentations</a:t>
            </a:r>
          </a:p>
          <a:p>
            <a:pPr lvl="1"/>
            <a:r>
              <a:rPr lang="en-US" dirty="0"/>
              <a:t>Short presentations in class about your proposed project and design</a:t>
            </a:r>
          </a:p>
          <a:p>
            <a:pPr lvl="1"/>
            <a:r>
              <a:rPr lang="en-US" dirty="0"/>
              <a:t>Chance to give each other useful feedback about how to proceed</a:t>
            </a:r>
          </a:p>
          <a:p>
            <a:pPr lvl="1"/>
            <a:endParaRPr lang="en-US" dirty="0"/>
          </a:p>
          <a:p>
            <a:r>
              <a:rPr lang="en-US" dirty="0"/>
              <a:t>Week 8-10: Labs are done and Fridays are used for update meetings</a:t>
            </a:r>
          </a:p>
          <a:p>
            <a:endParaRPr lang="en-US" dirty="0"/>
          </a:p>
          <a:p>
            <a:r>
              <a:rPr lang="en-US" dirty="0"/>
              <a:t>Exam Week: Live project demos!!</a:t>
            </a:r>
          </a:p>
          <a:p>
            <a:pPr lvl="1"/>
            <a:r>
              <a:rPr lang="en-US" dirty="0"/>
              <a:t>Public demo session (invite friends!)</a:t>
            </a:r>
          </a:p>
          <a:p>
            <a:pPr lvl="1"/>
            <a:r>
              <a:rPr lang="en-US" dirty="0"/>
              <a:t>Tuesday of exam week (usually half of the class at a time for a 2-3 hour block)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EF74-41E0-410E-B4D5-AA3D7FDA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9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45EDE-71F7-7917-8E87-B34713AB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about who is in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C28F6-8058-F720-CAC7-1777D85EB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2999"/>
            <a:ext cx="5257800" cy="5335073"/>
          </a:xfrm>
        </p:spPr>
        <p:txBody>
          <a:bodyPr>
            <a:normAutofit/>
          </a:bodyPr>
          <a:lstStyle/>
          <a:p>
            <a:r>
              <a:rPr lang="en-US" dirty="0"/>
              <a:t>55 total students</a:t>
            </a:r>
          </a:p>
          <a:p>
            <a:pPr lvl="1"/>
            <a:r>
              <a:rPr lang="en-US" dirty="0"/>
              <a:t>Grad: 6</a:t>
            </a:r>
          </a:p>
          <a:p>
            <a:pPr lvl="1"/>
            <a:r>
              <a:rPr lang="en-US" dirty="0"/>
              <a:t>Undergrad: 49</a:t>
            </a:r>
          </a:p>
          <a:p>
            <a:endParaRPr lang="en-US" dirty="0"/>
          </a:p>
          <a:p>
            <a:r>
              <a:rPr lang="en-US" dirty="0"/>
              <a:t>Majors</a:t>
            </a:r>
          </a:p>
          <a:p>
            <a:pPr lvl="1"/>
            <a:r>
              <a:rPr lang="en-US" dirty="0"/>
              <a:t>Computer Science: 37</a:t>
            </a:r>
          </a:p>
          <a:p>
            <a:pPr lvl="1"/>
            <a:r>
              <a:rPr lang="en-US" dirty="0"/>
              <a:t>Computer Engineering: 12 </a:t>
            </a:r>
          </a:p>
          <a:p>
            <a:pPr lvl="1"/>
            <a:r>
              <a:rPr lang="en-US" dirty="0"/>
              <a:t>Data science: 10</a:t>
            </a:r>
          </a:p>
          <a:p>
            <a:pPr lvl="1"/>
            <a:r>
              <a:rPr lang="en-US" dirty="0"/>
              <a:t>Electrical Engineering: 3</a:t>
            </a:r>
          </a:p>
          <a:p>
            <a:pPr lvl="1"/>
            <a:r>
              <a:rPr lang="en-US" dirty="0"/>
              <a:t>Industrial engineering: 1</a:t>
            </a:r>
          </a:p>
          <a:p>
            <a:pPr lvl="1"/>
            <a:r>
              <a:rPr lang="en-US" dirty="0"/>
              <a:t>Biomedical engineering: 1</a:t>
            </a:r>
          </a:p>
          <a:p>
            <a:pPr lvl="1"/>
            <a:r>
              <a:rPr lang="en-US" dirty="0"/>
              <a:t>Engineering Other: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BBAD-0F16-14E8-3498-DEA737B9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5DDFCA-8180-79B9-32F9-189924B110A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 don’t all know the same things, and that’s okay!!</a:t>
            </a:r>
          </a:p>
          <a:p>
            <a:endParaRPr lang="en-US" dirty="0"/>
          </a:p>
          <a:p>
            <a:r>
              <a:rPr lang="en-US" dirty="0"/>
              <a:t>This class thrives on a variety of backgrounds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Hardware</a:t>
            </a:r>
          </a:p>
          <a:p>
            <a:pPr lvl="1"/>
            <a:r>
              <a:rPr lang="en-US" dirty="0"/>
              <a:t>Data Interpretation</a:t>
            </a:r>
          </a:p>
          <a:p>
            <a:pPr lvl="1"/>
            <a:r>
              <a:rPr lang="en-US" dirty="0"/>
              <a:t>Applications</a:t>
            </a:r>
          </a:p>
          <a:p>
            <a:pPr lvl="1"/>
            <a:endParaRPr lang="en-US" dirty="0"/>
          </a:p>
          <a:p>
            <a:r>
              <a:rPr lang="en-US" dirty="0"/>
              <a:t>The best projects often have a mix of backgrounds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71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A5D71-BA42-8886-2F8B-73D3B76C6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F42DB4-6C60-3B7B-FD7B-89A07CA8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F148B0-1623-ADE3-5E38-4E16239BE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0B3487-1A8F-8E23-0033-E310CC36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54954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095034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Legacy from 1980s “BBC Computer Literacy Project”</a:t>
            </a:r>
          </a:p>
          <a:p>
            <a:pPr lvl="1"/>
            <a:r>
              <a:rPr lang="en-US" dirty="0"/>
              <a:t>Reimagined today</a:t>
            </a:r>
          </a:p>
          <a:p>
            <a:endParaRPr lang="en-US" dirty="0"/>
          </a:p>
          <a:p>
            <a:r>
              <a:rPr lang="en-US" dirty="0"/>
              <a:t>Around $20</a:t>
            </a:r>
          </a:p>
          <a:p>
            <a:pPr lvl="1"/>
            <a:r>
              <a:rPr lang="en-US" dirty="0"/>
              <a:t>Modern microcontroller AND sensors</a:t>
            </a:r>
          </a:p>
          <a:p>
            <a:pPr lvl="1"/>
            <a:endParaRPr lang="en-US" dirty="0"/>
          </a:p>
          <a:p>
            <a:r>
              <a:rPr lang="en-US" dirty="0"/>
              <a:t>Plan for class:</a:t>
            </a:r>
          </a:p>
          <a:p>
            <a:pPr lvl="1"/>
            <a:r>
              <a:rPr lang="en-US" dirty="0"/>
              <a:t>Explore most of its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09A8-A6F6-4C1F-AA20-88950A70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own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71FDC-555E-10DA-3C35-AEA6027A9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 NOT need to buy your own </a:t>
            </a:r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/>
              <a:t>I have enough for everyone in the class to borrow one for the quarter</a:t>
            </a:r>
          </a:p>
          <a:p>
            <a:endParaRPr lang="en-US" dirty="0"/>
          </a:p>
          <a:p>
            <a:r>
              <a:rPr lang="en-US" dirty="0"/>
              <a:t>If you want your own though, they’re pretty cheap:</a:t>
            </a:r>
          </a:p>
          <a:p>
            <a:pPr lvl="1"/>
            <a:r>
              <a:rPr lang="en-US" dirty="0"/>
              <a:t>$17.95 Adafruit: </a:t>
            </a:r>
            <a:r>
              <a:rPr lang="en-US" dirty="0">
                <a:hlinkClick r:id="rId2"/>
              </a:rPr>
              <a:t>https://www.adafruit.com/product/4781</a:t>
            </a:r>
            <a:endParaRPr lang="en-US" dirty="0"/>
          </a:p>
          <a:p>
            <a:pPr lvl="1"/>
            <a:r>
              <a:rPr lang="en-US" dirty="0"/>
              <a:t>$16.50 </a:t>
            </a:r>
            <a:r>
              <a:rPr lang="en-US" dirty="0" err="1"/>
              <a:t>Sparkfun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https://www.sparkfun.com/products/17287</a:t>
            </a:r>
            <a:endParaRPr lang="en-US" dirty="0"/>
          </a:p>
          <a:p>
            <a:pPr lvl="1"/>
            <a:r>
              <a:rPr lang="en-US" dirty="0"/>
              <a:t>$20.99 Amazon: </a:t>
            </a:r>
            <a:r>
              <a:rPr lang="en-US" dirty="0">
                <a:hlinkClick r:id="rId4"/>
              </a:rPr>
              <a:t>https://www.amazon.com/Seeed-Studio-BBC-Micro-Accelerometer/dp/B0BDFD1ZM1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E964C-EDB5-7317-5DC8-0609F064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9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4C87-F317-8A79-AABB-8F091338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will use your own laptops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2CFE-53F5-F209-F7E6-389796A30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 labs will use your own computers</a:t>
            </a:r>
          </a:p>
          <a:p>
            <a:pPr lvl="1"/>
            <a:endParaRPr lang="en-US" dirty="0"/>
          </a:p>
          <a:p>
            <a:r>
              <a:rPr lang="en-US" dirty="0"/>
              <a:t>In the past we used the computers in CG50</a:t>
            </a:r>
          </a:p>
          <a:p>
            <a:pPr lvl="1"/>
            <a:r>
              <a:rPr lang="en-US" dirty="0"/>
              <a:t>About one computer would crash per lab session</a:t>
            </a:r>
          </a:p>
          <a:p>
            <a:pPr lvl="1"/>
            <a:r>
              <a:rPr lang="en-US" dirty="0"/>
              <a:t>Super crammed in there with no elbow room or walking room</a:t>
            </a:r>
          </a:p>
          <a:p>
            <a:pPr lvl="1"/>
            <a:r>
              <a:rPr lang="en-US" dirty="0"/>
              <a:t>And you had to physically go there to work on labs</a:t>
            </a:r>
          </a:p>
          <a:p>
            <a:pPr lvl="1"/>
            <a:endParaRPr lang="en-US" dirty="0"/>
          </a:p>
          <a:p>
            <a:r>
              <a:rPr lang="en-US" dirty="0"/>
              <a:t>Setup for your own computers won’t be that hard</a:t>
            </a:r>
          </a:p>
          <a:p>
            <a:pPr lvl="1"/>
            <a:r>
              <a:rPr lang="en-US" dirty="0"/>
              <a:t>Native MacOS or Linux works great</a:t>
            </a:r>
          </a:p>
          <a:p>
            <a:pPr lvl="1"/>
            <a:r>
              <a:rPr lang="en-US" dirty="0"/>
              <a:t>For Windows, VMWare Workstation + Ubuntu is pretty easy, but requires ~20 GB</a:t>
            </a:r>
          </a:p>
          <a:p>
            <a:pPr lvl="1"/>
            <a:endParaRPr lang="en-US" dirty="0"/>
          </a:p>
          <a:p>
            <a:r>
              <a:rPr lang="en-US" dirty="0"/>
              <a:t>Concern of mine: equal access to labs</a:t>
            </a:r>
          </a:p>
          <a:p>
            <a:pPr lvl="1"/>
            <a:r>
              <a:rPr lang="en-US" dirty="0"/>
              <a:t>If you don’t have a laptop or don’t think it’ll work, let me know!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A6D2-A32F-662F-5F2A-1763FDB0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0A4D-EF06-3B38-0968-B7F7C5D2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of 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3D3D-4918-5AEC-3327-077C148D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MacOS users</a:t>
            </a:r>
          </a:p>
          <a:p>
            <a:pPr lvl="1"/>
            <a:endParaRPr lang="en-US" dirty="0"/>
          </a:p>
          <a:p>
            <a:r>
              <a:rPr lang="en-US" dirty="0"/>
              <a:t>Linux users</a:t>
            </a:r>
          </a:p>
          <a:p>
            <a:pPr lvl="1"/>
            <a:endParaRPr lang="en-US" dirty="0"/>
          </a:p>
          <a:p>
            <a:r>
              <a:rPr lang="en-US" dirty="0"/>
              <a:t>Windows users</a:t>
            </a:r>
          </a:p>
          <a:p>
            <a:pPr lvl="1"/>
            <a:r>
              <a:rPr lang="en-US" dirty="0"/>
              <a:t>WSL users?</a:t>
            </a:r>
          </a:p>
          <a:p>
            <a:pPr lvl="1"/>
            <a:endParaRPr lang="en-US" dirty="0"/>
          </a:p>
          <a:p>
            <a:r>
              <a:rPr lang="en-US" dirty="0"/>
              <a:t>Other?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E63B-0D6A-C6A7-398D-C2F609D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1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7FDB-1CCA-A283-873D-42E04F9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Lab0: Software Setup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EC0FF-F04D-B7B2-0ED5-7BB169593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release tonight, or maybe early tomorrow</a:t>
            </a:r>
          </a:p>
          <a:p>
            <a:endParaRPr lang="en-US" dirty="0"/>
          </a:p>
          <a:p>
            <a:r>
              <a:rPr lang="en-US" dirty="0"/>
              <a:t>Optionally, I’ll be at the lab sessions on Friday if you want help with your setup</a:t>
            </a:r>
          </a:p>
          <a:p>
            <a:pPr lvl="1"/>
            <a:r>
              <a:rPr lang="en-US" dirty="0"/>
              <a:t>If you have a weird computer setup</a:t>
            </a:r>
          </a:p>
          <a:p>
            <a:pPr lvl="1"/>
            <a:r>
              <a:rPr lang="en-US" dirty="0"/>
              <a:t>Or if you feel uncomfortable installing a bunch of tooling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If you feel comfortable with it, you’re welcome to do this first “lab”  on your own</a:t>
            </a:r>
          </a:p>
          <a:p>
            <a:pPr lvl="1"/>
            <a:r>
              <a:rPr lang="en-US" dirty="0"/>
              <a:t>And you don’t have to attend lab this Friday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C3D1B-56FE-AB39-7967-85FB2BC6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9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plan for the return of r/place : r/Cosmere">
            <a:extLst>
              <a:ext uri="{FF2B5EF4-FFF2-40B4-BE49-F238E27FC236}">
                <a16:creationId xmlns:a16="http://schemas.microsoft.com/office/drawing/2014/main" id="{CD8CF414-1658-4589-C14E-5E9A04EB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207" y="3192439"/>
            <a:ext cx="1264691" cy="12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CS433: Wireless Protocols for the IoT</a:t>
            </a:r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6589-585C-BC20-EFA7-98E9C8BA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8378CE1-7752-BACF-C833-DD49C1B5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660" y="5801428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629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CE2FB-C970-4F14-373B-E08FCC6B0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CB1B19-D0AA-430F-B816-370F1EDA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A6EFD6-B8F9-78A9-F992-CDA369E11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b="1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5C91267-ADC2-9CAD-F0F2-DE269693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23402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A29C-4D10-40FE-9284-16C9C89C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9E5C-7C82-472C-B2E8-C6E3F320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ideas to get you thinking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Game with interesting control mechanism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Smart gloves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Smartwatch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Simple robotic systems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Projects can use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Multiple </a:t>
            </a:r>
            <a:r>
              <a:rPr lang="en-US" dirty="0" err="1">
                <a:latin typeface="Arial" panose="020B0604020202020204" pitchFamily="34" charset="0"/>
              </a:rPr>
              <a:t>Microbits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A personal computer for some amount of coordination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Small screens and displays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Lots of different sensors or actuators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Go explore </a:t>
            </a:r>
            <a:r>
              <a:rPr lang="en-US" dirty="0" err="1">
                <a:latin typeface="Arial" panose="020B0604020202020204" pitchFamily="34" charset="0"/>
                <a:hlinkClick r:id="rId2"/>
              </a:rPr>
              <a:t>Sparkfun</a:t>
            </a:r>
            <a:r>
              <a:rPr lang="en-US" dirty="0">
                <a:latin typeface="Arial" panose="020B0604020202020204" pitchFamily="34" charset="0"/>
              </a:rPr>
              <a:t> and </a:t>
            </a:r>
            <a:r>
              <a:rPr lang="en-US" dirty="0">
                <a:latin typeface="Arial" panose="020B0604020202020204" pitchFamily="34" charset="0"/>
                <a:hlinkClick r:id="rId3"/>
              </a:rPr>
              <a:t>Adafruit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782-2355-431D-B631-EE9EF5D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2" descr="micro:bit smart coding kit - YouTube">
            <a:extLst>
              <a:ext uri="{FF2B5EF4-FFF2-40B4-BE49-F238E27FC236}">
                <a16:creationId xmlns:a16="http://schemas.microsoft.com/office/drawing/2014/main" id="{1DE5AADF-5713-4EF2-8A93-97CAB467E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544" y="212501"/>
            <a:ext cx="2758833" cy="18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holding a glove with wires&#10;&#10;Description automatically generated">
            <a:extLst>
              <a:ext uri="{FF2B5EF4-FFF2-40B4-BE49-F238E27FC236}">
                <a16:creationId xmlns:a16="http://schemas.microsoft.com/office/drawing/2014/main" id="{EBF7BC0E-FB24-F19A-4234-0FA994C87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0" r="29385" b="16667"/>
          <a:stretch/>
        </p:blipFill>
        <p:spPr>
          <a:xfrm>
            <a:off x="8989455" y="2318857"/>
            <a:ext cx="2590940" cy="40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74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9AE6-2AD7-3D1A-6672-503F595B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projects – interactable objects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97ED3-C335-34D4-79E8-2A86E5BF8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FF79F0B7-A4DC-8D22-5A44-BB0C2075CC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670" y="1096467"/>
            <a:ext cx="2647995" cy="2332533"/>
          </a:xfrm>
          <a:prstGeom prst="rect">
            <a:avLst/>
          </a:prstGeom>
        </p:spPr>
      </p:pic>
      <p:pic>
        <p:nvPicPr>
          <p:cNvPr id="6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4B12EDDE-4AB0-B29C-40F1-8FED88A42F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95" y="3540860"/>
            <a:ext cx="3106748" cy="2815490"/>
          </a:xfrm>
          <a:prstGeom prst="rect">
            <a:avLst/>
          </a:prstGeom>
        </p:spPr>
      </p:pic>
      <p:pic>
        <p:nvPicPr>
          <p:cNvPr id="7" name="Picture 6" descr="A person holding a bicycle&#10;&#10;Description automatically generated">
            <a:extLst>
              <a:ext uri="{FF2B5EF4-FFF2-40B4-BE49-F238E27FC236}">
                <a16:creationId xmlns:a16="http://schemas.microsoft.com/office/drawing/2014/main" id="{C3BD43FF-0A5D-9815-E26D-AF257BEFF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85" y="1227020"/>
            <a:ext cx="3739323" cy="2815490"/>
          </a:xfrm>
          <a:prstGeom prst="rect">
            <a:avLst/>
          </a:prstGeom>
        </p:spPr>
      </p:pic>
      <p:pic>
        <p:nvPicPr>
          <p:cNvPr id="8" name="Picture 2" descr="Smartwatch (l) and Plant Pal (r)">
            <a:extLst>
              <a:ext uri="{FF2B5EF4-FFF2-40B4-BE49-F238E27FC236}">
                <a16:creationId xmlns:a16="http://schemas.microsoft.com/office/drawing/2014/main" id="{78020273-591A-BCB7-DA05-784D2C61E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3"/>
          <a:stretch/>
        </p:blipFill>
        <p:spPr bwMode="auto">
          <a:xfrm>
            <a:off x="5443430" y="3429000"/>
            <a:ext cx="2259866" cy="28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59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A19E-564A-F54D-61C4-78FB7539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projects – electronic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27172-93B7-4AD0-C094-8B789095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 descr="A group of people sitting at a table with a keyboard&#10;&#10;AI-generated content may be incorrect.">
            <a:extLst>
              <a:ext uri="{FF2B5EF4-FFF2-40B4-BE49-F238E27FC236}">
                <a16:creationId xmlns:a16="http://schemas.microsoft.com/office/drawing/2014/main" id="{814371CF-C08D-3223-0BFC-9724F2781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1" t="30235" r="27848" b="30141"/>
          <a:stretch/>
        </p:blipFill>
        <p:spPr>
          <a:xfrm>
            <a:off x="2336591" y="1075749"/>
            <a:ext cx="3396659" cy="2559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5ED60-7D5E-1E97-4672-B5CCCB931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5" y="4003047"/>
            <a:ext cx="3929152" cy="2408038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F81D9C5-EA2C-FA26-89C3-A60E5C9BE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974" y="412124"/>
            <a:ext cx="2395471" cy="5944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482AC-1496-30CF-C482-A4173540C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22" y="3262100"/>
            <a:ext cx="3076535" cy="31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45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10F5-52E0-80BF-4A98-7FF92945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projects – playable games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A7665-170B-1B00-D152-589FCD1A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 descr="A basketball game on a table&#10;&#10;Description automatically generated">
            <a:extLst>
              <a:ext uri="{FF2B5EF4-FFF2-40B4-BE49-F238E27FC236}">
                <a16:creationId xmlns:a16="http://schemas.microsoft.com/office/drawing/2014/main" id="{E5E87663-0202-24A8-FB6B-6B5E389DB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3709" r="12172" b="25259"/>
          <a:stretch/>
        </p:blipFill>
        <p:spPr>
          <a:xfrm>
            <a:off x="8276777" y="973708"/>
            <a:ext cx="3628402" cy="4499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07A7E0-85FC-E954-F45A-D015FDE98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629" y="4152897"/>
            <a:ext cx="3288190" cy="2386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3F7F9-982E-84A3-1B02-A138B668F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1" y="973708"/>
            <a:ext cx="3288190" cy="37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9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D406663-1059-B400-F240-93337F8D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projects – interactable art and 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F769E-1666-9567-0B66-C43659E3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8927C361-340A-1543-99F8-C6C6BFCFA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56821" r="42046" b="9697"/>
          <a:stretch/>
        </p:blipFill>
        <p:spPr>
          <a:xfrm>
            <a:off x="5546671" y="3375743"/>
            <a:ext cx="2175749" cy="3163169"/>
          </a:xfrm>
          <a:prstGeom prst="rect">
            <a:avLst/>
          </a:prstGeom>
        </p:spPr>
      </p:pic>
      <p:pic>
        <p:nvPicPr>
          <p:cNvPr id="6" name="Picture 5" descr="A group of men sitting at a table with a small lamp&#10;&#10;Description automatically generated">
            <a:extLst>
              <a:ext uri="{FF2B5EF4-FFF2-40B4-BE49-F238E27FC236}">
                <a16:creationId xmlns:a16="http://schemas.microsoft.com/office/drawing/2014/main" id="{3E34D1D7-378B-49C0-C90B-FD0F3B57C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48687" r="40607" b="11515"/>
          <a:stretch/>
        </p:blipFill>
        <p:spPr>
          <a:xfrm>
            <a:off x="3077385" y="2097011"/>
            <a:ext cx="2175748" cy="3601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D6B1-B12C-782E-8D91-7B1BCD127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58" y="1542246"/>
            <a:ext cx="3812244" cy="2729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AA211-A8F0-1BF2-FB5B-DBC7881E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595" y="1390374"/>
            <a:ext cx="2263116" cy="27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478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27597-E9D4-47AA-23CB-E4536349A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A4A27-FB1B-E46F-C422-786EB833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BBD0B1-00C8-E56F-A114-BBBE272D3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688572-C8ED-C0E5-D818-48C371FD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570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goal: introduce students to hardware-software interactions</a:t>
            </a:r>
          </a:p>
          <a:p>
            <a:pPr lvl="2"/>
            <a:r>
              <a:rPr lang="en-US" dirty="0"/>
              <a:t>Practical hands-on experience with microcontrollers and sensors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D3985-B3CA-9227-3F18-74FFD8C23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4943D-3109-3B9B-D5ED-37D20C7A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5C3B71-18BA-14CD-DB9B-0812C52FD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r>
              <a:rPr lang="en-US" dirty="0"/>
              <a:t>Microcontrollers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CAEAF3-2618-DDF5-08BA-6FA6F689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42260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2XBPbfGca3adafKGqs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M8JB1UAU0MrB81p3KORj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699844-62C2-4F5B-BA58-2833D7D2E072}" vid="{1A5B8C95-92F1-4E37-845D-DAA97ED93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1736</TotalTime>
  <Words>3049</Words>
  <Application>Microsoft Office PowerPoint</Application>
  <PresentationFormat>Widescreen</PresentationFormat>
  <Paragraphs>737</Paragraphs>
  <Slides>66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ＭＳ Ｐゴシック</vt:lpstr>
      <vt:lpstr>Arial</vt:lpstr>
      <vt:lpstr>Calibri</vt:lpstr>
      <vt:lpstr>Helvetica Neue</vt:lpstr>
      <vt:lpstr>Tahoma</vt:lpstr>
      <vt:lpstr>Wingdings</vt:lpstr>
      <vt:lpstr>Class Slides</vt:lpstr>
      <vt:lpstr>Lecture 01 Introduction</vt:lpstr>
      <vt:lpstr>Welcome to CE346/CS346!</vt:lpstr>
      <vt:lpstr>Asking questions, four ways</vt:lpstr>
      <vt:lpstr>Today’s Goals</vt:lpstr>
      <vt:lpstr>Outline</vt:lpstr>
      <vt:lpstr>Branden Ghena (he/him)</vt:lpstr>
      <vt:lpstr>Research area: resource-constrained embedded systems</vt:lpstr>
      <vt:lpstr>Faculty: now I can choose what to teach!</vt:lpstr>
      <vt:lpstr>Outline</vt:lpstr>
      <vt:lpstr>Bell’s Law: A new computer class every decade</vt:lpstr>
      <vt:lpstr>Classes of computation</vt:lpstr>
      <vt:lpstr>Number of computers per person grows over time</vt:lpstr>
      <vt:lpstr>Computer volume shrinks by 100x every decade</vt:lpstr>
      <vt:lpstr>Price falls dramatically, enabling new applications</vt:lpstr>
      <vt:lpstr>What is an embedded system?</vt:lpstr>
      <vt:lpstr>Discussion: identify some embedded systems</vt:lpstr>
      <vt:lpstr>Discussion: what does and does not count</vt:lpstr>
      <vt:lpstr>Thought experiment: high-capability computing</vt:lpstr>
      <vt:lpstr>Thought experiment: high-capability computing</vt:lpstr>
      <vt:lpstr>Trend: embedded computers instead of custom hardware</vt:lpstr>
      <vt:lpstr>Related area: Cyber-Physical Systems</vt:lpstr>
      <vt:lpstr>Related area: Internet-of-Things devices</vt:lpstr>
      <vt:lpstr>What makes resource-constrained embedded systems interesting?</vt:lpstr>
      <vt:lpstr>What makes resource-constrained embedded systems frustrating?</vt:lpstr>
      <vt:lpstr>Outline</vt:lpstr>
      <vt:lpstr>What’s inside a computer?</vt:lpstr>
      <vt:lpstr>Unscrewing the bottom cover</vt:lpstr>
      <vt:lpstr>Non-volatile long-term storage: SSD</vt:lpstr>
      <vt:lpstr>Investigating the motherboard</vt:lpstr>
      <vt:lpstr>Generalizing computer design</vt:lpstr>
      <vt:lpstr>What’s inside a Fitbit?</vt:lpstr>
      <vt:lpstr>Fitbit teardown</vt:lpstr>
      <vt:lpstr>Fitbit circuit board front</vt:lpstr>
      <vt:lpstr>Fitbit as a computer</vt:lpstr>
      <vt:lpstr>Sidebar: you could make a Fitbit yourself</vt:lpstr>
      <vt:lpstr>Generic microcontroller block diagram</vt:lpstr>
      <vt:lpstr>Peripherals</vt:lpstr>
      <vt:lpstr>How is a microcontroller different?</vt:lpstr>
      <vt:lpstr>Break + Question</vt:lpstr>
      <vt:lpstr>Break + Question</vt:lpstr>
      <vt:lpstr>Outline</vt:lpstr>
      <vt:lpstr>Course Staff and Office Hours</vt:lpstr>
      <vt:lpstr>Course details – how to learn stuff</vt:lpstr>
      <vt:lpstr>Asking Questions</vt:lpstr>
      <vt:lpstr>Course grade components</vt:lpstr>
      <vt:lpstr>Class lab sessions</vt:lpstr>
      <vt:lpstr>Labs</vt:lpstr>
      <vt:lpstr>Late Penalties</vt:lpstr>
      <vt:lpstr>Quizzes</vt:lpstr>
      <vt:lpstr>Final projects</vt:lpstr>
      <vt:lpstr>Project Logistics</vt:lpstr>
      <vt:lpstr>Details about who is in the class</vt:lpstr>
      <vt:lpstr>Break + Architecture of a lecture</vt:lpstr>
      <vt:lpstr>Outline</vt:lpstr>
      <vt:lpstr>Micro:bit v2</vt:lpstr>
      <vt:lpstr>Getting your own Microbit</vt:lpstr>
      <vt:lpstr>Labs will use your own laptops</vt:lpstr>
      <vt:lpstr>Poll of the room</vt:lpstr>
      <vt:lpstr>Lab0: Software Setup </vt:lpstr>
      <vt:lpstr>Outline</vt:lpstr>
      <vt:lpstr>Project Ideas</vt:lpstr>
      <vt:lpstr>Some awesome projects – interactable objects</vt:lpstr>
      <vt:lpstr>Some awesome projects – electronic music</vt:lpstr>
      <vt:lpstr>Some awesome projects – playable games</vt:lpstr>
      <vt:lpstr>Some awesome projects – interactable art and robotics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Branden Ghena</dc:creator>
  <cp:lastModifiedBy>Branden Ghena</cp:lastModifiedBy>
  <cp:revision>81</cp:revision>
  <dcterms:created xsi:type="dcterms:W3CDTF">2021-03-29T03:50:04Z</dcterms:created>
  <dcterms:modified xsi:type="dcterms:W3CDTF">2025-04-03T20:20:59Z</dcterms:modified>
</cp:coreProperties>
</file>