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0" r:id="rId1"/>
  </p:sldMasterIdLst>
  <p:notesMasterIdLst>
    <p:notesMasterId r:id="rId89"/>
  </p:notesMasterIdLst>
  <p:sldIdLst>
    <p:sldId id="256" r:id="rId2"/>
    <p:sldId id="426" r:id="rId3"/>
    <p:sldId id="264" r:id="rId4"/>
    <p:sldId id="348" r:id="rId5"/>
    <p:sldId id="383" r:id="rId6"/>
    <p:sldId id="386" r:id="rId7"/>
    <p:sldId id="387" r:id="rId8"/>
    <p:sldId id="389" r:id="rId9"/>
    <p:sldId id="388" r:id="rId10"/>
    <p:sldId id="390" r:id="rId11"/>
    <p:sldId id="423" r:id="rId12"/>
    <p:sldId id="391" r:id="rId13"/>
    <p:sldId id="395" r:id="rId14"/>
    <p:sldId id="396" r:id="rId15"/>
    <p:sldId id="394" r:id="rId16"/>
    <p:sldId id="397" r:id="rId17"/>
    <p:sldId id="398" r:id="rId18"/>
    <p:sldId id="399" r:id="rId19"/>
    <p:sldId id="403" r:id="rId20"/>
    <p:sldId id="400" r:id="rId21"/>
    <p:sldId id="401" r:id="rId22"/>
    <p:sldId id="402" r:id="rId23"/>
    <p:sldId id="393" r:id="rId24"/>
    <p:sldId id="409" r:id="rId25"/>
    <p:sldId id="404" r:id="rId26"/>
    <p:sldId id="405" r:id="rId27"/>
    <p:sldId id="407" r:id="rId28"/>
    <p:sldId id="406" r:id="rId29"/>
    <p:sldId id="410" r:id="rId30"/>
    <p:sldId id="408" r:id="rId31"/>
    <p:sldId id="411" r:id="rId32"/>
    <p:sldId id="412" r:id="rId33"/>
    <p:sldId id="424" r:id="rId34"/>
    <p:sldId id="413" r:id="rId35"/>
    <p:sldId id="385" r:id="rId36"/>
    <p:sldId id="421" r:id="rId37"/>
    <p:sldId id="414" r:id="rId38"/>
    <p:sldId id="415" r:id="rId39"/>
    <p:sldId id="417" r:id="rId40"/>
    <p:sldId id="420" r:id="rId41"/>
    <p:sldId id="422" r:id="rId42"/>
    <p:sldId id="418" r:id="rId43"/>
    <p:sldId id="419" r:id="rId44"/>
    <p:sldId id="425" r:id="rId45"/>
    <p:sldId id="427" r:id="rId46"/>
    <p:sldId id="258" r:id="rId47"/>
    <p:sldId id="259" r:id="rId48"/>
    <p:sldId id="260" r:id="rId49"/>
    <p:sldId id="261" r:id="rId50"/>
    <p:sldId id="262" r:id="rId51"/>
    <p:sldId id="2100" r:id="rId52"/>
    <p:sldId id="263" r:id="rId53"/>
    <p:sldId id="265" r:id="rId54"/>
    <p:sldId id="266" r:id="rId55"/>
    <p:sldId id="267" r:id="rId56"/>
    <p:sldId id="268" r:id="rId57"/>
    <p:sldId id="269" r:id="rId58"/>
    <p:sldId id="270" r:id="rId59"/>
    <p:sldId id="271" r:id="rId60"/>
    <p:sldId id="272" r:id="rId61"/>
    <p:sldId id="273" r:id="rId62"/>
    <p:sldId id="2101" r:id="rId63"/>
    <p:sldId id="275" r:id="rId64"/>
    <p:sldId id="277" r:id="rId65"/>
    <p:sldId id="281" r:id="rId66"/>
    <p:sldId id="276" r:id="rId67"/>
    <p:sldId id="278" r:id="rId68"/>
    <p:sldId id="279" r:id="rId69"/>
    <p:sldId id="280" r:id="rId70"/>
    <p:sldId id="2102" r:id="rId71"/>
    <p:sldId id="290" r:id="rId72"/>
    <p:sldId id="291" r:id="rId73"/>
    <p:sldId id="285" r:id="rId74"/>
    <p:sldId id="2103" r:id="rId75"/>
    <p:sldId id="293" r:id="rId76"/>
    <p:sldId id="297" r:id="rId77"/>
    <p:sldId id="298" r:id="rId78"/>
    <p:sldId id="296" r:id="rId79"/>
    <p:sldId id="282" r:id="rId80"/>
    <p:sldId id="283" r:id="rId81"/>
    <p:sldId id="2104" r:id="rId82"/>
    <p:sldId id="300" r:id="rId83"/>
    <p:sldId id="301" r:id="rId84"/>
    <p:sldId id="302" r:id="rId85"/>
    <p:sldId id="303" r:id="rId86"/>
    <p:sldId id="304" r:id="rId87"/>
    <p:sldId id="305" r:id="rId8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44C0DD7-F1CF-4368-81C8-E87A97418579}">
          <p14:sldIdLst>
            <p14:sldId id="256"/>
          </p14:sldIdLst>
        </p14:section>
        <p14:section name="Goals" id="{1DC203D8-8C04-4F3B-815B-A15E3261C9A4}">
          <p14:sldIdLst>
            <p14:sldId id="426"/>
            <p14:sldId id="264"/>
          </p14:sldIdLst>
        </p14:section>
        <p14:section name="Remaining Microbit Features" id="{B55B8E8C-5EAB-4A1E-A4E9-AE5E896E46FA}">
          <p14:sldIdLst>
            <p14:sldId id="348"/>
            <p14:sldId id="383"/>
            <p14:sldId id="386"/>
            <p14:sldId id="387"/>
            <p14:sldId id="389"/>
            <p14:sldId id="388"/>
            <p14:sldId id="390"/>
          </p14:sldIdLst>
        </p14:section>
        <p14:section name="Remaining nRF52 Features" id="{3AB6523B-1D39-4108-919A-4250EC8DF36D}">
          <p14:sldIdLst>
            <p14:sldId id="423"/>
            <p14:sldId id="391"/>
            <p14:sldId id="395"/>
            <p14:sldId id="396"/>
            <p14:sldId id="394"/>
            <p14:sldId id="397"/>
            <p14:sldId id="398"/>
            <p14:sldId id="399"/>
            <p14:sldId id="403"/>
            <p14:sldId id="400"/>
            <p14:sldId id="401"/>
            <p14:sldId id="402"/>
            <p14:sldId id="393"/>
            <p14:sldId id="409"/>
            <p14:sldId id="404"/>
            <p14:sldId id="405"/>
            <p14:sldId id="407"/>
            <p14:sldId id="406"/>
            <p14:sldId id="410"/>
            <p14:sldId id="408"/>
            <p14:sldId id="411"/>
            <p14:sldId id="412"/>
          </p14:sldIdLst>
        </p14:section>
        <p14:section name="Sensing Research" id="{E8BB1E3F-0C86-4771-AB75-306FA3AB5F20}">
          <p14:sldIdLst>
            <p14:sldId id="424"/>
            <p14:sldId id="413"/>
            <p14:sldId id="385"/>
            <p14:sldId id="421"/>
            <p14:sldId id="414"/>
            <p14:sldId id="415"/>
            <p14:sldId id="417"/>
            <p14:sldId id="420"/>
            <p14:sldId id="422"/>
            <p14:sldId id="418"/>
            <p14:sldId id="419"/>
          </p14:sldIdLst>
        </p14:section>
        <p14:section name="Wrapup" id="{29A7F866-9DA9-446B-8359-CE426CB89C7A}">
          <p14:sldIdLst>
            <p14:sldId id="425"/>
            <p14:sldId id="427"/>
            <p14:sldId id="258"/>
            <p14:sldId id="259"/>
            <p14:sldId id="260"/>
            <p14:sldId id="261"/>
            <p14:sldId id="262"/>
            <p14:sldId id="2100"/>
            <p14:sldId id="263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101"/>
            <p14:sldId id="275"/>
            <p14:sldId id="277"/>
            <p14:sldId id="281"/>
            <p14:sldId id="276"/>
            <p14:sldId id="278"/>
            <p14:sldId id="279"/>
            <p14:sldId id="280"/>
            <p14:sldId id="2102"/>
            <p14:sldId id="290"/>
            <p14:sldId id="291"/>
            <p14:sldId id="285"/>
            <p14:sldId id="2103"/>
            <p14:sldId id="293"/>
            <p14:sldId id="297"/>
            <p14:sldId id="298"/>
            <p14:sldId id="296"/>
            <p14:sldId id="282"/>
            <p14:sldId id="283"/>
            <p14:sldId id="2104"/>
            <p14:sldId id="300"/>
            <p14:sldId id="301"/>
            <p14:sldId id="302"/>
            <p14:sldId id="303"/>
            <p14:sldId id="304"/>
            <p14:sldId id="30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E2A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9" autoAdjust="0"/>
    <p:restoredTop sz="97440" autoAdjust="0"/>
  </p:normalViewPr>
  <p:slideViewPr>
    <p:cSldViewPr snapToGrid="0">
      <p:cViewPr varScale="1">
        <p:scale>
          <a:sx n="74" d="100"/>
          <a:sy n="74" d="100"/>
        </p:scale>
        <p:origin x="84" y="207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BBF250-3188-4B97-91A0-4CBD75F11794}" type="datetimeFigureOut">
              <a:rPr lang="en-US" smtClean="0"/>
              <a:t>5/25/2021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9DC289-C093-4A03-96E3-7FA6F6D9C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410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56e4bdaadd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56e4bdaadd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6e7bbebad_0_5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6e7bbebad_0_5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6e7bbebad_0_4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36e7bbebad_0_4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36e7bbebad_0_4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36e7bbebad_0_4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36e4acafd5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36e4acafd5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36e4acafd5_0_3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36e4acafd5_0_3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36e4acafd5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36e4acafd5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6e7bbebad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6e7bbebad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36e7bbebad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36e7bbebad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36e4acafd5_1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6" name="Google Shape;516;g36e4acafd5_1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36e4acafd5_1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36e4acafd5_1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6e365f4ea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36e365f4ea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36e4acafd5_1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36e4acafd5_1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36e4acafd5_1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" name="Google Shape;449;g36e4acafd5_1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36e7bbebad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g36e7bbebad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g36e365f4ea_0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7" name="Google Shape;607;g36e365f4ea_0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If we want to 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36e365f4ea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9" name="Google Shape;619;g36e365f4ea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56e4bdaadd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1" name="Google Shape;571;g56e4bdaadd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g36e365f4ea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5" name="Google Shape;635;g36e365f4ea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g36e365f4ea_0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1" name="Google Shape;671;g36e365f4ea_0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g36e7bbebad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1" name="Google Shape;691;g36e7bbebad_0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36e7bbebad_0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" name="Google Shape;664;g36e7bbebad_0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6e365f4ea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6e365f4ea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36e7bbebad_0_5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" name="Google Shape;549;g36e7bbebad_0_5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514bf24e3e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514bf24e3e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g36e7bbebad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7" name="Google Shape;707;g36e7bbebad_0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Bigger text ,fix font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Write takeaways on the slide</a:t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g36e7bbebad_0_6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5" name="Google Shape;715;g36e7bbebad_0_6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Make sure to say it only gets better with scaling - better look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takeaway</a:t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g36e7bbebad_0_6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2" name="Google Shape;722;g36e7bbebad_0_6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Make sure to say it only gets better with scaling - better look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takeaway</a:t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g36e365f4ea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3" name="Google Shape;733;g36e365f4ea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Make sure to say it only gets better with scaling - better look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takeaway</a:t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g36e365f4ea_0_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0" name="Google Shape;740;g36e365f4ea_0_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Fix font</a:t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36e365f4ea_0_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36e365f4ea_0_2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Fix font, callout on diurnal power patter/concert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6e365f4ea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36e365f4ea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6e365f4ea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36e365f4ea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6e365f4ea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36e365f4ea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6e4acafd5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36e4acafd5_0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6e7bbebad_0_5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36e7bbebad_0_5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36e7bbebad_0_5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36e7bbebad_0_5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4E2A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0F8AEA4-90DD-470A-A00C-52C76871BE7D}"/>
              </a:ext>
            </a:extLst>
          </p:cNvPr>
          <p:cNvSpPr/>
          <p:nvPr userDrawn="1"/>
        </p:nvSpPr>
        <p:spPr>
          <a:xfrm>
            <a:off x="607595" y="684106"/>
            <a:ext cx="10972799" cy="5485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NWU PPT Wide Opt 2_Master.jpg">
            <a:extLst>
              <a:ext uri="{FF2B5EF4-FFF2-40B4-BE49-F238E27FC236}">
                <a16:creationId xmlns:a16="http://schemas.microsoft.com/office/drawing/2014/main" id="{D5195E2D-71BD-4DAB-A8EA-C60068318A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53298"/>
            <a:ext cx="12192000" cy="5047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A78A89-7B53-4AF2-9B97-0D7A0E3C41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7595" y="684106"/>
            <a:ext cx="10972799" cy="2286000"/>
          </a:xfrm>
          <a:prstGeom prst="rect">
            <a:avLst/>
          </a:prstGeo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3757E7-8A62-4C6A-A11F-B44CFFC7E2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7595" y="3887894"/>
            <a:ext cx="10972799" cy="1369905"/>
          </a:xfrm>
        </p:spPr>
        <p:txBody>
          <a:bodyPr>
            <a:normAutofit/>
          </a:bodyPr>
          <a:lstStyle>
            <a:lvl1pPr marL="0" indent="0" algn="ctr">
              <a:buNone/>
              <a:defRPr sz="3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852B33-DB5B-406B-8EF8-7F27B15C3E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7595" y="5804324"/>
            <a:ext cx="916405" cy="365125"/>
          </a:xfrm>
        </p:spPr>
        <p:txBody>
          <a:bodyPr/>
          <a:lstStyle/>
          <a:p>
            <a:fld id="{6DA34142-4057-4E41-8FAB-93DD5A2F5272}" type="datetime1">
              <a:rPr lang="en-US" smtClean="0"/>
              <a:t>5/25/2021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218BC2-7D03-48DD-8ED3-F2F43C400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1807" y="5806652"/>
            <a:ext cx="3664373" cy="3651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491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D1B4F-AD76-4462-AF17-AA9750E0F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C87F7-B5DC-45D6-AC96-43D6899A05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4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6F708-77A7-451E-A87C-DF3B5FA66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82682-8512-4993-8477-88A6B81ECC95}" type="datetime1">
              <a:rPr lang="en-US" smtClean="0"/>
              <a:t>5/25/2021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E1449-91D8-4F9D-A105-23A1F43EC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F04F4-7CB4-4D18-91E9-7F025B560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617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D1B4F-AD76-4462-AF17-AA9750E0F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C87F7-B5DC-45D6-AC96-43D6899A0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4" y="1143000"/>
            <a:ext cx="52578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6F708-77A7-451E-A87C-DF3B5FA66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82682-8512-4993-8477-88A6B81ECC95}" type="datetime1">
              <a:rPr lang="en-US" smtClean="0"/>
              <a:t>5/25/2021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E1449-91D8-4F9D-A105-23A1F43EC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F04F4-7CB4-4D18-91E9-7F025B560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D6171B2-CD8A-4537-A0B5-CFA0882ED8C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26608" y="1143000"/>
            <a:ext cx="52578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57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6EE6D-0807-49F6-8402-F877AEC3A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2EDB09-5A47-4685-A1EE-A5B4DA190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C82BC-EFE8-41E4-A86B-07FC0B1457C3}" type="datetime1">
              <a:rPr lang="en-US" smtClean="0"/>
              <a:t>5/25/2021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553B9-1067-4918-A0C0-3170E1AA2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5B2D71-8C87-4458-AC29-EA2047202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310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D77160-3215-44CF-B830-0B88FB365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D1D5B-B5C1-4AF0-9BCF-12885203BE3F}" type="datetime1">
              <a:rPr lang="en-US" smtClean="0"/>
              <a:t>5/25/2021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931AD3-C3A1-4F17-AE8A-223019F62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71321F-FC35-406D-934E-9286AA485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41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line">
    <p:bg>
      <p:bgPr>
        <a:solidFill>
          <a:srgbClr val="4E2A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6553EE-3FBA-43B0-83E3-DED9FBF89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0F0348-2F1A-4EE8-8A85-4721B86DEA66}" type="datetime1">
              <a:rPr lang="en-US" smtClean="0"/>
              <a:t>5/25/2021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6DF780-B863-4D17-AD07-08D991518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7C2309-BC50-471A-9507-CB2945B5B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778C724-3839-4D76-A707-B4C23905D0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11DEA04-1277-494F-991B-E62F01E892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7596" y="694143"/>
            <a:ext cx="10972798" cy="5486400"/>
          </a:xfrm>
          <a:solidFill>
            <a:schemeClr val="bg1"/>
          </a:solidFill>
        </p:spPr>
        <p:txBody>
          <a:bodyPr lIns="182880" tIns="182880" rIns="182880" bIns="182880"/>
          <a:lstStyle>
            <a:lvl1pPr>
              <a:spcBef>
                <a:spcPts val="20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84967AA-4B26-426D-8185-065158151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8343"/>
            <a:ext cx="10972798" cy="6858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430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1572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36753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CFB29-59D2-4823-BEFA-2A2FDF148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7595" y="1143000"/>
            <a:ext cx="10972800" cy="502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448D8-B1FE-4537-8A5B-AEAA01D153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7595" y="6356350"/>
            <a:ext cx="916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27AB6CE-1AFC-4A94-BDA7-A76098728A1D}" type="datetime1">
              <a:rPr lang="en-US" smtClean="0"/>
              <a:t>5/25/2021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2C4873-1315-4883-97DC-8A47AFCAED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67200" y="6356350"/>
            <a:ext cx="36643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1DC0E4-58B6-42DF-8BD2-2BB7A3B6E3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68000" y="6356350"/>
            <a:ext cx="9123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778C724-3839-4D76-A707-B4C23905D0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BCB9CD12-280E-4818-853C-F36BB6D68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799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700" r:id="rId3"/>
    <p:sldLayoutId id="2147483696" r:id="rId4"/>
    <p:sldLayoutId id="2147483697" r:id="rId5"/>
    <p:sldLayoutId id="2147483698" r:id="rId6"/>
    <p:sldLayoutId id="2147483701" r:id="rId7"/>
    <p:sldLayoutId id="2147483702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ipsn.acm.org/" TargetMode="External"/><Relationship Id="rId2" Type="http://schemas.openxmlformats.org/officeDocument/2006/relationships/hyperlink" Target="https://sensys.acm.org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ubicomp.org/" TargetMode="External"/><Relationship Id="rId4" Type="http://schemas.openxmlformats.org/officeDocument/2006/relationships/hyperlink" Target="https://www.sigmobile.org/mobicom/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lab11.eecs.berkeley.edu/content/pubs/jackson19capacity.pdf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l.acm.org/doi/abs/10.1145/3432191" TargetMode="Externa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s://lab11.eecs.berkeley.edu/content/pubs/levy17multiprogramming.pdf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microsoft.com/office/2007/relationships/hdphoto" Target="../media/hdphoto4.wdp"/><Relationship Id="rId5" Type="http://schemas.microsoft.com/office/2007/relationships/hdphoto" Target="../media/hdphoto3.wdp"/><Relationship Id="rId4" Type="http://schemas.microsoft.com/office/2007/relationships/hdphoto" Target="../media/hdphoto2.wdp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lab11.eecs.berkeley.edu/content/pubs/huang14opo.pdf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lab11.eecs.berkeley.edu/content/pubs/klugman19scale.pdf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https://lab11.eecs.berkeley.edu/content/pubs/adkins18signpost.pdf" TargetMode="Externa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5" Type="http://schemas.openxmlformats.org/officeDocument/2006/relationships/image" Target="../media/image4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7.png"/><Relationship Id="rId4" Type="http://schemas.openxmlformats.org/officeDocument/2006/relationships/image" Target="../media/image2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30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30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0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0.png"/><Relationship Id="rId11" Type="http://schemas.openxmlformats.org/officeDocument/2006/relationships/image" Target="../media/image54.png"/><Relationship Id="rId5" Type="http://schemas.openxmlformats.org/officeDocument/2006/relationships/image" Target="../media/image49.png"/><Relationship Id="rId10" Type="http://schemas.openxmlformats.org/officeDocument/2006/relationships/image" Target="../media/image53.png"/><Relationship Id="rId4" Type="http://schemas.openxmlformats.org/officeDocument/2006/relationships/image" Target="../media/image48.png"/><Relationship Id="rId9" Type="http://schemas.openxmlformats.org/officeDocument/2006/relationships/image" Target="../media/image52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8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2.png"/><Relationship Id="rId11" Type="http://schemas.openxmlformats.org/officeDocument/2006/relationships/image" Target="../media/image49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8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2.png"/><Relationship Id="rId11" Type="http://schemas.openxmlformats.org/officeDocument/2006/relationships/image" Target="../media/image49.png"/><Relationship Id="rId5" Type="http://schemas.openxmlformats.org/officeDocument/2006/relationships/image" Target="../media/image51.png"/><Relationship Id="rId10" Type="http://schemas.openxmlformats.org/officeDocument/2006/relationships/image" Target="../media/image24.png"/><Relationship Id="rId4" Type="http://schemas.openxmlformats.org/officeDocument/2006/relationships/image" Target="../media/image50.png"/><Relationship Id="rId9" Type="http://schemas.openxmlformats.org/officeDocument/2006/relationships/image" Target="../media/image2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7.png"/><Relationship Id="rId4" Type="http://schemas.openxmlformats.org/officeDocument/2006/relationships/image" Target="../media/image24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8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2.png"/><Relationship Id="rId11" Type="http://schemas.openxmlformats.org/officeDocument/2006/relationships/image" Target="../media/image49.png"/><Relationship Id="rId5" Type="http://schemas.openxmlformats.org/officeDocument/2006/relationships/image" Target="../media/image51.png"/><Relationship Id="rId10" Type="http://schemas.openxmlformats.org/officeDocument/2006/relationships/image" Target="../media/image24.png"/><Relationship Id="rId4" Type="http://schemas.openxmlformats.org/officeDocument/2006/relationships/image" Target="../media/image50.png"/><Relationship Id="rId9" Type="http://schemas.openxmlformats.org/officeDocument/2006/relationships/image" Target="../media/image22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0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3.png"/><Relationship Id="rId11" Type="http://schemas.openxmlformats.org/officeDocument/2006/relationships/image" Target="../media/image60.png"/><Relationship Id="rId5" Type="http://schemas.openxmlformats.org/officeDocument/2006/relationships/image" Target="../media/image52.png"/><Relationship Id="rId10" Type="http://schemas.openxmlformats.org/officeDocument/2006/relationships/image" Target="../media/image49.png"/><Relationship Id="rId4" Type="http://schemas.openxmlformats.org/officeDocument/2006/relationships/image" Target="../media/image51.png"/><Relationship Id="rId9" Type="http://schemas.openxmlformats.org/officeDocument/2006/relationships/image" Target="../media/image59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8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49.png"/><Relationship Id="rId4" Type="http://schemas.openxmlformats.org/officeDocument/2006/relationships/image" Target="../media/image50.png"/><Relationship Id="rId9" Type="http://schemas.openxmlformats.org/officeDocument/2006/relationships/image" Target="../media/image22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0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image" Target="../media/image49.png"/><Relationship Id="rId4" Type="http://schemas.openxmlformats.org/officeDocument/2006/relationships/image" Target="../media/image51.png"/><Relationship Id="rId9" Type="http://schemas.openxmlformats.org/officeDocument/2006/relationships/image" Target="../media/image59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0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3.png"/><Relationship Id="rId11" Type="http://schemas.openxmlformats.org/officeDocument/2006/relationships/image" Target="../media/image48.png"/><Relationship Id="rId5" Type="http://schemas.openxmlformats.org/officeDocument/2006/relationships/image" Target="../media/image52.png"/><Relationship Id="rId10" Type="http://schemas.openxmlformats.org/officeDocument/2006/relationships/image" Target="../media/image49.png"/><Relationship Id="rId4" Type="http://schemas.openxmlformats.org/officeDocument/2006/relationships/image" Target="../media/image51.png"/><Relationship Id="rId9" Type="http://schemas.openxmlformats.org/officeDocument/2006/relationships/image" Target="../media/image59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0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3.png"/><Relationship Id="rId11" Type="http://schemas.openxmlformats.org/officeDocument/2006/relationships/image" Target="../media/image60.png"/><Relationship Id="rId5" Type="http://schemas.openxmlformats.org/officeDocument/2006/relationships/image" Target="../media/image52.png"/><Relationship Id="rId10" Type="http://schemas.openxmlformats.org/officeDocument/2006/relationships/image" Target="../media/image49.png"/><Relationship Id="rId4" Type="http://schemas.openxmlformats.org/officeDocument/2006/relationships/image" Target="../media/image51.png"/><Relationship Id="rId9" Type="http://schemas.openxmlformats.org/officeDocument/2006/relationships/image" Target="../media/image5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1.png"/><Relationship Id="rId4" Type="http://schemas.openxmlformats.org/officeDocument/2006/relationships/image" Target="../media/image56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4.tiff"/><Relationship Id="rId4" Type="http://schemas.openxmlformats.org/officeDocument/2006/relationships/image" Target="../media/image63.jp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5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0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4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B4EB4-B710-4B4C-9E9E-B9B5D5E06A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Lecture 18</a:t>
            </a:r>
            <a:br>
              <a:rPr lang="en-US" dirty="0"/>
            </a:br>
            <a:r>
              <a:rPr lang="en-US" dirty="0" err="1"/>
              <a:t>Wrapup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C2EFA9-08FA-449E-880F-86912EE7E77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CE346 </a:t>
            </a:r>
            <a:r>
              <a:rPr lang="en-US" dirty="0"/>
              <a:t>– Microprocessor System Design</a:t>
            </a:r>
          </a:p>
          <a:p>
            <a:r>
              <a:rPr lang="en-US" dirty="0"/>
              <a:t>Branden Ghena – Spring 2021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568A2C-4591-46CA-A8BD-BE89EF149629}"/>
              </a:ext>
            </a:extLst>
          </p:cNvPr>
          <p:cNvSpPr txBox="1"/>
          <p:nvPr/>
        </p:nvSpPr>
        <p:spPr>
          <a:xfrm>
            <a:off x="607595" y="5511800"/>
            <a:ext cx="10972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Some slides borrowed from:</a:t>
            </a:r>
            <a:br>
              <a:rPr lang="en-US" sz="1600" dirty="0"/>
            </a:br>
            <a:r>
              <a:rPr lang="en-US" sz="1600" dirty="0"/>
              <a:t>Josiah Hester (Northwestern), Prabal Dutta (UC Berkeley)</a:t>
            </a:r>
          </a:p>
        </p:txBody>
      </p:sp>
    </p:spTree>
    <p:extLst>
      <p:ext uri="{BB962C8B-B14F-4D97-AF65-F5344CB8AC3E}">
        <p14:creationId xmlns:p14="http://schemas.microsoft.com/office/powerpoint/2010/main" val="3802196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5B75E-8915-48C8-9C52-1F91263AB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Capacitive touch works on any metal surface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258E77-EAC3-4B9E-8026-13A7908E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Idea: </a:t>
            </a:r>
            <a:r>
              <a:rPr lang="en-US" dirty="0" err="1"/>
              <a:t>Microbit</a:t>
            </a:r>
            <a:r>
              <a:rPr lang="en-US" dirty="0"/>
              <a:t> door handle sensor</a:t>
            </a:r>
          </a:p>
          <a:p>
            <a:endParaRPr lang="en-US" dirty="0"/>
          </a:p>
          <a:p>
            <a:r>
              <a:rPr lang="en-US" dirty="0"/>
              <a:t>Connect a wire and a pull-up resistor to a metal door handle to sense when someone is touching it!</a:t>
            </a:r>
          </a:p>
          <a:p>
            <a:pPr lvl="1"/>
            <a:r>
              <a:rPr lang="en-US" dirty="0"/>
              <a:t>Timing will be very different from capacitive pad, but should be repeatable and distinguishable from human touch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10605F-BA27-4316-8982-4590465CD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355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dirty="0"/>
              <a:t>What haven’t we talked about?</a:t>
            </a:r>
          </a:p>
          <a:p>
            <a:pPr lvl="1"/>
            <a:r>
              <a:rPr lang="en-US" dirty="0" err="1"/>
              <a:t>Microbit</a:t>
            </a:r>
            <a:endParaRPr lang="en-US" dirty="0"/>
          </a:p>
          <a:p>
            <a:pPr lvl="1"/>
            <a:r>
              <a:rPr lang="en-US" b="1" dirty="0"/>
              <a:t>nRF52833</a:t>
            </a:r>
          </a:p>
          <a:p>
            <a:pPr lvl="1"/>
            <a:endParaRPr lang="en-US" dirty="0"/>
          </a:p>
          <a:p>
            <a:r>
              <a:rPr lang="en-US" dirty="0"/>
              <a:t>Sensing Systems Research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21584625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B4D9ECD-5A8E-4414-BE2D-C875815EEE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8757" y="340699"/>
            <a:ext cx="7331637" cy="58315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466EEF-8675-4B02-9B7C-617AEA2A3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nRF52833 Peripherals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1BF5AE-0EB4-4437-A3C2-64AF4C73F6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3900011" cy="5029200"/>
          </a:xfrm>
        </p:spPr>
        <p:txBody>
          <a:bodyPr/>
          <a:lstStyle/>
          <a:p>
            <a:r>
              <a:rPr lang="en-US" dirty="0"/>
              <a:t>Tour of the nRF52833 peripherals</a:t>
            </a:r>
          </a:p>
          <a:p>
            <a:endParaRPr lang="en-US" dirty="0"/>
          </a:p>
          <a:p>
            <a:r>
              <a:rPr lang="en-US" dirty="0"/>
              <a:t>With some details on the ones we haven’t talked about</a:t>
            </a:r>
          </a:p>
          <a:p>
            <a:pPr lvl="1"/>
            <a:r>
              <a:rPr lang="en-US" dirty="0"/>
              <a:t>Wireless</a:t>
            </a:r>
          </a:p>
          <a:p>
            <a:pPr lvl="1"/>
            <a:r>
              <a:rPr lang="en-US" dirty="0"/>
              <a:t>Crypto</a:t>
            </a:r>
          </a:p>
          <a:p>
            <a:pPr lvl="1"/>
            <a:r>
              <a:rPr lang="en-US" dirty="0"/>
              <a:t>Audio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0AB427-043E-4D42-AFDA-AD4BDC2F8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0866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B4D9ECD-5A8E-4414-BE2D-C875815EEE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8757" y="340699"/>
            <a:ext cx="7331637" cy="58315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466EEF-8675-4B02-9B7C-617AEA2A3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nRF52833 Peripherals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1BF5AE-0EB4-4437-A3C2-64AF4C73F6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3900011" cy="5029200"/>
          </a:xfrm>
        </p:spPr>
        <p:txBody>
          <a:bodyPr/>
          <a:lstStyle/>
          <a:p>
            <a:r>
              <a:rPr lang="en-US" dirty="0"/>
              <a:t>Cortex-M4F processor</a:t>
            </a:r>
          </a:p>
          <a:p>
            <a:endParaRPr lang="en-US" dirty="0"/>
          </a:p>
          <a:p>
            <a:r>
              <a:rPr lang="en-US" dirty="0"/>
              <a:t>32-bit ARM core</a:t>
            </a:r>
          </a:p>
          <a:p>
            <a:endParaRPr lang="en-US" dirty="0"/>
          </a:p>
          <a:p>
            <a:r>
              <a:rPr lang="en-US" dirty="0"/>
              <a:t>Floating point</a:t>
            </a:r>
          </a:p>
          <a:p>
            <a:endParaRPr lang="en-US" dirty="0"/>
          </a:p>
          <a:p>
            <a:r>
              <a:rPr lang="en-US" dirty="0"/>
              <a:t>Includes Interrupt control and </a:t>
            </a:r>
            <a:r>
              <a:rPr lang="en-US" dirty="0" err="1"/>
              <a:t>SysTick</a:t>
            </a:r>
            <a:r>
              <a:rPr lang="en-US" dirty="0"/>
              <a:t> (an extra timer)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0AB427-043E-4D42-AFDA-AD4BDC2F8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13</a:t>
            </a:fld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78C6D2F-5AF9-4B5E-B29E-71FFB3C9EBCA}"/>
              </a:ext>
            </a:extLst>
          </p:cNvPr>
          <p:cNvSpPr/>
          <p:nvPr/>
        </p:nvSpPr>
        <p:spPr>
          <a:xfrm>
            <a:off x="5228823" y="3067463"/>
            <a:ext cx="1815921" cy="1066655"/>
          </a:xfrm>
          <a:prstGeom prst="round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8720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B4D9ECD-5A8E-4414-BE2D-C875815EEE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8757" y="340699"/>
            <a:ext cx="7331637" cy="58315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466EEF-8675-4B02-9B7C-617AEA2A3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nRF52833 Peripherals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1BF5AE-0EB4-4437-A3C2-64AF4C73F6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3900011" cy="5029200"/>
          </a:xfrm>
        </p:spPr>
        <p:txBody>
          <a:bodyPr/>
          <a:lstStyle/>
          <a:p>
            <a:r>
              <a:rPr lang="en-US" dirty="0"/>
              <a:t>Memory buses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0AB427-043E-4D42-AFDA-AD4BDC2F8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14</a:t>
            </a:fld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1559441-22A1-40A5-8B1A-7533AE3B9181}"/>
              </a:ext>
            </a:extLst>
          </p:cNvPr>
          <p:cNvSpPr/>
          <p:nvPr/>
        </p:nvSpPr>
        <p:spPr>
          <a:xfrm>
            <a:off x="6041335" y="1124046"/>
            <a:ext cx="4442068" cy="1438850"/>
          </a:xfrm>
          <a:prstGeom prst="round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92EB4F5-8008-4677-BA97-1AD0F796B5F6}"/>
              </a:ext>
            </a:extLst>
          </p:cNvPr>
          <p:cNvSpPr/>
          <p:nvPr/>
        </p:nvSpPr>
        <p:spPr>
          <a:xfrm>
            <a:off x="6954591" y="2562896"/>
            <a:ext cx="1931831" cy="3793454"/>
          </a:xfrm>
          <a:prstGeom prst="round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4044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B4D9ECD-5A8E-4414-BE2D-C875815EEE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8757" y="340699"/>
            <a:ext cx="7331637" cy="58315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466EEF-8675-4B02-9B7C-617AEA2A3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nRF52833 Peripherals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1BF5AE-0EB4-4437-A3C2-64AF4C73F6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3900011" cy="5029200"/>
          </a:xfrm>
        </p:spPr>
        <p:txBody>
          <a:bodyPr/>
          <a:lstStyle/>
          <a:p>
            <a:r>
              <a:rPr lang="en-US" dirty="0"/>
              <a:t>JTAG and Debugging</a:t>
            </a:r>
          </a:p>
          <a:p>
            <a:endParaRPr lang="en-US" dirty="0"/>
          </a:p>
          <a:p>
            <a:r>
              <a:rPr lang="en-US" dirty="0"/>
              <a:t>Allows code updates</a:t>
            </a:r>
          </a:p>
          <a:p>
            <a:endParaRPr lang="en-US" dirty="0"/>
          </a:p>
          <a:p>
            <a:r>
              <a:rPr lang="en-US" dirty="0"/>
              <a:t>Allows GDB to step through code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0AB427-043E-4D42-AFDA-AD4BDC2F8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15</a:t>
            </a:fld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86CACA7-5909-4DAB-B250-94483A7EBF9C}"/>
              </a:ext>
            </a:extLst>
          </p:cNvPr>
          <p:cNvSpPr/>
          <p:nvPr/>
        </p:nvSpPr>
        <p:spPr>
          <a:xfrm>
            <a:off x="4507606" y="1234035"/>
            <a:ext cx="1815921" cy="1303104"/>
          </a:xfrm>
          <a:prstGeom prst="round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78C6D2F-5AF9-4B5E-B29E-71FFB3C9EBCA}"/>
              </a:ext>
            </a:extLst>
          </p:cNvPr>
          <p:cNvSpPr/>
          <p:nvPr/>
        </p:nvSpPr>
        <p:spPr>
          <a:xfrm>
            <a:off x="5215944" y="2880384"/>
            <a:ext cx="1262129" cy="377971"/>
          </a:xfrm>
          <a:prstGeom prst="round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8015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B4D9ECD-5A8E-4414-BE2D-C875815EEE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8757" y="340699"/>
            <a:ext cx="7331637" cy="58315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466EEF-8675-4B02-9B7C-617AEA2A3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nRF52833 Peripherals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1BF5AE-0EB4-4437-A3C2-64AF4C73F6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3900011" cy="5029200"/>
          </a:xfrm>
        </p:spPr>
        <p:txBody>
          <a:bodyPr/>
          <a:lstStyle/>
          <a:p>
            <a:r>
              <a:rPr lang="en-US" dirty="0"/>
              <a:t>Volatile memory</a:t>
            </a:r>
          </a:p>
          <a:p>
            <a:endParaRPr lang="en-US" dirty="0"/>
          </a:p>
          <a:p>
            <a:r>
              <a:rPr lang="en-US" dirty="0"/>
              <a:t>SRAM, 128 kB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0AB427-043E-4D42-AFDA-AD4BDC2F8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16</a:t>
            </a:fld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4C59A57-CC5D-43F4-A4D6-BE09B4B26124}"/>
              </a:ext>
            </a:extLst>
          </p:cNvPr>
          <p:cNvSpPr/>
          <p:nvPr/>
        </p:nvSpPr>
        <p:spPr>
          <a:xfrm>
            <a:off x="5975798" y="595497"/>
            <a:ext cx="4005329" cy="547503"/>
          </a:xfrm>
          <a:prstGeom prst="round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1223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B4D9ECD-5A8E-4414-BE2D-C875815EEE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8757" y="340699"/>
            <a:ext cx="7331637" cy="58315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466EEF-8675-4B02-9B7C-617AEA2A3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nRF52833 Peripherals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1BF5AE-0EB4-4437-A3C2-64AF4C73F6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3900011" cy="5029200"/>
          </a:xfrm>
        </p:spPr>
        <p:txBody>
          <a:bodyPr/>
          <a:lstStyle/>
          <a:p>
            <a:r>
              <a:rPr lang="en-US" dirty="0"/>
              <a:t>Nonvolatile memory</a:t>
            </a:r>
          </a:p>
          <a:p>
            <a:endParaRPr lang="en-US" dirty="0"/>
          </a:p>
          <a:p>
            <a:r>
              <a:rPr lang="en-US" dirty="0"/>
              <a:t>Flash, 512 kB</a:t>
            </a:r>
          </a:p>
          <a:p>
            <a:endParaRPr lang="en-US" dirty="0"/>
          </a:p>
          <a:p>
            <a:r>
              <a:rPr lang="en-US" dirty="0"/>
              <a:t>Non-Volatile Memory Controller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0AB427-043E-4D42-AFDA-AD4BDC2F8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17</a:t>
            </a:fld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4C59A57-CC5D-43F4-A4D6-BE09B4B26124}"/>
              </a:ext>
            </a:extLst>
          </p:cNvPr>
          <p:cNvSpPr/>
          <p:nvPr/>
        </p:nvSpPr>
        <p:spPr>
          <a:xfrm>
            <a:off x="8757634" y="2488691"/>
            <a:ext cx="1764406" cy="1555275"/>
          </a:xfrm>
          <a:prstGeom prst="round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2882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B4D9ECD-5A8E-4414-BE2D-C875815EEE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8757" y="340699"/>
            <a:ext cx="7331637" cy="58315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466EEF-8675-4B02-9B7C-617AEA2A3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nRF52833 Peripherals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1BF5AE-0EB4-4437-A3C2-64AF4C73F6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3900011" cy="5029200"/>
          </a:xfrm>
        </p:spPr>
        <p:txBody>
          <a:bodyPr/>
          <a:lstStyle/>
          <a:p>
            <a:r>
              <a:rPr lang="en-US" dirty="0"/>
              <a:t>Power and Clock management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0AB427-043E-4D42-AFDA-AD4BDC2F8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18</a:t>
            </a:fld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4C59A57-CC5D-43F4-A4D6-BE09B4B26124}"/>
              </a:ext>
            </a:extLst>
          </p:cNvPr>
          <p:cNvSpPr/>
          <p:nvPr/>
        </p:nvSpPr>
        <p:spPr>
          <a:xfrm>
            <a:off x="5576552" y="4056845"/>
            <a:ext cx="1764406" cy="450761"/>
          </a:xfrm>
          <a:prstGeom prst="round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8F1FFA9-55CC-4271-B724-5962E7157298}"/>
              </a:ext>
            </a:extLst>
          </p:cNvPr>
          <p:cNvSpPr/>
          <p:nvPr/>
        </p:nvSpPr>
        <p:spPr>
          <a:xfrm>
            <a:off x="5576552" y="5114522"/>
            <a:ext cx="1764406" cy="590819"/>
          </a:xfrm>
          <a:prstGeom prst="round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7526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B4D9ECD-5A8E-4414-BE2D-C875815EEE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8757" y="340699"/>
            <a:ext cx="7331637" cy="58315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466EEF-8675-4B02-9B7C-617AEA2A3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nRF52833 Peripherals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1BF5AE-0EB4-4437-A3C2-64AF4C73F6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3900011" cy="5029200"/>
          </a:xfrm>
        </p:spPr>
        <p:txBody>
          <a:bodyPr/>
          <a:lstStyle/>
          <a:p>
            <a:r>
              <a:rPr lang="en-US" dirty="0"/>
              <a:t>GPIO pins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0AB427-043E-4D42-AFDA-AD4BDC2F8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19</a:t>
            </a:fld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4C59A57-CC5D-43F4-A4D6-BE09B4B26124}"/>
              </a:ext>
            </a:extLst>
          </p:cNvPr>
          <p:cNvSpPr/>
          <p:nvPr/>
        </p:nvSpPr>
        <p:spPr>
          <a:xfrm flipH="1">
            <a:off x="9981127" y="595497"/>
            <a:ext cx="1599267" cy="547503"/>
          </a:xfrm>
          <a:prstGeom prst="round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7846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DB1AF-E046-4FB9-87CB-16E7657E3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Administrivia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5E1709-B1FF-4153-B5EF-E3F6B7AEC9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is the last lecture!! 😭</a:t>
            </a:r>
          </a:p>
          <a:p>
            <a:pPr lvl="1"/>
            <a:r>
              <a:rPr lang="en-US" dirty="0"/>
              <a:t>No class on Monday</a:t>
            </a:r>
          </a:p>
          <a:p>
            <a:endParaRPr lang="en-US" dirty="0"/>
          </a:p>
          <a:p>
            <a:r>
              <a:rPr lang="en-US" dirty="0"/>
              <a:t>Friday: Quiz 4</a:t>
            </a:r>
          </a:p>
          <a:p>
            <a:endParaRPr lang="en-US" dirty="0"/>
          </a:p>
          <a:p>
            <a:r>
              <a:rPr lang="en-US" dirty="0"/>
              <a:t>Next week: Project Demos</a:t>
            </a:r>
          </a:p>
          <a:p>
            <a:pPr lvl="1"/>
            <a:r>
              <a:rPr lang="en-US" dirty="0"/>
              <a:t>See signup and details on </a:t>
            </a:r>
            <a:r>
              <a:rPr lang="en-US" dirty="0" err="1"/>
              <a:t>Campuswire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BADAAB-E5E0-4FBE-8BAE-66FB0B2B1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2303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B4D9ECD-5A8E-4414-BE2D-C875815EEE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8757" y="340699"/>
            <a:ext cx="7331637" cy="58315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466EEF-8675-4B02-9B7C-617AEA2A3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nRF52833 Peripherals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1BF5AE-0EB4-4437-A3C2-64AF4C73F6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3900011" cy="5029200"/>
          </a:xfrm>
        </p:spPr>
        <p:txBody>
          <a:bodyPr/>
          <a:lstStyle/>
          <a:p>
            <a:r>
              <a:rPr lang="en-US" dirty="0"/>
              <a:t>Various timers</a:t>
            </a:r>
          </a:p>
          <a:p>
            <a:endParaRPr lang="en-US" dirty="0"/>
          </a:p>
          <a:p>
            <a:r>
              <a:rPr lang="en-US" dirty="0"/>
              <a:t>Watchdog Timer</a:t>
            </a:r>
          </a:p>
          <a:p>
            <a:endParaRPr lang="en-US" dirty="0"/>
          </a:p>
          <a:p>
            <a:r>
              <a:rPr lang="en-US" dirty="0"/>
              <a:t>Real-Time Counter</a:t>
            </a:r>
          </a:p>
          <a:p>
            <a:endParaRPr lang="en-US" dirty="0"/>
          </a:p>
          <a:p>
            <a:r>
              <a:rPr lang="en-US" dirty="0"/>
              <a:t>Timer peripheral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0AB427-043E-4D42-AFDA-AD4BDC2F8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20</a:t>
            </a:fld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4C59A57-CC5D-43F4-A4D6-BE09B4B26124}"/>
              </a:ext>
            </a:extLst>
          </p:cNvPr>
          <p:cNvSpPr/>
          <p:nvPr/>
        </p:nvSpPr>
        <p:spPr>
          <a:xfrm>
            <a:off x="5718219" y="4422282"/>
            <a:ext cx="1764406" cy="450761"/>
          </a:xfrm>
          <a:prstGeom prst="round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8F1FFA9-55CC-4271-B724-5962E7157298}"/>
              </a:ext>
            </a:extLst>
          </p:cNvPr>
          <p:cNvSpPr/>
          <p:nvPr/>
        </p:nvSpPr>
        <p:spPr>
          <a:xfrm>
            <a:off x="8873544" y="4282224"/>
            <a:ext cx="1262129" cy="328413"/>
          </a:xfrm>
          <a:prstGeom prst="round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681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B4D9ECD-5A8E-4414-BE2D-C875815EEE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8757" y="340699"/>
            <a:ext cx="7331637" cy="58315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466EEF-8675-4B02-9B7C-617AEA2A3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nRF52833 Peripherals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1BF5AE-0EB4-4437-A3C2-64AF4C73F6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3900011" cy="5029200"/>
          </a:xfrm>
        </p:spPr>
        <p:txBody>
          <a:bodyPr/>
          <a:lstStyle/>
          <a:p>
            <a:r>
              <a:rPr lang="en-US" dirty="0"/>
              <a:t>Programmable Peripheral Interconnect</a:t>
            </a:r>
          </a:p>
          <a:p>
            <a:endParaRPr lang="en-US" dirty="0"/>
          </a:p>
          <a:p>
            <a:r>
              <a:rPr lang="en-US" dirty="0"/>
              <a:t>Random Number Generator</a:t>
            </a:r>
          </a:p>
          <a:p>
            <a:endParaRPr lang="en-US" dirty="0"/>
          </a:p>
          <a:p>
            <a:r>
              <a:rPr lang="en-US" dirty="0"/>
              <a:t>Temperature sensor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0AB427-043E-4D42-AFDA-AD4BDC2F8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21</a:t>
            </a:fld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4C59A57-CC5D-43F4-A4D6-BE09B4B26124}"/>
              </a:ext>
            </a:extLst>
          </p:cNvPr>
          <p:cNvSpPr/>
          <p:nvPr/>
        </p:nvSpPr>
        <p:spPr>
          <a:xfrm>
            <a:off x="8654603" y="4018208"/>
            <a:ext cx="1764406" cy="244699"/>
          </a:xfrm>
          <a:prstGeom prst="round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8F1FFA9-55CC-4271-B724-5962E7157298}"/>
              </a:ext>
            </a:extLst>
          </p:cNvPr>
          <p:cNvSpPr/>
          <p:nvPr/>
        </p:nvSpPr>
        <p:spPr>
          <a:xfrm>
            <a:off x="5576552" y="4749084"/>
            <a:ext cx="1764406" cy="338072"/>
          </a:xfrm>
          <a:prstGeom prst="round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9678F41-B22F-4AE5-9E56-CD8022AA3220}"/>
              </a:ext>
            </a:extLst>
          </p:cNvPr>
          <p:cNvSpPr/>
          <p:nvPr/>
        </p:nvSpPr>
        <p:spPr>
          <a:xfrm>
            <a:off x="8691093" y="4595610"/>
            <a:ext cx="1764406" cy="244699"/>
          </a:xfrm>
          <a:prstGeom prst="round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6578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B4D9ECD-5A8E-4414-BE2D-C875815EEE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8757" y="340699"/>
            <a:ext cx="7331637" cy="58315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466EEF-8675-4B02-9B7C-617AEA2A3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nRF52833 Peripherals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1BF5AE-0EB4-4437-A3C2-64AF4C73F6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3900011" cy="50292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Wireless radio</a:t>
            </a:r>
          </a:p>
          <a:p>
            <a:pPr lvl="1"/>
            <a:r>
              <a:rPr lang="en-US" dirty="0"/>
              <a:t>Bluetooth Low Energy</a:t>
            </a:r>
          </a:p>
          <a:p>
            <a:pPr lvl="1"/>
            <a:r>
              <a:rPr lang="en-US" dirty="0"/>
              <a:t>802.15.4</a:t>
            </a:r>
            <a:br>
              <a:rPr lang="en-US" dirty="0"/>
            </a:br>
            <a:r>
              <a:rPr lang="en-US" dirty="0"/>
              <a:t>(Zigbee or Thread)</a:t>
            </a:r>
          </a:p>
          <a:p>
            <a:pPr lvl="1"/>
            <a:endParaRPr lang="en-US" dirty="0"/>
          </a:p>
          <a:p>
            <a:r>
              <a:rPr lang="en-US" dirty="0"/>
              <a:t>Cryptography</a:t>
            </a:r>
          </a:p>
          <a:p>
            <a:pPr lvl="1"/>
            <a:r>
              <a:rPr lang="en-US" dirty="0"/>
              <a:t>ECB (AES mode)</a:t>
            </a:r>
          </a:p>
          <a:p>
            <a:pPr lvl="1"/>
            <a:r>
              <a:rPr lang="en-US" dirty="0"/>
              <a:t>CCM (AES mode)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AAR (Accelerated Address Resolver)</a:t>
            </a:r>
          </a:p>
          <a:p>
            <a:pPr lvl="2"/>
            <a:r>
              <a:rPr lang="en-US" dirty="0"/>
              <a:t>For BLE random addresses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0AB427-043E-4D42-AFDA-AD4BDC2F8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22</a:t>
            </a:fld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8F1FFA9-55CC-4271-B724-5962E7157298}"/>
              </a:ext>
            </a:extLst>
          </p:cNvPr>
          <p:cNvSpPr/>
          <p:nvPr/>
        </p:nvSpPr>
        <p:spPr>
          <a:xfrm>
            <a:off x="5589431" y="5663483"/>
            <a:ext cx="1764406" cy="620815"/>
          </a:xfrm>
          <a:prstGeom prst="round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9678F41-B22F-4AE5-9E56-CD8022AA3220}"/>
              </a:ext>
            </a:extLst>
          </p:cNvPr>
          <p:cNvSpPr/>
          <p:nvPr/>
        </p:nvSpPr>
        <p:spPr>
          <a:xfrm>
            <a:off x="8694511" y="4803820"/>
            <a:ext cx="1764406" cy="1414769"/>
          </a:xfrm>
          <a:prstGeom prst="round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7856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B4D9ECD-5A8E-4414-BE2D-C875815EEE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8757" y="340699"/>
            <a:ext cx="7331637" cy="58315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466EEF-8675-4B02-9B7C-617AEA2A3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nRF52833 Peripherals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1BF5AE-0EB4-4437-A3C2-64AF4C73F6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3641162" cy="5029200"/>
          </a:xfrm>
        </p:spPr>
        <p:txBody>
          <a:bodyPr>
            <a:normAutofit/>
          </a:bodyPr>
          <a:lstStyle/>
          <a:p>
            <a:r>
              <a:rPr lang="en-US" dirty="0"/>
              <a:t>Wired communication protocols</a:t>
            </a:r>
          </a:p>
          <a:p>
            <a:endParaRPr lang="en-US" dirty="0"/>
          </a:p>
          <a:p>
            <a:r>
              <a:rPr lang="en-US" dirty="0"/>
              <a:t>USB Device</a:t>
            </a:r>
          </a:p>
          <a:p>
            <a:r>
              <a:rPr lang="en-US" dirty="0"/>
              <a:t>SPI</a:t>
            </a:r>
          </a:p>
          <a:p>
            <a:pPr lvl="1"/>
            <a:r>
              <a:rPr lang="en-US" dirty="0"/>
              <a:t>Controller/Peripheral</a:t>
            </a:r>
          </a:p>
          <a:p>
            <a:r>
              <a:rPr lang="en-US" dirty="0"/>
              <a:t>TWI (I2C)</a:t>
            </a:r>
          </a:p>
          <a:p>
            <a:pPr lvl="1"/>
            <a:r>
              <a:rPr lang="en-US" dirty="0"/>
              <a:t>Controller/Peripheral</a:t>
            </a:r>
          </a:p>
          <a:p>
            <a:r>
              <a:rPr lang="en-US" dirty="0"/>
              <a:t>UART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0AB427-043E-4D42-AFDA-AD4BDC2F8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23</a:t>
            </a:fld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1617CD4-5987-4214-9B16-81C00C3EB1A0}"/>
              </a:ext>
            </a:extLst>
          </p:cNvPr>
          <p:cNvSpPr/>
          <p:nvPr/>
        </p:nvSpPr>
        <p:spPr>
          <a:xfrm>
            <a:off x="4597758" y="1193925"/>
            <a:ext cx="2434614" cy="685799"/>
          </a:xfrm>
          <a:prstGeom prst="round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02B6902-883C-47E5-82D5-9947D18D8F6F}"/>
              </a:ext>
            </a:extLst>
          </p:cNvPr>
          <p:cNvSpPr/>
          <p:nvPr/>
        </p:nvSpPr>
        <p:spPr>
          <a:xfrm>
            <a:off x="8884276" y="1758449"/>
            <a:ext cx="2434614" cy="4525850"/>
          </a:xfrm>
          <a:prstGeom prst="round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4510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B4D9ECD-5A8E-4414-BE2D-C875815EEE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8757" y="340699"/>
            <a:ext cx="7331637" cy="58315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466EEF-8675-4B02-9B7C-617AEA2A3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nRF52833 Peripherals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1BF5AE-0EB4-4437-A3C2-64AF4C73F6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3796980" cy="50292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Inter-IC Sound (I2S)</a:t>
            </a:r>
          </a:p>
          <a:p>
            <a:pPr lvl="1"/>
            <a:r>
              <a:rPr lang="en-US" dirty="0"/>
              <a:t>Wired communication bus explicitly for audio data</a:t>
            </a:r>
          </a:p>
          <a:p>
            <a:pPr lvl="1"/>
            <a:r>
              <a:rPr lang="en-US" dirty="0"/>
              <a:t>Unrelated to I2C</a:t>
            </a:r>
          </a:p>
          <a:p>
            <a:pPr lvl="1"/>
            <a:endParaRPr lang="en-US" dirty="0"/>
          </a:p>
          <a:p>
            <a:r>
              <a:rPr lang="en-US" dirty="0"/>
              <a:t>Like a synchronous UART</a:t>
            </a:r>
          </a:p>
          <a:p>
            <a:pPr lvl="1"/>
            <a:r>
              <a:rPr lang="en-US" dirty="0"/>
              <a:t>Clock, data in, data out</a:t>
            </a:r>
          </a:p>
          <a:p>
            <a:pPr lvl="1"/>
            <a:endParaRPr lang="en-US" dirty="0"/>
          </a:p>
          <a:p>
            <a:r>
              <a:rPr lang="en-US" dirty="0"/>
              <a:t>Additional signals</a:t>
            </a:r>
          </a:p>
          <a:p>
            <a:pPr lvl="1"/>
            <a:r>
              <a:rPr lang="en-US" dirty="0"/>
              <a:t>MCK – synchronization</a:t>
            </a:r>
          </a:p>
          <a:p>
            <a:pPr lvl="1"/>
            <a:r>
              <a:rPr lang="en-US" dirty="0"/>
              <a:t>LRCK – left/right channel select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0AB427-043E-4D42-AFDA-AD4BDC2F8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24</a:t>
            </a:fld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1617CD4-5987-4214-9B16-81C00C3EB1A0}"/>
              </a:ext>
            </a:extLst>
          </p:cNvPr>
          <p:cNvSpPr/>
          <p:nvPr/>
        </p:nvSpPr>
        <p:spPr>
          <a:xfrm>
            <a:off x="4533363" y="4375596"/>
            <a:ext cx="2499009" cy="982015"/>
          </a:xfrm>
          <a:prstGeom prst="round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7628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B4D9ECD-5A8E-4414-BE2D-C875815EEE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8757" y="340699"/>
            <a:ext cx="7331637" cy="58315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466EEF-8675-4B02-9B7C-617AEA2A3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nRF52833 Peripherals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1BF5AE-0EB4-4437-A3C2-64AF4C73F6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3641162" cy="5029200"/>
          </a:xfrm>
        </p:spPr>
        <p:txBody>
          <a:bodyPr/>
          <a:lstStyle/>
          <a:p>
            <a:r>
              <a:rPr lang="en-US" dirty="0"/>
              <a:t>NFC</a:t>
            </a:r>
          </a:p>
          <a:p>
            <a:pPr lvl="1"/>
            <a:r>
              <a:rPr lang="en-US" dirty="0"/>
              <a:t>Near-Field Communication</a:t>
            </a:r>
          </a:p>
          <a:p>
            <a:pPr lvl="1"/>
            <a:endParaRPr lang="en-US" dirty="0"/>
          </a:p>
          <a:p>
            <a:r>
              <a:rPr lang="en-US" dirty="0"/>
              <a:t>Close-range wireless communication protocol</a:t>
            </a:r>
          </a:p>
          <a:p>
            <a:endParaRPr lang="en-US" dirty="0"/>
          </a:p>
          <a:p>
            <a:r>
              <a:rPr lang="en-US" dirty="0"/>
              <a:t>“Tap-to-pay” systems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0AB427-043E-4D42-AFDA-AD4BDC2F8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25</a:t>
            </a:fld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1617CD4-5987-4214-9B16-81C00C3EB1A0}"/>
              </a:ext>
            </a:extLst>
          </p:cNvPr>
          <p:cNvSpPr/>
          <p:nvPr/>
        </p:nvSpPr>
        <p:spPr>
          <a:xfrm>
            <a:off x="4584879" y="1825578"/>
            <a:ext cx="2717443" cy="620815"/>
          </a:xfrm>
          <a:prstGeom prst="round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5899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B4D9ECD-5A8E-4414-BE2D-C875815EEE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8757" y="340699"/>
            <a:ext cx="7331637" cy="58315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466EEF-8675-4B02-9B7C-617AEA2A3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nRF52833 Peripherals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1BF5AE-0EB4-4437-A3C2-64AF4C73F6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3641162" cy="5029200"/>
          </a:xfrm>
        </p:spPr>
        <p:txBody>
          <a:bodyPr/>
          <a:lstStyle/>
          <a:p>
            <a:r>
              <a:rPr lang="en-US" dirty="0"/>
              <a:t>GPIOTE</a:t>
            </a:r>
          </a:p>
          <a:p>
            <a:pPr lvl="1"/>
            <a:r>
              <a:rPr lang="en-US" dirty="0"/>
              <a:t>GPIO interrupts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0AB427-043E-4D42-AFDA-AD4BDC2F8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26</a:t>
            </a:fld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1617CD4-5987-4214-9B16-81C00C3EB1A0}"/>
              </a:ext>
            </a:extLst>
          </p:cNvPr>
          <p:cNvSpPr/>
          <p:nvPr/>
        </p:nvSpPr>
        <p:spPr>
          <a:xfrm>
            <a:off x="4340180" y="2327854"/>
            <a:ext cx="2859110" cy="312315"/>
          </a:xfrm>
          <a:prstGeom prst="round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2874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B4D9ECD-5A8E-4414-BE2D-C875815EEE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8757" y="340699"/>
            <a:ext cx="7331637" cy="58315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466EEF-8675-4B02-9B7C-617AEA2A3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nRF52833 Peripherals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1BF5AE-0EB4-4437-A3C2-64AF4C73F6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3641162" cy="5029200"/>
          </a:xfrm>
        </p:spPr>
        <p:txBody>
          <a:bodyPr>
            <a:normAutofit/>
          </a:bodyPr>
          <a:lstStyle/>
          <a:p>
            <a:r>
              <a:rPr lang="en-US" dirty="0"/>
              <a:t>Analog inputs</a:t>
            </a:r>
          </a:p>
          <a:p>
            <a:endParaRPr lang="en-US" dirty="0"/>
          </a:p>
          <a:p>
            <a:r>
              <a:rPr lang="en-US" dirty="0"/>
              <a:t>Comparator</a:t>
            </a:r>
          </a:p>
          <a:p>
            <a:r>
              <a:rPr lang="en-US" dirty="0"/>
              <a:t>Low-Power Comparator</a:t>
            </a:r>
          </a:p>
          <a:p>
            <a:r>
              <a:rPr lang="en-US" dirty="0"/>
              <a:t>Successive Approximation Analog-to-Digital Converter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0AB427-043E-4D42-AFDA-AD4BDC2F8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27</a:t>
            </a:fld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1617CD4-5987-4214-9B16-81C00C3EB1A0}"/>
              </a:ext>
            </a:extLst>
          </p:cNvPr>
          <p:cNvSpPr/>
          <p:nvPr/>
        </p:nvSpPr>
        <p:spPr>
          <a:xfrm>
            <a:off x="4248757" y="2612077"/>
            <a:ext cx="2899019" cy="1071281"/>
          </a:xfrm>
          <a:prstGeom prst="round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9537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B4D9ECD-5A8E-4414-BE2D-C875815EEE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8757" y="340699"/>
            <a:ext cx="7331637" cy="58315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466EEF-8675-4B02-9B7C-617AEA2A3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nRF52833 Peripherals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1BF5AE-0EB4-4437-A3C2-64AF4C73F6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3641162" cy="5029200"/>
          </a:xfrm>
        </p:spPr>
        <p:txBody>
          <a:bodyPr/>
          <a:lstStyle/>
          <a:p>
            <a:r>
              <a:rPr lang="en-US" dirty="0"/>
              <a:t>Quadrature Decoder peripheral</a:t>
            </a:r>
          </a:p>
          <a:p>
            <a:endParaRPr lang="en-US" dirty="0"/>
          </a:p>
          <a:p>
            <a:r>
              <a:rPr lang="en-US" dirty="0"/>
              <a:t>Detects rotation speeds and direction</a:t>
            </a:r>
          </a:p>
          <a:p>
            <a:pPr lvl="1"/>
            <a:r>
              <a:rPr lang="en-US" dirty="0"/>
              <a:t>Usually for motors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0AB427-043E-4D42-AFDA-AD4BDC2F8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28</a:t>
            </a:fld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1617CD4-5987-4214-9B16-81C00C3EB1A0}"/>
              </a:ext>
            </a:extLst>
          </p:cNvPr>
          <p:cNvSpPr/>
          <p:nvPr/>
        </p:nvSpPr>
        <p:spPr>
          <a:xfrm>
            <a:off x="4559121" y="3551347"/>
            <a:ext cx="2562896" cy="620815"/>
          </a:xfrm>
          <a:prstGeom prst="round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7125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B9B67-8F29-4089-AA73-6EBAAECD9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Quadrature Encoding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0B380B-A17E-4E85-8AE6-D0DC69EECF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7C0B1B-CA2F-4619-8865-B103FCDB5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29</a:t>
            </a:fld>
            <a:endParaRPr lang="en-US"/>
          </a:p>
        </p:txBody>
      </p:sp>
      <p:pic>
        <p:nvPicPr>
          <p:cNvPr id="4098" name="Picture 2" descr="Quadrature Encoders - The Ultimate Guide">
            <a:extLst>
              <a:ext uri="{FF2B5EF4-FFF2-40B4-BE49-F238E27FC236}">
                <a16:creationId xmlns:a16="http://schemas.microsoft.com/office/drawing/2014/main" id="{84D45B28-140F-4553-A496-0E5147C469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9885" y="1596981"/>
            <a:ext cx="6560132" cy="4217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What is a Quadrature Encoder and How does it Work?">
            <a:extLst>
              <a:ext uri="{FF2B5EF4-FFF2-40B4-BE49-F238E27FC236}">
                <a16:creationId xmlns:a16="http://schemas.microsoft.com/office/drawing/2014/main" id="{5878D3DF-9D52-4512-B3C1-70B1E059C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1983" y="1679180"/>
            <a:ext cx="3987524" cy="3987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58001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EF959-C62E-4F8A-8D4C-BEF087A77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EDBE37-7B8E-47BF-A4AD-CD288F601E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Discuss remaining parts of the </a:t>
            </a:r>
            <a:r>
              <a:rPr lang="en-US" dirty="0" err="1"/>
              <a:t>Microbit</a:t>
            </a:r>
            <a:r>
              <a:rPr lang="en-US" dirty="0"/>
              <a:t> and nRF52833</a:t>
            </a:r>
          </a:p>
          <a:p>
            <a:pPr lvl="1"/>
            <a:r>
              <a:rPr lang="en-US" dirty="0"/>
              <a:t>Realize that we’ve covered almost everything on the system!!</a:t>
            </a:r>
          </a:p>
          <a:p>
            <a:pPr lvl="1"/>
            <a:endParaRPr lang="en-US" dirty="0"/>
          </a:p>
          <a:p>
            <a:r>
              <a:rPr lang="en-US" dirty="0"/>
              <a:t>Explore sensing systems research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366CAC-B34E-4A3F-AB6B-24F84A057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7195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B4D9ECD-5A8E-4414-BE2D-C875815EEE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8757" y="340699"/>
            <a:ext cx="7331637" cy="58315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466EEF-8675-4B02-9B7C-617AEA2A3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nRF52833 Peripherals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1BF5AE-0EB4-4437-A3C2-64AF4C73F6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3641162" cy="5029200"/>
          </a:xfrm>
        </p:spPr>
        <p:txBody>
          <a:bodyPr/>
          <a:lstStyle/>
          <a:p>
            <a:r>
              <a:rPr lang="en-US" dirty="0"/>
              <a:t>Pulse Width Modulation</a:t>
            </a:r>
          </a:p>
          <a:p>
            <a:endParaRPr lang="en-US" dirty="0"/>
          </a:p>
          <a:p>
            <a:r>
              <a:rPr lang="en-US" dirty="0"/>
              <a:t>Pulse Density Modulation</a:t>
            </a:r>
          </a:p>
          <a:p>
            <a:pPr lvl="1"/>
            <a:r>
              <a:rPr lang="en-US" dirty="0"/>
              <a:t>Similar idea to PWM</a:t>
            </a:r>
          </a:p>
          <a:p>
            <a:pPr lvl="1"/>
            <a:r>
              <a:rPr lang="en-US" dirty="0"/>
              <a:t>Input-only peripheral</a:t>
            </a:r>
          </a:p>
          <a:p>
            <a:pPr lvl="1"/>
            <a:r>
              <a:rPr lang="en-US" dirty="0"/>
              <a:t>Targets microphones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0AB427-043E-4D42-AFDA-AD4BDC2F8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30</a:t>
            </a:fld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1617CD4-5987-4214-9B16-81C00C3EB1A0}"/>
              </a:ext>
            </a:extLst>
          </p:cNvPr>
          <p:cNvSpPr/>
          <p:nvPr/>
        </p:nvSpPr>
        <p:spPr>
          <a:xfrm>
            <a:off x="4248757" y="3976351"/>
            <a:ext cx="2886139" cy="505498"/>
          </a:xfrm>
          <a:prstGeom prst="round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9626B3A-C0B1-46CA-BBB6-15A5CAD2AC61}"/>
              </a:ext>
            </a:extLst>
          </p:cNvPr>
          <p:cNvSpPr/>
          <p:nvPr/>
        </p:nvSpPr>
        <p:spPr>
          <a:xfrm>
            <a:off x="4248756" y="5203065"/>
            <a:ext cx="2886139" cy="654677"/>
          </a:xfrm>
          <a:prstGeom prst="round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7703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7C78B-98A1-448E-B981-1737D4CDA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nRF52833 is complete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08CAE2-3A1B-48FC-ACD3-3B5B5B310A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That’s just about everything!</a:t>
            </a:r>
          </a:p>
          <a:p>
            <a:endParaRPr lang="en-US" dirty="0"/>
          </a:p>
          <a:p>
            <a:r>
              <a:rPr lang="en-US" dirty="0"/>
              <a:t>First 550 out of 600 pages of nRF52833 datasheet</a:t>
            </a:r>
          </a:p>
          <a:p>
            <a:pPr lvl="1"/>
            <a:r>
              <a:rPr lang="en-US" dirty="0"/>
              <a:t>Remaining 50 are hardware details</a:t>
            </a:r>
          </a:p>
          <a:p>
            <a:pPr lvl="2"/>
            <a:r>
              <a:rPr lang="en-US" dirty="0"/>
              <a:t>Pinout for different packages</a:t>
            </a:r>
          </a:p>
          <a:p>
            <a:pPr lvl="2"/>
            <a:r>
              <a:rPr lang="en-US" dirty="0"/>
              <a:t>Recommended circuit layout</a:t>
            </a:r>
          </a:p>
          <a:p>
            <a:pPr lvl="2"/>
            <a:r>
              <a:rPr lang="en-US" dirty="0"/>
              <a:t>Soldering details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8852EF-8AAE-4833-8019-44737F1C9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2585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8FAEBAE-39D5-4495-9751-9632BFB4F0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9193" y="321572"/>
            <a:ext cx="3333284" cy="63999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9D9455-5113-4649-A98B-EEE606625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knowledge is transferrable!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634261-BF1C-455F-A195-A130AAAB04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Example: SAM4L datasheet</a:t>
            </a:r>
          </a:p>
          <a:p>
            <a:pPr lvl="1"/>
            <a:r>
              <a:rPr lang="en-US" dirty="0"/>
              <a:t>Atmel Cortex M4F</a:t>
            </a:r>
          </a:p>
          <a:p>
            <a:pPr lvl="1"/>
            <a:r>
              <a:rPr lang="en-US" dirty="0"/>
              <a:t>Various peripherals</a:t>
            </a:r>
          </a:p>
          <a:p>
            <a:pPr lvl="2"/>
            <a:r>
              <a:rPr lang="en-US" dirty="0"/>
              <a:t>USART, SPI, TWI, I2S, DAC, ADC, Timer, 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50DF95-89EC-4370-97E9-CE40B8C74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FE28D92-D321-45FB-827B-3C94A3C20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464" y="3010453"/>
            <a:ext cx="6667860" cy="3037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7601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What haven’t we talked about?</a:t>
            </a:r>
          </a:p>
          <a:p>
            <a:pPr lvl="1"/>
            <a:r>
              <a:rPr lang="en-US" dirty="0" err="1"/>
              <a:t>Microbit</a:t>
            </a:r>
            <a:endParaRPr lang="en-US" dirty="0"/>
          </a:p>
          <a:p>
            <a:pPr lvl="1"/>
            <a:r>
              <a:rPr lang="en-US" dirty="0"/>
              <a:t>nRF52833</a:t>
            </a:r>
          </a:p>
          <a:p>
            <a:pPr lvl="1"/>
            <a:endParaRPr lang="en-US" dirty="0"/>
          </a:p>
          <a:p>
            <a:r>
              <a:rPr lang="en-US" b="1" dirty="0"/>
              <a:t>Sensing Systems Research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16122014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F6B0E-95DF-4E0D-8026-BA7358305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Conferences for sensing systems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772D49-1049-4EE1-A43E-46A0CB04C8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hlinkClick r:id="rId2"/>
              </a:rPr>
              <a:t>SenSys</a:t>
            </a:r>
            <a:endParaRPr lang="en-US" dirty="0"/>
          </a:p>
          <a:p>
            <a:pPr lvl="1"/>
            <a:r>
              <a:rPr lang="en-US" dirty="0"/>
              <a:t>Conference on Embedded Networked Sensor Systems</a:t>
            </a:r>
          </a:p>
          <a:p>
            <a:r>
              <a:rPr lang="en-US" dirty="0">
                <a:hlinkClick r:id="rId3"/>
              </a:rPr>
              <a:t>IPSN</a:t>
            </a:r>
            <a:endParaRPr lang="en-US" dirty="0"/>
          </a:p>
          <a:p>
            <a:pPr lvl="1"/>
            <a:r>
              <a:rPr lang="en-US" dirty="0"/>
              <a:t>Conference on Information Processing in Sensor Networks</a:t>
            </a:r>
          </a:p>
          <a:p>
            <a:r>
              <a:rPr lang="en-US" dirty="0">
                <a:hlinkClick r:id="rId4"/>
              </a:rPr>
              <a:t>MobiCom</a:t>
            </a:r>
            <a:endParaRPr lang="en-US" dirty="0"/>
          </a:p>
          <a:p>
            <a:pPr lvl="1"/>
            <a:r>
              <a:rPr lang="en-US" dirty="0"/>
              <a:t>Conference on Mobile Computing and Networking</a:t>
            </a:r>
          </a:p>
          <a:p>
            <a:r>
              <a:rPr lang="en-US" dirty="0">
                <a:hlinkClick r:id="rId5"/>
              </a:rPr>
              <a:t>UbiComp</a:t>
            </a:r>
            <a:endParaRPr lang="en-US" dirty="0"/>
          </a:p>
          <a:p>
            <a:pPr lvl="1"/>
            <a:r>
              <a:rPr lang="en-US" dirty="0"/>
              <a:t>Conference on Pervasive and Ubiquitous Computing</a:t>
            </a:r>
          </a:p>
          <a:p>
            <a:pPr lvl="1"/>
            <a:endParaRPr lang="en-US" dirty="0"/>
          </a:p>
          <a:p>
            <a:r>
              <a:rPr lang="en-US" dirty="0"/>
              <a:t>Various other systems or HCI venues</a:t>
            </a:r>
          </a:p>
          <a:p>
            <a:pPr lvl="1"/>
            <a:r>
              <a:rPr lang="en-US" dirty="0"/>
              <a:t>Occasionally Electrical or Civil Engineering venues too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8B9D50-FACC-4174-AEC0-9EDDEFF46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1163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Sensing systems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Combination of engineering and exploration</a:t>
            </a:r>
            <a:br>
              <a:rPr lang="en-US" dirty="0"/>
            </a:br>
            <a:endParaRPr lang="en-US" dirty="0"/>
          </a:p>
          <a:p>
            <a:r>
              <a:rPr lang="en-US" dirty="0"/>
              <a:t>Generally divides into two different focuses</a:t>
            </a:r>
          </a:p>
          <a:p>
            <a:pPr lvl="1"/>
            <a:r>
              <a:rPr lang="en-US" dirty="0"/>
              <a:t>Often projects will mix some of each domain</a:t>
            </a:r>
          </a:p>
          <a:p>
            <a:pPr lvl="1"/>
            <a:endParaRPr lang="en-US" dirty="0"/>
          </a:p>
          <a:p>
            <a:r>
              <a:rPr lang="en-US" dirty="0"/>
              <a:t>Platforms</a:t>
            </a:r>
          </a:p>
          <a:p>
            <a:pPr lvl="1"/>
            <a:r>
              <a:rPr lang="en-US" dirty="0"/>
              <a:t>How to improve the capabilities of sensing systems</a:t>
            </a:r>
          </a:p>
          <a:p>
            <a:pPr lvl="1"/>
            <a:r>
              <a:rPr lang="en-US" dirty="0"/>
              <a:t>Examples: lower power, better wireless, new sensors</a:t>
            </a:r>
          </a:p>
          <a:p>
            <a:pPr lvl="1"/>
            <a:endParaRPr lang="en-US" dirty="0"/>
          </a:p>
          <a:p>
            <a:r>
              <a:rPr lang="en-US" dirty="0"/>
              <a:t>Applications</a:t>
            </a:r>
          </a:p>
          <a:p>
            <a:pPr lvl="1"/>
            <a:r>
              <a:rPr lang="en-US" dirty="0"/>
              <a:t>How to use sensing systems to meet some desired goal</a:t>
            </a:r>
          </a:p>
          <a:p>
            <a:pPr lvl="1"/>
            <a:r>
              <a:rPr lang="en-US" dirty="0"/>
              <a:t>Examples: track human interactions, measure household energy use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6841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Sensing systems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Platforms</a:t>
            </a:r>
          </a:p>
          <a:p>
            <a:pPr lvl="1"/>
            <a:r>
              <a:rPr lang="en-US" dirty="0"/>
              <a:t>How to improve the capabilities of sensing systems</a:t>
            </a:r>
          </a:p>
          <a:p>
            <a:pPr lvl="1"/>
            <a:r>
              <a:rPr lang="en-US" dirty="0"/>
              <a:t>Examples: lower power, better wireless, new sensors</a:t>
            </a:r>
          </a:p>
          <a:p>
            <a:pPr lvl="1"/>
            <a:endParaRPr lang="en-US" dirty="0"/>
          </a:p>
          <a:p>
            <a:r>
              <a:rPr lang="en-US" dirty="0"/>
              <a:t>Applications</a:t>
            </a:r>
          </a:p>
          <a:p>
            <a:pPr lvl="1"/>
            <a:r>
              <a:rPr lang="en-US" dirty="0"/>
              <a:t>How to use sensing systems to meet some desired goal</a:t>
            </a:r>
          </a:p>
          <a:p>
            <a:pPr lvl="1"/>
            <a:r>
              <a:rPr lang="en-US" dirty="0"/>
              <a:t>Examples: track human interactions, measure household energy use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3899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27682-7706-40E3-9D9D-B68C91141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Permamote</a:t>
            </a:r>
            <a:r>
              <a:rPr lang="en-US" dirty="0"/>
              <a:t> </a:t>
            </a:r>
            <a:r>
              <a:rPr lang="en-US" sz="2800" dirty="0"/>
              <a:t>(Jackson, Adkins, Dutta)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69995-6D39-4588-BC80-5BBABF6925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6462906" cy="5029200"/>
          </a:xfrm>
        </p:spPr>
        <p:txBody>
          <a:bodyPr/>
          <a:lstStyle/>
          <a:p>
            <a:r>
              <a:rPr lang="en-US" dirty="0"/>
              <a:t>Goal: create a 10-year wireless sensor</a:t>
            </a:r>
          </a:p>
          <a:p>
            <a:pPr lvl="1"/>
            <a:endParaRPr lang="en-US" dirty="0"/>
          </a:p>
          <a:p>
            <a:r>
              <a:rPr lang="en-US" dirty="0"/>
              <a:t>Solutions</a:t>
            </a:r>
          </a:p>
          <a:p>
            <a:pPr lvl="1"/>
            <a:r>
              <a:rPr lang="en-US" dirty="0"/>
              <a:t>Modern sensors and microcontroller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Energy harvesting combined</a:t>
            </a:r>
            <a:br>
              <a:rPr lang="en-US" dirty="0"/>
            </a:br>
            <a:r>
              <a:rPr lang="en-US" dirty="0"/>
              <a:t>with rechargeable battery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Non-rechargeable battery as</a:t>
            </a:r>
            <a:br>
              <a:rPr lang="en-US" dirty="0"/>
            </a:br>
            <a:r>
              <a:rPr lang="en-US" dirty="0"/>
              <a:t>backup power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3BA368-4F51-4315-8E5F-9FCE79290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37</a:t>
            </a:fld>
            <a:endParaRPr lang="en-US"/>
          </a:p>
        </p:txBody>
      </p:sp>
      <p:pic>
        <p:nvPicPr>
          <p:cNvPr id="6146" name="Picture 2" descr="Permamote">
            <a:extLst>
              <a:ext uri="{FF2B5EF4-FFF2-40B4-BE49-F238E27FC236}">
                <a16:creationId xmlns:a16="http://schemas.microsoft.com/office/drawing/2014/main" id="{CEB6A896-E298-48CC-869B-50B84171C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05352" y="228600"/>
            <a:ext cx="4175042" cy="3340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54D5AA-1C74-448D-B155-D2CA5B9C6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9508" y="3634170"/>
            <a:ext cx="5790886" cy="25380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1E950F-7764-4544-AFA4-BE27A670D69A}"/>
              </a:ext>
            </a:extLst>
          </p:cNvPr>
          <p:cNvSpPr txBox="1"/>
          <p:nvPr/>
        </p:nvSpPr>
        <p:spPr>
          <a:xfrm flipH="1">
            <a:off x="425003" y="6079609"/>
            <a:ext cx="7418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https://lab11.eecs.berkeley.edu/content/pubs/jackson19capacity.pdf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0044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62CA8-3B4F-438F-AD27-D2CBF794F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Bfree</a:t>
            </a:r>
            <a:r>
              <a:rPr lang="en-US" dirty="0"/>
              <a:t> </a:t>
            </a:r>
            <a:r>
              <a:rPr lang="en-US" sz="2800" dirty="0"/>
              <a:t>(</a:t>
            </a:r>
            <a:r>
              <a:rPr lang="en-US" sz="2800" dirty="0" err="1"/>
              <a:t>Kortbeek</a:t>
            </a:r>
            <a:r>
              <a:rPr lang="en-US" sz="2800" dirty="0"/>
              <a:t>, Bakar, Cruz, </a:t>
            </a:r>
            <a:r>
              <a:rPr lang="en-US" sz="2800" dirty="0" err="1"/>
              <a:t>Yildririm</a:t>
            </a:r>
            <a:r>
              <a:rPr lang="en-US" sz="2800" dirty="0"/>
              <a:t>, </a:t>
            </a:r>
            <a:r>
              <a:rPr lang="en-US" sz="2800" dirty="0" err="1"/>
              <a:t>Pawelczak</a:t>
            </a:r>
            <a:r>
              <a:rPr lang="en-US" sz="2800" dirty="0"/>
              <a:t>, Hester)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DE1869-539D-4296-9AAA-D88CE3FD95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Goal: hobbyist intermittent systems</a:t>
            </a:r>
          </a:p>
          <a:p>
            <a:pPr lvl="1"/>
            <a:endParaRPr lang="en-US" dirty="0"/>
          </a:p>
          <a:p>
            <a:r>
              <a:rPr lang="en-US" dirty="0"/>
              <a:t>Solutions</a:t>
            </a:r>
          </a:p>
          <a:p>
            <a:pPr lvl="1"/>
            <a:r>
              <a:rPr lang="en-US" dirty="0"/>
              <a:t>Automatic checkpointing in python</a:t>
            </a:r>
            <a:br>
              <a:rPr lang="en-US" dirty="0"/>
            </a:br>
            <a:r>
              <a:rPr lang="en-US" dirty="0"/>
              <a:t>runtime</a:t>
            </a:r>
          </a:p>
          <a:p>
            <a:pPr lvl="1"/>
            <a:r>
              <a:rPr lang="en-US" dirty="0"/>
              <a:t>Hardware module for easy prototyping</a:t>
            </a:r>
          </a:p>
          <a:p>
            <a:pPr lvl="1"/>
            <a:r>
              <a:rPr lang="en-US" dirty="0"/>
              <a:t>User studies to demonstrate improvements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D519EF-78BD-434F-83DB-FB346D04A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6F7A3A-C286-4189-A6EB-BC35D1E52A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1566" y="958850"/>
            <a:ext cx="3878828" cy="30932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44D1DF-62AE-4648-B452-33935D7021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5079" y="4096543"/>
            <a:ext cx="7653321" cy="22090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BC1A948-4668-464D-B46C-5AFABC42C8A6}"/>
              </a:ext>
            </a:extLst>
          </p:cNvPr>
          <p:cNvSpPr txBox="1"/>
          <p:nvPr/>
        </p:nvSpPr>
        <p:spPr>
          <a:xfrm flipH="1">
            <a:off x="437882" y="6305547"/>
            <a:ext cx="7418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https://dl.acm.org/doi/abs/10.1145/3432191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3448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911D1-35C0-4DCF-BAD9-483D82DFC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Tock </a:t>
            </a:r>
            <a:r>
              <a:rPr lang="en-US" sz="2800" dirty="0"/>
              <a:t>(Levy, Campbell, Ghena, </a:t>
            </a:r>
            <a:r>
              <a:rPr lang="en-US" sz="2800" dirty="0" err="1"/>
              <a:t>Giffin</a:t>
            </a:r>
            <a:r>
              <a:rPr lang="en-US" sz="2800" dirty="0"/>
              <a:t>, </a:t>
            </a:r>
            <a:r>
              <a:rPr lang="en-US" sz="2800" dirty="0" err="1"/>
              <a:t>Pannuto</a:t>
            </a:r>
            <a:r>
              <a:rPr lang="en-US" sz="2800" dirty="0"/>
              <a:t>, Dutta, </a:t>
            </a:r>
            <a:r>
              <a:rPr lang="en-US" sz="2800" dirty="0" err="1"/>
              <a:t>Levis</a:t>
            </a:r>
            <a:r>
              <a:rPr lang="en-US" sz="2800" dirty="0"/>
              <a:t>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D8AA52-72CF-4A8F-BCAB-23143EF850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Goal: safe and reliable embedded OS</a:t>
            </a:r>
          </a:p>
          <a:p>
            <a:pPr lvl="1"/>
            <a:r>
              <a:rPr lang="en-US" dirty="0"/>
              <a:t>Demonstrate this is possible on small embedded platforms</a:t>
            </a:r>
          </a:p>
          <a:p>
            <a:pPr lvl="1"/>
            <a:endParaRPr lang="en-US" dirty="0"/>
          </a:p>
          <a:p>
            <a:r>
              <a:rPr lang="en-US" dirty="0"/>
              <a:t>Solutions</a:t>
            </a:r>
          </a:p>
          <a:p>
            <a:pPr lvl="1"/>
            <a:r>
              <a:rPr lang="en-US" dirty="0"/>
              <a:t>Dedicated OS kernel with separate applications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Protect applications with hardware features</a:t>
            </a:r>
          </a:p>
          <a:p>
            <a:pPr lvl="2"/>
            <a:r>
              <a:rPr lang="en-US" dirty="0"/>
              <a:t>Memory Protection Unit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Protect kernel with language features</a:t>
            </a:r>
          </a:p>
          <a:p>
            <a:pPr lvl="2"/>
            <a:r>
              <a:rPr lang="en-US" dirty="0"/>
              <a:t>Rust programming language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74289D-A8E6-4C9E-BA7E-AF291BC74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9C076D-A659-420B-B777-3C18221AD6B1}"/>
              </a:ext>
            </a:extLst>
          </p:cNvPr>
          <p:cNvSpPr txBox="1"/>
          <p:nvPr/>
        </p:nvSpPr>
        <p:spPr>
          <a:xfrm>
            <a:off x="607595" y="6031468"/>
            <a:ext cx="80727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https://lab11.eecs.berkeley.edu/content/pubs/levy17multiprogramming.pdf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4112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dirty="0"/>
              <a:t>What haven’t we talked about?</a:t>
            </a:r>
          </a:p>
          <a:p>
            <a:pPr lvl="1"/>
            <a:r>
              <a:rPr lang="en-US" b="1" dirty="0" err="1"/>
              <a:t>Microbit</a:t>
            </a:r>
            <a:endParaRPr lang="en-US" b="1" dirty="0"/>
          </a:p>
          <a:p>
            <a:pPr lvl="1"/>
            <a:r>
              <a:rPr lang="en-US" dirty="0"/>
              <a:t>nRF52833</a:t>
            </a:r>
          </a:p>
          <a:p>
            <a:pPr lvl="1"/>
            <a:endParaRPr lang="en-US" dirty="0"/>
          </a:p>
          <a:p>
            <a:r>
              <a:rPr lang="en-US" dirty="0"/>
              <a:t>Sensing Systems Research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27764979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7748D8B-0D80-48AF-85A4-64B65C8C9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Tock software organization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7718F2-1136-48F9-88D9-C59E195BC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40</a:t>
            </a:fld>
            <a:endParaRPr lang="en-US"/>
          </a:p>
        </p:txBody>
      </p:sp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2040016C-8C39-4BB4-AB73-59B06D690B82}"/>
              </a:ext>
            </a:extLst>
          </p:cNvPr>
          <p:cNvSpPr/>
          <p:nvPr/>
        </p:nvSpPr>
        <p:spPr>
          <a:xfrm>
            <a:off x="1852539" y="5420215"/>
            <a:ext cx="7172834" cy="853080"/>
          </a:xfrm>
          <a:prstGeom prst="roundRect">
            <a:avLst>
              <a:gd name="adj" fmla="val 14466"/>
            </a:avLst>
          </a:prstGeom>
          <a:noFill/>
          <a:ln w="57150"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8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FBA9D3-A3A3-4465-A146-6B67433A413C}"/>
              </a:ext>
            </a:extLst>
          </p:cNvPr>
          <p:cNvSpPr txBox="1"/>
          <p:nvPr/>
        </p:nvSpPr>
        <p:spPr>
          <a:xfrm>
            <a:off x="559895" y="5420215"/>
            <a:ext cx="1268331" cy="853079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r"/>
            <a:r>
              <a:rPr lang="en-US" sz="1984" dirty="0"/>
              <a:t>Hardware</a:t>
            </a:r>
          </a:p>
        </p:txBody>
      </p:sp>
      <p:sp>
        <p:nvSpPr>
          <p:cNvPr id="8" name="Rounded Rectangle 3">
            <a:extLst>
              <a:ext uri="{FF2B5EF4-FFF2-40B4-BE49-F238E27FC236}">
                <a16:creationId xmlns:a16="http://schemas.microsoft.com/office/drawing/2014/main" id="{628CB2A5-3813-4AA9-B80A-FD385B1A985B}"/>
              </a:ext>
            </a:extLst>
          </p:cNvPr>
          <p:cNvSpPr/>
          <p:nvPr/>
        </p:nvSpPr>
        <p:spPr>
          <a:xfrm>
            <a:off x="1978548" y="5542480"/>
            <a:ext cx="2001585" cy="614402"/>
          </a:xfrm>
          <a:prstGeom prst="roundRect">
            <a:avLst>
              <a:gd name="adj" fmla="val 14466"/>
            </a:avLst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88" dirty="0"/>
              <a:t>CPU</a:t>
            </a:r>
          </a:p>
        </p:txBody>
      </p:sp>
      <p:sp>
        <p:nvSpPr>
          <p:cNvPr id="9" name="Rounded Rectangle 4">
            <a:extLst>
              <a:ext uri="{FF2B5EF4-FFF2-40B4-BE49-F238E27FC236}">
                <a16:creationId xmlns:a16="http://schemas.microsoft.com/office/drawing/2014/main" id="{7604A060-FE20-4794-A6FE-BE435A924C1D}"/>
              </a:ext>
            </a:extLst>
          </p:cNvPr>
          <p:cNvSpPr/>
          <p:nvPr/>
        </p:nvSpPr>
        <p:spPr>
          <a:xfrm>
            <a:off x="4106141" y="5895520"/>
            <a:ext cx="852976" cy="261362"/>
          </a:xfrm>
          <a:prstGeom prst="roundRect">
            <a:avLst>
              <a:gd name="adj" fmla="val 14466"/>
            </a:avLst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88" dirty="0"/>
              <a:t>I2C</a:t>
            </a:r>
          </a:p>
        </p:txBody>
      </p:sp>
      <p:sp>
        <p:nvSpPr>
          <p:cNvPr id="10" name="Rounded Rectangle 5">
            <a:extLst>
              <a:ext uri="{FF2B5EF4-FFF2-40B4-BE49-F238E27FC236}">
                <a16:creationId xmlns:a16="http://schemas.microsoft.com/office/drawing/2014/main" id="{B18E2935-059A-42A5-9793-7508D14FCA4A}"/>
              </a:ext>
            </a:extLst>
          </p:cNvPr>
          <p:cNvSpPr/>
          <p:nvPr/>
        </p:nvSpPr>
        <p:spPr>
          <a:xfrm>
            <a:off x="4106141" y="5545587"/>
            <a:ext cx="852976" cy="264616"/>
          </a:xfrm>
          <a:prstGeom prst="roundRect">
            <a:avLst>
              <a:gd name="adj" fmla="val 14466"/>
            </a:avLst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88" dirty="0"/>
              <a:t>SPI</a:t>
            </a:r>
          </a:p>
        </p:txBody>
      </p:sp>
      <p:sp>
        <p:nvSpPr>
          <p:cNvPr id="11" name="Rounded Rectangle 6">
            <a:extLst>
              <a:ext uri="{FF2B5EF4-FFF2-40B4-BE49-F238E27FC236}">
                <a16:creationId xmlns:a16="http://schemas.microsoft.com/office/drawing/2014/main" id="{7793F6E6-1FD3-4C84-91D4-4C2A4F2281B9}"/>
              </a:ext>
            </a:extLst>
          </p:cNvPr>
          <p:cNvSpPr/>
          <p:nvPr/>
        </p:nvSpPr>
        <p:spPr>
          <a:xfrm>
            <a:off x="5085125" y="5545587"/>
            <a:ext cx="852976" cy="264616"/>
          </a:xfrm>
          <a:prstGeom prst="roundRect">
            <a:avLst>
              <a:gd name="adj" fmla="val 14466"/>
            </a:avLst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88" dirty="0"/>
              <a:t>RNG</a:t>
            </a:r>
          </a:p>
        </p:txBody>
      </p:sp>
      <p:sp>
        <p:nvSpPr>
          <p:cNvPr id="12" name="Rounded Rectangle 7">
            <a:extLst>
              <a:ext uri="{FF2B5EF4-FFF2-40B4-BE49-F238E27FC236}">
                <a16:creationId xmlns:a16="http://schemas.microsoft.com/office/drawing/2014/main" id="{DC4E9973-B888-4485-9611-AD0BECDF1178}"/>
              </a:ext>
            </a:extLst>
          </p:cNvPr>
          <p:cNvSpPr/>
          <p:nvPr/>
        </p:nvSpPr>
        <p:spPr>
          <a:xfrm>
            <a:off x="5085106" y="5888572"/>
            <a:ext cx="852976" cy="264616"/>
          </a:xfrm>
          <a:prstGeom prst="roundRect">
            <a:avLst>
              <a:gd name="adj" fmla="val 14466"/>
            </a:avLst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88" dirty="0"/>
              <a:t>UART</a:t>
            </a:r>
          </a:p>
        </p:txBody>
      </p:sp>
      <p:sp>
        <p:nvSpPr>
          <p:cNvPr id="13" name="Rounded Rectangle 8">
            <a:extLst>
              <a:ext uri="{FF2B5EF4-FFF2-40B4-BE49-F238E27FC236}">
                <a16:creationId xmlns:a16="http://schemas.microsoft.com/office/drawing/2014/main" id="{1B776AAA-B385-42CB-A9E5-7855B86D1275}"/>
              </a:ext>
            </a:extLst>
          </p:cNvPr>
          <p:cNvSpPr/>
          <p:nvPr/>
        </p:nvSpPr>
        <p:spPr>
          <a:xfrm>
            <a:off x="6064109" y="5545586"/>
            <a:ext cx="852976" cy="264616"/>
          </a:xfrm>
          <a:prstGeom prst="roundRect">
            <a:avLst>
              <a:gd name="adj" fmla="val 14466"/>
            </a:avLst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88" dirty="0"/>
              <a:t>Timer</a:t>
            </a:r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A42AAB4A-8932-482B-BF23-66460971EFCC}"/>
              </a:ext>
            </a:extLst>
          </p:cNvPr>
          <p:cNvSpPr/>
          <p:nvPr/>
        </p:nvSpPr>
        <p:spPr>
          <a:xfrm>
            <a:off x="6064108" y="5888571"/>
            <a:ext cx="852976" cy="264616"/>
          </a:xfrm>
          <a:prstGeom prst="roundRect">
            <a:avLst>
              <a:gd name="adj" fmla="val 14466"/>
            </a:avLst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88" dirty="0"/>
              <a:t>AES</a:t>
            </a:r>
          </a:p>
        </p:txBody>
      </p:sp>
      <p:sp>
        <p:nvSpPr>
          <p:cNvPr id="15" name="Rounded Rectangle 10">
            <a:extLst>
              <a:ext uri="{FF2B5EF4-FFF2-40B4-BE49-F238E27FC236}">
                <a16:creationId xmlns:a16="http://schemas.microsoft.com/office/drawing/2014/main" id="{0E5E715C-2C07-4843-8A95-981ADE2739E9}"/>
              </a:ext>
            </a:extLst>
          </p:cNvPr>
          <p:cNvSpPr/>
          <p:nvPr/>
        </p:nvSpPr>
        <p:spPr>
          <a:xfrm>
            <a:off x="7043093" y="5545586"/>
            <a:ext cx="852976" cy="264616"/>
          </a:xfrm>
          <a:prstGeom prst="roundRect">
            <a:avLst>
              <a:gd name="adj" fmla="val 14466"/>
            </a:avLst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88" dirty="0"/>
              <a:t>ADC</a:t>
            </a:r>
          </a:p>
        </p:txBody>
      </p:sp>
      <p:sp>
        <p:nvSpPr>
          <p:cNvPr id="16" name="Rounded Rectangle 11">
            <a:extLst>
              <a:ext uri="{FF2B5EF4-FFF2-40B4-BE49-F238E27FC236}">
                <a16:creationId xmlns:a16="http://schemas.microsoft.com/office/drawing/2014/main" id="{F9285DF4-724B-4716-9694-CFD52627D476}"/>
              </a:ext>
            </a:extLst>
          </p:cNvPr>
          <p:cNvSpPr/>
          <p:nvPr/>
        </p:nvSpPr>
        <p:spPr>
          <a:xfrm>
            <a:off x="7043092" y="5888571"/>
            <a:ext cx="852976" cy="264616"/>
          </a:xfrm>
          <a:prstGeom prst="roundRect">
            <a:avLst>
              <a:gd name="adj" fmla="val 14466"/>
            </a:avLst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88" dirty="0"/>
              <a:t>DAC</a:t>
            </a:r>
          </a:p>
        </p:txBody>
      </p:sp>
      <p:sp>
        <p:nvSpPr>
          <p:cNvPr id="17" name="Rounded Rectangle 12">
            <a:extLst>
              <a:ext uri="{FF2B5EF4-FFF2-40B4-BE49-F238E27FC236}">
                <a16:creationId xmlns:a16="http://schemas.microsoft.com/office/drawing/2014/main" id="{BCBFDFA9-72AE-496D-9544-EA4FF55D3F2C}"/>
              </a:ext>
            </a:extLst>
          </p:cNvPr>
          <p:cNvSpPr/>
          <p:nvPr/>
        </p:nvSpPr>
        <p:spPr>
          <a:xfrm>
            <a:off x="8022077" y="5545586"/>
            <a:ext cx="852976" cy="264616"/>
          </a:xfrm>
          <a:prstGeom prst="roundRect">
            <a:avLst>
              <a:gd name="adj" fmla="val 14466"/>
            </a:avLst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88" dirty="0"/>
              <a:t>GPIO</a:t>
            </a:r>
          </a:p>
        </p:txBody>
      </p:sp>
      <p:sp>
        <p:nvSpPr>
          <p:cNvPr id="18" name="Rounded Rectangle 13">
            <a:extLst>
              <a:ext uri="{FF2B5EF4-FFF2-40B4-BE49-F238E27FC236}">
                <a16:creationId xmlns:a16="http://schemas.microsoft.com/office/drawing/2014/main" id="{E7AAA3D0-3C77-4519-BECF-7A712C847E92}"/>
              </a:ext>
            </a:extLst>
          </p:cNvPr>
          <p:cNvSpPr/>
          <p:nvPr/>
        </p:nvSpPr>
        <p:spPr>
          <a:xfrm>
            <a:off x="8022076" y="5888571"/>
            <a:ext cx="852976" cy="264616"/>
          </a:xfrm>
          <a:prstGeom prst="roundRect">
            <a:avLst>
              <a:gd name="adj" fmla="val 14466"/>
            </a:avLst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88" dirty="0"/>
              <a:t>USB</a:t>
            </a:r>
          </a:p>
        </p:txBody>
      </p:sp>
      <p:sp>
        <p:nvSpPr>
          <p:cNvPr id="19" name="Rounded Rectangle 14">
            <a:extLst>
              <a:ext uri="{FF2B5EF4-FFF2-40B4-BE49-F238E27FC236}">
                <a16:creationId xmlns:a16="http://schemas.microsoft.com/office/drawing/2014/main" id="{64416386-DBA1-42EC-8597-45E2272646DC}"/>
              </a:ext>
            </a:extLst>
          </p:cNvPr>
          <p:cNvSpPr/>
          <p:nvPr/>
        </p:nvSpPr>
        <p:spPr>
          <a:xfrm>
            <a:off x="1978548" y="3806548"/>
            <a:ext cx="2001585" cy="1456326"/>
          </a:xfrm>
          <a:prstGeom prst="roundRect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96"/>
              </a:spcAft>
            </a:pPr>
            <a:r>
              <a:rPr lang="en-US" sz="1488" dirty="0">
                <a:solidFill>
                  <a:schemeClr val="tx1"/>
                </a:solidFill>
              </a:rPr>
              <a:t>Core Kernel</a:t>
            </a:r>
          </a:p>
          <a:p>
            <a:pPr algn="ctr">
              <a:spcAft>
                <a:spcPts val="496"/>
              </a:spcAft>
            </a:pPr>
            <a:r>
              <a:rPr lang="en-US" sz="1158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Scheduler, Process management, etc.</a:t>
            </a:r>
          </a:p>
        </p:txBody>
      </p:sp>
      <p:sp>
        <p:nvSpPr>
          <p:cNvPr id="20" name="Rounded Rectangle 15">
            <a:extLst>
              <a:ext uri="{FF2B5EF4-FFF2-40B4-BE49-F238E27FC236}">
                <a16:creationId xmlns:a16="http://schemas.microsoft.com/office/drawing/2014/main" id="{FDF06B7E-D775-4347-A7AF-F21F2B951B71}"/>
              </a:ext>
            </a:extLst>
          </p:cNvPr>
          <p:cNvSpPr/>
          <p:nvPr/>
        </p:nvSpPr>
        <p:spPr>
          <a:xfrm>
            <a:off x="4106141" y="3806549"/>
            <a:ext cx="4768912" cy="348796"/>
          </a:xfrm>
          <a:prstGeom prst="roundRect">
            <a:avLst>
              <a:gd name="adj" fmla="val 38560"/>
            </a:avLst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96"/>
              </a:spcAft>
            </a:pPr>
            <a:r>
              <a:rPr lang="en-US" sz="1488" dirty="0">
                <a:solidFill>
                  <a:schemeClr val="tx1"/>
                </a:solidFill>
              </a:rPr>
              <a:t>Standardized Hardware Interface Layer (HIL)</a:t>
            </a:r>
            <a:endParaRPr lang="en-US" sz="1158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" name="Rounded Rectangle 16">
            <a:extLst>
              <a:ext uri="{FF2B5EF4-FFF2-40B4-BE49-F238E27FC236}">
                <a16:creationId xmlns:a16="http://schemas.microsoft.com/office/drawing/2014/main" id="{70DBFBEE-D705-44F4-B50B-2277455E80D7}"/>
              </a:ext>
            </a:extLst>
          </p:cNvPr>
          <p:cNvSpPr/>
          <p:nvPr/>
        </p:nvSpPr>
        <p:spPr>
          <a:xfrm>
            <a:off x="4106141" y="4271760"/>
            <a:ext cx="4768912" cy="991115"/>
          </a:xfrm>
          <a:prstGeom prst="roundRect">
            <a:avLst/>
          </a:prstGeom>
          <a:noFill/>
          <a:ln w="57150">
            <a:solidFill>
              <a:srgbClr val="DA80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Aft>
                <a:spcPts val="496"/>
              </a:spcAft>
            </a:pPr>
            <a:r>
              <a:rPr lang="en-US" sz="1488" dirty="0">
                <a:solidFill>
                  <a:schemeClr val="tx1"/>
                </a:solidFill>
              </a:rPr>
              <a:t>Microcontroller-specific Peripheral Drivers</a:t>
            </a:r>
            <a:endParaRPr lang="en-US" sz="1158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2" name="Rounded Rectangle 17">
            <a:extLst>
              <a:ext uri="{FF2B5EF4-FFF2-40B4-BE49-F238E27FC236}">
                <a16:creationId xmlns:a16="http://schemas.microsoft.com/office/drawing/2014/main" id="{9C967832-9090-4887-B8EB-EE0DFD41C774}"/>
              </a:ext>
            </a:extLst>
          </p:cNvPr>
          <p:cNvSpPr/>
          <p:nvPr/>
        </p:nvSpPr>
        <p:spPr>
          <a:xfrm>
            <a:off x="4465747" y="4627695"/>
            <a:ext cx="755466" cy="232131"/>
          </a:xfrm>
          <a:prstGeom prst="roundRect">
            <a:avLst>
              <a:gd name="adj" fmla="val 14466"/>
            </a:avLst>
          </a:prstGeom>
          <a:noFill/>
          <a:ln w="19050">
            <a:solidFill>
              <a:srgbClr val="DA80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23" dirty="0">
                <a:solidFill>
                  <a:srgbClr val="DA8035"/>
                </a:solidFill>
              </a:rPr>
              <a:t>SPI</a:t>
            </a:r>
          </a:p>
        </p:txBody>
      </p:sp>
      <p:sp>
        <p:nvSpPr>
          <p:cNvPr id="23" name="Rounded Rectangle 19">
            <a:extLst>
              <a:ext uri="{FF2B5EF4-FFF2-40B4-BE49-F238E27FC236}">
                <a16:creationId xmlns:a16="http://schemas.microsoft.com/office/drawing/2014/main" id="{9C02FBF2-E143-4558-BBF9-8A35723CFA6A}"/>
              </a:ext>
            </a:extLst>
          </p:cNvPr>
          <p:cNvSpPr/>
          <p:nvPr/>
        </p:nvSpPr>
        <p:spPr>
          <a:xfrm>
            <a:off x="4465746" y="4926369"/>
            <a:ext cx="755466" cy="232131"/>
          </a:xfrm>
          <a:prstGeom prst="roundRect">
            <a:avLst>
              <a:gd name="adj" fmla="val 14466"/>
            </a:avLst>
          </a:prstGeom>
          <a:noFill/>
          <a:ln w="19050">
            <a:solidFill>
              <a:srgbClr val="DA80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23" dirty="0">
                <a:solidFill>
                  <a:srgbClr val="DA8035"/>
                </a:solidFill>
              </a:rPr>
              <a:t>I2C</a:t>
            </a:r>
          </a:p>
        </p:txBody>
      </p:sp>
      <p:sp>
        <p:nvSpPr>
          <p:cNvPr id="24" name="Rounded Rectangle 20">
            <a:extLst>
              <a:ext uri="{FF2B5EF4-FFF2-40B4-BE49-F238E27FC236}">
                <a16:creationId xmlns:a16="http://schemas.microsoft.com/office/drawing/2014/main" id="{E314901C-2966-4353-87E1-0CE17BC91321}"/>
              </a:ext>
            </a:extLst>
          </p:cNvPr>
          <p:cNvSpPr/>
          <p:nvPr/>
        </p:nvSpPr>
        <p:spPr>
          <a:xfrm>
            <a:off x="5318723" y="4627694"/>
            <a:ext cx="755466" cy="232131"/>
          </a:xfrm>
          <a:prstGeom prst="roundRect">
            <a:avLst>
              <a:gd name="adj" fmla="val 14466"/>
            </a:avLst>
          </a:prstGeom>
          <a:noFill/>
          <a:ln w="19050">
            <a:solidFill>
              <a:srgbClr val="DA80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23" dirty="0">
                <a:solidFill>
                  <a:srgbClr val="DA8035"/>
                </a:solidFill>
              </a:rPr>
              <a:t>RNG</a:t>
            </a:r>
          </a:p>
        </p:txBody>
      </p:sp>
      <p:sp>
        <p:nvSpPr>
          <p:cNvPr id="25" name="Rounded Rectangle 21">
            <a:extLst>
              <a:ext uri="{FF2B5EF4-FFF2-40B4-BE49-F238E27FC236}">
                <a16:creationId xmlns:a16="http://schemas.microsoft.com/office/drawing/2014/main" id="{9B1B9A82-537B-42BB-8009-273F54028631}"/>
              </a:ext>
            </a:extLst>
          </p:cNvPr>
          <p:cNvSpPr/>
          <p:nvPr/>
        </p:nvSpPr>
        <p:spPr>
          <a:xfrm>
            <a:off x="6171699" y="4627694"/>
            <a:ext cx="755466" cy="232131"/>
          </a:xfrm>
          <a:prstGeom prst="roundRect">
            <a:avLst>
              <a:gd name="adj" fmla="val 14466"/>
            </a:avLst>
          </a:prstGeom>
          <a:noFill/>
          <a:ln w="19050">
            <a:solidFill>
              <a:srgbClr val="DA80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23" dirty="0">
                <a:solidFill>
                  <a:srgbClr val="DA8035"/>
                </a:solidFill>
              </a:rPr>
              <a:t>Timer</a:t>
            </a:r>
          </a:p>
        </p:txBody>
      </p:sp>
      <p:sp>
        <p:nvSpPr>
          <p:cNvPr id="26" name="Rounded Rectangle 22">
            <a:extLst>
              <a:ext uri="{FF2B5EF4-FFF2-40B4-BE49-F238E27FC236}">
                <a16:creationId xmlns:a16="http://schemas.microsoft.com/office/drawing/2014/main" id="{1B5E40F1-BFF9-4623-8B1C-0A089712B624}"/>
              </a:ext>
            </a:extLst>
          </p:cNvPr>
          <p:cNvSpPr/>
          <p:nvPr/>
        </p:nvSpPr>
        <p:spPr>
          <a:xfrm>
            <a:off x="7024676" y="4627694"/>
            <a:ext cx="755466" cy="232131"/>
          </a:xfrm>
          <a:prstGeom prst="roundRect">
            <a:avLst>
              <a:gd name="adj" fmla="val 14466"/>
            </a:avLst>
          </a:prstGeom>
          <a:noFill/>
          <a:ln w="19050">
            <a:solidFill>
              <a:srgbClr val="DA80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23" dirty="0">
                <a:solidFill>
                  <a:srgbClr val="DA8035"/>
                </a:solidFill>
              </a:rPr>
              <a:t>ADC</a:t>
            </a:r>
          </a:p>
        </p:txBody>
      </p:sp>
      <p:sp>
        <p:nvSpPr>
          <p:cNvPr id="27" name="Rounded Rectangle 23">
            <a:extLst>
              <a:ext uri="{FF2B5EF4-FFF2-40B4-BE49-F238E27FC236}">
                <a16:creationId xmlns:a16="http://schemas.microsoft.com/office/drawing/2014/main" id="{97AB242E-D230-4538-85CA-4F882126879C}"/>
              </a:ext>
            </a:extLst>
          </p:cNvPr>
          <p:cNvSpPr/>
          <p:nvPr/>
        </p:nvSpPr>
        <p:spPr>
          <a:xfrm>
            <a:off x="7877652" y="4625398"/>
            <a:ext cx="755466" cy="232131"/>
          </a:xfrm>
          <a:prstGeom prst="roundRect">
            <a:avLst>
              <a:gd name="adj" fmla="val 14466"/>
            </a:avLst>
          </a:prstGeom>
          <a:noFill/>
          <a:ln w="19050">
            <a:solidFill>
              <a:srgbClr val="DA80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23" dirty="0">
                <a:solidFill>
                  <a:srgbClr val="DA8035"/>
                </a:solidFill>
              </a:rPr>
              <a:t>GPIO</a:t>
            </a:r>
          </a:p>
        </p:txBody>
      </p:sp>
      <p:sp>
        <p:nvSpPr>
          <p:cNvPr id="28" name="Rounded Rectangle 24">
            <a:extLst>
              <a:ext uri="{FF2B5EF4-FFF2-40B4-BE49-F238E27FC236}">
                <a16:creationId xmlns:a16="http://schemas.microsoft.com/office/drawing/2014/main" id="{CC80B716-31EF-4101-9E7E-FEB7627E0DEF}"/>
              </a:ext>
            </a:extLst>
          </p:cNvPr>
          <p:cNvSpPr/>
          <p:nvPr/>
        </p:nvSpPr>
        <p:spPr>
          <a:xfrm>
            <a:off x="5318723" y="4928305"/>
            <a:ext cx="755466" cy="232131"/>
          </a:xfrm>
          <a:prstGeom prst="roundRect">
            <a:avLst>
              <a:gd name="adj" fmla="val 14466"/>
            </a:avLst>
          </a:prstGeom>
          <a:noFill/>
          <a:ln w="19050">
            <a:solidFill>
              <a:srgbClr val="DA80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23" dirty="0">
                <a:solidFill>
                  <a:srgbClr val="DA8035"/>
                </a:solidFill>
              </a:rPr>
              <a:t>UART</a:t>
            </a:r>
          </a:p>
        </p:txBody>
      </p:sp>
      <p:sp>
        <p:nvSpPr>
          <p:cNvPr id="29" name="Rounded Rectangle 25">
            <a:extLst>
              <a:ext uri="{FF2B5EF4-FFF2-40B4-BE49-F238E27FC236}">
                <a16:creationId xmlns:a16="http://schemas.microsoft.com/office/drawing/2014/main" id="{33FCB128-9A0E-4CC4-96C1-5BB30F6EAAFA}"/>
              </a:ext>
            </a:extLst>
          </p:cNvPr>
          <p:cNvSpPr/>
          <p:nvPr/>
        </p:nvSpPr>
        <p:spPr>
          <a:xfrm>
            <a:off x="6171699" y="4928305"/>
            <a:ext cx="755466" cy="232131"/>
          </a:xfrm>
          <a:prstGeom prst="roundRect">
            <a:avLst>
              <a:gd name="adj" fmla="val 14466"/>
            </a:avLst>
          </a:prstGeom>
          <a:noFill/>
          <a:ln w="19050">
            <a:solidFill>
              <a:srgbClr val="DA80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23" dirty="0">
                <a:solidFill>
                  <a:srgbClr val="DA8035"/>
                </a:solidFill>
              </a:rPr>
              <a:t>AES</a:t>
            </a:r>
          </a:p>
        </p:txBody>
      </p:sp>
      <p:sp>
        <p:nvSpPr>
          <p:cNvPr id="30" name="Rounded Rectangle 26">
            <a:extLst>
              <a:ext uri="{FF2B5EF4-FFF2-40B4-BE49-F238E27FC236}">
                <a16:creationId xmlns:a16="http://schemas.microsoft.com/office/drawing/2014/main" id="{A0FA6942-5BE2-41D7-AFFE-D71ABC5C81CA}"/>
              </a:ext>
            </a:extLst>
          </p:cNvPr>
          <p:cNvSpPr/>
          <p:nvPr/>
        </p:nvSpPr>
        <p:spPr>
          <a:xfrm>
            <a:off x="7024676" y="4928305"/>
            <a:ext cx="755466" cy="232131"/>
          </a:xfrm>
          <a:prstGeom prst="roundRect">
            <a:avLst>
              <a:gd name="adj" fmla="val 14466"/>
            </a:avLst>
          </a:prstGeom>
          <a:noFill/>
          <a:ln w="19050">
            <a:solidFill>
              <a:srgbClr val="DA80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23" dirty="0">
                <a:solidFill>
                  <a:srgbClr val="DA8035"/>
                </a:solidFill>
              </a:rPr>
              <a:t>DAC</a:t>
            </a:r>
          </a:p>
        </p:txBody>
      </p:sp>
      <p:sp>
        <p:nvSpPr>
          <p:cNvPr id="31" name="Rounded Rectangle 27">
            <a:extLst>
              <a:ext uri="{FF2B5EF4-FFF2-40B4-BE49-F238E27FC236}">
                <a16:creationId xmlns:a16="http://schemas.microsoft.com/office/drawing/2014/main" id="{AFFB09B3-8D3C-4221-A500-43C8839507DE}"/>
              </a:ext>
            </a:extLst>
          </p:cNvPr>
          <p:cNvSpPr/>
          <p:nvPr/>
        </p:nvSpPr>
        <p:spPr>
          <a:xfrm>
            <a:off x="7877652" y="4926009"/>
            <a:ext cx="755466" cy="232131"/>
          </a:xfrm>
          <a:prstGeom prst="roundRect">
            <a:avLst>
              <a:gd name="adj" fmla="val 14466"/>
            </a:avLst>
          </a:prstGeom>
          <a:noFill/>
          <a:ln w="19050">
            <a:solidFill>
              <a:srgbClr val="DA80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23" dirty="0">
                <a:solidFill>
                  <a:srgbClr val="DA8035"/>
                </a:solidFill>
              </a:rPr>
              <a:t>USB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2B03CEA-CEA7-4BCF-8731-EA59A273B57F}"/>
              </a:ext>
            </a:extLst>
          </p:cNvPr>
          <p:cNvSpPr txBox="1"/>
          <p:nvPr/>
        </p:nvSpPr>
        <p:spPr>
          <a:xfrm>
            <a:off x="559894" y="2378019"/>
            <a:ext cx="1268331" cy="2891999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r"/>
            <a:r>
              <a:rPr lang="en-US" sz="1984" dirty="0"/>
              <a:t>Kernel</a:t>
            </a:r>
            <a:br>
              <a:rPr lang="en-US" sz="1984" dirty="0"/>
            </a:br>
            <a:r>
              <a:rPr lang="en-US" sz="1488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(Rust)</a:t>
            </a:r>
          </a:p>
        </p:txBody>
      </p:sp>
      <p:sp>
        <p:nvSpPr>
          <p:cNvPr id="33" name="Rounded Rectangle 29">
            <a:extLst>
              <a:ext uri="{FF2B5EF4-FFF2-40B4-BE49-F238E27FC236}">
                <a16:creationId xmlns:a16="http://schemas.microsoft.com/office/drawing/2014/main" id="{394447B4-7317-4B4F-8A96-7AD564B8BBA7}"/>
              </a:ext>
            </a:extLst>
          </p:cNvPr>
          <p:cNvSpPr/>
          <p:nvPr/>
        </p:nvSpPr>
        <p:spPr>
          <a:xfrm>
            <a:off x="3098144" y="2675527"/>
            <a:ext cx="5776908" cy="974287"/>
          </a:xfrm>
          <a:prstGeom prst="roundRect">
            <a:avLst/>
          </a:prstGeom>
          <a:noFill/>
          <a:ln w="57150">
            <a:solidFill>
              <a:srgbClr val="0276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Aft>
                <a:spcPts val="496"/>
              </a:spcAft>
            </a:pPr>
            <a:endParaRPr lang="en-US" sz="1158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B498DC1-DB69-48A9-9DC0-046EFD4EA7BD}"/>
              </a:ext>
            </a:extLst>
          </p:cNvPr>
          <p:cNvGrpSpPr/>
          <p:nvPr/>
        </p:nvGrpSpPr>
        <p:grpSpPr>
          <a:xfrm>
            <a:off x="3550458" y="2760952"/>
            <a:ext cx="1222568" cy="361078"/>
            <a:chOff x="2700175" y="1956815"/>
            <a:chExt cx="1478633" cy="436705"/>
          </a:xfrm>
        </p:grpSpPr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AC6760E6-5E5C-428D-9981-D5A707CBBA7D}"/>
                </a:ext>
              </a:extLst>
            </p:cNvPr>
            <p:cNvSpPr/>
            <p:nvPr/>
          </p:nvSpPr>
          <p:spPr>
            <a:xfrm>
              <a:off x="2700175" y="1956815"/>
              <a:ext cx="1478633" cy="436705"/>
            </a:xfrm>
            <a:prstGeom prst="roundRect">
              <a:avLst>
                <a:gd name="adj" fmla="val 50000"/>
              </a:avLst>
            </a:prstGeom>
            <a:solidFill>
              <a:srgbClr val="0276BE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302419" rtlCol="0" anchor="ctr"/>
            <a:lstStyle/>
            <a:p>
              <a:pPr algn="ctr">
                <a:spcAft>
                  <a:spcPts val="496"/>
                </a:spcAft>
              </a:pPr>
              <a:r>
                <a:rPr lang="en-US" sz="1488" dirty="0">
                  <a:solidFill>
                    <a:schemeClr val="bg1"/>
                  </a:solidFill>
                </a:rPr>
                <a:t>Thread</a:t>
              </a:r>
              <a:endParaRPr lang="en-US" sz="1158" dirty="0">
                <a:solidFill>
                  <a:schemeClr val="bg1"/>
                </a:solidFill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AFD2EBAB-B424-4D15-964A-4D41746C7005}"/>
                </a:ext>
              </a:extLst>
            </p:cNvPr>
            <p:cNvSpPr/>
            <p:nvPr/>
          </p:nvSpPr>
          <p:spPr>
            <a:xfrm>
              <a:off x="3876548" y="1956815"/>
              <a:ext cx="111252" cy="4367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88" dirty="0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26E04B7-4E24-4BC2-AF4C-B78EA9C5D442}"/>
              </a:ext>
            </a:extLst>
          </p:cNvPr>
          <p:cNvGrpSpPr/>
          <p:nvPr/>
        </p:nvGrpSpPr>
        <p:grpSpPr>
          <a:xfrm>
            <a:off x="4854986" y="2760951"/>
            <a:ext cx="1303191" cy="361078"/>
            <a:chOff x="2700175" y="1956815"/>
            <a:chExt cx="1576143" cy="436705"/>
          </a:xfrm>
        </p:grpSpPr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id="{6F68BCDD-72E7-4694-811D-AE2FFBA9CD2D}"/>
                </a:ext>
              </a:extLst>
            </p:cNvPr>
            <p:cNvSpPr/>
            <p:nvPr/>
          </p:nvSpPr>
          <p:spPr>
            <a:xfrm>
              <a:off x="2700175" y="1956815"/>
              <a:ext cx="1576143" cy="436705"/>
            </a:xfrm>
            <a:prstGeom prst="roundRect">
              <a:avLst>
                <a:gd name="adj" fmla="val 50000"/>
              </a:avLst>
            </a:prstGeom>
            <a:solidFill>
              <a:srgbClr val="0276BE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264616" rtlCol="0" anchor="ctr"/>
            <a:lstStyle/>
            <a:p>
              <a:pPr algn="ctr">
                <a:spcAft>
                  <a:spcPts val="496"/>
                </a:spcAft>
              </a:pPr>
              <a:r>
                <a:rPr lang="en-US" sz="1400" dirty="0">
                  <a:solidFill>
                    <a:schemeClr val="bg1"/>
                  </a:solidFill>
                </a:rPr>
                <a:t>Virt. Timer</a:t>
              </a:r>
              <a:endParaRPr lang="en-US" sz="1100" dirty="0">
                <a:solidFill>
                  <a:schemeClr val="bg1"/>
                </a:solidFill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00CFD0A7-ABBE-4221-98E2-A9E3A19F324C}"/>
                </a:ext>
              </a:extLst>
            </p:cNvPr>
            <p:cNvSpPr/>
            <p:nvPr/>
          </p:nvSpPr>
          <p:spPr>
            <a:xfrm>
              <a:off x="3967988" y="1956815"/>
              <a:ext cx="111252" cy="4367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88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AAECAAD-6F8E-4920-A3D9-78FC7EBFEFC9}"/>
              </a:ext>
            </a:extLst>
          </p:cNvPr>
          <p:cNvGrpSpPr/>
          <p:nvPr/>
        </p:nvGrpSpPr>
        <p:grpSpPr>
          <a:xfrm>
            <a:off x="6226221" y="2760950"/>
            <a:ext cx="817265" cy="361078"/>
            <a:chOff x="2700176" y="1956815"/>
            <a:chExt cx="988440" cy="436705"/>
          </a:xfrm>
        </p:grpSpPr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7895CE95-0BAE-46CD-956E-E5B9510CE3DA}"/>
                </a:ext>
              </a:extLst>
            </p:cNvPr>
            <p:cNvSpPr/>
            <p:nvPr/>
          </p:nvSpPr>
          <p:spPr>
            <a:xfrm>
              <a:off x="2700176" y="1956815"/>
              <a:ext cx="988440" cy="436705"/>
            </a:xfrm>
            <a:prstGeom prst="roundRect">
              <a:avLst>
                <a:gd name="adj" fmla="val 50000"/>
              </a:avLst>
            </a:prstGeom>
            <a:solidFill>
              <a:srgbClr val="0276BE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226814" rtlCol="0" anchor="ctr"/>
            <a:lstStyle/>
            <a:p>
              <a:pPr algn="ctr">
                <a:spcAft>
                  <a:spcPts val="496"/>
                </a:spcAft>
              </a:pPr>
              <a:r>
                <a:rPr lang="en-US" sz="1488" dirty="0">
                  <a:solidFill>
                    <a:schemeClr val="bg1"/>
                  </a:solidFill>
                </a:rPr>
                <a:t>BLE</a:t>
              </a:r>
              <a:endParaRPr lang="en-US" sz="1158" dirty="0">
                <a:solidFill>
                  <a:schemeClr val="bg1"/>
                </a:solidFill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B837955F-7305-4736-A97A-1FCDC712257F}"/>
                </a:ext>
              </a:extLst>
            </p:cNvPr>
            <p:cNvSpPr/>
            <p:nvPr/>
          </p:nvSpPr>
          <p:spPr>
            <a:xfrm>
              <a:off x="3386149" y="1956815"/>
              <a:ext cx="109728" cy="4367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88" dirty="0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48849D3-8FDD-4B4E-8787-CE236FB127D9}"/>
              </a:ext>
            </a:extLst>
          </p:cNvPr>
          <p:cNvGrpSpPr/>
          <p:nvPr/>
        </p:nvGrpSpPr>
        <p:grpSpPr>
          <a:xfrm>
            <a:off x="7128271" y="2760949"/>
            <a:ext cx="1533972" cy="361078"/>
            <a:chOff x="2700175" y="1956815"/>
            <a:chExt cx="1855261" cy="436705"/>
          </a:xfrm>
        </p:grpSpPr>
        <p:sp>
          <p:nvSpPr>
            <p:cNvPr id="44" name="Rounded Rectangle 43">
              <a:extLst>
                <a:ext uri="{FF2B5EF4-FFF2-40B4-BE49-F238E27FC236}">
                  <a16:creationId xmlns:a16="http://schemas.microsoft.com/office/drawing/2014/main" id="{9CC78995-A13E-471C-BF11-733252C4550B}"/>
                </a:ext>
              </a:extLst>
            </p:cNvPr>
            <p:cNvSpPr/>
            <p:nvPr/>
          </p:nvSpPr>
          <p:spPr>
            <a:xfrm>
              <a:off x="2700175" y="1956815"/>
              <a:ext cx="1855261" cy="436705"/>
            </a:xfrm>
            <a:prstGeom prst="roundRect">
              <a:avLst>
                <a:gd name="adj" fmla="val 50000"/>
              </a:avLst>
            </a:prstGeom>
            <a:solidFill>
              <a:srgbClr val="0276BE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264616" rtlCol="0" anchor="ctr"/>
            <a:lstStyle/>
            <a:p>
              <a:pPr algn="ctr">
                <a:spcAft>
                  <a:spcPts val="496"/>
                </a:spcAft>
              </a:pPr>
              <a:r>
                <a:rPr lang="en-US" sz="1400" dirty="0">
                  <a:solidFill>
                    <a:schemeClr val="bg1"/>
                  </a:solidFill>
                </a:rPr>
                <a:t>Temp. Sensor</a:t>
              </a:r>
              <a:endParaRPr lang="en-US" sz="1100" dirty="0">
                <a:solidFill>
                  <a:schemeClr val="bg1"/>
                </a:solidFill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CA0C0F9D-BE4A-4A84-833C-15CDD0C88399}"/>
                </a:ext>
              </a:extLst>
            </p:cNvPr>
            <p:cNvSpPr/>
            <p:nvPr/>
          </p:nvSpPr>
          <p:spPr>
            <a:xfrm>
              <a:off x="4261103" y="1956815"/>
              <a:ext cx="111252" cy="4367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88" dirty="0"/>
            </a:p>
          </p:txBody>
        </p:sp>
      </p:grpSp>
      <p:sp>
        <p:nvSpPr>
          <p:cNvPr id="46" name="Rounded Rectangle 46">
            <a:extLst>
              <a:ext uri="{FF2B5EF4-FFF2-40B4-BE49-F238E27FC236}">
                <a16:creationId xmlns:a16="http://schemas.microsoft.com/office/drawing/2014/main" id="{75C14E8F-DD30-4734-8FB8-AE07BB5D6B91}"/>
              </a:ext>
            </a:extLst>
          </p:cNvPr>
          <p:cNvSpPr/>
          <p:nvPr/>
        </p:nvSpPr>
        <p:spPr>
          <a:xfrm>
            <a:off x="1978548" y="2675526"/>
            <a:ext cx="961666" cy="974288"/>
          </a:xfrm>
          <a:prstGeom prst="roundRect">
            <a:avLst>
              <a:gd name="adj" fmla="val 19692"/>
            </a:avLst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96"/>
              </a:spcAft>
            </a:pPr>
            <a:r>
              <a:rPr lang="en-US" sz="1400" dirty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System Calls</a:t>
            </a:r>
            <a:endParaRPr lang="en-US" sz="11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88ADAC7-A917-4FD5-8D69-FEACB9A2199F}"/>
              </a:ext>
            </a:extLst>
          </p:cNvPr>
          <p:cNvGrpSpPr/>
          <p:nvPr/>
        </p:nvGrpSpPr>
        <p:grpSpPr>
          <a:xfrm>
            <a:off x="3693088" y="3226100"/>
            <a:ext cx="1222568" cy="361078"/>
            <a:chOff x="2700175" y="1956815"/>
            <a:chExt cx="1478633" cy="436705"/>
          </a:xfrm>
        </p:grpSpPr>
        <p:sp>
          <p:nvSpPr>
            <p:cNvPr id="48" name="Rounded Rectangle 48">
              <a:extLst>
                <a:ext uri="{FF2B5EF4-FFF2-40B4-BE49-F238E27FC236}">
                  <a16:creationId xmlns:a16="http://schemas.microsoft.com/office/drawing/2014/main" id="{EC704139-212D-40D0-A8CD-EB684BDAFF3B}"/>
                </a:ext>
              </a:extLst>
            </p:cNvPr>
            <p:cNvSpPr/>
            <p:nvPr/>
          </p:nvSpPr>
          <p:spPr>
            <a:xfrm>
              <a:off x="2700175" y="1956815"/>
              <a:ext cx="1478633" cy="436705"/>
            </a:xfrm>
            <a:prstGeom prst="roundRect">
              <a:avLst>
                <a:gd name="adj" fmla="val 50000"/>
              </a:avLst>
            </a:prstGeom>
            <a:solidFill>
              <a:srgbClr val="0276BE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226814" rtlCol="0" anchor="ctr"/>
            <a:lstStyle/>
            <a:p>
              <a:pPr algn="ctr">
                <a:spcAft>
                  <a:spcPts val="496"/>
                </a:spcAft>
              </a:pPr>
              <a:r>
                <a:rPr lang="en-US" sz="1488" dirty="0">
                  <a:solidFill>
                    <a:schemeClr val="bg1"/>
                  </a:solidFill>
                </a:rPr>
                <a:t>6LoWPAN</a:t>
              </a:r>
              <a:endParaRPr lang="en-US" sz="1158" dirty="0">
                <a:solidFill>
                  <a:schemeClr val="bg1"/>
                </a:solidFill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592D1FC9-8DE9-469F-9B71-7CBEC8CDD213}"/>
                </a:ext>
              </a:extLst>
            </p:cNvPr>
            <p:cNvSpPr/>
            <p:nvPr/>
          </p:nvSpPr>
          <p:spPr>
            <a:xfrm>
              <a:off x="3876548" y="1956815"/>
              <a:ext cx="111252" cy="4367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88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2B4FA4D-ED41-4E38-88C2-B98C9FB7B1C9}"/>
              </a:ext>
            </a:extLst>
          </p:cNvPr>
          <p:cNvGrpSpPr/>
          <p:nvPr/>
        </p:nvGrpSpPr>
        <p:grpSpPr>
          <a:xfrm>
            <a:off x="7475860" y="3226100"/>
            <a:ext cx="1008471" cy="361078"/>
            <a:chOff x="2700176" y="1956815"/>
            <a:chExt cx="1219694" cy="436705"/>
          </a:xfrm>
        </p:grpSpPr>
        <p:sp>
          <p:nvSpPr>
            <p:cNvPr id="51" name="Rounded Rectangle 51">
              <a:extLst>
                <a:ext uri="{FF2B5EF4-FFF2-40B4-BE49-F238E27FC236}">
                  <a16:creationId xmlns:a16="http://schemas.microsoft.com/office/drawing/2014/main" id="{B948F831-A4CD-4B07-8259-B2A4320F65A6}"/>
                </a:ext>
              </a:extLst>
            </p:cNvPr>
            <p:cNvSpPr/>
            <p:nvPr/>
          </p:nvSpPr>
          <p:spPr>
            <a:xfrm>
              <a:off x="2700176" y="1956815"/>
              <a:ext cx="1219694" cy="436705"/>
            </a:xfrm>
            <a:prstGeom prst="roundRect">
              <a:avLst>
                <a:gd name="adj" fmla="val 50000"/>
              </a:avLst>
            </a:prstGeom>
            <a:solidFill>
              <a:srgbClr val="0276BE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264616" rtlCol="0" anchor="ctr"/>
            <a:lstStyle/>
            <a:p>
              <a:pPr algn="ctr">
                <a:spcAft>
                  <a:spcPts val="496"/>
                </a:spcAft>
              </a:pPr>
              <a:r>
                <a:rPr lang="en-US" sz="1200" dirty="0">
                  <a:solidFill>
                    <a:schemeClr val="bg1"/>
                  </a:solidFill>
                </a:rPr>
                <a:t>SI7021</a:t>
              </a:r>
              <a:endParaRPr lang="en-US" sz="1050" dirty="0">
                <a:solidFill>
                  <a:schemeClr val="bg1"/>
                </a:solidFill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3723BBCC-9B4B-499C-9DC5-D35B7F58FCB4}"/>
                </a:ext>
              </a:extLst>
            </p:cNvPr>
            <p:cNvSpPr/>
            <p:nvPr/>
          </p:nvSpPr>
          <p:spPr>
            <a:xfrm>
              <a:off x="3641171" y="1956815"/>
              <a:ext cx="111252" cy="4367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88" dirty="0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4106DAA-58B3-46C8-820B-D46D38C0360A}"/>
              </a:ext>
            </a:extLst>
          </p:cNvPr>
          <p:cNvGrpSpPr/>
          <p:nvPr/>
        </p:nvGrpSpPr>
        <p:grpSpPr>
          <a:xfrm>
            <a:off x="4997508" y="3226100"/>
            <a:ext cx="1303191" cy="361078"/>
            <a:chOff x="2700175" y="1956815"/>
            <a:chExt cx="1576143" cy="436705"/>
          </a:xfrm>
        </p:grpSpPr>
        <p:sp>
          <p:nvSpPr>
            <p:cNvPr id="54" name="Rounded Rectangle 54">
              <a:extLst>
                <a:ext uri="{FF2B5EF4-FFF2-40B4-BE49-F238E27FC236}">
                  <a16:creationId xmlns:a16="http://schemas.microsoft.com/office/drawing/2014/main" id="{EC1AF4B4-F2C5-4AA3-AE0C-CB8A03495F6E}"/>
                </a:ext>
              </a:extLst>
            </p:cNvPr>
            <p:cNvSpPr/>
            <p:nvPr/>
          </p:nvSpPr>
          <p:spPr>
            <a:xfrm>
              <a:off x="2700175" y="1956815"/>
              <a:ext cx="1576143" cy="436705"/>
            </a:xfrm>
            <a:prstGeom prst="roundRect">
              <a:avLst>
                <a:gd name="adj" fmla="val 50000"/>
              </a:avLst>
            </a:prstGeom>
            <a:solidFill>
              <a:srgbClr val="0276BE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264616" rtlCol="0" anchor="ctr"/>
            <a:lstStyle/>
            <a:p>
              <a:pPr algn="ctr">
                <a:spcAft>
                  <a:spcPts val="496"/>
                </a:spcAft>
              </a:pPr>
              <a:r>
                <a:rPr lang="en-US" sz="1488" dirty="0">
                  <a:solidFill>
                    <a:schemeClr val="bg1"/>
                  </a:solidFill>
                </a:rPr>
                <a:t>SD Card</a:t>
              </a:r>
              <a:endParaRPr lang="en-US" sz="1158" dirty="0">
                <a:solidFill>
                  <a:schemeClr val="bg1"/>
                </a:solidFill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AC1D35CA-9238-49DD-871A-D6104CDBAADA}"/>
                </a:ext>
              </a:extLst>
            </p:cNvPr>
            <p:cNvSpPr/>
            <p:nvPr/>
          </p:nvSpPr>
          <p:spPr>
            <a:xfrm>
              <a:off x="3967988" y="1956815"/>
              <a:ext cx="111252" cy="4367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88" dirty="0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5347225D-C5AE-4FA1-A88E-F10183BE3DD8}"/>
              </a:ext>
            </a:extLst>
          </p:cNvPr>
          <p:cNvGrpSpPr/>
          <p:nvPr/>
        </p:nvGrpSpPr>
        <p:grpSpPr>
          <a:xfrm>
            <a:off x="6355722" y="3226100"/>
            <a:ext cx="1051946" cy="361078"/>
            <a:chOff x="2700175" y="1956815"/>
            <a:chExt cx="1272275" cy="436705"/>
          </a:xfrm>
        </p:grpSpPr>
        <p:sp>
          <p:nvSpPr>
            <p:cNvPr id="57" name="Rounded Rectangle 57">
              <a:extLst>
                <a:ext uri="{FF2B5EF4-FFF2-40B4-BE49-F238E27FC236}">
                  <a16:creationId xmlns:a16="http://schemas.microsoft.com/office/drawing/2014/main" id="{8F3C0028-95A2-472C-9D49-45AB612DE266}"/>
                </a:ext>
              </a:extLst>
            </p:cNvPr>
            <p:cNvSpPr/>
            <p:nvPr/>
          </p:nvSpPr>
          <p:spPr>
            <a:xfrm>
              <a:off x="2700175" y="1956815"/>
              <a:ext cx="1272275" cy="436705"/>
            </a:xfrm>
            <a:prstGeom prst="roundRect">
              <a:avLst>
                <a:gd name="adj" fmla="val 50000"/>
              </a:avLst>
            </a:prstGeom>
            <a:solidFill>
              <a:srgbClr val="0276BE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226814" rtlCol="0" anchor="ctr"/>
            <a:lstStyle/>
            <a:p>
              <a:pPr algn="ctr">
                <a:spcAft>
                  <a:spcPts val="496"/>
                </a:spcAft>
              </a:pPr>
              <a:r>
                <a:rPr lang="en-US" sz="1400" dirty="0">
                  <a:solidFill>
                    <a:schemeClr val="bg1"/>
                  </a:solidFill>
                </a:rPr>
                <a:t>Console</a:t>
              </a:r>
              <a:endParaRPr lang="en-US" sz="1100" dirty="0">
                <a:solidFill>
                  <a:schemeClr val="bg1"/>
                </a:solidFill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2261D3CC-4CFB-43C3-8D45-906498C9B84C}"/>
                </a:ext>
              </a:extLst>
            </p:cNvPr>
            <p:cNvSpPr/>
            <p:nvPr/>
          </p:nvSpPr>
          <p:spPr>
            <a:xfrm>
              <a:off x="3680618" y="1956815"/>
              <a:ext cx="109728" cy="4367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88" dirty="0"/>
            </a:p>
          </p:txBody>
        </p:sp>
      </p:grp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B353AD2C-6CCC-4C1B-AB35-E7A9A2E28000}"/>
              </a:ext>
            </a:extLst>
          </p:cNvPr>
          <p:cNvCxnSpPr/>
          <p:nvPr/>
        </p:nvCxnSpPr>
        <p:spPr>
          <a:xfrm>
            <a:off x="1852538" y="2534680"/>
            <a:ext cx="7174885" cy="0"/>
          </a:xfrm>
          <a:prstGeom prst="line">
            <a:avLst/>
          </a:prstGeom>
          <a:ln w="571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DACD6A9F-A0F7-4B97-B89C-66A50639B087}"/>
              </a:ext>
            </a:extLst>
          </p:cNvPr>
          <p:cNvSpPr txBox="1"/>
          <p:nvPr/>
        </p:nvSpPr>
        <p:spPr>
          <a:xfrm>
            <a:off x="9251785" y="2675526"/>
            <a:ext cx="1076461" cy="103888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1158" dirty="0"/>
              <a:t>Untrusted</a:t>
            </a:r>
          </a:p>
          <a:p>
            <a:pPr algn="ctr"/>
            <a:r>
              <a:rPr lang="en-US" sz="1158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en-US" sz="1158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unsafe</a:t>
            </a:r>
            <a:br>
              <a:rPr lang="en-US" sz="1158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</a:br>
            <a:r>
              <a:rPr lang="en-US" sz="1158" dirty="0">
                <a:solidFill>
                  <a:schemeClr val="tx1">
                    <a:lumMod val="50000"/>
                    <a:lumOff val="50000"/>
                  </a:schemeClr>
                </a:solidFill>
                <a:ea typeface="Courier New" charset="0"/>
                <a:cs typeface="Courier New" charset="0"/>
              </a:rPr>
              <a:t>forbidden</a:t>
            </a:r>
            <a:r>
              <a:rPr lang="en-US" sz="1158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A82BE6C-A3A8-422C-B99C-B8360ECBA9E0}"/>
              </a:ext>
            </a:extLst>
          </p:cNvPr>
          <p:cNvSpPr txBox="1"/>
          <p:nvPr/>
        </p:nvSpPr>
        <p:spPr>
          <a:xfrm>
            <a:off x="9251785" y="3745041"/>
            <a:ext cx="1436804" cy="1575656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1158" dirty="0"/>
              <a:t>Trusted</a:t>
            </a:r>
          </a:p>
          <a:p>
            <a:pPr algn="ctr"/>
            <a:r>
              <a:rPr lang="en-US" sz="1158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en-US" sz="1158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unsafe</a:t>
            </a:r>
            <a:br>
              <a:rPr lang="en-US" sz="1158" dirty="0">
                <a:solidFill>
                  <a:schemeClr val="tx1">
                    <a:lumMod val="50000"/>
                    <a:lumOff val="50000"/>
                  </a:schemeClr>
                </a:solidFill>
                <a:ea typeface="Courier New" charset="0"/>
                <a:cs typeface="Courier New" charset="0"/>
              </a:rPr>
            </a:br>
            <a:r>
              <a:rPr lang="en-US" sz="1158" dirty="0">
                <a:solidFill>
                  <a:schemeClr val="tx1">
                    <a:lumMod val="50000"/>
                    <a:lumOff val="50000"/>
                  </a:schemeClr>
                </a:solidFill>
                <a:ea typeface="Courier New" charset="0"/>
                <a:cs typeface="Courier New" charset="0"/>
              </a:rPr>
              <a:t>allowed for MMIO,</a:t>
            </a:r>
            <a:br>
              <a:rPr lang="en-US" sz="1158" dirty="0">
                <a:solidFill>
                  <a:schemeClr val="tx1">
                    <a:lumMod val="50000"/>
                    <a:lumOff val="50000"/>
                  </a:schemeClr>
                </a:solidFill>
                <a:ea typeface="Courier New" charset="0"/>
                <a:cs typeface="Courier New" charset="0"/>
              </a:rPr>
            </a:br>
            <a:r>
              <a:rPr lang="en-US" sz="1158" dirty="0">
                <a:solidFill>
                  <a:schemeClr val="tx1">
                    <a:lumMod val="50000"/>
                    <a:lumOff val="50000"/>
                  </a:schemeClr>
                </a:solidFill>
                <a:ea typeface="Courier New" charset="0"/>
                <a:cs typeface="Courier New" charset="0"/>
              </a:rPr>
              <a:t>PIC, etc.</a:t>
            </a:r>
            <a:r>
              <a:rPr lang="en-US" sz="1158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</a:p>
        </p:txBody>
      </p:sp>
      <p:sp>
        <p:nvSpPr>
          <p:cNvPr id="62" name="Right Brace 61">
            <a:extLst>
              <a:ext uri="{FF2B5EF4-FFF2-40B4-BE49-F238E27FC236}">
                <a16:creationId xmlns:a16="http://schemas.microsoft.com/office/drawing/2014/main" id="{DC9236BC-128B-49FE-9094-83F23D5C1B3D}"/>
              </a:ext>
            </a:extLst>
          </p:cNvPr>
          <p:cNvSpPr/>
          <p:nvPr/>
        </p:nvSpPr>
        <p:spPr>
          <a:xfrm>
            <a:off x="8950879" y="3806548"/>
            <a:ext cx="123717" cy="1456326"/>
          </a:xfrm>
          <a:prstGeom prst="rightBrace">
            <a:avLst>
              <a:gd name="adj1" fmla="val 60242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88" dirty="0"/>
          </a:p>
        </p:txBody>
      </p:sp>
      <p:sp>
        <p:nvSpPr>
          <p:cNvPr id="63" name="Right Brace 62">
            <a:extLst>
              <a:ext uri="{FF2B5EF4-FFF2-40B4-BE49-F238E27FC236}">
                <a16:creationId xmlns:a16="http://schemas.microsoft.com/office/drawing/2014/main" id="{9A0FEF35-2288-421D-A62C-7A14434C8E83}"/>
              </a:ext>
            </a:extLst>
          </p:cNvPr>
          <p:cNvSpPr/>
          <p:nvPr/>
        </p:nvSpPr>
        <p:spPr>
          <a:xfrm>
            <a:off x="8950856" y="2675526"/>
            <a:ext cx="123739" cy="970602"/>
          </a:xfrm>
          <a:prstGeom prst="rightBrace">
            <a:avLst>
              <a:gd name="adj1" fmla="val 60242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88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BEDB1D34-96E3-4E28-BDE7-B891A8109F35}"/>
              </a:ext>
            </a:extLst>
          </p:cNvPr>
          <p:cNvSpPr/>
          <p:nvPr/>
        </p:nvSpPr>
        <p:spPr>
          <a:xfrm>
            <a:off x="1978546" y="3474928"/>
            <a:ext cx="961668" cy="6804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8" dirty="0"/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8C2EFFF7-BE71-4369-8E91-B8F64D1AA0BD}"/>
              </a:ext>
            </a:extLst>
          </p:cNvPr>
          <p:cNvCxnSpPr>
            <a:stCxn id="46" idx="1"/>
            <a:endCxn id="19" idx="1"/>
          </p:cNvCxnSpPr>
          <p:nvPr/>
        </p:nvCxnSpPr>
        <p:spPr>
          <a:xfrm flipH="1">
            <a:off x="1978547" y="3162670"/>
            <a:ext cx="1" cy="1372042"/>
          </a:xfrm>
          <a:prstGeom prst="line">
            <a:avLst/>
          </a:prstGeom>
          <a:ln w="571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2F11D019-5B2F-444E-BB0F-BCF61F27BD91}"/>
              </a:ext>
            </a:extLst>
          </p:cNvPr>
          <p:cNvCxnSpPr/>
          <p:nvPr/>
        </p:nvCxnSpPr>
        <p:spPr>
          <a:xfrm>
            <a:off x="2940214" y="2926362"/>
            <a:ext cx="0" cy="880186"/>
          </a:xfrm>
          <a:prstGeom prst="line">
            <a:avLst/>
          </a:prstGeom>
          <a:ln w="57150" cap="sq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Freeform 86">
            <a:extLst>
              <a:ext uri="{FF2B5EF4-FFF2-40B4-BE49-F238E27FC236}">
                <a16:creationId xmlns:a16="http://schemas.microsoft.com/office/drawing/2014/main" id="{1E99E47D-4B28-4F13-99DF-55806F3F0677}"/>
              </a:ext>
            </a:extLst>
          </p:cNvPr>
          <p:cNvSpPr/>
          <p:nvPr/>
        </p:nvSpPr>
        <p:spPr>
          <a:xfrm>
            <a:off x="2814205" y="3587178"/>
            <a:ext cx="336878" cy="348432"/>
          </a:xfrm>
          <a:custGeom>
            <a:avLst/>
            <a:gdLst>
              <a:gd name="connsiteX0" fmla="*/ 381000 w 387350"/>
              <a:gd name="connsiteY0" fmla="*/ 368300 h 368300"/>
              <a:gd name="connsiteX1" fmla="*/ 387350 w 387350"/>
              <a:gd name="connsiteY1" fmla="*/ 212725 h 368300"/>
              <a:gd name="connsiteX2" fmla="*/ 250825 w 387350"/>
              <a:gd name="connsiteY2" fmla="*/ 174625 h 368300"/>
              <a:gd name="connsiteX3" fmla="*/ 203200 w 387350"/>
              <a:gd name="connsiteY3" fmla="*/ 98425 h 368300"/>
              <a:gd name="connsiteX4" fmla="*/ 142875 w 387350"/>
              <a:gd name="connsiteY4" fmla="*/ 0 h 368300"/>
              <a:gd name="connsiteX5" fmla="*/ 0 w 387350"/>
              <a:gd name="connsiteY5" fmla="*/ 0 h 368300"/>
              <a:gd name="connsiteX6" fmla="*/ 9525 w 387350"/>
              <a:gd name="connsiteY6" fmla="*/ 358775 h 368300"/>
              <a:gd name="connsiteX7" fmla="*/ 196850 w 387350"/>
              <a:gd name="connsiteY7" fmla="*/ 339725 h 36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7350" h="368300">
                <a:moveTo>
                  <a:pt x="381000" y="368300"/>
                </a:moveTo>
                <a:lnTo>
                  <a:pt x="387350" y="212725"/>
                </a:lnTo>
                <a:lnTo>
                  <a:pt x="250825" y="174625"/>
                </a:lnTo>
                <a:lnTo>
                  <a:pt x="203200" y="98425"/>
                </a:lnTo>
                <a:lnTo>
                  <a:pt x="142875" y="0"/>
                </a:lnTo>
                <a:lnTo>
                  <a:pt x="0" y="0"/>
                </a:lnTo>
                <a:lnTo>
                  <a:pt x="9525" y="358775"/>
                </a:lnTo>
                <a:lnTo>
                  <a:pt x="196850" y="339725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8" dirty="0"/>
          </a:p>
        </p:txBody>
      </p:sp>
      <p:sp>
        <p:nvSpPr>
          <p:cNvPr id="68" name="Arc 67">
            <a:extLst>
              <a:ext uri="{FF2B5EF4-FFF2-40B4-BE49-F238E27FC236}">
                <a16:creationId xmlns:a16="http://schemas.microsoft.com/office/drawing/2014/main" id="{799BD14B-54FE-42D9-BE39-CE5AB0D31323}"/>
              </a:ext>
            </a:extLst>
          </p:cNvPr>
          <p:cNvSpPr/>
          <p:nvPr/>
        </p:nvSpPr>
        <p:spPr>
          <a:xfrm rot="10800000">
            <a:off x="2940213" y="3341684"/>
            <a:ext cx="485153" cy="465211"/>
          </a:xfrm>
          <a:prstGeom prst="arc">
            <a:avLst/>
          </a:prstGeom>
          <a:ln w="571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88" dirty="0">
              <a:solidFill>
                <a:srgbClr val="C057C1"/>
              </a:solidFill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8C80371-6160-43C9-86F2-744B7645DB68}"/>
              </a:ext>
            </a:extLst>
          </p:cNvPr>
          <p:cNvSpPr txBox="1"/>
          <p:nvPr/>
        </p:nvSpPr>
        <p:spPr>
          <a:xfrm>
            <a:off x="9251785" y="1378780"/>
            <a:ext cx="1279128" cy="1022477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1158" dirty="0"/>
              <a:t>Untrusted</a:t>
            </a:r>
          </a:p>
          <a:p>
            <a:pPr algn="ctr"/>
            <a:r>
              <a:rPr lang="en-US" sz="1158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(isolated by the MPU and preemptively scheduled)</a:t>
            </a:r>
          </a:p>
        </p:txBody>
      </p:sp>
      <p:sp>
        <p:nvSpPr>
          <p:cNvPr id="70" name="Right Brace 69">
            <a:extLst>
              <a:ext uri="{FF2B5EF4-FFF2-40B4-BE49-F238E27FC236}">
                <a16:creationId xmlns:a16="http://schemas.microsoft.com/office/drawing/2014/main" id="{B7BEC101-9BDE-41BD-8482-C84C3DF2C718}"/>
              </a:ext>
            </a:extLst>
          </p:cNvPr>
          <p:cNvSpPr/>
          <p:nvPr/>
        </p:nvSpPr>
        <p:spPr>
          <a:xfrm>
            <a:off x="8958463" y="1378780"/>
            <a:ext cx="116133" cy="1022477"/>
          </a:xfrm>
          <a:prstGeom prst="rightBrace">
            <a:avLst>
              <a:gd name="adj1" fmla="val 60242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88" dirty="0"/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A4813A81-3156-419D-9375-6FB66AAECAA0}"/>
              </a:ext>
            </a:extLst>
          </p:cNvPr>
          <p:cNvGrpSpPr/>
          <p:nvPr/>
        </p:nvGrpSpPr>
        <p:grpSpPr>
          <a:xfrm>
            <a:off x="3598086" y="1378780"/>
            <a:ext cx="1548376" cy="858529"/>
            <a:chOff x="2315679" y="664694"/>
            <a:chExt cx="1872682" cy="1038347"/>
          </a:xfrm>
        </p:grpSpPr>
        <p:sp>
          <p:nvSpPr>
            <p:cNvPr id="72" name="Rounded Rectangle 65">
              <a:extLst>
                <a:ext uri="{FF2B5EF4-FFF2-40B4-BE49-F238E27FC236}">
                  <a16:creationId xmlns:a16="http://schemas.microsoft.com/office/drawing/2014/main" id="{804EF3A2-8503-4CF5-9E35-51384DD627F9}"/>
                </a:ext>
              </a:extLst>
            </p:cNvPr>
            <p:cNvSpPr/>
            <p:nvPr/>
          </p:nvSpPr>
          <p:spPr>
            <a:xfrm>
              <a:off x="2315679" y="664694"/>
              <a:ext cx="1872682" cy="1038347"/>
            </a:xfrm>
            <a:prstGeom prst="roundRect">
              <a:avLst>
                <a:gd name="adj" fmla="val 19692"/>
              </a:avLst>
            </a:prstGeom>
            <a:solidFill>
              <a:srgbClr val="0E9D57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3628" rtlCol="0" anchor="ctr"/>
            <a:lstStyle/>
            <a:p>
              <a:pPr algn="ctr">
                <a:spcAft>
                  <a:spcPts val="496"/>
                </a:spcAft>
              </a:pPr>
              <a:r>
                <a:rPr lang="en-US" sz="1323" dirty="0">
                  <a:solidFill>
                    <a:schemeClr val="bg1"/>
                  </a:solidFill>
                </a:rPr>
                <a:t>App written in Rust</a:t>
              </a:r>
            </a:p>
          </p:txBody>
        </p:sp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7D548E18-03D1-4A91-8224-149B7B9D26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5278" y="904086"/>
              <a:ext cx="552217" cy="552217"/>
            </a:xfrm>
            <a:prstGeom prst="rect">
              <a:avLst/>
            </a:prstGeom>
          </p:spPr>
        </p:pic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22F86A54-CFB9-4D54-A4BF-EAF2C7D24B25}"/>
              </a:ext>
            </a:extLst>
          </p:cNvPr>
          <p:cNvGrpSpPr/>
          <p:nvPr/>
        </p:nvGrpSpPr>
        <p:grpSpPr>
          <a:xfrm>
            <a:off x="1978547" y="1389826"/>
            <a:ext cx="1473460" cy="858529"/>
            <a:chOff x="4365036" y="664694"/>
            <a:chExt cx="1782075" cy="1038347"/>
          </a:xfrm>
        </p:grpSpPr>
        <p:sp>
          <p:nvSpPr>
            <p:cNvPr id="75" name="Rounded Rectangle 66">
              <a:extLst>
                <a:ext uri="{FF2B5EF4-FFF2-40B4-BE49-F238E27FC236}">
                  <a16:creationId xmlns:a16="http://schemas.microsoft.com/office/drawing/2014/main" id="{73A8FCBB-78D9-4720-AC34-2FE682D680B6}"/>
                </a:ext>
              </a:extLst>
            </p:cNvPr>
            <p:cNvSpPr/>
            <p:nvPr/>
          </p:nvSpPr>
          <p:spPr>
            <a:xfrm>
              <a:off x="4365036" y="664694"/>
              <a:ext cx="1782075" cy="1038347"/>
            </a:xfrm>
            <a:prstGeom prst="roundRect">
              <a:avLst>
                <a:gd name="adj" fmla="val 19692"/>
              </a:avLst>
            </a:prstGeom>
            <a:solidFill>
              <a:srgbClr val="0E9D57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3628" rtlCol="0" anchor="ctr"/>
            <a:lstStyle/>
            <a:p>
              <a:pPr algn="ctr">
                <a:spcAft>
                  <a:spcPts val="496"/>
                </a:spcAft>
              </a:pPr>
              <a:r>
                <a:rPr lang="en-US" sz="1323" dirty="0">
                  <a:solidFill>
                    <a:schemeClr val="bg1"/>
                  </a:solidFill>
                </a:rPr>
                <a:t>C App Ported to Tock</a:t>
              </a:r>
            </a:p>
          </p:txBody>
        </p:sp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541AD113-3C48-476F-9A5C-A2A5FBC06E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4011" y="916056"/>
              <a:ext cx="552217" cy="552217"/>
            </a:xfrm>
            <a:prstGeom prst="rect">
              <a:avLst/>
            </a:prstGeom>
          </p:spPr>
        </p:pic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338A0AF6-2435-4C28-9411-10849523749D}"/>
              </a:ext>
            </a:extLst>
          </p:cNvPr>
          <p:cNvGrpSpPr/>
          <p:nvPr/>
        </p:nvGrpSpPr>
        <p:grpSpPr>
          <a:xfrm>
            <a:off x="5292543" y="1378780"/>
            <a:ext cx="1894136" cy="858529"/>
            <a:chOff x="6323786" y="661022"/>
            <a:chExt cx="2290861" cy="1038347"/>
          </a:xfrm>
        </p:grpSpPr>
        <p:sp>
          <p:nvSpPr>
            <p:cNvPr id="78" name="Rounded Rectangle 67">
              <a:extLst>
                <a:ext uri="{FF2B5EF4-FFF2-40B4-BE49-F238E27FC236}">
                  <a16:creationId xmlns:a16="http://schemas.microsoft.com/office/drawing/2014/main" id="{A7FDD6CA-0C5D-4A3D-B1F0-94A9A2570DFA}"/>
                </a:ext>
              </a:extLst>
            </p:cNvPr>
            <p:cNvSpPr/>
            <p:nvPr/>
          </p:nvSpPr>
          <p:spPr>
            <a:xfrm>
              <a:off x="6323786" y="661022"/>
              <a:ext cx="2290861" cy="1038347"/>
            </a:xfrm>
            <a:prstGeom prst="roundRect">
              <a:avLst>
                <a:gd name="adj" fmla="val 19692"/>
              </a:avLst>
            </a:prstGeom>
            <a:solidFill>
              <a:srgbClr val="0E9D57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3628" rtlCol="0" anchor="ctr"/>
            <a:lstStyle/>
            <a:p>
              <a:pPr algn="ctr">
                <a:spcAft>
                  <a:spcPts val="496"/>
                </a:spcAft>
              </a:pPr>
              <a:r>
                <a:rPr lang="en-US" sz="1323" dirty="0">
                  <a:solidFill>
                    <a:schemeClr val="bg1"/>
                  </a:solidFill>
                </a:rPr>
                <a:t>[Service] BLE Environmental Sensing Profile </a:t>
              </a:r>
            </a:p>
          </p:txBody>
        </p:sp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3F784EAD-F2A9-400A-B2B8-2260B1296F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3163" y="922016"/>
              <a:ext cx="552217" cy="552217"/>
            </a:xfrm>
            <a:prstGeom prst="rect">
              <a:avLst/>
            </a:prstGeom>
          </p:spPr>
        </p:pic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ACB796B8-2FD6-44E9-89CC-EFF64A0AE30A}"/>
              </a:ext>
            </a:extLst>
          </p:cNvPr>
          <p:cNvGrpSpPr/>
          <p:nvPr/>
        </p:nvGrpSpPr>
        <p:grpSpPr>
          <a:xfrm>
            <a:off x="7332759" y="1381815"/>
            <a:ext cx="1542293" cy="1019442"/>
            <a:chOff x="8791322" y="664693"/>
            <a:chExt cx="1865325" cy="1232963"/>
          </a:xfrm>
        </p:grpSpPr>
        <p:sp>
          <p:nvSpPr>
            <p:cNvPr id="81" name="Rounded Rectangle 68">
              <a:extLst>
                <a:ext uri="{FF2B5EF4-FFF2-40B4-BE49-F238E27FC236}">
                  <a16:creationId xmlns:a16="http://schemas.microsoft.com/office/drawing/2014/main" id="{EB60A144-5DD3-426A-BC8C-4B61A97D7386}"/>
                </a:ext>
              </a:extLst>
            </p:cNvPr>
            <p:cNvSpPr/>
            <p:nvPr/>
          </p:nvSpPr>
          <p:spPr>
            <a:xfrm>
              <a:off x="8791322" y="664693"/>
              <a:ext cx="1865325" cy="1232963"/>
            </a:xfrm>
            <a:prstGeom prst="roundRect">
              <a:avLst>
                <a:gd name="adj" fmla="val 19692"/>
              </a:avLst>
            </a:prstGeom>
            <a:solidFill>
              <a:srgbClr val="0E9D57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3628" tIns="75605" bIns="0" rtlCol="0" anchor="ctr"/>
            <a:lstStyle/>
            <a:p>
              <a:pPr algn="ctr">
                <a:spcAft>
                  <a:spcPts val="496"/>
                </a:spcAft>
              </a:pPr>
              <a:r>
                <a:rPr lang="en-US" sz="1323" b="1" dirty="0">
                  <a:solidFill>
                    <a:schemeClr val="bg1"/>
                  </a:solidFill>
                  <a:latin typeface="Courier New" charset="0"/>
                  <a:ea typeface="Courier New" charset="0"/>
                  <a:cs typeface="Courier New" charset="0"/>
                </a:rPr>
                <a:t>while(1)</a:t>
              </a:r>
            </a:p>
            <a:p>
              <a:pPr algn="ctr">
                <a:spcAft>
                  <a:spcPts val="496"/>
                </a:spcAft>
              </a:pPr>
              <a:r>
                <a:rPr lang="en-US" sz="2315" b="1" dirty="0">
                  <a:solidFill>
                    <a:schemeClr val="bg1"/>
                  </a:solidFill>
                  <a:ea typeface="Courier New" charset="0"/>
                  <a:cs typeface="Courier New" charset="0"/>
                </a:rPr>
                <a:t>😈</a:t>
              </a:r>
              <a:endParaRPr lang="en-US" sz="1323" b="1" dirty="0">
                <a:solidFill>
                  <a:schemeClr val="bg1"/>
                </a:solidFill>
                <a:ea typeface="Courier New" charset="0"/>
                <a:cs typeface="Courier New" charset="0"/>
              </a:endParaRPr>
            </a:p>
          </p:txBody>
        </p:sp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674D0C7A-F549-48B8-931E-CE85732BE5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3418" y="1028660"/>
              <a:ext cx="552217" cy="552217"/>
            </a:xfrm>
            <a:prstGeom prst="rect">
              <a:avLst/>
            </a:prstGeom>
          </p:spPr>
        </p:pic>
      </p:grpSp>
      <p:sp>
        <p:nvSpPr>
          <p:cNvPr id="83" name="Freeform 101">
            <a:extLst>
              <a:ext uri="{FF2B5EF4-FFF2-40B4-BE49-F238E27FC236}">
                <a16:creationId xmlns:a16="http://schemas.microsoft.com/office/drawing/2014/main" id="{39F09680-18FF-4872-9887-8390D62BC5BA}"/>
              </a:ext>
            </a:extLst>
          </p:cNvPr>
          <p:cNvSpPr/>
          <p:nvPr/>
        </p:nvSpPr>
        <p:spPr>
          <a:xfrm>
            <a:off x="3616063" y="3807801"/>
            <a:ext cx="834150" cy="696688"/>
          </a:xfrm>
          <a:custGeom>
            <a:avLst/>
            <a:gdLst>
              <a:gd name="connsiteX0" fmla="*/ 0 w 1008862"/>
              <a:gd name="connsiteY0" fmla="*/ 0 h 842608"/>
              <a:gd name="connsiteX1" fmla="*/ 997527 w 1008862"/>
              <a:gd name="connsiteY1" fmla="*/ 0 h 842608"/>
              <a:gd name="connsiteX2" fmla="*/ 1008862 w 1008862"/>
              <a:gd name="connsiteY2" fmla="*/ 419415 h 842608"/>
              <a:gd name="connsiteX3" fmla="*/ 676353 w 1008862"/>
              <a:gd name="connsiteY3" fmla="*/ 423193 h 842608"/>
              <a:gd name="connsiteX4" fmla="*/ 570555 w 1008862"/>
              <a:gd name="connsiteY4" fmla="*/ 457200 h 842608"/>
              <a:gd name="connsiteX5" fmla="*/ 479871 w 1008862"/>
              <a:gd name="connsiteY5" fmla="*/ 540327 h 842608"/>
              <a:gd name="connsiteX6" fmla="*/ 445864 w 1008862"/>
              <a:gd name="connsiteY6" fmla="*/ 612119 h 842608"/>
              <a:gd name="connsiteX7" fmla="*/ 438307 w 1008862"/>
              <a:gd name="connsiteY7" fmla="*/ 842608 h 842608"/>
              <a:gd name="connsiteX8" fmla="*/ 79348 w 1008862"/>
              <a:gd name="connsiteY8" fmla="*/ 597005 h 842608"/>
              <a:gd name="connsiteX9" fmla="*/ 0 w 1008862"/>
              <a:gd name="connsiteY9" fmla="*/ 0 h 842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8862" h="842608">
                <a:moveTo>
                  <a:pt x="0" y="0"/>
                </a:moveTo>
                <a:lnTo>
                  <a:pt x="997527" y="0"/>
                </a:lnTo>
                <a:lnTo>
                  <a:pt x="1008862" y="419415"/>
                </a:lnTo>
                <a:lnTo>
                  <a:pt x="676353" y="423193"/>
                </a:lnTo>
                <a:lnTo>
                  <a:pt x="570555" y="457200"/>
                </a:lnTo>
                <a:lnTo>
                  <a:pt x="479871" y="540327"/>
                </a:lnTo>
                <a:lnTo>
                  <a:pt x="445864" y="612119"/>
                </a:lnTo>
                <a:lnTo>
                  <a:pt x="438307" y="842608"/>
                </a:lnTo>
                <a:lnTo>
                  <a:pt x="79348" y="59700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8" dirty="0"/>
          </a:p>
        </p:txBody>
      </p:sp>
      <p:sp>
        <p:nvSpPr>
          <p:cNvPr id="84" name="Arc 83">
            <a:extLst>
              <a:ext uri="{FF2B5EF4-FFF2-40B4-BE49-F238E27FC236}">
                <a16:creationId xmlns:a16="http://schemas.microsoft.com/office/drawing/2014/main" id="{23611651-A18C-4E03-915A-57A2002BC3B1}"/>
              </a:ext>
            </a:extLst>
          </p:cNvPr>
          <p:cNvSpPr/>
          <p:nvPr/>
        </p:nvSpPr>
        <p:spPr>
          <a:xfrm rot="16200000">
            <a:off x="3985456" y="4150022"/>
            <a:ext cx="470054" cy="480696"/>
          </a:xfrm>
          <a:prstGeom prst="arc">
            <a:avLst/>
          </a:prstGeom>
          <a:ln w="571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88" dirty="0">
              <a:solidFill>
                <a:srgbClr val="C057C1"/>
              </a:solidFill>
            </a:endParaRPr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195930E2-0B15-47C5-B6DA-3121CDDA95D1}"/>
              </a:ext>
            </a:extLst>
          </p:cNvPr>
          <p:cNvCxnSpPr/>
          <p:nvPr/>
        </p:nvCxnSpPr>
        <p:spPr>
          <a:xfrm flipH="1">
            <a:off x="3425367" y="3806548"/>
            <a:ext cx="1263456" cy="0"/>
          </a:xfrm>
          <a:prstGeom prst="line">
            <a:avLst/>
          </a:prstGeom>
          <a:ln w="57150" cap="sq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A0EE766C-1B87-4BF5-910D-CC42ADA381A5}"/>
              </a:ext>
            </a:extLst>
          </p:cNvPr>
          <p:cNvCxnSpPr/>
          <p:nvPr/>
        </p:nvCxnSpPr>
        <p:spPr>
          <a:xfrm flipH="1">
            <a:off x="4226905" y="4155629"/>
            <a:ext cx="1263456" cy="0"/>
          </a:xfrm>
          <a:prstGeom prst="line">
            <a:avLst/>
          </a:prstGeom>
          <a:ln w="57150" cap="sq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02E8428A-1804-46C9-8BF6-40028901A455}"/>
              </a:ext>
            </a:extLst>
          </p:cNvPr>
          <p:cNvCxnSpPr/>
          <p:nvPr/>
        </p:nvCxnSpPr>
        <p:spPr>
          <a:xfrm>
            <a:off x="3980132" y="4409403"/>
            <a:ext cx="0" cy="448126"/>
          </a:xfrm>
          <a:prstGeom prst="line">
            <a:avLst/>
          </a:prstGeom>
          <a:ln w="57150" cap="sq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>
            <a:extLst>
              <a:ext uri="{FF2B5EF4-FFF2-40B4-BE49-F238E27FC236}">
                <a16:creationId xmlns:a16="http://schemas.microsoft.com/office/drawing/2014/main" id="{570065EB-56C2-45BB-BB4B-EE279DDF44C8}"/>
              </a:ext>
            </a:extLst>
          </p:cNvPr>
          <p:cNvSpPr txBox="1"/>
          <p:nvPr/>
        </p:nvSpPr>
        <p:spPr>
          <a:xfrm rot="16200000">
            <a:off x="2791565" y="3000174"/>
            <a:ext cx="970601" cy="321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88" dirty="0">
                <a:solidFill>
                  <a:srgbClr val="0276BE"/>
                </a:solidFill>
              </a:rPr>
              <a:t>Capsules</a:t>
            </a:r>
          </a:p>
        </p:txBody>
      </p:sp>
      <p:sp>
        <p:nvSpPr>
          <p:cNvPr id="89" name="Rounded Rectangle 30">
            <a:extLst>
              <a:ext uri="{FF2B5EF4-FFF2-40B4-BE49-F238E27FC236}">
                <a16:creationId xmlns:a16="http://schemas.microsoft.com/office/drawing/2014/main" id="{C6A25EFE-CCE0-4947-9113-348139855870}"/>
              </a:ext>
            </a:extLst>
          </p:cNvPr>
          <p:cNvSpPr/>
          <p:nvPr/>
        </p:nvSpPr>
        <p:spPr>
          <a:xfrm>
            <a:off x="1978546" y="2279654"/>
            <a:ext cx="1473460" cy="125434"/>
          </a:xfrm>
          <a:prstGeom prst="roundRect">
            <a:avLst>
              <a:gd name="adj" fmla="val 50000"/>
            </a:avLst>
          </a:prstGeom>
          <a:solidFill>
            <a:srgbClr val="11CF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9" dirty="0"/>
              <a:t>libtock</a:t>
            </a:r>
          </a:p>
        </p:txBody>
      </p:sp>
      <p:sp>
        <p:nvSpPr>
          <p:cNvPr id="90" name="Rounded Rectangle 95">
            <a:extLst>
              <a:ext uri="{FF2B5EF4-FFF2-40B4-BE49-F238E27FC236}">
                <a16:creationId xmlns:a16="http://schemas.microsoft.com/office/drawing/2014/main" id="{88A85893-FCCF-4342-A8CC-F66C9355A5FE}"/>
              </a:ext>
            </a:extLst>
          </p:cNvPr>
          <p:cNvSpPr/>
          <p:nvPr/>
        </p:nvSpPr>
        <p:spPr>
          <a:xfrm>
            <a:off x="3598087" y="2278662"/>
            <a:ext cx="1548376" cy="125434"/>
          </a:xfrm>
          <a:prstGeom prst="roundRect">
            <a:avLst>
              <a:gd name="adj" fmla="val 50000"/>
            </a:avLst>
          </a:prstGeom>
          <a:solidFill>
            <a:srgbClr val="11CF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9" dirty="0"/>
              <a:t>libtock-rs</a:t>
            </a:r>
          </a:p>
        </p:txBody>
      </p:sp>
      <p:sp>
        <p:nvSpPr>
          <p:cNvPr id="91" name="Rounded Rectangle 96">
            <a:extLst>
              <a:ext uri="{FF2B5EF4-FFF2-40B4-BE49-F238E27FC236}">
                <a16:creationId xmlns:a16="http://schemas.microsoft.com/office/drawing/2014/main" id="{475313A1-B9F0-4206-9F50-B84F1C7EF3F9}"/>
              </a:ext>
            </a:extLst>
          </p:cNvPr>
          <p:cNvSpPr/>
          <p:nvPr/>
        </p:nvSpPr>
        <p:spPr>
          <a:xfrm>
            <a:off x="5292543" y="2275823"/>
            <a:ext cx="962323" cy="125434"/>
          </a:xfrm>
          <a:prstGeom prst="roundRect">
            <a:avLst>
              <a:gd name="adj" fmla="val 50000"/>
            </a:avLst>
          </a:prstGeom>
          <a:solidFill>
            <a:srgbClr val="11CF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9" dirty="0"/>
              <a:t>libtock</a:t>
            </a:r>
          </a:p>
        </p:txBody>
      </p:sp>
      <p:sp>
        <p:nvSpPr>
          <p:cNvPr id="92" name="Rounded Rectangle 97">
            <a:extLst>
              <a:ext uri="{FF2B5EF4-FFF2-40B4-BE49-F238E27FC236}">
                <a16:creationId xmlns:a16="http://schemas.microsoft.com/office/drawing/2014/main" id="{5ABD435F-70FC-4EC9-B594-505B6FEA092F}"/>
              </a:ext>
            </a:extLst>
          </p:cNvPr>
          <p:cNvSpPr/>
          <p:nvPr/>
        </p:nvSpPr>
        <p:spPr>
          <a:xfrm>
            <a:off x="6294776" y="2275823"/>
            <a:ext cx="891903" cy="125434"/>
          </a:xfrm>
          <a:prstGeom prst="roundRect">
            <a:avLst>
              <a:gd name="adj" fmla="val 50000"/>
            </a:avLst>
          </a:prstGeom>
          <a:solidFill>
            <a:srgbClr val="11CF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9" dirty="0"/>
              <a:t>libnrf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A24CE7CE-C095-41EE-88CD-A50B9F364E32}"/>
              </a:ext>
            </a:extLst>
          </p:cNvPr>
          <p:cNvSpPr txBox="1"/>
          <p:nvPr/>
        </p:nvSpPr>
        <p:spPr>
          <a:xfrm>
            <a:off x="63891" y="2319554"/>
            <a:ext cx="1763281" cy="38248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r>
              <a:rPr lang="en-US" sz="1600" dirty="0"/>
              <a:t>Syscall Interface</a:t>
            </a:r>
          </a:p>
        </p:txBody>
      </p:sp>
    </p:spTree>
    <p:extLst>
      <p:ext uri="{BB962C8B-B14F-4D97-AF65-F5344CB8AC3E}">
        <p14:creationId xmlns:p14="http://schemas.microsoft.com/office/powerpoint/2010/main" val="1382530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/>
      <p:bldP spid="33" grpId="0" animBg="1"/>
      <p:bldP spid="46" grpId="0" animBg="1"/>
      <p:bldP spid="60" grpId="0"/>
      <p:bldP spid="61" grpId="0"/>
      <p:bldP spid="62" grpId="0" animBg="1"/>
      <p:bldP spid="63" grpId="0" animBg="1"/>
      <p:bldP spid="64" grpId="0" animBg="1"/>
      <p:bldP spid="67" grpId="0" animBg="1"/>
      <p:bldP spid="68" grpId="0" animBg="1"/>
      <p:bldP spid="69" grpId="0"/>
      <p:bldP spid="70" grpId="0" animBg="1"/>
      <p:bldP spid="83" grpId="0" animBg="1"/>
      <p:bldP spid="84" grpId="0" animBg="1"/>
      <p:bldP spid="88" grpId="0"/>
      <p:bldP spid="89" grpId="0" animBg="1"/>
      <p:bldP spid="90" grpId="0" animBg="1"/>
      <p:bldP spid="91" grpId="0" animBg="1"/>
      <p:bldP spid="92" grpId="0" animBg="1"/>
      <p:bldP spid="9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Sensing systems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Platforms</a:t>
            </a:r>
          </a:p>
          <a:p>
            <a:pPr lvl="1"/>
            <a:r>
              <a:rPr lang="en-US" dirty="0"/>
              <a:t>How to improve the capabilities of sensing systems</a:t>
            </a:r>
          </a:p>
          <a:p>
            <a:pPr lvl="1"/>
            <a:r>
              <a:rPr lang="en-US" dirty="0"/>
              <a:t>Examples: lower power, better wireless, new sensors</a:t>
            </a:r>
          </a:p>
          <a:p>
            <a:pPr lvl="1"/>
            <a:endParaRPr lang="en-US" dirty="0"/>
          </a:p>
          <a:p>
            <a:r>
              <a:rPr lang="en-US" b="1" dirty="0"/>
              <a:t>Applications</a:t>
            </a:r>
          </a:p>
          <a:p>
            <a:pPr lvl="1"/>
            <a:r>
              <a:rPr lang="en-US" dirty="0"/>
              <a:t>How to use sensing systems to meet some desired goal</a:t>
            </a:r>
          </a:p>
          <a:p>
            <a:pPr lvl="1"/>
            <a:r>
              <a:rPr lang="en-US" dirty="0"/>
              <a:t>Examples: track human interactions, measure household energy use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512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3DC6E5-7797-4AC7-A66C-407F43787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Opo</a:t>
            </a:r>
            <a:r>
              <a:rPr lang="en-US" dirty="0"/>
              <a:t> </a:t>
            </a:r>
            <a:r>
              <a:rPr lang="en-US" sz="2800" dirty="0"/>
              <a:t>(Huang, </a:t>
            </a:r>
            <a:r>
              <a:rPr lang="en-US" sz="2800" dirty="0" err="1"/>
              <a:t>Kuo</a:t>
            </a:r>
            <a:r>
              <a:rPr lang="en-US" sz="2800" dirty="0"/>
              <a:t>, </a:t>
            </a:r>
            <a:r>
              <a:rPr lang="en-US" sz="2800" dirty="0" err="1"/>
              <a:t>Pannuto</a:t>
            </a:r>
            <a:r>
              <a:rPr lang="en-US" sz="2800" dirty="0"/>
              <a:t>, Dutta)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99D502-E75B-4C28-A4F4-5A34BCF831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6604574" cy="5029200"/>
          </a:xfrm>
        </p:spPr>
        <p:txBody>
          <a:bodyPr/>
          <a:lstStyle/>
          <a:p>
            <a:r>
              <a:rPr lang="en-US" dirty="0"/>
              <a:t>Goal: sense distance of human interactions</a:t>
            </a:r>
          </a:p>
          <a:p>
            <a:pPr lvl="1"/>
            <a:r>
              <a:rPr lang="en-US" dirty="0"/>
              <a:t>Real-time, high accuracy, deployable</a:t>
            </a:r>
          </a:p>
          <a:p>
            <a:pPr lvl="1"/>
            <a:endParaRPr lang="en-US" dirty="0"/>
          </a:p>
          <a:p>
            <a:r>
              <a:rPr lang="en-US" dirty="0"/>
              <a:t>Solutions</a:t>
            </a:r>
          </a:p>
          <a:p>
            <a:pPr lvl="1"/>
            <a:r>
              <a:rPr lang="en-US" dirty="0"/>
              <a:t>Ultrasonic allows for low-power detection of nearby devices</a:t>
            </a:r>
          </a:p>
          <a:p>
            <a:pPr lvl="1"/>
            <a:r>
              <a:rPr lang="en-US" dirty="0"/>
              <a:t>Also provides directionality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Measure difference in arrival time of RF and Ultrasonic to determine distance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48FDD1-42AD-4AC7-939E-BB0FE9947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C34D98-145C-40B4-A7A6-D251C7CE29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6192" y="835657"/>
            <a:ext cx="3258005" cy="22196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4BD274B-87C5-435C-B2FB-C4A593B98C9F}"/>
              </a:ext>
            </a:extLst>
          </p:cNvPr>
          <p:cNvSpPr txBox="1"/>
          <p:nvPr/>
        </p:nvSpPr>
        <p:spPr>
          <a:xfrm>
            <a:off x="607595" y="6260068"/>
            <a:ext cx="69964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https://lab11.eecs.berkeley.edu/content/pubs/huang14opo.pdf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D641671-429E-4EF0-99A6-49713F6773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9272" y="3437627"/>
            <a:ext cx="4101122" cy="1772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71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D5046-2B68-40F9-B63B-BC8BFDE60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Powerwatch</a:t>
            </a:r>
            <a:r>
              <a:rPr lang="en-US" dirty="0"/>
              <a:t> </a:t>
            </a:r>
            <a:r>
              <a:rPr lang="en-US" sz="2800" dirty="0"/>
              <a:t>(Klugman, Adkins, et al.)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BDD56D-F59D-49FA-A56D-C2352EE068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Goal: measure electric grid reliability in developing regions</a:t>
            </a:r>
          </a:p>
          <a:p>
            <a:r>
              <a:rPr lang="en-US" dirty="0"/>
              <a:t>“Access alone is insufficient. Reliability matters too.”</a:t>
            </a:r>
          </a:p>
          <a:p>
            <a:pPr lvl="1"/>
            <a:endParaRPr lang="en-US" dirty="0"/>
          </a:p>
          <a:p>
            <a:r>
              <a:rPr lang="en-US" dirty="0"/>
              <a:t>Solutions:</a:t>
            </a:r>
          </a:p>
          <a:p>
            <a:pPr lvl="1"/>
            <a:r>
              <a:rPr lang="en-US" dirty="0"/>
              <a:t>Wall-powered sensor with battery-backup to detect outages and report over cellular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Infrastructure to collect measurements and</a:t>
            </a:r>
            <a:br>
              <a:rPr lang="en-US" dirty="0"/>
            </a:br>
            <a:r>
              <a:rPr lang="en-US" dirty="0"/>
              <a:t>cross-correlate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Create a team to manage the deployment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231518-2BBF-4C43-BB92-8C2238829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B163B5-92EE-4486-933D-DF67953CC1CD}"/>
              </a:ext>
            </a:extLst>
          </p:cNvPr>
          <p:cNvSpPr txBox="1"/>
          <p:nvPr/>
        </p:nvSpPr>
        <p:spPr>
          <a:xfrm>
            <a:off x="607595" y="6352143"/>
            <a:ext cx="71252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https://lab11.eecs.berkeley.edu/content/pubs/klugman19scale.pdf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928189-AD15-4065-BA7F-9BE56B6665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5836" y="4493306"/>
            <a:ext cx="3474558" cy="1768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3793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What haven’t we talked about?</a:t>
            </a:r>
          </a:p>
          <a:p>
            <a:pPr lvl="1"/>
            <a:r>
              <a:rPr lang="en-US" dirty="0" err="1"/>
              <a:t>Microbit</a:t>
            </a:r>
            <a:endParaRPr lang="en-US" dirty="0"/>
          </a:p>
          <a:p>
            <a:pPr lvl="1"/>
            <a:r>
              <a:rPr lang="en-US" dirty="0"/>
              <a:t>nRF52833</a:t>
            </a:r>
          </a:p>
          <a:p>
            <a:pPr lvl="1"/>
            <a:endParaRPr lang="en-US" dirty="0"/>
          </a:p>
          <a:p>
            <a:r>
              <a:rPr lang="en-US" dirty="0"/>
              <a:t>Sensing Systems Research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24872940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F1AC34-028D-4E90-AC68-6A2D69D57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C34A44-5E93-4E4D-84E4-CCF294EB73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Bonus: Signpost</a:t>
            </a:r>
          </a:p>
          <a:p>
            <a:pPr marL="457200" lvl="1" indent="0">
              <a:buNone/>
            </a:pPr>
            <a:r>
              <a:rPr lang="en-US" dirty="0"/>
              <a:t>(Adkins, Ghena, Jackson, </a:t>
            </a:r>
            <a:r>
              <a:rPr lang="en-US" dirty="0" err="1"/>
              <a:t>Pannuto</a:t>
            </a:r>
            <a:r>
              <a:rPr lang="en-US" dirty="0"/>
              <a:t>, Rohrer, Campbell, Dutta)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FD02FC1-8EA4-4947-A1BC-32E8B3F4B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8C5E10-1AFE-46D1-842D-68A7E4865FDA}"/>
              </a:ext>
            </a:extLst>
          </p:cNvPr>
          <p:cNvSpPr txBox="1"/>
          <p:nvPr/>
        </p:nvSpPr>
        <p:spPr>
          <a:xfrm>
            <a:off x="607595" y="5510965"/>
            <a:ext cx="73055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https://lab11.eecs.berkeley.edu/content/pubs/adkins18signpost.pdf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618007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5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/>
              <a:t>What things might we want to sense at the scale of a city?</a:t>
            </a:r>
            <a:endParaRPr/>
          </a:p>
        </p:txBody>
      </p:sp>
      <p:sp>
        <p:nvSpPr>
          <p:cNvPr id="78" name="Google Shape;78;p1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fld id="{00000000-1234-1234-1234-123412341234}" type="slidenum">
              <a:rPr lang="en"/>
              <a:pPr>
                <a:buClr>
                  <a:srgbClr val="000000"/>
                </a:buClr>
                <a:buSzPts val="1100"/>
              </a:pPr>
              <a:t>46</a:t>
            </a:fld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86633" y="3405367"/>
            <a:ext cx="4096000" cy="3017300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6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/>
              <a:t>Air quality monitoring</a:t>
            </a:r>
            <a:endParaRPr/>
          </a:p>
        </p:txBody>
      </p:sp>
      <p:pic>
        <p:nvPicPr>
          <p:cNvPr id="85" name="Google Shape;8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07033" y="3559633"/>
            <a:ext cx="2817600" cy="2807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86" name="Google Shape;86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43100" y="1808500"/>
            <a:ext cx="3537987" cy="2295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6"/>
          <p:cNvPicPr preferRelativeResize="0"/>
          <p:nvPr/>
        </p:nvPicPr>
        <p:blipFill rotWithShape="1">
          <a:blip r:embed="rId6">
            <a:alphaModFix/>
          </a:blip>
          <a:srcRect l="1616" t="4009" r="1616" b="3594"/>
          <a:stretch/>
        </p:blipFill>
        <p:spPr>
          <a:xfrm>
            <a:off x="332234" y="1719634"/>
            <a:ext cx="4259533" cy="248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726736" y="288567"/>
            <a:ext cx="2697901" cy="258090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6"/>
          <p:cNvSpPr txBox="1"/>
          <p:nvPr/>
        </p:nvSpPr>
        <p:spPr>
          <a:xfrm>
            <a:off x="-25233" y="6525767"/>
            <a:ext cx="91244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800"/>
              <a:t>[1] Cheng et al. AirCloud: a cloud-based air-quality monitoring system for everyone. 2014. 	[2] Purple Air. 2018.</a:t>
            </a:r>
            <a:endParaRPr sz="800"/>
          </a:p>
        </p:txBody>
      </p:sp>
      <p:sp>
        <p:nvSpPr>
          <p:cNvPr id="90" name="Google Shape;90;p16"/>
          <p:cNvSpPr txBox="1"/>
          <p:nvPr/>
        </p:nvSpPr>
        <p:spPr>
          <a:xfrm>
            <a:off x="47600" y="3919133"/>
            <a:ext cx="3680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800"/>
              <a:t>[1]</a:t>
            </a:r>
            <a:endParaRPr sz="800"/>
          </a:p>
        </p:txBody>
      </p:sp>
      <p:sp>
        <p:nvSpPr>
          <p:cNvPr id="91" name="Google Shape;91;p16"/>
          <p:cNvSpPr txBox="1"/>
          <p:nvPr/>
        </p:nvSpPr>
        <p:spPr>
          <a:xfrm>
            <a:off x="3069500" y="6082033"/>
            <a:ext cx="3680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800"/>
              <a:t>[1]</a:t>
            </a:r>
            <a:endParaRPr sz="800"/>
          </a:p>
        </p:txBody>
      </p:sp>
      <p:sp>
        <p:nvSpPr>
          <p:cNvPr id="92" name="Google Shape;92;p16"/>
          <p:cNvSpPr txBox="1"/>
          <p:nvPr/>
        </p:nvSpPr>
        <p:spPr>
          <a:xfrm>
            <a:off x="5150633" y="1808500"/>
            <a:ext cx="3680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800"/>
              <a:t>[2]</a:t>
            </a:r>
            <a:endParaRPr sz="800"/>
          </a:p>
        </p:txBody>
      </p:sp>
      <p:sp>
        <p:nvSpPr>
          <p:cNvPr id="93" name="Google Shape;93;p16"/>
          <p:cNvSpPr txBox="1"/>
          <p:nvPr/>
        </p:nvSpPr>
        <p:spPr>
          <a:xfrm>
            <a:off x="8429900" y="288567"/>
            <a:ext cx="3680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800"/>
              <a:t>[2]</a:t>
            </a:r>
            <a:endParaRPr sz="800"/>
          </a:p>
        </p:txBody>
      </p:sp>
      <p:sp>
        <p:nvSpPr>
          <p:cNvPr id="94" name="Google Shape;94;p1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47</a:t>
            </a:fld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03567" y="4125800"/>
            <a:ext cx="5613867" cy="2411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7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/>
              <a:t>Audio detection, classification, and localization</a:t>
            </a:r>
            <a:endParaRPr/>
          </a:p>
        </p:txBody>
      </p:sp>
      <p:pic>
        <p:nvPicPr>
          <p:cNvPr id="101" name="Google Shape;10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44566" y="1521133"/>
            <a:ext cx="4031833" cy="2478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8134" y="1799768"/>
            <a:ext cx="2905433" cy="3409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959634" y="4199400"/>
            <a:ext cx="3032404" cy="2291933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7"/>
          <p:cNvSpPr txBox="1"/>
          <p:nvPr/>
        </p:nvSpPr>
        <p:spPr>
          <a:xfrm>
            <a:off x="-25233" y="6431834"/>
            <a:ext cx="11961600" cy="378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800" dirty="0"/>
              <a:t>[1] </a:t>
            </a:r>
            <a:r>
              <a:rPr lang="en" sz="800" dirty="0" err="1"/>
              <a:t>Girod</a:t>
            </a:r>
            <a:r>
              <a:rPr lang="en" sz="800" dirty="0"/>
              <a:t> et al. The Design and Implementation of a Self-Calibrating Distributed Acoustic Sensing Platform. 2006. 	[2] </a:t>
            </a:r>
            <a:r>
              <a:rPr lang="en" sz="800" dirty="0" err="1"/>
              <a:t>Lédeczi</a:t>
            </a:r>
            <a:r>
              <a:rPr lang="en" sz="800" dirty="0"/>
              <a:t> et al. Multiple Simultaneous Acoustic Source Localization in Urban Terrain. 2005.   [3] Sounds of New York City. 2016.</a:t>
            </a:r>
            <a:endParaRPr sz="800" dirty="0"/>
          </a:p>
          <a:p>
            <a:endParaRPr sz="800" dirty="0"/>
          </a:p>
        </p:txBody>
      </p:sp>
      <p:sp>
        <p:nvSpPr>
          <p:cNvPr id="105" name="Google Shape;105;p17"/>
          <p:cNvSpPr txBox="1"/>
          <p:nvPr/>
        </p:nvSpPr>
        <p:spPr>
          <a:xfrm>
            <a:off x="47600" y="4924000"/>
            <a:ext cx="3680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800"/>
              <a:t>[1]</a:t>
            </a:r>
            <a:endParaRPr sz="800"/>
          </a:p>
        </p:txBody>
      </p:sp>
      <p:sp>
        <p:nvSpPr>
          <p:cNvPr id="106" name="Google Shape;106;p17"/>
          <p:cNvSpPr txBox="1"/>
          <p:nvPr/>
        </p:nvSpPr>
        <p:spPr>
          <a:xfrm>
            <a:off x="3039100" y="6152733"/>
            <a:ext cx="3680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800"/>
              <a:t>[1]</a:t>
            </a:r>
            <a:endParaRPr sz="800"/>
          </a:p>
        </p:txBody>
      </p:sp>
      <p:sp>
        <p:nvSpPr>
          <p:cNvPr id="107" name="Google Shape;107;p17"/>
          <p:cNvSpPr txBox="1"/>
          <p:nvPr/>
        </p:nvSpPr>
        <p:spPr>
          <a:xfrm>
            <a:off x="7454400" y="3821000"/>
            <a:ext cx="3680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800"/>
              <a:t>[2]</a:t>
            </a:r>
            <a:endParaRPr sz="800"/>
          </a:p>
        </p:txBody>
      </p:sp>
      <p:pic>
        <p:nvPicPr>
          <p:cNvPr id="108" name="Google Shape;108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735301" y="1560167"/>
            <a:ext cx="3289300" cy="24638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7"/>
          <p:cNvSpPr txBox="1"/>
          <p:nvPr/>
        </p:nvSpPr>
        <p:spPr>
          <a:xfrm>
            <a:off x="3466433" y="3739167"/>
            <a:ext cx="3680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800"/>
              <a:t>[3]</a:t>
            </a:r>
            <a:endParaRPr sz="800"/>
          </a:p>
        </p:txBody>
      </p:sp>
      <p:sp>
        <p:nvSpPr>
          <p:cNvPr id="110" name="Google Shape;110;p1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48</a:t>
            </a:fld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41900" y="2792501"/>
            <a:ext cx="4312333" cy="1584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8"/>
          <p:cNvPicPr preferRelativeResize="0"/>
          <p:nvPr/>
        </p:nvPicPr>
        <p:blipFill rotWithShape="1">
          <a:blip r:embed="rId4">
            <a:alphaModFix/>
          </a:blip>
          <a:srcRect b="4049"/>
          <a:stretch/>
        </p:blipFill>
        <p:spPr>
          <a:xfrm>
            <a:off x="2854001" y="4401934"/>
            <a:ext cx="5547567" cy="2064533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8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/>
              <a:t>Traffic queue sensing and congestion control</a:t>
            </a:r>
            <a:endParaRPr/>
          </a:p>
        </p:txBody>
      </p:sp>
      <p:pic>
        <p:nvPicPr>
          <p:cNvPr id="118" name="Google Shape;118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77565" y="1532849"/>
            <a:ext cx="4048000" cy="2693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19" name="Google Shape;119;p18"/>
          <p:cNvPicPr preferRelativeResize="0"/>
          <p:nvPr/>
        </p:nvPicPr>
        <p:blipFill rotWithShape="1">
          <a:blip r:embed="rId6">
            <a:alphaModFix/>
          </a:blip>
          <a:srcRect l="2764" t="5631" r="4471" b="5114"/>
          <a:stretch/>
        </p:blipFill>
        <p:spPr>
          <a:xfrm>
            <a:off x="260833" y="1850932"/>
            <a:ext cx="3382667" cy="2349133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8"/>
          <p:cNvSpPr txBox="1"/>
          <p:nvPr/>
        </p:nvSpPr>
        <p:spPr>
          <a:xfrm>
            <a:off x="-25233" y="6525767"/>
            <a:ext cx="91244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800"/>
              <a:t>[1] Sen et al. Kyun Queue: A Sensor Network System To Monitor Road Traffic Queues, 2012 </a:t>
            </a:r>
            <a:endParaRPr sz="800"/>
          </a:p>
        </p:txBody>
      </p:sp>
      <p:sp>
        <p:nvSpPr>
          <p:cNvPr id="121" name="Google Shape;121;p18"/>
          <p:cNvSpPr txBox="1"/>
          <p:nvPr/>
        </p:nvSpPr>
        <p:spPr>
          <a:xfrm>
            <a:off x="0" y="3915267"/>
            <a:ext cx="3680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800"/>
              <a:t>[1]</a:t>
            </a:r>
            <a:endParaRPr sz="800"/>
          </a:p>
        </p:txBody>
      </p:sp>
      <p:sp>
        <p:nvSpPr>
          <p:cNvPr id="122" name="Google Shape;122;p18"/>
          <p:cNvSpPr txBox="1"/>
          <p:nvPr/>
        </p:nvSpPr>
        <p:spPr>
          <a:xfrm>
            <a:off x="3596033" y="3998333"/>
            <a:ext cx="3680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800"/>
              <a:t>[1]</a:t>
            </a:r>
            <a:endParaRPr sz="800"/>
          </a:p>
        </p:txBody>
      </p:sp>
      <p:sp>
        <p:nvSpPr>
          <p:cNvPr id="123" name="Google Shape;123;p18"/>
          <p:cNvSpPr txBox="1"/>
          <p:nvPr/>
        </p:nvSpPr>
        <p:spPr>
          <a:xfrm>
            <a:off x="2637033" y="6181667"/>
            <a:ext cx="3680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800"/>
              <a:t>[1]</a:t>
            </a:r>
            <a:endParaRPr sz="800"/>
          </a:p>
        </p:txBody>
      </p:sp>
      <p:sp>
        <p:nvSpPr>
          <p:cNvPr id="124" name="Google Shape;124;p1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49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Microbit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2856822" cy="5029200"/>
          </a:xfrm>
        </p:spPr>
        <p:txBody>
          <a:bodyPr/>
          <a:lstStyle/>
          <a:p>
            <a:r>
              <a:rPr lang="en-US" dirty="0"/>
              <a:t>Used almost all of this!</a:t>
            </a:r>
          </a:p>
          <a:p>
            <a:endParaRPr lang="en-US" dirty="0"/>
          </a:p>
          <a:p>
            <a:r>
              <a:rPr lang="en-US" dirty="0"/>
              <a:t>Remaining:</a:t>
            </a:r>
          </a:p>
          <a:p>
            <a:pPr lvl="1"/>
            <a:r>
              <a:rPr lang="en-US" dirty="0"/>
              <a:t>Batteries</a:t>
            </a:r>
          </a:p>
          <a:p>
            <a:pPr lvl="1"/>
            <a:r>
              <a:rPr lang="en-US" dirty="0"/>
              <a:t>Wireless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KL27Z I2C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Touch sensitive pads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</a:t>
            </a:fld>
            <a:endParaRPr lang="en-US"/>
          </a:p>
        </p:txBody>
      </p:sp>
      <p:pic>
        <p:nvPicPr>
          <p:cNvPr id="1026" name="Picture 2" descr="Board overview 2.0">
            <a:extLst>
              <a:ext uri="{FF2B5EF4-FFF2-40B4-BE49-F238E27FC236}">
                <a16:creationId xmlns:a16="http://schemas.microsoft.com/office/drawing/2014/main" id="{DBA96C38-44D5-4FEE-94F8-1A9B103F5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0253" y="228600"/>
            <a:ext cx="7730141" cy="617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892813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14165" y="3078565"/>
            <a:ext cx="2311833" cy="2311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8501" y="5561823"/>
            <a:ext cx="4127500" cy="960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78109" y="304230"/>
            <a:ext cx="4489425" cy="96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7285" y="3250218"/>
            <a:ext cx="4127500" cy="196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5382734"/>
            <a:ext cx="4762501" cy="1515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257935" y="4586233"/>
            <a:ext cx="1785900" cy="2311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344565" y="3250232"/>
            <a:ext cx="2311833" cy="2311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853607" y="2765234"/>
            <a:ext cx="2190227" cy="1515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617529" y="-75087"/>
            <a:ext cx="3419433" cy="3419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07295" y="107389"/>
            <a:ext cx="2857500" cy="1157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324554" y="1761301"/>
            <a:ext cx="3144279" cy="820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9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0130484" y="1953136"/>
            <a:ext cx="1850933" cy="437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9"/>
          <p:cNvPicPr preferRelativeResize="0"/>
          <p:nvPr/>
        </p:nvPicPr>
        <p:blipFill rotWithShape="1">
          <a:blip r:embed="rId15">
            <a:alphaModFix/>
          </a:blip>
          <a:srcRect t="24615" b="24314"/>
          <a:stretch/>
        </p:blipFill>
        <p:spPr>
          <a:xfrm>
            <a:off x="171768" y="1667237"/>
            <a:ext cx="2311833" cy="1180713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50</a:t>
            </a:fld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FCE7E7-092C-4D4C-A86F-CAC3DB417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6715" y="784160"/>
            <a:ext cx="9785684" cy="5289680"/>
          </a:xfrm>
        </p:spPr>
        <p:txBody>
          <a:bodyPr>
            <a:normAutofit/>
          </a:bodyPr>
          <a:lstStyle/>
          <a:p>
            <a:pPr marL="609585" indent="-609585">
              <a:buFont typeface="+mj-lt"/>
              <a:buAutoNum type="arabicPeriod"/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City-Scale Sensing Introduction</a:t>
            </a:r>
          </a:p>
          <a:p>
            <a:pPr marL="609585" indent="-609585">
              <a:buFont typeface="+mj-lt"/>
              <a:buAutoNum type="arabicPeriod"/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Signpost</a:t>
            </a:r>
          </a:p>
          <a:p>
            <a:pPr lvl="1">
              <a:spcBef>
                <a:spcPts val="0"/>
              </a:spcBef>
            </a:pPr>
            <a:r>
              <a:rPr lang="en-US" sz="2667" b="1" dirty="0">
                <a:solidFill>
                  <a:schemeClr val="accent1">
                    <a:lumMod val="50000"/>
                  </a:schemeClr>
                </a:solidFill>
              </a:rPr>
              <a:t>Motivation</a:t>
            </a:r>
          </a:p>
          <a:p>
            <a:pPr lvl="1">
              <a:spcBef>
                <a:spcPts val="0"/>
              </a:spcBef>
            </a:pPr>
            <a:r>
              <a:rPr lang="en-US" sz="2667" dirty="0">
                <a:solidFill>
                  <a:schemeClr val="accent1">
                    <a:lumMod val="50000"/>
                  </a:schemeClr>
                </a:solidFill>
              </a:rPr>
              <a:t>Shared Resources</a:t>
            </a:r>
          </a:p>
          <a:p>
            <a:pPr lvl="1">
              <a:spcBef>
                <a:spcPts val="0"/>
              </a:spcBef>
            </a:pPr>
            <a:r>
              <a:rPr lang="en-US" sz="2667" dirty="0">
                <a:solidFill>
                  <a:schemeClr val="accent1">
                    <a:lumMod val="50000"/>
                  </a:schemeClr>
                </a:solidFill>
              </a:rPr>
              <a:t>Deployability</a:t>
            </a:r>
          </a:p>
          <a:p>
            <a:pPr lvl="1">
              <a:spcBef>
                <a:spcPts val="0"/>
              </a:spcBef>
            </a:pPr>
            <a:r>
              <a:rPr lang="en-US" sz="2667" dirty="0">
                <a:solidFill>
                  <a:schemeClr val="accent1">
                    <a:lumMod val="50000"/>
                  </a:schemeClr>
                </a:solidFill>
              </a:rPr>
              <a:t>Implementation</a:t>
            </a:r>
          </a:p>
          <a:p>
            <a:pPr lvl="1">
              <a:spcBef>
                <a:spcPts val="0"/>
              </a:spcBef>
            </a:pPr>
            <a:r>
              <a:rPr lang="en-US" sz="2667" dirty="0">
                <a:solidFill>
                  <a:schemeClr val="accent1">
                    <a:lumMod val="50000"/>
                  </a:schemeClr>
                </a:solidFill>
              </a:rPr>
              <a:t>Evaluation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FC9CEE-4BE7-9A43-8049-822D1B3C3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A358D-2637-E146-A3BD-05BD470B507B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38196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36057" y="2594433"/>
            <a:ext cx="3093977" cy="2317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0"/>
          <p:cNvPicPr preferRelativeResize="0"/>
          <p:nvPr/>
        </p:nvPicPr>
        <p:blipFill rotWithShape="1">
          <a:blip r:embed="rId4">
            <a:alphaModFix/>
          </a:blip>
          <a:srcRect l="21718" t="4009" r="1617" b="3594"/>
          <a:stretch/>
        </p:blipFill>
        <p:spPr>
          <a:xfrm>
            <a:off x="772001" y="2614333"/>
            <a:ext cx="3093967" cy="2277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00133" y="2594436"/>
            <a:ext cx="3339168" cy="2317467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0"/>
          <p:cNvSpPr txBox="1"/>
          <p:nvPr/>
        </p:nvSpPr>
        <p:spPr>
          <a:xfrm>
            <a:off x="771984" y="976633"/>
            <a:ext cx="3094000" cy="8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3200" dirty="0"/>
              <a:t>Air Quality Monitoring</a:t>
            </a:r>
            <a:endParaRPr sz="3200" dirty="0"/>
          </a:p>
        </p:txBody>
      </p:sp>
      <p:sp>
        <p:nvSpPr>
          <p:cNvPr id="151" name="Google Shape;151;p20"/>
          <p:cNvSpPr txBox="1"/>
          <p:nvPr/>
        </p:nvSpPr>
        <p:spPr>
          <a:xfrm>
            <a:off x="4436033" y="976633"/>
            <a:ext cx="3094000" cy="8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3200"/>
              <a:t>Urban Noise Classification</a:t>
            </a:r>
            <a:endParaRPr sz="3200"/>
          </a:p>
        </p:txBody>
      </p:sp>
      <p:sp>
        <p:nvSpPr>
          <p:cNvPr id="152" name="Google Shape;152;p20"/>
          <p:cNvSpPr txBox="1"/>
          <p:nvPr/>
        </p:nvSpPr>
        <p:spPr>
          <a:xfrm>
            <a:off x="8222717" y="976633"/>
            <a:ext cx="3094000" cy="8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3200"/>
              <a:t>Traffic Queue Sensing</a:t>
            </a:r>
            <a:endParaRPr sz="3200"/>
          </a:p>
        </p:txBody>
      </p:sp>
      <p:sp>
        <p:nvSpPr>
          <p:cNvPr id="153" name="Google Shape;153;p20"/>
          <p:cNvSpPr txBox="1"/>
          <p:nvPr/>
        </p:nvSpPr>
        <p:spPr>
          <a:xfrm>
            <a:off x="-25233" y="6525767"/>
            <a:ext cx="106564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800">
                <a:solidFill>
                  <a:schemeClr val="dk1"/>
                </a:solidFill>
              </a:rPr>
              <a:t>[1] Cheng et al. AirCloud: a cloud-based air-quality monitoring system for everyone. 2014.   [2] Sounds of New Your City. 2016.   </a:t>
            </a:r>
            <a:r>
              <a:rPr lang="en" sz="800"/>
              <a:t>[3] Sen et al. Kyun Queue: A Sensor Network System To Monitor Road Traffic Queues, 2012 </a:t>
            </a:r>
            <a:endParaRPr sz="800"/>
          </a:p>
        </p:txBody>
      </p:sp>
      <p:sp>
        <p:nvSpPr>
          <p:cNvPr id="154" name="Google Shape;154;p20"/>
          <p:cNvSpPr txBox="1"/>
          <p:nvPr/>
        </p:nvSpPr>
        <p:spPr>
          <a:xfrm>
            <a:off x="404000" y="4607200"/>
            <a:ext cx="3680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800"/>
              <a:t>[1]</a:t>
            </a:r>
            <a:endParaRPr sz="800"/>
          </a:p>
        </p:txBody>
      </p:sp>
      <p:sp>
        <p:nvSpPr>
          <p:cNvPr id="155" name="Google Shape;155;p20"/>
          <p:cNvSpPr txBox="1"/>
          <p:nvPr/>
        </p:nvSpPr>
        <p:spPr>
          <a:xfrm>
            <a:off x="4154867" y="4607200"/>
            <a:ext cx="3680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800"/>
              <a:t>[2]</a:t>
            </a:r>
            <a:endParaRPr sz="800"/>
          </a:p>
        </p:txBody>
      </p:sp>
      <p:sp>
        <p:nvSpPr>
          <p:cNvPr id="156" name="Google Shape;156;p20"/>
          <p:cNvSpPr txBox="1"/>
          <p:nvPr/>
        </p:nvSpPr>
        <p:spPr>
          <a:xfrm>
            <a:off x="7788733" y="4607200"/>
            <a:ext cx="3680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800"/>
              <a:t>[3]</a:t>
            </a:r>
            <a:endParaRPr sz="800"/>
          </a:p>
        </p:txBody>
      </p:sp>
      <p:sp>
        <p:nvSpPr>
          <p:cNvPr id="157" name="Google Shape;157;p2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52</a:t>
            </a:fld>
            <a:endParaRPr/>
          </a:p>
        </p:txBody>
      </p:sp>
      <p:sp>
        <p:nvSpPr>
          <p:cNvPr id="158" name="Google Shape;158;p20"/>
          <p:cNvSpPr txBox="1"/>
          <p:nvPr/>
        </p:nvSpPr>
        <p:spPr>
          <a:xfrm>
            <a:off x="865867" y="5205233"/>
            <a:ext cx="9395200" cy="10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 dirty="0"/>
              <a:t>Lots of interesting applications and interested parties.</a:t>
            </a:r>
            <a:br>
              <a:rPr lang="en" sz="2400" dirty="0"/>
            </a:br>
            <a:r>
              <a:rPr lang="en" sz="2400" dirty="0"/>
              <a:t>But let’s look at the process of actually creating and deploying an application.</a:t>
            </a:r>
            <a:endParaRPr sz="2400" dirty="0"/>
          </a:p>
        </p:txBody>
      </p:sp>
      <p:sp>
        <p:nvSpPr>
          <p:cNvPr id="14" name="Google Shape;173;p21">
            <a:extLst>
              <a:ext uri="{FF2B5EF4-FFF2-40B4-BE49-F238E27FC236}">
                <a16:creationId xmlns:a16="http://schemas.microsoft.com/office/drawing/2014/main" id="{EA3096D7-FE0A-9C44-A7B6-63E089422DD1}"/>
              </a:ext>
            </a:extLst>
          </p:cNvPr>
          <p:cNvSpPr/>
          <p:nvPr/>
        </p:nvSpPr>
        <p:spPr>
          <a:xfrm>
            <a:off x="7676700" y="925467"/>
            <a:ext cx="4164800" cy="42476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2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/>
              <a:t>Many steps to building traffic queue sensing </a:t>
            </a:r>
            <a:endParaRPr/>
          </a:p>
        </p:txBody>
      </p:sp>
      <p:pic>
        <p:nvPicPr>
          <p:cNvPr id="180" name="Google Shape;18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3734" y="1568934"/>
            <a:ext cx="3387300" cy="1244333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2"/>
          <p:cNvSpPr txBox="1"/>
          <p:nvPr/>
        </p:nvSpPr>
        <p:spPr>
          <a:xfrm>
            <a:off x="1762984" y="2813267"/>
            <a:ext cx="35088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/>
              <a:t>Sensing Hypothesis/Hardware</a:t>
            </a:r>
            <a:endParaRPr sz="2400"/>
          </a:p>
        </p:txBody>
      </p:sp>
      <p:sp>
        <p:nvSpPr>
          <p:cNvPr id="182" name="Google Shape;182;p22"/>
          <p:cNvSpPr txBox="1"/>
          <p:nvPr/>
        </p:nvSpPr>
        <p:spPr>
          <a:xfrm>
            <a:off x="7171320" y="6480023"/>
            <a:ext cx="5020681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800" dirty="0">
                <a:solidFill>
                  <a:schemeClr val="dk1"/>
                </a:solidFill>
              </a:rPr>
              <a:t>[1] </a:t>
            </a:r>
            <a:r>
              <a:rPr lang="en" sz="800" dirty="0"/>
              <a:t> Sen et al. </a:t>
            </a:r>
            <a:r>
              <a:rPr lang="en" sz="800" dirty="0" err="1"/>
              <a:t>Kyun</a:t>
            </a:r>
            <a:r>
              <a:rPr lang="en" sz="800" dirty="0"/>
              <a:t> Queue: A Sensor Network System To Monitor Road Traffic Queues, 2012 </a:t>
            </a:r>
            <a:endParaRPr sz="800" dirty="0"/>
          </a:p>
        </p:txBody>
      </p:sp>
      <p:sp>
        <p:nvSpPr>
          <p:cNvPr id="183" name="Google Shape;183;p2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53</a:t>
            </a:fld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3734" y="1568934"/>
            <a:ext cx="3387300" cy="1244333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3"/>
          <p:cNvSpPr txBox="1"/>
          <p:nvPr/>
        </p:nvSpPr>
        <p:spPr>
          <a:xfrm>
            <a:off x="1762984" y="2813267"/>
            <a:ext cx="35088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/>
              <a:t>Sensing Hypothesis/Hardware</a:t>
            </a:r>
            <a:endParaRPr sz="2400"/>
          </a:p>
        </p:txBody>
      </p:sp>
      <p:pic>
        <p:nvPicPr>
          <p:cNvPr id="190" name="Google Shape;190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73273" y="2051634"/>
            <a:ext cx="1440761" cy="806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3"/>
          <p:cNvPicPr preferRelativeResize="0"/>
          <p:nvPr/>
        </p:nvPicPr>
        <p:blipFill rotWithShape="1">
          <a:blip r:embed="rId5">
            <a:alphaModFix/>
          </a:blip>
          <a:srcRect l="31691" r="29465" b="6402"/>
          <a:stretch/>
        </p:blipFill>
        <p:spPr>
          <a:xfrm rot="-5400000">
            <a:off x="7200451" y="1147084"/>
            <a:ext cx="739967" cy="1783067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3"/>
          <p:cNvSpPr txBox="1"/>
          <p:nvPr/>
        </p:nvSpPr>
        <p:spPr>
          <a:xfrm>
            <a:off x="6348267" y="2813267"/>
            <a:ext cx="1937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/>
              <a:t>Networking</a:t>
            </a:r>
            <a:endParaRPr sz="2400"/>
          </a:p>
        </p:txBody>
      </p:sp>
      <p:sp>
        <p:nvSpPr>
          <p:cNvPr id="193" name="Google Shape;193;p23"/>
          <p:cNvSpPr txBox="1"/>
          <p:nvPr/>
        </p:nvSpPr>
        <p:spPr>
          <a:xfrm>
            <a:off x="8183867" y="2813267"/>
            <a:ext cx="2337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/>
              <a:t>Networking Driver</a:t>
            </a:r>
            <a:endParaRPr sz="2400"/>
          </a:p>
        </p:txBody>
      </p:sp>
      <p:sp>
        <p:nvSpPr>
          <p:cNvPr id="195" name="Google Shape;195;p2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54</a:t>
            </a:fld>
            <a:endParaRPr/>
          </a:p>
        </p:txBody>
      </p:sp>
      <p:sp>
        <p:nvSpPr>
          <p:cNvPr id="196" name="Google Shape;196;p23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/>
              <a:t>Many steps to building traffic queue sensing </a:t>
            </a:r>
            <a:endParaRPr/>
          </a:p>
        </p:txBody>
      </p:sp>
      <p:sp>
        <p:nvSpPr>
          <p:cNvPr id="11" name="Google Shape;182;p22">
            <a:extLst>
              <a:ext uri="{FF2B5EF4-FFF2-40B4-BE49-F238E27FC236}">
                <a16:creationId xmlns:a16="http://schemas.microsoft.com/office/drawing/2014/main" id="{C2D31A0E-B146-3942-ABBD-76C766A027C5}"/>
              </a:ext>
            </a:extLst>
          </p:cNvPr>
          <p:cNvSpPr txBox="1"/>
          <p:nvPr/>
        </p:nvSpPr>
        <p:spPr>
          <a:xfrm>
            <a:off x="7171320" y="6480023"/>
            <a:ext cx="5020681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800" dirty="0">
                <a:solidFill>
                  <a:schemeClr val="dk1"/>
                </a:solidFill>
              </a:rPr>
              <a:t>[1] </a:t>
            </a:r>
            <a:r>
              <a:rPr lang="en" sz="800" dirty="0"/>
              <a:t> Sen et al. </a:t>
            </a:r>
            <a:r>
              <a:rPr lang="en" sz="800" dirty="0" err="1"/>
              <a:t>Kyun</a:t>
            </a:r>
            <a:r>
              <a:rPr lang="en" sz="800" dirty="0"/>
              <a:t> Queue: A Sensor Network System To Monitor Road Traffic Queues, 2012 </a:t>
            </a:r>
            <a:endParaRPr sz="800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3734" y="1568934"/>
            <a:ext cx="3387300" cy="1244333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4"/>
          <p:cNvSpPr txBox="1"/>
          <p:nvPr/>
        </p:nvSpPr>
        <p:spPr>
          <a:xfrm>
            <a:off x="1762984" y="2813267"/>
            <a:ext cx="35088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/>
              <a:t>Sensing Hypothesis/Hardware</a:t>
            </a:r>
            <a:endParaRPr sz="2400"/>
          </a:p>
        </p:txBody>
      </p:sp>
      <p:pic>
        <p:nvPicPr>
          <p:cNvPr id="203" name="Google Shape;203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73273" y="2051634"/>
            <a:ext cx="1440761" cy="806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4"/>
          <p:cNvPicPr preferRelativeResize="0"/>
          <p:nvPr/>
        </p:nvPicPr>
        <p:blipFill rotWithShape="1">
          <a:blip r:embed="rId5">
            <a:alphaModFix/>
          </a:blip>
          <a:srcRect l="31691" r="29465" b="6402"/>
          <a:stretch/>
        </p:blipFill>
        <p:spPr>
          <a:xfrm rot="-5400000">
            <a:off x="7200451" y="1147084"/>
            <a:ext cx="739967" cy="1783067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4"/>
          <p:cNvSpPr txBox="1"/>
          <p:nvPr/>
        </p:nvSpPr>
        <p:spPr>
          <a:xfrm>
            <a:off x="6348267" y="2813267"/>
            <a:ext cx="1937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/>
              <a:t>Networking</a:t>
            </a:r>
            <a:endParaRPr sz="2400"/>
          </a:p>
        </p:txBody>
      </p:sp>
      <p:sp>
        <p:nvSpPr>
          <p:cNvPr id="206" name="Google Shape;206;p24"/>
          <p:cNvSpPr txBox="1"/>
          <p:nvPr/>
        </p:nvSpPr>
        <p:spPr>
          <a:xfrm>
            <a:off x="8183867" y="2813267"/>
            <a:ext cx="2337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/>
              <a:t>Networking Driver</a:t>
            </a:r>
            <a:endParaRPr sz="2400"/>
          </a:p>
        </p:txBody>
      </p:sp>
      <p:pic>
        <p:nvPicPr>
          <p:cNvPr id="207" name="Google Shape;207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32589" y="4133834"/>
            <a:ext cx="1440761" cy="806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33567" y="3764150"/>
            <a:ext cx="942133" cy="942133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4"/>
          <p:cNvSpPr txBox="1"/>
          <p:nvPr/>
        </p:nvSpPr>
        <p:spPr>
          <a:xfrm>
            <a:off x="630133" y="4937167"/>
            <a:ext cx="1351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/>
              <a:t>Storage</a:t>
            </a:r>
            <a:endParaRPr sz="2400"/>
          </a:p>
        </p:txBody>
      </p:sp>
      <p:sp>
        <p:nvSpPr>
          <p:cNvPr id="210" name="Google Shape;210;p24"/>
          <p:cNvSpPr txBox="1"/>
          <p:nvPr/>
        </p:nvSpPr>
        <p:spPr>
          <a:xfrm>
            <a:off x="1761067" y="4937167"/>
            <a:ext cx="1937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/>
              <a:t>Storage Driver</a:t>
            </a:r>
            <a:endParaRPr sz="2400"/>
          </a:p>
        </p:txBody>
      </p:sp>
      <p:sp>
        <p:nvSpPr>
          <p:cNvPr id="212" name="Google Shape;212;p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55</a:t>
            </a:fld>
            <a:endParaRPr/>
          </a:p>
        </p:txBody>
      </p:sp>
      <p:sp>
        <p:nvSpPr>
          <p:cNvPr id="213" name="Google Shape;213;p24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/>
              <a:t>Many steps to building traffic queue sensing </a:t>
            </a:r>
            <a:endParaRPr/>
          </a:p>
        </p:txBody>
      </p:sp>
      <p:sp>
        <p:nvSpPr>
          <p:cNvPr id="15" name="Google Shape;182;p22">
            <a:extLst>
              <a:ext uri="{FF2B5EF4-FFF2-40B4-BE49-F238E27FC236}">
                <a16:creationId xmlns:a16="http://schemas.microsoft.com/office/drawing/2014/main" id="{D2CDF2D3-7243-ED4F-9C16-18F72954F4E9}"/>
              </a:ext>
            </a:extLst>
          </p:cNvPr>
          <p:cNvSpPr txBox="1"/>
          <p:nvPr/>
        </p:nvSpPr>
        <p:spPr>
          <a:xfrm>
            <a:off x="7171320" y="6480023"/>
            <a:ext cx="5020681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800" dirty="0">
                <a:solidFill>
                  <a:schemeClr val="dk1"/>
                </a:solidFill>
              </a:rPr>
              <a:t>[1] </a:t>
            </a:r>
            <a:r>
              <a:rPr lang="en" sz="800" dirty="0"/>
              <a:t> Sen et al. </a:t>
            </a:r>
            <a:r>
              <a:rPr lang="en" sz="800" dirty="0" err="1"/>
              <a:t>Kyun</a:t>
            </a:r>
            <a:r>
              <a:rPr lang="en" sz="800" dirty="0"/>
              <a:t> Queue: A Sensor Network System To Monitor Road Traffic Queues, 2012 </a:t>
            </a:r>
            <a:endParaRPr sz="800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3734" y="1568934"/>
            <a:ext cx="3387300" cy="1244333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25"/>
          <p:cNvSpPr txBox="1"/>
          <p:nvPr/>
        </p:nvSpPr>
        <p:spPr>
          <a:xfrm>
            <a:off x="1762984" y="2813267"/>
            <a:ext cx="35088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/>
              <a:t>Sensing Hypothesis/Hardware</a:t>
            </a:r>
            <a:endParaRPr sz="2400"/>
          </a:p>
        </p:txBody>
      </p:sp>
      <p:pic>
        <p:nvPicPr>
          <p:cNvPr id="220" name="Google Shape;220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73273" y="2051634"/>
            <a:ext cx="1440761" cy="806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5"/>
          <p:cNvPicPr preferRelativeResize="0"/>
          <p:nvPr/>
        </p:nvPicPr>
        <p:blipFill rotWithShape="1">
          <a:blip r:embed="rId5">
            <a:alphaModFix/>
          </a:blip>
          <a:srcRect l="31691" r="29465" b="6402"/>
          <a:stretch/>
        </p:blipFill>
        <p:spPr>
          <a:xfrm rot="-5400000">
            <a:off x="7200451" y="1147084"/>
            <a:ext cx="739967" cy="1783067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25"/>
          <p:cNvSpPr txBox="1"/>
          <p:nvPr/>
        </p:nvSpPr>
        <p:spPr>
          <a:xfrm>
            <a:off x="6348267" y="2813267"/>
            <a:ext cx="1937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/>
              <a:t>Networking</a:t>
            </a:r>
            <a:endParaRPr sz="2400"/>
          </a:p>
        </p:txBody>
      </p:sp>
      <p:sp>
        <p:nvSpPr>
          <p:cNvPr id="223" name="Google Shape;223;p25"/>
          <p:cNvSpPr txBox="1"/>
          <p:nvPr/>
        </p:nvSpPr>
        <p:spPr>
          <a:xfrm>
            <a:off x="8183867" y="2813267"/>
            <a:ext cx="2337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/>
              <a:t>Networking Driver</a:t>
            </a:r>
            <a:endParaRPr sz="2400"/>
          </a:p>
        </p:txBody>
      </p:sp>
      <p:pic>
        <p:nvPicPr>
          <p:cNvPr id="224" name="Google Shape;224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32589" y="4133834"/>
            <a:ext cx="1440761" cy="806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33567" y="3764150"/>
            <a:ext cx="942133" cy="942133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25"/>
          <p:cNvSpPr txBox="1"/>
          <p:nvPr/>
        </p:nvSpPr>
        <p:spPr>
          <a:xfrm>
            <a:off x="630133" y="4937167"/>
            <a:ext cx="1351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/>
              <a:t>Storage</a:t>
            </a:r>
            <a:endParaRPr sz="2400"/>
          </a:p>
        </p:txBody>
      </p:sp>
      <p:sp>
        <p:nvSpPr>
          <p:cNvPr id="227" name="Google Shape;227;p25"/>
          <p:cNvSpPr txBox="1"/>
          <p:nvPr/>
        </p:nvSpPr>
        <p:spPr>
          <a:xfrm>
            <a:off x="1761067" y="4937167"/>
            <a:ext cx="1937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/>
              <a:t>Storage Driver</a:t>
            </a:r>
            <a:endParaRPr sz="2400"/>
          </a:p>
        </p:txBody>
      </p:sp>
      <p:pic>
        <p:nvPicPr>
          <p:cNvPr id="229" name="Google Shape;229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92034" y="3623783"/>
            <a:ext cx="942133" cy="955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25"/>
          <p:cNvPicPr preferRelativeResize="0"/>
          <p:nvPr/>
        </p:nvPicPr>
        <p:blipFill rotWithShape="1">
          <a:blip r:embed="rId8">
            <a:alphaModFix/>
          </a:blip>
          <a:srcRect l="7192" r="8689"/>
          <a:stretch/>
        </p:blipFill>
        <p:spPr>
          <a:xfrm>
            <a:off x="4934168" y="3618334"/>
            <a:ext cx="1084433" cy="966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2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519725" y="4460283"/>
            <a:ext cx="835143" cy="555767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25"/>
          <p:cNvSpPr txBox="1"/>
          <p:nvPr/>
        </p:nvSpPr>
        <p:spPr>
          <a:xfrm>
            <a:off x="3768684" y="4914451"/>
            <a:ext cx="2337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/>
              <a:t>Sustainable Power</a:t>
            </a:r>
            <a:endParaRPr sz="2400"/>
          </a:p>
        </p:txBody>
      </p:sp>
      <p:sp>
        <p:nvSpPr>
          <p:cNvPr id="233" name="Google Shape;233;p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56</a:t>
            </a:fld>
            <a:endParaRPr/>
          </a:p>
        </p:txBody>
      </p:sp>
      <p:sp>
        <p:nvSpPr>
          <p:cNvPr id="234" name="Google Shape;234;p25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/>
              <a:t>Many steps to building traffic queue sensing </a:t>
            </a:r>
            <a:endParaRPr/>
          </a:p>
        </p:txBody>
      </p:sp>
      <p:sp>
        <p:nvSpPr>
          <p:cNvPr id="19" name="Google Shape;182;p22">
            <a:extLst>
              <a:ext uri="{FF2B5EF4-FFF2-40B4-BE49-F238E27FC236}">
                <a16:creationId xmlns:a16="http://schemas.microsoft.com/office/drawing/2014/main" id="{7AF9A7C3-D1FD-9D43-9BA7-69E17589A6A2}"/>
              </a:ext>
            </a:extLst>
          </p:cNvPr>
          <p:cNvSpPr txBox="1"/>
          <p:nvPr/>
        </p:nvSpPr>
        <p:spPr>
          <a:xfrm>
            <a:off x="7171320" y="6480023"/>
            <a:ext cx="5020681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800" dirty="0">
                <a:solidFill>
                  <a:schemeClr val="dk1"/>
                </a:solidFill>
              </a:rPr>
              <a:t>[1] </a:t>
            </a:r>
            <a:r>
              <a:rPr lang="en" sz="800" dirty="0"/>
              <a:t> Sen et al. </a:t>
            </a:r>
            <a:r>
              <a:rPr lang="en" sz="800" dirty="0" err="1"/>
              <a:t>Kyun</a:t>
            </a:r>
            <a:r>
              <a:rPr lang="en" sz="800" dirty="0"/>
              <a:t> Queue: A Sensor Network System To Monitor Road Traffic Queues, 2012 </a:t>
            </a:r>
            <a:endParaRPr sz="800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3734" y="1568934"/>
            <a:ext cx="3387300" cy="1244333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26"/>
          <p:cNvSpPr txBox="1"/>
          <p:nvPr/>
        </p:nvSpPr>
        <p:spPr>
          <a:xfrm>
            <a:off x="1762984" y="2813267"/>
            <a:ext cx="35088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/>
              <a:t>Sensing Hypothesis/Hardware</a:t>
            </a:r>
            <a:endParaRPr sz="2400"/>
          </a:p>
        </p:txBody>
      </p:sp>
      <p:pic>
        <p:nvPicPr>
          <p:cNvPr id="241" name="Google Shape;241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73273" y="2051634"/>
            <a:ext cx="1440761" cy="806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26"/>
          <p:cNvPicPr preferRelativeResize="0"/>
          <p:nvPr/>
        </p:nvPicPr>
        <p:blipFill rotWithShape="1">
          <a:blip r:embed="rId5">
            <a:alphaModFix/>
          </a:blip>
          <a:srcRect l="31691" r="29465" b="6402"/>
          <a:stretch/>
        </p:blipFill>
        <p:spPr>
          <a:xfrm rot="-5400000">
            <a:off x="7200451" y="1147084"/>
            <a:ext cx="739967" cy="1783067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26"/>
          <p:cNvSpPr txBox="1"/>
          <p:nvPr/>
        </p:nvSpPr>
        <p:spPr>
          <a:xfrm>
            <a:off x="6348267" y="2813267"/>
            <a:ext cx="1937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/>
              <a:t>Networking</a:t>
            </a:r>
            <a:endParaRPr sz="2400"/>
          </a:p>
        </p:txBody>
      </p:sp>
      <p:sp>
        <p:nvSpPr>
          <p:cNvPr id="244" name="Google Shape;244;p26"/>
          <p:cNvSpPr txBox="1"/>
          <p:nvPr/>
        </p:nvSpPr>
        <p:spPr>
          <a:xfrm>
            <a:off x="8183867" y="2813267"/>
            <a:ext cx="2337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/>
              <a:t>Networking Driver</a:t>
            </a:r>
            <a:endParaRPr sz="2400"/>
          </a:p>
        </p:txBody>
      </p:sp>
      <p:pic>
        <p:nvPicPr>
          <p:cNvPr id="245" name="Google Shape;245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32589" y="4133834"/>
            <a:ext cx="1440761" cy="806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33567" y="3764150"/>
            <a:ext cx="942133" cy="942133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26"/>
          <p:cNvSpPr txBox="1"/>
          <p:nvPr/>
        </p:nvSpPr>
        <p:spPr>
          <a:xfrm>
            <a:off x="630133" y="4937167"/>
            <a:ext cx="1351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/>
              <a:t>Storage</a:t>
            </a:r>
            <a:endParaRPr sz="2400"/>
          </a:p>
        </p:txBody>
      </p:sp>
      <p:sp>
        <p:nvSpPr>
          <p:cNvPr id="248" name="Google Shape;248;p26"/>
          <p:cNvSpPr txBox="1"/>
          <p:nvPr/>
        </p:nvSpPr>
        <p:spPr>
          <a:xfrm>
            <a:off x="1761067" y="4937167"/>
            <a:ext cx="1937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/>
              <a:t>Storage Driver</a:t>
            </a:r>
            <a:endParaRPr sz="2400"/>
          </a:p>
        </p:txBody>
      </p:sp>
      <p:pic>
        <p:nvPicPr>
          <p:cNvPr id="250" name="Google Shape;250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92034" y="3623783"/>
            <a:ext cx="942133" cy="955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26"/>
          <p:cNvPicPr preferRelativeResize="0"/>
          <p:nvPr/>
        </p:nvPicPr>
        <p:blipFill rotWithShape="1">
          <a:blip r:embed="rId8">
            <a:alphaModFix/>
          </a:blip>
          <a:srcRect l="7192" r="8689"/>
          <a:stretch/>
        </p:blipFill>
        <p:spPr>
          <a:xfrm>
            <a:off x="4934168" y="3618334"/>
            <a:ext cx="1084433" cy="966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519725" y="4460283"/>
            <a:ext cx="835143" cy="555767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26"/>
          <p:cNvSpPr txBox="1"/>
          <p:nvPr/>
        </p:nvSpPr>
        <p:spPr>
          <a:xfrm>
            <a:off x="3768684" y="4914451"/>
            <a:ext cx="2337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/>
              <a:t>Sustainable Power</a:t>
            </a:r>
            <a:endParaRPr sz="2400"/>
          </a:p>
        </p:txBody>
      </p:sp>
      <p:pic>
        <p:nvPicPr>
          <p:cNvPr id="254" name="Google Shape;254;p2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160433" y="3727968"/>
            <a:ext cx="1351200" cy="1351225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26"/>
          <p:cNvSpPr txBox="1"/>
          <p:nvPr/>
        </p:nvSpPr>
        <p:spPr>
          <a:xfrm>
            <a:off x="6427185" y="4872833"/>
            <a:ext cx="25140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/>
              <a:t>Weatherproof Casing</a:t>
            </a:r>
            <a:endParaRPr sz="2400"/>
          </a:p>
        </p:txBody>
      </p:sp>
      <p:sp>
        <p:nvSpPr>
          <p:cNvPr id="256" name="Google Shape;256;p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57</a:t>
            </a:fld>
            <a:endParaRPr/>
          </a:p>
        </p:txBody>
      </p:sp>
      <p:sp>
        <p:nvSpPr>
          <p:cNvPr id="257" name="Google Shape;257;p26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/>
              <a:t>Many steps to building traffic queue sensing </a:t>
            </a:r>
            <a:endParaRPr/>
          </a:p>
        </p:txBody>
      </p:sp>
      <p:sp>
        <p:nvSpPr>
          <p:cNvPr id="21" name="Google Shape;182;p22">
            <a:extLst>
              <a:ext uri="{FF2B5EF4-FFF2-40B4-BE49-F238E27FC236}">
                <a16:creationId xmlns:a16="http://schemas.microsoft.com/office/drawing/2014/main" id="{2C9DDFDD-EDA0-604A-A4A0-D02CD85E5A67}"/>
              </a:ext>
            </a:extLst>
          </p:cNvPr>
          <p:cNvSpPr txBox="1"/>
          <p:nvPr/>
        </p:nvSpPr>
        <p:spPr>
          <a:xfrm>
            <a:off x="7171320" y="6480023"/>
            <a:ext cx="5020681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800" dirty="0">
                <a:solidFill>
                  <a:schemeClr val="dk1"/>
                </a:solidFill>
              </a:rPr>
              <a:t>[1] </a:t>
            </a:r>
            <a:r>
              <a:rPr lang="en" sz="800" dirty="0"/>
              <a:t> Sen et al. </a:t>
            </a:r>
            <a:r>
              <a:rPr lang="en" sz="800" dirty="0" err="1"/>
              <a:t>Kyun</a:t>
            </a:r>
            <a:r>
              <a:rPr lang="en" sz="800" dirty="0"/>
              <a:t> Queue: A Sensor Network System To Monitor Road Traffic Queues, 2012 </a:t>
            </a:r>
            <a:endParaRPr sz="800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3734" y="1568934"/>
            <a:ext cx="3387300" cy="1244333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27"/>
          <p:cNvSpPr txBox="1"/>
          <p:nvPr/>
        </p:nvSpPr>
        <p:spPr>
          <a:xfrm>
            <a:off x="1762984" y="2813267"/>
            <a:ext cx="35088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/>
              <a:t>Sensing Hypothesis/Hardware</a:t>
            </a:r>
            <a:endParaRPr sz="2400"/>
          </a:p>
        </p:txBody>
      </p:sp>
      <p:pic>
        <p:nvPicPr>
          <p:cNvPr id="264" name="Google Shape;264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73273" y="2051634"/>
            <a:ext cx="1440761" cy="806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27"/>
          <p:cNvPicPr preferRelativeResize="0"/>
          <p:nvPr/>
        </p:nvPicPr>
        <p:blipFill rotWithShape="1">
          <a:blip r:embed="rId5">
            <a:alphaModFix/>
          </a:blip>
          <a:srcRect l="31691" r="29465" b="6402"/>
          <a:stretch/>
        </p:blipFill>
        <p:spPr>
          <a:xfrm rot="-5400000">
            <a:off x="7200451" y="1147084"/>
            <a:ext cx="739967" cy="1783067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27"/>
          <p:cNvSpPr txBox="1"/>
          <p:nvPr/>
        </p:nvSpPr>
        <p:spPr>
          <a:xfrm>
            <a:off x="6348267" y="2813267"/>
            <a:ext cx="1937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/>
              <a:t>Networking</a:t>
            </a:r>
            <a:endParaRPr sz="2400"/>
          </a:p>
        </p:txBody>
      </p:sp>
      <p:sp>
        <p:nvSpPr>
          <p:cNvPr id="267" name="Google Shape;267;p27"/>
          <p:cNvSpPr txBox="1"/>
          <p:nvPr/>
        </p:nvSpPr>
        <p:spPr>
          <a:xfrm>
            <a:off x="8183867" y="2813267"/>
            <a:ext cx="2337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/>
              <a:t>Networking Driver</a:t>
            </a:r>
            <a:endParaRPr sz="2400"/>
          </a:p>
        </p:txBody>
      </p:sp>
      <p:pic>
        <p:nvPicPr>
          <p:cNvPr id="268" name="Google Shape;268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32589" y="4133834"/>
            <a:ext cx="1440761" cy="806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33567" y="3764150"/>
            <a:ext cx="942133" cy="942133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27"/>
          <p:cNvSpPr txBox="1"/>
          <p:nvPr/>
        </p:nvSpPr>
        <p:spPr>
          <a:xfrm>
            <a:off x="630133" y="4937167"/>
            <a:ext cx="1351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/>
              <a:t>Storage</a:t>
            </a:r>
            <a:endParaRPr sz="2400"/>
          </a:p>
        </p:txBody>
      </p:sp>
      <p:sp>
        <p:nvSpPr>
          <p:cNvPr id="271" name="Google Shape;271;p27"/>
          <p:cNvSpPr txBox="1"/>
          <p:nvPr/>
        </p:nvSpPr>
        <p:spPr>
          <a:xfrm>
            <a:off x="1761067" y="4937167"/>
            <a:ext cx="1937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/>
              <a:t>Storage Driver</a:t>
            </a:r>
            <a:endParaRPr sz="2400"/>
          </a:p>
        </p:txBody>
      </p:sp>
      <p:pic>
        <p:nvPicPr>
          <p:cNvPr id="272" name="Google Shape;272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612276" y="3743798"/>
            <a:ext cx="1291993" cy="1173132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27"/>
          <p:cNvSpPr txBox="1"/>
          <p:nvPr/>
        </p:nvSpPr>
        <p:spPr>
          <a:xfrm>
            <a:off x="9582667" y="4915500"/>
            <a:ext cx="1351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/>
              <a:t>Deploy</a:t>
            </a:r>
            <a:endParaRPr sz="2400"/>
          </a:p>
        </p:txBody>
      </p:sp>
      <p:sp>
        <p:nvSpPr>
          <p:cNvPr id="275" name="Google Shape;275;p27"/>
          <p:cNvSpPr txBox="1"/>
          <p:nvPr/>
        </p:nvSpPr>
        <p:spPr>
          <a:xfrm>
            <a:off x="9314567" y="4630700"/>
            <a:ext cx="3680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800"/>
              <a:t>[1]</a:t>
            </a:r>
            <a:endParaRPr sz="800"/>
          </a:p>
        </p:txBody>
      </p:sp>
      <p:pic>
        <p:nvPicPr>
          <p:cNvPr id="276" name="Google Shape;276;p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992034" y="3623783"/>
            <a:ext cx="942133" cy="955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27"/>
          <p:cNvPicPr preferRelativeResize="0"/>
          <p:nvPr/>
        </p:nvPicPr>
        <p:blipFill rotWithShape="1">
          <a:blip r:embed="rId9">
            <a:alphaModFix/>
          </a:blip>
          <a:srcRect l="7192" r="8689"/>
          <a:stretch/>
        </p:blipFill>
        <p:spPr>
          <a:xfrm>
            <a:off x="4934168" y="3618334"/>
            <a:ext cx="1084433" cy="966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2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519725" y="4460283"/>
            <a:ext cx="835143" cy="555767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27"/>
          <p:cNvSpPr txBox="1"/>
          <p:nvPr/>
        </p:nvSpPr>
        <p:spPr>
          <a:xfrm>
            <a:off x="3768684" y="4914451"/>
            <a:ext cx="2337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/>
              <a:t>Sustainable Power</a:t>
            </a:r>
            <a:endParaRPr sz="2400"/>
          </a:p>
        </p:txBody>
      </p:sp>
      <p:pic>
        <p:nvPicPr>
          <p:cNvPr id="280" name="Google Shape;280;p2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160433" y="3727968"/>
            <a:ext cx="1351200" cy="1351225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27"/>
          <p:cNvSpPr txBox="1"/>
          <p:nvPr/>
        </p:nvSpPr>
        <p:spPr>
          <a:xfrm>
            <a:off x="6427185" y="4872833"/>
            <a:ext cx="25140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/>
              <a:t>Weatherproof Casing</a:t>
            </a:r>
            <a:endParaRPr sz="2400"/>
          </a:p>
        </p:txBody>
      </p:sp>
      <p:sp>
        <p:nvSpPr>
          <p:cNvPr id="282" name="Google Shape;282;p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58</a:t>
            </a:fld>
            <a:endParaRPr/>
          </a:p>
        </p:txBody>
      </p:sp>
      <p:sp>
        <p:nvSpPr>
          <p:cNvPr id="283" name="Google Shape;283;p27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/>
              <a:t>Many steps to building traffic queue sensing </a:t>
            </a:r>
            <a:endParaRPr/>
          </a:p>
        </p:txBody>
      </p:sp>
      <p:sp>
        <p:nvSpPr>
          <p:cNvPr id="24" name="Google Shape;182;p22">
            <a:extLst>
              <a:ext uri="{FF2B5EF4-FFF2-40B4-BE49-F238E27FC236}">
                <a16:creationId xmlns:a16="http://schemas.microsoft.com/office/drawing/2014/main" id="{DB9E5E46-2668-0540-96F5-62EB653BD852}"/>
              </a:ext>
            </a:extLst>
          </p:cNvPr>
          <p:cNvSpPr txBox="1"/>
          <p:nvPr/>
        </p:nvSpPr>
        <p:spPr>
          <a:xfrm>
            <a:off x="7171320" y="6480023"/>
            <a:ext cx="5020681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800" dirty="0">
                <a:solidFill>
                  <a:schemeClr val="dk1"/>
                </a:solidFill>
              </a:rPr>
              <a:t>[1] </a:t>
            </a:r>
            <a:r>
              <a:rPr lang="en" sz="800" dirty="0"/>
              <a:t> Sen et al. </a:t>
            </a:r>
            <a:r>
              <a:rPr lang="en" sz="800" dirty="0" err="1"/>
              <a:t>Kyun</a:t>
            </a:r>
            <a:r>
              <a:rPr lang="en" sz="800" dirty="0"/>
              <a:t> Queue: A Sensor Network System To Monitor Road Traffic Queues, 2012 </a:t>
            </a:r>
            <a:endParaRPr sz="800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8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/>
              <a:t>Key functions are repeated </a:t>
            </a:r>
            <a:endParaRPr/>
          </a:p>
        </p:txBody>
      </p:sp>
      <p:sp>
        <p:nvSpPr>
          <p:cNvPr id="289" name="Google Shape;289;p28"/>
          <p:cNvSpPr txBox="1"/>
          <p:nvPr/>
        </p:nvSpPr>
        <p:spPr>
          <a:xfrm>
            <a:off x="1762984" y="2813267"/>
            <a:ext cx="35088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/>
              <a:t>Sensing Hypothesis/Hardware</a:t>
            </a:r>
            <a:endParaRPr sz="2400"/>
          </a:p>
        </p:txBody>
      </p:sp>
      <p:pic>
        <p:nvPicPr>
          <p:cNvPr id="290" name="Google Shape;29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73273" y="2051634"/>
            <a:ext cx="1440761" cy="806833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28"/>
          <p:cNvSpPr txBox="1"/>
          <p:nvPr/>
        </p:nvSpPr>
        <p:spPr>
          <a:xfrm>
            <a:off x="6348267" y="2813267"/>
            <a:ext cx="1937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>
                <a:solidFill>
                  <a:srgbClr val="FF0000"/>
                </a:solidFill>
              </a:rPr>
              <a:t>Networking</a:t>
            </a:r>
            <a:endParaRPr sz="2400">
              <a:solidFill>
                <a:srgbClr val="FF0000"/>
              </a:solidFill>
            </a:endParaRPr>
          </a:p>
        </p:txBody>
      </p:sp>
      <p:sp>
        <p:nvSpPr>
          <p:cNvPr id="292" name="Google Shape;292;p28"/>
          <p:cNvSpPr txBox="1"/>
          <p:nvPr/>
        </p:nvSpPr>
        <p:spPr>
          <a:xfrm>
            <a:off x="8183867" y="2813267"/>
            <a:ext cx="2337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>
                <a:solidFill>
                  <a:srgbClr val="FF0000"/>
                </a:solidFill>
              </a:rPr>
              <a:t>Networking Driver</a:t>
            </a:r>
            <a:endParaRPr sz="2400">
              <a:solidFill>
                <a:srgbClr val="FF0000"/>
              </a:solidFill>
            </a:endParaRPr>
          </a:p>
        </p:txBody>
      </p:sp>
      <p:pic>
        <p:nvPicPr>
          <p:cNvPr id="293" name="Google Shape;29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589" y="4133834"/>
            <a:ext cx="1440761" cy="806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3567" y="3764150"/>
            <a:ext cx="942133" cy="942133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28"/>
          <p:cNvSpPr txBox="1"/>
          <p:nvPr/>
        </p:nvSpPr>
        <p:spPr>
          <a:xfrm>
            <a:off x="630133" y="4937167"/>
            <a:ext cx="1351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>
                <a:solidFill>
                  <a:srgbClr val="FF0000"/>
                </a:solidFill>
              </a:rPr>
              <a:t>Storage</a:t>
            </a:r>
            <a:endParaRPr sz="2400">
              <a:solidFill>
                <a:srgbClr val="FF0000"/>
              </a:solidFill>
            </a:endParaRPr>
          </a:p>
        </p:txBody>
      </p:sp>
      <p:sp>
        <p:nvSpPr>
          <p:cNvPr id="296" name="Google Shape;296;p28"/>
          <p:cNvSpPr txBox="1"/>
          <p:nvPr/>
        </p:nvSpPr>
        <p:spPr>
          <a:xfrm>
            <a:off x="1761067" y="4937167"/>
            <a:ext cx="1937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>
                <a:solidFill>
                  <a:srgbClr val="FF0000"/>
                </a:solidFill>
              </a:rPr>
              <a:t>Storage Driver</a:t>
            </a:r>
            <a:endParaRPr sz="2400">
              <a:solidFill>
                <a:srgbClr val="FF0000"/>
              </a:solidFill>
            </a:endParaRPr>
          </a:p>
        </p:txBody>
      </p:sp>
      <p:sp>
        <p:nvSpPr>
          <p:cNvPr id="297" name="Google Shape;297;p28"/>
          <p:cNvSpPr txBox="1"/>
          <p:nvPr/>
        </p:nvSpPr>
        <p:spPr>
          <a:xfrm>
            <a:off x="9582667" y="4915500"/>
            <a:ext cx="1351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/>
              <a:t>Deploy</a:t>
            </a:r>
            <a:endParaRPr sz="2400"/>
          </a:p>
        </p:txBody>
      </p:sp>
      <p:sp>
        <p:nvSpPr>
          <p:cNvPr id="298" name="Google Shape;298;p28"/>
          <p:cNvSpPr txBox="1"/>
          <p:nvPr/>
        </p:nvSpPr>
        <p:spPr>
          <a:xfrm>
            <a:off x="10346333" y="6575033"/>
            <a:ext cx="18456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800">
                <a:solidFill>
                  <a:schemeClr val="dk1"/>
                </a:solidFill>
              </a:rPr>
              <a:t>[1] </a:t>
            </a:r>
            <a:r>
              <a:rPr lang="en" sz="800"/>
              <a:t> Sounds of New York City. 2016</a:t>
            </a:r>
            <a:endParaRPr sz="800"/>
          </a:p>
        </p:txBody>
      </p:sp>
      <p:sp>
        <p:nvSpPr>
          <p:cNvPr id="299" name="Google Shape;299;p28"/>
          <p:cNvSpPr txBox="1"/>
          <p:nvPr/>
        </p:nvSpPr>
        <p:spPr>
          <a:xfrm>
            <a:off x="9414033" y="4684767"/>
            <a:ext cx="3680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800"/>
              <a:t>[1]</a:t>
            </a:r>
            <a:endParaRPr sz="800"/>
          </a:p>
        </p:txBody>
      </p:sp>
      <p:pic>
        <p:nvPicPr>
          <p:cNvPr id="300" name="Google Shape;300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92034" y="3623783"/>
            <a:ext cx="942133" cy="955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28"/>
          <p:cNvPicPr preferRelativeResize="0"/>
          <p:nvPr/>
        </p:nvPicPr>
        <p:blipFill rotWithShape="1">
          <a:blip r:embed="rId6">
            <a:alphaModFix/>
          </a:blip>
          <a:srcRect l="7192" r="8689"/>
          <a:stretch/>
        </p:blipFill>
        <p:spPr>
          <a:xfrm>
            <a:off x="4934168" y="3618334"/>
            <a:ext cx="1084433" cy="966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19725" y="4460283"/>
            <a:ext cx="835143" cy="555767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28"/>
          <p:cNvSpPr txBox="1"/>
          <p:nvPr/>
        </p:nvSpPr>
        <p:spPr>
          <a:xfrm>
            <a:off x="3768684" y="4914451"/>
            <a:ext cx="2337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>
                <a:solidFill>
                  <a:srgbClr val="FF0000"/>
                </a:solidFill>
              </a:rPr>
              <a:t>Sustainable Power</a:t>
            </a:r>
            <a:endParaRPr sz="2400">
              <a:solidFill>
                <a:srgbClr val="FF0000"/>
              </a:solidFill>
            </a:endParaRPr>
          </a:p>
        </p:txBody>
      </p:sp>
      <p:pic>
        <p:nvPicPr>
          <p:cNvPr id="304" name="Google Shape;304;p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60433" y="3727968"/>
            <a:ext cx="1351200" cy="1351225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28"/>
          <p:cNvSpPr txBox="1"/>
          <p:nvPr/>
        </p:nvSpPr>
        <p:spPr>
          <a:xfrm>
            <a:off x="6427185" y="4872833"/>
            <a:ext cx="25140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>
                <a:solidFill>
                  <a:srgbClr val="FF0000"/>
                </a:solidFill>
              </a:rPr>
              <a:t>Weatherproof Casing</a:t>
            </a:r>
            <a:endParaRPr sz="2400">
              <a:solidFill>
                <a:srgbClr val="FF0000"/>
              </a:solidFill>
            </a:endParaRPr>
          </a:p>
        </p:txBody>
      </p:sp>
      <p:pic>
        <p:nvPicPr>
          <p:cNvPr id="306" name="Google Shape;306;p2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20367" y="1436018"/>
            <a:ext cx="1994100" cy="1493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28"/>
          <p:cNvPicPr preferRelativeResize="0"/>
          <p:nvPr/>
        </p:nvPicPr>
        <p:blipFill rotWithShape="1">
          <a:blip r:embed="rId10">
            <a:alphaModFix/>
          </a:blip>
          <a:srcRect l="28160" t="4783" r="34782" b="55086"/>
          <a:stretch/>
        </p:blipFill>
        <p:spPr>
          <a:xfrm>
            <a:off x="9953167" y="3365501"/>
            <a:ext cx="1440733" cy="1042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28"/>
          <p:cNvPicPr preferRelativeResize="0"/>
          <p:nvPr/>
        </p:nvPicPr>
        <p:blipFill rotWithShape="1">
          <a:blip r:embed="rId10">
            <a:alphaModFix/>
          </a:blip>
          <a:srcRect l="28467" t="62763" r="34474" b="-2893"/>
          <a:stretch/>
        </p:blipFill>
        <p:spPr>
          <a:xfrm>
            <a:off x="9653467" y="4015751"/>
            <a:ext cx="1440733" cy="1042967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28"/>
          <p:cNvSpPr txBox="1"/>
          <p:nvPr/>
        </p:nvSpPr>
        <p:spPr>
          <a:xfrm>
            <a:off x="2237200" y="2644867"/>
            <a:ext cx="3680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800"/>
              <a:t>[1]</a:t>
            </a:r>
            <a:endParaRPr sz="800"/>
          </a:p>
        </p:txBody>
      </p:sp>
      <p:pic>
        <p:nvPicPr>
          <p:cNvPr id="310" name="Google Shape;310;p28"/>
          <p:cNvPicPr preferRelativeResize="0"/>
          <p:nvPr/>
        </p:nvPicPr>
        <p:blipFill rotWithShape="1">
          <a:blip r:embed="rId11">
            <a:alphaModFix/>
          </a:blip>
          <a:srcRect l="31691" r="29465" b="6402"/>
          <a:stretch/>
        </p:blipFill>
        <p:spPr>
          <a:xfrm rot="-5400000">
            <a:off x="7200451" y="1147084"/>
            <a:ext cx="739967" cy="1783067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59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C69B9-2F5B-4056-ACDC-8B675F455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Internal </a:t>
            </a:r>
            <a:r>
              <a:rPr lang="en-US" dirty="0" err="1"/>
              <a:t>Microbit</a:t>
            </a:r>
            <a:r>
              <a:rPr lang="en-US" dirty="0"/>
              <a:t> connections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3589CE-81D6-4884-A628-7B9C9FAC0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E00D13-E276-47C6-B7F8-CB9F89A1D6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7655" y="1143000"/>
            <a:ext cx="8494547" cy="490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21468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29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/>
              <a:t>Key functions are repeated </a:t>
            </a:r>
            <a:endParaRPr/>
          </a:p>
        </p:txBody>
      </p:sp>
      <p:sp>
        <p:nvSpPr>
          <p:cNvPr id="317" name="Google Shape;317;p29"/>
          <p:cNvSpPr txBox="1"/>
          <p:nvPr/>
        </p:nvSpPr>
        <p:spPr>
          <a:xfrm>
            <a:off x="1762984" y="2813267"/>
            <a:ext cx="35088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/>
              <a:t>Sensing Hypothesis/Hardware</a:t>
            </a:r>
            <a:endParaRPr sz="2400"/>
          </a:p>
        </p:txBody>
      </p:sp>
      <p:pic>
        <p:nvPicPr>
          <p:cNvPr id="318" name="Google Shape;31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73273" y="2051634"/>
            <a:ext cx="1440761" cy="806833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29"/>
          <p:cNvSpPr txBox="1"/>
          <p:nvPr/>
        </p:nvSpPr>
        <p:spPr>
          <a:xfrm>
            <a:off x="6348267" y="2813267"/>
            <a:ext cx="1937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>
                <a:solidFill>
                  <a:srgbClr val="FF0000"/>
                </a:solidFill>
              </a:rPr>
              <a:t>Networking</a:t>
            </a:r>
            <a:endParaRPr sz="2400">
              <a:solidFill>
                <a:srgbClr val="FF0000"/>
              </a:solidFill>
            </a:endParaRPr>
          </a:p>
        </p:txBody>
      </p:sp>
      <p:pic>
        <p:nvPicPr>
          <p:cNvPr id="320" name="Google Shape;32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589" y="4133834"/>
            <a:ext cx="1440761" cy="806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3567" y="3764150"/>
            <a:ext cx="942133" cy="942133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29"/>
          <p:cNvSpPr txBox="1"/>
          <p:nvPr/>
        </p:nvSpPr>
        <p:spPr>
          <a:xfrm>
            <a:off x="630133" y="4937167"/>
            <a:ext cx="1351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>
                <a:solidFill>
                  <a:srgbClr val="FF0000"/>
                </a:solidFill>
              </a:rPr>
              <a:t>Storage</a:t>
            </a:r>
            <a:endParaRPr sz="2400">
              <a:solidFill>
                <a:srgbClr val="FF0000"/>
              </a:solidFill>
            </a:endParaRPr>
          </a:p>
        </p:txBody>
      </p:sp>
      <p:sp>
        <p:nvSpPr>
          <p:cNvPr id="323" name="Google Shape;323;p29"/>
          <p:cNvSpPr txBox="1"/>
          <p:nvPr/>
        </p:nvSpPr>
        <p:spPr>
          <a:xfrm>
            <a:off x="1761067" y="4937167"/>
            <a:ext cx="1937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>
                <a:solidFill>
                  <a:srgbClr val="FF0000"/>
                </a:solidFill>
              </a:rPr>
              <a:t>Storage Driver</a:t>
            </a:r>
            <a:endParaRPr sz="2400">
              <a:solidFill>
                <a:srgbClr val="FF0000"/>
              </a:solidFill>
            </a:endParaRPr>
          </a:p>
        </p:txBody>
      </p:sp>
      <p:sp>
        <p:nvSpPr>
          <p:cNvPr id="324" name="Google Shape;324;p29"/>
          <p:cNvSpPr txBox="1"/>
          <p:nvPr/>
        </p:nvSpPr>
        <p:spPr>
          <a:xfrm>
            <a:off x="9582667" y="4915500"/>
            <a:ext cx="1351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/>
              <a:t>Deploy</a:t>
            </a:r>
            <a:endParaRPr sz="2400"/>
          </a:p>
        </p:txBody>
      </p:sp>
      <p:sp>
        <p:nvSpPr>
          <p:cNvPr id="325" name="Google Shape;325;p29"/>
          <p:cNvSpPr txBox="1"/>
          <p:nvPr/>
        </p:nvSpPr>
        <p:spPr>
          <a:xfrm>
            <a:off x="10346333" y="6575033"/>
            <a:ext cx="18456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800">
                <a:solidFill>
                  <a:schemeClr val="dk1"/>
                </a:solidFill>
              </a:rPr>
              <a:t>[1] </a:t>
            </a:r>
            <a:r>
              <a:rPr lang="en" sz="800"/>
              <a:t> Purple Air. 2018</a:t>
            </a:r>
            <a:endParaRPr sz="800"/>
          </a:p>
        </p:txBody>
      </p:sp>
      <p:sp>
        <p:nvSpPr>
          <p:cNvPr id="326" name="Google Shape;326;p29"/>
          <p:cNvSpPr txBox="1"/>
          <p:nvPr/>
        </p:nvSpPr>
        <p:spPr>
          <a:xfrm>
            <a:off x="9155733" y="4706300"/>
            <a:ext cx="3680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800"/>
              <a:t>[1]</a:t>
            </a:r>
            <a:endParaRPr sz="800"/>
          </a:p>
        </p:txBody>
      </p:sp>
      <p:pic>
        <p:nvPicPr>
          <p:cNvPr id="327" name="Google Shape;327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92034" y="3623783"/>
            <a:ext cx="942133" cy="955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29"/>
          <p:cNvPicPr preferRelativeResize="0"/>
          <p:nvPr/>
        </p:nvPicPr>
        <p:blipFill rotWithShape="1">
          <a:blip r:embed="rId6">
            <a:alphaModFix/>
          </a:blip>
          <a:srcRect l="7192" r="8689"/>
          <a:stretch/>
        </p:blipFill>
        <p:spPr>
          <a:xfrm>
            <a:off x="4934168" y="3618334"/>
            <a:ext cx="1084433" cy="966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19725" y="4460283"/>
            <a:ext cx="835143" cy="555767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29"/>
          <p:cNvSpPr txBox="1"/>
          <p:nvPr/>
        </p:nvSpPr>
        <p:spPr>
          <a:xfrm>
            <a:off x="3768684" y="4914451"/>
            <a:ext cx="2337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>
                <a:solidFill>
                  <a:srgbClr val="FF0000"/>
                </a:solidFill>
              </a:rPr>
              <a:t>Sustainable Power</a:t>
            </a:r>
            <a:endParaRPr sz="2400">
              <a:solidFill>
                <a:srgbClr val="FF0000"/>
              </a:solidFill>
            </a:endParaRPr>
          </a:p>
        </p:txBody>
      </p:sp>
      <p:pic>
        <p:nvPicPr>
          <p:cNvPr id="331" name="Google Shape;331;p2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60433" y="3727968"/>
            <a:ext cx="1351200" cy="1351225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29"/>
          <p:cNvSpPr txBox="1"/>
          <p:nvPr/>
        </p:nvSpPr>
        <p:spPr>
          <a:xfrm>
            <a:off x="6427185" y="4872833"/>
            <a:ext cx="25140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>
                <a:solidFill>
                  <a:srgbClr val="FF0000"/>
                </a:solidFill>
              </a:rPr>
              <a:t>Weatherproof Casing</a:t>
            </a:r>
            <a:endParaRPr sz="2400">
              <a:solidFill>
                <a:srgbClr val="FF0000"/>
              </a:solidFill>
            </a:endParaRPr>
          </a:p>
        </p:txBody>
      </p:sp>
      <p:sp>
        <p:nvSpPr>
          <p:cNvPr id="333" name="Google Shape;333;p29"/>
          <p:cNvSpPr txBox="1"/>
          <p:nvPr/>
        </p:nvSpPr>
        <p:spPr>
          <a:xfrm>
            <a:off x="1981333" y="2603000"/>
            <a:ext cx="3680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800"/>
              <a:t>[1]</a:t>
            </a:r>
            <a:endParaRPr sz="800"/>
          </a:p>
        </p:txBody>
      </p:sp>
      <p:pic>
        <p:nvPicPr>
          <p:cNvPr id="334" name="Google Shape;334;p2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348803" y="1356967"/>
            <a:ext cx="2337200" cy="1516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2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465764" y="3477085"/>
            <a:ext cx="1585003" cy="1516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29"/>
          <p:cNvPicPr preferRelativeResize="0"/>
          <p:nvPr/>
        </p:nvPicPr>
        <p:blipFill rotWithShape="1">
          <a:blip r:embed="rId11">
            <a:alphaModFix/>
          </a:blip>
          <a:srcRect l="31691" r="29465" b="6402"/>
          <a:stretch/>
        </p:blipFill>
        <p:spPr>
          <a:xfrm rot="-5400000">
            <a:off x="7200451" y="1147084"/>
            <a:ext cx="739967" cy="1783067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29"/>
          <p:cNvSpPr txBox="1"/>
          <p:nvPr/>
        </p:nvSpPr>
        <p:spPr>
          <a:xfrm>
            <a:off x="8183867" y="2813267"/>
            <a:ext cx="2337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>
                <a:solidFill>
                  <a:srgbClr val="FF0000"/>
                </a:solidFill>
              </a:rPr>
              <a:t>Networking Driver</a:t>
            </a:r>
            <a:endParaRPr sz="2400">
              <a:solidFill>
                <a:srgbClr val="FF0000"/>
              </a:solidFill>
            </a:endParaRPr>
          </a:p>
        </p:txBody>
      </p:sp>
      <p:sp>
        <p:nvSpPr>
          <p:cNvPr id="338" name="Google Shape;338;p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60</a:t>
            </a:fld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30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/>
              <a:t>Signpost Enables City-Scale Sensing</a:t>
            </a:r>
            <a:endParaRPr/>
          </a:p>
        </p:txBody>
      </p:sp>
      <p:sp>
        <p:nvSpPr>
          <p:cNvPr id="344" name="Google Shape;344;p30"/>
          <p:cNvSpPr txBox="1"/>
          <p:nvPr/>
        </p:nvSpPr>
        <p:spPr>
          <a:xfrm>
            <a:off x="737417" y="4109884"/>
            <a:ext cx="35088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/>
              <a:t>Sensing Hypothesis/Hardware</a:t>
            </a:r>
            <a:endParaRPr sz="2400"/>
          </a:p>
        </p:txBody>
      </p:sp>
      <p:sp>
        <p:nvSpPr>
          <p:cNvPr id="345" name="Google Shape;345;p30"/>
          <p:cNvSpPr txBox="1"/>
          <p:nvPr/>
        </p:nvSpPr>
        <p:spPr>
          <a:xfrm>
            <a:off x="9411367" y="4109900"/>
            <a:ext cx="1351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/>
              <a:t>Deploy</a:t>
            </a:r>
            <a:endParaRPr sz="2400"/>
          </a:p>
        </p:txBody>
      </p:sp>
      <p:sp>
        <p:nvSpPr>
          <p:cNvPr id="346" name="Google Shape;346;p30"/>
          <p:cNvSpPr txBox="1"/>
          <p:nvPr/>
        </p:nvSpPr>
        <p:spPr>
          <a:xfrm>
            <a:off x="10346333" y="6575033"/>
            <a:ext cx="18456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800">
                <a:solidFill>
                  <a:schemeClr val="dk1"/>
                </a:solidFill>
              </a:rPr>
              <a:t>[1] </a:t>
            </a:r>
            <a:r>
              <a:rPr lang="en" sz="800"/>
              <a:t> Purple Air. 2018.</a:t>
            </a:r>
            <a:endParaRPr sz="800"/>
          </a:p>
        </p:txBody>
      </p:sp>
      <p:sp>
        <p:nvSpPr>
          <p:cNvPr id="347" name="Google Shape;347;p30"/>
          <p:cNvSpPr txBox="1"/>
          <p:nvPr/>
        </p:nvSpPr>
        <p:spPr>
          <a:xfrm>
            <a:off x="8984433" y="3900700"/>
            <a:ext cx="3680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800"/>
              <a:t>[1]</a:t>
            </a:r>
            <a:endParaRPr sz="800"/>
          </a:p>
        </p:txBody>
      </p:sp>
      <p:sp>
        <p:nvSpPr>
          <p:cNvPr id="348" name="Google Shape;348;p30"/>
          <p:cNvSpPr txBox="1"/>
          <p:nvPr/>
        </p:nvSpPr>
        <p:spPr>
          <a:xfrm>
            <a:off x="854167" y="3798017"/>
            <a:ext cx="3680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800"/>
              <a:t>[1]</a:t>
            </a:r>
            <a:endParaRPr sz="800"/>
          </a:p>
        </p:txBody>
      </p:sp>
      <p:pic>
        <p:nvPicPr>
          <p:cNvPr id="349" name="Google Shape;34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3236" y="2653584"/>
            <a:ext cx="2337200" cy="1516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94464" y="2671485"/>
            <a:ext cx="1585003" cy="1516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30"/>
          <p:cNvPicPr preferRelativeResize="0"/>
          <p:nvPr/>
        </p:nvPicPr>
        <p:blipFill rotWithShape="1">
          <a:blip r:embed="rId5">
            <a:alphaModFix/>
          </a:blip>
          <a:srcRect l="26287" t="6770" r="20021" b="35011"/>
          <a:stretch/>
        </p:blipFill>
        <p:spPr>
          <a:xfrm>
            <a:off x="5381533" y="1824000"/>
            <a:ext cx="2096400" cy="3413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352" name="Google Shape;352;p30"/>
          <p:cNvSpPr txBox="1"/>
          <p:nvPr/>
        </p:nvSpPr>
        <p:spPr>
          <a:xfrm>
            <a:off x="4559451" y="5309751"/>
            <a:ext cx="35088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/>
              <a:t>Integrate with Signpost</a:t>
            </a:r>
            <a:endParaRPr sz="2400"/>
          </a:p>
        </p:txBody>
      </p:sp>
      <p:sp>
        <p:nvSpPr>
          <p:cNvPr id="353" name="Google Shape;353;p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61</a:t>
            </a:fld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191DC76-03E1-3947-B619-71429CA8CD73}"/>
              </a:ext>
            </a:extLst>
          </p:cNvPr>
          <p:cNvSpPr/>
          <p:nvPr/>
        </p:nvSpPr>
        <p:spPr>
          <a:xfrm>
            <a:off x="333732" y="5929777"/>
            <a:ext cx="10217389" cy="543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2394"/>
            <a:r>
              <a:rPr lang="en-US" sz="1467" dirty="0"/>
              <a:t>Joshua Adkins, </a:t>
            </a:r>
            <a:r>
              <a:rPr lang="en-US" sz="1467" b="1" dirty="0"/>
              <a:t>Branden Ghena</a:t>
            </a:r>
            <a:r>
              <a:rPr lang="en-US" sz="1467" dirty="0"/>
              <a:t>, Neal Jackson, Pat Pannuto, Samuel Rohrer, Bradford Campbell, and Prabal Dutta</a:t>
            </a:r>
            <a:br>
              <a:rPr lang="en-US" sz="1467" dirty="0"/>
            </a:br>
            <a:r>
              <a:rPr lang="en-US" sz="1467" dirty="0"/>
              <a:t>”The Signpost Platform for City-Scale Sensing."</a:t>
            </a:r>
            <a:r>
              <a:rPr lang="en-US" sz="1467" i="1" dirty="0"/>
              <a:t> IPSN’18</a:t>
            </a:r>
            <a:endParaRPr lang="en-US" sz="1467" b="1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FCE7E7-092C-4D4C-A86F-CAC3DB417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6715" y="784160"/>
            <a:ext cx="9785684" cy="5289680"/>
          </a:xfrm>
        </p:spPr>
        <p:txBody>
          <a:bodyPr>
            <a:normAutofit/>
          </a:bodyPr>
          <a:lstStyle/>
          <a:p>
            <a:pPr marL="609585" indent="-609585">
              <a:buFont typeface="+mj-lt"/>
              <a:buAutoNum type="arabicPeriod"/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City-Scale Sensing Introduction</a:t>
            </a:r>
          </a:p>
          <a:p>
            <a:pPr marL="609585" indent="-609585">
              <a:buFont typeface="+mj-lt"/>
              <a:buAutoNum type="arabicPeriod"/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Signpost</a:t>
            </a:r>
          </a:p>
          <a:p>
            <a:pPr lvl="1">
              <a:spcBef>
                <a:spcPts val="0"/>
              </a:spcBef>
            </a:pPr>
            <a:r>
              <a:rPr lang="en-US" sz="2667" dirty="0">
                <a:solidFill>
                  <a:schemeClr val="accent1">
                    <a:lumMod val="50000"/>
                  </a:schemeClr>
                </a:solidFill>
              </a:rPr>
              <a:t>Motivation</a:t>
            </a:r>
          </a:p>
          <a:p>
            <a:pPr lvl="1">
              <a:spcBef>
                <a:spcPts val="0"/>
              </a:spcBef>
            </a:pPr>
            <a:r>
              <a:rPr lang="en-US" sz="2667" b="1" dirty="0">
                <a:solidFill>
                  <a:schemeClr val="accent1">
                    <a:lumMod val="50000"/>
                  </a:schemeClr>
                </a:solidFill>
              </a:rPr>
              <a:t>Shared Resources</a:t>
            </a:r>
          </a:p>
          <a:p>
            <a:pPr lvl="1">
              <a:spcBef>
                <a:spcPts val="0"/>
              </a:spcBef>
            </a:pPr>
            <a:r>
              <a:rPr lang="en-US" sz="2667" dirty="0">
                <a:solidFill>
                  <a:schemeClr val="accent1">
                    <a:lumMod val="50000"/>
                  </a:schemeClr>
                </a:solidFill>
              </a:rPr>
              <a:t>Deployability</a:t>
            </a:r>
          </a:p>
          <a:p>
            <a:pPr lvl="1">
              <a:spcBef>
                <a:spcPts val="0"/>
              </a:spcBef>
            </a:pPr>
            <a:r>
              <a:rPr lang="en-US" sz="2667" dirty="0">
                <a:solidFill>
                  <a:schemeClr val="accent1">
                    <a:lumMod val="50000"/>
                  </a:schemeClr>
                </a:solidFill>
              </a:rPr>
              <a:t>Implementation</a:t>
            </a:r>
          </a:p>
          <a:p>
            <a:pPr lvl="1">
              <a:spcBef>
                <a:spcPts val="0"/>
              </a:spcBef>
            </a:pPr>
            <a:r>
              <a:rPr lang="en-US" sz="2667" dirty="0">
                <a:solidFill>
                  <a:schemeClr val="accent1">
                    <a:lumMod val="50000"/>
                  </a:schemeClr>
                </a:solidFill>
              </a:rPr>
              <a:t>Evaluation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FC9CEE-4BE7-9A43-8049-822D1B3C3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  <a:defRPr/>
            </a:pPr>
            <a:fld id="{434A358D-2637-E146-A3BD-05BD470B507B}" type="slidenum">
              <a:rPr lang="en-US" sz="1600" kern="0">
                <a:solidFill>
                  <a:srgbClr val="000000">
                    <a:tint val="75000"/>
                  </a:srgb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  <a:defRPr/>
              </a:pPr>
              <a:t>62</a:t>
            </a:fld>
            <a:endParaRPr lang="en-US" sz="1600" kern="0">
              <a:solidFill>
                <a:srgbClr val="000000">
                  <a:tint val="75000"/>
                </a:srgb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452660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32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/>
              <a:t>Key functions are repeated </a:t>
            </a:r>
            <a:endParaRPr/>
          </a:p>
        </p:txBody>
      </p:sp>
      <p:sp>
        <p:nvSpPr>
          <p:cNvPr id="365" name="Google Shape;365;p32"/>
          <p:cNvSpPr txBox="1"/>
          <p:nvPr/>
        </p:nvSpPr>
        <p:spPr>
          <a:xfrm>
            <a:off x="1762984" y="2813267"/>
            <a:ext cx="35088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/>
              <a:t>Sensing Hypothesis/Hardware</a:t>
            </a:r>
            <a:endParaRPr sz="2400"/>
          </a:p>
        </p:txBody>
      </p:sp>
      <p:pic>
        <p:nvPicPr>
          <p:cNvPr id="366" name="Google Shape;36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73273" y="2051634"/>
            <a:ext cx="1440761" cy="806833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32"/>
          <p:cNvSpPr txBox="1"/>
          <p:nvPr/>
        </p:nvSpPr>
        <p:spPr>
          <a:xfrm>
            <a:off x="6348267" y="2813267"/>
            <a:ext cx="1937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>
                <a:solidFill>
                  <a:srgbClr val="FF0000"/>
                </a:solidFill>
              </a:rPr>
              <a:t>Networking</a:t>
            </a:r>
            <a:endParaRPr sz="2400">
              <a:solidFill>
                <a:srgbClr val="FF0000"/>
              </a:solidFill>
            </a:endParaRPr>
          </a:p>
        </p:txBody>
      </p:sp>
      <p:sp>
        <p:nvSpPr>
          <p:cNvPr id="368" name="Google Shape;368;p32"/>
          <p:cNvSpPr txBox="1"/>
          <p:nvPr/>
        </p:nvSpPr>
        <p:spPr>
          <a:xfrm>
            <a:off x="8183867" y="2813267"/>
            <a:ext cx="2447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>
                <a:solidFill>
                  <a:srgbClr val="FF0000"/>
                </a:solidFill>
              </a:rPr>
              <a:t>Networking Driver</a:t>
            </a:r>
            <a:endParaRPr sz="2400">
              <a:solidFill>
                <a:srgbClr val="FF0000"/>
              </a:solidFill>
            </a:endParaRPr>
          </a:p>
        </p:txBody>
      </p:sp>
      <p:pic>
        <p:nvPicPr>
          <p:cNvPr id="369" name="Google Shape;36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589" y="4133834"/>
            <a:ext cx="1440761" cy="806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3567" y="3764150"/>
            <a:ext cx="942133" cy="942133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32"/>
          <p:cNvSpPr txBox="1"/>
          <p:nvPr/>
        </p:nvSpPr>
        <p:spPr>
          <a:xfrm>
            <a:off x="630133" y="4937167"/>
            <a:ext cx="1351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>
                <a:solidFill>
                  <a:srgbClr val="FF0000"/>
                </a:solidFill>
              </a:rPr>
              <a:t>Storage</a:t>
            </a:r>
            <a:endParaRPr sz="2400">
              <a:solidFill>
                <a:srgbClr val="FF0000"/>
              </a:solidFill>
            </a:endParaRPr>
          </a:p>
        </p:txBody>
      </p:sp>
      <p:sp>
        <p:nvSpPr>
          <p:cNvPr id="372" name="Google Shape;372;p32"/>
          <p:cNvSpPr txBox="1"/>
          <p:nvPr/>
        </p:nvSpPr>
        <p:spPr>
          <a:xfrm>
            <a:off x="1761067" y="4937167"/>
            <a:ext cx="1937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>
                <a:solidFill>
                  <a:srgbClr val="FF0000"/>
                </a:solidFill>
              </a:rPr>
              <a:t>Storage Driver</a:t>
            </a:r>
            <a:endParaRPr sz="2400">
              <a:solidFill>
                <a:srgbClr val="FF0000"/>
              </a:solidFill>
            </a:endParaRPr>
          </a:p>
        </p:txBody>
      </p:sp>
      <p:sp>
        <p:nvSpPr>
          <p:cNvPr id="373" name="Google Shape;373;p32"/>
          <p:cNvSpPr txBox="1"/>
          <p:nvPr/>
        </p:nvSpPr>
        <p:spPr>
          <a:xfrm>
            <a:off x="9582667" y="4915500"/>
            <a:ext cx="1351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/>
              <a:t>Deploy</a:t>
            </a:r>
            <a:endParaRPr sz="2400"/>
          </a:p>
        </p:txBody>
      </p:sp>
      <p:sp>
        <p:nvSpPr>
          <p:cNvPr id="374" name="Google Shape;374;p32"/>
          <p:cNvSpPr txBox="1"/>
          <p:nvPr/>
        </p:nvSpPr>
        <p:spPr>
          <a:xfrm>
            <a:off x="10346333" y="6575033"/>
            <a:ext cx="18456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800">
                <a:solidFill>
                  <a:schemeClr val="dk1"/>
                </a:solidFill>
              </a:rPr>
              <a:t>[1] </a:t>
            </a:r>
            <a:r>
              <a:rPr lang="en" sz="800"/>
              <a:t> Purple Air. 2018</a:t>
            </a:r>
            <a:endParaRPr sz="800"/>
          </a:p>
        </p:txBody>
      </p:sp>
      <p:sp>
        <p:nvSpPr>
          <p:cNvPr id="375" name="Google Shape;375;p32"/>
          <p:cNvSpPr txBox="1"/>
          <p:nvPr/>
        </p:nvSpPr>
        <p:spPr>
          <a:xfrm>
            <a:off x="9155733" y="4706300"/>
            <a:ext cx="3680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800"/>
              <a:t>[1]</a:t>
            </a:r>
            <a:endParaRPr sz="800"/>
          </a:p>
        </p:txBody>
      </p:sp>
      <p:pic>
        <p:nvPicPr>
          <p:cNvPr id="376" name="Google Shape;376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92034" y="3623783"/>
            <a:ext cx="942133" cy="955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32"/>
          <p:cNvPicPr preferRelativeResize="0"/>
          <p:nvPr/>
        </p:nvPicPr>
        <p:blipFill rotWithShape="1">
          <a:blip r:embed="rId6">
            <a:alphaModFix/>
          </a:blip>
          <a:srcRect l="7192" r="8689"/>
          <a:stretch/>
        </p:blipFill>
        <p:spPr>
          <a:xfrm>
            <a:off x="4934168" y="3618334"/>
            <a:ext cx="1084433" cy="966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19725" y="4460283"/>
            <a:ext cx="835143" cy="555767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32"/>
          <p:cNvSpPr txBox="1"/>
          <p:nvPr/>
        </p:nvSpPr>
        <p:spPr>
          <a:xfrm>
            <a:off x="3768684" y="4914451"/>
            <a:ext cx="2337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>
                <a:solidFill>
                  <a:srgbClr val="FF0000"/>
                </a:solidFill>
              </a:rPr>
              <a:t>Sustainable Power</a:t>
            </a:r>
            <a:endParaRPr sz="2400">
              <a:solidFill>
                <a:srgbClr val="FF0000"/>
              </a:solidFill>
            </a:endParaRPr>
          </a:p>
        </p:txBody>
      </p:sp>
      <p:pic>
        <p:nvPicPr>
          <p:cNvPr id="380" name="Google Shape;380;p3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60433" y="3727968"/>
            <a:ext cx="1351200" cy="1351225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32"/>
          <p:cNvSpPr txBox="1"/>
          <p:nvPr/>
        </p:nvSpPr>
        <p:spPr>
          <a:xfrm>
            <a:off x="6427185" y="4872833"/>
            <a:ext cx="25140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>
                <a:solidFill>
                  <a:srgbClr val="FF0000"/>
                </a:solidFill>
              </a:rPr>
              <a:t>Weatherproof Casing</a:t>
            </a:r>
            <a:endParaRPr sz="2400">
              <a:solidFill>
                <a:srgbClr val="FF0000"/>
              </a:solidFill>
            </a:endParaRPr>
          </a:p>
        </p:txBody>
      </p:sp>
      <p:sp>
        <p:nvSpPr>
          <p:cNvPr id="382" name="Google Shape;382;p32"/>
          <p:cNvSpPr txBox="1"/>
          <p:nvPr/>
        </p:nvSpPr>
        <p:spPr>
          <a:xfrm>
            <a:off x="1981333" y="2603000"/>
            <a:ext cx="3680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800"/>
              <a:t>[1]</a:t>
            </a:r>
            <a:endParaRPr sz="800"/>
          </a:p>
        </p:txBody>
      </p:sp>
      <p:pic>
        <p:nvPicPr>
          <p:cNvPr id="383" name="Google Shape;383;p3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348803" y="1356967"/>
            <a:ext cx="2337200" cy="1516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3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465764" y="3477085"/>
            <a:ext cx="1585003" cy="1516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32"/>
          <p:cNvPicPr preferRelativeResize="0"/>
          <p:nvPr/>
        </p:nvPicPr>
        <p:blipFill rotWithShape="1">
          <a:blip r:embed="rId11">
            <a:alphaModFix/>
          </a:blip>
          <a:srcRect l="31691" r="29465" b="6402"/>
          <a:stretch/>
        </p:blipFill>
        <p:spPr>
          <a:xfrm rot="-5400000">
            <a:off x="7200451" y="1147084"/>
            <a:ext cx="739967" cy="1783067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63</a:t>
            </a:fld>
            <a:endParaRPr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6" name="Google Shape;416;p34"/>
          <p:cNvGraphicFramePr/>
          <p:nvPr/>
        </p:nvGraphicFramePr>
        <p:xfrm>
          <a:off x="146267" y="903993"/>
          <a:ext cx="11364064" cy="5865362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8326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16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16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16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16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616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6163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6163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88167">
                <a:tc row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Deployment</a:t>
                      </a:r>
                      <a:endParaRPr sz="1600"/>
                    </a:p>
                  </a:txBody>
                  <a:tcPr marL="121900" marR="121900" marT="121900" marB="121900" anchor="ctr"/>
                </a:tc>
                <a:tc gridSpan="7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Services Needed</a:t>
                      </a:r>
                      <a:endParaRPr sz="1600"/>
                    </a:p>
                  </a:txBody>
                  <a:tcPr marL="121900" marR="121900" marT="121900" marB="12190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7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Power</a:t>
                      </a: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Networking</a:t>
                      </a: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Processing</a:t>
                      </a: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Storage</a:t>
                      </a: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Time</a:t>
                      </a: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Synch</a:t>
                      </a: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Location</a:t>
                      </a:r>
                      <a:endParaRPr sz="1600"/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76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Caraoke </a:t>
                      </a:r>
                      <a:r>
                        <a:rPr lang="en" sz="1100"/>
                        <a:t>[3]</a:t>
                      </a:r>
                      <a:endParaRPr sz="11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76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Bouillet et al. </a:t>
                      </a:r>
                      <a:r>
                        <a:rPr lang="en" sz="1100"/>
                        <a:t>[4]</a:t>
                      </a:r>
                      <a:endParaRPr sz="11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76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Aircloud </a:t>
                      </a:r>
                      <a:r>
                        <a:rPr lang="en" sz="1100"/>
                        <a:t>[5]</a:t>
                      </a:r>
                      <a:endParaRPr sz="11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29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Girod et al. </a:t>
                      </a:r>
                      <a:r>
                        <a:rPr lang="en" sz="1100"/>
                        <a:t>[6]</a:t>
                      </a:r>
                      <a:endParaRPr sz="11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29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Ledeczi et al. </a:t>
                      </a:r>
                      <a:r>
                        <a:rPr lang="en" sz="1100"/>
                        <a:t>[7]</a:t>
                      </a:r>
                      <a:endParaRPr sz="11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816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SenseFlow </a:t>
                      </a:r>
                      <a:r>
                        <a:rPr lang="en" sz="1100"/>
                        <a:t>[8]</a:t>
                      </a:r>
                      <a:endParaRPr sz="11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8816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Argos </a:t>
                      </a:r>
                      <a:r>
                        <a:rPr lang="en" sz="1100"/>
                        <a:t>[9]</a:t>
                      </a:r>
                      <a:endParaRPr sz="11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8816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SONYC </a:t>
                      </a:r>
                      <a:r>
                        <a:rPr lang="en" sz="1100"/>
                        <a:t>[1]</a:t>
                      </a:r>
                      <a:endParaRPr sz="11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8816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Kyun Queue </a:t>
                      </a:r>
                      <a:r>
                        <a:rPr lang="en" sz="1100"/>
                        <a:t>[10]</a:t>
                      </a:r>
                      <a:endParaRPr sz="11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8816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Micronet </a:t>
                      </a:r>
                      <a:r>
                        <a:rPr lang="en" sz="1100"/>
                        <a:t>[11]</a:t>
                      </a:r>
                      <a:endParaRPr sz="11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417" name="Google Shape;417;p34"/>
          <p:cNvSpPr txBox="1"/>
          <p:nvPr/>
        </p:nvSpPr>
        <p:spPr>
          <a:xfrm>
            <a:off x="2548033" y="47467"/>
            <a:ext cx="2444000" cy="3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 b="1"/>
              <a:t>Higher power/linux class processing</a:t>
            </a:r>
            <a:endParaRPr sz="2400" b="1"/>
          </a:p>
        </p:txBody>
      </p:sp>
      <p:cxnSp>
        <p:nvCxnSpPr>
          <p:cNvPr id="418" name="Google Shape;418;p34"/>
          <p:cNvCxnSpPr/>
          <p:nvPr/>
        </p:nvCxnSpPr>
        <p:spPr>
          <a:xfrm>
            <a:off x="4766767" y="771233"/>
            <a:ext cx="628800" cy="7120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19" name="Google Shape;419;p34"/>
          <p:cNvSpPr txBox="1"/>
          <p:nvPr/>
        </p:nvSpPr>
        <p:spPr>
          <a:xfrm>
            <a:off x="8175033" y="35600"/>
            <a:ext cx="2444000" cy="3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 b="1"/>
              <a:t>Can be provided with a GPS</a:t>
            </a:r>
            <a:endParaRPr sz="2400" b="1"/>
          </a:p>
        </p:txBody>
      </p:sp>
      <p:cxnSp>
        <p:nvCxnSpPr>
          <p:cNvPr id="420" name="Google Shape;420;p34"/>
          <p:cNvCxnSpPr/>
          <p:nvPr/>
        </p:nvCxnSpPr>
        <p:spPr>
          <a:xfrm flipH="1">
            <a:off x="8478167" y="732033"/>
            <a:ext cx="357600" cy="6860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21" name="Google Shape;421;p34"/>
          <p:cNvCxnSpPr/>
          <p:nvPr/>
        </p:nvCxnSpPr>
        <p:spPr>
          <a:xfrm>
            <a:off x="9381567" y="759367"/>
            <a:ext cx="6400" cy="6276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22" name="Google Shape;422;p34"/>
          <p:cNvCxnSpPr/>
          <p:nvPr/>
        </p:nvCxnSpPr>
        <p:spPr>
          <a:xfrm>
            <a:off x="10069733" y="711900"/>
            <a:ext cx="616800" cy="6524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23" name="Google Shape;423;p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64</a:t>
            </a:fld>
            <a:endParaRPr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38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/>
              <a:t>Software abstraction through a single interface</a:t>
            </a:r>
            <a:endParaRPr/>
          </a:p>
        </p:txBody>
      </p:sp>
      <p:sp>
        <p:nvSpPr>
          <p:cNvPr id="519" name="Google Shape;519;p38"/>
          <p:cNvSpPr txBox="1"/>
          <p:nvPr/>
        </p:nvSpPr>
        <p:spPr>
          <a:xfrm>
            <a:off x="287251" y="4367600"/>
            <a:ext cx="35088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/>
              <a:t>Sensing Hypothesis/Hardware</a:t>
            </a:r>
            <a:endParaRPr sz="2400"/>
          </a:p>
        </p:txBody>
      </p:sp>
      <p:sp>
        <p:nvSpPr>
          <p:cNvPr id="520" name="Google Shape;520;p38"/>
          <p:cNvSpPr txBox="1"/>
          <p:nvPr/>
        </p:nvSpPr>
        <p:spPr>
          <a:xfrm>
            <a:off x="6874451" y="3159833"/>
            <a:ext cx="1937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>
                <a:solidFill>
                  <a:srgbClr val="FF0000"/>
                </a:solidFill>
              </a:rPr>
              <a:t>Networking</a:t>
            </a:r>
            <a:endParaRPr sz="2400">
              <a:solidFill>
                <a:srgbClr val="FF0000"/>
              </a:solidFill>
            </a:endParaRPr>
          </a:p>
        </p:txBody>
      </p:sp>
      <p:pic>
        <p:nvPicPr>
          <p:cNvPr id="521" name="Google Shape;521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27400" y="2131150"/>
            <a:ext cx="942133" cy="942133"/>
          </a:xfrm>
          <a:prstGeom prst="rect">
            <a:avLst/>
          </a:prstGeom>
          <a:noFill/>
          <a:ln>
            <a:noFill/>
          </a:ln>
        </p:spPr>
      </p:pic>
      <p:sp>
        <p:nvSpPr>
          <p:cNvPr id="522" name="Google Shape;522;p38"/>
          <p:cNvSpPr txBox="1"/>
          <p:nvPr/>
        </p:nvSpPr>
        <p:spPr>
          <a:xfrm>
            <a:off x="8922867" y="3159817"/>
            <a:ext cx="1351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>
                <a:solidFill>
                  <a:srgbClr val="FF0000"/>
                </a:solidFill>
              </a:rPr>
              <a:t>Storage</a:t>
            </a:r>
            <a:endParaRPr sz="2400">
              <a:solidFill>
                <a:srgbClr val="FF0000"/>
              </a:solidFill>
            </a:endParaRPr>
          </a:p>
        </p:txBody>
      </p:sp>
      <p:pic>
        <p:nvPicPr>
          <p:cNvPr id="523" name="Google Shape;523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96200" y="4863716"/>
            <a:ext cx="942133" cy="955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38"/>
          <p:cNvPicPr preferRelativeResize="0"/>
          <p:nvPr/>
        </p:nvPicPr>
        <p:blipFill rotWithShape="1">
          <a:blip r:embed="rId5">
            <a:alphaModFix/>
          </a:blip>
          <a:srcRect l="7192" r="8689"/>
          <a:stretch/>
        </p:blipFill>
        <p:spPr>
          <a:xfrm>
            <a:off x="7938334" y="4858268"/>
            <a:ext cx="1084433" cy="966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23891" y="5700217"/>
            <a:ext cx="835143" cy="555767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p38"/>
          <p:cNvSpPr txBox="1"/>
          <p:nvPr/>
        </p:nvSpPr>
        <p:spPr>
          <a:xfrm>
            <a:off x="6772851" y="6154384"/>
            <a:ext cx="2337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>
                <a:solidFill>
                  <a:srgbClr val="FF0000"/>
                </a:solidFill>
              </a:rPr>
              <a:t>Sustainable Power</a:t>
            </a:r>
            <a:endParaRPr sz="2400">
              <a:solidFill>
                <a:srgbClr val="FF0000"/>
              </a:solidFill>
            </a:endParaRPr>
          </a:p>
        </p:txBody>
      </p:sp>
      <p:pic>
        <p:nvPicPr>
          <p:cNvPr id="527" name="Google Shape;527;p3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73069" y="2911300"/>
            <a:ext cx="2337200" cy="151625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28" name="Google Shape;528;p38"/>
          <p:cNvCxnSpPr/>
          <p:nvPr/>
        </p:nvCxnSpPr>
        <p:spPr>
          <a:xfrm>
            <a:off x="4571733" y="1934000"/>
            <a:ext cx="0" cy="43308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529" name="Google Shape;529;p38"/>
          <p:cNvSpPr txBox="1"/>
          <p:nvPr/>
        </p:nvSpPr>
        <p:spPr>
          <a:xfrm>
            <a:off x="600067" y="1518767"/>
            <a:ext cx="2883200" cy="6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/>
              <a:t>Sensor</a:t>
            </a:r>
            <a:endParaRPr sz="2400"/>
          </a:p>
        </p:txBody>
      </p:sp>
      <p:sp>
        <p:nvSpPr>
          <p:cNvPr id="530" name="Google Shape;530;p38"/>
          <p:cNvSpPr txBox="1"/>
          <p:nvPr/>
        </p:nvSpPr>
        <p:spPr>
          <a:xfrm>
            <a:off x="7175333" y="1437867"/>
            <a:ext cx="2883200" cy="6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/>
              <a:t>Platform</a:t>
            </a:r>
            <a:endParaRPr sz="2400"/>
          </a:p>
        </p:txBody>
      </p:sp>
      <p:pic>
        <p:nvPicPr>
          <p:cNvPr id="531" name="Google Shape;531;p3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946234" y="4672401"/>
            <a:ext cx="1620300" cy="1620300"/>
          </a:xfrm>
          <a:prstGeom prst="rect">
            <a:avLst/>
          </a:prstGeom>
          <a:noFill/>
          <a:ln>
            <a:noFill/>
          </a:ln>
        </p:spPr>
      </p:pic>
      <p:sp>
        <p:nvSpPr>
          <p:cNvPr id="532" name="Google Shape;532;p38"/>
          <p:cNvSpPr txBox="1"/>
          <p:nvPr/>
        </p:nvSpPr>
        <p:spPr>
          <a:xfrm>
            <a:off x="9128300" y="6255984"/>
            <a:ext cx="1351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>
                <a:solidFill>
                  <a:srgbClr val="FF0000"/>
                </a:solidFill>
              </a:rPr>
              <a:t>GPS</a:t>
            </a:r>
            <a:endParaRPr sz="2400">
              <a:solidFill>
                <a:srgbClr val="FF0000"/>
              </a:solidFill>
            </a:endParaRPr>
          </a:p>
        </p:txBody>
      </p:sp>
      <p:pic>
        <p:nvPicPr>
          <p:cNvPr id="533" name="Google Shape;533;p3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305467" y="3246451"/>
            <a:ext cx="1721700" cy="1139360"/>
          </a:xfrm>
          <a:prstGeom prst="rect">
            <a:avLst/>
          </a:prstGeom>
          <a:noFill/>
          <a:ln>
            <a:noFill/>
          </a:ln>
        </p:spPr>
      </p:pic>
      <p:sp>
        <p:nvSpPr>
          <p:cNvPr id="534" name="Google Shape;534;p38"/>
          <p:cNvSpPr txBox="1"/>
          <p:nvPr/>
        </p:nvSpPr>
        <p:spPr>
          <a:xfrm>
            <a:off x="9856315" y="4297367"/>
            <a:ext cx="26200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>
                <a:solidFill>
                  <a:srgbClr val="FF0000"/>
                </a:solidFill>
              </a:rPr>
              <a:t>High Performance Processing</a:t>
            </a:r>
            <a:endParaRPr sz="2400">
              <a:solidFill>
                <a:srgbClr val="FF0000"/>
              </a:solidFill>
            </a:endParaRPr>
          </a:p>
        </p:txBody>
      </p:sp>
      <p:pic>
        <p:nvPicPr>
          <p:cNvPr id="535" name="Google Shape;535;p38"/>
          <p:cNvPicPr preferRelativeResize="0"/>
          <p:nvPr/>
        </p:nvPicPr>
        <p:blipFill rotWithShape="1">
          <a:blip r:embed="rId10">
            <a:alphaModFix/>
          </a:blip>
          <a:srcRect l="31691" r="29465" b="6402"/>
          <a:stretch/>
        </p:blipFill>
        <p:spPr>
          <a:xfrm rot="-5400000">
            <a:off x="7469885" y="1710684"/>
            <a:ext cx="739967" cy="178306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36" name="Google Shape;536;p38"/>
          <p:cNvCxnSpPr/>
          <p:nvPr/>
        </p:nvCxnSpPr>
        <p:spPr>
          <a:xfrm>
            <a:off x="3586933" y="4089300"/>
            <a:ext cx="19696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537" name="Google Shape;537;p38"/>
          <p:cNvSpPr txBox="1"/>
          <p:nvPr/>
        </p:nvSpPr>
        <p:spPr>
          <a:xfrm>
            <a:off x="3896967" y="3719284"/>
            <a:ext cx="1351200" cy="740000"/>
          </a:xfrm>
          <a:prstGeom prst="rect">
            <a:avLst/>
          </a:prstGeom>
          <a:solidFill>
            <a:srgbClr val="FFFFFF">
              <a:alpha val="51150"/>
            </a:srgbClr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600" b="1"/>
              <a:t>Platform Interface</a:t>
            </a:r>
            <a:endParaRPr sz="1600" b="1"/>
          </a:p>
        </p:txBody>
      </p:sp>
      <p:pic>
        <p:nvPicPr>
          <p:cNvPr id="538" name="Google Shape;538;p3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744440" y="3467734"/>
            <a:ext cx="942133" cy="809791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p38"/>
          <p:cNvSpPr txBox="1"/>
          <p:nvPr/>
        </p:nvSpPr>
        <p:spPr>
          <a:xfrm>
            <a:off x="5246884" y="4169833"/>
            <a:ext cx="1937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>
                <a:solidFill>
                  <a:srgbClr val="FF0000"/>
                </a:solidFill>
              </a:rPr>
              <a:t>Platform Controller</a:t>
            </a:r>
            <a:endParaRPr sz="2400">
              <a:solidFill>
                <a:srgbClr val="FF0000"/>
              </a:solidFill>
            </a:endParaRPr>
          </a:p>
        </p:txBody>
      </p:sp>
      <p:cxnSp>
        <p:nvCxnSpPr>
          <p:cNvPr id="540" name="Google Shape;540;p38"/>
          <p:cNvCxnSpPr/>
          <p:nvPr/>
        </p:nvCxnSpPr>
        <p:spPr>
          <a:xfrm rot="10800000" flipH="1">
            <a:off x="6596967" y="3464567"/>
            <a:ext cx="557600" cy="178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541" name="Google Shape;541;p38"/>
          <p:cNvCxnSpPr/>
          <p:nvPr/>
        </p:nvCxnSpPr>
        <p:spPr>
          <a:xfrm rot="10800000" flipH="1">
            <a:off x="6800167" y="3559367"/>
            <a:ext cx="2288400" cy="286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542" name="Google Shape;542;p38"/>
          <p:cNvCxnSpPr/>
          <p:nvPr/>
        </p:nvCxnSpPr>
        <p:spPr>
          <a:xfrm>
            <a:off x="6798667" y="4034133"/>
            <a:ext cx="3417200" cy="94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543" name="Google Shape;543;p38"/>
          <p:cNvCxnSpPr/>
          <p:nvPr/>
        </p:nvCxnSpPr>
        <p:spPr>
          <a:xfrm>
            <a:off x="6774933" y="4259567"/>
            <a:ext cx="2574800" cy="605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544" name="Google Shape;544;p38"/>
          <p:cNvSpPr txBox="1"/>
          <p:nvPr/>
        </p:nvSpPr>
        <p:spPr>
          <a:xfrm>
            <a:off x="1326467" y="5408500"/>
            <a:ext cx="3063600" cy="1139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/>
              <a:t> - Ubiquitous</a:t>
            </a:r>
            <a:endParaRPr sz="2400"/>
          </a:p>
          <a:p>
            <a:r>
              <a:rPr lang="en" sz="2400"/>
              <a:t> - Easy to adapt/implement</a:t>
            </a:r>
            <a:endParaRPr sz="2400"/>
          </a:p>
          <a:p>
            <a:r>
              <a:rPr lang="en" sz="2400"/>
              <a:t> - Physically pluggable</a:t>
            </a:r>
            <a:endParaRPr sz="2400"/>
          </a:p>
        </p:txBody>
      </p:sp>
      <p:cxnSp>
        <p:nvCxnSpPr>
          <p:cNvPr id="545" name="Google Shape;545;p38"/>
          <p:cNvCxnSpPr/>
          <p:nvPr/>
        </p:nvCxnSpPr>
        <p:spPr>
          <a:xfrm flipH="1">
            <a:off x="3951000" y="4342600"/>
            <a:ext cx="356000" cy="1008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46" name="Google Shape;546;p3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65</a:t>
            </a:fld>
            <a:endParaRPr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33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/>
              <a:t>Abstracting away functionality </a:t>
            </a:r>
            <a:endParaRPr/>
          </a:p>
        </p:txBody>
      </p:sp>
      <p:sp>
        <p:nvSpPr>
          <p:cNvPr id="392" name="Google Shape;392;p33"/>
          <p:cNvSpPr txBox="1"/>
          <p:nvPr/>
        </p:nvSpPr>
        <p:spPr>
          <a:xfrm>
            <a:off x="592051" y="4367600"/>
            <a:ext cx="35088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/>
              <a:t>Sensing Hypothesis/Hardware</a:t>
            </a:r>
            <a:endParaRPr sz="2400"/>
          </a:p>
        </p:txBody>
      </p:sp>
      <p:pic>
        <p:nvPicPr>
          <p:cNvPr id="393" name="Google Shape;393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59940" y="2821034"/>
            <a:ext cx="1440761" cy="806833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33"/>
          <p:cNvSpPr txBox="1"/>
          <p:nvPr/>
        </p:nvSpPr>
        <p:spPr>
          <a:xfrm>
            <a:off x="5034933" y="3582667"/>
            <a:ext cx="1937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>
                <a:solidFill>
                  <a:srgbClr val="FF0000"/>
                </a:solidFill>
              </a:rPr>
              <a:t>Networking</a:t>
            </a:r>
            <a:endParaRPr sz="2400">
              <a:solidFill>
                <a:srgbClr val="FF0000"/>
              </a:solidFill>
            </a:endParaRPr>
          </a:p>
        </p:txBody>
      </p:sp>
      <p:sp>
        <p:nvSpPr>
          <p:cNvPr id="395" name="Google Shape;395;p33"/>
          <p:cNvSpPr txBox="1"/>
          <p:nvPr/>
        </p:nvSpPr>
        <p:spPr>
          <a:xfrm>
            <a:off x="6870533" y="3582667"/>
            <a:ext cx="21300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>
                <a:solidFill>
                  <a:srgbClr val="FF0000"/>
                </a:solidFill>
              </a:rPr>
              <a:t>Networking Driver</a:t>
            </a:r>
            <a:endParaRPr sz="2400">
              <a:solidFill>
                <a:srgbClr val="FF0000"/>
              </a:solidFill>
            </a:endParaRPr>
          </a:p>
        </p:txBody>
      </p:sp>
      <p:pic>
        <p:nvPicPr>
          <p:cNvPr id="396" name="Google Shape;39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57589" y="2794618"/>
            <a:ext cx="1440761" cy="806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58567" y="2424934"/>
            <a:ext cx="942133" cy="942133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33"/>
          <p:cNvSpPr txBox="1"/>
          <p:nvPr/>
        </p:nvSpPr>
        <p:spPr>
          <a:xfrm>
            <a:off x="9155133" y="3597951"/>
            <a:ext cx="1351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>
                <a:solidFill>
                  <a:srgbClr val="FF0000"/>
                </a:solidFill>
              </a:rPr>
              <a:t>Storage</a:t>
            </a:r>
            <a:endParaRPr sz="2400">
              <a:solidFill>
                <a:srgbClr val="FF0000"/>
              </a:solidFill>
            </a:endParaRPr>
          </a:p>
        </p:txBody>
      </p:sp>
      <p:sp>
        <p:nvSpPr>
          <p:cNvPr id="399" name="Google Shape;399;p33"/>
          <p:cNvSpPr txBox="1"/>
          <p:nvPr/>
        </p:nvSpPr>
        <p:spPr>
          <a:xfrm>
            <a:off x="10286067" y="3597951"/>
            <a:ext cx="1937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>
                <a:solidFill>
                  <a:srgbClr val="FF0000"/>
                </a:solidFill>
              </a:rPr>
              <a:t>Storage Driver</a:t>
            </a:r>
            <a:endParaRPr sz="2400">
              <a:solidFill>
                <a:srgbClr val="FF0000"/>
              </a:solidFill>
            </a:endParaRPr>
          </a:p>
        </p:txBody>
      </p:sp>
      <p:pic>
        <p:nvPicPr>
          <p:cNvPr id="400" name="Google Shape;400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37100" y="4462516"/>
            <a:ext cx="942133" cy="955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33"/>
          <p:cNvPicPr preferRelativeResize="0"/>
          <p:nvPr/>
        </p:nvPicPr>
        <p:blipFill rotWithShape="1">
          <a:blip r:embed="rId6">
            <a:alphaModFix/>
          </a:blip>
          <a:srcRect l="7192" r="8689"/>
          <a:stretch/>
        </p:blipFill>
        <p:spPr>
          <a:xfrm>
            <a:off x="7079234" y="4457068"/>
            <a:ext cx="1084433" cy="966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64791" y="5299017"/>
            <a:ext cx="835143" cy="555767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33"/>
          <p:cNvSpPr txBox="1"/>
          <p:nvPr/>
        </p:nvSpPr>
        <p:spPr>
          <a:xfrm>
            <a:off x="5913751" y="5753184"/>
            <a:ext cx="2337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>
                <a:solidFill>
                  <a:srgbClr val="FF0000"/>
                </a:solidFill>
              </a:rPr>
              <a:t>Sustainable Power</a:t>
            </a:r>
            <a:endParaRPr sz="2400">
              <a:solidFill>
                <a:srgbClr val="FF0000"/>
              </a:solidFill>
            </a:endParaRPr>
          </a:p>
        </p:txBody>
      </p:sp>
      <p:pic>
        <p:nvPicPr>
          <p:cNvPr id="404" name="Google Shape;404;p3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305500" y="4566701"/>
            <a:ext cx="1351200" cy="1351225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33"/>
          <p:cNvSpPr txBox="1"/>
          <p:nvPr/>
        </p:nvSpPr>
        <p:spPr>
          <a:xfrm>
            <a:off x="8572252" y="5711567"/>
            <a:ext cx="25140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>
                <a:solidFill>
                  <a:srgbClr val="FF0000"/>
                </a:solidFill>
              </a:rPr>
              <a:t>Weatherproof Casing</a:t>
            </a:r>
            <a:endParaRPr sz="2400">
              <a:solidFill>
                <a:srgbClr val="FF0000"/>
              </a:solidFill>
            </a:endParaRPr>
          </a:p>
        </p:txBody>
      </p:sp>
      <p:pic>
        <p:nvPicPr>
          <p:cNvPr id="406" name="Google Shape;406;p3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177869" y="2911300"/>
            <a:ext cx="2337200" cy="151625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07" name="Google Shape;407;p33"/>
          <p:cNvCxnSpPr/>
          <p:nvPr/>
        </p:nvCxnSpPr>
        <p:spPr>
          <a:xfrm>
            <a:off x="4876533" y="1934000"/>
            <a:ext cx="0" cy="43308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408" name="Google Shape;408;p33"/>
          <p:cNvSpPr txBox="1"/>
          <p:nvPr/>
        </p:nvSpPr>
        <p:spPr>
          <a:xfrm>
            <a:off x="904867" y="1518767"/>
            <a:ext cx="2883200" cy="6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/>
              <a:t>Sensor</a:t>
            </a:r>
            <a:endParaRPr sz="2400"/>
          </a:p>
        </p:txBody>
      </p:sp>
      <p:sp>
        <p:nvSpPr>
          <p:cNvPr id="409" name="Google Shape;409;p33"/>
          <p:cNvSpPr txBox="1"/>
          <p:nvPr/>
        </p:nvSpPr>
        <p:spPr>
          <a:xfrm>
            <a:off x="7175333" y="1437867"/>
            <a:ext cx="2883200" cy="6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/>
              <a:t>Platform</a:t>
            </a:r>
            <a:endParaRPr sz="2400"/>
          </a:p>
        </p:txBody>
      </p:sp>
      <p:pic>
        <p:nvPicPr>
          <p:cNvPr id="410" name="Google Shape;410;p33"/>
          <p:cNvPicPr preferRelativeResize="0"/>
          <p:nvPr/>
        </p:nvPicPr>
        <p:blipFill rotWithShape="1">
          <a:blip r:embed="rId10">
            <a:alphaModFix/>
          </a:blip>
          <a:srcRect l="31691" r="29465" b="6402"/>
          <a:stretch/>
        </p:blipFill>
        <p:spPr>
          <a:xfrm rot="-5400000">
            <a:off x="5912834" y="1861951"/>
            <a:ext cx="739967" cy="1783067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66</a:t>
            </a:fld>
            <a:endParaRPr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35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/>
              <a:t>A hardware abstraction is not sufficient</a:t>
            </a:r>
            <a:endParaRPr/>
          </a:p>
        </p:txBody>
      </p:sp>
      <p:sp>
        <p:nvSpPr>
          <p:cNvPr id="429" name="Google Shape;429;p35"/>
          <p:cNvSpPr txBox="1"/>
          <p:nvPr/>
        </p:nvSpPr>
        <p:spPr>
          <a:xfrm>
            <a:off x="287251" y="4367600"/>
            <a:ext cx="35088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/>
              <a:t>Sensing Hypothesis/Hardware</a:t>
            </a:r>
            <a:endParaRPr sz="2400"/>
          </a:p>
        </p:txBody>
      </p:sp>
      <p:sp>
        <p:nvSpPr>
          <p:cNvPr id="430" name="Google Shape;430;p35"/>
          <p:cNvSpPr txBox="1"/>
          <p:nvPr/>
        </p:nvSpPr>
        <p:spPr>
          <a:xfrm>
            <a:off x="6874451" y="3159833"/>
            <a:ext cx="1937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>
                <a:solidFill>
                  <a:srgbClr val="FF0000"/>
                </a:solidFill>
              </a:rPr>
              <a:t>Networking</a:t>
            </a:r>
            <a:endParaRPr sz="2400">
              <a:solidFill>
                <a:srgbClr val="FF0000"/>
              </a:solidFill>
            </a:endParaRPr>
          </a:p>
        </p:txBody>
      </p:sp>
      <p:pic>
        <p:nvPicPr>
          <p:cNvPr id="431" name="Google Shape;431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27400" y="2131150"/>
            <a:ext cx="942133" cy="942133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35"/>
          <p:cNvSpPr txBox="1"/>
          <p:nvPr/>
        </p:nvSpPr>
        <p:spPr>
          <a:xfrm>
            <a:off x="8922867" y="3159817"/>
            <a:ext cx="1351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>
                <a:solidFill>
                  <a:srgbClr val="FF0000"/>
                </a:solidFill>
              </a:rPr>
              <a:t>Storage</a:t>
            </a:r>
            <a:endParaRPr sz="2400">
              <a:solidFill>
                <a:srgbClr val="FF0000"/>
              </a:solidFill>
            </a:endParaRPr>
          </a:p>
        </p:txBody>
      </p:sp>
      <p:pic>
        <p:nvPicPr>
          <p:cNvPr id="433" name="Google Shape;433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96200" y="4863716"/>
            <a:ext cx="942133" cy="955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35"/>
          <p:cNvPicPr preferRelativeResize="0"/>
          <p:nvPr/>
        </p:nvPicPr>
        <p:blipFill rotWithShape="1">
          <a:blip r:embed="rId5">
            <a:alphaModFix/>
          </a:blip>
          <a:srcRect l="7192" r="8689"/>
          <a:stretch/>
        </p:blipFill>
        <p:spPr>
          <a:xfrm>
            <a:off x="7938334" y="4858268"/>
            <a:ext cx="1084433" cy="966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23891" y="5700217"/>
            <a:ext cx="835143" cy="555767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35"/>
          <p:cNvSpPr txBox="1"/>
          <p:nvPr/>
        </p:nvSpPr>
        <p:spPr>
          <a:xfrm>
            <a:off x="6772851" y="6154384"/>
            <a:ext cx="2337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>
                <a:solidFill>
                  <a:srgbClr val="FF0000"/>
                </a:solidFill>
              </a:rPr>
              <a:t>Sustainable Power</a:t>
            </a:r>
            <a:endParaRPr sz="2400">
              <a:solidFill>
                <a:srgbClr val="FF0000"/>
              </a:solidFill>
            </a:endParaRPr>
          </a:p>
        </p:txBody>
      </p:sp>
      <p:pic>
        <p:nvPicPr>
          <p:cNvPr id="437" name="Google Shape;437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73069" y="2911300"/>
            <a:ext cx="2337200" cy="151625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8" name="Google Shape;438;p35"/>
          <p:cNvCxnSpPr/>
          <p:nvPr/>
        </p:nvCxnSpPr>
        <p:spPr>
          <a:xfrm>
            <a:off x="4571733" y="1934000"/>
            <a:ext cx="0" cy="43308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439" name="Google Shape;439;p35"/>
          <p:cNvSpPr txBox="1"/>
          <p:nvPr/>
        </p:nvSpPr>
        <p:spPr>
          <a:xfrm>
            <a:off x="600067" y="1518767"/>
            <a:ext cx="2883200" cy="6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/>
              <a:t>Sensor</a:t>
            </a:r>
            <a:endParaRPr sz="2400"/>
          </a:p>
        </p:txBody>
      </p:sp>
      <p:sp>
        <p:nvSpPr>
          <p:cNvPr id="440" name="Google Shape;440;p35"/>
          <p:cNvSpPr txBox="1"/>
          <p:nvPr/>
        </p:nvSpPr>
        <p:spPr>
          <a:xfrm>
            <a:off x="7175333" y="1437867"/>
            <a:ext cx="2883200" cy="6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/>
              <a:t>Platform</a:t>
            </a:r>
            <a:endParaRPr sz="2400"/>
          </a:p>
        </p:txBody>
      </p:sp>
      <p:pic>
        <p:nvPicPr>
          <p:cNvPr id="441" name="Google Shape;441;p3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946234" y="4672401"/>
            <a:ext cx="1620300" cy="1620300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35"/>
          <p:cNvSpPr txBox="1"/>
          <p:nvPr/>
        </p:nvSpPr>
        <p:spPr>
          <a:xfrm>
            <a:off x="9128300" y="6255984"/>
            <a:ext cx="1351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>
                <a:solidFill>
                  <a:srgbClr val="FF0000"/>
                </a:solidFill>
              </a:rPr>
              <a:t>GPS</a:t>
            </a:r>
            <a:endParaRPr sz="2400">
              <a:solidFill>
                <a:srgbClr val="FF0000"/>
              </a:solidFill>
            </a:endParaRPr>
          </a:p>
        </p:txBody>
      </p:sp>
      <p:pic>
        <p:nvPicPr>
          <p:cNvPr id="443" name="Google Shape;443;p3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305467" y="3246451"/>
            <a:ext cx="1721700" cy="1139360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35"/>
          <p:cNvSpPr txBox="1"/>
          <p:nvPr/>
        </p:nvSpPr>
        <p:spPr>
          <a:xfrm>
            <a:off x="9856315" y="4297367"/>
            <a:ext cx="26200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>
                <a:solidFill>
                  <a:srgbClr val="FF0000"/>
                </a:solidFill>
              </a:rPr>
              <a:t>High Performance Processing</a:t>
            </a:r>
            <a:endParaRPr sz="2400">
              <a:solidFill>
                <a:srgbClr val="FF0000"/>
              </a:solidFill>
            </a:endParaRPr>
          </a:p>
        </p:txBody>
      </p:sp>
      <p:pic>
        <p:nvPicPr>
          <p:cNvPr id="445" name="Google Shape;445;p35"/>
          <p:cNvPicPr preferRelativeResize="0"/>
          <p:nvPr/>
        </p:nvPicPr>
        <p:blipFill rotWithShape="1">
          <a:blip r:embed="rId10">
            <a:alphaModFix/>
          </a:blip>
          <a:srcRect l="31691" r="29465" b="6402"/>
          <a:stretch/>
        </p:blipFill>
        <p:spPr>
          <a:xfrm rot="-5400000">
            <a:off x="7469885" y="1710684"/>
            <a:ext cx="739967" cy="1783067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3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67</a:t>
            </a:fld>
            <a:endParaRPr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1" name="Google Shape;451;p36"/>
          <p:cNvCxnSpPr/>
          <p:nvPr/>
        </p:nvCxnSpPr>
        <p:spPr>
          <a:xfrm>
            <a:off x="3586933" y="2717100"/>
            <a:ext cx="19696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452" name="Google Shape;452;p36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/>
              <a:t>A hardware abstraction is not sufficient</a:t>
            </a:r>
            <a:endParaRPr/>
          </a:p>
        </p:txBody>
      </p:sp>
      <p:sp>
        <p:nvSpPr>
          <p:cNvPr id="453" name="Google Shape;453;p36"/>
          <p:cNvSpPr txBox="1"/>
          <p:nvPr/>
        </p:nvSpPr>
        <p:spPr>
          <a:xfrm>
            <a:off x="287251" y="4367600"/>
            <a:ext cx="35088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/>
              <a:t>Sensing Hypothesis/Hardware</a:t>
            </a:r>
            <a:endParaRPr sz="2400"/>
          </a:p>
        </p:txBody>
      </p:sp>
      <p:sp>
        <p:nvSpPr>
          <p:cNvPr id="454" name="Google Shape;454;p36"/>
          <p:cNvSpPr txBox="1"/>
          <p:nvPr/>
        </p:nvSpPr>
        <p:spPr>
          <a:xfrm>
            <a:off x="6874451" y="3159833"/>
            <a:ext cx="1937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>
                <a:solidFill>
                  <a:srgbClr val="FF0000"/>
                </a:solidFill>
              </a:rPr>
              <a:t>Networking</a:t>
            </a:r>
            <a:endParaRPr sz="2400">
              <a:solidFill>
                <a:srgbClr val="FF0000"/>
              </a:solidFill>
            </a:endParaRPr>
          </a:p>
        </p:txBody>
      </p:sp>
      <p:pic>
        <p:nvPicPr>
          <p:cNvPr id="455" name="Google Shape;45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27400" y="2131150"/>
            <a:ext cx="942133" cy="942133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36"/>
          <p:cNvSpPr txBox="1"/>
          <p:nvPr/>
        </p:nvSpPr>
        <p:spPr>
          <a:xfrm>
            <a:off x="8922867" y="3159817"/>
            <a:ext cx="1351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>
                <a:solidFill>
                  <a:srgbClr val="FF0000"/>
                </a:solidFill>
              </a:rPr>
              <a:t>Storage</a:t>
            </a:r>
            <a:endParaRPr sz="2400">
              <a:solidFill>
                <a:srgbClr val="FF0000"/>
              </a:solidFill>
            </a:endParaRPr>
          </a:p>
        </p:txBody>
      </p:sp>
      <p:pic>
        <p:nvPicPr>
          <p:cNvPr id="457" name="Google Shape;457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96200" y="4863716"/>
            <a:ext cx="942133" cy="955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36"/>
          <p:cNvPicPr preferRelativeResize="0"/>
          <p:nvPr/>
        </p:nvPicPr>
        <p:blipFill rotWithShape="1">
          <a:blip r:embed="rId5">
            <a:alphaModFix/>
          </a:blip>
          <a:srcRect l="7192" r="8689"/>
          <a:stretch/>
        </p:blipFill>
        <p:spPr>
          <a:xfrm>
            <a:off x="7938334" y="4858268"/>
            <a:ext cx="1084433" cy="966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23891" y="5700217"/>
            <a:ext cx="835143" cy="555767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p36"/>
          <p:cNvSpPr txBox="1"/>
          <p:nvPr/>
        </p:nvSpPr>
        <p:spPr>
          <a:xfrm>
            <a:off x="6772851" y="6154384"/>
            <a:ext cx="2337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>
                <a:solidFill>
                  <a:srgbClr val="FF0000"/>
                </a:solidFill>
              </a:rPr>
              <a:t>Sustainable Power</a:t>
            </a:r>
            <a:endParaRPr sz="2400">
              <a:solidFill>
                <a:srgbClr val="FF0000"/>
              </a:solidFill>
            </a:endParaRPr>
          </a:p>
        </p:txBody>
      </p:sp>
      <p:pic>
        <p:nvPicPr>
          <p:cNvPr id="461" name="Google Shape;461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73069" y="2911300"/>
            <a:ext cx="2337200" cy="151625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2" name="Google Shape;462;p36"/>
          <p:cNvCxnSpPr/>
          <p:nvPr/>
        </p:nvCxnSpPr>
        <p:spPr>
          <a:xfrm>
            <a:off x="4571733" y="1934000"/>
            <a:ext cx="0" cy="43308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463" name="Google Shape;463;p36"/>
          <p:cNvSpPr txBox="1"/>
          <p:nvPr/>
        </p:nvSpPr>
        <p:spPr>
          <a:xfrm>
            <a:off x="600067" y="1518767"/>
            <a:ext cx="2883200" cy="6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/>
              <a:t>Sensor</a:t>
            </a:r>
            <a:endParaRPr sz="2400"/>
          </a:p>
        </p:txBody>
      </p:sp>
      <p:sp>
        <p:nvSpPr>
          <p:cNvPr id="464" name="Google Shape;464;p36"/>
          <p:cNvSpPr txBox="1"/>
          <p:nvPr/>
        </p:nvSpPr>
        <p:spPr>
          <a:xfrm>
            <a:off x="7175333" y="1437867"/>
            <a:ext cx="2883200" cy="6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/>
              <a:t>Platform</a:t>
            </a:r>
            <a:endParaRPr sz="2400"/>
          </a:p>
        </p:txBody>
      </p:sp>
      <p:pic>
        <p:nvPicPr>
          <p:cNvPr id="465" name="Google Shape;465;p3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946234" y="4672401"/>
            <a:ext cx="1620300" cy="1620300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p36"/>
          <p:cNvSpPr txBox="1"/>
          <p:nvPr/>
        </p:nvSpPr>
        <p:spPr>
          <a:xfrm>
            <a:off x="9128300" y="6255984"/>
            <a:ext cx="1351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>
                <a:solidFill>
                  <a:srgbClr val="FF0000"/>
                </a:solidFill>
              </a:rPr>
              <a:t>GPS</a:t>
            </a:r>
            <a:endParaRPr sz="2400">
              <a:solidFill>
                <a:srgbClr val="FF0000"/>
              </a:solidFill>
            </a:endParaRPr>
          </a:p>
        </p:txBody>
      </p:sp>
      <p:pic>
        <p:nvPicPr>
          <p:cNvPr id="467" name="Google Shape;467;p3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305467" y="3246451"/>
            <a:ext cx="1721700" cy="1139360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Google Shape;468;p36"/>
          <p:cNvSpPr txBox="1"/>
          <p:nvPr/>
        </p:nvSpPr>
        <p:spPr>
          <a:xfrm>
            <a:off x="9856315" y="4297367"/>
            <a:ext cx="26200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>
                <a:solidFill>
                  <a:srgbClr val="FF0000"/>
                </a:solidFill>
              </a:rPr>
              <a:t>High Performance Processing</a:t>
            </a:r>
            <a:endParaRPr sz="2400">
              <a:solidFill>
                <a:srgbClr val="FF0000"/>
              </a:solidFill>
            </a:endParaRPr>
          </a:p>
        </p:txBody>
      </p:sp>
      <p:pic>
        <p:nvPicPr>
          <p:cNvPr id="469" name="Google Shape;469;p36"/>
          <p:cNvPicPr preferRelativeResize="0"/>
          <p:nvPr/>
        </p:nvPicPr>
        <p:blipFill rotWithShape="1">
          <a:blip r:embed="rId10">
            <a:alphaModFix/>
          </a:blip>
          <a:srcRect l="31691" r="29465" b="6402"/>
          <a:stretch/>
        </p:blipFill>
        <p:spPr>
          <a:xfrm rot="-5400000">
            <a:off x="7473085" y="1710684"/>
            <a:ext cx="739967" cy="1783067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p36"/>
          <p:cNvSpPr txBox="1"/>
          <p:nvPr/>
        </p:nvSpPr>
        <p:spPr>
          <a:xfrm>
            <a:off x="3896967" y="2358184"/>
            <a:ext cx="1351200" cy="740000"/>
          </a:xfrm>
          <a:prstGeom prst="rect">
            <a:avLst/>
          </a:prstGeom>
          <a:solidFill>
            <a:srgbClr val="FFFFFF">
              <a:alpha val="51150"/>
            </a:srgbClr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600" b="1"/>
              <a:t>Networking Interface</a:t>
            </a:r>
            <a:endParaRPr sz="1600" b="1"/>
          </a:p>
        </p:txBody>
      </p:sp>
      <p:cxnSp>
        <p:nvCxnSpPr>
          <p:cNvPr id="471" name="Google Shape;471;p36"/>
          <p:cNvCxnSpPr/>
          <p:nvPr/>
        </p:nvCxnSpPr>
        <p:spPr>
          <a:xfrm>
            <a:off x="3586933" y="3378100"/>
            <a:ext cx="19696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472" name="Google Shape;472;p36"/>
          <p:cNvCxnSpPr/>
          <p:nvPr/>
        </p:nvCxnSpPr>
        <p:spPr>
          <a:xfrm>
            <a:off x="3587767" y="4099400"/>
            <a:ext cx="19696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473" name="Google Shape;473;p36"/>
          <p:cNvCxnSpPr/>
          <p:nvPr/>
        </p:nvCxnSpPr>
        <p:spPr>
          <a:xfrm>
            <a:off x="3586933" y="4901467"/>
            <a:ext cx="19696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474" name="Google Shape;474;p36"/>
          <p:cNvSpPr txBox="1"/>
          <p:nvPr/>
        </p:nvSpPr>
        <p:spPr>
          <a:xfrm>
            <a:off x="3896967" y="3008084"/>
            <a:ext cx="1351200" cy="740000"/>
          </a:xfrm>
          <a:prstGeom prst="rect">
            <a:avLst/>
          </a:prstGeom>
          <a:solidFill>
            <a:srgbClr val="FFFFFF">
              <a:alpha val="51150"/>
            </a:srgbClr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600" b="1"/>
              <a:t>Storage Interface</a:t>
            </a:r>
            <a:endParaRPr sz="1600" b="1"/>
          </a:p>
        </p:txBody>
      </p:sp>
      <p:sp>
        <p:nvSpPr>
          <p:cNvPr id="475" name="Google Shape;475;p36"/>
          <p:cNvSpPr txBox="1"/>
          <p:nvPr/>
        </p:nvSpPr>
        <p:spPr>
          <a:xfrm>
            <a:off x="3896967" y="3729384"/>
            <a:ext cx="1351200" cy="740000"/>
          </a:xfrm>
          <a:prstGeom prst="rect">
            <a:avLst/>
          </a:prstGeom>
          <a:solidFill>
            <a:srgbClr val="FFFFFF">
              <a:alpha val="51150"/>
            </a:srgbClr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600" b="1"/>
              <a:t>Processing Interface</a:t>
            </a:r>
            <a:endParaRPr sz="1600" b="1"/>
          </a:p>
        </p:txBody>
      </p:sp>
      <p:sp>
        <p:nvSpPr>
          <p:cNvPr id="476" name="Google Shape;476;p36"/>
          <p:cNvSpPr txBox="1"/>
          <p:nvPr/>
        </p:nvSpPr>
        <p:spPr>
          <a:xfrm>
            <a:off x="3896967" y="4531451"/>
            <a:ext cx="1351200" cy="740000"/>
          </a:xfrm>
          <a:prstGeom prst="rect">
            <a:avLst/>
          </a:prstGeom>
          <a:solidFill>
            <a:srgbClr val="FFFFFF">
              <a:alpha val="51150"/>
            </a:srgbClr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600" b="1"/>
              <a:t>GPS Interface</a:t>
            </a:r>
            <a:endParaRPr sz="1600" b="1"/>
          </a:p>
        </p:txBody>
      </p:sp>
      <p:pic>
        <p:nvPicPr>
          <p:cNvPr id="477" name="Google Shape;477;p3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49340" y="4901468"/>
            <a:ext cx="1440761" cy="806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3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957340" y="5104668"/>
            <a:ext cx="1440761" cy="806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3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465340" y="5307868"/>
            <a:ext cx="1440761" cy="806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3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020756" y="5519501"/>
            <a:ext cx="1440761" cy="806833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Google Shape;481;p36"/>
          <p:cNvSpPr txBox="1"/>
          <p:nvPr/>
        </p:nvSpPr>
        <p:spPr>
          <a:xfrm>
            <a:off x="-245467" y="6366400"/>
            <a:ext cx="4817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>
                <a:solidFill>
                  <a:srgbClr val="FF0000"/>
                </a:solidFill>
              </a:rPr>
              <a:t>Multiple Interfaces = Multiple Drivers</a:t>
            </a:r>
            <a:endParaRPr sz="2400">
              <a:solidFill>
                <a:srgbClr val="FF0000"/>
              </a:solidFill>
            </a:endParaRPr>
          </a:p>
        </p:txBody>
      </p:sp>
      <p:sp>
        <p:nvSpPr>
          <p:cNvPr id="482" name="Google Shape;482;p3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68</a:t>
            </a:fld>
            <a:endParaRPr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37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/>
              <a:t>Software abstraction through a single interface</a:t>
            </a:r>
            <a:endParaRPr/>
          </a:p>
        </p:txBody>
      </p:sp>
      <p:sp>
        <p:nvSpPr>
          <p:cNvPr id="488" name="Google Shape;488;p37"/>
          <p:cNvSpPr txBox="1"/>
          <p:nvPr/>
        </p:nvSpPr>
        <p:spPr>
          <a:xfrm>
            <a:off x="287251" y="4367600"/>
            <a:ext cx="35088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/>
              <a:t>Sensing Hypothesis/Hardware</a:t>
            </a:r>
            <a:endParaRPr sz="2400"/>
          </a:p>
        </p:txBody>
      </p:sp>
      <p:sp>
        <p:nvSpPr>
          <p:cNvPr id="489" name="Google Shape;489;p37"/>
          <p:cNvSpPr txBox="1"/>
          <p:nvPr/>
        </p:nvSpPr>
        <p:spPr>
          <a:xfrm>
            <a:off x="6874451" y="3159833"/>
            <a:ext cx="1937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>
                <a:solidFill>
                  <a:srgbClr val="FF0000"/>
                </a:solidFill>
              </a:rPr>
              <a:t>Networking</a:t>
            </a:r>
            <a:endParaRPr sz="2400">
              <a:solidFill>
                <a:srgbClr val="FF0000"/>
              </a:solidFill>
            </a:endParaRPr>
          </a:p>
        </p:txBody>
      </p:sp>
      <p:pic>
        <p:nvPicPr>
          <p:cNvPr id="490" name="Google Shape;49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27400" y="2131150"/>
            <a:ext cx="942133" cy="942133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Google Shape;491;p37"/>
          <p:cNvSpPr txBox="1"/>
          <p:nvPr/>
        </p:nvSpPr>
        <p:spPr>
          <a:xfrm>
            <a:off x="8922867" y="3159817"/>
            <a:ext cx="1351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>
                <a:solidFill>
                  <a:srgbClr val="FF0000"/>
                </a:solidFill>
              </a:rPr>
              <a:t>Storage</a:t>
            </a:r>
            <a:endParaRPr sz="2400">
              <a:solidFill>
                <a:srgbClr val="FF0000"/>
              </a:solidFill>
            </a:endParaRPr>
          </a:p>
        </p:txBody>
      </p:sp>
      <p:pic>
        <p:nvPicPr>
          <p:cNvPr id="492" name="Google Shape;492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96200" y="4863716"/>
            <a:ext cx="942133" cy="955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37"/>
          <p:cNvPicPr preferRelativeResize="0"/>
          <p:nvPr/>
        </p:nvPicPr>
        <p:blipFill rotWithShape="1">
          <a:blip r:embed="rId5">
            <a:alphaModFix/>
          </a:blip>
          <a:srcRect l="7192" r="8689"/>
          <a:stretch/>
        </p:blipFill>
        <p:spPr>
          <a:xfrm>
            <a:off x="7938334" y="4858268"/>
            <a:ext cx="1084433" cy="966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23891" y="5700217"/>
            <a:ext cx="835143" cy="555767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p37"/>
          <p:cNvSpPr txBox="1"/>
          <p:nvPr/>
        </p:nvSpPr>
        <p:spPr>
          <a:xfrm>
            <a:off x="6772851" y="6154384"/>
            <a:ext cx="2337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>
                <a:solidFill>
                  <a:srgbClr val="FF0000"/>
                </a:solidFill>
              </a:rPr>
              <a:t>Sustainable Power</a:t>
            </a:r>
            <a:endParaRPr sz="2400">
              <a:solidFill>
                <a:srgbClr val="FF0000"/>
              </a:solidFill>
            </a:endParaRPr>
          </a:p>
        </p:txBody>
      </p:sp>
      <p:pic>
        <p:nvPicPr>
          <p:cNvPr id="496" name="Google Shape;496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73069" y="2911300"/>
            <a:ext cx="2337200" cy="151625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97" name="Google Shape;497;p37"/>
          <p:cNvCxnSpPr/>
          <p:nvPr/>
        </p:nvCxnSpPr>
        <p:spPr>
          <a:xfrm>
            <a:off x="4571733" y="1934000"/>
            <a:ext cx="0" cy="43308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498" name="Google Shape;498;p37"/>
          <p:cNvSpPr txBox="1"/>
          <p:nvPr/>
        </p:nvSpPr>
        <p:spPr>
          <a:xfrm>
            <a:off x="600067" y="1518767"/>
            <a:ext cx="2883200" cy="6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/>
              <a:t>Sensor</a:t>
            </a:r>
            <a:endParaRPr sz="2400"/>
          </a:p>
        </p:txBody>
      </p:sp>
      <p:sp>
        <p:nvSpPr>
          <p:cNvPr id="499" name="Google Shape;499;p37"/>
          <p:cNvSpPr txBox="1"/>
          <p:nvPr/>
        </p:nvSpPr>
        <p:spPr>
          <a:xfrm>
            <a:off x="7175333" y="1437867"/>
            <a:ext cx="2883200" cy="6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/>
              <a:t>Platform</a:t>
            </a:r>
            <a:endParaRPr sz="2400"/>
          </a:p>
        </p:txBody>
      </p:sp>
      <p:pic>
        <p:nvPicPr>
          <p:cNvPr id="500" name="Google Shape;500;p3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946234" y="4672401"/>
            <a:ext cx="1620300" cy="1620300"/>
          </a:xfrm>
          <a:prstGeom prst="rect">
            <a:avLst/>
          </a:prstGeom>
          <a:noFill/>
          <a:ln>
            <a:noFill/>
          </a:ln>
        </p:spPr>
      </p:pic>
      <p:sp>
        <p:nvSpPr>
          <p:cNvPr id="501" name="Google Shape;501;p37"/>
          <p:cNvSpPr txBox="1"/>
          <p:nvPr/>
        </p:nvSpPr>
        <p:spPr>
          <a:xfrm>
            <a:off x="9128300" y="6255984"/>
            <a:ext cx="1351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>
                <a:solidFill>
                  <a:srgbClr val="FF0000"/>
                </a:solidFill>
              </a:rPr>
              <a:t>GPS</a:t>
            </a:r>
            <a:endParaRPr sz="2400">
              <a:solidFill>
                <a:srgbClr val="FF0000"/>
              </a:solidFill>
            </a:endParaRPr>
          </a:p>
        </p:txBody>
      </p:sp>
      <p:pic>
        <p:nvPicPr>
          <p:cNvPr id="502" name="Google Shape;502;p3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305467" y="3246451"/>
            <a:ext cx="1721700" cy="1139360"/>
          </a:xfrm>
          <a:prstGeom prst="rect">
            <a:avLst/>
          </a:prstGeom>
          <a:noFill/>
          <a:ln>
            <a:noFill/>
          </a:ln>
        </p:spPr>
      </p:pic>
      <p:sp>
        <p:nvSpPr>
          <p:cNvPr id="503" name="Google Shape;503;p37"/>
          <p:cNvSpPr txBox="1"/>
          <p:nvPr/>
        </p:nvSpPr>
        <p:spPr>
          <a:xfrm>
            <a:off x="9856315" y="4297367"/>
            <a:ext cx="26200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>
                <a:solidFill>
                  <a:srgbClr val="FF0000"/>
                </a:solidFill>
              </a:rPr>
              <a:t>High Performance Processing</a:t>
            </a:r>
            <a:endParaRPr sz="2400">
              <a:solidFill>
                <a:srgbClr val="FF0000"/>
              </a:solidFill>
            </a:endParaRPr>
          </a:p>
        </p:txBody>
      </p:sp>
      <p:pic>
        <p:nvPicPr>
          <p:cNvPr id="504" name="Google Shape;504;p37"/>
          <p:cNvPicPr preferRelativeResize="0"/>
          <p:nvPr/>
        </p:nvPicPr>
        <p:blipFill rotWithShape="1">
          <a:blip r:embed="rId10">
            <a:alphaModFix/>
          </a:blip>
          <a:srcRect l="31691" r="29465" b="6402"/>
          <a:stretch/>
        </p:blipFill>
        <p:spPr>
          <a:xfrm rot="-5400000">
            <a:off x="7469885" y="1710684"/>
            <a:ext cx="739967" cy="178306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05" name="Google Shape;505;p37"/>
          <p:cNvCxnSpPr/>
          <p:nvPr/>
        </p:nvCxnSpPr>
        <p:spPr>
          <a:xfrm>
            <a:off x="3586933" y="4089300"/>
            <a:ext cx="19696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506" name="Google Shape;506;p37"/>
          <p:cNvSpPr txBox="1"/>
          <p:nvPr/>
        </p:nvSpPr>
        <p:spPr>
          <a:xfrm>
            <a:off x="3896967" y="3719284"/>
            <a:ext cx="1351200" cy="740000"/>
          </a:xfrm>
          <a:prstGeom prst="rect">
            <a:avLst/>
          </a:prstGeom>
          <a:solidFill>
            <a:srgbClr val="FFFFFF">
              <a:alpha val="51150"/>
            </a:srgbClr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600" b="1"/>
              <a:t>Platform Interface</a:t>
            </a:r>
            <a:endParaRPr sz="1600" b="1"/>
          </a:p>
        </p:txBody>
      </p:sp>
      <p:pic>
        <p:nvPicPr>
          <p:cNvPr id="507" name="Google Shape;507;p3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744440" y="3467734"/>
            <a:ext cx="942133" cy="809791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p37"/>
          <p:cNvSpPr txBox="1"/>
          <p:nvPr/>
        </p:nvSpPr>
        <p:spPr>
          <a:xfrm>
            <a:off x="5246884" y="4169833"/>
            <a:ext cx="1937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>
                <a:solidFill>
                  <a:srgbClr val="FF0000"/>
                </a:solidFill>
              </a:rPr>
              <a:t>Platform Controller</a:t>
            </a:r>
            <a:endParaRPr sz="2400">
              <a:solidFill>
                <a:srgbClr val="FF0000"/>
              </a:solidFill>
            </a:endParaRPr>
          </a:p>
        </p:txBody>
      </p:sp>
      <p:cxnSp>
        <p:nvCxnSpPr>
          <p:cNvPr id="509" name="Google Shape;509;p37"/>
          <p:cNvCxnSpPr/>
          <p:nvPr/>
        </p:nvCxnSpPr>
        <p:spPr>
          <a:xfrm rot="10800000" flipH="1">
            <a:off x="6596967" y="3464567"/>
            <a:ext cx="557600" cy="178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510" name="Google Shape;510;p37"/>
          <p:cNvCxnSpPr/>
          <p:nvPr/>
        </p:nvCxnSpPr>
        <p:spPr>
          <a:xfrm rot="10800000" flipH="1">
            <a:off x="6800167" y="3559367"/>
            <a:ext cx="2288400" cy="286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511" name="Google Shape;511;p37"/>
          <p:cNvCxnSpPr/>
          <p:nvPr/>
        </p:nvCxnSpPr>
        <p:spPr>
          <a:xfrm>
            <a:off x="6798667" y="4034133"/>
            <a:ext cx="3417200" cy="94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512" name="Google Shape;512;p37"/>
          <p:cNvCxnSpPr/>
          <p:nvPr/>
        </p:nvCxnSpPr>
        <p:spPr>
          <a:xfrm>
            <a:off x="6774933" y="4259567"/>
            <a:ext cx="2574800" cy="605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513" name="Google Shape;513;p3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69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43E59-BF9A-46B6-A2FC-23206B585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KL27 I2C Interface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4E9E5A-0166-46E4-A41C-0E18B38693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Device information</a:t>
            </a:r>
          </a:p>
          <a:p>
            <a:pPr lvl="1"/>
            <a:r>
              <a:rPr lang="en-US" dirty="0"/>
              <a:t>Version of board and JTAG firmware</a:t>
            </a:r>
          </a:p>
          <a:p>
            <a:pPr lvl="1"/>
            <a:r>
              <a:rPr lang="en-US" dirty="0"/>
              <a:t>Power state of board</a:t>
            </a:r>
          </a:p>
          <a:p>
            <a:pPr lvl="2"/>
            <a:r>
              <a:rPr lang="en-US" dirty="0"/>
              <a:t>USB, Battery, both</a:t>
            </a:r>
          </a:p>
          <a:p>
            <a:pPr lvl="2"/>
            <a:r>
              <a:rPr lang="en-US" dirty="0"/>
              <a:t>Voltage values for battery and VIN</a:t>
            </a:r>
          </a:p>
          <a:p>
            <a:pPr lvl="1"/>
            <a:r>
              <a:rPr lang="en-US" dirty="0"/>
              <a:t>USB connection state</a:t>
            </a:r>
          </a:p>
          <a:p>
            <a:pPr lvl="1"/>
            <a:r>
              <a:rPr lang="en-US" dirty="0"/>
              <a:t>Disable the power LED!!</a:t>
            </a:r>
          </a:p>
          <a:p>
            <a:pPr lvl="1"/>
            <a:endParaRPr lang="en-US" dirty="0"/>
          </a:p>
          <a:p>
            <a:r>
              <a:rPr lang="en-US" dirty="0"/>
              <a:t>Flash Storage</a:t>
            </a:r>
          </a:p>
          <a:p>
            <a:pPr lvl="1"/>
            <a:r>
              <a:rPr lang="en-US" dirty="0"/>
              <a:t>128 kB of the KL27’s Flash is readable/writable over I2C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C707E3-47EF-48CF-9673-AD109B62D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86007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FCE7E7-092C-4D4C-A86F-CAC3DB417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6715" y="784160"/>
            <a:ext cx="9785684" cy="5289680"/>
          </a:xfrm>
        </p:spPr>
        <p:txBody>
          <a:bodyPr>
            <a:normAutofit/>
          </a:bodyPr>
          <a:lstStyle/>
          <a:p>
            <a:pPr marL="609585" indent="-609585">
              <a:buFont typeface="+mj-lt"/>
              <a:buAutoNum type="arabicPeriod"/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City-Scale Sensing Introduction</a:t>
            </a:r>
          </a:p>
          <a:p>
            <a:pPr marL="609585" indent="-609585">
              <a:buFont typeface="+mj-lt"/>
              <a:buAutoNum type="arabicPeriod"/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Signpost</a:t>
            </a:r>
          </a:p>
          <a:p>
            <a:pPr lvl="1">
              <a:spcBef>
                <a:spcPts val="0"/>
              </a:spcBef>
            </a:pPr>
            <a:r>
              <a:rPr lang="en-US" sz="2667" dirty="0">
                <a:solidFill>
                  <a:schemeClr val="accent1">
                    <a:lumMod val="50000"/>
                  </a:schemeClr>
                </a:solidFill>
              </a:rPr>
              <a:t>Motivation</a:t>
            </a:r>
          </a:p>
          <a:p>
            <a:pPr lvl="1">
              <a:spcBef>
                <a:spcPts val="0"/>
              </a:spcBef>
            </a:pPr>
            <a:r>
              <a:rPr lang="en-US" sz="2667" dirty="0">
                <a:solidFill>
                  <a:schemeClr val="accent1">
                    <a:lumMod val="50000"/>
                  </a:schemeClr>
                </a:solidFill>
              </a:rPr>
              <a:t>Shared Resources</a:t>
            </a:r>
          </a:p>
          <a:p>
            <a:pPr lvl="1">
              <a:spcBef>
                <a:spcPts val="0"/>
              </a:spcBef>
            </a:pPr>
            <a:r>
              <a:rPr lang="en-US" sz="2667" b="1" dirty="0">
                <a:solidFill>
                  <a:schemeClr val="accent1">
                    <a:lumMod val="50000"/>
                  </a:schemeClr>
                </a:solidFill>
              </a:rPr>
              <a:t>Deployability</a:t>
            </a:r>
          </a:p>
          <a:p>
            <a:pPr lvl="1">
              <a:spcBef>
                <a:spcPts val="0"/>
              </a:spcBef>
            </a:pPr>
            <a:r>
              <a:rPr lang="en-US" sz="2667" dirty="0">
                <a:solidFill>
                  <a:schemeClr val="accent1">
                    <a:lumMod val="50000"/>
                  </a:schemeClr>
                </a:solidFill>
              </a:rPr>
              <a:t>Implementation</a:t>
            </a:r>
          </a:p>
          <a:p>
            <a:pPr lvl="1">
              <a:spcBef>
                <a:spcPts val="0"/>
              </a:spcBef>
            </a:pPr>
            <a:r>
              <a:rPr lang="en-US" sz="2667" dirty="0">
                <a:solidFill>
                  <a:schemeClr val="accent1">
                    <a:lumMod val="50000"/>
                  </a:schemeClr>
                </a:solidFill>
              </a:rPr>
              <a:t>Evaluation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FC9CEE-4BE7-9A43-8049-822D1B3C3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  <a:defRPr/>
            </a:pPr>
            <a:fld id="{434A358D-2637-E146-A3BD-05BD470B507B}" type="slidenum">
              <a:rPr lang="en-US" sz="1600" kern="0">
                <a:solidFill>
                  <a:srgbClr val="000000">
                    <a:tint val="75000"/>
                  </a:srgb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  <a:defRPr/>
              </a:pPr>
              <a:t>70</a:t>
            </a:fld>
            <a:endParaRPr lang="en-US" sz="1600" kern="0">
              <a:solidFill>
                <a:srgbClr val="000000">
                  <a:tint val="75000"/>
                </a:srgb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533926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47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/>
              <a:t>Some applications require granularity</a:t>
            </a:r>
            <a:endParaRPr/>
          </a:p>
        </p:txBody>
      </p:sp>
      <p:sp>
        <p:nvSpPr>
          <p:cNvPr id="610" name="Google Shape;610;p4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spcAft>
                <a:spcPts val="2133"/>
              </a:spcAft>
              <a:buNone/>
            </a:pPr>
            <a:r>
              <a:rPr lang="en"/>
              <a:t>Data can change greatly in low distances</a:t>
            </a:r>
            <a:endParaRPr/>
          </a:p>
        </p:txBody>
      </p:sp>
      <p:pic>
        <p:nvPicPr>
          <p:cNvPr id="611" name="Google Shape;611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35767" y="2835976"/>
            <a:ext cx="2548899" cy="2438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" name="Google Shape;612;p47"/>
          <p:cNvPicPr preferRelativeResize="0"/>
          <p:nvPr/>
        </p:nvPicPr>
        <p:blipFill rotWithShape="1">
          <a:blip r:embed="rId4">
            <a:alphaModFix/>
          </a:blip>
          <a:srcRect l="28467" t="62763" r="34474" b="-2893"/>
          <a:stretch/>
        </p:blipFill>
        <p:spPr>
          <a:xfrm>
            <a:off x="5685067" y="3132563"/>
            <a:ext cx="2548900" cy="1845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p47"/>
          <p:cNvPicPr preferRelativeResize="0"/>
          <p:nvPr/>
        </p:nvPicPr>
        <p:blipFill rotWithShape="1">
          <a:blip r:embed="rId5">
            <a:alphaModFix/>
          </a:blip>
          <a:srcRect b="4049"/>
          <a:stretch/>
        </p:blipFill>
        <p:spPr>
          <a:xfrm>
            <a:off x="542267" y="3159301"/>
            <a:ext cx="4814435" cy="1791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14" name="Google Shape;614;p47"/>
          <p:cNvCxnSpPr/>
          <p:nvPr/>
        </p:nvCxnSpPr>
        <p:spPr>
          <a:xfrm flipH="1">
            <a:off x="9555000" y="2452967"/>
            <a:ext cx="12800" cy="680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15" name="Google Shape;615;p47"/>
          <p:cNvSpPr txBox="1"/>
          <p:nvPr/>
        </p:nvSpPr>
        <p:spPr>
          <a:xfrm>
            <a:off x="9041267" y="2003467"/>
            <a:ext cx="1066000" cy="4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/>
              <a:t>Outlier</a:t>
            </a:r>
            <a:endParaRPr sz="2400"/>
          </a:p>
        </p:txBody>
      </p:sp>
      <p:sp>
        <p:nvSpPr>
          <p:cNvPr id="616" name="Google Shape;616;p4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71</a:t>
            </a:fld>
            <a:endParaRPr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48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/>
              <a:t>Deployment overhead drives cost</a:t>
            </a:r>
            <a:endParaRPr/>
          </a:p>
        </p:txBody>
      </p:sp>
      <p:sp>
        <p:nvSpPr>
          <p:cNvPr id="622" name="Google Shape;622;p4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/>
              <a:t>Expensive to work with the city</a:t>
            </a:r>
            <a:endParaRPr/>
          </a:p>
          <a:p>
            <a:r>
              <a:rPr lang="en"/>
              <a:t>Time consuming</a:t>
            </a:r>
            <a:endParaRPr/>
          </a:p>
          <a:p>
            <a:r>
              <a:rPr lang="en"/>
              <a:t>Not conducive to experimentation!</a:t>
            </a:r>
            <a:endParaRPr/>
          </a:p>
        </p:txBody>
      </p:sp>
      <p:pic>
        <p:nvPicPr>
          <p:cNvPr id="623" name="Google Shape;623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68000" y="1536633"/>
            <a:ext cx="4308400" cy="4308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624" name="Google Shape;624;p48"/>
          <p:cNvSpPr txBox="1"/>
          <p:nvPr/>
        </p:nvSpPr>
        <p:spPr>
          <a:xfrm>
            <a:off x="415600" y="3326233"/>
            <a:ext cx="6588400" cy="9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3200"/>
              <a:t>Do not rely on wired infrastructure</a:t>
            </a:r>
            <a:endParaRPr sz="3200"/>
          </a:p>
        </p:txBody>
      </p:sp>
      <p:sp>
        <p:nvSpPr>
          <p:cNvPr id="625" name="Google Shape;625;p48"/>
          <p:cNvSpPr txBox="1">
            <a:spLocks noGrp="1"/>
          </p:cNvSpPr>
          <p:nvPr>
            <p:ph type="body" idx="1"/>
          </p:nvPr>
        </p:nvSpPr>
        <p:spPr>
          <a:xfrm>
            <a:off x="415600" y="4148133"/>
            <a:ext cx="11360800" cy="1610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/>
              <a:t>No wired power</a:t>
            </a:r>
            <a:endParaRPr/>
          </a:p>
          <a:p>
            <a:pPr lvl="1" indent="-457189">
              <a:spcBef>
                <a:spcPts val="0"/>
              </a:spcBef>
              <a:buSzPts val="1800"/>
            </a:pPr>
            <a:r>
              <a:rPr lang="en"/>
              <a:t>Solar provides more power density</a:t>
            </a:r>
            <a:br>
              <a:rPr lang="en"/>
            </a:br>
            <a:r>
              <a:rPr lang="en"/>
              <a:t>than batteries</a:t>
            </a:r>
            <a:endParaRPr/>
          </a:p>
          <a:p>
            <a:r>
              <a:rPr lang="en"/>
              <a:t>No wired networking</a:t>
            </a:r>
            <a:endParaRPr/>
          </a:p>
          <a:p>
            <a:r>
              <a:rPr lang="en"/>
              <a:t>Should not modify existing infrastructure</a:t>
            </a:r>
            <a:endParaRPr/>
          </a:p>
        </p:txBody>
      </p:sp>
      <p:sp>
        <p:nvSpPr>
          <p:cNvPr id="626" name="Google Shape;626;p4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72</a:t>
            </a:fld>
            <a:endParaRPr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42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/>
              <a:t>Multi-tenancy is beneficial to testbeds</a:t>
            </a:r>
            <a:endParaRPr/>
          </a:p>
        </p:txBody>
      </p:sp>
      <p:sp>
        <p:nvSpPr>
          <p:cNvPr id="574" name="Google Shape;574;p4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en"/>
              <a:t>One deployment can enable many stakeholders simultaneously</a:t>
            </a:r>
            <a:endParaRPr/>
          </a:p>
          <a:p>
            <a:pPr>
              <a:spcBef>
                <a:spcPts val="2133"/>
              </a:spcBef>
            </a:pPr>
            <a:r>
              <a:rPr lang="en"/>
              <a:t>Need to ensure that they do not conflict</a:t>
            </a:r>
            <a:endParaRPr/>
          </a:p>
        </p:txBody>
      </p:sp>
      <p:sp>
        <p:nvSpPr>
          <p:cNvPr id="575" name="Google Shape;575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73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B7DDE3-1D94-204E-97DF-1DEE632B9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9577" y="3407903"/>
            <a:ext cx="8382947" cy="3066797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FCE7E7-092C-4D4C-A86F-CAC3DB417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6715" y="784160"/>
            <a:ext cx="9785684" cy="5289680"/>
          </a:xfrm>
        </p:spPr>
        <p:txBody>
          <a:bodyPr>
            <a:normAutofit/>
          </a:bodyPr>
          <a:lstStyle/>
          <a:p>
            <a:pPr marL="609585" indent="-609585">
              <a:buFont typeface="+mj-lt"/>
              <a:buAutoNum type="arabicPeriod"/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City-Scale Sensing Introduction</a:t>
            </a:r>
          </a:p>
          <a:p>
            <a:pPr marL="609585" indent="-609585">
              <a:buFont typeface="+mj-lt"/>
              <a:buAutoNum type="arabicPeriod"/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Signpost</a:t>
            </a:r>
          </a:p>
          <a:p>
            <a:pPr lvl="1">
              <a:spcBef>
                <a:spcPts val="0"/>
              </a:spcBef>
            </a:pPr>
            <a:r>
              <a:rPr lang="en-US" sz="2667" dirty="0">
                <a:solidFill>
                  <a:schemeClr val="accent1">
                    <a:lumMod val="50000"/>
                  </a:schemeClr>
                </a:solidFill>
              </a:rPr>
              <a:t>Motivation</a:t>
            </a:r>
          </a:p>
          <a:p>
            <a:pPr lvl="1">
              <a:spcBef>
                <a:spcPts val="0"/>
              </a:spcBef>
            </a:pPr>
            <a:r>
              <a:rPr lang="en-US" sz="2667" dirty="0">
                <a:solidFill>
                  <a:schemeClr val="accent1">
                    <a:lumMod val="50000"/>
                  </a:schemeClr>
                </a:solidFill>
              </a:rPr>
              <a:t>Shared Resources</a:t>
            </a:r>
          </a:p>
          <a:p>
            <a:pPr lvl="1">
              <a:spcBef>
                <a:spcPts val="0"/>
              </a:spcBef>
            </a:pPr>
            <a:r>
              <a:rPr lang="en-US" sz="2667" dirty="0">
                <a:solidFill>
                  <a:schemeClr val="accent1">
                    <a:lumMod val="50000"/>
                  </a:schemeClr>
                </a:solidFill>
              </a:rPr>
              <a:t>Deployability</a:t>
            </a:r>
          </a:p>
          <a:p>
            <a:pPr lvl="1">
              <a:spcBef>
                <a:spcPts val="0"/>
              </a:spcBef>
            </a:pPr>
            <a:r>
              <a:rPr lang="en-US" sz="2667" b="1" dirty="0">
                <a:solidFill>
                  <a:schemeClr val="accent1">
                    <a:lumMod val="50000"/>
                  </a:schemeClr>
                </a:solidFill>
              </a:rPr>
              <a:t>Implementation</a:t>
            </a:r>
          </a:p>
          <a:p>
            <a:pPr lvl="1">
              <a:spcBef>
                <a:spcPts val="0"/>
              </a:spcBef>
            </a:pPr>
            <a:r>
              <a:rPr lang="en-US" sz="2667" dirty="0">
                <a:solidFill>
                  <a:schemeClr val="accent1">
                    <a:lumMod val="50000"/>
                  </a:schemeClr>
                </a:solidFill>
              </a:rPr>
              <a:t>Evaluation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FC9CEE-4BE7-9A43-8049-822D1B3C3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  <a:defRPr/>
            </a:pPr>
            <a:fld id="{434A358D-2637-E146-A3BD-05BD470B507B}" type="slidenum">
              <a:rPr lang="en-US" sz="1600" kern="0">
                <a:solidFill>
                  <a:srgbClr val="000000">
                    <a:tint val="75000"/>
                  </a:srgb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  <a:defRPr/>
              </a:pPr>
              <a:t>74</a:t>
            </a:fld>
            <a:endParaRPr lang="en-US" sz="1600" kern="0">
              <a:solidFill>
                <a:srgbClr val="000000">
                  <a:tint val="75000"/>
                </a:srgb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325812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50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r>
              <a:rPr lang="en"/>
              <a:t>The Signpost Platform</a:t>
            </a:r>
            <a:endParaRPr/>
          </a:p>
        </p:txBody>
      </p:sp>
      <p:pic>
        <p:nvPicPr>
          <p:cNvPr id="638" name="Google Shape;638;p50"/>
          <p:cNvPicPr preferRelativeResize="0"/>
          <p:nvPr/>
        </p:nvPicPr>
        <p:blipFill rotWithShape="1">
          <a:blip r:embed="rId3">
            <a:alphaModFix/>
          </a:blip>
          <a:srcRect l="8300" t="6772" r="20020" b="19617"/>
          <a:stretch/>
        </p:blipFill>
        <p:spPr>
          <a:xfrm>
            <a:off x="4827857" y="1479267"/>
            <a:ext cx="3186400" cy="4913200"/>
          </a:xfrm>
          <a:prstGeom prst="roundRect">
            <a:avLst>
              <a:gd name="adj" fmla="val 14598"/>
            </a:avLst>
          </a:prstGeom>
          <a:noFill/>
          <a:ln>
            <a:noFill/>
          </a:ln>
        </p:spPr>
      </p:pic>
      <p:pic>
        <p:nvPicPr>
          <p:cNvPr id="639" name="Google Shape;639;p50"/>
          <p:cNvPicPr preferRelativeResize="0"/>
          <p:nvPr/>
        </p:nvPicPr>
        <p:blipFill rotWithShape="1">
          <a:blip r:embed="rId4">
            <a:alphaModFix/>
          </a:blip>
          <a:srcRect l="11937" t="9207" r="9833" b="10373"/>
          <a:stretch/>
        </p:blipFill>
        <p:spPr>
          <a:xfrm>
            <a:off x="8366457" y="1479267"/>
            <a:ext cx="3186400" cy="4913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640" name="Google Shape;640;p5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75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F479CC-553A-E944-807F-65697FEBBA4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717" t="21180" r="15753" b="19664"/>
          <a:stretch/>
        </p:blipFill>
        <p:spPr>
          <a:xfrm>
            <a:off x="498244" y="1479267"/>
            <a:ext cx="3750589" cy="4820091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54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/>
              <a:t>Core modules provide shared resources</a:t>
            </a:r>
            <a:endParaRPr/>
          </a:p>
        </p:txBody>
      </p:sp>
      <p:pic>
        <p:nvPicPr>
          <p:cNvPr id="674" name="Google Shape;674;p54"/>
          <p:cNvPicPr preferRelativeResize="0"/>
          <p:nvPr/>
        </p:nvPicPr>
        <p:blipFill rotWithShape="1">
          <a:blip r:embed="rId3">
            <a:alphaModFix/>
          </a:blip>
          <a:srcRect b="17019"/>
          <a:stretch/>
        </p:blipFill>
        <p:spPr>
          <a:xfrm>
            <a:off x="1282600" y="2116501"/>
            <a:ext cx="2920661" cy="2802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" name="Google Shape;675;p54"/>
          <p:cNvPicPr preferRelativeResize="0"/>
          <p:nvPr/>
        </p:nvPicPr>
        <p:blipFill rotWithShape="1">
          <a:blip r:embed="rId4">
            <a:alphaModFix/>
          </a:blip>
          <a:srcRect b="17163"/>
          <a:stretch/>
        </p:blipFill>
        <p:spPr>
          <a:xfrm>
            <a:off x="4438666" y="2116501"/>
            <a:ext cx="2958733" cy="2802233"/>
          </a:xfrm>
          <a:prstGeom prst="rect">
            <a:avLst/>
          </a:prstGeom>
          <a:noFill/>
          <a:ln>
            <a:noFill/>
          </a:ln>
        </p:spPr>
      </p:pic>
      <p:sp>
        <p:nvSpPr>
          <p:cNvPr id="676" name="Google Shape;676;p54"/>
          <p:cNvSpPr/>
          <p:nvPr/>
        </p:nvSpPr>
        <p:spPr>
          <a:xfrm>
            <a:off x="1990633" y="2568533"/>
            <a:ext cx="757600" cy="552400"/>
          </a:xfrm>
          <a:prstGeom prst="rect">
            <a:avLst/>
          </a:prstGeom>
          <a:solidFill>
            <a:srgbClr val="FFFFFF">
              <a:alpha val="7577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2400"/>
              <a:t>GPS</a:t>
            </a:r>
            <a:endParaRPr sz="2400"/>
          </a:p>
        </p:txBody>
      </p:sp>
      <p:sp>
        <p:nvSpPr>
          <p:cNvPr id="677" name="Google Shape;677;p54"/>
          <p:cNvSpPr/>
          <p:nvPr/>
        </p:nvSpPr>
        <p:spPr>
          <a:xfrm>
            <a:off x="4955000" y="3290700"/>
            <a:ext cx="1466400" cy="1140000"/>
          </a:xfrm>
          <a:prstGeom prst="rect">
            <a:avLst/>
          </a:prstGeom>
          <a:solidFill>
            <a:srgbClr val="FFFFFF">
              <a:alpha val="7577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2400"/>
              <a:t>Processing</a:t>
            </a:r>
            <a:endParaRPr sz="2400"/>
          </a:p>
        </p:txBody>
      </p:sp>
      <p:sp>
        <p:nvSpPr>
          <p:cNvPr id="678" name="Google Shape;678;p54"/>
          <p:cNvSpPr/>
          <p:nvPr/>
        </p:nvSpPr>
        <p:spPr>
          <a:xfrm>
            <a:off x="6472800" y="2863900"/>
            <a:ext cx="1142800" cy="680800"/>
          </a:xfrm>
          <a:prstGeom prst="rect">
            <a:avLst/>
          </a:prstGeom>
          <a:solidFill>
            <a:srgbClr val="FFFFFF">
              <a:alpha val="7577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2400"/>
              <a:t>Storage</a:t>
            </a:r>
            <a:endParaRPr sz="2400"/>
          </a:p>
        </p:txBody>
      </p:sp>
      <p:sp>
        <p:nvSpPr>
          <p:cNvPr id="679" name="Google Shape;679;p54"/>
          <p:cNvSpPr txBox="1"/>
          <p:nvPr/>
        </p:nvSpPr>
        <p:spPr>
          <a:xfrm>
            <a:off x="1019000" y="5368267"/>
            <a:ext cx="10154000" cy="9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3200"/>
              <a:t>Making the platform modular supports upgradeability</a:t>
            </a:r>
            <a:endParaRPr sz="3200"/>
          </a:p>
        </p:txBody>
      </p:sp>
      <p:pic>
        <p:nvPicPr>
          <p:cNvPr id="680" name="Google Shape;680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83131" y="2088531"/>
            <a:ext cx="2958735" cy="2858187"/>
          </a:xfrm>
          <a:prstGeom prst="rect">
            <a:avLst/>
          </a:prstGeom>
          <a:noFill/>
          <a:ln>
            <a:noFill/>
          </a:ln>
        </p:spPr>
      </p:pic>
      <p:sp>
        <p:nvSpPr>
          <p:cNvPr id="681" name="Google Shape;681;p54"/>
          <p:cNvSpPr/>
          <p:nvPr/>
        </p:nvSpPr>
        <p:spPr>
          <a:xfrm>
            <a:off x="8593533" y="2987233"/>
            <a:ext cx="1466400" cy="763600"/>
          </a:xfrm>
          <a:prstGeom prst="rect">
            <a:avLst/>
          </a:prstGeom>
          <a:solidFill>
            <a:srgbClr val="FFFFFF">
              <a:alpha val="8577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400"/>
              <a:t>Networking</a:t>
            </a:r>
            <a:endParaRPr sz="2400"/>
          </a:p>
        </p:txBody>
      </p:sp>
      <p:sp>
        <p:nvSpPr>
          <p:cNvPr id="682" name="Google Shape;682;p54"/>
          <p:cNvSpPr/>
          <p:nvPr/>
        </p:nvSpPr>
        <p:spPr>
          <a:xfrm>
            <a:off x="10076733" y="3092833"/>
            <a:ext cx="757600" cy="552400"/>
          </a:xfrm>
          <a:prstGeom prst="rect">
            <a:avLst/>
          </a:prstGeom>
          <a:solidFill>
            <a:srgbClr val="FFFFFF">
              <a:alpha val="8577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400"/>
              <a:t>BLE</a:t>
            </a:r>
            <a:endParaRPr sz="2400"/>
          </a:p>
        </p:txBody>
      </p:sp>
      <p:sp>
        <p:nvSpPr>
          <p:cNvPr id="683" name="Google Shape;683;p54"/>
          <p:cNvSpPr/>
          <p:nvPr/>
        </p:nvSpPr>
        <p:spPr>
          <a:xfrm>
            <a:off x="8861467" y="3953233"/>
            <a:ext cx="924800" cy="901200"/>
          </a:xfrm>
          <a:prstGeom prst="rect">
            <a:avLst/>
          </a:prstGeom>
          <a:solidFill>
            <a:srgbClr val="FFFFFF">
              <a:alpha val="8577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400"/>
              <a:t>LoRa</a:t>
            </a:r>
            <a:endParaRPr sz="2400"/>
          </a:p>
        </p:txBody>
      </p:sp>
      <p:sp>
        <p:nvSpPr>
          <p:cNvPr id="684" name="Google Shape;684;p54"/>
          <p:cNvSpPr/>
          <p:nvPr/>
        </p:nvSpPr>
        <p:spPr>
          <a:xfrm>
            <a:off x="7900333" y="2911600"/>
            <a:ext cx="676400" cy="1034800"/>
          </a:xfrm>
          <a:prstGeom prst="rect">
            <a:avLst/>
          </a:prstGeom>
          <a:solidFill>
            <a:srgbClr val="FFFFFF">
              <a:alpha val="8577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400"/>
              <a:t>3G</a:t>
            </a:r>
            <a:endParaRPr sz="2400"/>
          </a:p>
        </p:txBody>
      </p:sp>
      <p:sp>
        <p:nvSpPr>
          <p:cNvPr id="685" name="Google Shape;685;p54"/>
          <p:cNvSpPr txBox="1"/>
          <p:nvPr/>
        </p:nvSpPr>
        <p:spPr>
          <a:xfrm>
            <a:off x="2876767" y="1460533"/>
            <a:ext cx="2825200" cy="5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/>
              <a:t>Control Module</a:t>
            </a:r>
            <a:endParaRPr sz="2400"/>
          </a:p>
        </p:txBody>
      </p:sp>
      <p:sp>
        <p:nvSpPr>
          <p:cNvPr id="686" name="Google Shape;686;p54"/>
          <p:cNvSpPr txBox="1"/>
          <p:nvPr/>
        </p:nvSpPr>
        <p:spPr>
          <a:xfrm>
            <a:off x="7849900" y="1446551"/>
            <a:ext cx="2825200" cy="5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/>
              <a:t>Radio Module</a:t>
            </a:r>
            <a:endParaRPr sz="2400"/>
          </a:p>
        </p:txBody>
      </p:sp>
      <p:sp>
        <p:nvSpPr>
          <p:cNvPr id="687" name="Google Shape;687;p54"/>
          <p:cNvSpPr/>
          <p:nvPr/>
        </p:nvSpPr>
        <p:spPr>
          <a:xfrm rot="-5397356" flipH="1">
            <a:off x="4084073" y="1971100"/>
            <a:ext cx="520000" cy="970000"/>
          </a:xfrm>
          <a:prstGeom prst="curvedRight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88" name="Google Shape;688;p5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76</a:t>
            </a:fld>
            <a:endParaRPr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55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/>
              <a:t>Measurement and isolation support multi-tenancy</a:t>
            </a:r>
            <a:endParaRPr/>
          </a:p>
        </p:txBody>
      </p:sp>
      <p:pic>
        <p:nvPicPr>
          <p:cNvPr id="694" name="Google Shape;694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7934" y="2060568"/>
            <a:ext cx="3817965" cy="3826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5" name="Google Shape;695;p55"/>
          <p:cNvPicPr preferRelativeResize="0"/>
          <p:nvPr/>
        </p:nvPicPr>
        <p:blipFill rotWithShape="1">
          <a:blip r:embed="rId4">
            <a:alphaModFix/>
          </a:blip>
          <a:srcRect b="18407"/>
          <a:stretch/>
        </p:blipFill>
        <p:spPr>
          <a:xfrm>
            <a:off x="6121167" y="2173034"/>
            <a:ext cx="3817967" cy="3601967"/>
          </a:xfrm>
          <a:prstGeom prst="rect">
            <a:avLst/>
          </a:prstGeom>
          <a:noFill/>
          <a:ln>
            <a:noFill/>
          </a:ln>
        </p:spPr>
      </p:pic>
      <p:sp>
        <p:nvSpPr>
          <p:cNvPr id="696" name="Google Shape;696;p55"/>
          <p:cNvSpPr/>
          <p:nvPr/>
        </p:nvSpPr>
        <p:spPr>
          <a:xfrm>
            <a:off x="2352000" y="4284333"/>
            <a:ext cx="2669600" cy="1058400"/>
          </a:xfrm>
          <a:prstGeom prst="rect">
            <a:avLst/>
          </a:prstGeom>
          <a:solidFill>
            <a:srgbClr val="FFFFFF">
              <a:alpha val="8577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400"/>
              <a:t>Power Metering</a:t>
            </a:r>
            <a:endParaRPr sz="2400"/>
          </a:p>
        </p:txBody>
      </p:sp>
      <p:sp>
        <p:nvSpPr>
          <p:cNvPr id="697" name="Google Shape;697;p55"/>
          <p:cNvSpPr/>
          <p:nvPr/>
        </p:nvSpPr>
        <p:spPr>
          <a:xfrm>
            <a:off x="8077567" y="3087667"/>
            <a:ext cx="1413200" cy="1058400"/>
          </a:xfrm>
          <a:prstGeom prst="rect">
            <a:avLst/>
          </a:prstGeom>
          <a:solidFill>
            <a:srgbClr val="FFFFFF">
              <a:alpha val="8577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400"/>
              <a:t>Isolation </a:t>
            </a:r>
            <a:endParaRPr sz="2400"/>
          </a:p>
          <a:p>
            <a:pPr algn="ctr"/>
            <a:r>
              <a:rPr lang="en" sz="2400"/>
              <a:t>&amp; Monitoring</a:t>
            </a:r>
            <a:endParaRPr sz="2400"/>
          </a:p>
        </p:txBody>
      </p:sp>
      <p:sp>
        <p:nvSpPr>
          <p:cNvPr id="698" name="Google Shape;698;p5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77</a:t>
            </a:fld>
            <a:endParaRPr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53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dirty="0"/>
              <a:t>Standard interface for accessing shared resources</a:t>
            </a:r>
            <a:endParaRPr dirty="0"/>
          </a:p>
        </p:txBody>
      </p:sp>
      <p:pic>
        <p:nvPicPr>
          <p:cNvPr id="667" name="Google Shape;667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0485" y="1531274"/>
            <a:ext cx="10011031" cy="3003301"/>
          </a:xfrm>
          <a:prstGeom prst="rect">
            <a:avLst/>
          </a:prstGeom>
          <a:noFill/>
          <a:ln>
            <a:noFill/>
          </a:ln>
        </p:spPr>
      </p:pic>
      <p:sp>
        <p:nvSpPr>
          <p:cNvPr id="668" name="Google Shape;668;p5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78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E8F9BF8-0AE7-EC4E-BBF5-D37BE368D8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0239" y="4534575"/>
            <a:ext cx="3081276" cy="21859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A019D2-F932-1641-9E93-57F2804AB657}"/>
              </a:ext>
            </a:extLst>
          </p:cNvPr>
          <p:cNvSpPr txBox="1"/>
          <p:nvPr/>
        </p:nvSpPr>
        <p:spPr>
          <a:xfrm>
            <a:off x="1294810" y="5422347"/>
            <a:ext cx="55667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Any software framework can be used for modules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39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/>
              <a:t>Array of Things is one platform approach</a:t>
            </a:r>
            <a:endParaRPr/>
          </a:p>
        </p:txBody>
      </p:sp>
      <p:pic>
        <p:nvPicPr>
          <p:cNvPr id="552" name="Google Shape;552;p39"/>
          <p:cNvPicPr preferRelativeResize="0"/>
          <p:nvPr/>
        </p:nvPicPr>
        <p:blipFill rotWithShape="1">
          <a:blip r:embed="rId3">
            <a:alphaModFix/>
          </a:blip>
          <a:srcRect b="16212"/>
          <a:stretch/>
        </p:blipFill>
        <p:spPr>
          <a:xfrm>
            <a:off x="666485" y="3184300"/>
            <a:ext cx="7335767" cy="3454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72800" y="1723667"/>
            <a:ext cx="3519200" cy="3526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554" name="Google Shape;554;p3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79</a:t>
            </a:fld>
            <a:endParaRPr/>
          </a:p>
        </p:txBody>
      </p:sp>
      <p:sp>
        <p:nvSpPr>
          <p:cNvPr id="555" name="Google Shape;555;p39"/>
          <p:cNvSpPr txBox="1"/>
          <p:nvPr/>
        </p:nvSpPr>
        <p:spPr>
          <a:xfrm>
            <a:off x="597167" y="1278167"/>
            <a:ext cx="7474400" cy="16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457189">
              <a:lnSpc>
                <a:spcPct val="115000"/>
              </a:lnSpc>
              <a:buClr>
                <a:schemeClr val="dk2"/>
              </a:buClr>
              <a:buSzPts val="1800"/>
              <a:buChar char="●"/>
            </a:pPr>
            <a:r>
              <a:rPr lang="en" sz="2400">
                <a:solidFill>
                  <a:schemeClr val="dk2"/>
                </a:solidFill>
              </a:rPr>
              <a:t>Include sensors as platform resources</a:t>
            </a:r>
            <a:endParaRPr sz="2400">
              <a:solidFill>
                <a:schemeClr val="dk2"/>
              </a:solidFill>
            </a:endParaRPr>
          </a:p>
          <a:p>
            <a:pPr marL="609585" indent="-457189">
              <a:lnSpc>
                <a:spcPct val="115000"/>
              </a:lnSpc>
              <a:buClr>
                <a:schemeClr val="dk2"/>
              </a:buClr>
              <a:buSzPts val="1800"/>
              <a:buChar char="●"/>
            </a:pPr>
            <a:r>
              <a:rPr lang="en" sz="2400">
                <a:solidFill>
                  <a:schemeClr val="dk2"/>
                </a:solidFill>
              </a:rPr>
              <a:t>Applications are software that act on sensor data</a:t>
            </a:r>
            <a:endParaRPr sz="2400">
              <a:solidFill>
                <a:schemeClr val="dk2"/>
              </a:solidFill>
            </a:endParaRPr>
          </a:p>
          <a:p>
            <a:pPr marL="609585" indent="-457189">
              <a:lnSpc>
                <a:spcPct val="115000"/>
              </a:lnSpc>
              <a:buClr>
                <a:schemeClr val="dk2"/>
              </a:buClr>
              <a:buSzPts val="1800"/>
              <a:buChar char="●"/>
            </a:pPr>
            <a:r>
              <a:rPr lang="en" sz="2400">
                <a:solidFill>
                  <a:schemeClr val="dk2"/>
                </a:solidFill>
              </a:rPr>
              <a:t>High-power hardware and expensive to deploy</a:t>
            </a:r>
            <a:endParaRPr sz="24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BBD0C-1308-4426-B03E-9768DDBAE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Capacitive Touch Sensor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68EF51-2F5C-4C68-BC34-7FCE1C2A31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Pull-up resistors connected to metal pads</a:t>
            </a:r>
          </a:p>
          <a:p>
            <a:pPr lvl="1"/>
            <a:r>
              <a:rPr lang="en-US" dirty="0"/>
              <a:t>Also connected to GPIO pin</a:t>
            </a:r>
          </a:p>
          <a:p>
            <a:pPr lvl="1"/>
            <a:endParaRPr lang="en-US" dirty="0"/>
          </a:p>
          <a:p>
            <a:r>
              <a:rPr lang="en-US" dirty="0"/>
              <a:t>Acts as a capacitor connected to ground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E1F335-E747-4E5F-A8A7-51CACBF4C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8</a:t>
            </a:fld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A3AFDB8-8A61-4CCD-999F-B437A2FA1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01889" y="303537"/>
            <a:ext cx="3285723" cy="3285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C9A3878B-1F6E-408E-842A-E25DCC43BAE7}"/>
              </a:ext>
            </a:extLst>
          </p:cNvPr>
          <p:cNvSpPr/>
          <p:nvPr/>
        </p:nvSpPr>
        <p:spPr>
          <a:xfrm>
            <a:off x="9386069" y="950700"/>
            <a:ext cx="901521" cy="579550"/>
          </a:xfrm>
          <a:prstGeom prst="ellipse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572AE4E-3FBF-4150-A52D-9A9B8CBE8874}"/>
              </a:ext>
            </a:extLst>
          </p:cNvPr>
          <p:cNvSpPr/>
          <p:nvPr/>
        </p:nvSpPr>
        <p:spPr>
          <a:xfrm>
            <a:off x="8368638" y="2528362"/>
            <a:ext cx="437881" cy="753414"/>
          </a:xfrm>
          <a:prstGeom prst="ellipse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E14DF1E-F72D-477C-97E5-9BF439E369B2}"/>
              </a:ext>
            </a:extLst>
          </p:cNvPr>
          <p:cNvSpPr/>
          <p:nvPr/>
        </p:nvSpPr>
        <p:spPr>
          <a:xfrm>
            <a:off x="8973268" y="2589537"/>
            <a:ext cx="437881" cy="753414"/>
          </a:xfrm>
          <a:prstGeom prst="ellipse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F080A50-999D-4C57-AC46-9C678B5CE3DF}"/>
              </a:ext>
            </a:extLst>
          </p:cNvPr>
          <p:cNvSpPr/>
          <p:nvPr/>
        </p:nvSpPr>
        <p:spPr>
          <a:xfrm>
            <a:off x="9617888" y="2602416"/>
            <a:ext cx="437881" cy="753414"/>
          </a:xfrm>
          <a:prstGeom prst="ellipse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0C4EE95-1B2C-48C0-87BA-B1866C7F25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3328" y="3531384"/>
            <a:ext cx="8268880" cy="2794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70184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40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/>
              <a:t>Signpost explores the other end of the spectrum</a:t>
            </a:r>
            <a:endParaRPr/>
          </a:p>
        </p:txBody>
      </p:sp>
      <p:sp>
        <p:nvSpPr>
          <p:cNvPr id="561" name="Google Shape;561;p40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en" dirty="0"/>
              <a:t>What can we do with less?</a:t>
            </a:r>
            <a:endParaRPr dirty="0"/>
          </a:p>
          <a:p>
            <a:r>
              <a:rPr lang="en" dirty="0"/>
              <a:t>Low-power, low-capability, extremely deployable</a:t>
            </a:r>
            <a:endParaRPr dirty="0"/>
          </a:p>
          <a:p>
            <a:r>
              <a:rPr lang="en" dirty="0"/>
              <a:t>Limited provided resources, but lots of extensibility</a:t>
            </a:r>
            <a:endParaRPr dirty="0"/>
          </a:p>
          <a:p>
            <a:pPr marL="0" indent="0">
              <a:spcBef>
                <a:spcPts val="2133"/>
              </a:spcBef>
              <a:buNone/>
            </a:pPr>
            <a:endParaRPr dirty="0"/>
          </a:p>
          <a:p>
            <a:pPr marL="0" indent="0">
              <a:spcBef>
                <a:spcPts val="2133"/>
              </a:spcBef>
              <a:buNone/>
            </a:pPr>
            <a:r>
              <a:rPr lang="en" dirty="0"/>
              <a:t>Focus on modularity</a:t>
            </a:r>
            <a:endParaRPr dirty="0"/>
          </a:p>
          <a:p>
            <a:r>
              <a:rPr lang="en" dirty="0"/>
              <a:t>Too difficult to start from scratch for every upgrade/change</a:t>
            </a:r>
            <a:endParaRPr dirty="0"/>
          </a:p>
          <a:p>
            <a:pPr lvl="1">
              <a:spcBef>
                <a:spcPts val="0"/>
              </a:spcBef>
            </a:pPr>
            <a:r>
              <a:rPr lang="en" dirty="0"/>
              <a:t>Components are more expensive </a:t>
            </a:r>
            <a:endParaRPr dirty="0"/>
          </a:p>
          <a:p>
            <a:pPr lvl="1">
              <a:spcBef>
                <a:spcPts val="0"/>
              </a:spcBef>
            </a:pPr>
            <a:r>
              <a:rPr lang="en" dirty="0"/>
              <a:t>Deployments is more difficult</a:t>
            </a:r>
            <a:endParaRPr dirty="0"/>
          </a:p>
          <a:p>
            <a:r>
              <a:rPr lang="en" dirty="0"/>
              <a:t>The platform should be viewed as shared infrastructure!</a:t>
            </a:r>
            <a:endParaRPr dirty="0"/>
          </a:p>
          <a:p>
            <a:pPr lvl="1">
              <a:spcBef>
                <a:spcPts val="0"/>
              </a:spcBef>
            </a:pPr>
            <a:r>
              <a:rPr lang="en" dirty="0"/>
              <a:t>Amortize cost with multiple sensors and applications</a:t>
            </a:r>
            <a:endParaRPr dirty="0"/>
          </a:p>
        </p:txBody>
      </p:sp>
      <p:sp>
        <p:nvSpPr>
          <p:cNvPr id="562" name="Google Shape;562;p4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80</a:t>
            </a:fld>
            <a:endParaRPr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FCE7E7-092C-4D4C-A86F-CAC3DB417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6715" y="784160"/>
            <a:ext cx="9785684" cy="5289680"/>
          </a:xfrm>
        </p:spPr>
        <p:txBody>
          <a:bodyPr>
            <a:normAutofit/>
          </a:bodyPr>
          <a:lstStyle/>
          <a:p>
            <a:pPr marL="609585" indent="-609585">
              <a:buFont typeface="+mj-lt"/>
              <a:buAutoNum type="arabicPeriod"/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City-Scale Sensing Introduction</a:t>
            </a:r>
          </a:p>
          <a:p>
            <a:pPr marL="609585" indent="-609585">
              <a:buFont typeface="+mj-lt"/>
              <a:buAutoNum type="arabicPeriod"/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Signpost</a:t>
            </a:r>
          </a:p>
          <a:p>
            <a:pPr lvl="1">
              <a:spcBef>
                <a:spcPts val="0"/>
              </a:spcBef>
            </a:pPr>
            <a:r>
              <a:rPr lang="en-US" sz="2667" dirty="0">
                <a:solidFill>
                  <a:schemeClr val="accent1">
                    <a:lumMod val="50000"/>
                  </a:schemeClr>
                </a:solidFill>
              </a:rPr>
              <a:t>Motivation</a:t>
            </a:r>
          </a:p>
          <a:p>
            <a:pPr lvl="1">
              <a:spcBef>
                <a:spcPts val="0"/>
              </a:spcBef>
            </a:pPr>
            <a:r>
              <a:rPr lang="en-US" sz="2667" dirty="0">
                <a:solidFill>
                  <a:schemeClr val="accent1">
                    <a:lumMod val="50000"/>
                  </a:schemeClr>
                </a:solidFill>
              </a:rPr>
              <a:t>Shared Resources</a:t>
            </a:r>
          </a:p>
          <a:p>
            <a:pPr lvl="1">
              <a:spcBef>
                <a:spcPts val="0"/>
              </a:spcBef>
            </a:pPr>
            <a:r>
              <a:rPr lang="en-US" sz="2667" dirty="0">
                <a:solidFill>
                  <a:schemeClr val="accent1">
                    <a:lumMod val="50000"/>
                  </a:schemeClr>
                </a:solidFill>
              </a:rPr>
              <a:t>Deployability</a:t>
            </a:r>
          </a:p>
          <a:p>
            <a:pPr lvl="1">
              <a:spcBef>
                <a:spcPts val="0"/>
              </a:spcBef>
            </a:pPr>
            <a:r>
              <a:rPr lang="en-US" sz="2667" dirty="0">
                <a:solidFill>
                  <a:schemeClr val="accent1">
                    <a:lumMod val="50000"/>
                  </a:schemeClr>
                </a:solidFill>
              </a:rPr>
              <a:t>Implementation</a:t>
            </a:r>
          </a:p>
          <a:p>
            <a:pPr lvl="1">
              <a:spcBef>
                <a:spcPts val="0"/>
              </a:spcBef>
            </a:pPr>
            <a:r>
              <a:rPr lang="en-US" sz="2667" b="1" dirty="0">
                <a:solidFill>
                  <a:schemeClr val="accent1">
                    <a:lumMod val="50000"/>
                  </a:schemeClr>
                </a:solidFill>
              </a:rPr>
              <a:t>Evaluation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FC9CEE-4BE7-9A43-8049-822D1B3C3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  <a:defRPr/>
            </a:pPr>
            <a:fld id="{434A358D-2637-E146-A3BD-05BD470B507B}" type="slidenum">
              <a:rPr lang="en-US" sz="1600" kern="0">
                <a:solidFill>
                  <a:srgbClr val="000000">
                    <a:tint val="75000"/>
                  </a:srgb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  <a:defRPr/>
              </a:pPr>
              <a:t>81</a:t>
            </a:fld>
            <a:endParaRPr lang="en-US" sz="1600" kern="0">
              <a:solidFill>
                <a:srgbClr val="000000">
                  <a:tint val="75000"/>
                </a:srgb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605876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57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/>
              <a:t>How much power does a Signpost harvest?</a:t>
            </a:r>
            <a:endParaRPr/>
          </a:p>
        </p:txBody>
      </p:sp>
      <p:sp>
        <p:nvSpPr>
          <p:cNvPr id="710" name="Google Shape;710;p5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82</a:t>
            </a:fld>
            <a:endParaRPr/>
          </a:p>
        </p:txBody>
      </p:sp>
      <p:pic>
        <p:nvPicPr>
          <p:cNvPr id="711" name="Google Shape;711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401" y="1920800"/>
            <a:ext cx="8183100" cy="3273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12" name="Google Shape;712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33000" y="1920800"/>
            <a:ext cx="3273267" cy="320343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3037B3-161B-8040-86BE-5F12E0DE5199}"/>
              </a:ext>
            </a:extLst>
          </p:cNvPr>
          <p:cNvSpPr txBox="1"/>
          <p:nvPr/>
        </p:nvSpPr>
        <p:spPr>
          <a:xfrm>
            <a:off x="6096000" y="5886067"/>
            <a:ext cx="57325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Higher daily variations than directional variations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F4A57C1-6F59-E142-A07B-5F5B06D0513A}"/>
              </a:ext>
            </a:extLst>
          </p:cNvPr>
          <p:cNvCxnSpPr/>
          <p:nvPr/>
        </p:nvCxnSpPr>
        <p:spPr>
          <a:xfrm flipV="1">
            <a:off x="8754009" y="5124236"/>
            <a:ext cx="742121" cy="76703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58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/>
              <a:t>How much power can each module draw?</a:t>
            </a:r>
            <a:endParaRPr/>
          </a:p>
        </p:txBody>
      </p:sp>
      <p:sp>
        <p:nvSpPr>
          <p:cNvPr id="718" name="Google Shape;718;p5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83</a:t>
            </a:fld>
            <a:endParaRPr/>
          </a:p>
        </p:txBody>
      </p:sp>
      <p:pic>
        <p:nvPicPr>
          <p:cNvPr id="719" name="Google Shape;719;p58"/>
          <p:cNvPicPr preferRelativeResize="0"/>
          <p:nvPr/>
        </p:nvPicPr>
        <p:blipFill rotWithShape="1">
          <a:blip r:embed="rId3">
            <a:alphaModFix/>
          </a:blip>
          <a:srcRect l="3235" r="7151" b="30420"/>
          <a:stretch/>
        </p:blipFill>
        <p:spPr>
          <a:xfrm>
            <a:off x="1290551" y="2316634"/>
            <a:ext cx="10017300" cy="3240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59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/>
              <a:t>How much power can each module draw?</a:t>
            </a:r>
            <a:endParaRPr/>
          </a:p>
        </p:txBody>
      </p:sp>
      <p:sp>
        <p:nvSpPr>
          <p:cNvPr id="725" name="Google Shape;725;p5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84</a:t>
            </a:fld>
            <a:endParaRPr/>
          </a:p>
        </p:txBody>
      </p:sp>
      <p:pic>
        <p:nvPicPr>
          <p:cNvPr id="726" name="Google Shape;726;p59"/>
          <p:cNvPicPr preferRelativeResize="0"/>
          <p:nvPr/>
        </p:nvPicPr>
        <p:blipFill rotWithShape="1">
          <a:blip r:embed="rId3">
            <a:alphaModFix/>
          </a:blip>
          <a:srcRect l="3235" r="7151" b="30420"/>
          <a:stretch/>
        </p:blipFill>
        <p:spPr>
          <a:xfrm>
            <a:off x="1290551" y="2316634"/>
            <a:ext cx="10017300" cy="324073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27" name="Google Shape;727;p59"/>
          <p:cNvCxnSpPr>
            <a:stCxn id="728" idx="2"/>
          </p:cNvCxnSpPr>
          <p:nvPr/>
        </p:nvCxnSpPr>
        <p:spPr>
          <a:xfrm>
            <a:off x="2335067" y="2239600"/>
            <a:ext cx="25600" cy="7728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28" name="Google Shape;728;p59"/>
          <p:cNvSpPr txBox="1"/>
          <p:nvPr/>
        </p:nvSpPr>
        <p:spPr>
          <a:xfrm>
            <a:off x="524267" y="1805200"/>
            <a:ext cx="3621600" cy="4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/>
              <a:t>Seattle 95th Percentile = 3 mW</a:t>
            </a:r>
            <a:endParaRPr sz="2400"/>
          </a:p>
        </p:txBody>
      </p:sp>
      <p:sp>
        <p:nvSpPr>
          <p:cNvPr id="729" name="Google Shape;729;p59"/>
          <p:cNvSpPr txBox="1"/>
          <p:nvPr/>
        </p:nvSpPr>
        <p:spPr>
          <a:xfrm>
            <a:off x="5761833" y="1772000"/>
            <a:ext cx="4317600" cy="4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/>
              <a:t>San Diego 95th Percentile = 162 mW</a:t>
            </a:r>
            <a:endParaRPr sz="2400"/>
          </a:p>
        </p:txBody>
      </p:sp>
      <p:cxnSp>
        <p:nvCxnSpPr>
          <p:cNvPr id="730" name="Google Shape;730;p59"/>
          <p:cNvCxnSpPr>
            <a:stCxn id="729" idx="2"/>
          </p:cNvCxnSpPr>
          <p:nvPr/>
        </p:nvCxnSpPr>
        <p:spPr>
          <a:xfrm>
            <a:off x="7920633" y="2206400"/>
            <a:ext cx="128400" cy="6368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60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/>
              <a:t>How much power can each module draw?</a:t>
            </a:r>
            <a:endParaRPr/>
          </a:p>
        </p:txBody>
      </p:sp>
      <p:pic>
        <p:nvPicPr>
          <p:cNvPr id="736" name="Google Shape;736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01" y="2510534"/>
            <a:ext cx="11785599" cy="2678545"/>
          </a:xfrm>
          <a:prstGeom prst="rect">
            <a:avLst/>
          </a:prstGeom>
          <a:noFill/>
          <a:ln>
            <a:noFill/>
          </a:ln>
        </p:spPr>
      </p:pic>
      <p:sp>
        <p:nvSpPr>
          <p:cNvPr id="737" name="Google Shape;737;p6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85</a:t>
            </a:fld>
            <a:endParaRPr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61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/>
              <a:t>Resources are charged to modules which use them</a:t>
            </a:r>
            <a:endParaRPr/>
          </a:p>
        </p:txBody>
      </p:sp>
      <p:sp>
        <p:nvSpPr>
          <p:cNvPr id="743" name="Google Shape;743;p6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86</a:t>
            </a:fld>
            <a:endParaRPr/>
          </a:p>
        </p:txBody>
      </p:sp>
      <p:pic>
        <p:nvPicPr>
          <p:cNvPr id="744" name="Google Shape;744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0801" y="1653332"/>
            <a:ext cx="9410400" cy="41170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62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/>
              <a:t>Applications running on Signpost</a:t>
            </a:r>
            <a:endParaRPr/>
          </a:p>
        </p:txBody>
      </p:sp>
      <p:sp>
        <p:nvSpPr>
          <p:cNvPr id="750" name="Google Shape;750;p6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dirty="0"/>
              <a:t>Environmental monitoring (posting to Weather Underground)</a:t>
            </a:r>
            <a:endParaRPr dirty="0"/>
          </a:p>
          <a:p>
            <a:r>
              <a:rPr lang="en" dirty="0"/>
              <a:t>Vehicle counting (and bell tower)</a:t>
            </a:r>
            <a:endParaRPr dirty="0"/>
          </a:p>
          <a:p>
            <a:r>
              <a:rPr lang="en" dirty="0"/>
              <a:t>TV whitespace sensing</a:t>
            </a:r>
            <a:endParaRPr dirty="0"/>
          </a:p>
        </p:txBody>
      </p:sp>
      <p:sp>
        <p:nvSpPr>
          <p:cNvPr id="751" name="Google Shape;751;p6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87</a:t>
            </a:fld>
            <a:endParaRPr/>
          </a:p>
        </p:txBody>
      </p:sp>
      <p:pic>
        <p:nvPicPr>
          <p:cNvPr id="752" name="Google Shape;752;p62"/>
          <p:cNvPicPr preferRelativeResize="0"/>
          <p:nvPr/>
        </p:nvPicPr>
        <p:blipFill rotWithShape="1">
          <a:blip r:embed="rId3">
            <a:alphaModFix/>
          </a:blip>
          <a:srcRect r="10594"/>
          <a:stretch/>
        </p:blipFill>
        <p:spPr>
          <a:xfrm>
            <a:off x="5890534" y="3136535"/>
            <a:ext cx="5890533" cy="2849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53" name="Google Shape;753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363400"/>
            <a:ext cx="5890533" cy="29452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E3C48-2EAC-4D16-89A9-4C89F702F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Capacitive touch sensing method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44DD67-B29C-4C06-954F-7896D46D02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Drive GPIO pin low</a:t>
            </a:r>
          </a:p>
          <a:p>
            <a:pPr lvl="1"/>
            <a:r>
              <a:rPr lang="en-US" dirty="0"/>
              <a:t>Connects the pad to ground</a:t>
            </a:r>
            <a:br>
              <a:rPr lang="en-US" dirty="0"/>
            </a:b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Set GPIO pin as input and enable low-to-high interrupt</a:t>
            </a:r>
          </a:p>
          <a:p>
            <a:pPr lvl="1"/>
            <a:r>
              <a:rPr lang="en-US" dirty="0"/>
              <a:t>Pad is pulled high. This takes time based on capacitance</a:t>
            </a:r>
          </a:p>
          <a:p>
            <a:pPr lvl="1"/>
            <a:r>
              <a:rPr lang="en-US" dirty="0"/>
              <a:t>Use a timer to determine time until interrupt (order ~10 </a:t>
            </a:r>
            <a:r>
              <a:rPr lang="en-US" dirty="0" err="1"/>
              <a:t>μs</a:t>
            </a:r>
            <a:r>
              <a:rPr lang="en-US" dirty="0"/>
              <a:t>)</a:t>
            </a:r>
          </a:p>
          <a:p>
            <a:pPr lvl="1"/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Repeat periodically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/>
              <a:t>Sudden large increase in rise time ⇨ someone is touching!</a:t>
            </a:r>
          </a:p>
          <a:p>
            <a:pPr lvl="1"/>
            <a:r>
              <a:rPr lang="en-US" dirty="0"/>
              <a:t>Finger acts as a large capacitor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4334AE-3296-45F0-AFF3-689FA2704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780280"/>
      </p:ext>
    </p:extLst>
  </p:cSld>
  <p:clrMapOvr>
    <a:masterClrMapping/>
  </p:clrMapOvr>
</p:sld>
</file>

<file path=ppt/theme/theme1.xml><?xml version="1.0" encoding="utf-8"?>
<a:theme xmlns:a="http://schemas.openxmlformats.org/drawingml/2006/main" name="Class Slides">
  <a:themeElements>
    <a:clrScheme name="Custom Colors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4472C4"/>
      </a:accent1>
      <a:accent2>
        <a:srgbClr val="ED7D31"/>
      </a:accent2>
      <a:accent3>
        <a:srgbClr val="FFC000"/>
      </a:accent3>
      <a:accent4>
        <a:srgbClr val="70AD47"/>
      </a:accent4>
      <a:accent5>
        <a:srgbClr val="954F72"/>
      </a:accent5>
      <a:accent6>
        <a:srgbClr val="A5A5A5"/>
      </a:accent6>
      <a:hlink>
        <a:srgbClr val="0563C1"/>
      </a:hlink>
      <a:folHlink>
        <a:srgbClr val="0563C1"/>
      </a:folHlink>
    </a:clrScheme>
    <a:fontScheme name="Custom Tahom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13499C5-2493-46D7-A578-A55B4E92D20D}" vid="{B37469B3-D6DE-4740-A3F3-917322C394B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ce346_template</Template>
  <TotalTime>783</TotalTime>
  <Words>2670</Words>
  <Application>Microsoft Office PowerPoint</Application>
  <PresentationFormat>Widescreen</PresentationFormat>
  <Paragraphs>736</Paragraphs>
  <Slides>87</Slides>
  <Notes>37</Notes>
  <HiddenSlides>4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87</vt:i4>
      </vt:variant>
    </vt:vector>
  </HeadingPairs>
  <TitlesOfParts>
    <vt:vector size="92" baseType="lpstr">
      <vt:lpstr>Arial</vt:lpstr>
      <vt:lpstr>Calibri</vt:lpstr>
      <vt:lpstr>Courier New</vt:lpstr>
      <vt:lpstr>Tahoma</vt:lpstr>
      <vt:lpstr>Class Slides</vt:lpstr>
      <vt:lpstr>Lecture 18 Wrapup</vt:lpstr>
      <vt:lpstr>Administrivia</vt:lpstr>
      <vt:lpstr>Today’s Goals</vt:lpstr>
      <vt:lpstr>Outline</vt:lpstr>
      <vt:lpstr>Microbit</vt:lpstr>
      <vt:lpstr>Internal Microbit connections</vt:lpstr>
      <vt:lpstr>KL27 I2C Interface</vt:lpstr>
      <vt:lpstr>Capacitive Touch Sensor</vt:lpstr>
      <vt:lpstr>Capacitive touch sensing method</vt:lpstr>
      <vt:lpstr>Capacitive touch works on any metal surface</vt:lpstr>
      <vt:lpstr>Outline</vt:lpstr>
      <vt:lpstr>nRF52833 Peripherals</vt:lpstr>
      <vt:lpstr>nRF52833 Peripherals</vt:lpstr>
      <vt:lpstr>nRF52833 Peripherals</vt:lpstr>
      <vt:lpstr>nRF52833 Peripherals</vt:lpstr>
      <vt:lpstr>nRF52833 Peripherals</vt:lpstr>
      <vt:lpstr>nRF52833 Peripherals</vt:lpstr>
      <vt:lpstr>nRF52833 Peripherals</vt:lpstr>
      <vt:lpstr>nRF52833 Peripherals</vt:lpstr>
      <vt:lpstr>nRF52833 Peripherals</vt:lpstr>
      <vt:lpstr>nRF52833 Peripherals</vt:lpstr>
      <vt:lpstr>nRF52833 Peripherals</vt:lpstr>
      <vt:lpstr>nRF52833 Peripherals</vt:lpstr>
      <vt:lpstr>nRF52833 Peripherals</vt:lpstr>
      <vt:lpstr>nRF52833 Peripherals</vt:lpstr>
      <vt:lpstr>nRF52833 Peripherals</vt:lpstr>
      <vt:lpstr>nRF52833 Peripherals</vt:lpstr>
      <vt:lpstr>nRF52833 Peripherals</vt:lpstr>
      <vt:lpstr>Quadrature Encoding</vt:lpstr>
      <vt:lpstr>nRF52833 Peripherals</vt:lpstr>
      <vt:lpstr>nRF52833 is complete</vt:lpstr>
      <vt:lpstr>This knowledge is transferrable!</vt:lpstr>
      <vt:lpstr>Outline</vt:lpstr>
      <vt:lpstr>Conferences for sensing systems research</vt:lpstr>
      <vt:lpstr>Sensing systems research</vt:lpstr>
      <vt:lpstr>Sensing systems research</vt:lpstr>
      <vt:lpstr>Permamote (Jackson, Adkins, Dutta)</vt:lpstr>
      <vt:lpstr>Bfree (Kortbeek, Bakar, Cruz, Yildririm, Pawelczak, Hester)</vt:lpstr>
      <vt:lpstr>Tock (Levy, Campbell, Ghena, Giffin, Pannuto, Dutta, Levis)</vt:lpstr>
      <vt:lpstr>Tock software organization</vt:lpstr>
      <vt:lpstr>Sensing systems research</vt:lpstr>
      <vt:lpstr>Opo (Huang, Kuo, Pannuto, Dutta)</vt:lpstr>
      <vt:lpstr>Powerwatch (Klugman, Adkins, et al.)</vt:lpstr>
      <vt:lpstr>Outline</vt:lpstr>
      <vt:lpstr>PowerPoint Presentation</vt:lpstr>
      <vt:lpstr>What things might we want to sense at the scale of a city?</vt:lpstr>
      <vt:lpstr>Air quality monitoring</vt:lpstr>
      <vt:lpstr>Audio detection, classification, and localization</vt:lpstr>
      <vt:lpstr>Traffic queue sensing and congestion control</vt:lpstr>
      <vt:lpstr>PowerPoint Presentation</vt:lpstr>
      <vt:lpstr>PowerPoint Presentation</vt:lpstr>
      <vt:lpstr>PowerPoint Presentation</vt:lpstr>
      <vt:lpstr>Many steps to building traffic queue sensing </vt:lpstr>
      <vt:lpstr>Many steps to building traffic queue sensing </vt:lpstr>
      <vt:lpstr>Many steps to building traffic queue sensing </vt:lpstr>
      <vt:lpstr>Many steps to building traffic queue sensing </vt:lpstr>
      <vt:lpstr>Many steps to building traffic queue sensing </vt:lpstr>
      <vt:lpstr>Many steps to building traffic queue sensing </vt:lpstr>
      <vt:lpstr>Key functions are repeated </vt:lpstr>
      <vt:lpstr>Key functions are repeated </vt:lpstr>
      <vt:lpstr>Signpost Enables City-Scale Sensing</vt:lpstr>
      <vt:lpstr>PowerPoint Presentation</vt:lpstr>
      <vt:lpstr>Key functions are repeated </vt:lpstr>
      <vt:lpstr>PowerPoint Presentation</vt:lpstr>
      <vt:lpstr>Software abstraction through a single interface</vt:lpstr>
      <vt:lpstr>Abstracting away functionality </vt:lpstr>
      <vt:lpstr>A hardware abstraction is not sufficient</vt:lpstr>
      <vt:lpstr>A hardware abstraction is not sufficient</vt:lpstr>
      <vt:lpstr>Software abstraction through a single interface</vt:lpstr>
      <vt:lpstr>PowerPoint Presentation</vt:lpstr>
      <vt:lpstr>Some applications require granularity</vt:lpstr>
      <vt:lpstr>Deployment overhead drives cost</vt:lpstr>
      <vt:lpstr>Multi-tenancy is beneficial to testbeds</vt:lpstr>
      <vt:lpstr>PowerPoint Presentation</vt:lpstr>
      <vt:lpstr>The Signpost Platform</vt:lpstr>
      <vt:lpstr>Core modules provide shared resources</vt:lpstr>
      <vt:lpstr>Measurement and isolation support multi-tenancy</vt:lpstr>
      <vt:lpstr>Standard interface for accessing shared resources</vt:lpstr>
      <vt:lpstr>Array of Things is one platform approach</vt:lpstr>
      <vt:lpstr>Signpost explores the other end of the spectrum</vt:lpstr>
      <vt:lpstr>PowerPoint Presentation</vt:lpstr>
      <vt:lpstr>How much power does a Signpost harvest?</vt:lpstr>
      <vt:lpstr>How much power can each module draw?</vt:lpstr>
      <vt:lpstr>How much power can each module draw?</vt:lpstr>
      <vt:lpstr>How much power can each module draw?</vt:lpstr>
      <vt:lpstr>Resources are charged to modules which use them</vt:lpstr>
      <vt:lpstr>Applications running on Signpost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N Wrapup</dc:title>
  <dc:creator>Branden Ghena</dc:creator>
  <cp:lastModifiedBy>Branden Ghena</cp:lastModifiedBy>
  <cp:revision>37</cp:revision>
  <dcterms:created xsi:type="dcterms:W3CDTF">2021-05-26T02:50:55Z</dcterms:created>
  <dcterms:modified xsi:type="dcterms:W3CDTF">2021-05-26T15:54:40Z</dcterms:modified>
</cp:coreProperties>
</file>