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47"/>
  </p:notesMasterIdLst>
  <p:sldIdLst>
    <p:sldId id="256" r:id="rId2"/>
    <p:sldId id="264" r:id="rId3"/>
    <p:sldId id="430" r:id="rId4"/>
    <p:sldId id="383" r:id="rId5"/>
    <p:sldId id="389" r:id="rId6"/>
    <p:sldId id="407" r:id="rId7"/>
    <p:sldId id="388" r:id="rId8"/>
    <p:sldId id="385" r:id="rId9"/>
    <p:sldId id="391" r:id="rId10"/>
    <p:sldId id="393" r:id="rId11"/>
    <p:sldId id="399" r:id="rId12"/>
    <p:sldId id="400" r:id="rId13"/>
    <p:sldId id="401" r:id="rId14"/>
    <p:sldId id="402" r:id="rId15"/>
    <p:sldId id="403" r:id="rId16"/>
    <p:sldId id="404" r:id="rId17"/>
    <p:sldId id="398" r:id="rId18"/>
    <p:sldId id="394" r:id="rId19"/>
    <p:sldId id="412" r:id="rId20"/>
    <p:sldId id="413" r:id="rId21"/>
    <p:sldId id="429" r:id="rId22"/>
    <p:sldId id="408" r:id="rId23"/>
    <p:sldId id="397" r:id="rId24"/>
    <p:sldId id="395" r:id="rId25"/>
    <p:sldId id="392" r:id="rId26"/>
    <p:sldId id="405" r:id="rId27"/>
    <p:sldId id="390" r:id="rId28"/>
    <p:sldId id="406" r:id="rId29"/>
    <p:sldId id="409" r:id="rId30"/>
    <p:sldId id="410" r:id="rId31"/>
    <p:sldId id="428" r:id="rId32"/>
    <p:sldId id="387" r:id="rId33"/>
    <p:sldId id="414" r:id="rId34"/>
    <p:sldId id="417" r:id="rId35"/>
    <p:sldId id="418" r:id="rId36"/>
    <p:sldId id="421" r:id="rId37"/>
    <p:sldId id="419" r:id="rId38"/>
    <p:sldId id="420" r:id="rId39"/>
    <p:sldId id="411" r:id="rId40"/>
    <p:sldId id="423" r:id="rId41"/>
    <p:sldId id="422" r:id="rId42"/>
    <p:sldId id="426" r:id="rId43"/>
    <p:sldId id="425" r:id="rId44"/>
    <p:sldId id="427" r:id="rId45"/>
    <p:sldId id="382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64"/>
          </p14:sldIdLst>
        </p14:section>
        <p14:section name="Comparators" id="{B55B8E8C-5EAB-4A1E-A4E9-AE5E896E46FA}">
          <p14:sldIdLst>
            <p14:sldId id="430"/>
            <p14:sldId id="383"/>
            <p14:sldId id="389"/>
            <p14:sldId id="407"/>
            <p14:sldId id="388"/>
            <p14:sldId id="385"/>
            <p14:sldId id="391"/>
            <p14:sldId id="393"/>
            <p14:sldId id="399"/>
            <p14:sldId id="400"/>
            <p14:sldId id="401"/>
            <p14:sldId id="402"/>
            <p14:sldId id="403"/>
            <p14:sldId id="404"/>
            <p14:sldId id="398"/>
            <p14:sldId id="394"/>
            <p14:sldId id="412"/>
            <p14:sldId id="413"/>
          </p14:sldIdLst>
        </p14:section>
        <p14:section name="ADC Design" id="{2F0F7AF6-50B0-487D-811C-1FC810702CC1}">
          <p14:sldIdLst>
            <p14:sldId id="429"/>
            <p14:sldId id="408"/>
            <p14:sldId id="397"/>
            <p14:sldId id="395"/>
            <p14:sldId id="392"/>
            <p14:sldId id="405"/>
            <p14:sldId id="390"/>
            <p14:sldId id="406"/>
            <p14:sldId id="409"/>
            <p14:sldId id="410"/>
          </p14:sldIdLst>
        </p14:section>
        <p14:section name="nRF ADC" id="{582C6482-DDA6-4710-9AE7-F3D974B1669A}">
          <p14:sldIdLst>
            <p14:sldId id="428"/>
            <p14:sldId id="387"/>
            <p14:sldId id="414"/>
            <p14:sldId id="417"/>
            <p14:sldId id="418"/>
            <p14:sldId id="421"/>
            <p14:sldId id="419"/>
            <p14:sldId id="420"/>
            <p14:sldId id="411"/>
            <p14:sldId id="423"/>
            <p14:sldId id="422"/>
            <p14:sldId id="426"/>
            <p14:sldId id="425"/>
            <p14:sldId id="427"/>
          </p14:sldIdLst>
        </p14:section>
        <p14:section name="Wrapup" id="{29A7F866-9DA9-446B-8359-CE426CB89C7A}">
          <p14:sldIdLst>
            <p14:sldId id="3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F8"/>
    <a:srgbClr val="4472C4"/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7440" autoAdjust="0"/>
  </p:normalViewPr>
  <p:slideViewPr>
    <p:cSldViewPr snapToGrid="0">
      <p:cViewPr varScale="1">
        <p:scale>
          <a:sx n="159" d="100"/>
          <a:sy n="159" d="100"/>
        </p:scale>
        <p:origin x="150" y="2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4/20/2021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4/20/2021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4/20/2021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uccessive-approximation_ADC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08</a:t>
            </a:r>
            <a:br>
              <a:rPr lang="en-US" dirty="0"/>
            </a:br>
            <a:r>
              <a:rPr lang="en-US" dirty="0"/>
              <a:t>Analog Input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CE346 </a:t>
            </a:r>
            <a:r>
              <a:rPr lang="en-US" dirty="0"/>
              <a:t>– Microprocessor System Design</a:t>
            </a:r>
          </a:p>
          <a:p>
            <a:r>
              <a:rPr lang="en-US" dirty="0"/>
              <a:t>Branden Ghena – Spring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568A2C-4591-46CA-A8BD-BE89EF149629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Some slides borrowed from:</a:t>
            </a:r>
            <a:br>
              <a:rPr lang="en-US" sz="1600" dirty="0"/>
            </a:br>
            <a:r>
              <a:rPr lang="en-US" sz="1600" dirty="0"/>
              <a:t>Josiah Hester (Northwestern), Prabal Dutta (UC Berkeley)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E8FB9-6387-4668-95AE-353C42CE8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nRF</a:t>
            </a:r>
            <a:r>
              <a:rPr lang="en-US" dirty="0"/>
              <a:t> low-power comparator (LPCOMP)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C4091-975A-45DE-ABEF-0CFC6804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1EA3AE-7B21-4258-A247-B2D2C4DB2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2999"/>
            <a:ext cx="10972799" cy="447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42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E8FB9-6387-4668-95AE-353C42CE8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nRF</a:t>
            </a:r>
            <a:r>
              <a:rPr lang="en-US" dirty="0"/>
              <a:t> low-power comparator (LPCOMP)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C4091-975A-45DE-ABEF-0CFC6804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1EA3AE-7B21-4258-A247-B2D2C4DB2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2999"/>
            <a:ext cx="10972799" cy="44721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7F676B-BA64-4E07-A95E-2085C4DFD0C1}"/>
              </a:ext>
            </a:extLst>
          </p:cNvPr>
          <p:cNvSpPr/>
          <p:nvPr/>
        </p:nvSpPr>
        <p:spPr>
          <a:xfrm>
            <a:off x="4659682" y="1916482"/>
            <a:ext cx="2129425" cy="192900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E82E04-4BF7-440A-9D9F-76C6F85CB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486400"/>
            <a:ext cx="10972800" cy="685800"/>
          </a:xfrm>
        </p:spPr>
        <p:txBody>
          <a:bodyPr/>
          <a:lstStyle/>
          <a:p>
            <a:r>
              <a:rPr lang="en-US" dirty="0"/>
              <a:t>Input: one of eight analog input pins</a:t>
            </a:r>
          </a:p>
        </p:txBody>
      </p:sp>
    </p:spTree>
    <p:extLst>
      <p:ext uri="{BB962C8B-B14F-4D97-AF65-F5344CB8AC3E}">
        <p14:creationId xmlns:p14="http://schemas.microsoft.com/office/powerpoint/2010/main" val="2102968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E8FB9-6387-4668-95AE-353C42CE8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nRF</a:t>
            </a:r>
            <a:r>
              <a:rPr lang="en-US" dirty="0"/>
              <a:t> low-power comparator (LPCOMP)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C4091-975A-45DE-ABEF-0CFC6804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1EA3AE-7B21-4258-A247-B2D2C4DB2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2999"/>
            <a:ext cx="10972799" cy="44721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7F676B-BA64-4E07-A95E-2085C4DFD0C1}"/>
              </a:ext>
            </a:extLst>
          </p:cNvPr>
          <p:cNvSpPr/>
          <p:nvPr/>
        </p:nvSpPr>
        <p:spPr>
          <a:xfrm>
            <a:off x="607592" y="1130472"/>
            <a:ext cx="3713887" cy="435592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E82E04-4BF7-440A-9D9F-76C6F85CB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486400"/>
            <a:ext cx="10972800" cy="685800"/>
          </a:xfrm>
        </p:spPr>
        <p:txBody>
          <a:bodyPr/>
          <a:lstStyle/>
          <a:p>
            <a:r>
              <a:rPr lang="en-US" dirty="0"/>
              <a:t>Reference: one of two analog inputs or selection of VDD * N/16</a:t>
            </a:r>
          </a:p>
        </p:txBody>
      </p:sp>
    </p:spTree>
    <p:extLst>
      <p:ext uri="{BB962C8B-B14F-4D97-AF65-F5344CB8AC3E}">
        <p14:creationId xmlns:p14="http://schemas.microsoft.com/office/powerpoint/2010/main" val="169878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E8FB9-6387-4668-95AE-353C42CE8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nRF</a:t>
            </a:r>
            <a:r>
              <a:rPr lang="en-US" dirty="0"/>
              <a:t> low-power comparator (LPCOMP)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C4091-975A-45DE-ABEF-0CFC6804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1EA3AE-7B21-4258-A247-B2D2C4DB2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2999"/>
            <a:ext cx="10972799" cy="44721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7F676B-BA64-4E07-A95E-2085C4DFD0C1}"/>
              </a:ext>
            </a:extLst>
          </p:cNvPr>
          <p:cNvSpPr/>
          <p:nvPr/>
        </p:nvSpPr>
        <p:spPr>
          <a:xfrm>
            <a:off x="7014575" y="1038399"/>
            <a:ext cx="1139870" cy="167975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E82E04-4BF7-440A-9D9F-76C6F85CB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486400"/>
            <a:ext cx="10972800" cy="685800"/>
          </a:xfrm>
        </p:spPr>
        <p:txBody>
          <a:bodyPr/>
          <a:lstStyle/>
          <a:p>
            <a:r>
              <a:rPr lang="en-US" dirty="0"/>
              <a:t>Hysteresis: +/- 50 mV range around VIN- when enabled</a:t>
            </a:r>
          </a:p>
        </p:txBody>
      </p:sp>
    </p:spTree>
    <p:extLst>
      <p:ext uri="{BB962C8B-B14F-4D97-AF65-F5344CB8AC3E}">
        <p14:creationId xmlns:p14="http://schemas.microsoft.com/office/powerpoint/2010/main" val="2493844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E8FB9-6387-4668-95AE-353C42CE8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nRF</a:t>
            </a:r>
            <a:r>
              <a:rPr lang="en-US" dirty="0"/>
              <a:t> low-power comparator (LPCOMP)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C4091-975A-45DE-ABEF-0CFC6804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1EA3AE-7B21-4258-A247-B2D2C4DB2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2999"/>
            <a:ext cx="10972799" cy="44721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7F676B-BA64-4E07-A95E-2085C4DFD0C1}"/>
              </a:ext>
            </a:extLst>
          </p:cNvPr>
          <p:cNvSpPr/>
          <p:nvPr/>
        </p:nvSpPr>
        <p:spPr>
          <a:xfrm>
            <a:off x="7841293" y="4083484"/>
            <a:ext cx="1703540" cy="140291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E82E04-4BF7-440A-9D9F-76C6F85CB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486400"/>
            <a:ext cx="10972800" cy="685800"/>
          </a:xfrm>
        </p:spPr>
        <p:txBody>
          <a:bodyPr/>
          <a:lstStyle/>
          <a:p>
            <a:r>
              <a:rPr lang="en-US" dirty="0"/>
              <a:t>Events: transition signals + ready (~150 </a:t>
            </a:r>
            <a:r>
              <a:rPr lang="en-US" dirty="0" err="1"/>
              <a:t>μs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14330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E8FB9-6387-4668-95AE-353C42CE8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nRF</a:t>
            </a:r>
            <a:r>
              <a:rPr lang="en-US" dirty="0"/>
              <a:t> low-power comparator (LPCOMP)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C4091-975A-45DE-ABEF-0CFC6804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1EA3AE-7B21-4258-A247-B2D2C4DB2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2999"/>
            <a:ext cx="10972799" cy="44721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7F676B-BA64-4E07-A95E-2085C4DFD0C1}"/>
              </a:ext>
            </a:extLst>
          </p:cNvPr>
          <p:cNvSpPr/>
          <p:nvPr/>
        </p:nvSpPr>
        <p:spPr>
          <a:xfrm>
            <a:off x="8918530" y="1098550"/>
            <a:ext cx="2079321" cy="202043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E82E04-4BF7-440A-9D9F-76C6F85CB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486400"/>
            <a:ext cx="10972800" cy="685800"/>
          </a:xfrm>
        </p:spPr>
        <p:txBody>
          <a:bodyPr/>
          <a:lstStyle/>
          <a:p>
            <a:r>
              <a:rPr lang="en-US" dirty="0"/>
              <a:t>Can also request what the current comparison state is (high/low)</a:t>
            </a:r>
          </a:p>
        </p:txBody>
      </p:sp>
    </p:spTree>
    <p:extLst>
      <p:ext uri="{BB962C8B-B14F-4D97-AF65-F5344CB8AC3E}">
        <p14:creationId xmlns:p14="http://schemas.microsoft.com/office/powerpoint/2010/main" val="974212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E8FB9-6387-4668-95AE-353C42CE8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nRF</a:t>
            </a:r>
            <a:r>
              <a:rPr lang="en-US" dirty="0"/>
              <a:t> low-power comparator (LPCOMP)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C4091-975A-45DE-ABEF-0CFC6804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1EA3AE-7B21-4258-A247-B2D2C4DB2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2999"/>
            <a:ext cx="10972799" cy="44721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7F676B-BA64-4E07-A95E-2085C4DFD0C1}"/>
              </a:ext>
            </a:extLst>
          </p:cNvPr>
          <p:cNvSpPr/>
          <p:nvPr/>
        </p:nvSpPr>
        <p:spPr>
          <a:xfrm>
            <a:off x="9501072" y="3147164"/>
            <a:ext cx="2079321" cy="6858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E82E04-4BF7-440A-9D9F-76C6F85CB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486400"/>
            <a:ext cx="10972800" cy="685800"/>
          </a:xfrm>
        </p:spPr>
        <p:txBody>
          <a:bodyPr/>
          <a:lstStyle/>
          <a:p>
            <a:r>
              <a:rPr lang="en-US" dirty="0"/>
              <a:t>Can be used for low-power wakeup of microcontroller </a:t>
            </a:r>
          </a:p>
        </p:txBody>
      </p:sp>
    </p:spTree>
    <p:extLst>
      <p:ext uri="{BB962C8B-B14F-4D97-AF65-F5344CB8AC3E}">
        <p14:creationId xmlns:p14="http://schemas.microsoft.com/office/powerpoint/2010/main" val="24595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94094-76A9-4078-B025-820730E82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nRF</a:t>
            </a:r>
            <a:r>
              <a:rPr lang="en-US" dirty="0"/>
              <a:t> COMP peripheral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57DC2-4BC4-4563-AD5C-0B6E4E473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Analog Comparator (not low power)</a:t>
            </a:r>
          </a:p>
          <a:p>
            <a:pPr lvl="1"/>
            <a:r>
              <a:rPr lang="en-US" dirty="0"/>
              <a:t>More advanced version of a comparator (otherwise similar)</a:t>
            </a:r>
          </a:p>
          <a:p>
            <a:pPr lvl="1"/>
            <a:endParaRPr lang="en-US" dirty="0"/>
          </a:p>
          <a:p>
            <a:r>
              <a:rPr lang="en-US" dirty="0"/>
              <a:t>What advantages would a more capable comparator have?</a:t>
            </a:r>
          </a:p>
          <a:p>
            <a:pPr lvl="1"/>
            <a:r>
              <a:rPr lang="en-US" dirty="0"/>
              <a:t>More possible reference voltages</a:t>
            </a:r>
          </a:p>
          <a:p>
            <a:pPr lvl="2"/>
            <a:r>
              <a:rPr lang="en-US" dirty="0"/>
              <a:t>LPCOMP: VDD or input	COMP: VDD, 1.2v, 1.8v, 2.4v, or input</a:t>
            </a:r>
          </a:p>
          <a:p>
            <a:pPr lvl="2"/>
            <a:r>
              <a:rPr lang="en-US" dirty="0"/>
              <a:t>LPCOMP: 16 levels		COMP: 64 levels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Configurable hysteresis</a:t>
            </a:r>
          </a:p>
          <a:p>
            <a:pPr lvl="2"/>
            <a:r>
              <a:rPr lang="en-US" dirty="0"/>
              <a:t>LPCOMP: +/- 50 mV	COMP: any of the N/64 voltage levels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Faster detection</a:t>
            </a:r>
          </a:p>
          <a:p>
            <a:pPr lvl="2"/>
            <a:r>
              <a:rPr lang="en-US" dirty="0"/>
              <a:t>LPCOMP: 5 </a:t>
            </a:r>
            <a:r>
              <a:rPr lang="en-US" dirty="0" err="1"/>
              <a:t>μs</a:t>
            </a:r>
            <a:r>
              <a:rPr lang="en-US" dirty="0"/>
              <a:t>	COMP: 0.1-0.6 </a:t>
            </a:r>
            <a:r>
              <a:rPr lang="en-US" dirty="0" err="1"/>
              <a:t>μs</a:t>
            </a:r>
            <a:r>
              <a:rPr lang="en-US" dirty="0"/>
              <a:t> (depending on power mode)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60097-5686-49D1-AEA6-98BF96AD6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98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F4630-D5FE-4A22-9EDE-AF47783A0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nRF</a:t>
            </a:r>
            <a:r>
              <a:rPr lang="en-US" dirty="0"/>
              <a:t> COMP peripheral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72BFF-5271-44A7-A53F-0F23C6DA2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341951-6CCF-4F1E-B475-714309108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73" y="1143000"/>
            <a:ext cx="1059724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36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A10AF-7830-4205-B0F8-BA9730992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reference voltages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43B0E-D518-4478-B939-74A89001D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Why have internal voltage references other than VDD?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2FE14-5515-46B7-B0B3-30574F6AC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48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methods for sensing analog signals</a:t>
            </a:r>
          </a:p>
          <a:p>
            <a:pPr lvl="1"/>
            <a:r>
              <a:rPr lang="en-US" dirty="0"/>
              <a:t>Comparators</a:t>
            </a:r>
          </a:p>
          <a:p>
            <a:pPr lvl="1"/>
            <a:r>
              <a:rPr lang="en-US" dirty="0"/>
              <a:t>Analog-to-Digital Converters</a:t>
            </a:r>
          </a:p>
          <a:p>
            <a:pPr lvl="1"/>
            <a:endParaRPr lang="en-US" dirty="0"/>
          </a:p>
          <a:p>
            <a:r>
              <a:rPr lang="en-US" dirty="0"/>
              <a:t>Discuss </a:t>
            </a:r>
            <a:r>
              <a:rPr lang="en-US" dirty="0" err="1"/>
              <a:t>nRF</a:t>
            </a:r>
            <a:r>
              <a:rPr lang="en-US" dirty="0"/>
              <a:t> implementation of these peripherals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A10AF-7830-4205-B0F8-BA9730992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reference voltages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43B0E-D518-4478-B939-74A89001D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Why have internal voltage references other than VDD?</a:t>
            </a:r>
          </a:p>
          <a:p>
            <a:endParaRPr lang="en-US" b="1" dirty="0"/>
          </a:p>
          <a:p>
            <a:pPr lvl="1"/>
            <a:r>
              <a:rPr lang="en-US" dirty="0"/>
              <a:t>What if want you want to measure </a:t>
            </a:r>
            <a:r>
              <a:rPr lang="en-US" i="1" dirty="0"/>
              <a:t>is</a:t>
            </a:r>
            <a:r>
              <a:rPr lang="en-US" dirty="0"/>
              <a:t> VDD?</a:t>
            </a:r>
          </a:p>
          <a:p>
            <a:pPr lvl="2"/>
            <a:r>
              <a:rPr lang="en-US" dirty="0"/>
              <a:t>Battery voltage</a:t>
            </a:r>
          </a:p>
          <a:p>
            <a:pPr lvl="2"/>
            <a:r>
              <a:rPr lang="en-US" dirty="0"/>
              <a:t>Did someone just unplug me?</a:t>
            </a:r>
          </a:p>
          <a:p>
            <a:pPr lvl="2"/>
            <a:r>
              <a:rPr lang="en-US" dirty="0"/>
              <a:t>etc.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What if VDD isn’t stable?</a:t>
            </a:r>
          </a:p>
          <a:p>
            <a:pPr lvl="2"/>
            <a:r>
              <a:rPr lang="en-US" dirty="0"/>
              <a:t>Battery voltage</a:t>
            </a:r>
          </a:p>
          <a:p>
            <a:pPr lvl="2"/>
            <a:r>
              <a:rPr lang="en-US" dirty="0"/>
              <a:t>Energy-harvesting system</a:t>
            </a:r>
          </a:p>
          <a:p>
            <a:pPr lvl="2"/>
            <a:r>
              <a:rPr lang="en-US" dirty="0"/>
              <a:t>Hard to know what any particular value means…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2FE14-5515-46B7-B0B3-30574F6AC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71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6C7776-1AD3-4FC0-BBFE-5FF7AA5545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Comparators (and </a:t>
            </a:r>
            <a:r>
              <a:rPr lang="en-US" dirty="0" err="1"/>
              <a:t>nRF</a:t>
            </a:r>
            <a:r>
              <a:rPr lang="en-US" dirty="0"/>
              <a:t> implementations)</a:t>
            </a:r>
          </a:p>
          <a:p>
            <a:endParaRPr lang="en-US" dirty="0"/>
          </a:p>
          <a:p>
            <a:r>
              <a:rPr lang="en-US" b="1" dirty="0"/>
              <a:t>General ADC Design</a:t>
            </a:r>
          </a:p>
          <a:p>
            <a:endParaRPr lang="en-US" dirty="0"/>
          </a:p>
          <a:p>
            <a:r>
              <a:rPr lang="en-US" dirty="0" err="1"/>
              <a:t>nRF</a:t>
            </a:r>
            <a:r>
              <a:rPr lang="en-US" dirty="0"/>
              <a:t> ADC Implementation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3A8636-0440-4ECF-9F92-BE796283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245576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88AE7-4662-4202-BA99-200C8B5D9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Interacting with analog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1985C-3C6C-4015-BA6A-7BF905082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Microcontrollers are inherently digital</a:t>
            </a:r>
          </a:p>
          <a:p>
            <a:endParaRPr lang="en-US" dirty="0"/>
          </a:p>
          <a:p>
            <a:r>
              <a:rPr lang="en-US" dirty="0"/>
              <a:t>Need a method for translating analog signal into a digital one</a:t>
            </a:r>
          </a:p>
          <a:p>
            <a:endParaRPr lang="en-US" dirty="0"/>
          </a:p>
          <a:p>
            <a:r>
              <a:rPr lang="en-US" dirty="0"/>
              <a:t>Options: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Determine if signal is higher or lower than some amount (Boolean)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Determine voltage value of signal (N-bit number)</a:t>
            </a:r>
          </a:p>
          <a:p>
            <a:pPr marL="914400" lvl="1" indent="-457200">
              <a:buFont typeface="+mj-lt"/>
              <a:buAutoNum type="arabicPeriod"/>
            </a:pPr>
            <a:endParaRPr lang="en-US" b="1" dirty="0"/>
          </a:p>
          <a:p>
            <a:pPr marL="457200" lvl="1" indent="0">
              <a:buNone/>
            </a:pPr>
            <a:r>
              <a:rPr lang="en-US" b="1" dirty="0"/>
              <a:t>Translation is done by an Analog-to-Digital Converter (ADC)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D2CC1-457A-4818-B88D-1C4C009B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1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449AF-DFD0-4BD7-AB6F-813EF3E42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E0877-3D07-45E2-A7D3-C1EA616C3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047" y="1143000"/>
            <a:ext cx="6745348" cy="5029200"/>
          </a:xfrm>
        </p:spPr>
        <p:txBody>
          <a:bodyPr>
            <a:normAutofit/>
          </a:bodyPr>
          <a:lstStyle/>
          <a:p>
            <a:r>
              <a:rPr lang="en-US" dirty="0"/>
              <a:t>Analog voltages are represented by discrete voltage levels</a:t>
            </a:r>
          </a:p>
          <a:p>
            <a:pPr lvl="1"/>
            <a:endParaRPr lang="en-US" dirty="0"/>
          </a:p>
          <a:p>
            <a:r>
              <a:rPr lang="en-US" dirty="0"/>
              <a:t>Comparators are 1-bit ADCs</a:t>
            </a:r>
          </a:p>
          <a:p>
            <a:pPr lvl="1"/>
            <a:r>
              <a:rPr lang="en-US" dirty="0"/>
              <a:t>Split into two regions</a:t>
            </a:r>
          </a:p>
          <a:p>
            <a:pPr lvl="1"/>
            <a:r>
              <a:rPr lang="en-US" dirty="0"/>
              <a:t>Good ADCs split into 4000-16000 regions</a:t>
            </a:r>
          </a:p>
          <a:p>
            <a:pPr lvl="1"/>
            <a:endParaRPr lang="en-US" dirty="0"/>
          </a:p>
          <a:p>
            <a:r>
              <a:rPr lang="en-US" dirty="0"/>
              <a:t>More levels gives a more accurate representation of the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073F0-DF75-4314-BC15-4DD994B63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161AB5DD-50F6-4A2F-B52B-071CB928E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907" y="1203427"/>
            <a:ext cx="3069756" cy="222557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B733F581-8C24-4BE0-9ADE-1882F16B1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907" y="3651241"/>
            <a:ext cx="3069756" cy="258138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66971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6">
            <a:extLst>
              <a:ext uri="{FF2B5EF4-FFF2-40B4-BE49-F238E27FC236}">
                <a16:creationId xmlns:a16="http://schemas.microsoft.com/office/drawing/2014/main" id="{B0F790D6-BCC7-4ADD-AD11-AF9DB0B84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Translating voltage and ADC counts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Content Placeholder 37">
                <a:extLst>
                  <a:ext uri="{FF2B5EF4-FFF2-40B4-BE49-F238E27FC236}">
                    <a16:creationId xmlns:a16="http://schemas.microsoft.com/office/drawing/2014/main" id="{DD4BE381-003B-4B2E-B0A9-67B4A4338B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77541" y="1924990"/>
                <a:ext cx="4602854" cy="424721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𝑉𝑎𝑙𝑢𝑒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𝐼𝑁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𝑅𝐸𝐹</m:t>
                              </m:r>
                            </m:sub>
                          </m:sSub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𝑅𝑒𝑠𝑜𝑙𝑢𝑡𝑖𝑜𝑛</m:t>
                              </m:r>
                            </m:sup>
                          </m:s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V</a:t>
                </a:r>
                <a:r>
                  <a:rPr lang="en-US" sz="2400" baseline="-25000" dirty="0"/>
                  <a:t>REF</a:t>
                </a:r>
                <a:r>
                  <a:rPr lang="en-US" sz="2400" dirty="0"/>
                  <a:t> selects maximum range</a:t>
                </a:r>
              </a:p>
              <a:p>
                <a:r>
                  <a:rPr lang="en-US" sz="2400" dirty="0"/>
                  <a:t>Ground is usually minimum range</a:t>
                </a:r>
              </a:p>
              <a:p>
                <a:r>
                  <a:rPr lang="en-US" sz="2400" dirty="0"/>
                  <a:t>Resolution depends on hardware</a:t>
                </a:r>
              </a:p>
              <a:p>
                <a:pPr lvl="1"/>
                <a:r>
                  <a:rPr lang="en-US" sz="2000" dirty="0"/>
                  <a:t>Either hardcoded or a selection</a:t>
                </a:r>
              </a:p>
            </p:txBody>
          </p:sp>
        </mc:Choice>
        <mc:Fallback>
          <p:sp>
            <p:nvSpPr>
              <p:cNvPr id="38" name="Content Placeholder 37">
                <a:extLst>
                  <a:ext uri="{FF2B5EF4-FFF2-40B4-BE49-F238E27FC236}">
                    <a16:creationId xmlns:a16="http://schemas.microsoft.com/office/drawing/2014/main" id="{DD4BE381-003B-4B2E-B0A9-67B4A4338B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77541" y="1924990"/>
                <a:ext cx="4602854" cy="4247210"/>
              </a:xfrm>
              <a:blipFill>
                <a:blip r:embed="rId2"/>
                <a:stretch>
                  <a:fillRect l="-1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0CD18-015A-452E-B03C-73BA7C593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720BEB-8A6D-4888-B8E0-992E10239EE6}"/>
              </a:ext>
            </a:extLst>
          </p:cNvPr>
          <p:cNvCxnSpPr/>
          <p:nvPr/>
        </p:nvCxnSpPr>
        <p:spPr>
          <a:xfrm>
            <a:off x="1128893" y="4688177"/>
            <a:ext cx="5341257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B30EEE-F7F1-4BE2-B7FA-6EA18E6B7FC8}"/>
              </a:ext>
            </a:extLst>
          </p:cNvPr>
          <p:cNvCxnSpPr/>
          <p:nvPr/>
        </p:nvCxnSpPr>
        <p:spPr>
          <a:xfrm>
            <a:off x="1128893" y="3548806"/>
            <a:ext cx="5341257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3D9843-D7B8-4FC3-898C-1ACE13952584}"/>
              </a:ext>
            </a:extLst>
          </p:cNvPr>
          <p:cNvCxnSpPr>
            <a:cxnSpLocks/>
          </p:cNvCxnSpPr>
          <p:nvPr/>
        </p:nvCxnSpPr>
        <p:spPr>
          <a:xfrm flipV="1">
            <a:off x="1636892" y="2003941"/>
            <a:ext cx="0" cy="3823608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FEFF8A4-CE0D-4A9E-AC4F-4444F28A94E0}"/>
              </a:ext>
            </a:extLst>
          </p:cNvPr>
          <p:cNvCxnSpPr/>
          <p:nvPr/>
        </p:nvCxnSpPr>
        <p:spPr>
          <a:xfrm>
            <a:off x="1128893" y="5827549"/>
            <a:ext cx="5341257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787EC4-CC12-4B48-BBB5-8D662E161FE4}"/>
              </a:ext>
            </a:extLst>
          </p:cNvPr>
          <p:cNvCxnSpPr/>
          <p:nvPr/>
        </p:nvCxnSpPr>
        <p:spPr>
          <a:xfrm>
            <a:off x="1128893" y="2409435"/>
            <a:ext cx="5341257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17130C1-5A8E-49CC-86A2-8A71E185E1E3}"/>
              </a:ext>
            </a:extLst>
          </p:cNvPr>
          <p:cNvSpPr txBox="1"/>
          <p:nvPr/>
        </p:nvSpPr>
        <p:spPr>
          <a:xfrm>
            <a:off x="607595" y="5642882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0B4797-7BE7-464A-8ECB-900BEFBA1A16}"/>
              </a:ext>
            </a:extLst>
          </p:cNvPr>
          <p:cNvSpPr txBox="1"/>
          <p:nvPr/>
        </p:nvSpPr>
        <p:spPr>
          <a:xfrm>
            <a:off x="608205" y="4503254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V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D3D81A-6D1A-4078-B729-CEADC695318D}"/>
              </a:ext>
            </a:extLst>
          </p:cNvPr>
          <p:cNvSpPr txBox="1"/>
          <p:nvPr/>
        </p:nvSpPr>
        <p:spPr>
          <a:xfrm>
            <a:off x="607596" y="3363626"/>
            <a:ext cx="521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V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6C844D-E675-4948-BACE-F37485CBDED4}"/>
              </a:ext>
            </a:extLst>
          </p:cNvPr>
          <p:cNvSpPr txBox="1"/>
          <p:nvPr/>
        </p:nvSpPr>
        <p:spPr>
          <a:xfrm>
            <a:off x="607595" y="2223997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V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C5F8B9-F8EB-410B-A6DC-095423155509}"/>
              </a:ext>
            </a:extLst>
          </p:cNvPr>
          <p:cNvSpPr txBox="1"/>
          <p:nvPr/>
        </p:nvSpPr>
        <p:spPr>
          <a:xfrm>
            <a:off x="1259522" y="1606974"/>
            <a:ext cx="75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3.3 V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4BF477-880D-4A29-B3D3-EDE9A2211163}"/>
              </a:ext>
            </a:extLst>
          </p:cNvPr>
          <p:cNvSpPr txBox="1"/>
          <p:nvPr/>
        </p:nvSpPr>
        <p:spPr>
          <a:xfrm>
            <a:off x="1259522" y="5987018"/>
            <a:ext cx="75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 V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E4FF04B-C79F-446B-BB37-80AEDE791404}"/>
              </a:ext>
            </a:extLst>
          </p:cNvPr>
          <p:cNvCxnSpPr>
            <a:cxnSpLocks/>
          </p:cNvCxnSpPr>
          <p:nvPr/>
        </p:nvCxnSpPr>
        <p:spPr>
          <a:xfrm flipV="1">
            <a:off x="3647121" y="2003941"/>
            <a:ext cx="0" cy="3823608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2DF49C1-8A78-40D0-902C-87E2A9B4F75F}"/>
              </a:ext>
            </a:extLst>
          </p:cNvPr>
          <p:cNvCxnSpPr>
            <a:cxnSpLocks/>
          </p:cNvCxnSpPr>
          <p:nvPr/>
        </p:nvCxnSpPr>
        <p:spPr>
          <a:xfrm flipV="1">
            <a:off x="6034721" y="2003941"/>
            <a:ext cx="0" cy="3823608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AAEC42F-979F-4DB6-962B-4C4DDFA64235}"/>
              </a:ext>
            </a:extLst>
          </p:cNvPr>
          <p:cNvSpPr txBox="1"/>
          <p:nvPr/>
        </p:nvSpPr>
        <p:spPr>
          <a:xfrm>
            <a:off x="1083738" y="1211819"/>
            <a:ext cx="1106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Analog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EED486-113D-47CB-AF51-187A78850D53}"/>
              </a:ext>
            </a:extLst>
          </p:cNvPr>
          <p:cNvSpPr txBox="1"/>
          <p:nvPr/>
        </p:nvSpPr>
        <p:spPr>
          <a:xfrm>
            <a:off x="3269752" y="1606974"/>
            <a:ext cx="75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255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2030FCA-D3A7-4FE6-8B8F-B6A3271A5FE6}"/>
              </a:ext>
            </a:extLst>
          </p:cNvPr>
          <p:cNvSpPr txBox="1"/>
          <p:nvPr/>
        </p:nvSpPr>
        <p:spPr>
          <a:xfrm>
            <a:off x="3269752" y="5987018"/>
            <a:ext cx="75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D33657-AFFF-42E9-BC9C-4F7A5FAD21FC}"/>
              </a:ext>
            </a:extLst>
          </p:cNvPr>
          <p:cNvSpPr txBox="1"/>
          <p:nvPr/>
        </p:nvSpPr>
        <p:spPr>
          <a:xfrm>
            <a:off x="2755705" y="1240942"/>
            <a:ext cx="1782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Digital (8-bit)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0DDCF7-29ED-4CCE-BF6B-E67A248AEDA9}"/>
              </a:ext>
            </a:extLst>
          </p:cNvPr>
          <p:cNvSpPr txBox="1"/>
          <p:nvPr/>
        </p:nvSpPr>
        <p:spPr>
          <a:xfrm>
            <a:off x="2892382" y="4318588"/>
            <a:ext cx="75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0CAF6CD-03E6-4649-B01F-947E5FB1398B}"/>
              </a:ext>
            </a:extLst>
          </p:cNvPr>
          <p:cNvSpPr txBox="1"/>
          <p:nvPr/>
        </p:nvSpPr>
        <p:spPr>
          <a:xfrm>
            <a:off x="2892381" y="3151056"/>
            <a:ext cx="75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C4DF558-A5CA-44C1-AE00-6DED47330455}"/>
              </a:ext>
            </a:extLst>
          </p:cNvPr>
          <p:cNvSpPr txBox="1"/>
          <p:nvPr/>
        </p:nvSpPr>
        <p:spPr>
          <a:xfrm>
            <a:off x="2892381" y="2041889"/>
            <a:ext cx="75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232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EA5035-688D-41AC-AAE9-F16E79BC9742}"/>
              </a:ext>
            </a:extLst>
          </p:cNvPr>
          <p:cNvSpPr txBox="1"/>
          <p:nvPr/>
        </p:nvSpPr>
        <p:spPr>
          <a:xfrm>
            <a:off x="5657349" y="1599849"/>
            <a:ext cx="75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4095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A112D1-388F-4570-91FA-E913C50F2492}"/>
              </a:ext>
            </a:extLst>
          </p:cNvPr>
          <p:cNvSpPr txBox="1"/>
          <p:nvPr/>
        </p:nvSpPr>
        <p:spPr>
          <a:xfrm>
            <a:off x="5657349" y="5979893"/>
            <a:ext cx="75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D24EA2C-1DE6-43EE-952B-04CA55DCBCD4}"/>
              </a:ext>
            </a:extLst>
          </p:cNvPr>
          <p:cNvSpPr txBox="1"/>
          <p:nvPr/>
        </p:nvSpPr>
        <p:spPr>
          <a:xfrm>
            <a:off x="4961467" y="1235029"/>
            <a:ext cx="2146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Digital (12-bit)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3B699DF-3D3A-4B58-A32D-D92E18BD5559}"/>
              </a:ext>
            </a:extLst>
          </p:cNvPr>
          <p:cNvSpPr txBox="1"/>
          <p:nvPr/>
        </p:nvSpPr>
        <p:spPr>
          <a:xfrm>
            <a:off x="5279979" y="4311463"/>
            <a:ext cx="75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1241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54C8D30-7C0E-40A1-97EC-7E9917431D26}"/>
              </a:ext>
            </a:extLst>
          </p:cNvPr>
          <p:cNvSpPr txBox="1"/>
          <p:nvPr/>
        </p:nvSpPr>
        <p:spPr>
          <a:xfrm>
            <a:off x="5279978" y="3143931"/>
            <a:ext cx="75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2482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63DBE03-6D8A-4160-A041-FF19A872FC04}"/>
              </a:ext>
            </a:extLst>
          </p:cNvPr>
          <p:cNvSpPr txBox="1"/>
          <p:nvPr/>
        </p:nvSpPr>
        <p:spPr>
          <a:xfrm>
            <a:off x="5279978" y="2034764"/>
            <a:ext cx="75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3723</a:t>
            </a:r>
          </a:p>
        </p:txBody>
      </p:sp>
    </p:spTree>
    <p:extLst>
      <p:ext uri="{BB962C8B-B14F-4D97-AF65-F5344CB8AC3E}">
        <p14:creationId xmlns:p14="http://schemas.microsoft.com/office/powerpoint/2010/main" val="3705088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Quantization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833244"/>
            <a:ext cx="10972800" cy="1338955"/>
          </a:xfrm>
        </p:spPr>
        <p:txBody>
          <a:bodyPr/>
          <a:lstStyle/>
          <a:p>
            <a:r>
              <a:rPr lang="en-US" dirty="0"/>
              <a:t>Resolution choice determines magnitude of error</a:t>
            </a:r>
          </a:p>
          <a:p>
            <a:pPr lvl="1"/>
            <a:r>
              <a:rPr lang="en-US" dirty="0"/>
              <a:t>Each extra bit halves the magnitude of error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8438B27-B84F-4F5D-8AA2-E27379717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925" y="1143000"/>
            <a:ext cx="9628138" cy="346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265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703BB-2130-4149-8F80-55AF409CE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to digital translation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3A923-6974-418D-9D9D-E3C7C6E44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Two steps: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Acquisition</a:t>
            </a:r>
          </a:p>
          <a:p>
            <a:pPr lvl="1"/>
            <a:r>
              <a:rPr lang="en-US" dirty="0"/>
              <a:t>Read in signal for some amount</a:t>
            </a:r>
            <a:br>
              <a:rPr lang="en-US" dirty="0"/>
            </a:br>
            <a:r>
              <a:rPr lang="en-US" dirty="0"/>
              <a:t>of time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Signal connected to a capacitor</a:t>
            </a:r>
          </a:p>
          <a:p>
            <a:pPr lvl="1"/>
            <a:r>
              <a:rPr lang="en-US" dirty="0"/>
              <a:t>Fills capacitor up to voltage level</a:t>
            </a:r>
          </a:p>
          <a:p>
            <a:pPr lvl="1"/>
            <a:r>
              <a:rPr lang="en-US" dirty="0"/>
              <a:t>Speed depends on input resistance</a:t>
            </a:r>
          </a:p>
          <a:p>
            <a:pPr lvl="2"/>
            <a:r>
              <a:rPr lang="en-US" dirty="0"/>
              <a:t>1-100 </a:t>
            </a:r>
            <a:r>
              <a:rPr lang="en-US" dirty="0" err="1"/>
              <a:t>μs</a:t>
            </a:r>
            <a:r>
              <a:rPr lang="en-US" dirty="0"/>
              <a:t> is common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Conversion</a:t>
            </a:r>
          </a:p>
          <a:p>
            <a:pPr lvl="1"/>
            <a:r>
              <a:rPr lang="en-US" dirty="0"/>
              <a:t>Determine which digital value the read signal corresponds 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963BBE-47C2-4692-93C1-1F882825C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57F012-BC7D-435F-9B6B-EF91E2846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088" y="1482284"/>
            <a:ext cx="3762912" cy="284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897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Direct-conversion ADC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226342" cy="5029200"/>
          </a:xfrm>
        </p:spPr>
        <p:txBody>
          <a:bodyPr/>
          <a:lstStyle/>
          <a:p>
            <a:r>
              <a:rPr lang="en-US" dirty="0"/>
              <a:t>Chain comparators together</a:t>
            </a:r>
          </a:p>
          <a:p>
            <a:pPr lvl="1"/>
            <a:r>
              <a:rPr lang="en-US" dirty="0"/>
              <a:t>Each with a separate reference voltage</a:t>
            </a:r>
          </a:p>
          <a:p>
            <a:pPr lvl="1"/>
            <a:endParaRPr lang="en-US" dirty="0"/>
          </a:p>
          <a:p>
            <a:r>
              <a:rPr lang="en-US" dirty="0"/>
              <a:t>Digital value determined immediately</a:t>
            </a:r>
          </a:p>
          <a:p>
            <a:pPr lvl="1"/>
            <a:r>
              <a:rPr lang="en-US" dirty="0"/>
              <a:t>Also known as “Flash” ADCs</a:t>
            </a:r>
          </a:p>
          <a:p>
            <a:pPr lvl="1"/>
            <a:endParaRPr lang="en-US" dirty="0"/>
          </a:p>
          <a:p>
            <a:r>
              <a:rPr lang="en-US" dirty="0"/>
              <a:t>Downside: needs 2</a:t>
            </a:r>
            <a:r>
              <a:rPr lang="en-US" baseline="30000" dirty="0"/>
              <a:t>n</a:t>
            </a:r>
            <a:r>
              <a:rPr lang="en-US" dirty="0"/>
              <a:t>-1 comparators</a:t>
            </a:r>
          </a:p>
          <a:p>
            <a:pPr lvl="1"/>
            <a:r>
              <a:rPr lang="en-US" dirty="0"/>
              <a:t>Reserved for expensive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A5CF441-7BC3-4260-A3EA-1281C297FE83}"/>
              </a:ext>
            </a:extLst>
          </p:cNvPr>
          <p:cNvGrpSpPr/>
          <p:nvPr/>
        </p:nvGrpSpPr>
        <p:grpSpPr>
          <a:xfrm>
            <a:off x="7120082" y="228599"/>
            <a:ext cx="4460312" cy="5943601"/>
            <a:chOff x="7120082" y="228599"/>
            <a:chExt cx="4460312" cy="5943601"/>
          </a:xfrm>
        </p:grpSpPr>
        <p:pic>
          <p:nvPicPr>
            <p:cNvPr id="4100" name="Picture 4">
              <a:extLst>
                <a:ext uri="{FF2B5EF4-FFF2-40B4-BE49-F238E27FC236}">
                  <a16:creationId xmlns:a16="http://schemas.microsoft.com/office/drawing/2014/main" id="{B95A82CA-69BF-455F-9B97-26194B51E1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0082" y="228599"/>
              <a:ext cx="4460312" cy="5943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1723625-83AE-4574-BBD0-DD122067D6F4}"/>
                </a:ext>
              </a:extLst>
            </p:cNvPr>
            <p:cNvSpPr/>
            <p:nvPr/>
          </p:nvSpPr>
          <p:spPr>
            <a:xfrm>
              <a:off x="9472612" y="1147763"/>
              <a:ext cx="400051" cy="1451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9996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4D879-2F06-43C8-BAFD-AD4699EF6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Successive-Approximation ADC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5417E-4B94-4001-B651-949418E34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440394" cy="5029200"/>
          </a:xfrm>
        </p:spPr>
        <p:txBody>
          <a:bodyPr/>
          <a:lstStyle/>
          <a:p>
            <a:r>
              <a:rPr lang="en-US" dirty="0"/>
              <a:t>Method:</a:t>
            </a:r>
          </a:p>
          <a:p>
            <a:pPr lvl="1"/>
            <a:r>
              <a:rPr lang="en-US" dirty="0"/>
              <a:t>Compare signal to generated reference</a:t>
            </a:r>
          </a:p>
          <a:p>
            <a:pPr lvl="1"/>
            <a:r>
              <a:rPr lang="en-US" dirty="0"/>
              <a:t>Increase or decrease reference as needed</a:t>
            </a:r>
          </a:p>
          <a:p>
            <a:pPr lvl="1"/>
            <a:r>
              <a:rPr lang="en-US" dirty="0"/>
              <a:t>Repeat</a:t>
            </a:r>
          </a:p>
          <a:p>
            <a:pPr lvl="1"/>
            <a:endParaRPr lang="en-US" dirty="0"/>
          </a:p>
          <a:p>
            <a:r>
              <a:rPr lang="en-US" dirty="0"/>
              <a:t>DAC creates reference</a:t>
            </a:r>
            <a:br>
              <a:rPr lang="en-US" dirty="0"/>
            </a:br>
            <a:r>
              <a:rPr lang="en-US" dirty="0"/>
              <a:t>(Digital-to-Analog Converter)</a:t>
            </a:r>
          </a:p>
          <a:p>
            <a:pPr lvl="1"/>
            <a:r>
              <a:rPr lang="en-US" dirty="0"/>
              <a:t>Final value of DAC is the ADC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01F13-F8E0-4C1E-BA26-F4F2E026B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6C34D06-95E4-4530-83EA-86957959B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537" y="1142999"/>
            <a:ext cx="6274857" cy="50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53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52B55-C714-49D3-975B-94F3F19A2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3175265" cy="1525044"/>
          </a:xfrm>
        </p:spPr>
        <p:txBody>
          <a:bodyPr>
            <a:normAutofit/>
          </a:bodyPr>
          <a:lstStyle/>
          <a:p>
            <a:r>
              <a:rPr lang="en-US" dirty="0"/>
              <a:t>Successive Approximation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A8C17-6D7C-4127-A943-FCC78AD1B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1A302848-FE30-4CEC-A76F-19E181B8E7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584" y="228600"/>
            <a:ext cx="752580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A1582F-E63F-48F9-9D04-B898E3CB3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279736"/>
            <a:ext cx="3175265" cy="3892463"/>
          </a:xfrm>
        </p:spPr>
        <p:txBody>
          <a:bodyPr/>
          <a:lstStyle/>
          <a:p>
            <a:r>
              <a:rPr lang="en-US" dirty="0"/>
              <a:t>Performs a binary search to determine correct reference signal value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DE1BE55-4F63-4D0E-A1DB-EA0C943CF2C5}"/>
              </a:ext>
            </a:extLst>
          </p:cNvPr>
          <p:cNvSpPr txBox="1">
            <a:spLocks/>
          </p:cNvSpPr>
          <p:nvPr/>
        </p:nvSpPr>
        <p:spPr>
          <a:xfrm>
            <a:off x="332022" y="6172200"/>
            <a:ext cx="6381930" cy="466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>
                <a:hlinkClick r:id="rId3"/>
              </a:rPr>
              <a:t>https://en.wikipedia.org/wiki/Successive-approximation_ADC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50889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6C7776-1AD3-4FC0-BBFE-5FF7AA5545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Comparators (and </a:t>
            </a:r>
            <a:r>
              <a:rPr lang="en-US" b="1" dirty="0" err="1"/>
              <a:t>nRF</a:t>
            </a:r>
            <a:r>
              <a:rPr lang="en-US" b="1" dirty="0"/>
              <a:t> implementations)</a:t>
            </a:r>
          </a:p>
          <a:p>
            <a:endParaRPr lang="en-US" dirty="0"/>
          </a:p>
          <a:p>
            <a:r>
              <a:rPr lang="en-US" dirty="0"/>
              <a:t>General ADC Design</a:t>
            </a:r>
          </a:p>
          <a:p>
            <a:endParaRPr lang="en-US" dirty="0"/>
          </a:p>
          <a:p>
            <a:r>
              <a:rPr lang="en-US" dirty="0" err="1"/>
              <a:t>nRF</a:t>
            </a:r>
            <a:r>
              <a:rPr lang="en-US" dirty="0"/>
              <a:t> ADC Implementation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3A8636-0440-4ECF-9F92-BE796283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0957729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8C0A1-A8BF-42EE-86AD-8F884EDBA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resolution ADCs are not free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14475-4830-48F1-8938-C926562BB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Direct-Conversion: more expensive (more silicon)</a:t>
            </a:r>
          </a:p>
          <a:p>
            <a:r>
              <a:rPr lang="en-US" dirty="0"/>
              <a:t>SAADC: more time consuming (more binary search time)</a:t>
            </a:r>
          </a:p>
          <a:p>
            <a:endParaRPr lang="en-US" dirty="0"/>
          </a:p>
          <a:p>
            <a:r>
              <a:rPr lang="en-US" dirty="0"/>
              <a:t>Resolution requirement depends on signal being sensed</a:t>
            </a:r>
          </a:p>
          <a:p>
            <a:pPr lvl="1"/>
            <a:r>
              <a:rPr lang="en-US" dirty="0"/>
              <a:t>Temperature sensor probably doesn’t need 16-bit ADC</a:t>
            </a:r>
          </a:p>
          <a:p>
            <a:pPr lvl="1"/>
            <a:r>
              <a:rPr lang="en-US" dirty="0"/>
              <a:t>Microphone might though!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8B6BC7-9605-449E-9255-23624FEA1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190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6C7776-1AD3-4FC0-BBFE-5FF7AA5545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Comparators (and </a:t>
            </a:r>
            <a:r>
              <a:rPr lang="en-US" dirty="0" err="1"/>
              <a:t>nRF</a:t>
            </a:r>
            <a:r>
              <a:rPr lang="en-US" dirty="0"/>
              <a:t> implementations)</a:t>
            </a:r>
          </a:p>
          <a:p>
            <a:endParaRPr lang="en-US" dirty="0"/>
          </a:p>
          <a:p>
            <a:r>
              <a:rPr lang="en-US" dirty="0"/>
              <a:t>General ADC Design</a:t>
            </a:r>
          </a:p>
          <a:p>
            <a:endParaRPr lang="en-US" dirty="0"/>
          </a:p>
          <a:p>
            <a:r>
              <a:rPr lang="en-US" b="1" dirty="0" err="1"/>
              <a:t>nRF</a:t>
            </a:r>
            <a:r>
              <a:rPr lang="en-US" b="1" dirty="0"/>
              <a:t> ADC Implementation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3A8636-0440-4ECF-9F92-BE796283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1560837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nRF</a:t>
            </a:r>
            <a:r>
              <a:rPr lang="en-US" dirty="0"/>
              <a:t> SAADC (Successive Approximation ADC)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41AACB-58AB-4E28-981B-B71638BF9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704" y="1120775"/>
            <a:ext cx="9361493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283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most people use the SAADC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9B1DA8-F1B1-4C53-95C7-343FA0B1FBED}"/>
              </a:ext>
            </a:extLst>
          </p:cNvPr>
          <p:cNvGrpSpPr/>
          <p:nvPr/>
        </p:nvGrpSpPr>
        <p:grpSpPr>
          <a:xfrm>
            <a:off x="1762704" y="1120775"/>
            <a:ext cx="9361493" cy="5029199"/>
            <a:chOff x="1413247" y="1143001"/>
            <a:chExt cx="9361493" cy="502919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B41AACB-58AB-4E28-981B-B71638BF9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3247" y="1143001"/>
              <a:ext cx="9361493" cy="5029199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056A5D8-E15D-43FB-B220-05B511C618C7}"/>
                </a:ext>
              </a:extLst>
            </p:cNvPr>
            <p:cNvSpPr/>
            <p:nvPr/>
          </p:nvSpPr>
          <p:spPr>
            <a:xfrm>
              <a:off x="1413247" y="3657600"/>
              <a:ext cx="1931202" cy="2514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3DB9AB9-15D0-4BB8-A088-F94D8F598C22}"/>
                </a:ext>
              </a:extLst>
            </p:cNvPr>
            <p:cNvSpPr/>
            <p:nvPr/>
          </p:nvSpPr>
          <p:spPr>
            <a:xfrm>
              <a:off x="4310050" y="2620766"/>
              <a:ext cx="689922" cy="2051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7D14108-D282-4B80-86A9-917101D56C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2443" r="84441" b="6418"/>
            <a:stretch/>
          </p:blipFill>
          <p:spPr>
            <a:xfrm>
              <a:off x="4424021" y="4143982"/>
              <a:ext cx="585476" cy="601250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E39639A-35F3-4F52-A330-71EE5EF10061}"/>
                </a:ext>
              </a:extLst>
            </p:cNvPr>
            <p:cNvCxnSpPr>
              <a:cxnSpLocks/>
            </p:cNvCxnSpPr>
            <p:nvPr/>
          </p:nvCxnSpPr>
          <p:spPr>
            <a:xfrm>
              <a:off x="4305288" y="3165464"/>
              <a:ext cx="695337" cy="135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4F1EA75-EAC5-4130-AF67-138F75B81B09}"/>
                </a:ext>
              </a:extLst>
            </p:cNvPr>
            <p:cNvCxnSpPr>
              <a:cxnSpLocks/>
            </p:cNvCxnSpPr>
            <p:nvPr/>
          </p:nvCxnSpPr>
          <p:spPr>
            <a:xfrm>
              <a:off x="4689475" y="4149725"/>
              <a:ext cx="52785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7A0E890-DD61-4177-A001-FCE87130CD21}"/>
                </a:ext>
              </a:extLst>
            </p:cNvPr>
            <p:cNvSpPr/>
            <p:nvPr/>
          </p:nvSpPr>
          <p:spPr>
            <a:xfrm>
              <a:off x="3286126" y="3889091"/>
              <a:ext cx="927098" cy="387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7219141-5777-4F94-9525-B82C7D211885}"/>
                </a:ext>
              </a:extLst>
            </p:cNvPr>
            <p:cNvSpPr/>
            <p:nvPr/>
          </p:nvSpPr>
          <p:spPr>
            <a:xfrm>
              <a:off x="4221956" y="3984341"/>
              <a:ext cx="99219" cy="387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20809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most people use the SAADC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9B1DA8-F1B1-4C53-95C7-343FA0B1FBED}"/>
              </a:ext>
            </a:extLst>
          </p:cNvPr>
          <p:cNvGrpSpPr/>
          <p:nvPr/>
        </p:nvGrpSpPr>
        <p:grpSpPr>
          <a:xfrm>
            <a:off x="1762704" y="1120775"/>
            <a:ext cx="9361493" cy="5029199"/>
            <a:chOff x="1413247" y="1143001"/>
            <a:chExt cx="9361493" cy="502919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B41AACB-58AB-4E28-981B-B71638BF9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3247" y="1143001"/>
              <a:ext cx="9361493" cy="5029199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056A5D8-E15D-43FB-B220-05B511C618C7}"/>
                </a:ext>
              </a:extLst>
            </p:cNvPr>
            <p:cNvSpPr/>
            <p:nvPr/>
          </p:nvSpPr>
          <p:spPr>
            <a:xfrm>
              <a:off x="1413247" y="3657600"/>
              <a:ext cx="1931202" cy="2514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3DB9AB9-15D0-4BB8-A088-F94D8F598C22}"/>
                </a:ext>
              </a:extLst>
            </p:cNvPr>
            <p:cNvSpPr/>
            <p:nvPr/>
          </p:nvSpPr>
          <p:spPr>
            <a:xfrm>
              <a:off x="4310050" y="2620766"/>
              <a:ext cx="689922" cy="2051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7D14108-D282-4B80-86A9-917101D56C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2443" r="84441" b="6418"/>
            <a:stretch/>
          </p:blipFill>
          <p:spPr>
            <a:xfrm>
              <a:off x="4424021" y="4143982"/>
              <a:ext cx="585476" cy="601250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E39639A-35F3-4F52-A330-71EE5EF10061}"/>
                </a:ext>
              </a:extLst>
            </p:cNvPr>
            <p:cNvCxnSpPr>
              <a:cxnSpLocks/>
            </p:cNvCxnSpPr>
            <p:nvPr/>
          </p:nvCxnSpPr>
          <p:spPr>
            <a:xfrm>
              <a:off x="4305288" y="3165464"/>
              <a:ext cx="695337" cy="135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4F1EA75-EAC5-4130-AF67-138F75B81B09}"/>
                </a:ext>
              </a:extLst>
            </p:cNvPr>
            <p:cNvCxnSpPr>
              <a:cxnSpLocks/>
            </p:cNvCxnSpPr>
            <p:nvPr/>
          </p:nvCxnSpPr>
          <p:spPr>
            <a:xfrm>
              <a:off x="4689475" y="4149725"/>
              <a:ext cx="52785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7A0E890-DD61-4177-A001-FCE87130CD21}"/>
                </a:ext>
              </a:extLst>
            </p:cNvPr>
            <p:cNvSpPr/>
            <p:nvPr/>
          </p:nvSpPr>
          <p:spPr>
            <a:xfrm>
              <a:off x="3286126" y="3889091"/>
              <a:ext cx="927098" cy="387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7219141-5777-4F94-9525-B82C7D211885}"/>
                </a:ext>
              </a:extLst>
            </p:cNvPr>
            <p:cNvSpPr/>
            <p:nvPr/>
          </p:nvSpPr>
          <p:spPr>
            <a:xfrm>
              <a:off x="4221956" y="3984341"/>
              <a:ext cx="99219" cy="387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32E51D71-63CF-4697-BC1B-7E711E68DB8F}"/>
              </a:ext>
            </a:extLst>
          </p:cNvPr>
          <p:cNvSpPr/>
          <p:nvPr/>
        </p:nvSpPr>
        <p:spPr>
          <a:xfrm>
            <a:off x="2017314" y="996839"/>
            <a:ext cx="4653004" cy="86977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CA8D7571-6552-44AA-BAD5-07FA2112C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889091"/>
            <a:ext cx="5488405" cy="2283109"/>
          </a:xfrm>
        </p:spPr>
        <p:txBody>
          <a:bodyPr>
            <a:noAutofit/>
          </a:bodyPr>
          <a:lstStyle/>
          <a:p>
            <a:r>
              <a:rPr lang="en-US" sz="2400" dirty="0"/>
              <a:t>8 different </a:t>
            </a:r>
            <a:r>
              <a:rPr lang="en-US" sz="2400" i="1" dirty="0"/>
              <a:t>channel</a:t>
            </a:r>
            <a:br>
              <a:rPr lang="en-US" sz="2400" i="1" dirty="0"/>
            </a:br>
            <a:r>
              <a:rPr lang="en-US" sz="2400" dirty="0"/>
              <a:t>configurations</a:t>
            </a:r>
          </a:p>
          <a:p>
            <a:pPr lvl="1"/>
            <a:r>
              <a:rPr lang="en-US" sz="2000" dirty="0"/>
              <a:t>Only one at a time</a:t>
            </a:r>
          </a:p>
          <a:p>
            <a:pPr lvl="1"/>
            <a:r>
              <a:rPr lang="en-US" sz="2000" dirty="0"/>
              <a:t>Samples each,</a:t>
            </a:r>
            <a:br>
              <a:rPr lang="en-US" sz="2000" dirty="0"/>
            </a:br>
            <a:r>
              <a:rPr lang="en-US" sz="2000" dirty="0"/>
              <a:t>one after the other</a:t>
            </a:r>
          </a:p>
          <a:p>
            <a:pPr lvl="1"/>
            <a:endParaRPr lang="en-US" sz="2000" dirty="0"/>
          </a:p>
          <a:p>
            <a:r>
              <a:rPr lang="en-US" sz="2400" dirty="0"/>
              <a:t>Essentially virtualization in hardware!</a:t>
            </a:r>
          </a:p>
        </p:txBody>
      </p:sp>
    </p:spTree>
    <p:extLst>
      <p:ext uri="{BB962C8B-B14F-4D97-AF65-F5344CB8AC3E}">
        <p14:creationId xmlns:p14="http://schemas.microsoft.com/office/powerpoint/2010/main" val="13157910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most people use the SAADC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9B1DA8-F1B1-4C53-95C7-343FA0B1FBED}"/>
              </a:ext>
            </a:extLst>
          </p:cNvPr>
          <p:cNvGrpSpPr/>
          <p:nvPr/>
        </p:nvGrpSpPr>
        <p:grpSpPr>
          <a:xfrm>
            <a:off x="1762704" y="1120775"/>
            <a:ext cx="9361493" cy="5029199"/>
            <a:chOff x="1413247" y="1143001"/>
            <a:chExt cx="9361493" cy="502919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B41AACB-58AB-4E28-981B-B71638BF9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3247" y="1143001"/>
              <a:ext cx="9361493" cy="5029199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056A5D8-E15D-43FB-B220-05B511C618C7}"/>
                </a:ext>
              </a:extLst>
            </p:cNvPr>
            <p:cNvSpPr/>
            <p:nvPr/>
          </p:nvSpPr>
          <p:spPr>
            <a:xfrm>
              <a:off x="1413247" y="3657600"/>
              <a:ext cx="1931202" cy="2514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3DB9AB9-15D0-4BB8-A088-F94D8F598C22}"/>
                </a:ext>
              </a:extLst>
            </p:cNvPr>
            <p:cNvSpPr/>
            <p:nvPr/>
          </p:nvSpPr>
          <p:spPr>
            <a:xfrm>
              <a:off x="4310050" y="2620766"/>
              <a:ext cx="689922" cy="2051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7D14108-D282-4B80-86A9-917101D56C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2443" r="84441" b="6418"/>
            <a:stretch/>
          </p:blipFill>
          <p:spPr>
            <a:xfrm>
              <a:off x="4424021" y="4143982"/>
              <a:ext cx="585476" cy="601250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E39639A-35F3-4F52-A330-71EE5EF10061}"/>
                </a:ext>
              </a:extLst>
            </p:cNvPr>
            <p:cNvCxnSpPr>
              <a:cxnSpLocks/>
            </p:cNvCxnSpPr>
            <p:nvPr/>
          </p:nvCxnSpPr>
          <p:spPr>
            <a:xfrm>
              <a:off x="4305288" y="3165464"/>
              <a:ext cx="695337" cy="135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4F1EA75-EAC5-4130-AF67-138F75B81B09}"/>
                </a:ext>
              </a:extLst>
            </p:cNvPr>
            <p:cNvCxnSpPr>
              <a:cxnSpLocks/>
            </p:cNvCxnSpPr>
            <p:nvPr/>
          </p:nvCxnSpPr>
          <p:spPr>
            <a:xfrm>
              <a:off x="4689475" y="4149725"/>
              <a:ext cx="52785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7A0E890-DD61-4177-A001-FCE87130CD21}"/>
                </a:ext>
              </a:extLst>
            </p:cNvPr>
            <p:cNvSpPr/>
            <p:nvPr/>
          </p:nvSpPr>
          <p:spPr>
            <a:xfrm>
              <a:off x="3286126" y="3889091"/>
              <a:ext cx="927098" cy="387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7219141-5777-4F94-9525-B82C7D211885}"/>
                </a:ext>
              </a:extLst>
            </p:cNvPr>
            <p:cNvSpPr/>
            <p:nvPr/>
          </p:nvSpPr>
          <p:spPr>
            <a:xfrm>
              <a:off x="4221956" y="3984341"/>
              <a:ext cx="99219" cy="387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1FBD908-07A1-4CB3-8637-3E473BEC689F}"/>
              </a:ext>
            </a:extLst>
          </p:cNvPr>
          <p:cNvSpPr/>
          <p:nvPr/>
        </p:nvSpPr>
        <p:spPr>
          <a:xfrm>
            <a:off x="1703540" y="1853852"/>
            <a:ext cx="1941534" cy="184127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8CCE75B9-7E33-484F-B41A-C55C77344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889091"/>
            <a:ext cx="3285021" cy="2283109"/>
          </a:xfrm>
        </p:spPr>
        <p:txBody>
          <a:bodyPr>
            <a:normAutofit/>
          </a:bodyPr>
          <a:lstStyle/>
          <a:p>
            <a:r>
              <a:rPr lang="en-US" dirty="0"/>
              <a:t>Input from analog pin (or VDD)</a:t>
            </a:r>
          </a:p>
        </p:txBody>
      </p:sp>
    </p:spTree>
    <p:extLst>
      <p:ext uri="{BB962C8B-B14F-4D97-AF65-F5344CB8AC3E}">
        <p14:creationId xmlns:p14="http://schemas.microsoft.com/office/powerpoint/2010/main" val="19468384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1E6FF76-9B5F-47D9-A83D-D433C407A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inputs on the </a:t>
            </a:r>
            <a:r>
              <a:rPr lang="en-US" dirty="0" err="1"/>
              <a:t>Microbit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2AD72-4443-4164-B442-5CCE848E4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E147241-52E5-4B77-BABD-EDABADF033BD}"/>
              </a:ext>
            </a:extLst>
          </p:cNvPr>
          <p:cNvGrpSpPr/>
          <p:nvPr/>
        </p:nvGrpSpPr>
        <p:grpSpPr>
          <a:xfrm>
            <a:off x="899882" y="792296"/>
            <a:ext cx="10388224" cy="5686159"/>
            <a:chOff x="270316" y="0"/>
            <a:chExt cx="11651367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3FE0FE-261B-4997-A5D3-D53636C25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0316" y="0"/>
              <a:ext cx="1165136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32CF4BD-0D11-4EA6-A573-03F3B683E3F3}"/>
                </a:ext>
              </a:extLst>
            </p:cNvPr>
            <p:cNvSpPr/>
            <p:nvPr/>
          </p:nvSpPr>
          <p:spPr>
            <a:xfrm>
              <a:off x="7427934" y="0"/>
              <a:ext cx="3870543" cy="457200"/>
            </a:xfrm>
            <a:prstGeom prst="rect">
              <a:avLst/>
            </a:prstGeom>
            <a:solidFill>
              <a:srgbClr val="FFF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B6005780-DD02-4B41-AC84-34B4E556E028}"/>
              </a:ext>
            </a:extLst>
          </p:cNvPr>
          <p:cNvSpPr/>
          <p:nvPr/>
        </p:nvSpPr>
        <p:spPr>
          <a:xfrm>
            <a:off x="6239699" y="1390389"/>
            <a:ext cx="2252948" cy="52609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58FF90-68FF-4052-85BE-11EE05C6EB16}"/>
              </a:ext>
            </a:extLst>
          </p:cNvPr>
          <p:cNvSpPr/>
          <p:nvPr/>
        </p:nvSpPr>
        <p:spPr>
          <a:xfrm>
            <a:off x="6204207" y="4271375"/>
            <a:ext cx="2200757" cy="53862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96691F-9AAD-4EA5-8E07-4391AEE25879}"/>
              </a:ext>
            </a:extLst>
          </p:cNvPr>
          <p:cNvSpPr txBox="1"/>
          <p:nvPr/>
        </p:nvSpPr>
        <p:spPr>
          <a:xfrm>
            <a:off x="6093994" y="4904125"/>
            <a:ext cx="2573397" cy="369332"/>
          </a:xfrm>
          <a:prstGeom prst="rect">
            <a:avLst/>
          </a:prstGeom>
          <a:solidFill>
            <a:srgbClr val="FFFCF8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P0.30 is actually AIN6</a:t>
            </a:r>
          </a:p>
        </p:txBody>
      </p:sp>
    </p:spTree>
    <p:extLst>
      <p:ext uri="{BB962C8B-B14F-4D97-AF65-F5344CB8AC3E}">
        <p14:creationId xmlns:p14="http://schemas.microsoft.com/office/powerpoint/2010/main" val="24865504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most people use the SAADC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9B1DA8-F1B1-4C53-95C7-343FA0B1FBED}"/>
              </a:ext>
            </a:extLst>
          </p:cNvPr>
          <p:cNvGrpSpPr/>
          <p:nvPr/>
        </p:nvGrpSpPr>
        <p:grpSpPr>
          <a:xfrm>
            <a:off x="1762704" y="1120775"/>
            <a:ext cx="9361493" cy="5029199"/>
            <a:chOff x="1413247" y="1143001"/>
            <a:chExt cx="9361493" cy="502919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B41AACB-58AB-4E28-981B-B71638BF9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3247" y="1143001"/>
              <a:ext cx="9361493" cy="5029199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056A5D8-E15D-43FB-B220-05B511C618C7}"/>
                </a:ext>
              </a:extLst>
            </p:cNvPr>
            <p:cNvSpPr/>
            <p:nvPr/>
          </p:nvSpPr>
          <p:spPr>
            <a:xfrm>
              <a:off x="1413247" y="3657600"/>
              <a:ext cx="1931202" cy="2514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3DB9AB9-15D0-4BB8-A088-F94D8F598C22}"/>
                </a:ext>
              </a:extLst>
            </p:cNvPr>
            <p:cNvSpPr/>
            <p:nvPr/>
          </p:nvSpPr>
          <p:spPr>
            <a:xfrm>
              <a:off x="4310050" y="2620766"/>
              <a:ext cx="689922" cy="2051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7D14108-D282-4B80-86A9-917101D56C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2443" r="84441" b="6418"/>
            <a:stretch/>
          </p:blipFill>
          <p:spPr>
            <a:xfrm>
              <a:off x="4424021" y="4143982"/>
              <a:ext cx="585476" cy="601250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E39639A-35F3-4F52-A330-71EE5EF10061}"/>
                </a:ext>
              </a:extLst>
            </p:cNvPr>
            <p:cNvCxnSpPr>
              <a:cxnSpLocks/>
            </p:cNvCxnSpPr>
            <p:nvPr/>
          </p:nvCxnSpPr>
          <p:spPr>
            <a:xfrm>
              <a:off x="4305288" y="3165464"/>
              <a:ext cx="695337" cy="135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4F1EA75-EAC5-4130-AF67-138F75B81B09}"/>
                </a:ext>
              </a:extLst>
            </p:cNvPr>
            <p:cNvCxnSpPr>
              <a:cxnSpLocks/>
            </p:cNvCxnSpPr>
            <p:nvPr/>
          </p:nvCxnSpPr>
          <p:spPr>
            <a:xfrm>
              <a:off x="4689475" y="4149725"/>
              <a:ext cx="52785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7A0E890-DD61-4177-A001-FCE87130CD21}"/>
                </a:ext>
              </a:extLst>
            </p:cNvPr>
            <p:cNvSpPr/>
            <p:nvPr/>
          </p:nvSpPr>
          <p:spPr>
            <a:xfrm>
              <a:off x="3286126" y="3889091"/>
              <a:ext cx="927098" cy="387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7219141-5777-4F94-9525-B82C7D211885}"/>
                </a:ext>
              </a:extLst>
            </p:cNvPr>
            <p:cNvSpPr/>
            <p:nvPr/>
          </p:nvSpPr>
          <p:spPr>
            <a:xfrm>
              <a:off x="4221956" y="3984341"/>
              <a:ext cx="99219" cy="387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1FBD908-07A1-4CB3-8637-3E473BEC689F}"/>
              </a:ext>
            </a:extLst>
          </p:cNvPr>
          <p:cNvSpPr/>
          <p:nvPr/>
        </p:nvSpPr>
        <p:spPr>
          <a:xfrm>
            <a:off x="4849014" y="4788122"/>
            <a:ext cx="2428607" cy="73584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8CCE75B9-7E33-484F-B41A-C55C77344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889091"/>
            <a:ext cx="3285021" cy="2283109"/>
          </a:xfrm>
        </p:spPr>
        <p:txBody>
          <a:bodyPr>
            <a:normAutofit/>
          </a:bodyPr>
          <a:lstStyle/>
          <a:p>
            <a:r>
              <a:rPr lang="en-US" dirty="0"/>
              <a:t>Maximum voltage range</a:t>
            </a:r>
          </a:p>
          <a:p>
            <a:pPr lvl="1"/>
            <a:r>
              <a:rPr lang="en-US" dirty="0"/>
              <a:t>VDD or Reference</a:t>
            </a:r>
          </a:p>
        </p:txBody>
      </p:sp>
    </p:spTree>
    <p:extLst>
      <p:ext uri="{BB962C8B-B14F-4D97-AF65-F5344CB8AC3E}">
        <p14:creationId xmlns:p14="http://schemas.microsoft.com/office/powerpoint/2010/main" val="6970984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most people use the SAADC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9B1DA8-F1B1-4C53-95C7-343FA0B1FBED}"/>
              </a:ext>
            </a:extLst>
          </p:cNvPr>
          <p:cNvGrpSpPr/>
          <p:nvPr/>
        </p:nvGrpSpPr>
        <p:grpSpPr>
          <a:xfrm>
            <a:off x="1762704" y="1120775"/>
            <a:ext cx="9361493" cy="5029199"/>
            <a:chOff x="1413247" y="1143001"/>
            <a:chExt cx="9361493" cy="502919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B41AACB-58AB-4E28-981B-B71638BF9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3247" y="1143001"/>
              <a:ext cx="9361493" cy="5029199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056A5D8-E15D-43FB-B220-05B511C618C7}"/>
                </a:ext>
              </a:extLst>
            </p:cNvPr>
            <p:cNvSpPr/>
            <p:nvPr/>
          </p:nvSpPr>
          <p:spPr>
            <a:xfrm>
              <a:off x="1413247" y="3657600"/>
              <a:ext cx="1931202" cy="2514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3DB9AB9-15D0-4BB8-A088-F94D8F598C22}"/>
                </a:ext>
              </a:extLst>
            </p:cNvPr>
            <p:cNvSpPr/>
            <p:nvPr/>
          </p:nvSpPr>
          <p:spPr>
            <a:xfrm>
              <a:off x="4310050" y="2620766"/>
              <a:ext cx="689922" cy="2051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7D14108-D282-4B80-86A9-917101D56C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2443" r="84441" b="6418"/>
            <a:stretch/>
          </p:blipFill>
          <p:spPr>
            <a:xfrm>
              <a:off x="4424021" y="4143982"/>
              <a:ext cx="585476" cy="601250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E39639A-35F3-4F52-A330-71EE5EF10061}"/>
                </a:ext>
              </a:extLst>
            </p:cNvPr>
            <p:cNvCxnSpPr>
              <a:cxnSpLocks/>
            </p:cNvCxnSpPr>
            <p:nvPr/>
          </p:nvCxnSpPr>
          <p:spPr>
            <a:xfrm>
              <a:off x="4305288" y="3165464"/>
              <a:ext cx="695337" cy="135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4F1EA75-EAC5-4130-AF67-138F75B81B09}"/>
                </a:ext>
              </a:extLst>
            </p:cNvPr>
            <p:cNvCxnSpPr>
              <a:cxnSpLocks/>
            </p:cNvCxnSpPr>
            <p:nvPr/>
          </p:nvCxnSpPr>
          <p:spPr>
            <a:xfrm>
              <a:off x="4689475" y="4149725"/>
              <a:ext cx="52785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7A0E890-DD61-4177-A001-FCE87130CD21}"/>
                </a:ext>
              </a:extLst>
            </p:cNvPr>
            <p:cNvSpPr/>
            <p:nvPr/>
          </p:nvSpPr>
          <p:spPr>
            <a:xfrm>
              <a:off x="3286126" y="3889091"/>
              <a:ext cx="927098" cy="387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7219141-5777-4F94-9525-B82C7D211885}"/>
                </a:ext>
              </a:extLst>
            </p:cNvPr>
            <p:cNvSpPr/>
            <p:nvPr/>
          </p:nvSpPr>
          <p:spPr>
            <a:xfrm>
              <a:off x="4221956" y="3984341"/>
              <a:ext cx="99219" cy="387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1FBD908-07A1-4CB3-8637-3E473BEC689F}"/>
              </a:ext>
            </a:extLst>
          </p:cNvPr>
          <p:cNvSpPr/>
          <p:nvPr/>
        </p:nvSpPr>
        <p:spPr>
          <a:xfrm>
            <a:off x="7454722" y="2230616"/>
            <a:ext cx="3757569" cy="267957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8CCE75B9-7E33-484F-B41A-C55C77344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889091"/>
            <a:ext cx="3285021" cy="2283109"/>
          </a:xfrm>
        </p:spPr>
        <p:txBody>
          <a:bodyPr>
            <a:normAutofit/>
          </a:bodyPr>
          <a:lstStyle/>
          <a:p>
            <a:r>
              <a:rPr lang="en-US" dirty="0"/>
              <a:t>DMA</a:t>
            </a:r>
          </a:p>
          <a:p>
            <a:pPr lvl="1"/>
            <a:r>
              <a:rPr lang="en-US" dirty="0"/>
              <a:t>Writes results directly to memory</a:t>
            </a:r>
          </a:p>
        </p:txBody>
      </p:sp>
    </p:spTree>
    <p:extLst>
      <p:ext uri="{BB962C8B-B14F-4D97-AF65-F5344CB8AC3E}">
        <p14:creationId xmlns:p14="http://schemas.microsoft.com/office/powerpoint/2010/main" val="12613860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F11B3-1B76-4BC5-958C-968F48227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SAADC Resolution and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4C56C-B8B5-4977-9B17-4B05635B0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Resolution is selectable (for the whole peripheral)</a:t>
            </a:r>
          </a:p>
          <a:p>
            <a:pPr lvl="1"/>
            <a:r>
              <a:rPr lang="en-US" dirty="0"/>
              <a:t>8, 10, 12, or 14 bits</a:t>
            </a:r>
          </a:p>
          <a:p>
            <a:pPr lvl="1"/>
            <a:r>
              <a:rPr lang="en-US" dirty="0"/>
              <a:t>Result stored as 16-bit value regardless</a:t>
            </a:r>
          </a:p>
          <a:p>
            <a:endParaRPr lang="en-US" dirty="0"/>
          </a:p>
          <a:p>
            <a:r>
              <a:rPr lang="en-US" dirty="0"/>
              <a:t>Sampling time is selectable (for each channel)</a:t>
            </a:r>
          </a:p>
          <a:p>
            <a:pPr lvl="1"/>
            <a:r>
              <a:rPr lang="en-US" dirty="0"/>
              <a:t>3-40 </a:t>
            </a:r>
            <a:r>
              <a:rPr lang="en-US" dirty="0" err="1"/>
              <a:t>μs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27863-A14E-4DE9-8781-0E56FCDFE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967F5B-9577-4C73-BACD-F1F18B1C5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863" y="3657600"/>
            <a:ext cx="3153311" cy="238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03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488405" cy="5029200"/>
          </a:xfrm>
        </p:spPr>
        <p:txBody>
          <a:bodyPr/>
          <a:lstStyle/>
          <a:p>
            <a:r>
              <a:rPr lang="en-US" dirty="0"/>
              <a:t>Exist in infinite states</a:t>
            </a:r>
          </a:p>
          <a:p>
            <a:pPr lvl="1"/>
            <a:r>
              <a:rPr lang="en-US" dirty="0"/>
              <a:t>From a maximum to a minimum</a:t>
            </a:r>
          </a:p>
          <a:p>
            <a:pPr lvl="1"/>
            <a:endParaRPr lang="en-US" dirty="0"/>
          </a:p>
          <a:p>
            <a:r>
              <a:rPr lang="en-US" dirty="0"/>
              <a:t>Often used for interactions with the real world</a:t>
            </a:r>
          </a:p>
          <a:p>
            <a:pPr lvl="1"/>
            <a:r>
              <a:rPr lang="en-US" dirty="0"/>
              <a:t>Sensors usually generate analog signals</a:t>
            </a:r>
          </a:p>
          <a:p>
            <a:pPr lvl="1"/>
            <a:endParaRPr lang="en-US" dirty="0"/>
          </a:p>
          <a:p>
            <a:r>
              <a:rPr lang="en-US" dirty="0" err="1"/>
              <a:t>Microbit</a:t>
            </a:r>
            <a:r>
              <a:rPr lang="en-US" dirty="0"/>
              <a:t> example: microphone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DF2132CC-A3ED-4602-BB0A-0FBC9FBB3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101" y="234486"/>
            <a:ext cx="4811294" cy="2886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C4FC9BF8-B8EB-49C6-8808-4163FEF9B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100" y="3121263"/>
            <a:ext cx="4811293" cy="3025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D15CA-D722-4192-B3DE-58BF5DC53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Triggering sample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4665F-1BA0-4B29-A40C-DFD4337A3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triggered with TASK_START on demand</a:t>
            </a:r>
          </a:p>
          <a:p>
            <a:pPr lvl="1"/>
            <a:r>
              <a:rPr lang="en-US" dirty="0"/>
              <a:t>Including through EVENT-&gt;TASK chaining</a:t>
            </a:r>
          </a:p>
          <a:p>
            <a:endParaRPr lang="en-US" dirty="0"/>
          </a:p>
          <a:p>
            <a:r>
              <a:rPr lang="en-US" dirty="0"/>
              <a:t>Includes a timer within itself to automatically trigger sampling</a:t>
            </a:r>
          </a:p>
          <a:p>
            <a:pPr lvl="1"/>
            <a:r>
              <a:rPr lang="en-US" dirty="0"/>
              <a:t>Rate = 16 MHz / (2</a:t>
            </a:r>
            <a:r>
              <a:rPr lang="en-US" baseline="30000" dirty="0"/>
              <a:t>Scale</a:t>
            </a:r>
            <a:r>
              <a:rPr lang="en-US" dirty="0"/>
              <a:t>)     where scale is 11 bits</a:t>
            </a:r>
          </a:p>
          <a:p>
            <a:pPr lvl="1"/>
            <a:r>
              <a:rPr lang="en-US" dirty="0"/>
              <a:t>Maximum rate is 7.8 kHz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4A91C4-2027-4E99-BB98-6B061573D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818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E7BF2-4F09-43B5-89EF-F07A0AF2C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EasyDMA</a:t>
            </a:r>
            <a:r>
              <a:rPr lang="en-US" dirty="0"/>
              <a:t> on the SAADC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35F86-6B1A-44F3-BDB7-2B053BBFE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is no register to read ADC results from</a:t>
            </a:r>
          </a:p>
          <a:p>
            <a:endParaRPr lang="en-US" dirty="0"/>
          </a:p>
          <a:p>
            <a:r>
              <a:rPr lang="en-US" dirty="0"/>
              <a:t>Instead, you must use DMA to collect samples</a:t>
            </a:r>
          </a:p>
          <a:p>
            <a:r>
              <a:rPr lang="en-US" dirty="0"/>
              <a:t>At configuration time, provide:</a:t>
            </a:r>
          </a:p>
          <a:p>
            <a:pPr lvl="1"/>
            <a:r>
              <a:rPr lang="en-US" dirty="0"/>
              <a:t>Pointer to RAM</a:t>
            </a:r>
          </a:p>
          <a:p>
            <a:pPr lvl="2"/>
            <a:r>
              <a:rPr lang="en-US" dirty="0"/>
              <a:t>Must be RAM, not Flash</a:t>
            </a:r>
          </a:p>
          <a:p>
            <a:pPr lvl="1"/>
            <a:r>
              <a:rPr lang="en-US" dirty="0"/>
              <a:t>Maximum count of 16-bit samples to be written starting at address</a:t>
            </a:r>
          </a:p>
          <a:p>
            <a:pPr lvl="2"/>
            <a:r>
              <a:rPr lang="en-US" dirty="0"/>
              <a:t>Up to 32768</a:t>
            </a:r>
          </a:p>
          <a:p>
            <a:pPr lvl="2"/>
            <a:endParaRPr lang="en-US" dirty="0"/>
          </a:p>
          <a:p>
            <a:r>
              <a:rPr lang="en-US" dirty="0"/>
              <a:t>When complete, a register tells you the amount of samples written to 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5FB67-1837-4046-A842-F65286084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103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44B7C-B567-4C15-8688-A427A407E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limit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74E30-AA41-4EA1-8F78-93C92E114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317954" cy="5029200"/>
          </a:xfrm>
        </p:spPr>
        <p:txBody>
          <a:bodyPr/>
          <a:lstStyle/>
          <a:p>
            <a:r>
              <a:rPr lang="en-US" dirty="0"/>
              <a:t>Includes two comparators for each channel</a:t>
            </a:r>
          </a:p>
          <a:p>
            <a:pPr lvl="1"/>
            <a:r>
              <a:rPr lang="en-US" dirty="0"/>
              <a:t>High and Low limits</a:t>
            </a:r>
          </a:p>
          <a:p>
            <a:pPr lvl="1"/>
            <a:endParaRPr lang="en-US" dirty="0"/>
          </a:p>
          <a:p>
            <a:r>
              <a:rPr lang="en-US" dirty="0"/>
              <a:t>Generates events whenever transitioning to above High or below Low</a:t>
            </a:r>
          </a:p>
          <a:p>
            <a:pPr lvl="1"/>
            <a:r>
              <a:rPr lang="en-US" dirty="0"/>
              <a:t>Events can be ignored if unnecessary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932088-4B43-4C82-9818-ED70E55A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5C995C-33F3-402A-9862-F7BC47081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994" y="1192910"/>
            <a:ext cx="5317954" cy="447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821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F11B3-1B76-4BC5-958C-968F48227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sensitivity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4C56C-B8B5-4977-9B17-4B05635B0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ADCs are often temperature sensitive</a:t>
            </a:r>
          </a:p>
          <a:p>
            <a:pPr lvl="1"/>
            <a:r>
              <a:rPr lang="en-US" dirty="0" err="1"/>
              <a:t>nRF</a:t>
            </a:r>
            <a:r>
              <a:rPr lang="en-US" dirty="0"/>
              <a:t> SAADC: 0.02% per degree C</a:t>
            </a:r>
          </a:p>
          <a:p>
            <a:pPr lvl="1"/>
            <a:endParaRPr lang="en-US" dirty="0"/>
          </a:p>
          <a:p>
            <a:r>
              <a:rPr lang="en-US" dirty="0"/>
              <a:t>Recommends recalibrating every change of 10 degrees C or more</a:t>
            </a:r>
          </a:p>
          <a:p>
            <a:pPr lvl="1"/>
            <a:r>
              <a:rPr lang="en-US" dirty="0"/>
              <a:t>Automatic task for calibration</a:t>
            </a:r>
          </a:p>
          <a:p>
            <a:pPr lvl="1"/>
            <a:r>
              <a:rPr lang="en-US" dirty="0"/>
              <a:t>Real concern for deployed devices</a:t>
            </a:r>
          </a:p>
          <a:p>
            <a:pPr lvl="2"/>
            <a:r>
              <a:rPr lang="en-US" dirty="0"/>
              <a:t>Outdoors</a:t>
            </a:r>
          </a:p>
          <a:p>
            <a:pPr lvl="2"/>
            <a:r>
              <a:rPr lang="en-US" dirty="0"/>
              <a:t>Wearable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27863-A14E-4DE9-8781-0E56FCDFE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087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E0CBF-B64C-4A65-B06F-81243230A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B3150-9EE4-42B0-B4BA-B90AC6593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analog samples can the </a:t>
            </a:r>
            <a:r>
              <a:rPr lang="en-US" dirty="0" err="1"/>
              <a:t>Microbit</a:t>
            </a:r>
            <a:r>
              <a:rPr lang="en-US" dirty="0"/>
              <a:t> hold?</a:t>
            </a:r>
          </a:p>
          <a:p>
            <a:endParaRPr lang="en-US" dirty="0"/>
          </a:p>
          <a:p>
            <a:pPr lvl="1"/>
            <a:r>
              <a:rPr lang="en-US" dirty="0"/>
              <a:t>Available: 128 kB RAM, 512 kB Flash  (64000 samples in RAM)</a:t>
            </a:r>
          </a:p>
          <a:p>
            <a:endParaRPr lang="en-US" dirty="0"/>
          </a:p>
          <a:p>
            <a:pPr lvl="1"/>
            <a:r>
              <a:rPr lang="en-US" dirty="0"/>
              <a:t>Questions</a:t>
            </a:r>
          </a:p>
          <a:p>
            <a:pPr lvl="2"/>
            <a:r>
              <a:rPr lang="en-US" dirty="0"/>
              <a:t>Are they packed or padded to 16-bit?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How much memory are you using for other things?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Are you moving them into Flash periodically? (or external storage)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ED5DE-C74C-4248-AACE-C95CFC699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525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6C7776-1AD3-4FC0-BBFE-5FF7AA5545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Comparators (and </a:t>
            </a:r>
            <a:r>
              <a:rPr lang="en-US" dirty="0" err="1"/>
              <a:t>nRF</a:t>
            </a:r>
            <a:r>
              <a:rPr lang="en-US" dirty="0"/>
              <a:t> implementations)</a:t>
            </a:r>
          </a:p>
          <a:p>
            <a:endParaRPr lang="en-US" dirty="0"/>
          </a:p>
          <a:p>
            <a:r>
              <a:rPr lang="en-US" dirty="0"/>
              <a:t>General ADC Design</a:t>
            </a:r>
          </a:p>
          <a:p>
            <a:endParaRPr lang="en-US" dirty="0"/>
          </a:p>
          <a:p>
            <a:r>
              <a:rPr lang="en-US" dirty="0" err="1"/>
              <a:t>nRF</a:t>
            </a:r>
            <a:r>
              <a:rPr lang="en-US" dirty="0"/>
              <a:t> ADC Implementation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3A8636-0440-4ECF-9F92-BE796283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170799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88AE7-4662-4202-BA99-200C8B5D9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Interacting with analog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1985C-3C6C-4015-BA6A-7BF905082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Microcontrollers are inherently digital</a:t>
            </a:r>
          </a:p>
          <a:p>
            <a:endParaRPr lang="en-US" dirty="0"/>
          </a:p>
          <a:p>
            <a:r>
              <a:rPr lang="en-US" dirty="0"/>
              <a:t>Need a method for translating analog signal into a digital one</a:t>
            </a:r>
          </a:p>
          <a:p>
            <a:endParaRPr lang="en-US" dirty="0"/>
          </a:p>
          <a:p>
            <a:r>
              <a:rPr lang="en-US" dirty="0"/>
              <a:t>Options: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Determine if signal is higher or lower than some amount (Boolean)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Determine voltage value of signal (N-bit number)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D2CC1-457A-4818-B88D-1C4C009B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64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88AE7-4662-4202-BA99-200C8B5D9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Interacting with analog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1985C-3C6C-4015-BA6A-7BF905082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381205" cy="5029200"/>
          </a:xfrm>
        </p:spPr>
        <p:txBody>
          <a:bodyPr/>
          <a:lstStyle/>
          <a:p>
            <a:r>
              <a:rPr lang="en-US" dirty="0"/>
              <a:t>Microcontrollers are inherently digital</a:t>
            </a:r>
          </a:p>
          <a:p>
            <a:endParaRPr lang="en-US" dirty="0"/>
          </a:p>
          <a:p>
            <a:r>
              <a:rPr lang="en-US" dirty="0"/>
              <a:t>Need a method for translating analog signal into a digital one</a:t>
            </a:r>
          </a:p>
          <a:p>
            <a:endParaRPr lang="en-US" dirty="0"/>
          </a:p>
          <a:p>
            <a:r>
              <a:rPr lang="en-US" dirty="0"/>
              <a:t>Options: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Determine if signal is higher or lower than some amount (Boolean)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Determine voltage value of signal (N-bit number)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457200" lvl="1" indent="0">
              <a:buNone/>
            </a:pPr>
            <a:r>
              <a:rPr lang="en-US" b="1" dirty="0"/>
              <a:t>Determination is done by a Comparator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D2CC1-457A-4818-B88D-1C4C009B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44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95294-14E1-4889-82E5-19F84496A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comparator design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AC78E69-9AAA-4B32-9754-B8CB6E9E6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3851671" cy="5029200"/>
          </a:xfrm>
        </p:spPr>
        <p:txBody>
          <a:bodyPr/>
          <a:lstStyle/>
          <a:p>
            <a:r>
              <a:rPr lang="en-US" dirty="0"/>
              <a:t>Compares an analog input signal to a reference voltage</a:t>
            </a:r>
          </a:p>
          <a:p>
            <a:endParaRPr lang="en-US" dirty="0"/>
          </a:p>
          <a:p>
            <a:r>
              <a:rPr lang="en-US" dirty="0"/>
              <a:t>V</a:t>
            </a:r>
            <a:r>
              <a:rPr lang="en-US" baseline="-25000" dirty="0"/>
              <a:t>OUT</a:t>
            </a:r>
            <a:r>
              <a:rPr lang="en-US" dirty="0"/>
              <a:t> digital signal</a:t>
            </a:r>
          </a:p>
          <a:p>
            <a:pPr lvl="1"/>
            <a:r>
              <a:rPr lang="en-US" dirty="0"/>
              <a:t>High: V</a:t>
            </a:r>
            <a:r>
              <a:rPr lang="en-US" baseline="-25000" dirty="0"/>
              <a:t>IN</a:t>
            </a:r>
            <a:r>
              <a:rPr lang="en-US" dirty="0"/>
              <a:t> &gt; V</a:t>
            </a:r>
            <a:r>
              <a:rPr lang="en-US" baseline="-25000" dirty="0"/>
              <a:t>REF</a:t>
            </a:r>
          </a:p>
          <a:p>
            <a:pPr lvl="1"/>
            <a:r>
              <a:rPr lang="en-US" dirty="0"/>
              <a:t>Low:  V</a:t>
            </a:r>
            <a:r>
              <a:rPr lang="en-US" baseline="-25000" dirty="0"/>
              <a:t>IN</a:t>
            </a:r>
            <a:r>
              <a:rPr lang="en-US" dirty="0"/>
              <a:t> &lt; V</a:t>
            </a:r>
            <a:r>
              <a:rPr lang="en-US" baseline="-25000" dirty="0"/>
              <a:t>REF</a:t>
            </a:r>
          </a:p>
          <a:p>
            <a:pPr lvl="1"/>
            <a:endParaRPr lang="en-US" baseline="-25000" dirty="0"/>
          </a:p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Simple</a:t>
            </a:r>
          </a:p>
          <a:p>
            <a:pPr lvl="1"/>
            <a:r>
              <a:rPr lang="en-US" dirty="0"/>
              <a:t>Low power</a:t>
            </a:r>
          </a:p>
          <a:p>
            <a:pPr lvl="1"/>
            <a:endParaRPr lang="en-US" baseline="-25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D2856D-10F9-4E0A-B073-42248E694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F430B5E-5C71-455B-AB64-62004B4E3F1B}"/>
              </a:ext>
            </a:extLst>
          </p:cNvPr>
          <p:cNvGrpSpPr/>
          <p:nvPr/>
        </p:nvGrpSpPr>
        <p:grpSpPr>
          <a:xfrm>
            <a:off x="4064548" y="1656217"/>
            <a:ext cx="7515846" cy="3958316"/>
            <a:chOff x="4064548" y="1656217"/>
            <a:chExt cx="7515846" cy="3958316"/>
          </a:xfrm>
        </p:grpSpPr>
        <p:pic>
          <p:nvPicPr>
            <p:cNvPr id="1028" name="Picture 4" descr="non-inverting op-amp comparator circuit">
              <a:extLst>
                <a:ext uri="{FF2B5EF4-FFF2-40B4-BE49-F238E27FC236}">
                  <a16:creationId xmlns:a16="http://schemas.microsoft.com/office/drawing/2014/main" id="{5580E588-DFFA-4A89-B52C-3DF7F17DC9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548" y="1656217"/>
              <a:ext cx="7515846" cy="3790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A577D1B-C4BF-4CDD-8F20-BE65E11F8371}"/>
                </a:ext>
              </a:extLst>
            </p:cNvPr>
            <p:cNvSpPr/>
            <p:nvPr/>
          </p:nvSpPr>
          <p:spPr>
            <a:xfrm>
              <a:off x="8146805" y="5189320"/>
              <a:ext cx="2605413" cy="425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0215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Comparator design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reference voltages are available?</a:t>
            </a:r>
          </a:p>
          <a:p>
            <a:pPr lvl="1"/>
            <a:r>
              <a:rPr lang="en-US" dirty="0"/>
              <a:t>Usually a few internal voltages</a:t>
            </a:r>
          </a:p>
          <a:p>
            <a:pPr lvl="1"/>
            <a:r>
              <a:rPr lang="en-US" dirty="0"/>
              <a:t>Usually also allows external references</a:t>
            </a:r>
          </a:p>
          <a:p>
            <a:pPr lvl="1"/>
            <a:endParaRPr lang="en-US" dirty="0"/>
          </a:p>
          <a:p>
            <a:r>
              <a:rPr lang="en-US" dirty="0"/>
              <a:t>When is an output generated?</a:t>
            </a:r>
          </a:p>
          <a:p>
            <a:pPr lvl="1"/>
            <a:r>
              <a:rPr lang="en-US" dirty="0"/>
              <a:t>Usually when status changes</a:t>
            </a:r>
          </a:p>
          <a:p>
            <a:pPr lvl="2"/>
            <a:r>
              <a:rPr lang="en-US" dirty="0"/>
              <a:t>Low-to-high, High-to-low, Both (like GPIO interrupts)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91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Hysteresis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871259" cy="5029200"/>
          </a:xfrm>
        </p:spPr>
        <p:txBody>
          <a:bodyPr/>
          <a:lstStyle/>
          <a:p>
            <a:r>
              <a:rPr lang="en-US" dirty="0"/>
              <a:t>A window added around signal state changes to prevent small amounts of noise from changing the output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pic>
        <p:nvPicPr>
          <p:cNvPr id="2050" name="Picture 2" descr="Op-amp Comparator and the Op-amp Comparator Circuit">
            <a:extLst>
              <a:ext uri="{FF2B5EF4-FFF2-40B4-BE49-F238E27FC236}">
                <a16:creationId xmlns:a16="http://schemas.microsoft.com/office/drawing/2014/main" id="{FADC2D30-2F7B-4F94-BBF7-5CAC0BBCFB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64"/>
          <a:stretch/>
        </p:blipFill>
        <p:spPr bwMode="auto">
          <a:xfrm>
            <a:off x="8478855" y="1070192"/>
            <a:ext cx="2660216" cy="213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BDF7CB-3AAC-45C3-B945-5DB4151A7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186" y="3200400"/>
            <a:ext cx="8915400" cy="2971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5AD8A8F-9F83-493D-BCD6-248C8CA482DA}"/>
              </a:ext>
            </a:extLst>
          </p:cNvPr>
          <p:cNvSpPr/>
          <p:nvPr/>
        </p:nvSpPr>
        <p:spPr>
          <a:xfrm>
            <a:off x="2342370" y="3592882"/>
            <a:ext cx="1603332" cy="1467633"/>
          </a:xfrm>
          <a:prstGeom prst="rect">
            <a:avLst/>
          </a:prstGeom>
          <a:solidFill>
            <a:srgbClr val="4472C4">
              <a:alpha val="3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886CC0-0B44-4E9B-AD4E-CEE8A27B6E87}"/>
              </a:ext>
            </a:extLst>
          </p:cNvPr>
          <p:cNvSpPr/>
          <p:nvPr/>
        </p:nvSpPr>
        <p:spPr>
          <a:xfrm>
            <a:off x="5601224" y="3582444"/>
            <a:ext cx="2390383" cy="1467633"/>
          </a:xfrm>
          <a:prstGeom prst="rect">
            <a:avLst/>
          </a:prstGeom>
          <a:solidFill>
            <a:srgbClr val="4472C4">
              <a:alpha val="3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C19F62-8E15-45F5-B7EF-31F888B0DEC7}"/>
              </a:ext>
            </a:extLst>
          </p:cNvPr>
          <p:cNvSpPr/>
          <p:nvPr/>
        </p:nvSpPr>
        <p:spPr>
          <a:xfrm>
            <a:off x="3945702" y="4146115"/>
            <a:ext cx="1655521" cy="1327759"/>
          </a:xfrm>
          <a:prstGeom prst="rect">
            <a:avLst/>
          </a:prstGeom>
          <a:solidFill>
            <a:schemeClr val="accent2">
              <a:lumMod val="50000"/>
              <a:alpha val="3098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9AA4E7-4893-4E39-9FF5-E3847352874F}"/>
              </a:ext>
            </a:extLst>
          </p:cNvPr>
          <p:cNvSpPr/>
          <p:nvPr/>
        </p:nvSpPr>
        <p:spPr>
          <a:xfrm>
            <a:off x="7991606" y="4146115"/>
            <a:ext cx="1728593" cy="1327759"/>
          </a:xfrm>
          <a:prstGeom prst="rect">
            <a:avLst/>
          </a:prstGeom>
          <a:solidFill>
            <a:schemeClr val="accent2">
              <a:lumMod val="50000"/>
              <a:alpha val="3098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7315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13499C5-2493-46D7-A578-A55B4E92D20D}" vid="{B37469B3-D6DE-4740-A3F3-917322C394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ce346_template</Template>
  <TotalTime>802</TotalTime>
  <Words>1327</Words>
  <Application>Microsoft Office PowerPoint</Application>
  <PresentationFormat>Widescreen</PresentationFormat>
  <Paragraphs>318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Cambria Math</vt:lpstr>
      <vt:lpstr>Tahoma</vt:lpstr>
      <vt:lpstr>Class Slides</vt:lpstr>
      <vt:lpstr>Lecture 08 Analog Input</vt:lpstr>
      <vt:lpstr>Today’s Goals</vt:lpstr>
      <vt:lpstr>Outline</vt:lpstr>
      <vt:lpstr>Analog signals</vt:lpstr>
      <vt:lpstr>Interacting with analog signals</vt:lpstr>
      <vt:lpstr>Interacting with analog signals</vt:lpstr>
      <vt:lpstr>General comparator design</vt:lpstr>
      <vt:lpstr>Comparator design questions</vt:lpstr>
      <vt:lpstr>Hysteresis</vt:lpstr>
      <vt:lpstr>nRF low-power comparator (LPCOMP)</vt:lpstr>
      <vt:lpstr>nRF low-power comparator (LPCOMP)</vt:lpstr>
      <vt:lpstr>nRF low-power comparator (LPCOMP)</vt:lpstr>
      <vt:lpstr>nRF low-power comparator (LPCOMP)</vt:lpstr>
      <vt:lpstr>nRF low-power comparator (LPCOMP)</vt:lpstr>
      <vt:lpstr>nRF low-power comparator (LPCOMP)</vt:lpstr>
      <vt:lpstr>nRF low-power comparator (LPCOMP)</vt:lpstr>
      <vt:lpstr>nRF COMP peripheral</vt:lpstr>
      <vt:lpstr>nRF COMP peripheral</vt:lpstr>
      <vt:lpstr>Internal reference voltages</vt:lpstr>
      <vt:lpstr>Internal reference voltages</vt:lpstr>
      <vt:lpstr>Outline</vt:lpstr>
      <vt:lpstr>Interacting with analog signals</vt:lpstr>
      <vt:lpstr>Quantization</vt:lpstr>
      <vt:lpstr>Translating voltage and ADC counts</vt:lpstr>
      <vt:lpstr>Quantization error</vt:lpstr>
      <vt:lpstr>Analog to digital translation process</vt:lpstr>
      <vt:lpstr>Direct-conversion ADC</vt:lpstr>
      <vt:lpstr>Successive-Approximation ADC</vt:lpstr>
      <vt:lpstr>Successive Approximation Example</vt:lpstr>
      <vt:lpstr>Higher resolution ADCs are not free</vt:lpstr>
      <vt:lpstr>Outline</vt:lpstr>
      <vt:lpstr>nRF SAADC (Successive Approximation ADC)</vt:lpstr>
      <vt:lpstr>How most people use the SAADC</vt:lpstr>
      <vt:lpstr>How most people use the SAADC</vt:lpstr>
      <vt:lpstr>How most people use the SAADC</vt:lpstr>
      <vt:lpstr>Analog inputs on the Microbit</vt:lpstr>
      <vt:lpstr>How most people use the SAADC</vt:lpstr>
      <vt:lpstr>How most people use the SAADC</vt:lpstr>
      <vt:lpstr>SAADC Resolution and Sampling</vt:lpstr>
      <vt:lpstr>Triggering sample collection</vt:lpstr>
      <vt:lpstr>EasyDMA on the SAADC</vt:lpstr>
      <vt:lpstr>Event limit monitoring</vt:lpstr>
      <vt:lpstr>Temperature sensitivity</vt:lpstr>
      <vt:lpstr>Design question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08 Analog Inputs</dc:title>
  <dc:creator>Branden Ghena</dc:creator>
  <cp:lastModifiedBy>Branden Ghena</cp:lastModifiedBy>
  <cp:revision>35</cp:revision>
  <dcterms:created xsi:type="dcterms:W3CDTF">2021-04-21T02:34:19Z</dcterms:created>
  <dcterms:modified xsi:type="dcterms:W3CDTF">2021-04-21T15:56:44Z</dcterms:modified>
</cp:coreProperties>
</file>