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40"/>
  </p:notesMasterIdLst>
  <p:sldIdLst>
    <p:sldId id="256" r:id="rId2"/>
    <p:sldId id="264" r:id="rId3"/>
    <p:sldId id="348" r:id="rId4"/>
    <p:sldId id="383" r:id="rId5"/>
    <p:sldId id="388" r:id="rId6"/>
    <p:sldId id="390" r:id="rId7"/>
    <p:sldId id="389" r:id="rId8"/>
    <p:sldId id="392" r:id="rId9"/>
    <p:sldId id="393" r:id="rId10"/>
    <p:sldId id="394" r:id="rId11"/>
    <p:sldId id="395" r:id="rId12"/>
    <p:sldId id="396" r:id="rId13"/>
    <p:sldId id="391" r:id="rId14"/>
    <p:sldId id="397" r:id="rId15"/>
    <p:sldId id="398" r:id="rId16"/>
    <p:sldId id="400" r:id="rId17"/>
    <p:sldId id="402" r:id="rId18"/>
    <p:sldId id="403" r:id="rId19"/>
    <p:sldId id="404" r:id="rId20"/>
    <p:sldId id="405" r:id="rId21"/>
    <p:sldId id="407" r:id="rId22"/>
    <p:sldId id="399" r:id="rId23"/>
    <p:sldId id="408" r:id="rId24"/>
    <p:sldId id="409" r:id="rId25"/>
    <p:sldId id="410" r:id="rId26"/>
    <p:sldId id="406" r:id="rId27"/>
    <p:sldId id="401" r:id="rId28"/>
    <p:sldId id="417" r:id="rId29"/>
    <p:sldId id="411" r:id="rId30"/>
    <p:sldId id="413" r:id="rId31"/>
    <p:sldId id="385" r:id="rId32"/>
    <p:sldId id="414" r:id="rId33"/>
    <p:sldId id="415" r:id="rId34"/>
    <p:sldId id="418" r:id="rId35"/>
    <p:sldId id="416" r:id="rId36"/>
    <p:sldId id="412" r:id="rId37"/>
    <p:sldId id="387" r:id="rId38"/>
    <p:sldId id="419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64"/>
          </p14:sldIdLst>
        </p14:section>
        <p14:section name="Virtualized Drivers" id="{B55B8E8C-5EAB-4A1E-A4E9-AE5E896E46FA}">
          <p14:sldIdLst>
            <p14:sldId id="348"/>
            <p14:sldId id="383"/>
            <p14:sldId id="388"/>
            <p14:sldId id="390"/>
            <p14:sldId id="389"/>
            <p14:sldId id="392"/>
            <p14:sldId id="393"/>
            <p14:sldId id="394"/>
            <p14:sldId id="395"/>
            <p14:sldId id="396"/>
            <p14:sldId id="391"/>
            <p14:sldId id="397"/>
            <p14:sldId id="398"/>
            <p14:sldId id="400"/>
            <p14:sldId id="402"/>
            <p14:sldId id="403"/>
            <p14:sldId id="404"/>
            <p14:sldId id="405"/>
            <p14:sldId id="407"/>
            <p14:sldId id="399"/>
            <p14:sldId id="408"/>
            <p14:sldId id="409"/>
            <p14:sldId id="410"/>
            <p14:sldId id="406"/>
            <p14:sldId id="401"/>
          </p14:sldIdLst>
        </p14:section>
        <p14:section name="Driver Interfaces" id="{C57F4CBB-BDE7-47D2-AFB3-8253809C130C}">
          <p14:sldIdLst>
            <p14:sldId id="417"/>
            <p14:sldId id="411"/>
            <p14:sldId id="413"/>
            <p14:sldId id="385"/>
            <p14:sldId id="414"/>
            <p14:sldId id="415"/>
          </p14:sldIdLst>
        </p14:section>
        <p14:section name="Event-Loop" id="{693C8A4F-D17C-4938-BE29-87A2ED0566A5}">
          <p14:sldIdLst>
            <p14:sldId id="418"/>
            <p14:sldId id="416"/>
            <p14:sldId id="412"/>
            <p14:sldId id="387"/>
          </p14:sldIdLst>
        </p14:section>
        <p14:section name="Wrapup" id="{29A7F866-9DA9-446B-8359-CE426CB89C7A}">
          <p14:sldIdLst>
            <p14:sldId id="41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97440" autoAdjust="0"/>
  </p:normalViewPr>
  <p:slideViewPr>
    <p:cSldViewPr snapToGrid="0">
      <p:cViewPr varScale="1">
        <p:scale>
          <a:sx n="153" d="100"/>
          <a:sy n="153" d="100"/>
        </p:scale>
        <p:origin x="162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07</a:t>
            </a:r>
            <a:br>
              <a:rPr lang="en-US" dirty="0"/>
            </a:br>
            <a:r>
              <a:rPr lang="en-US" dirty="0"/>
              <a:t>Driver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CE346 </a:t>
            </a:r>
            <a:r>
              <a:rPr lang="en-US" dirty="0"/>
              <a:t>– Microprocessor System Design</a:t>
            </a:r>
          </a:p>
          <a:p>
            <a:r>
              <a:rPr lang="en-US" dirty="0"/>
              <a:t>Branden Ghena – Spring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568A2C-4591-46CA-A8BD-BE89EF149629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slides borrowed from:</a:t>
            </a:r>
            <a:br>
              <a:rPr lang="en-US" sz="1600" dirty="0"/>
            </a:br>
            <a:r>
              <a:rPr lang="en-US" sz="1600" dirty="0"/>
              <a:t>Josiah Hester (Northwestern), Prabal Dutta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UART: additional requests are queued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4" y="1300762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3" y="2189406"/>
            <a:ext cx="1" cy="730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16085" y="458089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{Serial Console, TX, 0x20001F00, 20}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A9B66A-793D-4BE1-B5A7-5AC9E25B3A94}"/>
              </a:ext>
            </a:extLst>
          </p:cNvPr>
          <p:cNvCxnSpPr>
            <a:cxnSpLocks/>
            <a:stCxn id="10" idx="2"/>
            <a:endCxn id="5" idx="0"/>
          </p:cNvCxnSpPr>
          <p:nvPr/>
        </p:nvCxnSpPr>
        <p:spPr>
          <a:xfrm flipH="1">
            <a:off x="1476919" y="4298325"/>
            <a:ext cx="1478923" cy="12621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64DD7A0-D2EF-49F7-A510-96688FB97740}"/>
              </a:ext>
            </a:extLst>
          </p:cNvPr>
          <p:cNvSpPr txBox="1"/>
          <p:nvPr/>
        </p:nvSpPr>
        <p:spPr>
          <a:xfrm>
            <a:off x="7450781" y="4087508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{GPS, RX, 0x20001000, 150}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BADBC7-0C31-4ED0-B155-587EAB6E155F}"/>
              </a:ext>
            </a:extLst>
          </p:cNvPr>
          <p:cNvSpPr txBox="1"/>
          <p:nvPr/>
        </p:nvSpPr>
        <p:spPr>
          <a:xfrm>
            <a:off x="7448282" y="3594124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{WiFi Radio, TX, 0x20000020, 1500}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347C66-3914-408E-AA7D-5BF925974382}"/>
              </a:ext>
            </a:extLst>
          </p:cNvPr>
          <p:cNvCxnSpPr>
            <a:cxnSpLocks/>
            <a:stCxn id="6" idx="0"/>
            <a:endCxn id="11" idx="2"/>
          </p:cNvCxnSpPr>
          <p:nvPr/>
        </p:nvCxnSpPr>
        <p:spPr>
          <a:xfrm flipV="1">
            <a:off x="3671623" y="4285448"/>
            <a:ext cx="1600129" cy="12750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818CC60-7FDA-4460-94F5-AE79D6D4E686}"/>
              </a:ext>
            </a:extLst>
          </p:cNvPr>
          <p:cNvSpPr txBox="1"/>
          <p:nvPr/>
        </p:nvSpPr>
        <p:spPr>
          <a:xfrm>
            <a:off x="7416085" y="3149036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{Serial Console, TX, 0x20000500, 20}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C7A135B-E3FB-41F6-99F4-A1EAF6EB3910}"/>
              </a:ext>
            </a:extLst>
          </p:cNvPr>
          <p:cNvSpPr txBox="1"/>
          <p:nvPr/>
        </p:nvSpPr>
        <p:spPr>
          <a:xfrm>
            <a:off x="7398005" y="265565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{Serial Console, TX, 0x20001E00, 10}</a:t>
            </a:r>
          </a:p>
        </p:txBody>
      </p:sp>
    </p:spTree>
    <p:extLst>
      <p:ext uri="{BB962C8B-B14F-4D97-AF65-F5344CB8AC3E}">
        <p14:creationId xmlns:p14="http://schemas.microsoft.com/office/powerpoint/2010/main" val="2560567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UART: moves to next item when complete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4" y="1300762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3" y="2189406"/>
            <a:ext cx="1" cy="730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16085" y="458089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trike="sngStrike" dirty="0"/>
              <a:t>{Serial Console, TX, 0x20001F00, 20}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A9B66A-793D-4BE1-B5A7-5AC9E25B3A94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2955842" y="4298325"/>
            <a:ext cx="2910485" cy="12621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64DD7A0-D2EF-49F7-A510-96688FB97740}"/>
              </a:ext>
            </a:extLst>
          </p:cNvPr>
          <p:cNvSpPr txBox="1"/>
          <p:nvPr/>
        </p:nvSpPr>
        <p:spPr>
          <a:xfrm>
            <a:off x="7450781" y="4087508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{GPS, RX, 0x20001000, 150}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BADBC7-0C31-4ED0-B155-587EAB6E155F}"/>
              </a:ext>
            </a:extLst>
          </p:cNvPr>
          <p:cNvSpPr txBox="1"/>
          <p:nvPr/>
        </p:nvSpPr>
        <p:spPr>
          <a:xfrm>
            <a:off x="7448282" y="3594124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{WiFi Radio, TX, 0x20000020, 1500}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347C66-3914-408E-AA7D-5BF925974382}"/>
              </a:ext>
            </a:extLst>
          </p:cNvPr>
          <p:cNvCxnSpPr>
            <a:cxnSpLocks/>
            <a:stCxn id="6" idx="0"/>
            <a:endCxn id="11" idx="2"/>
          </p:cNvCxnSpPr>
          <p:nvPr/>
        </p:nvCxnSpPr>
        <p:spPr>
          <a:xfrm flipV="1">
            <a:off x="3671623" y="4285448"/>
            <a:ext cx="1600129" cy="12750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818CC60-7FDA-4460-94F5-AE79D6D4E686}"/>
              </a:ext>
            </a:extLst>
          </p:cNvPr>
          <p:cNvSpPr txBox="1"/>
          <p:nvPr/>
        </p:nvSpPr>
        <p:spPr>
          <a:xfrm>
            <a:off x="7416085" y="3149036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{Serial Console, TX, 0x20000500, 20}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C7A135B-E3FB-41F6-99F4-A1EAF6EB3910}"/>
              </a:ext>
            </a:extLst>
          </p:cNvPr>
          <p:cNvSpPr txBox="1"/>
          <p:nvPr/>
        </p:nvSpPr>
        <p:spPr>
          <a:xfrm>
            <a:off x="7398005" y="265565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{Serial Console, TX, 0x20001E00, 10}</a:t>
            </a:r>
          </a:p>
        </p:txBody>
      </p:sp>
    </p:spTree>
    <p:extLst>
      <p:ext uri="{BB962C8B-B14F-4D97-AF65-F5344CB8AC3E}">
        <p14:creationId xmlns:p14="http://schemas.microsoft.com/office/powerpoint/2010/main" val="604499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UART: moves to next item when complete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4" y="1300762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3" y="2189406"/>
            <a:ext cx="1" cy="730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16085" y="458089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trike="sngStrike" dirty="0"/>
              <a:t>{Serial Console, TX, 0x20001F00, 20}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A9B66A-793D-4BE1-B5A7-5AC9E25B3A94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2955842" y="4298325"/>
            <a:ext cx="2910485" cy="12621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64DD7A0-D2EF-49F7-A510-96688FB97740}"/>
              </a:ext>
            </a:extLst>
          </p:cNvPr>
          <p:cNvSpPr txBox="1"/>
          <p:nvPr/>
        </p:nvSpPr>
        <p:spPr>
          <a:xfrm>
            <a:off x="7450781" y="4087508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trike="sngStrike" dirty="0"/>
              <a:t>{GPS, RX, 0x20001000, 150}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BADBC7-0C31-4ED0-B155-587EAB6E155F}"/>
              </a:ext>
            </a:extLst>
          </p:cNvPr>
          <p:cNvSpPr txBox="1"/>
          <p:nvPr/>
        </p:nvSpPr>
        <p:spPr>
          <a:xfrm>
            <a:off x="7448282" y="3594124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{WiFi Radio, TX, 0x20000020, 1500}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347C66-3914-408E-AA7D-5BF925974382}"/>
              </a:ext>
            </a:extLst>
          </p:cNvPr>
          <p:cNvCxnSpPr>
            <a:cxnSpLocks/>
            <a:stCxn id="11" idx="2"/>
            <a:endCxn id="5" idx="0"/>
          </p:cNvCxnSpPr>
          <p:nvPr/>
        </p:nvCxnSpPr>
        <p:spPr>
          <a:xfrm flipH="1">
            <a:off x="1476919" y="4285448"/>
            <a:ext cx="3794833" cy="12750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818CC60-7FDA-4460-94F5-AE79D6D4E686}"/>
              </a:ext>
            </a:extLst>
          </p:cNvPr>
          <p:cNvSpPr txBox="1"/>
          <p:nvPr/>
        </p:nvSpPr>
        <p:spPr>
          <a:xfrm>
            <a:off x="7416085" y="3149036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{Serial Console, TX, 0x20000500, 20}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C7A135B-E3FB-41F6-99F4-A1EAF6EB3910}"/>
              </a:ext>
            </a:extLst>
          </p:cNvPr>
          <p:cNvSpPr txBox="1"/>
          <p:nvPr/>
        </p:nvSpPr>
        <p:spPr>
          <a:xfrm>
            <a:off x="7398005" y="265565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{Serial Console, TX, 0x20001E00, 10}</a:t>
            </a:r>
          </a:p>
        </p:txBody>
      </p:sp>
    </p:spTree>
    <p:extLst>
      <p:ext uri="{BB962C8B-B14F-4D97-AF65-F5344CB8AC3E}">
        <p14:creationId xmlns:p14="http://schemas.microsoft.com/office/powerpoint/2010/main" val="2080796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D2BC0-1A7A-4459-8136-1B9F1C6EC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making virtualization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2B553-D33B-40D7-83FA-1C0C71F38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fast are requests coming in?</a:t>
            </a:r>
          </a:p>
          <a:p>
            <a:pPr lvl="1"/>
            <a:r>
              <a:rPr lang="en-US" dirty="0"/>
              <a:t>Requests more quickly than service are an unsatisfiable system</a:t>
            </a:r>
          </a:p>
          <a:p>
            <a:pPr lvl="1"/>
            <a:endParaRPr lang="en-US" dirty="0"/>
          </a:p>
          <a:p>
            <a:r>
              <a:rPr lang="en-US" dirty="0"/>
              <a:t>How long does it take to reconfigure the resource?</a:t>
            </a:r>
          </a:p>
          <a:p>
            <a:pPr lvl="1"/>
            <a:r>
              <a:rPr lang="en-US" dirty="0"/>
              <a:t>Long delays could mean high latency</a:t>
            </a:r>
          </a:p>
          <a:p>
            <a:pPr lvl="1"/>
            <a:r>
              <a:rPr lang="en-US" dirty="0"/>
              <a:t>Might want to optimize for requests with same configuration first</a:t>
            </a:r>
          </a:p>
          <a:p>
            <a:pPr lvl="1"/>
            <a:endParaRPr lang="en-US" dirty="0"/>
          </a:p>
          <a:p>
            <a:r>
              <a:rPr lang="en-US" dirty="0"/>
              <a:t>Need to ensure all of the configuration changes</a:t>
            </a:r>
          </a:p>
          <a:p>
            <a:pPr lvl="1"/>
            <a:r>
              <a:rPr lang="en-US" dirty="0"/>
              <a:t>Common bug: forget to modify part of one register and system works most of the time, but not in all cases</a:t>
            </a:r>
          </a:p>
          <a:p>
            <a:pPr lvl="1"/>
            <a:endParaRPr lang="en-US" dirty="0"/>
          </a:p>
          <a:p>
            <a:r>
              <a:rPr lang="en-US" dirty="0"/>
              <a:t>Need ability to queue requests</a:t>
            </a:r>
          </a:p>
          <a:p>
            <a:pPr lvl="1"/>
            <a:r>
              <a:rPr lang="en-US" dirty="0"/>
              <a:t>Usually stored in a linked list structure</a:t>
            </a:r>
          </a:p>
          <a:p>
            <a:pPr lvl="1"/>
            <a:r>
              <a:rPr lang="en-US" dirty="0"/>
              <a:t>Dynamically… But we generally want to avoid dynamic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4C598-3028-4BD7-8FD4-AC1715F79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22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54EE-8DDD-47FB-9D0B-99E86391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resource allocation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D4EA1-DF9C-4691-88B6-CBD5ECA8F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Create a queue with a maximum size in Virtual Driver</a:t>
            </a:r>
          </a:p>
          <a:p>
            <a:pPr lvl="1"/>
            <a:r>
              <a:rPr lang="en-US" dirty="0"/>
              <a:t>Some number larger than the hardware picked, based on app knowledge</a:t>
            </a:r>
          </a:p>
          <a:p>
            <a:pPr lvl="1"/>
            <a:r>
              <a:rPr lang="en-US" dirty="0"/>
              <a:t>Still either runs out or wastes memory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Just use malloc()</a:t>
            </a:r>
          </a:p>
          <a:p>
            <a:pPr lvl="1"/>
            <a:r>
              <a:rPr lang="en-US" dirty="0"/>
              <a:t>Is actually possible on the nRF52 with </a:t>
            </a:r>
            <a:r>
              <a:rPr lang="en-US" dirty="0" err="1"/>
              <a:t>newlib</a:t>
            </a:r>
            <a:r>
              <a:rPr lang="en-US" dirty="0"/>
              <a:t> (</a:t>
            </a:r>
            <a:r>
              <a:rPr lang="en-US" dirty="0" err="1"/>
              <a:t>libc</a:t>
            </a:r>
            <a:r>
              <a:rPr lang="en-US" dirty="0"/>
              <a:t> implementation)</a:t>
            </a:r>
          </a:p>
          <a:p>
            <a:pPr lvl="1"/>
            <a:r>
              <a:rPr lang="en-US" dirty="0"/>
              <a:t>Might run out, but then just wait for requests to complete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list nodes individually as global variables</a:t>
            </a:r>
          </a:p>
          <a:p>
            <a:pPr lvl="1"/>
            <a:r>
              <a:rPr lang="en-US" dirty="0"/>
              <a:t>Application decides how many it needs at compile time</a:t>
            </a:r>
          </a:p>
          <a:p>
            <a:pPr lvl="1"/>
            <a:r>
              <a:rPr lang="en-US" dirty="0"/>
              <a:t>Passes them into the Virtual Driver at first use</a:t>
            </a:r>
          </a:p>
          <a:p>
            <a:pPr lvl="2"/>
            <a:r>
              <a:rPr lang="en-US" dirty="0"/>
              <a:t>“Here’s my request and a linked list node to store it in”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D1DD1-2D35-4274-9D66-E03A14AE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22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CB6A-9E32-4F69-99DC-D7878354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example: managing multiple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B0ADB-C60C-4A6D-8F0A-108DB3A6E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often have tasks that look like this: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Most easily thought about as three separate timers</a:t>
            </a:r>
          </a:p>
          <a:p>
            <a:pPr lvl="1"/>
            <a:r>
              <a:rPr lang="en-US" dirty="0"/>
              <a:t>But maybe the system doesn’t have that many timers to spare!</a:t>
            </a:r>
          </a:p>
          <a:p>
            <a:pPr lvl="1"/>
            <a:r>
              <a:rPr lang="en-US" dirty="0"/>
              <a:t>Virtualization can help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1B00F-96A8-46E3-8D77-BB02DC47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65B334-5294-4177-A174-AF2A40B78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05" y="1738912"/>
            <a:ext cx="9177867" cy="22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374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10010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10050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10010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1334107" y="5501881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02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10010, 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10050, 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10010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2683098" y="5502819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1CE8CA-0C02-4E81-8565-43ADEC62AFB5}"/>
              </a:ext>
            </a:extLst>
          </p:cNvPr>
          <p:cNvSpPr txBox="1"/>
          <p:nvPr/>
        </p:nvSpPr>
        <p:spPr>
          <a:xfrm>
            <a:off x="3762918" y="3644721"/>
            <a:ext cx="368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timer handler A!</a:t>
            </a:r>
          </a:p>
          <a:p>
            <a:r>
              <a:rPr lang="en-US" dirty="0"/>
              <a:t>Update CC register and list</a:t>
            </a:r>
          </a:p>
        </p:txBody>
      </p:sp>
    </p:spTree>
    <p:extLst>
      <p:ext uri="{BB962C8B-B14F-4D97-AF65-F5344CB8AC3E}">
        <p14:creationId xmlns:p14="http://schemas.microsoft.com/office/powerpoint/2010/main" val="116757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10050, 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10050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2888086" y="5504789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63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10050, 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10050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3636275" y="5544569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25EBE8-53B1-436D-8503-0C62C235A46C}"/>
              </a:ext>
            </a:extLst>
          </p:cNvPr>
          <p:cNvSpPr txBox="1"/>
          <p:nvPr/>
        </p:nvSpPr>
        <p:spPr>
          <a:xfrm>
            <a:off x="3762918" y="3644721"/>
            <a:ext cx="368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timer handler B!</a:t>
            </a:r>
          </a:p>
          <a:p>
            <a:r>
              <a:rPr lang="en-US" dirty="0"/>
              <a:t>Update CC register and list</a:t>
            </a:r>
          </a:p>
        </p:txBody>
      </p:sp>
    </p:spTree>
    <p:extLst>
      <p:ext uri="{BB962C8B-B14F-4D97-AF65-F5344CB8AC3E}">
        <p14:creationId xmlns:p14="http://schemas.microsoft.com/office/powerpoint/2010/main" val="370439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two aspects of device driver design</a:t>
            </a:r>
          </a:p>
          <a:p>
            <a:pPr lvl="1"/>
            <a:r>
              <a:rPr lang="en-US" dirty="0"/>
              <a:t>Virtualization</a:t>
            </a:r>
          </a:p>
          <a:p>
            <a:pPr lvl="1"/>
            <a:r>
              <a:rPr lang="en-US" dirty="0"/>
              <a:t>Non-blocking vs Blocking interfaces</a:t>
            </a:r>
          </a:p>
          <a:p>
            <a:pPr lvl="1"/>
            <a:endParaRPr lang="en-US" dirty="0"/>
          </a:p>
          <a:p>
            <a:r>
              <a:rPr lang="en-US" dirty="0"/>
              <a:t>Discuss how interrupts interact with these</a:t>
            </a:r>
          </a:p>
          <a:p>
            <a:pPr lvl="1"/>
            <a:r>
              <a:rPr lang="en-US" dirty="0"/>
              <a:t>Event-loop as a partial alternative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10110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4022642" y="5544569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83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10100, 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10100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4022642" y="5544569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ED2D90-3A96-4DB2-A54B-0552FC002F70}"/>
              </a:ext>
            </a:extLst>
          </p:cNvPr>
          <p:cNvSpPr txBox="1"/>
          <p:nvPr/>
        </p:nvSpPr>
        <p:spPr>
          <a:xfrm>
            <a:off x="3762918" y="3644721"/>
            <a:ext cx="4453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request arrives for 10100</a:t>
            </a:r>
          </a:p>
          <a:p>
            <a:r>
              <a:rPr lang="en-US" dirty="0"/>
              <a:t>Enqueue and sort queue</a:t>
            </a:r>
          </a:p>
          <a:p>
            <a:r>
              <a:rPr lang="en-US" dirty="0"/>
              <a:t>Update CC if first request has changed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142B17C-ED42-4854-BFD6-D07FEAE3377A}"/>
              </a:ext>
            </a:extLst>
          </p:cNvPr>
          <p:cNvCxnSpPr>
            <a:cxnSpLocks/>
          </p:cNvCxnSpPr>
          <p:nvPr/>
        </p:nvCxnSpPr>
        <p:spPr>
          <a:xfrm>
            <a:off x="4644980" y="5409127"/>
            <a:ext cx="0" cy="59242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22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83350-73B0-4973-B2BC-D49C7A68D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Enqueuing timer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A0D92-BB66-48D1-B2C6-02340D3A3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Timer requests come in the form: {N seconds from now}</a:t>
            </a:r>
          </a:p>
          <a:p>
            <a:pPr lvl="1"/>
            <a:r>
              <a:rPr lang="en-US" dirty="0" err="1"/>
              <a:t>timer_request</a:t>
            </a:r>
            <a:r>
              <a:rPr lang="en-US" dirty="0"/>
              <a:t>(duration, handler);</a:t>
            </a:r>
          </a:p>
          <a:p>
            <a:pPr lvl="1"/>
            <a:endParaRPr lang="en-US" dirty="0"/>
          </a:p>
          <a:p>
            <a:r>
              <a:rPr lang="en-US" dirty="0"/>
              <a:t>Requests are always relative to the current time</a:t>
            </a:r>
          </a:p>
          <a:p>
            <a:pPr lvl="1"/>
            <a:endParaRPr lang="en-US" dirty="0"/>
          </a:p>
          <a:p>
            <a:r>
              <a:rPr lang="en-US" dirty="0"/>
              <a:t>Need to enqueue by expiration time</a:t>
            </a:r>
          </a:p>
          <a:p>
            <a:pPr lvl="1"/>
            <a:r>
              <a:rPr lang="en-US" dirty="0"/>
              <a:t>Duration + Current Time</a:t>
            </a:r>
          </a:p>
          <a:p>
            <a:pPr lvl="1"/>
            <a:r>
              <a:rPr lang="en-US" dirty="0"/>
              <a:t>Allows for a globally sortable list</a:t>
            </a:r>
          </a:p>
          <a:p>
            <a:pPr lvl="2"/>
            <a:r>
              <a:rPr lang="en-US" dirty="0"/>
              <a:t>Need to decide how to handle overflow logic in real world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ED409-CC6E-42CC-92ED-5FC89289B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36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sure not to miss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 list and modifying the CC register takes time</a:t>
            </a:r>
          </a:p>
          <a:p>
            <a:pPr lvl="1"/>
            <a:r>
              <a:rPr lang="en-US" dirty="0"/>
              <a:t>Might have skipped right past the soonest event</a:t>
            </a:r>
          </a:p>
          <a:p>
            <a:pPr lvl="1"/>
            <a:r>
              <a:rPr lang="en-US" dirty="0"/>
              <a:t>Check for this, and call handler manually if necessary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10100, 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10100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4520484" y="5499284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ED2D90-3A96-4DB2-A54B-0552FC002F70}"/>
              </a:ext>
            </a:extLst>
          </p:cNvPr>
          <p:cNvSpPr txBox="1"/>
          <p:nvPr/>
        </p:nvSpPr>
        <p:spPr>
          <a:xfrm>
            <a:off x="3762918" y="3644721"/>
            <a:ext cx="4453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Handle 10100 event, Call 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142B17C-ED42-4854-BFD6-D07FEAE3377A}"/>
              </a:ext>
            </a:extLst>
          </p:cNvPr>
          <p:cNvCxnSpPr>
            <a:cxnSpLocks/>
          </p:cNvCxnSpPr>
          <p:nvPr/>
        </p:nvCxnSpPr>
        <p:spPr>
          <a:xfrm>
            <a:off x="4644980" y="5409127"/>
            <a:ext cx="0" cy="59242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075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sure not to miss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 list and modifying the CC register takes time</a:t>
            </a:r>
          </a:p>
          <a:p>
            <a:pPr lvl="1"/>
            <a:r>
              <a:rPr lang="en-US" dirty="0"/>
              <a:t>Might have skipped right past the soonest event</a:t>
            </a:r>
          </a:p>
          <a:p>
            <a:pPr lvl="1"/>
            <a:r>
              <a:rPr lang="en-US" dirty="0"/>
              <a:t>Check for this, and call handler manually if necessary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10110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4906709" y="5494922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ED2D90-3A96-4DB2-A54B-0552FC002F70}"/>
              </a:ext>
            </a:extLst>
          </p:cNvPr>
          <p:cNvSpPr txBox="1"/>
          <p:nvPr/>
        </p:nvSpPr>
        <p:spPr>
          <a:xfrm>
            <a:off x="3762918" y="3644721"/>
            <a:ext cx="4453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Update list</a:t>
            </a:r>
          </a:p>
          <a:p>
            <a:r>
              <a:rPr lang="en-US" dirty="0"/>
              <a:t>Update CC register</a:t>
            </a:r>
          </a:p>
          <a:p>
            <a:r>
              <a:rPr lang="en-US" dirty="0"/>
              <a:t>Oh no! That’s in the past!!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142B17C-ED42-4854-BFD6-D07FEAE3377A}"/>
              </a:ext>
            </a:extLst>
          </p:cNvPr>
          <p:cNvCxnSpPr>
            <a:cxnSpLocks/>
          </p:cNvCxnSpPr>
          <p:nvPr/>
        </p:nvCxnSpPr>
        <p:spPr>
          <a:xfrm>
            <a:off x="4644980" y="5409127"/>
            <a:ext cx="0" cy="59242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442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sure not to miss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 list and modifying the CC register takes time</a:t>
            </a:r>
          </a:p>
          <a:p>
            <a:pPr lvl="1"/>
            <a:r>
              <a:rPr lang="en-US" dirty="0"/>
              <a:t>Might have skipped right past the soonest event</a:t>
            </a:r>
          </a:p>
          <a:p>
            <a:pPr lvl="1"/>
            <a:r>
              <a:rPr lang="en-US" dirty="0"/>
              <a:t>Check for this, and call handler manually if necessary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20000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4906709" y="5494922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ED2D90-3A96-4DB2-A54B-0552FC002F70}"/>
              </a:ext>
            </a:extLst>
          </p:cNvPr>
          <p:cNvSpPr txBox="1"/>
          <p:nvPr/>
        </p:nvSpPr>
        <p:spPr>
          <a:xfrm>
            <a:off x="3762918" y="3644721"/>
            <a:ext cx="4453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C manually</a:t>
            </a:r>
          </a:p>
          <a:p>
            <a:r>
              <a:rPr lang="en-US" dirty="0"/>
              <a:t>Update list and CC register again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142B17C-ED42-4854-BFD6-D07FEAE3377A}"/>
              </a:ext>
            </a:extLst>
          </p:cNvPr>
          <p:cNvCxnSpPr>
            <a:cxnSpLocks/>
          </p:cNvCxnSpPr>
          <p:nvPr/>
        </p:nvCxnSpPr>
        <p:spPr>
          <a:xfrm>
            <a:off x="4644980" y="5409127"/>
            <a:ext cx="0" cy="59242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351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D23B2-42E7-4E9D-8D7B-15C54F0C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timers are periodic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E7079-03C1-422E-BF84-B0399A930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Repeating timers are easy to add to this system</a:t>
            </a:r>
          </a:p>
          <a:p>
            <a:pPr lvl="1"/>
            <a:r>
              <a:rPr lang="en-US" dirty="0"/>
              <a:t>Include a Boolean for “repeating” and the duration in the request</a:t>
            </a:r>
          </a:p>
          <a:p>
            <a:pPr lvl="1"/>
            <a:endParaRPr lang="en-US" dirty="0"/>
          </a:p>
          <a:p>
            <a:r>
              <a:rPr lang="en-US" dirty="0"/>
              <a:t>When timer expires</a:t>
            </a:r>
          </a:p>
          <a:p>
            <a:pPr lvl="1"/>
            <a:r>
              <a:rPr lang="en-US" dirty="0"/>
              <a:t>If not repeating, just call handler and then drop it</a:t>
            </a:r>
          </a:p>
          <a:p>
            <a:pPr lvl="1"/>
            <a:r>
              <a:rPr lang="en-US" dirty="0"/>
              <a:t>If repeating,</a:t>
            </a:r>
          </a:p>
          <a:p>
            <a:pPr lvl="2"/>
            <a:r>
              <a:rPr lang="en-US" dirty="0"/>
              <a:t>First reinsert based on duration and new current time</a:t>
            </a:r>
          </a:p>
          <a:p>
            <a:pPr lvl="2"/>
            <a:r>
              <a:rPr lang="en-US" dirty="0"/>
              <a:t>Then call the handler</a:t>
            </a:r>
          </a:p>
          <a:p>
            <a:pPr lvl="3"/>
            <a:r>
              <a:rPr lang="en-US" dirty="0"/>
              <a:t>Don’t want the latency of the handler to slow us down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783E5-AFD5-4A35-8DDD-78CE5359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09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AD790-86F2-411A-A2DF-10637A2E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65A73-996E-4DB9-BCD5-879AA5C19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Modifying the request structure in an interrupt context is dangerous</a:t>
            </a:r>
          </a:p>
          <a:p>
            <a:pPr lvl="1"/>
            <a:r>
              <a:rPr lang="en-US" dirty="0"/>
              <a:t>New request might be in the middle of getting added</a:t>
            </a:r>
          </a:p>
          <a:p>
            <a:pPr lvl="1"/>
            <a:r>
              <a:rPr lang="en-US" dirty="0"/>
              <a:t>Interrupt would run right in the middle of that</a:t>
            </a:r>
          </a:p>
          <a:p>
            <a:pPr lvl="1"/>
            <a:r>
              <a:rPr lang="en-US" dirty="0"/>
              <a:t>Literally an OS data race example</a:t>
            </a:r>
          </a:p>
          <a:p>
            <a:pPr lvl="1"/>
            <a:endParaRPr lang="en-US" dirty="0"/>
          </a:p>
          <a:p>
            <a:r>
              <a:rPr lang="en-US" dirty="0"/>
              <a:t>Solution: disable interrupts during critical section</a:t>
            </a:r>
          </a:p>
          <a:p>
            <a:pPr lvl="1"/>
            <a:r>
              <a:rPr lang="en-US" dirty="0"/>
              <a:t>Whenever editing request structure</a:t>
            </a:r>
          </a:p>
          <a:p>
            <a:pPr lvl="1"/>
            <a:r>
              <a:rPr lang="en-US" dirty="0"/>
              <a:t>Enable interrupts after, which may result in an event</a:t>
            </a:r>
          </a:p>
          <a:p>
            <a:pPr lvl="2"/>
            <a:r>
              <a:rPr lang="en-US" dirty="0"/>
              <a:t>Note: Interrupt handler might now fire but have no work to do. Should always check if something should actually be handled first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6709F-7F91-4F90-BD47-ECE7C730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79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Virtualized Drivers</a:t>
            </a:r>
          </a:p>
          <a:p>
            <a:endParaRPr lang="en-US" dirty="0"/>
          </a:p>
          <a:p>
            <a:r>
              <a:rPr lang="en-US" b="1" dirty="0"/>
              <a:t>Driver Interfaces (Blocking and Non-Blocking)</a:t>
            </a:r>
          </a:p>
          <a:p>
            <a:endParaRPr lang="en-US" dirty="0"/>
          </a:p>
          <a:p>
            <a:r>
              <a:rPr lang="en-US" dirty="0"/>
              <a:t>Event Loop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6406127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AD790-86F2-411A-A2DF-10637A2E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Callback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65A73-996E-4DB9-BCD5-879AA5C19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timer_start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(duration,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my_timer_handler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context);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Driver interfaces often provide a callback mechanism</a:t>
            </a:r>
          </a:p>
          <a:p>
            <a:pPr lvl="1"/>
            <a:r>
              <a:rPr lang="en-US" dirty="0"/>
              <a:t>Caller provides a function which should be executed when complete</a:t>
            </a:r>
          </a:p>
          <a:p>
            <a:endParaRPr lang="en-US" dirty="0"/>
          </a:p>
          <a:p>
            <a:r>
              <a:rPr lang="en-US" dirty="0"/>
              <a:t>“Context” is often provided as well (void*)</a:t>
            </a:r>
          </a:p>
          <a:p>
            <a:pPr lvl="1"/>
            <a:r>
              <a:rPr lang="en-US" dirty="0"/>
              <a:t>Ability for caller to pass an argument for the callback function</a:t>
            </a:r>
          </a:p>
          <a:p>
            <a:pPr lvl="1"/>
            <a:r>
              <a:rPr lang="en-US" dirty="0"/>
              <a:t>Often a pointer to a position in a structure or a shared variable to modify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6709F-7F91-4F90-BD47-ECE7C730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2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Virtualized Drivers</a:t>
            </a:r>
          </a:p>
          <a:p>
            <a:endParaRPr lang="en-US" dirty="0"/>
          </a:p>
          <a:p>
            <a:r>
              <a:rPr lang="en-US" dirty="0"/>
              <a:t>Driver Interfaces (Blocking and Non-Blocking)</a:t>
            </a:r>
          </a:p>
          <a:p>
            <a:endParaRPr lang="en-US" dirty="0"/>
          </a:p>
          <a:p>
            <a:r>
              <a:rPr lang="en-US" dirty="0"/>
              <a:t>Event Loop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2109D-C5AC-4962-A042-C41AAF1BC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pointers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80D12-5887-44F5-8D15-0BCD7EBD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472788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cs typeface="Courier New" panose="02070309020205020404" pitchFamily="49" charset="0"/>
              </a:rPr>
              <a:t>Harder than in </a:t>
            </a:r>
            <a:r>
              <a:rPr lang="en-US" sz="2600" dirty="0" err="1">
                <a:cs typeface="Courier New" panose="02070309020205020404" pitchFamily="49" charset="0"/>
              </a:rPr>
              <a:t>Javascript</a:t>
            </a:r>
            <a:r>
              <a:rPr lang="en-US" sz="2600" dirty="0">
                <a:cs typeface="Courier New" panose="02070309020205020404" pitchFamily="49" charset="0"/>
              </a:rPr>
              <a:t> or C++. Can’t define anonymous function inline</a:t>
            </a:r>
          </a:p>
          <a:p>
            <a:pPr lvl="1"/>
            <a:r>
              <a:rPr lang="en-US" sz="2200" dirty="0">
                <a:cs typeface="Courier New" panose="02070309020205020404" pitchFamily="49" charset="0"/>
              </a:rPr>
              <a:t>Instead create a pointer to an existing function in your code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(int a)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do something here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 (*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fun_ptr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)(int) = &amp;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fun_ptr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(10); // dereference happens automatically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FD0FA-80B9-45D0-BD23-CE5C7B0F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899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Callbacks usually run in an interrupt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interrupt handler calls the callback, the callback will be within that same interrupt context</a:t>
            </a:r>
          </a:p>
          <a:p>
            <a:endParaRPr lang="en-US" dirty="0"/>
          </a:p>
          <a:p>
            <a:r>
              <a:rPr lang="en-US" dirty="0"/>
              <a:t>Be careful which variables you modify!!</a:t>
            </a:r>
          </a:p>
          <a:p>
            <a:pPr lvl="1"/>
            <a:r>
              <a:rPr lang="en-US" dirty="0"/>
              <a:t>Same concurrency problems mentioned before</a:t>
            </a:r>
          </a:p>
          <a:p>
            <a:pPr lvl="1"/>
            <a:endParaRPr lang="en-US" dirty="0"/>
          </a:p>
          <a:p>
            <a:r>
              <a:rPr lang="en-US" dirty="0"/>
              <a:t>Starts to get pretty annoying</a:t>
            </a:r>
          </a:p>
          <a:p>
            <a:pPr lvl="1"/>
            <a:r>
              <a:rPr lang="en-US" dirty="0"/>
              <a:t>Embedded systems deal with concurrency issues just like OS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094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BF3DA-083C-4DB6-87F5-73878DFC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function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5933A-A8D7-4A15-B66A-CA0269614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/>
              <a:t>Alternative option: blocking calls</a:t>
            </a:r>
          </a:p>
          <a:p>
            <a:pPr lvl="1"/>
            <a:r>
              <a:rPr lang="en-US" sz="3400" dirty="0"/>
              <a:t>Do not return until request is complete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(void* context) {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*(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*)context = true; // context is the flag pointer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timer_start_blocking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(duration)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flag = false;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        duration, pointer, context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timer_start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(duration, &amp;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&amp;flag);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(!flag) { }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6FBDB7-02C2-4A37-B48B-78AB8451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306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1A19-86E5-4970-B3AE-91A488A87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 driver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00F84-F57B-4BD1-AAF6-912D783A4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nu-</a:t>
            </a:r>
            <a:r>
              <a:rPr lang="en-US" dirty="0" err="1"/>
              <a:t>microbit</a:t>
            </a:r>
            <a:r>
              <a:rPr lang="en-US" dirty="0"/>
              <a:t>-base/software/apps/</a:t>
            </a:r>
            <a:r>
              <a:rPr lang="en-US" dirty="0" err="1"/>
              <a:t>temp_driver</a:t>
            </a:r>
            <a:r>
              <a:rPr lang="en-US" dirty="0"/>
              <a:t>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6CEA8-C52C-4867-B895-63099FA0C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731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Virtualized Drivers</a:t>
            </a:r>
          </a:p>
          <a:p>
            <a:endParaRPr lang="en-US" dirty="0"/>
          </a:p>
          <a:p>
            <a:r>
              <a:rPr lang="en-US" dirty="0"/>
              <a:t>Driver Interfaces (Blocking and Non-Blocking)</a:t>
            </a:r>
          </a:p>
          <a:p>
            <a:endParaRPr lang="en-US" dirty="0"/>
          </a:p>
          <a:p>
            <a:r>
              <a:rPr lang="en-US" b="1" dirty="0"/>
              <a:t>Event Loop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141280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F69DD-8255-4138-9768-B5FD2E6BE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 are frustrating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ABE48-65B0-44F1-A35C-6260A3B7D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do not want to block on every call</a:t>
            </a:r>
          </a:p>
          <a:p>
            <a:endParaRPr lang="en-US" dirty="0"/>
          </a:p>
          <a:p>
            <a:r>
              <a:rPr lang="en-US" dirty="0"/>
              <a:t>We also do not want to deal with concurrency issues</a:t>
            </a:r>
          </a:p>
          <a:p>
            <a:endParaRPr lang="en-US" dirty="0"/>
          </a:p>
          <a:p>
            <a:r>
              <a:rPr lang="en-US" dirty="0"/>
              <a:t>Alternative: one main event loop</a:t>
            </a:r>
          </a:p>
          <a:p>
            <a:pPr lvl="1"/>
            <a:r>
              <a:rPr lang="en-US" dirty="0"/>
              <a:t>Polls necessary sensors</a:t>
            </a:r>
          </a:p>
          <a:p>
            <a:pPr lvl="1"/>
            <a:r>
              <a:rPr lang="en-US" dirty="0"/>
              <a:t>Iterates through state machine and determine actions</a:t>
            </a:r>
          </a:p>
          <a:p>
            <a:pPr lvl="1"/>
            <a:r>
              <a:rPr lang="en-US" dirty="0"/>
              <a:t>Runs at a certain frequency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6CF63-24D9-40FF-8836-F42F5E34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722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A5539-503C-4875-8F06-69A8F50D7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5412C-D94E-4374-BE2B-650400515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Rather than polling a single driver, poll all of them</a:t>
            </a:r>
          </a:p>
          <a:p>
            <a:pPr lvl="1"/>
            <a:r>
              <a:rPr lang="en-US" dirty="0"/>
              <a:t>Each time through the loop check all relevant inputs</a:t>
            </a:r>
          </a:p>
          <a:p>
            <a:pPr lvl="1"/>
            <a:r>
              <a:rPr lang="en-US" dirty="0"/>
              <a:t>Respond to events that are necessary</a:t>
            </a:r>
          </a:p>
          <a:p>
            <a:pPr lvl="1"/>
            <a:r>
              <a:rPr lang="en-US" dirty="0"/>
              <a:t>Sleep until ready to start again</a:t>
            </a:r>
          </a:p>
          <a:p>
            <a:endParaRPr lang="en-US" dirty="0"/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(1) {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time start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check_timer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(result) {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check_gps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}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adjust_throttle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sleep(1ms –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– start));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9EA26-AC64-4EE1-BA68-7B8F11B14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696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Top-half / Bottom-half handler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half</a:t>
            </a:r>
          </a:p>
          <a:p>
            <a:pPr lvl="1"/>
            <a:r>
              <a:rPr lang="en-US" dirty="0"/>
              <a:t>Implements interface that higher layers require</a:t>
            </a:r>
          </a:p>
          <a:p>
            <a:pPr lvl="1"/>
            <a:r>
              <a:rPr lang="en-US" dirty="0"/>
              <a:t>Performs logic to start device requests</a:t>
            </a:r>
          </a:p>
          <a:p>
            <a:pPr lvl="1"/>
            <a:r>
              <a:rPr lang="en-US" dirty="0"/>
              <a:t>Wait for I/O to be completed</a:t>
            </a:r>
          </a:p>
          <a:p>
            <a:pPr lvl="2"/>
            <a:r>
              <a:rPr lang="en-US" dirty="0"/>
              <a:t>Synchronously (blocking) or asynchronously (return to event loop)</a:t>
            </a:r>
          </a:p>
          <a:p>
            <a:pPr lvl="1"/>
            <a:r>
              <a:rPr lang="en-US" dirty="0"/>
              <a:t>Handle responses from the device when complete</a:t>
            </a:r>
          </a:p>
          <a:p>
            <a:endParaRPr lang="en-US" dirty="0"/>
          </a:p>
          <a:p>
            <a:r>
              <a:rPr lang="en-US" dirty="0"/>
              <a:t>Bottom half</a:t>
            </a:r>
          </a:p>
          <a:p>
            <a:pPr lvl="1"/>
            <a:r>
              <a:rPr lang="en-US" dirty="0"/>
              <a:t>Interrupt handler</a:t>
            </a:r>
          </a:p>
          <a:p>
            <a:pPr lvl="2"/>
            <a:r>
              <a:rPr lang="en-US" dirty="0"/>
              <a:t>Continues next transaction</a:t>
            </a:r>
          </a:p>
          <a:p>
            <a:pPr lvl="2"/>
            <a:r>
              <a:rPr lang="en-US" dirty="0"/>
              <a:t>Or signals for top half to continue (often with shared variable)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657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Virtualized Drivers</a:t>
            </a:r>
          </a:p>
          <a:p>
            <a:endParaRPr lang="en-US" dirty="0"/>
          </a:p>
          <a:p>
            <a:r>
              <a:rPr lang="en-US" dirty="0"/>
              <a:t>Driver Interfaces (Blocking and Non-Blocking)</a:t>
            </a:r>
          </a:p>
          <a:p>
            <a:endParaRPr lang="en-US" dirty="0"/>
          </a:p>
          <a:p>
            <a:r>
              <a:rPr lang="en-US" dirty="0"/>
              <a:t>Event Loop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96459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resource amounts is a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applications may require any number of resources</a:t>
            </a:r>
          </a:p>
          <a:p>
            <a:pPr lvl="1"/>
            <a:r>
              <a:rPr lang="en-US" dirty="0"/>
              <a:t>Particularly in this case: peripherals</a:t>
            </a:r>
          </a:p>
          <a:p>
            <a:pPr lvl="1"/>
            <a:r>
              <a:rPr lang="en-US" dirty="0"/>
              <a:t>For example, how many timers should there be?</a:t>
            </a:r>
          </a:p>
          <a:p>
            <a:pPr lvl="1"/>
            <a:endParaRPr lang="en-US" dirty="0"/>
          </a:p>
          <a:p>
            <a:r>
              <a:rPr lang="en-US" dirty="0"/>
              <a:t>But hardware has to pick some number to provide</a:t>
            </a:r>
          </a:p>
          <a:p>
            <a:pPr lvl="1"/>
            <a:r>
              <a:rPr lang="en-US" dirty="0"/>
              <a:t>More is wasted cost</a:t>
            </a:r>
          </a:p>
          <a:p>
            <a:pPr lvl="1"/>
            <a:r>
              <a:rPr lang="en-US" dirty="0"/>
              <a:t>Too few and applications cannot succeed</a:t>
            </a:r>
          </a:p>
          <a:p>
            <a:pPr lvl="1"/>
            <a:endParaRPr lang="en-US" dirty="0"/>
          </a:p>
          <a:p>
            <a:r>
              <a:rPr lang="en-US" dirty="0"/>
              <a:t>Solution: virtualize the resource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79360-F2AE-41F2-9933-2CB80C9F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0FA97-8CE0-4E74-AD32-4F83CE5B5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Create a queue of requests and a pool of resources</a:t>
            </a:r>
          </a:p>
          <a:p>
            <a:pPr lvl="1"/>
            <a:r>
              <a:rPr lang="en-US" sz="2000" dirty="0"/>
              <a:t>N requests to M resources</a:t>
            </a:r>
          </a:p>
          <a:p>
            <a:pPr lvl="1"/>
            <a:endParaRPr lang="en-US" sz="2000" dirty="0"/>
          </a:p>
          <a:p>
            <a:r>
              <a:rPr lang="en-US" sz="2400" dirty="0"/>
              <a:t>Application requests are queued when they come in</a:t>
            </a:r>
          </a:p>
          <a:p>
            <a:pPr lvl="1"/>
            <a:r>
              <a:rPr lang="en-US" sz="2000" dirty="0"/>
              <a:t>Rather than serviced immediately</a:t>
            </a:r>
          </a:p>
          <a:p>
            <a:pPr lvl="1"/>
            <a:endParaRPr lang="en-US" sz="2000" dirty="0"/>
          </a:p>
          <a:p>
            <a:r>
              <a:rPr lang="en-US" sz="2400" dirty="0"/>
              <a:t>While a resource is available</a:t>
            </a:r>
          </a:p>
          <a:p>
            <a:pPr lvl="1"/>
            <a:r>
              <a:rPr lang="en-US" sz="2000" dirty="0"/>
              <a:t>Pop request from queue (by some priority)</a:t>
            </a:r>
          </a:p>
          <a:p>
            <a:pPr lvl="1"/>
            <a:r>
              <a:rPr lang="en-US" sz="2000" dirty="0"/>
              <a:t>Service with hardware</a:t>
            </a:r>
          </a:p>
          <a:p>
            <a:pPr lvl="1"/>
            <a:r>
              <a:rPr lang="en-US" sz="2000" dirty="0"/>
              <a:t>Wait until another resource is available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E5662-EB4D-44E8-9624-396ED49A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70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8E68-BD2E-4109-BAA3-717431E00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sending serial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35077-DBF7-4E5D-8BCC-14FEA47F4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Serial messages (such as </a:t>
            </a:r>
            <a:r>
              <a:rPr lang="en-US" dirty="0" err="1"/>
              <a:t>printf</a:t>
            </a:r>
            <a:r>
              <a:rPr lang="en-US" dirty="0"/>
              <a:t>() strings) are sent via UART</a:t>
            </a:r>
          </a:p>
          <a:p>
            <a:pPr lvl="1"/>
            <a:r>
              <a:rPr lang="en-US" dirty="0"/>
              <a:t>UARTE peripheral (we’ll talk about this later)</a:t>
            </a:r>
          </a:p>
          <a:p>
            <a:pPr lvl="1"/>
            <a:endParaRPr lang="en-US" dirty="0"/>
          </a:p>
          <a:p>
            <a:r>
              <a:rPr lang="en-US" dirty="0"/>
              <a:t>nRF52 has two UARTE peripherals</a:t>
            </a:r>
          </a:p>
          <a:p>
            <a:pPr lvl="1"/>
            <a:r>
              <a:rPr lang="en-US" dirty="0"/>
              <a:t>Can be attached to any output pins</a:t>
            </a:r>
          </a:p>
          <a:p>
            <a:pPr lvl="1"/>
            <a:r>
              <a:rPr lang="en-US" dirty="0"/>
              <a:t>Changing pins is a quick operation</a:t>
            </a:r>
          </a:p>
          <a:p>
            <a:pPr lvl="1"/>
            <a:endParaRPr lang="en-US" dirty="0"/>
          </a:p>
          <a:p>
            <a:r>
              <a:rPr lang="en-US" dirty="0"/>
              <a:t>What if we want to talk to three serial devices?</a:t>
            </a:r>
          </a:p>
          <a:p>
            <a:pPr lvl="1"/>
            <a:r>
              <a:rPr lang="en-US" dirty="0"/>
              <a:t>Console (</a:t>
            </a:r>
            <a:r>
              <a:rPr lang="en-US" dirty="0" err="1"/>
              <a:t>printf</a:t>
            </a:r>
            <a:r>
              <a:rPr lang="en-US" dirty="0"/>
              <a:t> output)</a:t>
            </a:r>
          </a:p>
          <a:p>
            <a:pPr lvl="1"/>
            <a:r>
              <a:rPr lang="en-US" dirty="0"/>
              <a:t>GPS (NMEA) </a:t>
            </a:r>
          </a:p>
          <a:p>
            <a:pPr lvl="1"/>
            <a:r>
              <a:rPr lang="en-US" dirty="0"/>
              <a:t>WiFi radio (AT commands)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319B-BA9F-4651-846C-E463912C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5" y="1300766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4" y="2189410"/>
            <a:ext cx="0" cy="7308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81621" y="4644911"/>
            <a:ext cx="3948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Empty</a:t>
            </a:r>
          </a:p>
        </p:txBody>
      </p:sp>
    </p:spTree>
    <p:extLst>
      <p:ext uri="{BB962C8B-B14F-4D97-AF65-F5344CB8AC3E}">
        <p14:creationId xmlns:p14="http://schemas.microsoft.com/office/powerpoint/2010/main" val="330877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UART: serves request with hardware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4" y="1300762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3" y="2189406"/>
            <a:ext cx="1" cy="730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16085" y="458089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{Serial Console, TX, 0x20001F00, 20}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A9B66A-793D-4BE1-B5A7-5AC9E25B3A94}"/>
              </a:ext>
            </a:extLst>
          </p:cNvPr>
          <p:cNvCxnSpPr>
            <a:cxnSpLocks/>
            <a:stCxn id="10" idx="2"/>
            <a:endCxn id="5" idx="0"/>
          </p:cNvCxnSpPr>
          <p:nvPr/>
        </p:nvCxnSpPr>
        <p:spPr>
          <a:xfrm flipH="1">
            <a:off x="1476919" y="4298325"/>
            <a:ext cx="1478923" cy="12621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587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UART: serves until resources are full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4" y="1300762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3" y="2189406"/>
            <a:ext cx="1" cy="730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16085" y="458089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{Serial Console, TX, 0x20001F00, 20}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A9B66A-793D-4BE1-B5A7-5AC9E25B3A94}"/>
              </a:ext>
            </a:extLst>
          </p:cNvPr>
          <p:cNvCxnSpPr>
            <a:cxnSpLocks/>
            <a:stCxn id="10" idx="2"/>
            <a:endCxn id="5" idx="0"/>
          </p:cNvCxnSpPr>
          <p:nvPr/>
        </p:nvCxnSpPr>
        <p:spPr>
          <a:xfrm flipH="1">
            <a:off x="1476919" y="4298325"/>
            <a:ext cx="1478923" cy="12621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64DD7A0-D2EF-49F7-A510-96688FB97740}"/>
              </a:ext>
            </a:extLst>
          </p:cNvPr>
          <p:cNvSpPr txBox="1"/>
          <p:nvPr/>
        </p:nvSpPr>
        <p:spPr>
          <a:xfrm>
            <a:off x="7450781" y="4087508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{GPS, RX, 0x20001000, 150}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BADBC7-0C31-4ED0-B155-587EAB6E155F}"/>
              </a:ext>
            </a:extLst>
          </p:cNvPr>
          <p:cNvSpPr txBox="1"/>
          <p:nvPr/>
        </p:nvSpPr>
        <p:spPr>
          <a:xfrm>
            <a:off x="7448282" y="3594124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{WiFi Radio, TX, 0x20000020, 1500}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347C66-3914-408E-AA7D-5BF925974382}"/>
              </a:ext>
            </a:extLst>
          </p:cNvPr>
          <p:cNvCxnSpPr>
            <a:cxnSpLocks/>
            <a:stCxn id="6" idx="0"/>
            <a:endCxn id="11" idx="2"/>
          </p:cNvCxnSpPr>
          <p:nvPr/>
        </p:nvCxnSpPr>
        <p:spPr>
          <a:xfrm flipV="1">
            <a:off x="3671623" y="4285448"/>
            <a:ext cx="1600129" cy="12750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738881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13499C5-2493-46D7-A578-A55B4E92D20D}" vid="{B37469B3-D6DE-4740-A3F3-917322C394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ce346_template</Template>
  <TotalTime>770</TotalTime>
  <Words>2060</Words>
  <Application>Microsoft Office PowerPoint</Application>
  <PresentationFormat>Widescreen</PresentationFormat>
  <Paragraphs>476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Courier New</vt:lpstr>
      <vt:lpstr>Tahoma</vt:lpstr>
      <vt:lpstr>Class Slides</vt:lpstr>
      <vt:lpstr>Lecture 07 Driver Design</vt:lpstr>
      <vt:lpstr>Today’s Goals</vt:lpstr>
      <vt:lpstr>Outline</vt:lpstr>
      <vt:lpstr>Choosing resource amounts is a problem</vt:lpstr>
      <vt:lpstr>Virtualization pattern</vt:lpstr>
      <vt:lpstr>Example: sending serial messages</vt:lpstr>
      <vt:lpstr>Virtualized UART</vt:lpstr>
      <vt:lpstr>Virtualized UART: serves request with hardware</vt:lpstr>
      <vt:lpstr>Virtualized UART: serves until resources are full</vt:lpstr>
      <vt:lpstr>Virtualized UART: additional requests are queued</vt:lpstr>
      <vt:lpstr>Virtualized UART: moves to next item when complete</vt:lpstr>
      <vt:lpstr>Virtualized UART: moves to next item when complete</vt:lpstr>
      <vt:lpstr>Challenges to making virtualization work</vt:lpstr>
      <vt:lpstr>Dynamic resource allocation options</vt:lpstr>
      <vt:lpstr>Another example: managing multiple timers</vt:lpstr>
      <vt:lpstr>Virtual timers</vt:lpstr>
      <vt:lpstr>Virtual timers</vt:lpstr>
      <vt:lpstr>Virtual timers</vt:lpstr>
      <vt:lpstr>Virtual timers</vt:lpstr>
      <vt:lpstr>Virtual timers</vt:lpstr>
      <vt:lpstr>Virtual timers</vt:lpstr>
      <vt:lpstr>Enqueuing timer requests</vt:lpstr>
      <vt:lpstr>Make sure not to miss timers</vt:lpstr>
      <vt:lpstr>Make sure not to miss timers</vt:lpstr>
      <vt:lpstr>Make sure not to miss timers</vt:lpstr>
      <vt:lpstr>Some timers are periodic</vt:lpstr>
      <vt:lpstr>Concurrency safety</vt:lpstr>
      <vt:lpstr>Outline</vt:lpstr>
      <vt:lpstr>Callback functions</vt:lpstr>
      <vt:lpstr>Function pointers in C</vt:lpstr>
      <vt:lpstr>Callbacks usually run in an interrupt context</vt:lpstr>
      <vt:lpstr>Blocking function calls</vt:lpstr>
      <vt:lpstr>Temp driver example</vt:lpstr>
      <vt:lpstr>Outline</vt:lpstr>
      <vt:lpstr>Interrupts are frustrating</vt:lpstr>
      <vt:lpstr>Event loop</vt:lpstr>
      <vt:lpstr>Top-half / Bottom-half handler design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07 Driver Design</dc:title>
  <dc:creator>Branden Ghena</dc:creator>
  <cp:lastModifiedBy>Branden Ghena</cp:lastModifiedBy>
  <cp:revision>39</cp:revision>
  <dcterms:created xsi:type="dcterms:W3CDTF">2021-04-14T03:12:40Z</dcterms:created>
  <dcterms:modified xsi:type="dcterms:W3CDTF">2021-04-14T16:03:22Z</dcterms:modified>
</cp:coreProperties>
</file>