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44"/>
  </p:notesMasterIdLst>
  <p:sldIdLst>
    <p:sldId id="256" r:id="rId2"/>
    <p:sldId id="384" r:id="rId3"/>
    <p:sldId id="264" r:id="rId4"/>
    <p:sldId id="348" r:id="rId5"/>
    <p:sldId id="257" r:id="rId6"/>
    <p:sldId id="386" r:id="rId7"/>
    <p:sldId id="387" r:id="rId8"/>
    <p:sldId id="437" r:id="rId9"/>
    <p:sldId id="432" r:id="rId10"/>
    <p:sldId id="430" r:id="rId11"/>
    <p:sldId id="392" r:id="rId12"/>
    <p:sldId id="433" r:id="rId13"/>
    <p:sldId id="434" r:id="rId14"/>
    <p:sldId id="435" r:id="rId15"/>
    <p:sldId id="436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19" r:id="rId25"/>
    <p:sldId id="422" r:id="rId26"/>
    <p:sldId id="423" r:id="rId27"/>
    <p:sldId id="438" r:id="rId28"/>
    <p:sldId id="421" r:id="rId29"/>
    <p:sldId id="424" r:id="rId30"/>
    <p:sldId id="391" r:id="rId31"/>
    <p:sldId id="425" r:id="rId32"/>
    <p:sldId id="383" r:id="rId33"/>
    <p:sldId id="393" r:id="rId34"/>
    <p:sldId id="441" r:id="rId35"/>
    <p:sldId id="431" r:id="rId36"/>
    <p:sldId id="426" r:id="rId37"/>
    <p:sldId id="427" r:id="rId38"/>
    <p:sldId id="439" r:id="rId39"/>
    <p:sldId id="440" r:id="rId40"/>
    <p:sldId id="395" r:id="rId41"/>
    <p:sldId id="397" r:id="rId42"/>
    <p:sldId id="3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264"/>
          </p14:sldIdLst>
        </p14:section>
        <p14:section name="Who and Why" id="{B55B8E8C-5EAB-4A1E-A4E9-AE5E896E46FA}">
          <p14:sldIdLst>
            <p14:sldId id="348"/>
            <p14:sldId id="257"/>
            <p14:sldId id="386"/>
            <p14:sldId id="387"/>
          </p14:sldIdLst>
        </p14:section>
        <p14:section name="Embedded Systems" id="{1014F7E0-65CC-462D-8134-46C98BE194DC}">
          <p14:sldIdLst>
            <p14:sldId id="437"/>
            <p14:sldId id="432"/>
            <p14:sldId id="430"/>
            <p14:sldId id="392"/>
            <p14:sldId id="433"/>
            <p14:sldId id="434"/>
            <p14:sldId id="435"/>
            <p14:sldId id="436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19"/>
            <p14:sldId id="422"/>
            <p14:sldId id="423"/>
          </p14:sldIdLst>
        </p14:section>
        <p14:section name="Course Overview" id="{9ADE3480-6D2C-4CD1-85E0-064AEE158619}">
          <p14:sldIdLst>
            <p14:sldId id="438"/>
            <p14:sldId id="421"/>
            <p14:sldId id="424"/>
            <p14:sldId id="391"/>
            <p14:sldId id="425"/>
            <p14:sldId id="383"/>
            <p14:sldId id="393"/>
            <p14:sldId id="441"/>
            <p14:sldId id="431"/>
            <p14:sldId id="426"/>
            <p14:sldId id="427"/>
          </p14:sldIdLst>
        </p14:section>
        <p14:section name="Wrapup" id="{29A7F866-9DA9-446B-8359-CE426CB89C7A}">
          <p14:sldIdLst>
            <p14:sldId id="439"/>
            <p14:sldId id="440"/>
            <p14:sldId id="395"/>
            <p14:sldId id="397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155" d="100"/>
          <a:sy n="155" d="100"/>
        </p:scale>
        <p:origin x="162" y="4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Bonus 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23.png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image" Target="../media/image26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25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image" Target="../media/image21.png"/><Relationship Id="rId40" Type="http://schemas.openxmlformats.org/officeDocument/2006/relationships/image" Target="../media/image24.em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20.emf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slideLayout" Target="../slideLayouts/slideLayout4.xml"/><Relationship Id="rId43" Type="http://schemas.openxmlformats.org/officeDocument/2006/relationships/image" Target="../media/image27.jpe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26" Type="http://schemas.openxmlformats.org/officeDocument/2006/relationships/tags" Target="../tags/tag60.xml"/><Relationship Id="rId39" Type="http://schemas.openxmlformats.org/officeDocument/2006/relationships/image" Target="../media/image20.emf"/><Relationship Id="rId21" Type="http://schemas.openxmlformats.org/officeDocument/2006/relationships/tags" Target="../tags/tag55.xml"/><Relationship Id="rId34" Type="http://schemas.openxmlformats.org/officeDocument/2006/relationships/tags" Target="../tags/tag68.xml"/><Relationship Id="rId42" Type="http://schemas.openxmlformats.org/officeDocument/2006/relationships/image" Target="../media/image25.emf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29" Type="http://schemas.openxmlformats.org/officeDocument/2006/relationships/tags" Target="../tags/tag63.xml"/><Relationship Id="rId41" Type="http://schemas.openxmlformats.org/officeDocument/2006/relationships/image" Target="../media/image24.emf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tags" Target="../tags/tag58.xml"/><Relationship Id="rId32" Type="http://schemas.openxmlformats.org/officeDocument/2006/relationships/tags" Target="../tags/tag66.xml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tags" Target="../tags/tag57.xml"/><Relationship Id="rId28" Type="http://schemas.openxmlformats.org/officeDocument/2006/relationships/tags" Target="../tags/tag62.xml"/><Relationship Id="rId36" Type="http://schemas.openxmlformats.org/officeDocument/2006/relationships/slideLayout" Target="../slideLayouts/slideLayout4.xml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31" Type="http://schemas.openxmlformats.org/officeDocument/2006/relationships/tags" Target="../tags/tag65.xml"/><Relationship Id="rId44" Type="http://schemas.openxmlformats.org/officeDocument/2006/relationships/image" Target="../media/image26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tags" Target="../tags/tag56.xml"/><Relationship Id="rId27" Type="http://schemas.openxmlformats.org/officeDocument/2006/relationships/tags" Target="../tags/tag61.xml"/><Relationship Id="rId30" Type="http://schemas.openxmlformats.org/officeDocument/2006/relationships/tags" Target="../tags/tag64.xml"/><Relationship Id="rId35" Type="http://schemas.openxmlformats.org/officeDocument/2006/relationships/tags" Target="../tags/tag69.xml"/><Relationship Id="rId43" Type="http://schemas.openxmlformats.org/officeDocument/2006/relationships/image" Target="../media/image27.jpeg"/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tags" Target="../tags/tag59.xml"/><Relationship Id="rId33" Type="http://schemas.openxmlformats.org/officeDocument/2006/relationships/tags" Target="../tags/tag67.xml"/><Relationship Id="rId38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emf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0.emf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jpeg"/><Relationship Id="rId9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"/><Relationship Id="rId5" Type="http://schemas.openxmlformats.org/officeDocument/2006/relationships/image" Target="../media/image41.tif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youtube.com/watch?v=oNUXhCDnHo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Microprocessor System Design</a:t>
            </a:r>
          </a:p>
          <a:p>
            <a:r>
              <a:rPr lang="en-US" dirty="0"/>
              <a:t>Branden Ghena – Spring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71B4-E21F-41D3-A4D1-DAAC2B2E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area: Cyber-Physical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1D39-D28F-48E2-A466-975E5E46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 that are part computational and part real-world</a:t>
            </a:r>
          </a:p>
          <a:p>
            <a:pPr lvl="1"/>
            <a:r>
              <a:rPr lang="en-US" dirty="0"/>
              <a:t>Example: autonomous vehicles</a:t>
            </a:r>
          </a:p>
          <a:p>
            <a:pPr lvl="1"/>
            <a:endParaRPr lang="en-US" dirty="0"/>
          </a:p>
          <a:p>
            <a:r>
              <a:rPr lang="en-US" dirty="0"/>
              <a:t>Combines multiple fields to handle this problem</a:t>
            </a:r>
          </a:p>
          <a:p>
            <a:pPr lvl="1"/>
            <a:r>
              <a:rPr lang="en-US" dirty="0"/>
              <a:t>Embedded Systems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Software Engineering</a:t>
            </a:r>
          </a:p>
          <a:p>
            <a:pPr lvl="1"/>
            <a:r>
              <a:rPr lang="en-US" dirty="0"/>
              <a:t>Computer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46349-550C-4C3F-976F-B4AE015F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53FB151D-4D6F-4102-94E8-9B212637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3853" y="4140200"/>
            <a:ext cx="390396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4">
            <a:extLst>
              <a:ext uri="{FF2B5EF4-FFF2-40B4-BE49-F238E27FC236}">
                <a16:creationId xmlns:a16="http://schemas.microsoft.com/office/drawing/2014/main" id="{8A40B0C3-A17B-470B-812A-B8135C33A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312" y="5763331"/>
            <a:ext cx="1126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341257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AA81-8405-4F5D-BF27-1CCC2CCA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of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5DE3F-8291-4A21-82CF-6D87B9A6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50C8FE6-2C49-4E7E-9C1D-5AED80931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76"/>
          <a:stretch>
            <a:fillRect/>
          </a:stretch>
        </p:blipFill>
        <p:spPr>
          <a:xfrm>
            <a:off x="1941095" y="1143000"/>
            <a:ext cx="8107958" cy="5038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BC0B9C5-FF8D-49B9-9546-E8EF3B666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23" b="44509"/>
          <a:stretch>
            <a:fillRect/>
          </a:stretch>
        </p:blipFill>
        <p:spPr>
          <a:xfrm>
            <a:off x="1998279" y="3672463"/>
            <a:ext cx="2037272" cy="2493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5104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DC7A-EEB5-44E7-876D-B4C4C76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Bell’s Law: A new computer class every decade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0EDA-1790-4990-8B1D-1B0DA2A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B8F30C3-DD11-40D2-8ECB-9426FDB127A6}"/>
              </a:ext>
            </a:extLst>
          </p:cNvPr>
          <p:cNvSpPr txBox="1">
            <a:spLocks noChangeArrowheads="1"/>
          </p:cNvSpPr>
          <p:nvPr/>
        </p:nvSpPr>
        <p:spPr>
          <a:xfrm>
            <a:off x="607595" y="1143000"/>
            <a:ext cx="5983705" cy="487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400" i="1" dirty="0">
                <a:ea typeface="ＭＳ Ｐゴシック" pitchFamily="1" charset="-128"/>
                <a:cs typeface="ＭＳ Ｐゴシック" pitchFamily="1" charset="-128"/>
              </a:rPr>
              <a:t>     “Roughly every decade a new, lower priced computer class forms based on a new programming platform, network, and interface resulting in new usage and the establishment of a new industry.”</a:t>
            </a:r>
          </a:p>
          <a:p>
            <a:pPr algn="ctr">
              <a:buFontTx/>
              <a:buNone/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buFontTx/>
              <a:buNone/>
            </a:pP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- Gordon Bell [1972,2008]</a:t>
            </a:r>
          </a:p>
        </p:txBody>
      </p:sp>
      <p:pic>
        <p:nvPicPr>
          <p:cNvPr id="8" name="Picture 3" descr="bells-law.png">
            <a:extLst>
              <a:ext uri="{FF2B5EF4-FFF2-40B4-BE49-F238E27FC236}">
                <a16:creationId xmlns:a16="http://schemas.microsoft.com/office/drawing/2014/main" id="{C6049FC2-D955-405F-BB99-403C68E66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8500" y="1143000"/>
            <a:ext cx="4531894" cy="50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267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computers per person grows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1909762" y="906463"/>
            <a:ext cx="8305800" cy="5441950"/>
            <a:chOff x="228600" y="1096963"/>
            <a:chExt cx="8305800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E3C664-431F-4EB6-8746-91D8704C7E34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3581400" y="1325563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Enterprise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F9E4F4-9DB2-460C-8AAB-236FCE0833A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371600" y="52117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Company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2A40E0-6F99-41BF-AA68-41B363D6C80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43600" y="3687763"/>
              <a:ext cx="1524000" cy="444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Professional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775D82-F915-4FDA-BD21-A218BE01D1ED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572000" y="58975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person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95A540-D3CB-4F2D-B126-1AB3021272AB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743200" y="5897562"/>
              <a:ext cx="1905000" cy="271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Family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481278-17BB-4A6B-848E-0D9E63F1C456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605338" y="2552700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Engineer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1A625D-3FCE-4E5D-8784-2CEB12F0AE4A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010400" y="5745162"/>
              <a:ext cx="1524000" cy="4476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100 – 1000’s per person</a:t>
              </a:r>
            </a:p>
          </p:txBody>
        </p:sp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74" name="Right Arrow 51">
              <a:extLst>
                <a:ext uri="{FF2B5EF4-FFF2-40B4-BE49-F238E27FC236}">
                  <a16:creationId xmlns:a16="http://schemas.microsoft.com/office/drawing/2014/main" id="{30E60530-08EE-407E-82D1-788ECEADC9A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auto">
            <a:xfrm rot="5400000">
              <a:off x="-914400" y="3733799"/>
              <a:ext cx="3200399" cy="914400"/>
            </a:xfrm>
            <a:prstGeom prst="rightArrow">
              <a:avLst/>
            </a:prstGeom>
            <a:solidFill>
              <a:srgbClr val="FFCC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167" tIns="40084" rIns="80167" bIns="40084" anchor="ctr">
              <a:prstTxWarp prst="textNoShape">
                <a:avLst/>
              </a:prstTxWarp>
            </a:bodyPr>
            <a:lstStyle/>
            <a:p>
              <a:pPr algn="ctr" defTabSz="801688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endPara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42E740-04EA-4926-826C-3DCA1233CF2D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 rot="16200000">
              <a:off x="-847725" y="3933824"/>
              <a:ext cx="3086099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latin typeface="Helvetica Neue"/>
                  <a:ea typeface="+mn-ea"/>
                  <a:cs typeface="Helvetica Neue"/>
                </a:rPr>
                <a:t>log (people per computer)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</p:spTree>
    <p:extLst>
      <p:ext uri="{BB962C8B-B14F-4D97-AF65-F5344CB8AC3E}">
        <p14:creationId xmlns:p14="http://schemas.microsoft.com/office/powerpoint/2010/main" val="222971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ight Arrow 29">
            <a:extLst>
              <a:ext uri="{FF2B5EF4-FFF2-40B4-BE49-F238E27FC236}">
                <a16:creationId xmlns:a16="http://schemas.microsoft.com/office/drawing/2014/main" id="{D6A075DF-7D17-4939-940C-334FE4ACADC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5400000">
            <a:off x="774282" y="3363913"/>
            <a:ext cx="32004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E211E-845E-429F-8CA7-907E83FD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volume shrinks by 100x every decade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AAFEA-9C56-47BE-9E33-DEFC0075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C5E330E-BF3B-472F-B05D-F367E69419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2" y="3113088"/>
            <a:ext cx="14478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C98B335-1E64-4892-ADE4-F32A765DF86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762" y="3725863"/>
            <a:ext cx="838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>
            <a:extLst>
              <a:ext uri="{FF2B5EF4-FFF2-40B4-BE49-F238E27FC236}">
                <a16:creationId xmlns:a16="http://schemas.microsoft.com/office/drawing/2014/main" id="{B5433C6E-0EF3-4482-950D-4BB27CDCAD1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501427-1C60-4D2C-BB12-2EF5D2AAE0DB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V="1">
            <a:off x="5262562" y="2811463"/>
            <a:ext cx="533400" cy="3810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0C8D45-90D9-41F0-8C57-C449FDD95844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rot="5400000" flipH="1" flipV="1">
            <a:off x="5681662" y="3992563"/>
            <a:ext cx="4572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9576AB-EC02-4B7C-B4D9-F74120D8230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rot="5400000" flipH="1" flipV="1">
            <a:off x="7396162" y="5173663"/>
            <a:ext cx="2286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AB4BEE9-218C-4D86-91C8-69ED31033D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86362" y="906463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2CF2C8-6260-44AD-8DD6-DE863958776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52962" y="524986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348586-08DA-4992-A17D-DC6C8E5090E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81762" y="593566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96033A-60CE-465E-84DF-28D7B106440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86762" y="1668463"/>
            <a:ext cx="18288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C00000"/>
                </a:solidFill>
                <a:latin typeface="Helvetica Neue"/>
                <a:ea typeface="+mn-ea"/>
                <a:cs typeface="Helvetica Neue"/>
              </a:rPr>
              <a:t>100x smaller every decade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6295A5-966E-4515-876B-FF4FB5686FCA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462962" y="1592263"/>
            <a:ext cx="1676400" cy="685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AE805E-33F4-4062-BEE4-B876254753C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386762" y="2278063"/>
            <a:ext cx="18288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rPr>
              <a:t>[Nakagawa08]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ED56F5-06C9-4405-895E-9872221A83F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 flipV="1">
            <a:off x="8462962" y="5173663"/>
            <a:ext cx="838200" cy="6858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70BF921-45DF-437E-BF28-2827CC29A62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62562" y="1135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Enterprise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8AD457-5148-4A49-A81B-A629AC2FD90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52762" y="50212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Company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58EA50-9654-4A2B-A088-2A35EADD275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253162" y="5707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person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49021F-1EA9-4D45-B893-EF23FA9D8D9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691562" y="4592638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Ubiquitous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BCE0C0-443F-4A97-B789-61EFF602072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424362" y="5707063"/>
            <a:ext cx="1905000" cy="271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Family</a:t>
            </a:r>
          </a:p>
        </p:txBody>
      </p:sp>
      <p:pic>
        <p:nvPicPr>
          <p:cNvPr id="63" name="Picture 4">
            <a:extLst>
              <a:ext uri="{FF2B5EF4-FFF2-40B4-BE49-F238E27FC236}">
                <a16:creationId xmlns:a16="http://schemas.microsoft.com/office/drawing/2014/main" id="{E730D15C-FBB0-4F5D-AFA7-BB4F4DA24E0B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0"/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072ABE0-F548-4041-8272-3F7EE95F83D0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 flipV="1">
            <a:off x="6853237" y="425926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31425AA9-4FA4-47AB-B16D-13BB0319F567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/>
          <a:srcRect/>
          <a:stretch>
            <a:fillRect/>
          </a:stretch>
        </p:blipFill>
        <p:spPr bwMode="auto">
          <a:xfrm>
            <a:off x="5659437" y="1814513"/>
            <a:ext cx="62706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9">
            <a:extLst>
              <a:ext uri="{FF2B5EF4-FFF2-40B4-BE49-F238E27FC236}">
                <a16:creationId xmlns:a16="http://schemas.microsoft.com/office/drawing/2014/main" id="{9825C4EE-2E01-4F56-95E2-18133693B09E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2"/>
          <a:srcRect/>
          <a:stretch>
            <a:fillRect/>
          </a:stretch>
        </p:blipFill>
        <p:spPr bwMode="auto">
          <a:xfrm>
            <a:off x="5000625" y="4402138"/>
            <a:ext cx="10636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C716E18B-2DD9-4E2F-AFCC-F20F950F8731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0"/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1">
            <a:extLst>
              <a:ext uri="{FF2B5EF4-FFF2-40B4-BE49-F238E27FC236}">
                <a16:creationId xmlns:a16="http://schemas.microsoft.com/office/drawing/2014/main" id="{E51A228A-2A29-4B13-BEDC-20B18C19E12E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5353050"/>
            <a:ext cx="45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B9510BB-BDD6-466A-B728-02288B8DEB8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691562" y="5554663"/>
            <a:ext cx="1524000" cy="44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100 – 1000’s per person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E7D69EB-3750-4BC7-A74C-E001B69BE2A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615362" y="3989388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A8BFA4D4-5E80-40C0-A50E-5B314EC170A6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4"/>
          <a:srcRect/>
          <a:stretch>
            <a:fillRect/>
          </a:stretch>
        </p:blipFill>
        <p:spPr bwMode="auto">
          <a:xfrm>
            <a:off x="4058067" y="972344"/>
            <a:ext cx="14478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01F8F24-96B1-485F-A9C3-71AD0DB5034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V="1">
            <a:off x="3662362" y="1668463"/>
            <a:ext cx="4572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20D68A-2A5E-4A7A-A80C-9E86AF921D06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rot="5400000" flipH="1" flipV="1">
            <a:off x="3967162" y="2811463"/>
            <a:ext cx="7620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2878A3B-C812-4916-9A48-688792600D9B}"/>
              </a:ext>
            </a:extLst>
          </p:cNvPr>
          <p:cNvSpPr txBox="1"/>
          <p:nvPr>
            <p:custDataLst>
              <p:tags r:id="rId31"/>
            </p:custDataLst>
          </p:nvPr>
        </p:nvSpPr>
        <p:spPr bwMode="auto">
          <a:xfrm>
            <a:off x="3128962" y="4562475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7F6DE2-1FAE-44BB-AF34-D25E9BECA2B1}"/>
              </a:ext>
            </a:extLst>
          </p:cNvPr>
          <p:cNvSpPr txBox="1"/>
          <p:nvPr>
            <p:custDataLst>
              <p:tags r:id="rId32"/>
            </p:custDataLst>
          </p:nvPr>
        </p:nvSpPr>
        <p:spPr bwMode="auto">
          <a:xfrm>
            <a:off x="6257924" y="2094706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B6D12A-04EF-4A62-922E-C5531A2D9684}"/>
              </a:ext>
            </a:extLst>
          </p:cNvPr>
          <p:cNvSpPr txBox="1"/>
          <p:nvPr>
            <p:custDataLst>
              <p:tags r:id="rId33"/>
            </p:custDataLst>
          </p:nvPr>
        </p:nvSpPr>
        <p:spPr bwMode="auto">
          <a:xfrm>
            <a:off x="7624762" y="3497263"/>
            <a:ext cx="1524000" cy="4442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Professional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15D676-931A-40A3-B837-FC437B73D06A}"/>
              </a:ext>
            </a:extLst>
          </p:cNvPr>
          <p:cNvSpPr txBox="1"/>
          <p:nvPr>
            <p:custDataLst>
              <p:tags r:id="rId34"/>
            </p:custDataLst>
          </p:nvPr>
        </p:nvSpPr>
        <p:spPr bwMode="auto">
          <a:xfrm>
            <a:off x="6286500" y="2362200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Engineer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6C6D50-BC84-4F3B-AA42-5F2DC8B10CA1}"/>
              </a:ext>
            </a:extLst>
          </p:cNvPr>
          <p:cNvSpPr txBox="1"/>
          <p:nvPr>
            <p:custDataLst>
              <p:tags r:id="rId35"/>
            </p:custDataLst>
          </p:nvPr>
        </p:nvSpPr>
        <p:spPr bwMode="auto">
          <a:xfrm>
            <a:off x="7553324" y="3233739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</p:spTree>
    <p:extLst>
      <p:ext uri="{BB962C8B-B14F-4D97-AF65-F5344CB8AC3E}">
        <p14:creationId xmlns:p14="http://schemas.microsoft.com/office/powerpoint/2010/main" val="301616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E44F-1208-4190-AF43-4869A924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falls dramatically, enabling new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0F9D0-1990-49ED-BC89-D07E8970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35" name="Picture 46">
            <a:extLst>
              <a:ext uri="{FF2B5EF4-FFF2-40B4-BE49-F238E27FC236}">
                <a16:creationId xmlns:a16="http://schemas.microsoft.com/office/drawing/2014/main" id="{BFDCA27F-FA92-4A69-862F-C0B4EEEC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3452813"/>
            <a:ext cx="1484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7">
            <a:extLst>
              <a:ext uri="{FF2B5EF4-FFF2-40B4-BE49-F238E27FC236}">
                <a16:creationId xmlns:a16="http://schemas.microsoft.com/office/drawing/2014/main" id="{201DDED7-F0A2-43C9-AF08-ED965FCA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0" r="3600"/>
          <a:stretch>
            <a:fillRect/>
          </a:stretch>
        </p:blipFill>
        <p:spPr bwMode="auto">
          <a:xfrm>
            <a:off x="3348037" y="3016251"/>
            <a:ext cx="17526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ight Arrow 48">
            <a:extLst>
              <a:ext uri="{FF2B5EF4-FFF2-40B4-BE49-F238E27FC236}">
                <a16:creationId xmlns:a16="http://schemas.microsoft.com/office/drawing/2014/main" id="{4C7C1884-897E-4698-9354-DE61DE2A788E}"/>
              </a:ext>
            </a:extLst>
          </p:cNvPr>
          <p:cNvSpPr/>
          <p:nvPr/>
        </p:nvSpPr>
        <p:spPr bwMode="auto">
          <a:xfrm rot="5400000">
            <a:off x="33337" y="3414713"/>
            <a:ext cx="46482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8" name="Picture 49">
            <a:extLst>
              <a:ext uri="{FF2B5EF4-FFF2-40B4-BE49-F238E27FC236}">
                <a16:creationId xmlns:a16="http://schemas.microsoft.com/office/drawing/2014/main" id="{1FFEC0F1-B567-4C61-8795-60AD3C34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7" y="633413"/>
            <a:ext cx="8763000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0">
            <a:extLst>
              <a:ext uri="{FF2B5EF4-FFF2-40B4-BE49-F238E27FC236}">
                <a16:creationId xmlns:a16="http://schemas.microsoft.com/office/drawing/2014/main" id="{249F4C0E-70E6-4F51-8ECE-EB2C7CD9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6775" y="4214813"/>
            <a:ext cx="171608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1">
            <a:extLst>
              <a:ext uri="{FF2B5EF4-FFF2-40B4-BE49-F238E27FC236}">
                <a16:creationId xmlns:a16="http://schemas.microsoft.com/office/drawing/2014/main" id="{8FDD4538-6445-429E-AE21-F2219C0E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8437" y="5129213"/>
            <a:ext cx="12144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0FBED4-DAB3-40A1-953D-D18AD10C3CDE}"/>
              </a:ext>
            </a:extLst>
          </p:cNvPr>
          <p:cNvCxnSpPr/>
          <p:nvPr/>
        </p:nvCxnSpPr>
        <p:spPr>
          <a:xfrm flipV="1">
            <a:off x="3652837" y="2005013"/>
            <a:ext cx="152400" cy="825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A260AC-FACF-4CEF-8CB5-5BAB1D789BFB}"/>
              </a:ext>
            </a:extLst>
          </p:cNvPr>
          <p:cNvCxnSpPr/>
          <p:nvPr/>
        </p:nvCxnSpPr>
        <p:spPr>
          <a:xfrm rot="5400000" flipH="1" flipV="1">
            <a:off x="5254625" y="322262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728CC0-C10E-4D9C-83BC-528BC906307A}"/>
              </a:ext>
            </a:extLst>
          </p:cNvPr>
          <p:cNvCxnSpPr/>
          <p:nvPr/>
        </p:nvCxnSpPr>
        <p:spPr>
          <a:xfrm rot="5400000" flipH="1" flipV="1">
            <a:off x="5864225" y="405447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E2087B-C101-4521-B643-5C5AD2C739EE}"/>
              </a:ext>
            </a:extLst>
          </p:cNvPr>
          <p:cNvCxnSpPr/>
          <p:nvPr/>
        </p:nvCxnSpPr>
        <p:spPr>
          <a:xfrm flipV="1">
            <a:off x="6843712" y="429101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D0307D-97E0-474E-BCF0-8D8EA09E6527}"/>
              </a:ext>
            </a:extLst>
          </p:cNvPr>
          <p:cNvCxnSpPr/>
          <p:nvPr/>
        </p:nvCxnSpPr>
        <p:spPr>
          <a:xfrm rot="5400000" flipH="1" flipV="1">
            <a:off x="7355681" y="5007769"/>
            <a:ext cx="304800" cy="242888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26B7A3-6751-455C-8139-7243FAE7048F}"/>
              </a:ext>
            </a:extLst>
          </p:cNvPr>
          <p:cNvSpPr txBox="1"/>
          <p:nvPr/>
        </p:nvSpPr>
        <p:spPr>
          <a:xfrm>
            <a:off x="4948237" y="839788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01D9E6-CB66-45C6-B786-C98F8BEED182}"/>
              </a:ext>
            </a:extLst>
          </p:cNvPr>
          <p:cNvSpPr txBox="1"/>
          <p:nvPr/>
        </p:nvSpPr>
        <p:spPr>
          <a:xfrm>
            <a:off x="3043237" y="4672013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98994C-86C6-4A84-AFB8-F3CC52B4FE37}"/>
              </a:ext>
            </a:extLst>
          </p:cNvPr>
          <p:cNvSpPr txBox="1"/>
          <p:nvPr/>
        </p:nvSpPr>
        <p:spPr>
          <a:xfrm>
            <a:off x="4643437" y="535781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68F043-068C-41B6-A99C-937F5DB93B0D}"/>
              </a:ext>
            </a:extLst>
          </p:cNvPr>
          <p:cNvSpPr txBox="1"/>
          <p:nvPr/>
        </p:nvSpPr>
        <p:spPr>
          <a:xfrm>
            <a:off x="5329237" y="1319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196DE5-BB4E-4194-98DC-570FEFBB1167}"/>
              </a:ext>
            </a:extLst>
          </p:cNvPr>
          <p:cNvSpPr txBox="1"/>
          <p:nvPr/>
        </p:nvSpPr>
        <p:spPr>
          <a:xfrm>
            <a:off x="6548437" y="5945188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AA89A7-DBD3-48E0-A69C-E551AEF3D38F}"/>
              </a:ext>
            </a:extLst>
          </p:cNvPr>
          <p:cNvSpPr txBox="1"/>
          <p:nvPr/>
        </p:nvSpPr>
        <p:spPr>
          <a:xfrm>
            <a:off x="6700837" y="3224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  <p:pic>
        <p:nvPicPr>
          <p:cNvPr id="52" name="Picture 63">
            <a:extLst>
              <a:ext uri="{FF2B5EF4-FFF2-40B4-BE49-F238E27FC236}">
                <a16:creationId xmlns:a16="http://schemas.microsoft.com/office/drawing/2014/main" id="{87A670CF-16DB-44D5-9488-31DC4424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0375" y="1624013"/>
            <a:ext cx="8556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E79CE-939A-4028-99B7-1FA62B409F48}"/>
              </a:ext>
            </a:extLst>
          </p:cNvPr>
          <p:cNvCxnSpPr/>
          <p:nvPr/>
        </p:nvCxnSpPr>
        <p:spPr>
          <a:xfrm flipV="1">
            <a:off x="3652837" y="1852613"/>
            <a:ext cx="381000" cy="2349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3451CF-8AA1-4301-8CA6-FA318638B968}"/>
              </a:ext>
            </a:extLst>
          </p:cNvPr>
          <p:cNvCxnSpPr/>
          <p:nvPr/>
        </p:nvCxnSpPr>
        <p:spPr>
          <a:xfrm rot="5400000" flipH="1" flipV="1">
            <a:off x="4262437" y="2995613"/>
            <a:ext cx="228600" cy="762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66">
            <a:extLst>
              <a:ext uri="{FF2B5EF4-FFF2-40B4-BE49-F238E27FC236}">
                <a16:creationId xmlns:a16="http://schemas.microsoft.com/office/drawing/2014/main" id="{6EDF37AD-4563-43FF-885E-D9C059D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94331" y="923925"/>
            <a:ext cx="14478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B45363F-D43C-4E85-9B2C-8955DBA179A4}"/>
              </a:ext>
            </a:extLst>
          </p:cNvPr>
          <p:cNvSpPr/>
          <p:nvPr/>
        </p:nvSpPr>
        <p:spPr bwMode="auto">
          <a:xfrm>
            <a:off x="8148637" y="1408113"/>
            <a:ext cx="1981200" cy="12827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 b="1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52A096C9-8333-4296-AF9E-E17856DC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205" y="4788535"/>
            <a:ext cx="1347576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streaming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information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to/from the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physical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world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8D06E6CD-4D6A-4C08-A4D0-23F4C76F1AC4}"/>
              </a:ext>
            </a:extLst>
          </p:cNvPr>
          <p:cNvGrpSpPr>
            <a:grpSpLocks/>
          </p:cNvGrpSpPr>
          <p:nvPr/>
        </p:nvGrpSpPr>
        <p:grpSpPr bwMode="auto">
          <a:xfrm>
            <a:off x="6967537" y="1928813"/>
            <a:ext cx="2600325" cy="1295400"/>
            <a:chOff x="3936" y="1248"/>
            <a:chExt cx="1638" cy="816"/>
          </a:xfrm>
        </p:grpSpPr>
        <p:sp>
          <p:nvSpPr>
            <p:cNvPr id="59" name="AutoShape 12">
              <a:extLst>
                <a:ext uri="{FF2B5EF4-FFF2-40B4-BE49-F238E27FC236}">
                  <a16:creationId xmlns:a16="http://schemas.microsoft.com/office/drawing/2014/main" id="{98BD1D22-353F-4E2E-A072-C5C757FF8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1248"/>
              <a:ext cx="240" cy="816"/>
            </a:xfrm>
            <a:prstGeom prst="rightBrace">
              <a:avLst>
                <a:gd name="adj1" fmla="val 2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6B7C555D-14ED-408B-B527-F3A8134F2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440"/>
              <a:ext cx="1350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Number Crunching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Data Storage </a:t>
              </a: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933FAF04-7B71-4CC8-85E9-9805A7762784}"/>
              </a:ext>
            </a:extLst>
          </p:cNvPr>
          <p:cNvGrpSpPr>
            <a:grpSpLocks/>
          </p:cNvGrpSpPr>
          <p:nvPr/>
        </p:nvGrpSpPr>
        <p:grpSpPr bwMode="auto">
          <a:xfrm>
            <a:off x="8491539" y="3757613"/>
            <a:ext cx="1887538" cy="1219200"/>
            <a:chOff x="3984" y="2160"/>
            <a:chExt cx="1189" cy="768"/>
          </a:xfrm>
        </p:grpSpPr>
        <p:sp>
          <p:nvSpPr>
            <p:cNvPr id="62" name="AutoShape 15">
              <a:extLst>
                <a:ext uri="{FF2B5EF4-FFF2-40B4-BE49-F238E27FC236}">
                  <a16:creationId xmlns:a16="http://schemas.microsoft.com/office/drawing/2014/main" id="{C99627DB-061F-4CFE-8672-189D6293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160"/>
              <a:ext cx="240" cy="768"/>
            </a:xfrm>
            <a:prstGeom prst="rightBrace">
              <a:avLst>
                <a:gd name="adj1" fmla="val 2666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3" name="Text Box 16">
              <a:extLst>
                <a:ext uri="{FF2B5EF4-FFF2-40B4-BE49-F238E27FC236}">
                  <a16:creationId xmlns:a16="http://schemas.microsoft.com/office/drawing/2014/main" id="{DD97E577-98A7-4E65-A768-F5D909948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332"/>
              <a:ext cx="879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productivity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interactive</a:t>
              </a:r>
            </a:p>
          </p:txBody>
        </p:sp>
      </p:grpSp>
      <p:pic>
        <p:nvPicPr>
          <p:cNvPr id="64" name="Picture 4">
            <a:extLst>
              <a:ext uri="{FF2B5EF4-FFF2-40B4-BE49-F238E27FC236}">
                <a16:creationId xmlns:a16="http://schemas.microsoft.com/office/drawing/2014/main" id="{43A890FD-7AE7-4E7A-B184-959ADEC12D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1537" y="551021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13D60A3-AB52-4DB3-9A16-FACEAFC0B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34337" y="5041901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</p:spTree>
    <p:extLst>
      <p:ext uri="{BB962C8B-B14F-4D97-AF65-F5344CB8AC3E}">
        <p14:creationId xmlns:p14="http://schemas.microsoft.com/office/powerpoint/2010/main" val="404445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r>
              <a:rPr lang="en-US" b="1" dirty="0"/>
              <a:t>Doesn’t really feel right. Built in assumption of limitations.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Could that still be an embedded system?</a:t>
            </a:r>
          </a:p>
          <a:p>
            <a:pPr lvl="1"/>
            <a:r>
              <a:rPr lang="en-US" b="1" dirty="0"/>
              <a:t>Yes</a:t>
            </a:r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  <a:p>
            <a:pPr lvl="1"/>
            <a:r>
              <a:rPr lang="en-US" b="1" dirty="0"/>
              <a:t>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CE346!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hardware/software systems and their design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Hardware/Software co-design</a:t>
            </a:r>
          </a:p>
          <a:p>
            <a:pPr lvl="2"/>
            <a:r>
              <a:rPr lang="en-US" dirty="0"/>
              <a:t>How do you write software that interacts with hardware?</a:t>
            </a:r>
          </a:p>
          <a:p>
            <a:pPr lvl="2"/>
            <a:r>
              <a:rPr lang="en-US" dirty="0"/>
              <a:t>How do you choose hardware to support software needs?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Sensors and Sensing</a:t>
            </a:r>
          </a:p>
          <a:p>
            <a:pPr lvl="2"/>
            <a:r>
              <a:rPr lang="en-US" dirty="0"/>
              <a:t>What can sensors do and how do they work?</a:t>
            </a:r>
          </a:p>
          <a:p>
            <a:pPr lvl="2"/>
            <a:r>
              <a:rPr lang="en-US" dirty="0"/>
              <a:t>How do you write applications that sense the world?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 devices include a mix of batteries, wall power, (and energy-harvesting)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 devices include a mix of batteries, wall power, (and energy-harvesting)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Deployability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7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91" y="8957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C0093AF-29E7-4488-BE47-3CE92F313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786" y="4282894"/>
            <a:ext cx="3822701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92EDF38-1FC2-49F8-BE61-AA74C2257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95" y="4729965"/>
            <a:ext cx="2707705" cy="189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B745511-FF31-4A56-8F64-364DA194C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037" y="1196428"/>
            <a:ext cx="2918822" cy="27996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0083-7EF4-487C-A5B3-8AE2988B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interesting?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21E32-A788-48A7-B35B-23B3254F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the real world</a:t>
            </a:r>
          </a:p>
          <a:p>
            <a:pPr lvl="1"/>
            <a:r>
              <a:rPr lang="en-US" dirty="0"/>
              <a:t>You can actually see the purpose and effects of your applications</a:t>
            </a:r>
          </a:p>
          <a:p>
            <a:pPr lvl="1"/>
            <a:r>
              <a:rPr lang="en-US" dirty="0"/>
              <a:t>Easily explainable to non-engineer humans</a:t>
            </a:r>
          </a:p>
          <a:p>
            <a:endParaRPr lang="en-US" dirty="0"/>
          </a:p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80646-8D27-45A4-8E70-F452B531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0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053-EEFD-40B6-AAFC-5AFD357D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frustrating?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0DBA-C4BE-43F9-A11B-6A6AC960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Full-stack development means problems could be </a:t>
            </a:r>
            <a:r>
              <a:rPr lang="en-US" i="1" dirty="0"/>
              <a:t>anywhere</a:t>
            </a:r>
          </a:p>
          <a:p>
            <a:pPr lvl="1"/>
            <a:r>
              <a:rPr lang="en-US" dirty="0"/>
              <a:t>Hardware problems</a:t>
            </a:r>
          </a:p>
          <a:p>
            <a:pPr lvl="1"/>
            <a:r>
              <a:rPr lang="en-US" dirty="0"/>
              <a:t>Firmware problems</a:t>
            </a:r>
          </a:p>
          <a:p>
            <a:pPr lvl="1"/>
            <a:r>
              <a:rPr lang="en-US" dirty="0"/>
              <a:t>Software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B4D5B-C4D6-4029-A5DD-B3572C3E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08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Embedded Systems</a:t>
            </a:r>
          </a:p>
          <a:p>
            <a:endParaRPr lang="en-US" dirty="0"/>
          </a:p>
          <a:p>
            <a:r>
              <a:rPr lang="en-US" b="1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18334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M/W/F 10:00-10:50am (not using the Tuesday slot)</a:t>
            </a:r>
          </a:p>
          <a:p>
            <a:pPr lvl="1"/>
            <a:endParaRPr lang="en-US" dirty="0"/>
          </a:p>
          <a:p>
            <a:r>
              <a:rPr lang="en-US" dirty="0"/>
              <a:t>This week: Lecture on Tuesday, Wednesday, and Friday</a:t>
            </a:r>
          </a:p>
          <a:p>
            <a:pPr lvl="1"/>
            <a:endParaRPr lang="en-US" dirty="0"/>
          </a:p>
          <a:p>
            <a:r>
              <a:rPr lang="en-US" dirty="0"/>
              <a:t>Starting next week:</a:t>
            </a:r>
          </a:p>
          <a:p>
            <a:pPr lvl="1"/>
            <a:r>
              <a:rPr lang="en-US" dirty="0"/>
              <a:t>Lecture: Monday and Wednesday</a:t>
            </a:r>
          </a:p>
          <a:p>
            <a:pPr lvl="1"/>
            <a:r>
              <a:rPr lang="en-US" dirty="0"/>
              <a:t>Lab: Friday</a:t>
            </a:r>
          </a:p>
          <a:p>
            <a:pPr lvl="2"/>
            <a:r>
              <a:rPr lang="en-US" dirty="0"/>
              <a:t>Attempt to recreate lab environment over zoom</a:t>
            </a:r>
          </a:p>
          <a:p>
            <a:pPr lvl="2"/>
            <a:r>
              <a:rPr lang="en-US" dirty="0"/>
              <a:t>Breakout groups to encourage chatting and asking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0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and Office Hours (starting next week)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0A8B3-0B99-4D2B-ADC9-45F4253F6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Abu Bakar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Office hours</a:t>
            </a:r>
          </a:p>
          <a:p>
            <a:pPr lvl="1"/>
            <a:r>
              <a:rPr lang="en-US" dirty="0"/>
              <a:t>Tuesday 11:00–1:00pm</a:t>
            </a:r>
          </a:p>
          <a:p>
            <a:pPr lvl="1"/>
            <a:r>
              <a:rPr lang="en-US" dirty="0"/>
              <a:t>Thursday 9:00–11:00am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C48553-1877-4D18-9403-66418669F41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Julian Richey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Office hours</a:t>
            </a:r>
          </a:p>
          <a:p>
            <a:pPr lvl="1"/>
            <a:r>
              <a:rPr lang="en-US" dirty="0"/>
              <a:t>Tuesday 3:00–5:00pm</a:t>
            </a:r>
          </a:p>
          <a:p>
            <a:pPr lvl="1"/>
            <a:r>
              <a:rPr lang="en-US" dirty="0"/>
              <a:t>Thursday 3:00–5:00pm</a:t>
            </a:r>
          </a:p>
          <a:p>
            <a:endParaRPr lang="en-US" dirty="0"/>
          </a:p>
        </p:txBody>
      </p:sp>
      <p:pic>
        <p:nvPicPr>
          <p:cNvPr id="2050" name="Picture 2" descr="Abu Bakar - Northwestern University - Evanston, Illinois | LinkedIn">
            <a:extLst>
              <a:ext uri="{FF2B5EF4-FFF2-40B4-BE49-F238E27FC236}">
                <a16:creationId xmlns:a16="http://schemas.microsoft.com/office/drawing/2014/main" id="{770247B9-EF01-4E0C-8FD3-818BE83A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1" y="105040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am Member | KA MOAMOA">
            <a:extLst>
              <a:ext uri="{FF2B5EF4-FFF2-40B4-BE49-F238E27FC236}">
                <a16:creationId xmlns:a16="http://schemas.microsoft.com/office/drawing/2014/main" id="{EBD0A9DF-B5BE-43CE-A33E-88CDC9F1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5508" y="1143000"/>
            <a:ext cx="192542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BFD53-68BC-4A03-A51F-D6A6B5AD8540}"/>
              </a:ext>
            </a:extLst>
          </p:cNvPr>
          <p:cNvSpPr txBox="1"/>
          <p:nvPr/>
        </p:nvSpPr>
        <p:spPr>
          <a:xfrm>
            <a:off x="607592" y="4599920"/>
            <a:ext cx="66566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My office hours: (starting this week)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Monday 11:00-12:00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Wednesday 1:00-2:00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Or by request!</a:t>
            </a:r>
          </a:p>
        </p:txBody>
      </p:sp>
    </p:spTree>
    <p:extLst>
      <p:ext uri="{BB962C8B-B14F-4D97-AF65-F5344CB8AC3E}">
        <p14:creationId xmlns:p14="http://schemas.microsoft.com/office/powerpoint/2010/main" val="316023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goals of this course?</a:t>
            </a:r>
          </a:p>
          <a:p>
            <a:endParaRPr lang="en-US" dirty="0"/>
          </a:p>
          <a:p>
            <a:r>
              <a:rPr lang="en-US" dirty="0"/>
              <a:t>Why do I think embedded systems are so important?</a:t>
            </a:r>
          </a:p>
          <a:p>
            <a:endParaRPr lang="en-US" dirty="0"/>
          </a:p>
          <a:p>
            <a:r>
              <a:rPr lang="en-US" dirty="0"/>
              <a:t>How is the course going to operate?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Campuswire</a:t>
            </a:r>
            <a:endParaRPr lang="en-US" dirty="0"/>
          </a:p>
          <a:p>
            <a:pPr lvl="1"/>
            <a:r>
              <a:rPr lang="en-US" dirty="0"/>
              <a:t>You should all already be registered on it</a:t>
            </a:r>
          </a:p>
          <a:p>
            <a:pPr lvl="1"/>
            <a:r>
              <a:rPr lang="en-US" dirty="0"/>
              <a:t>If you aren’t, let me know! (or if you want to change emails)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All course communication goes through </a:t>
            </a:r>
            <a:r>
              <a:rPr lang="en-US" dirty="0" err="1"/>
              <a:t>Campuswire</a:t>
            </a:r>
            <a:r>
              <a:rPr lang="en-US" dirty="0"/>
              <a:t>, not email</a:t>
            </a:r>
          </a:p>
          <a:p>
            <a:pPr lvl="1"/>
            <a:r>
              <a:rPr lang="en-US" dirty="0"/>
              <a:t>Multiple people can respond to you</a:t>
            </a:r>
          </a:p>
          <a:p>
            <a:pPr lvl="1"/>
            <a:r>
              <a:rPr lang="en-US" dirty="0"/>
              <a:t>Messages are kept in one place and stay “unanswered”</a:t>
            </a:r>
          </a:p>
          <a:p>
            <a:pPr lvl="1"/>
            <a:r>
              <a:rPr lang="en-US" dirty="0"/>
              <a:t>You can post directly to “Instructors &amp; TAs” if it is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3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571E-4465-456D-93FC-D73D1209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4F5-486B-44F9-9CE5-6A49138F9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45% Labs</a:t>
            </a:r>
          </a:p>
          <a:p>
            <a:pPr lvl="1"/>
            <a:r>
              <a:rPr lang="en-US" dirty="0"/>
              <a:t>6 labs at 7% each, plus 3% for “Getting Started Lab”</a:t>
            </a:r>
          </a:p>
          <a:p>
            <a:pPr lvl="1"/>
            <a:r>
              <a:rPr lang="en-US" dirty="0"/>
              <a:t>Guided exploration of course concepts</a:t>
            </a:r>
          </a:p>
          <a:p>
            <a:pPr lvl="1"/>
            <a:endParaRPr lang="en-US" dirty="0"/>
          </a:p>
          <a:p>
            <a:r>
              <a:rPr lang="en-US" dirty="0"/>
              <a:t>30% Quizzes</a:t>
            </a:r>
          </a:p>
          <a:p>
            <a:pPr lvl="1"/>
            <a:r>
              <a:rPr lang="en-US" dirty="0"/>
              <a:t>4 timed quizzes at 7.5% each</a:t>
            </a:r>
          </a:p>
          <a:p>
            <a:pPr lvl="1"/>
            <a:r>
              <a:rPr lang="en-US" dirty="0"/>
              <a:t>Covers lecture material from last two weeks</a:t>
            </a:r>
          </a:p>
          <a:p>
            <a:pPr lvl="1"/>
            <a:endParaRPr lang="en-US" dirty="0"/>
          </a:p>
          <a:p>
            <a:r>
              <a:rPr lang="en-US" dirty="0"/>
              <a:t>25% Final Project</a:t>
            </a:r>
          </a:p>
          <a:p>
            <a:pPr lvl="1"/>
            <a:r>
              <a:rPr lang="en-US" dirty="0"/>
              <a:t>Proposal due 2/3s of the way through class</a:t>
            </a:r>
          </a:p>
          <a:p>
            <a:pPr lvl="1"/>
            <a:r>
              <a:rPr lang="en-US" dirty="0"/>
              <a:t>Use knowledge from lab to create your own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DEE44-2715-4BEF-B176-4BB2B584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14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095034" cy="5029200"/>
          </a:xfrm>
        </p:spPr>
        <p:txBody>
          <a:bodyPr/>
          <a:lstStyle/>
          <a:p>
            <a:r>
              <a:rPr lang="en-US" dirty="0"/>
              <a:t>Legacy from 1980s “BBC Computer Literacy Project”</a:t>
            </a:r>
          </a:p>
          <a:p>
            <a:endParaRPr lang="en-US" dirty="0"/>
          </a:p>
          <a:p>
            <a:r>
              <a:rPr lang="en-US" dirty="0"/>
              <a:t>Under $20</a:t>
            </a:r>
          </a:p>
          <a:p>
            <a:pPr lvl="1"/>
            <a:r>
              <a:rPr lang="en-US" dirty="0"/>
              <a:t>Modern microcontroller AND sensors</a:t>
            </a:r>
          </a:p>
          <a:p>
            <a:pPr lvl="1"/>
            <a:endParaRPr lang="en-US" dirty="0"/>
          </a:p>
          <a:p>
            <a:r>
              <a:rPr lang="en-US" dirty="0"/>
              <a:t>Plan for class:</a:t>
            </a:r>
          </a:p>
          <a:p>
            <a:pPr lvl="1"/>
            <a:r>
              <a:rPr lang="en-US" dirty="0"/>
              <a:t>Explore most of its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9062-D3EE-493E-8323-FAD2A545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2BBE7-6FA3-4A54-AD7B-5C9B6D043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gets</a:t>
            </a:r>
          </a:p>
          <a:p>
            <a:pPr lvl="1"/>
            <a:r>
              <a:rPr lang="en-US" dirty="0" err="1"/>
              <a:t>Microbit</a:t>
            </a:r>
            <a:endParaRPr lang="en-US" dirty="0"/>
          </a:p>
          <a:p>
            <a:pPr lvl="1"/>
            <a:r>
              <a:rPr lang="en-US" dirty="0" err="1"/>
              <a:t>Microbit</a:t>
            </a:r>
            <a:r>
              <a:rPr lang="en-US" dirty="0"/>
              <a:t>-to-breadboard interface</a:t>
            </a:r>
          </a:p>
          <a:p>
            <a:pPr lvl="1"/>
            <a:r>
              <a:rPr lang="en-US" dirty="0"/>
              <a:t>Breadboard</a:t>
            </a:r>
          </a:p>
          <a:p>
            <a:pPr lvl="1"/>
            <a:r>
              <a:rPr lang="en-US" dirty="0"/>
              <a:t>Various components</a:t>
            </a:r>
          </a:p>
          <a:p>
            <a:pPr lvl="1"/>
            <a:r>
              <a:rPr lang="en-US" dirty="0"/>
              <a:t>USB micro cable</a:t>
            </a:r>
          </a:p>
          <a:p>
            <a:pPr lvl="1"/>
            <a:endParaRPr lang="en-US" dirty="0"/>
          </a:p>
          <a:p>
            <a:r>
              <a:rPr lang="en-US" dirty="0"/>
              <a:t>Fill out survey from </a:t>
            </a:r>
            <a:r>
              <a:rPr lang="en-US" dirty="0" err="1"/>
              <a:t>Campuswire</a:t>
            </a:r>
            <a:r>
              <a:rPr lang="en-US" dirty="0"/>
              <a:t> ASAP!!!</a:t>
            </a:r>
          </a:p>
          <a:p>
            <a:pPr lvl="1"/>
            <a:r>
              <a:rPr lang="en-US" dirty="0"/>
              <a:t>I need your addresses to send you stuff</a:t>
            </a:r>
          </a:p>
          <a:p>
            <a:pPr lvl="1"/>
            <a:r>
              <a:rPr lang="en-US" dirty="0"/>
              <a:t>I can wait a few days if you’re not sure if you’re staying in the course</a:t>
            </a:r>
          </a:p>
          <a:p>
            <a:pPr lvl="1"/>
            <a:r>
              <a:rPr lang="en-US" dirty="0"/>
              <a:t>Let me know if you’re international, and we’ll figure it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65E28-98BF-40DE-B058-56405C40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3074" name="Picture 2" descr="2012414">
            <a:extLst>
              <a:ext uri="{FF2B5EF4-FFF2-40B4-BE49-F238E27FC236}">
                <a16:creationId xmlns:a16="http://schemas.microsoft.com/office/drawing/2014/main" id="{79FCC3E2-7A4C-40CB-AC7B-D398A8509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1594" y="365125"/>
            <a:ext cx="2551651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D5E86C1-B638-4C97-A6F0-C205F911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7319" y="365125"/>
            <a:ext cx="2311400" cy="1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nqi 400 tie Point Experiment Mini Breadboard 5.5×8.2×0.85cm">
            <a:extLst>
              <a:ext uri="{FF2B5EF4-FFF2-40B4-BE49-F238E27FC236}">
                <a16:creationId xmlns:a16="http://schemas.microsoft.com/office/drawing/2014/main" id="{AD78E5D5-7BBD-4374-833A-E26DA4D3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393" y="2161507"/>
            <a:ext cx="2435893" cy="24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575F487-CB86-4372-8404-86DD23D8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2255" y="2161507"/>
            <a:ext cx="2615996" cy="26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25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B72-EB1A-441A-8F84-9C7E5049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8C72-6478-4B44-B86B-56CAEC401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0.  Getting Started (later this week)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MMIO and Interrupts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Virtual Timers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LED Matrix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Breadboarding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Audio Input/Output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I2C Accelerometer/Magnetometer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Labs will be individual work</a:t>
            </a:r>
          </a:p>
          <a:p>
            <a:r>
              <a:rPr lang="en-US" dirty="0"/>
              <a:t>Due end-of-day the next Friday (a week plus 14 hours after assigned)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7779-9790-4A57-9294-5586EF02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8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ED02-CFD3-4918-A368-4C451444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31D1-00D3-478F-9997-763DBC211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Opportunity for you to apply your interests to this course</a:t>
            </a:r>
          </a:p>
          <a:p>
            <a:pPr lvl="1"/>
            <a:r>
              <a:rPr lang="en-US" dirty="0"/>
              <a:t>In groups of 1-2 students</a:t>
            </a:r>
          </a:p>
          <a:p>
            <a:pPr lvl="1"/>
            <a:endParaRPr lang="en-US" dirty="0"/>
          </a:p>
          <a:p>
            <a:r>
              <a:rPr lang="en-US" dirty="0"/>
              <a:t>Demonstrate course knowledge through any application</a:t>
            </a:r>
          </a:p>
          <a:p>
            <a:pPr lvl="1"/>
            <a:r>
              <a:rPr lang="en-US" dirty="0"/>
              <a:t>Limited by the parts in the kit, unless you have other things on hand</a:t>
            </a:r>
          </a:p>
          <a:p>
            <a:pPr lvl="1"/>
            <a:endParaRPr lang="en-US" dirty="0"/>
          </a:p>
          <a:p>
            <a:r>
              <a:rPr lang="en-US" dirty="0"/>
              <a:t>Some ideas (just with kit parts)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Video game with motion controls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Music pad controller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Morse code decoder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Smartwatch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Tamagotchi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9B427-D4AF-43BD-8CC7-A038161B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 descr="micro:bit smart coding kit - YouTube">
            <a:extLst>
              <a:ext uri="{FF2B5EF4-FFF2-40B4-BE49-F238E27FC236}">
                <a16:creationId xmlns:a16="http://schemas.microsoft.com/office/drawing/2014/main" id="{7DDB1EBE-B45B-4EA4-997C-16F983DFE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6738" y="5145232"/>
            <a:ext cx="1928754" cy="13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magotchi Micro:Bit Project">
            <a:extLst>
              <a:ext uri="{FF2B5EF4-FFF2-40B4-BE49-F238E27FC236}">
                <a16:creationId xmlns:a16="http://schemas.microsoft.com/office/drawing/2014/main" id="{EE6955D4-0C8E-48B1-A100-E0168E59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4938" y="5393972"/>
            <a:ext cx="1515376" cy="123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AKAI Professional MPD218 - 16-Pad USB/MIDI Controller With MPC  Pads, 6 Assignable Knobs, Production Software Included: Musical Instruments">
            <a:extLst>
              <a:ext uri="{FF2B5EF4-FFF2-40B4-BE49-F238E27FC236}">
                <a16:creationId xmlns:a16="http://schemas.microsoft.com/office/drawing/2014/main" id="{6A3A286D-0BF2-4D35-B046-5A94EFD9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3772" y="3429000"/>
            <a:ext cx="1917056" cy="145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ke on the BBC micro:bit — Caolan McMahon">
            <a:extLst>
              <a:ext uri="{FF2B5EF4-FFF2-40B4-BE49-F238E27FC236}">
                <a16:creationId xmlns:a16="http://schemas.microsoft.com/office/drawing/2014/main" id="{7D013E1A-66A0-48D7-94CA-77A4B090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444" y="3375257"/>
            <a:ext cx="2042095" cy="13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66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568B-11FD-43E8-8BEA-B171402C7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DDF1-E551-49D6-A7C6-AB0FC656B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Labs are due a week from release date</a:t>
            </a:r>
          </a:p>
          <a:p>
            <a:pPr lvl="1"/>
            <a:r>
              <a:rPr lang="en-US" dirty="0"/>
              <a:t>Require checkoffs from course staff during Lab or Office Hours</a:t>
            </a:r>
          </a:p>
          <a:p>
            <a:pPr lvl="1"/>
            <a:endParaRPr lang="en-US" dirty="0"/>
          </a:p>
          <a:p>
            <a:r>
              <a:rPr lang="en-US" dirty="0"/>
              <a:t>Quizzes will also have a due date</a:t>
            </a:r>
          </a:p>
          <a:p>
            <a:pPr lvl="1"/>
            <a:r>
              <a:rPr lang="en-US" dirty="0"/>
              <a:t>And a limited time window for completion once started</a:t>
            </a:r>
          </a:p>
          <a:p>
            <a:pPr lvl="1"/>
            <a:endParaRPr lang="en-US" dirty="0"/>
          </a:p>
          <a:p>
            <a:r>
              <a:rPr lang="en-US" dirty="0"/>
              <a:t>Late penalty: 10% deduction from max score per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D8D22-03B3-4923-BC93-D0FC6F5D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8E87-4A47-436E-ABA9-FB5A33AF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8364F-3F69-4B85-839C-4E0371CBF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stuff just doesn’t work</a:t>
            </a:r>
          </a:p>
          <a:p>
            <a:pPr lvl="1"/>
            <a:r>
              <a:rPr lang="en-US" dirty="0"/>
              <a:t>Especially when we’re working with hardware</a:t>
            </a:r>
          </a:p>
          <a:p>
            <a:pPr lvl="1"/>
            <a:endParaRPr lang="en-US" dirty="0"/>
          </a:p>
          <a:p>
            <a:r>
              <a:rPr lang="en-US" dirty="0"/>
              <a:t>We can be flexible about those deadlines</a:t>
            </a:r>
          </a:p>
          <a:p>
            <a:pPr lvl="1"/>
            <a:r>
              <a:rPr lang="en-US" dirty="0"/>
              <a:t>If you’re having problems and </a:t>
            </a:r>
            <a:r>
              <a:rPr lang="en-US" b="1" dirty="0"/>
              <a:t>tell us</a:t>
            </a:r>
          </a:p>
          <a:p>
            <a:pPr lvl="1"/>
            <a:r>
              <a:rPr lang="en-US" dirty="0"/>
              <a:t>Less flexible if you don’t communicate or if you started late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Takeaway: let us know if you’re having problems</a:t>
            </a:r>
          </a:p>
          <a:p>
            <a:pPr lvl="1"/>
            <a:r>
              <a:rPr lang="en-US" dirty="0"/>
              <a:t>Especially being remote, it’s hard for us to spot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A1413-169A-47E6-B65E-67D38DDD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54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Embedded Systems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62918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Bonus: embedded systems research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8849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Who and Why</a:t>
            </a:r>
          </a:p>
          <a:p>
            <a:endParaRPr lang="en-US" dirty="0"/>
          </a:p>
          <a:p>
            <a:r>
              <a:rPr lang="en-US" dirty="0"/>
              <a:t>Embedded Systems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0BB6-F752-4970-8398-62DFE7FB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PowerBlade</a:t>
            </a:r>
            <a:r>
              <a:rPr lang="en-US" dirty="0"/>
              <a:t> – Smart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C4AD3-6C61-4159-B4D9-52F56017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7074317" cy="5308601"/>
          </a:xfrm>
        </p:spPr>
        <p:txBody>
          <a:bodyPr>
            <a:normAutofit/>
          </a:bodyPr>
          <a:lstStyle/>
          <a:p>
            <a:r>
              <a:rPr lang="en-US" dirty="0"/>
              <a:t>Plug-load power meter</a:t>
            </a:r>
          </a:p>
          <a:p>
            <a:pPr lvl="1"/>
            <a:r>
              <a:rPr lang="en-US" dirty="0"/>
              <a:t>How do we measure </a:t>
            </a:r>
            <a:r>
              <a:rPr lang="en-US" i="1" dirty="0"/>
              <a:t>every</a:t>
            </a:r>
            <a:r>
              <a:rPr lang="en-US" dirty="0"/>
              <a:t> device in a home?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 err="1"/>
              <a:t>Deployability</a:t>
            </a:r>
            <a:endParaRPr lang="en-US" dirty="0"/>
          </a:p>
          <a:p>
            <a:pPr lvl="1"/>
            <a:r>
              <a:rPr lang="en-US" dirty="0"/>
              <a:t>Powering it</a:t>
            </a:r>
          </a:p>
          <a:p>
            <a:pPr lvl="1"/>
            <a:r>
              <a:rPr lang="en-US" dirty="0"/>
              <a:t>Sensing AC current and voltage</a:t>
            </a:r>
          </a:p>
          <a:p>
            <a:pPr lvl="1"/>
            <a:r>
              <a:rPr lang="en-US" dirty="0"/>
              <a:t>Reporting measurements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https://www.youtube.com/watch?v=oNUXhCDnHoE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F0959-915A-444B-9846-5CBDDE1F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BCEA70-2E48-4A3F-8916-1E5E470D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228600"/>
            <a:ext cx="3683000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3622CA5-1F9E-400E-8894-6B3CFB58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4494917"/>
            <a:ext cx="2132013" cy="21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36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D8A6-681F-4ACF-9012-BD5974F5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Signpost – City-Scale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65B7-9464-48B0-8DC2-9D7A7161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1143000"/>
            <a:ext cx="6436895" cy="3102429"/>
          </a:xfrm>
        </p:spPr>
        <p:txBody>
          <a:bodyPr/>
          <a:lstStyle/>
          <a:p>
            <a:r>
              <a:rPr lang="en-US" dirty="0"/>
              <a:t>How do we reduce the burden of city-scale sensing experimentation?</a:t>
            </a:r>
          </a:p>
          <a:p>
            <a:endParaRPr lang="en-US" dirty="0"/>
          </a:p>
          <a:p>
            <a:r>
              <a:rPr lang="en-US" dirty="0"/>
              <a:t>Platform provides resources</a:t>
            </a:r>
          </a:p>
          <a:p>
            <a:pPr lvl="1"/>
            <a:r>
              <a:rPr lang="en-US" dirty="0"/>
              <a:t>Modules provide sensor and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4BF23-11D2-4D1A-A1DB-F976884C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F5CBB-0982-4977-B1BD-97EEA94B1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2999"/>
            <a:ext cx="4193005" cy="2621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4ACF6-A286-4E7B-AB59-FE7C9AB7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4" y="4364797"/>
            <a:ext cx="7517222" cy="2264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68B47-63E0-4669-ABB6-075341C91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46" y="3874200"/>
            <a:ext cx="2610854" cy="26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6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98E9-4873-4E03-AB0A-FCE4686A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– Reliable, security-conscious embedded OS in 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DA983-8BEC-4602-A459-83A97BBB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57DC593A-A27D-45D0-8F4B-8BD3CD5BE4B0}"/>
              </a:ext>
            </a:extLst>
          </p:cNvPr>
          <p:cNvSpPr/>
          <p:nvPr/>
        </p:nvSpPr>
        <p:spPr>
          <a:xfrm>
            <a:off x="2563739" y="5229552"/>
            <a:ext cx="7172834" cy="853080"/>
          </a:xfrm>
          <a:prstGeom prst="roundRect">
            <a:avLst>
              <a:gd name="adj" fmla="val 14466"/>
            </a:avLst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CD0A2-0079-461F-A377-FAB6D9746B0D}"/>
              </a:ext>
            </a:extLst>
          </p:cNvPr>
          <p:cNvSpPr txBox="1"/>
          <p:nvPr/>
        </p:nvSpPr>
        <p:spPr>
          <a:xfrm>
            <a:off x="1271095" y="5229552"/>
            <a:ext cx="1268331" cy="85307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Hardware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41CA67A-0B07-4484-86CC-86166643590C}"/>
              </a:ext>
            </a:extLst>
          </p:cNvPr>
          <p:cNvSpPr/>
          <p:nvPr/>
        </p:nvSpPr>
        <p:spPr>
          <a:xfrm>
            <a:off x="2689748" y="5351817"/>
            <a:ext cx="2001585" cy="61440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CPU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DF7B37-2199-4801-A9BF-7B48FFE94889}"/>
              </a:ext>
            </a:extLst>
          </p:cNvPr>
          <p:cNvSpPr/>
          <p:nvPr/>
        </p:nvSpPr>
        <p:spPr>
          <a:xfrm>
            <a:off x="4817341" y="5704857"/>
            <a:ext cx="852976" cy="26136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I2C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BC1D3807-172F-4693-91B8-4666F5CCA1DF}"/>
              </a:ext>
            </a:extLst>
          </p:cNvPr>
          <p:cNvSpPr/>
          <p:nvPr/>
        </p:nvSpPr>
        <p:spPr>
          <a:xfrm>
            <a:off x="4817341" y="5354924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SPI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363707B6-2A36-458C-8F23-B8D00E9C033B}"/>
              </a:ext>
            </a:extLst>
          </p:cNvPr>
          <p:cNvSpPr/>
          <p:nvPr/>
        </p:nvSpPr>
        <p:spPr>
          <a:xfrm>
            <a:off x="5796325" y="5354924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RNG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BA52136F-8FE7-43D1-BB16-BA8CE62F4D7D}"/>
              </a:ext>
            </a:extLst>
          </p:cNvPr>
          <p:cNvSpPr/>
          <p:nvPr/>
        </p:nvSpPr>
        <p:spPr>
          <a:xfrm>
            <a:off x="5796306" y="5697909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UART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C9CA2B2C-7482-473F-98E6-14600CF8858D}"/>
              </a:ext>
            </a:extLst>
          </p:cNvPr>
          <p:cNvSpPr/>
          <p:nvPr/>
        </p:nvSpPr>
        <p:spPr>
          <a:xfrm>
            <a:off x="6775309" y="5354923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Timer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4F702E79-1DA5-439A-8B07-C39A78F3E98F}"/>
              </a:ext>
            </a:extLst>
          </p:cNvPr>
          <p:cNvSpPr/>
          <p:nvPr/>
        </p:nvSpPr>
        <p:spPr>
          <a:xfrm>
            <a:off x="6775308" y="5697908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AES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3E61B407-AFF9-4A3A-9680-0148FD497E41}"/>
              </a:ext>
            </a:extLst>
          </p:cNvPr>
          <p:cNvSpPr/>
          <p:nvPr/>
        </p:nvSpPr>
        <p:spPr>
          <a:xfrm>
            <a:off x="7754293" y="5354923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ADC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7BDF7097-1F6C-4EA4-906A-7E7F3225EAEB}"/>
              </a:ext>
            </a:extLst>
          </p:cNvPr>
          <p:cNvSpPr/>
          <p:nvPr/>
        </p:nvSpPr>
        <p:spPr>
          <a:xfrm>
            <a:off x="7754292" y="5697908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DAC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9A91E4E0-B04D-4D2D-8099-1103C71A9BB6}"/>
              </a:ext>
            </a:extLst>
          </p:cNvPr>
          <p:cNvSpPr/>
          <p:nvPr/>
        </p:nvSpPr>
        <p:spPr>
          <a:xfrm>
            <a:off x="8733277" y="5354923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GPIO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2F1E2B2D-203E-453A-AD40-16E2B11D6BDA}"/>
              </a:ext>
            </a:extLst>
          </p:cNvPr>
          <p:cNvSpPr/>
          <p:nvPr/>
        </p:nvSpPr>
        <p:spPr>
          <a:xfrm>
            <a:off x="8733276" y="5697908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USB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1B61CE72-3B88-4F7A-B6AE-5117D26374C0}"/>
              </a:ext>
            </a:extLst>
          </p:cNvPr>
          <p:cNvSpPr/>
          <p:nvPr/>
        </p:nvSpPr>
        <p:spPr>
          <a:xfrm>
            <a:off x="2689748" y="3615885"/>
            <a:ext cx="2001585" cy="1456326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Core Kernel</a:t>
            </a:r>
          </a:p>
          <a:p>
            <a:pPr algn="ctr">
              <a:spcAft>
                <a:spcPts val="496"/>
              </a:spcAft>
            </a:pP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Scheduler, Process management, etc.</a:t>
            </a: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73AF4A66-C464-4F30-95CD-68F71F626525}"/>
              </a:ext>
            </a:extLst>
          </p:cNvPr>
          <p:cNvSpPr/>
          <p:nvPr/>
        </p:nvSpPr>
        <p:spPr>
          <a:xfrm>
            <a:off x="4817341" y="3615886"/>
            <a:ext cx="4768912" cy="348796"/>
          </a:xfrm>
          <a:prstGeom prst="roundRect">
            <a:avLst>
              <a:gd name="adj" fmla="val 38560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Standardized Hardware Interface Layer (HIL)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E06D6CEB-1DCB-4447-9926-BAF6135C33FC}"/>
              </a:ext>
            </a:extLst>
          </p:cNvPr>
          <p:cNvSpPr/>
          <p:nvPr/>
        </p:nvSpPr>
        <p:spPr>
          <a:xfrm>
            <a:off x="4817341" y="4081097"/>
            <a:ext cx="4768912" cy="991115"/>
          </a:xfrm>
          <a:prstGeom prst="roundRect">
            <a:avLst/>
          </a:prstGeom>
          <a:noFill/>
          <a:ln w="571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Microcontroller-specific Peripheral Drivers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BDDD63AE-380A-4983-9D7D-3889C6CE9857}"/>
              </a:ext>
            </a:extLst>
          </p:cNvPr>
          <p:cNvSpPr/>
          <p:nvPr/>
        </p:nvSpPr>
        <p:spPr>
          <a:xfrm>
            <a:off x="5176947" y="4437032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SPI</a:t>
            </a:r>
          </a:p>
        </p:txBody>
      </p:sp>
      <p:sp>
        <p:nvSpPr>
          <p:cNvPr id="22" name="Rounded Rectangle 19">
            <a:extLst>
              <a:ext uri="{FF2B5EF4-FFF2-40B4-BE49-F238E27FC236}">
                <a16:creationId xmlns:a16="http://schemas.microsoft.com/office/drawing/2014/main" id="{C5F0F79C-37B6-44ED-9EAB-E34B9DF04041}"/>
              </a:ext>
            </a:extLst>
          </p:cNvPr>
          <p:cNvSpPr/>
          <p:nvPr/>
        </p:nvSpPr>
        <p:spPr>
          <a:xfrm>
            <a:off x="5176946" y="4735706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I2C</a:t>
            </a:r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BC494724-FC9E-4592-8C99-6F04A14EF629}"/>
              </a:ext>
            </a:extLst>
          </p:cNvPr>
          <p:cNvSpPr/>
          <p:nvPr/>
        </p:nvSpPr>
        <p:spPr>
          <a:xfrm>
            <a:off x="6029923" y="4437031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RNG</a:t>
            </a:r>
          </a:p>
        </p:txBody>
      </p:sp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4FF4CC02-5FE0-4B19-B557-63C659EDD613}"/>
              </a:ext>
            </a:extLst>
          </p:cNvPr>
          <p:cNvSpPr/>
          <p:nvPr/>
        </p:nvSpPr>
        <p:spPr>
          <a:xfrm>
            <a:off x="6882899" y="4437031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Timer</a:t>
            </a:r>
          </a:p>
        </p:txBody>
      </p:sp>
      <p:sp>
        <p:nvSpPr>
          <p:cNvPr id="25" name="Rounded Rectangle 22">
            <a:extLst>
              <a:ext uri="{FF2B5EF4-FFF2-40B4-BE49-F238E27FC236}">
                <a16:creationId xmlns:a16="http://schemas.microsoft.com/office/drawing/2014/main" id="{3C7752F5-3312-4872-AD96-3CFF95338476}"/>
              </a:ext>
            </a:extLst>
          </p:cNvPr>
          <p:cNvSpPr/>
          <p:nvPr/>
        </p:nvSpPr>
        <p:spPr>
          <a:xfrm>
            <a:off x="7735876" y="4437031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ADC</a:t>
            </a:r>
          </a:p>
        </p:txBody>
      </p:sp>
      <p:sp>
        <p:nvSpPr>
          <p:cNvPr id="26" name="Rounded Rectangle 23">
            <a:extLst>
              <a:ext uri="{FF2B5EF4-FFF2-40B4-BE49-F238E27FC236}">
                <a16:creationId xmlns:a16="http://schemas.microsoft.com/office/drawing/2014/main" id="{DA883BB1-A209-4C92-A6BF-3F53061C2475}"/>
              </a:ext>
            </a:extLst>
          </p:cNvPr>
          <p:cNvSpPr/>
          <p:nvPr/>
        </p:nvSpPr>
        <p:spPr>
          <a:xfrm>
            <a:off x="8588852" y="443473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GPIO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F75A6EC9-CF6C-4E8D-AA16-615C683DE0C5}"/>
              </a:ext>
            </a:extLst>
          </p:cNvPr>
          <p:cNvSpPr/>
          <p:nvPr/>
        </p:nvSpPr>
        <p:spPr>
          <a:xfrm>
            <a:off x="6029923" y="4737642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UART</a:t>
            </a:r>
          </a:p>
        </p:txBody>
      </p:sp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3AC77A85-59DC-4045-9D90-4F721E6C81A2}"/>
              </a:ext>
            </a:extLst>
          </p:cNvPr>
          <p:cNvSpPr/>
          <p:nvPr/>
        </p:nvSpPr>
        <p:spPr>
          <a:xfrm>
            <a:off x="6882899" y="4737642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AES</a:t>
            </a:r>
          </a:p>
        </p:txBody>
      </p:sp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B808AF55-5A6C-42DB-83D8-FB3C5CA2974F}"/>
              </a:ext>
            </a:extLst>
          </p:cNvPr>
          <p:cNvSpPr/>
          <p:nvPr/>
        </p:nvSpPr>
        <p:spPr>
          <a:xfrm>
            <a:off x="7735876" y="4737642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DAC</a:t>
            </a: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CEA30CA6-0380-415B-AE86-E486CC3C7AA0}"/>
              </a:ext>
            </a:extLst>
          </p:cNvPr>
          <p:cNvSpPr/>
          <p:nvPr/>
        </p:nvSpPr>
        <p:spPr>
          <a:xfrm>
            <a:off x="8588852" y="4735346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USB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93E6B0-A8F5-427F-A720-546DC29EC12F}"/>
              </a:ext>
            </a:extLst>
          </p:cNvPr>
          <p:cNvSpPr txBox="1"/>
          <p:nvPr/>
        </p:nvSpPr>
        <p:spPr>
          <a:xfrm>
            <a:off x="1271094" y="2187356"/>
            <a:ext cx="1268331" cy="289199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Kernel</a:t>
            </a:r>
            <a:br>
              <a:rPr lang="en-US" sz="1984" dirty="0"/>
            </a:br>
            <a:r>
              <a:rPr lang="en-US" sz="148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(Rust)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973338CF-F368-457E-A4AE-A2773CFD7936}"/>
              </a:ext>
            </a:extLst>
          </p:cNvPr>
          <p:cNvSpPr/>
          <p:nvPr/>
        </p:nvSpPr>
        <p:spPr>
          <a:xfrm>
            <a:off x="3809344" y="2484864"/>
            <a:ext cx="5776908" cy="974287"/>
          </a:xfrm>
          <a:prstGeom prst="roundRect">
            <a:avLst/>
          </a:prstGeom>
          <a:noFill/>
          <a:ln w="57150">
            <a:solidFill>
              <a:srgbClr val="02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2C5D15-159B-4993-89D7-705DB7CBB702}"/>
              </a:ext>
            </a:extLst>
          </p:cNvPr>
          <p:cNvGrpSpPr/>
          <p:nvPr/>
        </p:nvGrpSpPr>
        <p:grpSpPr>
          <a:xfrm>
            <a:off x="4261658" y="2570289"/>
            <a:ext cx="1222568" cy="361078"/>
            <a:chOff x="2700175" y="1956815"/>
            <a:chExt cx="1478633" cy="436705"/>
          </a:xfrm>
        </p:grpSpPr>
        <p:sp>
          <p:nvSpPr>
            <p:cNvPr id="34" name="Rounded Rectangle 34">
              <a:extLst>
                <a:ext uri="{FF2B5EF4-FFF2-40B4-BE49-F238E27FC236}">
                  <a16:creationId xmlns:a16="http://schemas.microsoft.com/office/drawing/2014/main" id="{5A02412A-2A97-4186-8A46-0DA6586A3BA1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02419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Thread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30253C0-E09D-4272-AB15-F6F06AB64A26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F11704-97D9-4021-97FA-B6BD92F90CA7}"/>
              </a:ext>
            </a:extLst>
          </p:cNvPr>
          <p:cNvGrpSpPr/>
          <p:nvPr/>
        </p:nvGrpSpPr>
        <p:grpSpPr>
          <a:xfrm>
            <a:off x="5566186" y="2570288"/>
            <a:ext cx="1303191" cy="361078"/>
            <a:chOff x="2700175" y="1956815"/>
            <a:chExt cx="1576143" cy="436705"/>
          </a:xfrm>
        </p:grpSpPr>
        <p:sp>
          <p:nvSpPr>
            <p:cNvPr id="37" name="Rounded Rectangle 37">
              <a:extLst>
                <a:ext uri="{FF2B5EF4-FFF2-40B4-BE49-F238E27FC236}">
                  <a16:creationId xmlns:a16="http://schemas.microsoft.com/office/drawing/2014/main" id="{E51F660F-CBAB-4CB7-868B-2319EF80E892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Virt. Timer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1EBA345-A3D1-4026-82A5-1B3595567B48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B5EF16-6B4C-4B7A-9418-378AEFA9C5D7}"/>
              </a:ext>
            </a:extLst>
          </p:cNvPr>
          <p:cNvGrpSpPr/>
          <p:nvPr/>
        </p:nvGrpSpPr>
        <p:grpSpPr>
          <a:xfrm>
            <a:off x="6937421" y="2570287"/>
            <a:ext cx="817265" cy="361078"/>
            <a:chOff x="2700176" y="1956815"/>
            <a:chExt cx="988440" cy="436705"/>
          </a:xfrm>
        </p:grpSpPr>
        <p:sp>
          <p:nvSpPr>
            <p:cNvPr id="40" name="Rounded Rectangle 40">
              <a:extLst>
                <a:ext uri="{FF2B5EF4-FFF2-40B4-BE49-F238E27FC236}">
                  <a16:creationId xmlns:a16="http://schemas.microsoft.com/office/drawing/2014/main" id="{2C968668-41D6-464B-B1FA-44896FFF3F8A}"/>
                </a:ext>
              </a:extLst>
            </p:cNvPr>
            <p:cNvSpPr/>
            <p:nvPr/>
          </p:nvSpPr>
          <p:spPr>
            <a:xfrm>
              <a:off x="2700176" y="1956815"/>
              <a:ext cx="988440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BLE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AAFB0F-43BD-4612-9F52-565AF1D08E69}"/>
                </a:ext>
              </a:extLst>
            </p:cNvPr>
            <p:cNvSpPr/>
            <p:nvPr/>
          </p:nvSpPr>
          <p:spPr>
            <a:xfrm>
              <a:off x="3386149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787867-9E50-46EA-B50B-8289E86B2B0D}"/>
              </a:ext>
            </a:extLst>
          </p:cNvPr>
          <p:cNvGrpSpPr/>
          <p:nvPr/>
        </p:nvGrpSpPr>
        <p:grpSpPr>
          <a:xfrm>
            <a:off x="7839471" y="2570286"/>
            <a:ext cx="1533972" cy="361078"/>
            <a:chOff x="2700175" y="1956815"/>
            <a:chExt cx="1855261" cy="436705"/>
          </a:xfrm>
        </p:grpSpPr>
        <p:sp>
          <p:nvSpPr>
            <p:cNvPr id="43" name="Rounded Rectangle 43">
              <a:extLst>
                <a:ext uri="{FF2B5EF4-FFF2-40B4-BE49-F238E27FC236}">
                  <a16:creationId xmlns:a16="http://schemas.microsoft.com/office/drawing/2014/main" id="{17F2C23C-4613-4CCD-8DCF-9864E9193CB4}"/>
                </a:ext>
              </a:extLst>
            </p:cNvPr>
            <p:cNvSpPr/>
            <p:nvPr/>
          </p:nvSpPr>
          <p:spPr>
            <a:xfrm>
              <a:off x="2700175" y="1956815"/>
              <a:ext cx="1855261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Temp. Sensor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48B151-79DE-44FE-ADB6-F31E8F40A1AD}"/>
                </a:ext>
              </a:extLst>
            </p:cNvPr>
            <p:cNvSpPr/>
            <p:nvPr/>
          </p:nvSpPr>
          <p:spPr>
            <a:xfrm>
              <a:off x="4261103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sp>
        <p:nvSpPr>
          <p:cNvPr id="45" name="Rounded Rectangle 46">
            <a:extLst>
              <a:ext uri="{FF2B5EF4-FFF2-40B4-BE49-F238E27FC236}">
                <a16:creationId xmlns:a16="http://schemas.microsoft.com/office/drawing/2014/main" id="{0FB8ACB3-22BE-44C1-8DF6-57C5DE6D5A05}"/>
              </a:ext>
            </a:extLst>
          </p:cNvPr>
          <p:cNvSpPr/>
          <p:nvPr/>
        </p:nvSpPr>
        <p:spPr>
          <a:xfrm>
            <a:off x="2689748" y="2484863"/>
            <a:ext cx="961666" cy="974288"/>
          </a:xfrm>
          <a:prstGeom prst="roundRect">
            <a:avLst>
              <a:gd name="adj" fmla="val 19692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System Calls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B1F264D-932F-4FDE-A74F-EB398868F8A4}"/>
              </a:ext>
            </a:extLst>
          </p:cNvPr>
          <p:cNvGrpSpPr/>
          <p:nvPr/>
        </p:nvGrpSpPr>
        <p:grpSpPr>
          <a:xfrm>
            <a:off x="4404288" y="3035437"/>
            <a:ext cx="1222568" cy="361078"/>
            <a:chOff x="2700175" y="1956815"/>
            <a:chExt cx="1478633" cy="436705"/>
          </a:xfrm>
        </p:grpSpPr>
        <p:sp>
          <p:nvSpPr>
            <p:cNvPr id="47" name="Rounded Rectangle 48">
              <a:extLst>
                <a:ext uri="{FF2B5EF4-FFF2-40B4-BE49-F238E27FC236}">
                  <a16:creationId xmlns:a16="http://schemas.microsoft.com/office/drawing/2014/main" id="{794BEAF6-D97C-4E94-A216-F348346DDBC2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6LoWPAN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D91465B-EF0F-42F2-A18B-48E6DE6E2F4A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F234F7-92AB-4C1D-8A6F-90E311ACBBC3}"/>
              </a:ext>
            </a:extLst>
          </p:cNvPr>
          <p:cNvGrpSpPr/>
          <p:nvPr/>
        </p:nvGrpSpPr>
        <p:grpSpPr>
          <a:xfrm>
            <a:off x="8187060" y="3035437"/>
            <a:ext cx="1008471" cy="361078"/>
            <a:chOff x="2700176" y="1956815"/>
            <a:chExt cx="1219694" cy="436705"/>
          </a:xfrm>
        </p:grpSpPr>
        <p:sp>
          <p:nvSpPr>
            <p:cNvPr id="50" name="Rounded Rectangle 51">
              <a:extLst>
                <a:ext uri="{FF2B5EF4-FFF2-40B4-BE49-F238E27FC236}">
                  <a16:creationId xmlns:a16="http://schemas.microsoft.com/office/drawing/2014/main" id="{A63C92FB-D071-45E9-A318-9B68FC32AE1A}"/>
                </a:ext>
              </a:extLst>
            </p:cNvPr>
            <p:cNvSpPr/>
            <p:nvPr/>
          </p:nvSpPr>
          <p:spPr>
            <a:xfrm>
              <a:off x="2700176" y="1956815"/>
              <a:ext cx="1219694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SI7021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BDD0524-E0B9-4B98-B045-713E94A1773E}"/>
                </a:ext>
              </a:extLst>
            </p:cNvPr>
            <p:cNvSpPr/>
            <p:nvPr/>
          </p:nvSpPr>
          <p:spPr>
            <a:xfrm>
              <a:off x="3641171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1B30B3-9980-4BC5-9AD2-F8B06062A17C}"/>
              </a:ext>
            </a:extLst>
          </p:cNvPr>
          <p:cNvGrpSpPr/>
          <p:nvPr/>
        </p:nvGrpSpPr>
        <p:grpSpPr>
          <a:xfrm>
            <a:off x="5708708" y="3035437"/>
            <a:ext cx="1303191" cy="361078"/>
            <a:chOff x="2700175" y="1956815"/>
            <a:chExt cx="1576143" cy="436705"/>
          </a:xfrm>
        </p:grpSpPr>
        <p:sp>
          <p:nvSpPr>
            <p:cNvPr id="53" name="Rounded Rectangle 54">
              <a:extLst>
                <a:ext uri="{FF2B5EF4-FFF2-40B4-BE49-F238E27FC236}">
                  <a16:creationId xmlns:a16="http://schemas.microsoft.com/office/drawing/2014/main" id="{B8F749C0-DE3A-4737-BDE0-D82E2D6AFA54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SD Card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D968A19-D529-4BFC-9528-7F5679F04EF4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66A46BA-A206-4A42-B765-4F22F048719B}"/>
              </a:ext>
            </a:extLst>
          </p:cNvPr>
          <p:cNvGrpSpPr/>
          <p:nvPr/>
        </p:nvGrpSpPr>
        <p:grpSpPr>
          <a:xfrm>
            <a:off x="7066922" y="3035437"/>
            <a:ext cx="1051946" cy="361078"/>
            <a:chOff x="2700175" y="1956815"/>
            <a:chExt cx="1272275" cy="436705"/>
          </a:xfrm>
        </p:grpSpPr>
        <p:sp>
          <p:nvSpPr>
            <p:cNvPr id="56" name="Rounded Rectangle 57">
              <a:extLst>
                <a:ext uri="{FF2B5EF4-FFF2-40B4-BE49-F238E27FC236}">
                  <a16:creationId xmlns:a16="http://schemas.microsoft.com/office/drawing/2014/main" id="{7E930BF7-CAD1-41B1-8C54-5BBD67091A7F}"/>
                </a:ext>
              </a:extLst>
            </p:cNvPr>
            <p:cNvSpPr/>
            <p:nvPr/>
          </p:nvSpPr>
          <p:spPr>
            <a:xfrm>
              <a:off x="2700175" y="1956815"/>
              <a:ext cx="1272275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Console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2F6252-B110-45E0-9EF6-EE90381CF4E2}"/>
                </a:ext>
              </a:extLst>
            </p:cNvPr>
            <p:cNvSpPr/>
            <p:nvPr/>
          </p:nvSpPr>
          <p:spPr>
            <a:xfrm>
              <a:off x="3680618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63AC75-AD8E-4E22-A9BC-562B84B70DA9}"/>
              </a:ext>
            </a:extLst>
          </p:cNvPr>
          <p:cNvCxnSpPr/>
          <p:nvPr/>
        </p:nvCxnSpPr>
        <p:spPr>
          <a:xfrm>
            <a:off x="2563738" y="2344017"/>
            <a:ext cx="717488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648EF67-DE88-4FA4-822E-A6CE7B58C4A1}"/>
              </a:ext>
            </a:extLst>
          </p:cNvPr>
          <p:cNvSpPr txBox="1"/>
          <p:nvPr/>
        </p:nvSpPr>
        <p:spPr>
          <a:xfrm>
            <a:off x="9962985" y="2484863"/>
            <a:ext cx="1076461" cy="10388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forbidden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C896587-2A32-49A2-A8F3-D0BDE28BFA8B}"/>
              </a:ext>
            </a:extLst>
          </p:cNvPr>
          <p:cNvSpPr txBox="1"/>
          <p:nvPr/>
        </p:nvSpPr>
        <p:spPr>
          <a:xfrm>
            <a:off x="9962985" y="3554378"/>
            <a:ext cx="1436804" cy="1575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allowed for MMIO,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PIC, etc.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1" name="Right Brace 60">
            <a:extLst>
              <a:ext uri="{FF2B5EF4-FFF2-40B4-BE49-F238E27FC236}">
                <a16:creationId xmlns:a16="http://schemas.microsoft.com/office/drawing/2014/main" id="{C7806419-6ADC-46C2-A1EC-CF3847C69F92}"/>
              </a:ext>
            </a:extLst>
          </p:cNvPr>
          <p:cNvSpPr/>
          <p:nvPr/>
        </p:nvSpPr>
        <p:spPr>
          <a:xfrm>
            <a:off x="9662079" y="3615885"/>
            <a:ext cx="123717" cy="1456326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0EB30153-EDBD-4A8E-94A6-CA0788970215}"/>
              </a:ext>
            </a:extLst>
          </p:cNvPr>
          <p:cNvSpPr/>
          <p:nvPr/>
        </p:nvSpPr>
        <p:spPr>
          <a:xfrm>
            <a:off x="9662056" y="2484863"/>
            <a:ext cx="123739" cy="970602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F78B716-5866-4B0D-A345-4359DA17B4FB}"/>
              </a:ext>
            </a:extLst>
          </p:cNvPr>
          <p:cNvSpPr/>
          <p:nvPr/>
        </p:nvSpPr>
        <p:spPr>
          <a:xfrm>
            <a:off x="2689746" y="3284265"/>
            <a:ext cx="961668" cy="6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2A15524-87F6-4B25-A334-F3472796D9EC}"/>
              </a:ext>
            </a:extLst>
          </p:cNvPr>
          <p:cNvCxnSpPr>
            <a:stCxn id="45" idx="1"/>
            <a:endCxn id="18" idx="1"/>
          </p:cNvCxnSpPr>
          <p:nvPr/>
        </p:nvCxnSpPr>
        <p:spPr>
          <a:xfrm flipH="1">
            <a:off x="2689747" y="2972007"/>
            <a:ext cx="1" cy="137204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CED1C59-C36F-4A0D-8702-6F938570F48E}"/>
              </a:ext>
            </a:extLst>
          </p:cNvPr>
          <p:cNvCxnSpPr/>
          <p:nvPr/>
        </p:nvCxnSpPr>
        <p:spPr>
          <a:xfrm>
            <a:off x="3651414" y="2735699"/>
            <a:ext cx="0" cy="88018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86">
            <a:extLst>
              <a:ext uri="{FF2B5EF4-FFF2-40B4-BE49-F238E27FC236}">
                <a16:creationId xmlns:a16="http://schemas.microsoft.com/office/drawing/2014/main" id="{2F9F2120-B311-437C-BC59-5D695791D055}"/>
              </a:ext>
            </a:extLst>
          </p:cNvPr>
          <p:cNvSpPr/>
          <p:nvPr/>
        </p:nvSpPr>
        <p:spPr>
          <a:xfrm>
            <a:off x="3525405" y="3396515"/>
            <a:ext cx="336878" cy="348432"/>
          </a:xfrm>
          <a:custGeom>
            <a:avLst/>
            <a:gdLst>
              <a:gd name="connsiteX0" fmla="*/ 381000 w 387350"/>
              <a:gd name="connsiteY0" fmla="*/ 368300 h 368300"/>
              <a:gd name="connsiteX1" fmla="*/ 387350 w 387350"/>
              <a:gd name="connsiteY1" fmla="*/ 212725 h 368300"/>
              <a:gd name="connsiteX2" fmla="*/ 250825 w 387350"/>
              <a:gd name="connsiteY2" fmla="*/ 174625 h 368300"/>
              <a:gd name="connsiteX3" fmla="*/ 203200 w 387350"/>
              <a:gd name="connsiteY3" fmla="*/ 98425 h 368300"/>
              <a:gd name="connsiteX4" fmla="*/ 142875 w 387350"/>
              <a:gd name="connsiteY4" fmla="*/ 0 h 368300"/>
              <a:gd name="connsiteX5" fmla="*/ 0 w 387350"/>
              <a:gd name="connsiteY5" fmla="*/ 0 h 368300"/>
              <a:gd name="connsiteX6" fmla="*/ 9525 w 387350"/>
              <a:gd name="connsiteY6" fmla="*/ 358775 h 368300"/>
              <a:gd name="connsiteX7" fmla="*/ 196850 w 387350"/>
              <a:gd name="connsiteY7" fmla="*/ 339725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368300">
                <a:moveTo>
                  <a:pt x="381000" y="368300"/>
                </a:moveTo>
                <a:lnTo>
                  <a:pt x="387350" y="212725"/>
                </a:lnTo>
                <a:lnTo>
                  <a:pt x="250825" y="174625"/>
                </a:lnTo>
                <a:lnTo>
                  <a:pt x="203200" y="98425"/>
                </a:lnTo>
                <a:lnTo>
                  <a:pt x="142875" y="0"/>
                </a:lnTo>
                <a:lnTo>
                  <a:pt x="0" y="0"/>
                </a:lnTo>
                <a:lnTo>
                  <a:pt x="9525" y="358775"/>
                </a:lnTo>
                <a:lnTo>
                  <a:pt x="196850" y="33972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1778199-AC15-4B4C-982C-2853638A355F}"/>
              </a:ext>
            </a:extLst>
          </p:cNvPr>
          <p:cNvSpPr/>
          <p:nvPr/>
        </p:nvSpPr>
        <p:spPr>
          <a:xfrm rot="10800000">
            <a:off x="3651413" y="3151021"/>
            <a:ext cx="485153" cy="46521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652AA0-F2C4-4CB9-B6C6-00DAEF5E63DD}"/>
              </a:ext>
            </a:extLst>
          </p:cNvPr>
          <p:cNvSpPr txBox="1"/>
          <p:nvPr/>
        </p:nvSpPr>
        <p:spPr>
          <a:xfrm>
            <a:off x="9962985" y="1188117"/>
            <a:ext cx="1279128" cy="10224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(isolated by the MPU and preemptively scheduled)</a:t>
            </a: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70CD53F5-987A-4642-8CE7-20D2B0CC1968}"/>
              </a:ext>
            </a:extLst>
          </p:cNvPr>
          <p:cNvSpPr/>
          <p:nvPr/>
        </p:nvSpPr>
        <p:spPr>
          <a:xfrm>
            <a:off x="9669663" y="1188117"/>
            <a:ext cx="116133" cy="1022477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6473A0-F077-4727-BAFC-070AE37336DF}"/>
              </a:ext>
            </a:extLst>
          </p:cNvPr>
          <p:cNvGrpSpPr/>
          <p:nvPr/>
        </p:nvGrpSpPr>
        <p:grpSpPr>
          <a:xfrm>
            <a:off x="4309286" y="1188117"/>
            <a:ext cx="1548376" cy="858529"/>
            <a:chOff x="2315679" y="664694"/>
            <a:chExt cx="1872682" cy="1038347"/>
          </a:xfrm>
        </p:grpSpPr>
        <p:sp>
          <p:nvSpPr>
            <p:cNvPr id="71" name="Rounded Rectangle 65">
              <a:extLst>
                <a:ext uri="{FF2B5EF4-FFF2-40B4-BE49-F238E27FC236}">
                  <a16:creationId xmlns:a16="http://schemas.microsoft.com/office/drawing/2014/main" id="{75C997BE-8F52-41F2-A53B-44C20E6E7C9B}"/>
                </a:ext>
              </a:extLst>
            </p:cNvPr>
            <p:cNvSpPr/>
            <p:nvPr/>
          </p:nvSpPr>
          <p:spPr>
            <a:xfrm>
              <a:off x="2315679" y="664694"/>
              <a:ext cx="1872682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App written in Rust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19ED38D-D4AD-4154-BC2C-9621A4B1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5278" y="904086"/>
              <a:ext cx="552217" cy="55221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A172CFC-C99A-44D7-A2A0-00A311811694}"/>
              </a:ext>
            </a:extLst>
          </p:cNvPr>
          <p:cNvGrpSpPr/>
          <p:nvPr/>
        </p:nvGrpSpPr>
        <p:grpSpPr>
          <a:xfrm>
            <a:off x="2689747" y="1199163"/>
            <a:ext cx="1473460" cy="858529"/>
            <a:chOff x="4365036" y="664694"/>
            <a:chExt cx="1782075" cy="1038347"/>
          </a:xfrm>
        </p:grpSpPr>
        <p:sp>
          <p:nvSpPr>
            <p:cNvPr id="74" name="Rounded Rectangle 66">
              <a:extLst>
                <a:ext uri="{FF2B5EF4-FFF2-40B4-BE49-F238E27FC236}">
                  <a16:creationId xmlns:a16="http://schemas.microsoft.com/office/drawing/2014/main" id="{3F3D38E3-0DE3-471B-BFFB-D913C02FA5E9}"/>
                </a:ext>
              </a:extLst>
            </p:cNvPr>
            <p:cNvSpPr/>
            <p:nvPr/>
          </p:nvSpPr>
          <p:spPr>
            <a:xfrm>
              <a:off x="4365036" y="664694"/>
              <a:ext cx="1782075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C App Ported to Tock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C7270D5B-B3FC-4CC4-A4A6-D47AB766D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4011" y="916056"/>
              <a:ext cx="552217" cy="552217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3AFF3DE-7A49-4365-A7CF-B342CBE389F3}"/>
              </a:ext>
            </a:extLst>
          </p:cNvPr>
          <p:cNvGrpSpPr/>
          <p:nvPr/>
        </p:nvGrpSpPr>
        <p:grpSpPr>
          <a:xfrm>
            <a:off x="6003743" y="1188117"/>
            <a:ext cx="1894136" cy="858529"/>
            <a:chOff x="6323786" y="661022"/>
            <a:chExt cx="2290861" cy="1038347"/>
          </a:xfrm>
        </p:grpSpPr>
        <p:sp>
          <p:nvSpPr>
            <p:cNvPr id="77" name="Rounded Rectangle 67">
              <a:extLst>
                <a:ext uri="{FF2B5EF4-FFF2-40B4-BE49-F238E27FC236}">
                  <a16:creationId xmlns:a16="http://schemas.microsoft.com/office/drawing/2014/main" id="{03456047-6B22-4B7C-9040-95DEEEA7D9D3}"/>
                </a:ext>
              </a:extLst>
            </p:cNvPr>
            <p:cNvSpPr/>
            <p:nvPr/>
          </p:nvSpPr>
          <p:spPr>
            <a:xfrm>
              <a:off x="6323786" y="661022"/>
              <a:ext cx="2290861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[Service] BLE Environmental Sensing Profile 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5370D57-45FF-4D86-98BB-B33E5FBF8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163" y="922016"/>
              <a:ext cx="552217" cy="552217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AF7E03B-0598-4CFA-823A-3DFA2858A975}"/>
              </a:ext>
            </a:extLst>
          </p:cNvPr>
          <p:cNvGrpSpPr/>
          <p:nvPr/>
        </p:nvGrpSpPr>
        <p:grpSpPr>
          <a:xfrm>
            <a:off x="8043959" y="1191152"/>
            <a:ext cx="1542293" cy="1019442"/>
            <a:chOff x="8791322" y="664693"/>
            <a:chExt cx="1865325" cy="1232963"/>
          </a:xfrm>
        </p:grpSpPr>
        <p:sp>
          <p:nvSpPr>
            <p:cNvPr id="80" name="Rounded Rectangle 68">
              <a:extLst>
                <a:ext uri="{FF2B5EF4-FFF2-40B4-BE49-F238E27FC236}">
                  <a16:creationId xmlns:a16="http://schemas.microsoft.com/office/drawing/2014/main" id="{02F6D02C-A2B7-4638-AF14-3DC091B18C95}"/>
                </a:ext>
              </a:extLst>
            </p:cNvPr>
            <p:cNvSpPr/>
            <p:nvPr/>
          </p:nvSpPr>
          <p:spPr>
            <a:xfrm>
              <a:off x="8791322" y="664693"/>
              <a:ext cx="1865325" cy="1232963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tIns="75605" bIns="0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b="1" dirty="0">
                  <a:solidFill>
                    <a:schemeClr val="bg1"/>
                  </a:solidFill>
                  <a:latin typeface="Courier New" charset="0"/>
                  <a:ea typeface="Courier New" charset="0"/>
                  <a:cs typeface="Courier New" charset="0"/>
                </a:rPr>
                <a:t>while(1)</a:t>
              </a:r>
            </a:p>
            <a:p>
              <a:pPr algn="ctr">
                <a:spcAft>
                  <a:spcPts val="496"/>
                </a:spcAft>
              </a:pPr>
              <a:r>
                <a:rPr lang="en-US" sz="2315" b="1" dirty="0">
                  <a:solidFill>
                    <a:schemeClr val="bg1"/>
                  </a:solidFill>
                  <a:ea typeface="Courier New" charset="0"/>
                  <a:cs typeface="Courier New" charset="0"/>
                </a:rPr>
                <a:t>😈</a:t>
              </a:r>
              <a:endParaRPr lang="en-US" sz="1323" b="1" dirty="0">
                <a:solidFill>
                  <a:schemeClr val="bg1"/>
                </a:solidFill>
                <a:ea typeface="Courier New" charset="0"/>
                <a:cs typeface="Courier New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E998F6E-0E54-43B2-AF98-250A13D18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418" y="1028660"/>
              <a:ext cx="552217" cy="552217"/>
            </a:xfrm>
            <a:prstGeom prst="rect">
              <a:avLst/>
            </a:prstGeom>
          </p:spPr>
        </p:pic>
      </p:grpSp>
      <p:sp>
        <p:nvSpPr>
          <p:cNvPr id="82" name="Freeform 101">
            <a:extLst>
              <a:ext uri="{FF2B5EF4-FFF2-40B4-BE49-F238E27FC236}">
                <a16:creationId xmlns:a16="http://schemas.microsoft.com/office/drawing/2014/main" id="{3E740BC4-6C8A-44D0-80BC-3A93A19BAE72}"/>
              </a:ext>
            </a:extLst>
          </p:cNvPr>
          <p:cNvSpPr/>
          <p:nvPr/>
        </p:nvSpPr>
        <p:spPr>
          <a:xfrm>
            <a:off x="4327263" y="3617138"/>
            <a:ext cx="834150" cy="696688"/>
          </a:xfrm>
          <a:custGeom>
            <a:avLst/>
            <a:gdLst>
              <a:gd name="connsiteX0" fmla="*/ 0 w 1008862"/>
              <a:gd name="connsiteY0" fmla="*/ 0 h 842608"/>
              <a:gd name="connsiteX1" fmla="*/ 997527 w 1008862"/>
              <a:gd name="connsiteY1" fmla="*/ 0 h 842608"/>
              <a:gd name="connsiteX2" fmla="*/ 1008862 w 1008862"/>
              <a:gd name="connsiteY2" fmla="*/ 419415 h 842608"/>
              <a:gd name="connsiteX3" fmla="*/ 676353 w 1008862"/>
              <a:gd name="connsiteY3" fmla="*/ 423193 h 842608"/>
              <a:gd name="connsiteX4" fmla="*/ 570555 w 1008862"/>
              <a:gd name="connsiteY4" fmla="*/ 457200 h 842608"/>
              <a:gd name="connsiteX5" fmla="*/ 479871 w 1008862"/>
              <a:gd name="connsiteY5" fmla="*/ 540327 h 842608"/>
              <a:gd name="connsiteX6" fmla="*/ 445864 w 1008862"/>
              <a:gd name="connsiteY6" fmla="*/ 612119 h 842608"/>
              <a:gd name="connsiteX7" fmla="*/ 438307 w 1008862"/>
              <a:gd name="connsiteY7" fmla="*/ 842608 h 842608"/>
              <a:gd name="connsiteX8" fmla="*/ 79348 w 1008862"/>
              <a:gd name="connsiteY8" fmla="*/ 597005 h 842608"/>
              <a:gd name="connsiteX9" fmla="*/ 0 w 1008862"/>
              <a:gd name="connsiteY9" fmla="*/ 0 h 84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862" h="842608">
                <a:moveTo>
                  <a:pt x="0" y="0"/>
                </a:moveTo>
                <a:lnTo>
                  <a:pt x="997527" y="0"/>
                </a:lnTo>
                <a:lnTo>
                  <a:pt x="1008862" y="419415"/>
                </a:lnTo>
                <a:lnTo>
                  <a:pt x="676353" y="423193"/>
                </a:lnTo>
                <a:lnTo>
                  <a:pt x="570555" y="457200"/>
                </a:lnTo>
                <a:lnTo>
                  <a:pt x="479871" y="540327"/>
                </a:lnTo>
                <a:lnTo>
                  <a:pt x="445864" y="612119"/>
                </a:lnTo>
                <a:lnTo>
                  <a:pt x="438307" y="842608"/>
                </a:lnTo>
                <a:lnTo>
                  <a:pt x="79348" y="5970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176AA7E2-A071-4937-AB6F-72CB3EA577F5}"/>
              </a:ext>
            </a:extLst>
          </p:cNvPr>
          <p:cNvSpPr/>
          <p:nvPr/>
        </p:nvSpPr>
        <p:spPr>
          <a:xfrm rot="16200000">
            <a:off x="4696656" y="3959359"/>
            <a:ext cx="470054" cy="480696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70199EA-50D9-4E75-8A1F-E74277C53B8E}"/>
              </a:ext>
            </a:extLst>
          </p:cNvPr>
          <p:cNvCxnSpPr/>
          <p:nvPr/>
        </p:nvCxnSpPr>
        <p:spPr>
          <a:xfrm flipH="1">
            <a:off x="4136567" y="3615885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114972E-B16B-41D2-85EA-D339059C6CB0}"/>
              </a:ext>
            </a:extLst>
          </p:cNvPr>
          <p:cNvCxnSpPr/>
          <p:nvPr/>
        </p:nvCxnSpPr>
        <p:spPr>
          <a:xfrm flipH="1">
            <a:off x="4938105" y="3964966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6EF7D26-D091-4BE2-94CB-D5AFA97A4B04}"/>
              </a:ext>
            </a:extLst>
          </p:cNvPr>
          <p:cNvCxnSpPr/>
          <p:nvPr/>
        </p:nvCxnSpPr>
        <p:spPr>
          <a:xfrm>
            <a:off x="4691332" y="4218740"/>
            <a:ext cx="0" cy="44812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3ADE8CA-16E9-4FF0-9F62-CEC27BDB8F13}"/>
              </a:ext>
            </a:extLst>
          </p:cNvPr>
          <p:cNvSpPr txBox="1"/>
          <p:nvPr/>
        </p:nvSpPr>
        <p:spPr>
          <a:xfrm rot="16200000">
            <a:off x="3502765" y="2809511"/>
            <a:ext cx="97060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>
                <a:solidFill>
                  <a:srgbClr val="0276BE"/>
                </a:solidFill>
              </a:rPr>
              <a:t>Capsules</a:t>
            </a:r>
          </a:p>
        </p:txBody>
      </p:sp>
      <p:sp>
        <p:nvSpPr>
          <p:cNvPr id="88" name="Rounded Rectangle 30">
            <a:extLst>
              <a:ext uri="{FF2B5EF4-FFF2-40B4-BE49-F238E27FC236}">
                <a16:creationId xmlns:a16="http://schemas.microsoft.com/office/drawing/2014/main" id="{E0CC8BC6-9CA2-4253-BC04-068C58682201}"/>
              </a:ext>
            </a:extLst>
          </p:cNvPr>
          <p:cNvSpPr/>
          <p:nvPr/>
        </p:nvSpPr>
        <p:spPr>
          <a:xfrm>
            <a:off x="2689746" y="2088991"/>
            <a:ext cx="1473460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89" name="Rounded Rectangle 95">
            <a:extLst>
              <a:ext uri="{FF2B5EF4-FFF2-40B4-BE49-F238E27FC236}">
                <a16:creationId xmlns:a16="http://schemas.microsoft.com/office/drawing/2014/main" id="{F776FB00-27EB-4CDC-9183-4643A744A3D3}"/>
              </a:ext>
            </a:extLst>
          </p:cNvPr>
          <p:cNvSpPr/>
          <p:nvPr/>
        </p:nvSpPr>
        <p:spPr>
          <a:xfrm>
            <a:off x="4309287" y="2087999"/>
            <a:ext cx="1548376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libtock-rs</a:t>
            </a:r>
          </a:p>
        </p:txBody>
      </p:sp>
      <p:sp>
        <p:nvSpPr>
          <p:cNvPr id="90" name="Rounded Rectangle 96">
            <a:extLst>
              <a:ext uri="{FF2B5EF4-FFF2-40B4-BE49-F238E27FC236}">
                <a16:creationId xmlns:a16="http://schemas.microsoft.com/office/drawing/2014/main" id="{009A8598-2A03-4C55-A9E7-D28A0129ABEA}"/>
              </a:ext>
            </a:extLst>
          </p:cNvPr>
          <p:cNvSpPr/>
          <p:nvPr/>
        </p:nvSpPr>
        <p:spPr>
          <a:xfrm>
            <a:off x="6003743" y="2085160"/>
            <a:ext cx="96232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1" name="Rounded Rectangle 97">
            <a:extLst>
              <a:ext uri="{FF2B5EF4-FFF2-40B4-BE49-F238E27FC236}">
                <a16:creationId xmlns:a16="http://schemas.microsoft.com/office/drawing/2014/main" id="{EC03E895-7C0F-43B7-898C-651BC62EA6EE}"/>
              </a:ext>
            </a:extLst>
          </p:cNvPr>
          <p:cNvSpPr/>
          <p:nvPr/>
        </p:nvSpPr>
        <p:spPr>
          <a:xfrm>
            <a:off x="7005976" y="2085160"/>
            <a:ext cx="89190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libnrf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6351749-58A6-435B-95F3-A5B78298AF36}"/>
              </a:ext>
            </a:extLst>
          </p:cNvPr>
          <p:cNvSpPr txBox="1"/>
          <p:nvPr/>
        </p:nvSpPr>
        <p:spPr>
          <a:xfrm>
            <a:off x="775091" y="2128891"/>
            <a:ext cx="1763281" cy="3824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dirty="0"/>
              <a:t>Syscall Interface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21681A68-51F2-4230-82CD-640BEA53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125" y="4012046"/>
            <a:ext cx="723300" cy="72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1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Intro to Computer Systems</a:t>
            </a:r>
          </a:p>
          <a:p>
            <a:pPr lvl="2"/>
            <a:r>
              <a:rPr lang="en-US" sz="2000" dirty="0"/>
              <a:t>Operating Systems</a:t>
            </a:r>
          </a:p>
          <a:p>
            <a:pPr lvl="2"/>
            <a:r>
              <a:rPr lang="en-US" sz="2000" dirty="0"/>
              <a:t>Wireless Protocols for the IoT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F3E89-93A6-4774-8D43-AA2D5F16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656" y="4185927"/>
            <a:ext cx="1588738" cy="894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719" y="3126467"/>
            <a:ext cx="1590675" cy="952500"/>
          </a:xfrm>
          <a:prstGeom prst="rect">
            <a:avLst/>
          </a:prstGeom>
        </p:spPr>
      </p:pic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7154" y="5187517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397" y="5581405"/>
            <a:ext cx="2063410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9989718" y="2722396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</p:spTree>
    <p:extLst>
      <p:ext uri="{BB962C8B-B14F-4D97-AF65-F5344CB8AC3E}">
        <p14:creationId xmlns:p14="http://schemas.microsoft.com/office/powerpoint/2010/main" val="388536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Hopefully, generally useful to other nearby domains of CS and ECE too!</a:t>
            </a:r>
          </a:p>
          <a:p>
            <a:pPr lvl="1"/>
            <a:endParaRPr lang="en-US" dirty="0"/>
          </a:p>
          <a:p>
            <a:r>
              <a:rPr lang="en-US" dirty="0"/>
              <a:t>An immediate result: this course!</a:t>
            </a:r>
          </a:p>
          <a:p>
            <a:pPr lvl="1"/>
            <a:r>
              <a:rPr lang="en-US" dirty="0"/>
              <a:t>Really would be much nicer in person, but </a:t>
            </a:r>
            <a:r>
              <a:rPr lang="en-US" b="0" i="0" dirty="0">
                <a:solidFill>
                  <a:srgbClr val="E8E7E3"/>
                </a:solidFill>
                <a:effectLst/>
                <a:latin typeface="apple color emoji"/>
              </a:rPr>
              <a:t>🤷‍♀️</a:t>
            </a:r>
            <a:endParaRPr lang="en-US" b="1" i="0" dirty="0">
              <a:solidFill>
                <a:srgbClr val="E8E7E3"/>
              </a:solidFill>
              <a:effectLst/>
              <a:latin typeface="helvetica neue"/>
            </a:endParaRPr>
          </a:p>
          <a:p>
            <a:pPr lvl="1"/>
            <a:r>
              <a:rPr lang="en-US" dirty="0"/>
              <a:t>Course goal: introduce students to hardware-software interactions</a:t>
            </a:r>
          </a:p>
          <a:p>
            <a:pPr lvl="2"/>
            <a:r>
              <a:rPr lang="en-US" dirty="0"/>
              <a:t>Practical hands-on experience with microcontrollers and sensors</a:t>
            </a:r>
          </a:p>
          <a:p>
            <a:pPr lvl="2"/>
            <a:r>
              <a:rPr lang="en-US" dirty="0"/>
              <a:t>Open-ended project where students can choose their specific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b="1" dirty="0"/>
              <a:t>Embedded Systems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36294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embedded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computer built into a device</a:t>
            </a:r>
            <a:br>
              <a:rPr lang="en-US" dirty="0"/>
            </a:br>
            <a:r>
              <a:rPr lang="en-US" dirty="0"/>
              <a:t>such that the device is interacted with, not the computer</a:t>
            </a:r>
          </a:p>
          <a:p>
            <a:pPr lvl="1"/>
            <a:r>
              <a:rPr lang="en-US" dirty="0"/>
              <a:t>Not a desktop, laptop, server, smartphone, smartwatch</a:t>
            </a:r>
          </a:p>
          <a:p>
            <a:pPr lvl="1"/>
            <a:r>
              <a:rPr lang="en-US" dirty="0"/>
              <a:t>(although many of those deal with overlapping hardware/software issues)</a:t>
            </a:r>
          </a:p>
          <a:p>
            <a:endParaRPr lang="en-US" dirty="0"/>
          </a:p>
          <a:p>
            <a:r>
              <a:rPr lang="en-US" dirty="0"/>
              <a:t>Many domains</a:t>
            </a:r>
          </a:p>
          <a:p>
            <a:pPr lvl="1"/>
            <a:r>
              <a:rPr lang="en-US" dirty="0"/>
              <a:t>Robotics</a:t>
            </a:r>
          </a:p>
          <a:p>
            <a:pPr lvl="1"/>
            <a:r>
              <a:rPr lang="en-US" dirty="0"/>
              <a:t>Industrial processes</a:t>
            </a:r>
          </a:p>
          <a:p>
            <a:pPr lvl="1"/>
            <a:r>
              <a:rPr lang="en-US" dirty="0"/>
              <a:t>Smart home</a:t>
            </a:r>
          </a:p>
          <a:p>
            <a:pPr lvl="1"/>
            <a:r>
              <a:rPr lang="en-US" dirty="0"/>
              <a:t>Smart city</a:t>
            </a:r>
          </a:p>
          <a:p>
            <a:pPr lvl="1"/>
            <a:r>
              <a:rPr lang="en-US" dirty="0"/>
              <a:t>Wearables and health sensing</a:t>
            </a:r>
          </a:p>
          <a:p>
            <a:pPr lvl="1"/>
            <a:r>
              <a:rPr lang="en-US" dirty="0"/>
              <a:t>Generally: Internet of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61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y2XBPbfGca3adafKGqs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M8JB1UAU0MrB81p3KORj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D699844-62C2-4F5B-BA58-2833D7D2E072}" vid="{1A5B8C95-92F1-4E37-845D-DAA97ED93F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887</TotalTime>
  <Words>1749</Words>
  <Application>Microsoft Office PowerPoint</Application>
  <PresentationFormat>Widescreen</PresentationFormat>
  <Paragraphs>470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apple color emoji</vt:lpstr>
      <vt:lpstr>Arial</vt:lpstr>
      <vt:lpstr>Calibri</vt:lpstr>
      <vt:lpstr>Courier New</vt:lpstr>
      <vt:lpstr>helvetica neue</vt:lpstr>
      <vt:lpstr>helvetica neue</vt:lpstr>
      <vt:lpstr>Tahoma</vt:lpstr>
      <vt:lpstr>Wingdings</vt:lpstr>
      <vt:lpstr>Class Slides</vt:lpstr>
      <vt:lpstr>Lecture 1 Introduction</vt:lpstr>
      <vt:lpstr>Welcome to CE346!</vt:lpstr>
      <vt:lpstr>Today’s Goals</vt:lpstr>
      <vt:lpstr>Outline</vt:lpstr>
      <vt:lpstr>Branden Ghena (he/him)</vt:lpstr>
      <vt:lpstr>Research area: resource-constrained embedded systems</vt:lpstr>
      <vt:lpstr>Faculty: now I can choose what to teach!</vt:lpstr>
      <vt:lpstr>Outline</vt:lpstr>
      <vt:lpstr>What is an embedded system?</vt:lpstr>
      <vt:lpstr>Related area: Cyber-Physical Systems</vt:lpstr>
      <vt:lpstr>The Internet of Things</vt:lpstr>
      <vt:lpstr>Bell’s Law: A new computer class every decade</vt:lpstr>
      <vt:lpstr>Number of computers per person grows over time</vt:lpstr>
      <vt:lpstr>Computer volume shrinks by 100x every decade</vt:lpstr>
      <vt:lpstr>Price falls dramatically, enabling new applications</vt:lpstr>
      <vt:lpstr>Discussion: what is the Internet of Things?</vt:lpstr>
      <vt:lpstr>Discussion: what is the Internet of Things?</vt:lpstr>
      <vt:lpstr>Thought experiment on capabilities</vt:lpstr>
      <vt:lpstr>Thought experiment on capabilities</vt:lpstr>
      <vt:lpstr>Thought experiment on energy</vt:lpstr>
      <vt:lpstr>Thought experiment on energy</vt:lpstr>
      <vt:lpstr>Branden’s take on the Internet of Things</vt:lpstr>
      <vt:lpstr>Warning: Internet of Crap</vt:lpstr>
      <vt:lpstr>Internet of Insecure Crap</vt:lpstr>
      <vt:lpstr>What makes resource-constrained embedded systems interesting?</vt:lpstr>
      <vt:lpstr>What makes resource-constrained embedded systems frustrating?</vt:lpstr>
      <vt:lpstr>Outline</vt:lpstr>
      <vt:lpstr>Course Time</vt:lpstr>
      <vt:lpstr>Course Staff and Office Hours (starting next week)</vt:lpstr>
      <vt:lpstr>Course Communication</vt:lpstr>
      <vt:lpstr>Course grade components</vt:lpstr>
      <vt:lpstr>Micro:bit v2</vt:lpstr>
      <vt:lpstr>Lab kit</vt:lpstr>
      <vt:lpstr>Labs</vt:lpstr>
      <vt:lpstr>Final projects</vt:lpstr>
      <vt:lpstr>Deadlines</vt:lpstr>
      <vt:lpstr>Flexibility</vt:lpstr>
      <vt:lpstr>Outline</vt:lpstr>
      <vt:lpstr>Outline</vt:lpstr>
      <vt:lpstr>PowerBlade – Smart Home</vt:lpstr>
      <vt:lpstr>Signpost – City-Scale Sensing</vt:lpstr>
      <vt:lpstr>Tock – Reliable, security-conscious embedded OS in Rust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Introduction</dc:title>
  <dc:creator>Branden Ghena</dc:creator>
  <cp:lastModifiedBy>Branden Ghena</cp:lastModifiedBy>
  <cp:revision>32</cp:revision>
  <dcterms:created xsi:type="dcterms:W3CDTF">2021-03-29T03:50:04Z</dcterms:created>
  <dcterms:modified xsi:type="dcterms:W3CDTF">2021-03-30T16:05:54Z</dcterms:modified>
</cp:coreProperties>
</file>