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5"/>
  </p:notesMasterIdLst>
  <p:sldIdLst>
    <p:sldId id="256" r:id="rId2"/>
    <p:sldId id="1992" r:id="rId3"/>
    <p:sldId id="264" r:id="rId4"/>
    <p:sldId id="1990" r:id="rId5"/>
    <p:sldId id="1974" r:id="rId6"/>
    <p:sldId id="346" r:id="rId7"/>
    <p:sldId id="360" r:id="rId8"/>
    <p:sldId id="359" r:id="rId9"/>
    <p:sldId id="361" r:id="rId10"/>
    <p:sldId id="2274" r:id="rId11"/>
    <p:sldId id="2275" r:id="rId12"/>
    <p:sldId id="2021" r:id="rId13"/>
    <p:sldId id="446" r:id="rId14"/>
    <p:sldId id="396" r:id="rId15"/>
    <p:sldId id="2003" r:id="rId16"/>
    <p:sldId id="2004" r:id="rId17"/>
    <p:sldId id="2005" r:id="rId18"/>
    <p:sldId id="2283" r:id="rId19"/>
    <p:sldId id="427" r:id="rId20"/>
    <p:sldId id="397" r:id="rId21"/>
    <p:sldId id="394" r:id="rId22"/>
    <p:sldId id="419" r:id="rId23"/>
    <p:sldId id="1980" r:id="rId24"/>
    <p:sldId id="420" r:id="rId25"/>
    <p:sldId id="421" r:id="rId26"/>
    <p:sldId id="423" r:id="rId27"/>
    <p:sldId id="424" r:id="rId28"/>
    <p:sldId id="422" r:id="rId29"/>
    <p:sldId id="1988" r:id="rId30"/>
    <p:sldId id="1989" r:id="rId31"/>
    <p:sldId id="2284" r:id="rId32"/>
    <p:sldId id="2008" r:id="rId33"/>
    <p:sldId id="2009" r:id="rId34"/>
    <p:sldId id="2010" r:id="rId35"/>
    <p:sldId id="2011" r:id="rId36"/>
    <p:sldId id="1995" r:id="rId37"/>
    <p:sldId id="2016" r:id="rId38"/>
    <p:sldId id="2013" r:id="rId39"/>
    <p:sldId id="2017" r:id="rId40"/>
    <p:sldId id="2018" r:id="rId41"/>
    <p:sldId id="2019" r:id="rId42"/>
    <p:sldId id="2020" r:id="rId43"/>
    <p:sldId id="2022" r:id="rId44"/>
    <p:sldId id="2023" r:id="rId45"/>
    <p:sldId id="2285" r:id="rId46"/>
    <p:sldId id="2282" r:id="rId47"/>
    <p:sldId id="2027" r:id="rId48"/>
    <p:sldId id="2038" r:id="rId49"/>
    <p:sldId id="2276" r:id="rId50"/>
    <p:sldId id="2028" r:id="rId51"/>
    <p:sldId id="2029" r:id="rId52"/>
    <p:sldId id="2030" r:id="rId53"/>
    <p:sldId id="2031" r:id="rId54"/>
    <p:sldId id="2032" r:id="rId55"/>
    <p:sldId id="2034" r:id="rId56"/>
    <p:sldId id="2033" r:id="rId57"/>
    <p:sldId id="2035" r:id="rId58"/>
    <p:sldId id="2036" r:id="rId59"/>
    <p:sldId id="2037" r:id="rId60"/>
    <p:sldId id="2286" r:id="rId61"/>
    <p:sldId id="1998" r:id="rId62"/>
    <p:sldId id="1999" r:id="rId63"/>
    <p:sldId id="2280" r:id="rId64"/>
    <p:sldId id="2044" r:id="rId65"/>
    <p:sldId id="2041" r:id="rId66"/>
    <p:sldId id="2277" r:id="rId67"/>
    <p:sldId id="2278" r:id="rId68"/>
    <p:sldId id="2279" r:id="rId69"/>
    <p:sldId id="2042" r:id="rId70"/>
    <p:sldId id="2043" r:id="rId71"/>
    <p:sldId id="2281" r:id="rId72"/>
    <p:sldId id="2040" r:id="rId73"/>
    <p:sldId id="2287" r:id="rId7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1992"/>
            <p14:sldId id="264"/>
            <p14:sldId id="1990"/>
          </p14:sldIdLst>
        </p14:section>
        <p14:section name="Embedded OS" id="{3A77B953-4FE3-47AD-8994-4719CAEA5B03}">
          <p14:sldIdLst>
            <p14:sldId id="1974"/>
            <p14:sldId id="346"/>
            <p14:sldId id="360"/>
            <p14:sldId id="359"/>
            <p14:sldId id="361"/>
            <p14:sldId id="2274"/>
            <p14:sldId id="2275"/>
            <p14:sldId id="2021"/>
            <p14:sldId id="446"/>
            <p14:sldId id="396"/>
            <p14:sldId id="2003"/>
            <p14:sldId id="2004"/>
            <p14:sldId id="2005"/>
          </p14:sldIdLst>
        </p14:section>
        <p14:section name="Embedded Security Challenges" id="{28C90A2A-A402-451D-B50F-FA93E96ACB47}">
          <p14:sldIdLst>
            <p14:sldId id="2283"/>
            <p14:sldId id="427"/>
            <p14:sldId id="397"/>
            <p14:sldId id="394"/>
            <p14:sldId id="419"/>
            <p14:sldId id="1980"/>
            <p14:sldId id="420"/>
            <p14:sldId id="421"/>
            <p14:sldId id="423"/>
            <p14:sldId id="424"/>
            <p14:sldId id="422"/>
            <p14:sldId id="1988"/>
            <p14:sldId id="1989"/>
          </p14:sldIdLst>
        </p14:section>
        <p14:section name="Tock Overview" id="{D5BD121F-2419-4DAB-8678-B3E89B6B45AF}">
          <p14:sldIdLst>
            <p14:sldId id="2284"/>
            <p14:sldId id="2008"/>
            <p14:sldId id="2009"/>
            <p14:sldId id="2010"/>
            <p14:sldId id="2011"/>
            <p14:sldId id="1995"/>
            <p14:sldId id="2016"/>
            <p14:sldId id="2013"/>
            <p14:sldId id="2017"/>
            <p14:sldId id="2018"/>
            <p14:sldId id="2019"/>
            <p14:sldId id="2020"/>
            <p14:sldId id="2022"/>
            <p14:sldId id="2023"/>
          </p14:sldIdLst>
        </p14:section>
        <p14:section name="Rust Programming" id="{5696C2BC-E7AE-4DE2-B227-3E5DD629157E}">
          <p14:sldIdLst>
            <p14:sldId id="2285"/>
            <p14:sldId id="2282"/>
            <p14:sldId id="2027"/>
            <p14:sldId id="2038"/>
            <p14:sldId id="2276"/>
            <p14:sldId id="2028"/>
            <p14:sldId id="2029"/>
            <p14:sldId id="2030"/>
            <p14:sldId id="2031"/>
            <p14:sldId id="2032"/>
            <p14:sldId id="2034"/>
            <p14:sldId id="2033"/>
            <p14:sldId id="2035"/>
            <p14:sldId id="2036"/>
            <p14:sldId id="2037"/>
          </p14:sldIdLst>
        </p14:section>
        <p14:section name="Tock Driver Design" id="{49105D23-AB20-4D00-94B4-A4A4F9592BEC}">
          <p14:sldIdLst>
            <p14:sldId id="2286"/>
            <p14:sldId id="1998"/>
            <p14:sldId id="1999"/>
            <p14:sldId id="2280"/>
            <p14:sldId id="2044"/>
            <p14:sldId id="2041"/>
            <p14:sldId id="2277"/>
            <p14:sldId id="2278"/>
            <p14:sldId id="2279"/>
            <p14:sldId id="2042"/>
            <p14:sldId id="2043"/>
            <p14:sldId id="2281"/>
          </p14:sldIdLst>
        </p14:section>
        <p14:section name="Wrapup" id="{29A7F866-9DA9-446B-8359-CE426CB89C7A}">
          <p14:sldIdLst>
            <p14:sldId id="2040"/>
            <p14:sldId id="228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11/20/2025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11/20/2025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11/20/2025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11/20/2025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11/20/2025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man7.org/linux/man-pages/man2/syscalls.2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docs.zephyrproject.org/latest/introduction/index.html#distinguishing-features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interestingengineering.com/a-casinos-database-was-hacked-through-a-smart-fish-tank-thermometer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tockos.org/" TargetMode="External"/><Relationship Id="rId2" Type="http://schemas.openxmlformats.org/officeDocument/2006/relationships/hyperlink" Target="https://github.com/tock/toc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microsoft.com/office/2007/relationships/hdphoto" Target="../media/hdphoto4.wdp"/><Relationship Id="rId5" Type="http://schemas.microsoft.com/office/2007/relationships/hdphoto" Target="../media/hdphoto3.wdp"/><Relationship Id="rId4" Type="http://schemas.microsoft.com/office/2007/relationships/hdphoto" Target="../media/hdphoto2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ckos.org/" TargetMode="External"/><Relationship Id="rId2" Type="http://schemas.openxmlformats.org/officeDocument/2006/relationships/hyperlink" Target="https://github.com/tock/toc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brandenghena.com/projects/tock/2025-sosp-tock-decade.pdf" TargetMode="External"/><Relationship Id="rId4" Type="http://schemas.openxmlformats.org/officeDocument/2006/relationships/hyperlink" Target="https://brandenghena.com/projects/tock/levy17multiprogramming.pdf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tock/libtock-c/blob/master/examples/tests/microbit_v2/main.c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.rust-lang.org/book/" TargetMode="External"/><Relationship Id="rId2" Type="http://schemas.openxmlformats.org/officeDocument/2006/relationships/hyperlink" Target="https://www.rust-lang.org/lear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learnxinyminutes.com/docs/rust/" TargetMode="External"/><Relationship Id="rId4" Type="http://schemas.openxmlformats.org/officeDocument/2006/relationships/hyperlink" Target="https://serokell.io/blog/learn-rust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tock/tock/blob/master/chips/nrf5x/src/temperature.rs" TargetMode="Externa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tock/tock/blob/master/kernel/src/hil/sensors.rs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tock/tock/blob/master/capsules/extra/src/temperature.rs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tock/libtock-c/blob/master/libtock/sensors/syscalls/temperature_syscalls.c" TargetMode="External"/><Relationship Id="rId2" Type="http://schemas.openxmlformats.org/officeDocument/2006/relationships/hyperlink" Target="https://github.com/tock/libtock-c/blob/master/libtock/sensors/temperature.c" TargetMode="Externa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ckos.org/" TargetMode="External"/><Relationship Id="rId2" Type="http://schemas.openxmlformats.org/officeDocument/2006/relationships/hyperlink" Target="https://github.com/tock/toc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brandenghena.com/projects/tock/2025-sosp-tock-decade.pdf" TargetMode="External"/><Relationship Id="rId4" Type="http://schemas.openxmlformats.org/officeDocument/2006/relationships/hyperlink" Target="https://brandenghena.com/projects/tock/levy17multiprogramming.pdf" TargetMode="Externa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16:</a:t>
            </a:r>
            <a:br>
              <a:rPr lang="en-US" dirty="0"/>
            </a:br>
            <a:r>
              <a:rPr lang="en-US" dirty="0"/>
              <a:t>Embedded 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Fall 2025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F8994-3502-4400-BAF7-1B3BB4C53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Operating systems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226C4-C1FF-463F-8070-79B318950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OSes make advancing technology available to rapidly evolving applications. They do so with two major goals:</a:t>
            </a:r>
          </a:p>
          <a:p>
            <a:pPr lvl="1"/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Provide </a:t>
            </a:r>
            <a:r>
              <a:rPr lang="en-US" b="1" dirty="0"/>
              <a:t>abstractions</a:t>
            </a:r>
            <a:r>
              <a:rPr lang="en-US" dirty="0"/>
              <a:t> to applications to enable hardware compatibility</a:t>
            </a:r>
          </a:p>
          <a:p>
            <a:pPr lvl="2"/>
            <a:r>
              <a:rPr lang="en-US" dirty="0"/>
              <a:t>Why: allow reuse of common features, avoid low-level details</a:t>
            </a:r>
          </a:p>
          <a:p>
            <a:pPr lvl="2"/>
            <a:r>
              <a:rPr lang="en-US" dirty="0"/>
              <a:t>Challenges: What are the correct abstractions?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Manage </a:t>
            </a:r>
            <a:r>
              <a:rPr lang="en-US" b="1" dirty="0"/>
              <a:t>sharing of resources </a:t>
            </a:r>
            <a:r>
              <a:rPr lang="en-US" dirty="0"/>
              <a:t>across many applications</a:t>
            </a:r>
          </a:p>
          <a:p>
            <a:pPr lvl="2"/>
            <a:r>
              <a:rPr lang="en-US" dirty="0"/>
              <a:t>Why: protect applications, enforce fair access</a:t>
            </a:r>
          </a:p>
          <a:p>
            <a:pPr lvl="2"/>
            <a:r>
              <a:rPr lang="en-US" dirty="0"/>
              <a:t>Challenges: What are the mechanisms and what are the policies?</a:t>
            </a:r>
          </a:p>
          <a:p>
            <a:pPr lvl="1"/>
            <a:endParaRPr lang="en-US" dirty="0"/>
          </a:p>
          <a:p>
            <a:r>
              <a:rPr lang="en-US" dirty="0"/>
              <a:t>Good operating systems do these quickly, efficiently, and securely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CA70F9-2293-4E74-BBFE-F276F7D2A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18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31885-77B4-5EC2-0D72-3137B0F5E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this differ from what we’ve been doing?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021D4-DC43-FB29-805A-E38DAF53F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Often our application and driver logic were coordinated and in some cased co-mingled</a:t>
            </a:r>
          </a:p>
          <a:p>
            <a:pPr lvl="1"/>
            <a:r>
              <a:rPr lang="en-US" dirty="0"/>
              <a:t>We didn’t consider “sharing” of resources between multiple stakeholders</a:t>
            </a:r>
          </a:p>
          <a:p>
            <a:pPr lvl="1"/>
            <a:endParaRPr lang="en-US" dirty="0"/>
          </a:p>
          <a:p>
            <a:r>
              <a:rPr lang="en-US" dirty="0"/>
              <a:t>We did abstract away interfaces to hardware</a:t>
            </a:r>
          </a:p>
          <a:p>
            <a:pPr lvl="1"/>
            <a:r>
              <a:rPr lang="en-US" dirty="0"/>
              <a:t>But we didn’t consider how to do so in a way that allowed hardware to be interchangeable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414AAC-2942-5E8C-3507-1E3B91D01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302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A289A-2BD4-9957-B2CF-643077E8E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Userspace</a:t>
            </a:r>
            <a:r>
              <a:rPr lang="en-US" dirty="0"/>
              <a:t> versus kernel distinction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7DB70-C2BB-344C-D883-9CF33AF15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Kernel has full control over the system</a:t>
            </a:r>
          </a:p>
          <a:p>
            <a:pPr lvl="1"/>
            <a:r>
              <a:rPr lang="en-US" dirty="0"/>
              <a:t>Manages resources</a:t>
            </a:r>
          </a:p>
          <a:p>
            <a:endParaRPr lang="en-US" dirty="0"/>
          </a:p>
          <a:p>
            <a:r>
              <a:rPr lang="en-US" dirty="0" err="1"/>
              <a:t>Userspace</a:t>
            </a:r>
            <a:r>
              <a:rPr lang="en-US" dirty="0"/>
              <a:t> has partial control (whatever the kernel allows it)</a:t>
            </a:r>
          </a:p>
          <a:p>
            <a:pPr lvl="1"/>
            <a:r>
              <a:rPr lang="en-US" dirty="0"/>
              <a:t>Uses resources granted to achieve some goal</a:t>
            </a:r>
          </a:p>
          <a:p>
            <a:pPr lvl="1"/>
            <a:endParaRPr lang="en-US" dirty="0"/>
          </a:p>
          <a:p>
            <a:r>
              <a:rPr lang="en-US" dirty="0"/>
              <a:t>When </a:t>
            </a:r>
            <a:r>
              <a:rPr lang="en-US" dirty="0" err="1"/>
              <a:t>userspace</a:t>
            </a:r>
            <a:r>
              <a:rPr lang="en-US" dirty="0"/>
              <a:t> wants access to something, it needs to request it from the kernel</a:t>
            </a:r>
          </a:p>
          <a:p>
            <a:pPr lvl="1"/>
            <a:r>
              <a:rPr lang="en-US" dirty="0"/>
              <a:t>Uses “system calls” to do so</a:t>
            </a:r>
          </a:p>
          <a:p>
            <a:pPr lvl="1"/>
            <a:r>
              <a:rPr lang="en-US" dirty="0"/>
              <a:t>Trigger a software interrupt, with some values to describe what it wants</a:t>
            </a:r>
          </a:p>
          <a:p>
            <a:pPr lvl="2"/>
            <a:r>
              <a:rPr lang="en-US" dirty="0"/>
              <a:t>Kernel takes action (or denies action) and returns back to application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978789-700C-C19A-6281-9AE3D8A56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812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system calls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 system calls</a:t>
            </a:r>
          </a:p>
          <a:p>
            <a:pPr lvl="1"/>
            <a:r>
              <a:rPr lang="en-US" dirty="0">
                <a:hlinkClick r:id="rId2"/>
              </a:rPr>
              <a:t>https://man7.org/linux/man-pages/man2/syscalls.2.html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79F1E67-7802-47B0-8F43-39F4E646FD3E}"/>
              </a:ext>
            </a:extLst>
          </p:cNvPr>
          <p:cNvGraphicFramePr>
            <a:graphicFrameLocks noGrp="1"/>
          </p:cNvGraphicFramePr>
          <p:nvPr/>
        </p:nvGraphicFramePr>
        <p:xfrm>
          <a:off x="1242811" y="2337158"/>
          <a:ext cx="7086600" cy="370840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i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Number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i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Name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i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Description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read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Read file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write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Write file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open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Open file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close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Close file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stat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Get info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about file</a:t>
                      </a:r>
                      <a:endParaRPr lang="en-US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57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fork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Create process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59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err="1">
                          <a:solidFill>
                            <a:schemeClr val="tx1"/>
                          </a:solidFill>
                          <a:latin typeface="Courier New"/>
                        </a:rPr>
                        <a:t>execve</a:t>
                      </a:r>
                      <a:endParaRPr lang="en-US" b="0" dirty="0">
                        <a:solidFill>
                          <a:schemeClr val="tx1"/>
                        </a:solidFill>
                        <a:latin typeface="Courier New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Execute a program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60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_exit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Terminate process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62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kill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Send signal to process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2871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F2DC4-8FBC-4E56-B73D-40C85E709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needs its own operating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5CC94-6874-4938-97D7-2E9BF2DC8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Can’t use normal Linux!</a:t>
            </a:r>
          </a:p>
          <a:p>
            <a:pPr lvl="1"/>
            <a:r>
              <a:rPr lang="en-US" dirty="0"/>
              <a:t>Too little memory and processing in embedded hardware</a:t>
            </a:r>
          </a:p>
          <a:p>
            <a:pPr lvl="1"/>
            <a:r>
              <a:rPr lang="en-US" dirty="0"/>
              <a:t>Too much concern about power in embedded applications</a:t>
            </a:r>
          </a:p>
          <a:p>
            <a:pPr lvl="1"/>
            <a:r>
              <a:rPr lang="en-US" dirty="0"/>
              <a:t>Microcontrollers don’t have the necessary hardware features</a:t>
            </a:r>
            <a:br>
              <a:rPr lang="en-US" dirty="0"/>
            </a:br>
            <a:r>
              <a:rPr lang="en-US" dirty="0"/>
              <a:t>(virtual memory)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Important: Linux is </a:t>
            </a:r>
            <a:r>
              <a:rPr lang="en-US" i="1" dirty="0"/>
              <a:t>never</a:t>
            </a:r>
            <a:r>
              <a:rPr lang="en-US" dirty="0"/>
              <a:t> going to be the solution</a:t>
            </a:r>
          </a:p>
          <a:p>
            <a:pPr lvl="1"/>
            <a:r>
              <a:rPr lang="en-US" dirty="0"/>
              <a:t>Capabilities of general computers are orders of magnitude better</a:t>
            </a:r>
          </a:p>
          <a:p>
            <a:pPr lvl="1"/>
            <a:r>
              <a:rPr lang="en-US" dirty="0"/>
              <a:t>Embedded systems are gaining more capabilities</a:t>
            </a:r>
          </a:p>
          <a:p>
            <a:pPr lvl="1"/>
            <a:r>
              <a:rPr lang="en-US" dirty="0"/>
              <a:t>But new lower-power, lower-cost systems keep emerging too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42C542-681C-4532-BEFF-8A2A6DF83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435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EC1A2-6BF2-72BD-FA1E-1D40A24B0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is useful for many edge devices though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7A67A8-40FE-AD23-E0F9-2751BBFB1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Raspberry Pi is a great example</a:t>
            </a:r>
          </a:p>
          <a:p>
            <a:endParaRPr lang="en-US" dirty="0"/>
          </a:p>
          <a:p>
            <a:r>
              <a:rPr lang="en-US" dirty="0"/>
              <a:t>If your device is powerful enough to run Linux, maybe that’s a good idea!</a:t>
            </a:r>
          </a:p>
          <a:p>
            <a:pPr lvl="1"/>
            <a:r>
              <a:rPr lang="en-US" dirty="0"/>
              <a:t>Essentially gives you a normal computer platform to run stuff on</a:t>
            </a:r>
          </a:p>
          <a:p>
            <a:pPr lvl="1"/>
            <a:r>
              <a:rPr lang="en-US" dirty="0"/>
              <a:t>Easier to do big things: Webcam -&gt; Python -&gt; OpenCV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But there will always be smaller, cheaper, less capable devices where Linux doesn’t make sense</a:t>
            </a:r>
          </a:p>
          <a:p>
            <a:pPr lvl="1"/>
            <a:r>
              <a:rPr lang="en-US" dirty="0"/>
              <a:t>Or even bigger, capable systems that need to be precisely controlled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138224-B89C-1E62-4ECD-B8CE9C665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8114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68460-EC41-AD0E-9BB1-72E77AED8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variety of embedded OSes exist with different designs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D551F-A4F2-2156-9C1E-32FF20583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2286000"/>
          </a:xfrm>
        </p:spPr>
        <p:txBody>
          <a:bodyPr/>
          <a:lstStyle/>
          <a:p>
            <a:r>
              <a:rPr lang="en-US" dirty="0" err="1"/>
              <a:t>TinyOS</a:t>
            </a:r>
            <a:r>
              <a:rPr lang="en-US" dirty="0"/>
              <a:t> (2000-2012-ish) was designed to support extremely low-capability devices with 2 KB of RAM total</a:t>
            </a:r>
            <a:br>
              <a:rPr lang="en-US" dirty="0"/>
            </a:br>
            <a:endParaRPr lang="en-US" dirty="0"/>
          </a:p>
          <a:p>
            <a:r>
              <a:rPr lang="en-US" dirty="0" err="1"/>
              <a:t>FreeRTOS</a:t>
            </a:r>
            <a:r>
              <a:rPr lang="en-US" dirty="0"/>
              <a:t> (2003-today) was designed to real-time tasks with a very small kernel, around 8 source files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190E25-17B4-1E96-5A15-B438DBFA2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F2D780B-E2C3-3F4E-F58B-F248B61F3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76" y="4094677"/>
            <a:ext cx="2874962" cy="1099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RIOT - The friendly Operating System for the Internet of Things">
            <a:extLst>
              <a:ext uri="{FF2B5EF4-FFF2-40B4-BE49-F238E27FC236}">
                <a16:creationId xmlns:a16="http://schemas.microsoft.com/office/drawing/2014/main" id="{7C558E6A-FDF8-BADC-B4EF-C52034A23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297" y="5048619"/>
            <a:ext cx="2683191" cy="120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AA59258F-334A-9700-0BB5-401A03126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569" y="5348518"/>
            <a:ext cx="2598538" cy="987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59F49AA-3631-A4EC-FA55-2C330AEBE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727" y="3841749"/>
            <a:ext cx="3095280" cy="105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E7B636D-24AD-4FD8-AD1A-0819DD9FC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50" y="3753527"/>
            <a:ext cx="2381858" cy="144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179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267D8-ED10-4080-4C68-D7CEEFADF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Zephyr (2016-today)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D8BB0-4F75-DF8A-C4FD-32DD3FD74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Linux Foundation embedded OS project</a:t>
            </a:r>
          </a:p>
          <a:p>
            <a:pPr lvl="1"/>
            <a:r>
              <a:rPr lang="en-US" dirty="0"/>
              <a:t>Developed in C</a:t>
            </a:r>
          </a:p>
          <a:p>
            <a:pPr lvl="1"/>
            <a:r>
              <a:rPr lang="en-US" dirty="0"/>
              <a:t>Lots of industry buy-in</a:t>
            </a:r>
          </a:p>
          <a:p>
            <a:endParaRPr lang="en-US" dirty="0"/>
          </a:p>
          <a:p>
            <a:r>
              <a:rPr lang="en-US" dirty="0"/>
              <a:t>Features (</a:t>
            </a:r>
            <a:r>
              <a:rPr lang="en-US" dirty="0">
                <a:hlinkClick r:id="rId2"/>
              </a:rPr>
              <a:t>in their words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Extensive suite of kernel services</a:t>
            </a:r>
          </a:p>
          <a:p>
            <a:pPr lvl="2"/>
            <a:r>
              <a:rPr lang="en-US" dirty="0"/>
              <a:t>Multi-threading, memory allocation, IPC, power management, etc.</a:t>
            </a:r>
          </a:p>
          <a:p>
            <a:pPr lvl="1"/>
            <a:r>
              <a:rPr lang="en-US" dirty="0"/>
              <a:t>Multiple scheduler choices</a:t>
            </a:r>
          </a:p>
          <a:p>
            <a:pPr lvl="1"/>
            <a:r>
              <a:rPr lang="en-US" dirty="0"/>
              <a:t>Highly configurable and modular</a:t>
            </a:r>
          </a:p>
          <a:p>
            <a:pPr lvl="1"/>
            <a:r>
              <a:rPr lang="en-US" dirty="0"/>
              <a:t>Cross architecture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7E60DE-D74E-E8E8-966B-C94362E6F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80C6C651-5D87-BC9A-1EDE-A76E1EBF1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154" y="685800"/>
            <a:ext cx="367524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735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60738-D24E-D459-7904-D679B7780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C630BD-F61A-04ED-F903-158CDE43D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6706325-EA70-ECA8-2281-65AAD355D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Embedded Operating Systems</a:t>
            </a:r>
          </a:p>
          <a:p>
            <a:pPr lvl="1"/>
            <a:endParaRPr lang="en-US" dirty="0"/>
          </a:p>
          <a:p>
            <a:r>
              <a:rPr lang="en-US" b="1" dirty="0"/>
              <a:t>Embedded Security Challenges</a:t>
            </a:r>
          </a:p>
          <a:p>
            <a:pPr lvl="1"/>
            <a:endParaRPr lang="en-US" dirty="0"/>
          </a:p>
          <a:p>
            <a:r>
              <a:rPr lang="en-US" dirty="0"/>
              <a:t>Tock Overview</a:t>
            </a:r>
          </a:p>
          <a:p>
            <a:pPr lvl="1"/>
            <a:endParaRPr lang="en-US" dirty="0"/>
          </a:p>
          <a:p>
            <a:r>
              <a:rPr lang="en-US" dirty="0"/>
              <a:t>Rust Programming</a:t>
            </a:r>
          </a:p>
          <a:p>
            <a:pPr lvl="1"/>
            <a:endParaRPr lang="en-US" dirty="0"/>
          </a:p>
          <a:p>
            <a:r>
              <a:rPr lang="en-US" dirty="0"/>
              <a:t>Tock Driver Design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923B7B0-FDD1-D6B4-6C3B-84FF267E1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040418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4E952-CA43-470D-97CC-B765CF174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needs not met by traditional embedded OSes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990BD-A56A-4FB8-9A57-E1A0D260E8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Security</a:t>
            </a:r>
          </a:p>
          <a:p>
            <a:pPr lvl="1"/>
            <a:r>
              <a:rPr lang="en-US" dirty="0"/>
              <a:t>Protect the core platform from applications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 startAt="2"/>
            </a:pPr>
            <a:r>
              <a:rPr lang="en-US" dirty="0"/>
              <a:t>Multiprogramming</a:t>
            </a:r>
          </a:p>
          <a:p>
            <a:pPr lvl="1"/>
            <a:r>
              <a:rPr lang="en-US" dirty="0"/>
              <a:t>Run multiple, unrelated applications (securely)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7C992F-ABEA-4A5E-AEF9-AE44944B0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031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2553C-9762-97D6-047C-E4C3A11B8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DF9C4-3743-E3F4-B89A-447A927A1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you all tomorrow for project check-ins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Last quiz this coming Tuesday</a:t>
            </a:r>
          </a:p>
          <a:p>
            <a:pPr lvl="1"/>
            <a:r>
              <a:rPr lang="en-US" dirty="0"/>
              <a:t>I promise to grade Quiz 3 this weekend. Sorry about the delay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760ABC-B76C-F1B6-8A0F-78BEE3F6F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29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3015D-2D50-41D9-9033-3727320A2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 for secure embedded: no virtual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D59A8-F7E9-4CD4-9B77-88161EA58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hardware support for virtual memory</a:t>
            </a:r>
          </a:p>
          <a:p>
            <a:pPr lvl="1"/>
            <a:r>
              <a:rPr lang="en-US" dirty="0"/>
              <a:t>So all addresses on the system are real physical addresses</a:t>
            </a:r>
          </a:p>
          <a:p>
            <a:pPr lvl="1"/>
            <a:endParaRPr lang="en-US" dirty="0"/>
          </a:p>
          <a:p>
            <a:r>
              <a:rPr lang="en-US" dirty="0"/>
              <a:t>Nothing prevents applications from</a:t>
            </a:r>
          </a:p>
          <a:p>
            <a:pPr lvl="1"/>
            <a:r>
              <a:rPr lang="en-US" dirty="0"/>
              <a:t>Manipulating kernel data structures</a:t>
            </a:r>
          </a:p>
          <a:p>
            <a:pPr lvl="1"/>
            <a:r>
              <a:rPr lang="en-US" dirty="0"/>
              <a:t>Directly accessing hardware</a:t>
            </a:r>
          </a:p>
          <a:p>
            <a:pPr lvl="1"/>
            <a:endParaRPr lang="en-US" dirty="0"/>
          </a:p>
          <a:p>
            <a:r>
              <a:rPr lang="en-US" dirty="0"/>
              <a:t>All applications on the system must be trusted</a:t>
            </a:r>
          </a:p>
          <a:p>
            <a:pPr lvl="1"/>
            <a:r>
              <a:rPr lang="en-US" dirty="0"/>
              <a:t>Devices do have one single purpose</a:t>
            </a:r>
          </a:p>
          <a:p>
            <a:pPr lvl="1"/>
            <a:r>
              <a:rPr lang="en-US" dirty="0"/>
              <a:t>But any weak link leaves the whole system broken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820090-5A7E-4484-93F2-7194857FA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717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devices are a weak link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Custom, application-specific code written in C</a:t>
            </a:r>
          </a:p>
          <a:p>
            <a:pPr lvl="1"/>
            <a:r>
              <a:rPr lang="en-US" dirty="0"/>
              <a:t>Limited code-reuse</a:t>
            </a:r>
          </a:p>
          <a:p>
            <a:pPr lvl="1"/>
            <a:r>
              <a:rPr lang="en-US" dirty="0"/>
              <a:t>Low testing coverage</a:t>
            </a:r>
          </a:p>
          <a:p>
            <a:pPr lvl="1"/>
            <a:endParaRPr lang="en-US" dirty="0"/>
          </a:p>
          <a:p>
            <a:r>
              <a:rPr lang="en-US" dirty="0"/>
              <a:t>All code on the system is trusted</a:t>
            </a:r>
          </a:p>
          <a:p>
            <a:pPr lvl="1"/>
            <a:r>
              <a:rPr lang="en-US" dirty="0"/>
              <a:t>No isolation: any code can directly access hardware registers</a:t>
            </a:r>
          </a:p>
          <a:p>
            <a:pPr lvl="1"/>
            <a:r>
              <a:rPr lang="en-US" dirty="0"/>
              <a:t>Little distinction between “kernel” and “application”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564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924A0-93B5-40E8-9349-E57653AA7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Reminder: </a:t>
            </a:r>
            <a:r>
              <a:rPr lang="en-US" dirty="0" err="1"/>
              <a:t>Mirai</a:t>
            </a:r>
            <a:r>
              <a:rPr lang="en-US" dirty="0"/>
              <a:t> botnet (2016)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977A4-8A9F-43F4-917F-2D0A2F3CF9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229528"/>
            <a:ext cx="10972800" cy="1942672"/>
          </a:xfrm>
        </p:spPr>
        <p:txBody>
          <a:bodyPr/>
          <a:lstStyle/>
          <a:p>
            <a:r>
              <a:rPr lang="en-US" dirty="0"/>
              <a:t>Takes control of up to 600,000 insecure connected devices</a:t>
            </a:r>
          </a:p>
          <a:p>
            <a:pPr lvl="1"/>
            <a:r>
              <a:rPr lang="en-US" dirty="0"/>
              <a:t>IP-attached cameras, DVRs, routers, printers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94A274-AB26-4EF1-A651-7287DD6F9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67EE6B-343A-4530-B103-13BA9C6D7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205134"/>
            <a:ext cx="10972799" cy="302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271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6FDFE-A17F-A23C-3F32-000C34D8B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Weak devices provide network entry points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C7760-9D66-8973-87D6-0F9494378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IoT devices can be used as a network entry point</a:t>
            </a:r>
          </a:p>
          <a:p>
            <a:pPr lvl="1"/>
            <a:r>
              <a:rPr lang="en-US" dirty="0"/>
              <a:t>Step one: hack the device</a:t>
            </a:r>
          </a:p>
          <a:p>
            <a:pPr lvl="1"/>
            <a:r>
              <a:rPr lang="en-US" dirty="0"/>
              <a:t>Step two: use the device to access information on the private network</a:t>
            </a:r>
          </a:p>
          <a:p>
            <a:pPr lvl="1"/>
            <a:endParaRPr lang="en-US" dirty="0"/>
          </a:p>
          <a:p>
            <a:r>
              <a:rPr lang="en-US" dirty="0"/>
              <a:t>Example: casino high-rollers database obtained through an</a:t>
            </a:r>
            <a:br>
              <a:rPr lang="en-US" dirty="0"/>
            </a:br>
            <a:r>
              <a:rPr lang="en-US" dirty="0"/>
              <a:t>IoT fish tank thermostat</a:t>
            </a:r>
          </a:p>
          <a:p>
            <a:pPr lvl="1"/>
            <a:r>
              <a:rPr lang="en-US" dirty="0">
                <a:hlinkClick r:id="rId2"/>
              </a:rPr>
              <a:t>https://interestingengineering.com/a-casinos-database-was-hacked-through-a-smart-fish-tank-thermometer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See also: Mirai botnet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608F5C-F1A5-3FFF-7982-9886884B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8647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9CF56-973F-4468-9EBC-A4B170A90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Modern systems increasingly need support for multiprogramming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4504D-1B19-46DD-80EE-04DB49131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Example: USB authentication key</a:t>
            </a:r>
          </a:p>
          <a:p>
            <a:pPr lvl="1"/>
            <a:r>
              <a:rPr lang="en-US" dirty="0"/>
              <a:t>Universal Second Factor (U2F)</a:t>
            </a:r>
          </a:p>
          <a:p>
            <a:pPr lvl="1"/>
            <a:r>
              <a:rPr lang="en-US" dirty="0"/>
              <a:t>HMAC One-time Password (HOTP)</a:t>
            </a:r>
          </a:p>
          <a:p>
            <a:pPr lvl="1"/>
            <a:r>
              <a:rPr lang="en-US" dirty="0"/>
              <a:t>GPG Key (GNU Privacy Guard)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9C78B2-62CD-4BD2-A6DB-8A08B3021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B7BE29-75F8-4233-9296-ED757AADA6F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2088913" y="2844577"/>
            <a:ext cx="8010162" cy="3694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96421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C6651-5016-449C-B097-062966B4C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Security layering is desirable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8A413-4005-4AFC-8909-3C9943A8A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Different domains with different expectations</a:t>
            </a:r>
          </a:p>
          <a:p>
            <a:pPr lvl="1"/>
            <a:r>
              <a:rPr lang="en-US" dirty="0"/>
              <a:t>Applications, services, and platform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DD5E0E-3990-47AD-914D-380DD827A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302CE2-0964-4D36-B491-E2EEE9C51629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2088913" y="2844251"/>
            <a:ext cx="8010162" cy="36946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6050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B0647-198E-4AF1-9FA3-3264B63C3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Platform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1CAE5-493F-413D-AE62-E9B915A3A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Core kernel plus microcontroller-specific code</a:t>
            </a:r>
          </a:p>
          <a:p>
            <a:pPr lvl="1"/>
            <a:r>
              <a:rPr lang="en-US" dirty="0"/>
              <a:t>~10 developers</a:t>
            </a:r>
          </a:p>
          <a:p>
            <a:pPr lvl="1"/>
            <a:r>
              <a:rPr lang="en-US" dirty="0"/>
              <a:t>Trusted compute base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EA7AF4-658C-411E-9EDE-7677739DF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81DFFCA2-8047-4D90-97C6-EBD0685CB414}"/>
              </a:ext>
            </a:extLst>
          </p:cNvPr>
          <p:cNvSpPr/>
          <p:nvPr/>
        </p:nvSpPr>
        <p:spPr>
          <a:xfrm>
            <a:off x="2767484" y="4228789"/>
            <a:ext cx="164951" cy="3232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81646" tIns="40823" rIns="81646" bIns="40823" anchor="ctr" anchorCtr="0" compatLnSpc="0">
            <a:spAutoFit/>
          </a:bodyPr>
          <a:lstStyle/>
          <a:p>
            <a:pPr hangingPunct="0"/>
            <a:endParaRPr lang="en-US" sz="1633"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1CE86FE-5F5B-48D7-AA1C-F2446944AC3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887155" y="2593729"/>
            <a:ext cx="8829720" cy="407268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9">
            <a:extLst>
              <a:ext uri="{FF2B5EF4-FFF2-40B4-BE49-F238E27FC236}">
                <a16:creationId xmlns:a16="http://schemas.microsoft.com/office/drawing/2014/main" id="{04FA0582-E83D-4CE9-91F7-ED87C2F5F92A}"/>
              </a:ext>
            </a:extLst>
          </p:cNvPr>
          <p:cNvSpPr/>
          <p:nvPr/>
        </p:nvSpPr>
        <p:spPr>
          <a:xfrm>
            <a:off x="3144208" y="2772314"/>
            <a:ext cx="7955280" cy="2482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90000" tIns="45000" rIns="90000" bIns="45000" anchor="ctr" anchorCtr="0" compatLnSpc="0">
            <a:sp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CBEBA2F6-4488-4F07-9525-C24D871B3C2E}"/>
              </a:ext>
            </a:extLst>
          </p:cNvPr>
          <p:cNvSpPr/>
          <p:nvPr/>
        </p:nvSpPr>
        <p:spPr>
          <a:xfrm>
            <a:off x="1733945" y="2920963"/>
            <a:ext cx="8084520" cy="301716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458" h="8382">
                <a:moveTo>
                  <a:pt x="0" y="8382"/>
                </a:moveTo>
                <a:lnTo>
                  <a:pt x="0" y="0"/>
                </a:lnTo>
                <a:lnTo>
                  <a:pt x="3810" y="0"/>
                </a:lnTo>
                <a:lnTo>
                  <a:pt x="3803" y="6674"/>
                </a:lnTo>
                <a:lnTo>
                  <a:pt x="3809" y="6672"/>
                </a:lnTo>
                <a:lnTo>
                  <a:pt x="22458" y="6672"/>
                </a:lnTo>
                <a:lnTo>
                  <a:pt x="22458" y="8382"/>
                </a:lnTo>
                <a:close/>
              </a:path>
            </a:pathLst>
          </a:custGeom>
          <a:noFill/>
          <a:ln w="38160" cap="rnd">
            <a:solidFill>
              <a:srgbClr val="212121"/>
            </a:solidFill>
            <a:prstDash val="solid"/>
          </a:ln>
        </p:spPr>
        <p:txBody>
          <a:bodyPr wrap="none" lIns="108720" tIns="63720" rIns="108720" bIns="63720" anchor="ctr" anchorCtr="0" compatLnSpc="0">
            <a:no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953A97-A9F6-47BF-A77F-1A40D372C754}"/>
              </a:ext>
            </a:extLst>
          </p:cNvPr>
          <p:cNvSpPr txBox="1"/>
          <p:nvPr/>
        </p:nvSpPr>
        <p:spPr>
          <a:xfrm>
            <a:off x="2418334" y="6127692"/>
            <a:ext cx="7531135" cy="510509"/>
          </a:xfrm>
          <a:prstGeom prst="rect">
            <a:avLst/>
          </a:prstGeom>
          <a:noFill/>
          <a:ln cap="rnd">
            <a:noFill/>
          </a:ln>
        </p:spPr>
        <p:txBody>
          <a:bodyPr wrap="none" lIns="81646" tIns="40823" rIns="81646" bIns="40823" anchorCtr="0" compatLnSpc="0">
            <a:spAutoFit/>
          </a:bodyPr>
          <a:lstStyle/>
          <a:p>
            <a:pPr algn="ctr" hangingPunct="0"/>
            <a:r>
              <a:rPr lang="en-US" sz="2903" b="1" dirty="0">
                <a:latin typeface="Liberation Sans" pitchFamily="18"/>
                <a:ea typeface="Tahoma" pitchFamily="2"/>
                <a:cs typeface="Droid Sans Devanagari" pitchFamily="2"/>
              </a:rPr>
              <a:t>Goal:</a:t>
            </a:r>
            <a:r>
              <a:rPr lang="en-US" sz="2903" dirty="0">
                <a:latin typeface="Liberation Sans" pitchFamily="18"/>
                <a:ea typeface="Tahoma" pitchFamily="2"/>
                <a:cs typeface="Droid Sans Devanagari" pitchFamily="2"/>
              </a:rPr>
              <a:t> possible to correctly and safely extend</a:t>
            </a:r>
          </a:p>
        </p:txBody>
      </p:sp>
    </p:spTree>
    <p:extLst>
      <p:ext uri="{BB962C8B-B14F-4D97-AF65-F5344CB8AC3E}">
        <p14:creationId xmlns:p14="http://schemas.microsoft.com/office/powerpoint/2010/main" val="35418851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645DF-9186-46C3-B63C-91706ED7A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Services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9969C-E9C9-4A67-BD4D-AB9A104966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Device drivers, networking, libraries</a:t>
            </a:r>
          </a:p>
          <a:p>
            <a:pPr lvl="1"/>
            <a:r>
              <a:rPr lang="en-US" dirty="0"/>
              <a:t>~100 developers</a:t>
            </a:r>
          </a:p>
          <a:p>
            <a:pPr lvl="1"/>
            <a:r>
              <a:rPr lang="en-US" dirty="0"/>
              <a:t>Auditable, but possibly still buggy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EE3DAB-F5B0-4DED-BE9D-FD5A73C34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3A8309-A643-4E73-87E1-23D30A2B714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681140" y="2405134"/>
            <a:ext cx="8829720" cy="4072680"/>
          </a:xfrm>
          <a:prstGeom prst="rect">
            <a:avLst/>
          </a:prstGeom>
          <a:noFill/>
          <a:ln cap="rnd">
            <a:noFill/>
          </a:ln>
        </p:spPr>
      </p:pic>
      <p:sp>
        <p:nvSpPr>
          <p:cNvPr id="6" name="Freeform 3">
            <a:extLst>
              <a:ext uri="{FF2B5EF4-FFF2-40B4-BE49-F238E27FC236}">
                <a16:creationId xmlns:a16="http://schemas.microsoft.com/office/drawing/2014/main" id="{5EC58F4F-F4B1-45BD-83F7-3FEDEB440CB4}"/>
              </a:ext>
            </a:extLst>
          </p:cNvPr>
          <p:cNvSpPr/>
          <p:nvPr/>
        </p:nvSpPr>
        <p:spPr>
          <a:xfrm>
            <a:off x="2767484" y="3658075"/>
            <a:ext cx="164951" cy="3232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81646" tIns="40823" rIns="81646" bIns="40823" anchor="ctr" anchorCtr="0" compatLnSpc="0">
            <a:spAutoFit/>
          </a:bodyPr>
          <a:lstStyle/>
          <a:p>
            <a:pPr hangingPunct="0"/>
            <a:endParaRPr lang="en-US" sz="1633"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2834E7DF-417E-4DA0-A3CA-16073E777F82}"/>
              </a:ext>
            </a:extLst>
          </p:cNvPr>
          <p:cNvSpPr/>
          <p:nvPr/>
        </p:nvSpPr>
        <p:spPr>
          <a:xfrm flipH="1">
            <a:off x="1772052" y="4321695"/>
            <a:ext cx="164951" cy="3232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81646" tIns="40823" rIns="81646" bIns="40823" anchor="ctr" anchorCtr="0" compatLnSpc="0">
            <a:spAutoFit/>
          </a:bodyPr>
          <a:lstStyle/>
          <a:p>
            <a:pPr hangingPunct="0"/>
            <a:endParaRPr lang="en-US" sz="1633"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1E2ADE11-B4F8-48B1-A23C-17465744EE98}"/>
              </a:ext>
            </a:extLst>
          </p:cNvPr>
          <p:cNvSpPr/>
          <p:nvPr/>
        </p:nvSpPr>
        <p:spPr>
          <a:xfrm>
            <a:off x="2767484" y="5068270"/>
            <a:ext cx="164951" cy="3232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81646" tIns="40823" rIns="81646" bIns="40823" anchor="ctr" anchorCtr="0" compatLnSpc="0">
            <a:spAutoFit/>
          </a:bodyPr>
          <a:lstStyle/>
          <a:p>
            <a:pPr hangingPunct="0"/>
            <a:endParaRPr lang="en-US" sz="1633"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848019A7-4AD9-4AD6-9922-0F85F1DBAD8C}"/>
              </a:ext>
            </a:extLst>
          </p:cNvPr>
          <p:cNvSpPr/>
          <p:nvPr/>
        </p:nvSpPr>
        <p:spPr>
          <a:xfrm>
            <a:off x="3265201" y="5442701"/>
            <a:ext cx="164951" cy="3232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81646" tIns="40823" rIns="81646" bIns="40823" anchor="ctr" anchorCtr="0" compatLnSpc="0">
            <a:spAutoFit/>
          </a:bodyPr>
          <a:lstStyle/>
          <a:p>
            <a:pPr hangingPunct="0"/>
            <a:endParaRPr lang="en-US" sz="1633"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7E5745-6AA2-4E1F-973B-8BC7739D5643}"/>
              </a:ext>
            </a:extLst>
          </p:cNvPr>
          <p:cNvSpPr txBox="1"/>
          <p:nvPr/>
        </p:nvSpPr>
        <p:spPr>
          <a:xfrm>
            <a:off x="2680272" y="6127692"/>
            <a:ext cx="7075176" cy="510509"/>
          </a:xfrm>
          <a:prstGeom prst="rect">
            <a:avLst/>
          </a:prstGeom>
          <a:noFill/>
          <a:ln cap="rnd">
            <a:noFill/>
          </a:ln>
        </p:spPr>
        <p:txBody>
          <a:bodyPr wrap="none" lIns="81646" tIns="40823" rIns="81646" bIns="40823" anchorCtr="0" compatLnSpc="0">
            <a:spAutoFit/>
          </a:bodyPr>
          <a:lstStyle/>
          <a:p>
            <a:pPr algn="ctr" hangingPunct="0"/>
            <a:r>
              <a:rPr lang="en-US" sz="2903" b="1">
                <a:latin typeface="Liberation Sans" pitchFamily="18"/>
                <a:ea typeface="Tahoma" pitchFamily="2"/>
                <a:cs typeface="Droid Sans Devanagari" pitchFamily="2"/>
              </a:rPr>
              <a:t>Goal:</a:t>
            </a:r>
            <a:r>
              <a:rPr lang="en-US" sz="2903">
                <a:latin typeface="Liberation Sans" pitchFamily="18"/>
                <a:ea typeface="Tahoma" pitchFamily="2"/>
                <a:cs typeface="Droid Sans Devanagari" pitchFamily="2"/>
              </a:rPr>
              <a:t> protect kernel from safety violations</a:t>
            </a:r>
          </a:p>
        </p:txBody>
      </p:sp>
      <p:sp>
        <p:nvSpPr>
          <p:cNvPr id="11" name="Freeform 15">
            <a:extLst>
              <a:ext uri="{FF2B5EF4-FFF2-40B4-BE49-F238E27FC236}">
                <a16:creationId xmlns:a16="http://schemas.microsoft.com/office/drawing/2014/main" id="{352E8746-0AC7-40E0-9F01-15DA02E7C4B8}"/>
              </a:ext>
            </a:extLst>
          </p:cNvPr>
          <p:cNvSpPr/>
          <p:nvPr/>
        </p:nvSpPr>
        <p:spPr>
          <a:xfrm>
            <a:off x="2598110" y="2703906"/>
            <a:ext cx="7955280" cy="1645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90000" tIns="45000" rIns="90000" bIns="45000" anchor="ctr" anchorCtr="0" compatLnSpc="0">
            <a:sp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12" name="Freeform 16">
            <a:extLst>
              <a:ext uri="{FF2B5EF4-FFF2-40B4-BE49-F238E27FC236}">
                <a16:creationId xmlns:a16="http://schemas.microsoft.com/office/drawing/2014/main" id="{EFD224C2-9696-4086-985B-4BFD4E878A39}"/>
              </a:ext>
            </a:extLst>
          </p:cNvPr>
          <p:cNvSpPr/>
          <p:nvPr/>
        </p:nvSpPr>
        <p:spPr>
          <a:xfrm flipH="1">
            <a:off x="1543360" y="2703906"/>
            <a:ext cx="1097280" cy="31089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90000" tIns="45000" rIns="90000" bIns="45000" anchor="ctr" anchorCtr="0" compatLnSpc="0">
            <a:sp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14" name="Freeform 18">
            <a:extLst>
              <a:ext uri="{FF2B5EF4-FFF2-40B4-BE49-F238E27FC236}">
                <a16:creationId xmlns:a16="http://schemas.microsoft.com/office/drawing/2014/main" id="{8C117BCE-DEA7-44B2-8547-8439897339AF}"/>
              </a:ext>
            </a:extLst>
          </p:cNvPr>
          <p:cNvSpPr/>
          <p:nvPr/>
        </p:nvSpPr>
        <p:spPr>
          <a:xfrm>
            <a:off x="3146750" y="5175306"/>
            <a:ext cx="7425360" cy="6375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90000" tIns="45000" rIns="90000" bIns="45000" anchor="ctr" anchorCtr="0" compatLnSpc="0">
            <a:sp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22812E0C-8C92-4B0D-A915-874DE500B242}"/>
              </a:ext>
            </a:extLst>
          </p:cNvPr>
          <p:cNvSpPr/>
          <p:nvPr/>
        </p:nvSpPr>
        <p:spPr>
          <a:xfrm flipH="1">
            <a:off x="3104219" y="4307296"/>
            <a:ext cx="7263273" cy="93440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38160" cap="rnd">
            <a:solidFill>
              <a:srgbClr val="212121"/>
            </a:solidFill>
            <a:prstDash val="solid"/>
          </a:ln>
        </p:spPr>
        <p:txBody>
          <a:bodyPr wrap="square" lIns="108720" tIns="63720" rIns="108720" bIns="63720" anchor="ctr" anchorCtr="0" compatLnSpc="0">
            <a:sp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 dirty="0">
              <a:ln>
                <a:noFill/>
              </a:ln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6360013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363F5-90D7-41E3-8CD3-BC95653A6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295A9-340C-408D-AB4E-A1984B497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End-user functionality</a:t>
            </a:r>
          </a:p>
          <a:p>
            <a:pPr lvl="1"/>
            <a:r>
              <a:rPr lang="en-US" dirty="0"/>
              <a:t>~1000 developers</a:t>
            </a:r>
          </a:p>
          <a:p>
            <a:pPr lvl="1"/>
            <a:r>
              <a:rPr lang="en-US" dirty="0"/>
              <a:t>Third-party applications, potentially malicious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52D72F-18BC-4765-BBE2-73E8AB26A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D97F8C-D573-4F8B-986F-900557AEF18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913790" y="2611051"/>
            <a:ext cx="8010162" cy="3694661"/>
          </a:xfrm>
          <a:prstGeom prst="rect">
            <a:avLst/>
          </a:prstGeom>
          <a:noFill/>
          <a:ln cap="rnd">
            <a:noFill/>
          </a:ln>
        </p:spPr>
      </p:pic>
      <p:sp>
        <p:nvSpPr>
          <p:cNvPr id="6" name="Freeform 3">
            <a:extLst>
              <a:ext uri="{FF2B5EF4-FFF2-40B4-BE49-F238E27FC236}">
                <a16:creationId xmlns:a16="http://schemas.microsoft.com/office/drawing/2014/main" id="{2E25C7E1-F4C2-437A-AB59-644426672541}"/>
              </a:ext>
            </a:extLst>
          </p:cNvPr>
          <p:cNvSpPr/>
          <p:nvPr/>
        </p:nvSpPr>
        <p:spPr>
          <a:xfrm>
            <a:off x="2767484" y="4990248"/>
            <a:ext cx="164951" cy="3232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81646" tIns="40823" rIns="81646" bIns="40823" anchor="ctr" anchorCtr="0" compatLnSpc="0">
            <a:spAutoFit/>
          </a:bodyPr>
          <a:lstStyle/>
          <a:p>
            <a:pPr hangingPunct="0"/>
            <a:endParaRPr lang="en-US" sz="1633"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F33B1AB9-3476-4CC6-A269-45511C95B4D4}"/>
              </a:ext>
            </a:extLst>
          </p:cNvPr>
          <p:cNvSpPr/>
          <p:nvPr/>
        </p:nvSpPr>
        <p:spPr>
          <a:xfrm flipH="1">
            <a:off x="1772052" y="4151575"/>
            <a:ext cx="164951" cy="3232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81646" tIns="40823" rIns="81646" bIns="40823" anchor="ctr" anchorCtr="0" compatLnSpc="0">
            <a:spAutoFit/>
          </a:bodyPr>
          <a:lstStyle/>
          <a:p>
            <a:pPr hangingPunct="0"/>
            <a:endParaRPr lang="en-US" sz="1633"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1FA60A2-A988-4887-9B45-207FC0CF4737}"/>
              </a:ext>
            </a:extLst>
          </p:cNvPr>
          <p:cNvSpPr/>
          <p:nvPr/>
        </p:nvSpPr>
        <p:spPr>
          <a:xfrm>
            <a:off x="2767484" y="3569600"/>
            <a:ext cx="164951" cy="3232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81646" tIns="40823" rIns="81646" bIns="40823" anchor="ctr" anchorCtr="0" compatLnSpc="0">
            <a:spAutoFit/>
          </a:bodyPr>
          <a:lstStyle/>
          <a:p>
            <a:pPr hangingPunct="0"/>
            <a:endParaRPr lang="en-US" sz="1633"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3C433A-7AC1-4CAF-9D50-B55A8375EFA1}"/>
              </a:ext>
            </a:extLst>
          </p:cNvPr>
          <p:cNvSpPr txBox="1"/>
          <p:nvPr/>
        </p:nvSpPr>
        <p:spPr>
          <a:xfrm>
            <a:off x="2731966" y="5957572"/>
            <a:ext cx="7137693" cy="510509"/>
          </a:xfrm>
          <a:prstGeom prst="rect">
            <a:avLst/>
          </a:prstGeom>
          <a:noFill/>
          <a:ln cap="rnd">
            <a:noFill/>
          </a:ln>
        </p:spPr>
        <p:txBody>
          <a:bodyPr wrap="none" lIns="81646" tIns="40823" rIns="81646" bIns="40823" anchorCtr="0" compatLnSpc="0">
            <a:spAutoFit/>
          </a:bodyPr>
          <a:lstStyle/>
          <a:p>
            <a:pPr algn="ctr" hangingPunct="0"/>
            <a:r>
              <a:rPr lang="en-US" sz="2903" b="1">
                <a:latin typeface="Liberation Sans" pitchFamily="18"/>
                <a:ea typeface="Tahoma" pitchFamily="2"/>
                <a:cs typeface="Droid Sans Devanagari" pitchFamily="2"/>
              </a:rPr>
              <a:t>Goal:</a:t>
            </a:r>
            <a:r>
              <a:rPr lang="en-US" sz="2903">
                <a:latin typeface="Liberation Sans" pitchFamily="18"/>
                <a:ea typeface="Tahoma" pitchFamily="2"/>
                <a:cs typeface="Droid Sans Devanagari" pitchFamily="2"/>
              </a:rPr>
              <a:t> end-users can install 3rd-party apps</a:t>
            </a: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B64B5770-F7F8-4838-B799-EB54DAB54D47}"/>
              </a:ext>
            </a:extLst>
          </p:cNvPr>
          <p:cNvSpPr/>
          <p:nvPr/>
        </p:nvSpPr>
        <p:spPr>
          <a:xfrm>
            <a:off x="2731966" y="4293848"/>
            <a:ext cx="7955280" cy="16459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90000" tIns="45000" rIns="90000" bIns="45000" anchor="ctr" anchorCtr="0" compatLnSpc="0">
            <a:sp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931B8ED3-A763-4F2B-A9C7-B25F87E3AC92}"/>
              </a:ext>
            </a:extLst>
          </p:cNvPr>
          <p:cNvSpPr/>
          <p:nvPr/>
        </p:nvSpPr>
        <p:spPr>
          <a:xfrm flipH="1">
            <a:off x="1634686" y="2637848"/>
            <a:ext cx="1097280" cy="31089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>
              <a:alpha val="85000"/>
            </a:srgbClr>
          </a:solidFill>
          <a:ln cap="rnd">
            <a:noFill/>
            <a:prstDash val="solid"/>
          </a:ln>
        </p:spPr>
        <p:txBody>
          <a:bodyPr wrap="none" lIns="90000" tIns="45000" rIns="90000" bIns="45000" anchor="ctr" anchorCtr="0" compatLnSpc="0">
            <a:sp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  <p:sp>
        <p:nvSpPr>
          <p:cNvPr id="13" name="Freeform 15">
            <a:extLst>
              <a:ext uri="{FF2B5EF4-FFF2-40B4-BE49-F238E27FC236}">
                <a16:creationId xmlns:a16="http://schemas.microsoft.com/office/drawing/2014/main" id="{54419683-3F05-4FEC-8F8B-316544AF754A}"/>
              </a:ext>
            </a:extLst>
          </p:cNvPr>
          <p:cNvSpPr/>
          <p:nvPr/>
        </p:nvSpPr>
        <p:spPr>
          <a:xfrm flipH="1">
            <a:off x="2800907" y="2805490"/>
            <a:ext cx="7550640" cy="14630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38160" cap="rnd">
            <a:solidFill>
              <a:srgbClr val="212121"/>
            </a:solidFill>
            <a:prstDash val="solid"/>
          </a:ln>
        </p:spPr>
        <p:txBody>
          <a:bodyPr wrap="none" lIns="108720" tIns="63720" rIns="108720" bIns="63720" anchor="ctr" anchorCtr="0" compatLnSpc="0">
            <a:spAutoFit/>
          </a:bodyPr>
          <a:lstStyle/>
          <a:p>
            <a:pPr marL="0" marR="0" lvl="0" indent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b="0" i="0" u="none" strike="noStrike" kern="1200" cap="none">
              <a:ln>
                <a:noFill/>
              </a:ln>
              <a:latin typeface="Liberation Sans" pitchFamily="18"/>
              <a:ea typeface="Tahoma" pitchFamily="2"/>
              <a:cs typeface="Droid Sans Devanagar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665464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96ECA-E2AE-4E32-BBD9-FF1CDB70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3747B-0368-338F-A54D-6F3EE3C3B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challenges for updating IoT device firmware?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46762B-48CE-C145-E28A-0B011B0B1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61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Introduce embedded OS concerns and how they are different from general-purpose computing, particularly in security.</a:t>
            </a:r>
          </a:p>
          <a:p>
            <a:pPr lvl="2"/>
            <a:endParaRPr lang="en-US" dirty="0"/>
          </a:p>
          <a:p>
            <a:r>
              <a:rPr lang="en-US" dirty="0"/>
              <a:t>Describe Tock Operating System goals and design</a:t>
            </a:r>
          </a:p>
          <a:p>
            <a:pPr lvl="1"/>
            <a:endParaRPr lang="en-US" dirty="0"/>
          </a:p>
          <a:p>
            <a:r>
              <a:rPr lang="en-US" dirty="0"/>
              <a:t>Introduce Rust programming language</a:t>
            </a:r>
          </a:p>
          <a:p>
            <a:pPr lvl="1"/>
            <a:endParaRPr lang="en-US" dirty="0"/>
          </a:p>
          <a:p>
            <a:r>
              <a:rPr lang="en-US" dirty="0"/>
              <a:t>Explore example OS device driver </a:t>
            </a:r>
            <a:r>
              <a:rPr lang="en-US" dirty="0" err="1"/>
              <a:t>stackup</a:t>
            </a:r>
            <a:r>
              <a:rPr lang="en-US" dirty="0"/>
              <a:t> from Tock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Sidebar: I promise not to quiz you on specific Tock details</a:t>
            </a:r>
          </a:p>
          <a:p>
            <a:pPr lvl="1"/>
            <a:r>
              <a:rPr lang="en-US" dirty="0"/>
              <a:t>Although I might ask you about embedded OS in general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96ECA-E2AE-4E32-BBD9-FF1CDB70E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3747B-0368-338F-A54D-6F3EE3C3B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challenges for updating IoT device firmware?</a:t>
            </a:r>
          </a:p>
          <a:p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Manufacturer needs to create update (still exist AND care)</a:t>
            </a:r>
          </a:p>
          <a:p>
            <a:pPr lvl="2"/>
            <a:r>
              <a:rPr lang="en-US" dirty="0"/>
              <a:t>Software is usually closed source, so others can’t update it</a:t>
            </a:r>
          </a:p>
          <a:p>
            <a:pPr lvl="2"/>
            <a:endParaRPr lang="en-US" dirty="0"/>
          </a:p>
          <a:p>
            <a:pPr marL="1371600" lvl="2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Update needs to get to the device</a:t>
            </a:r>
          </a:p>
          <a:p>
            <a:pPr lvl="2"/>
            <a:r>
              <a:rPr lang="en-US" dirty="0"/>
              <a:t>Either the device needs an internet connection to check</a:t>
            </a:r>
          </a:p>
          <a:p>
            <a:pPr lvl="2"/>
            <a:endParaRPr lang="en-US" dirty="0"/>
          </a:p>
          <a:p>
            <a:pPr lvl="2"/>
            <a:r>
              <a:rPr lang="en-US" dirty="0"/>
              <a:t>Or consumer needs to be aware of update and have a mechanism to upload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46762B-48CE-C145-E28A-0B011B0B1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7560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4B8B5-D434-F7CC-DAE6-C93CA3EA5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5F82FB-365A-832B-18F0-DF2614D3F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C09D706-462E-B0BC-C2D6-ED8F2CF882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Embedded Operating Systems</a:t>
            </a:r>
          </a:p>
          <a:p>
            <a:pPr lvl="1"/>
            <a:endParaRPr lang="en-US" dirty="0"/>
          </a:p>
          <a:p>
            <a:r>
              <a:rPr lang="en-US" dirty="0"/>
              <a:t>Embedded Security Challenges</a:t>
            </a:r>
          </a:p>
          <a:p>
            <a:pPr lvl="1"/>
            <a:endParaRPr lang="en-US" dirty="0"/>
          </a:p>
          <a:p>
            <a:r>
              <a:rPr lang="en-US" b="1" dirty="0"/>
              <a:t>Tock Overview</a:t>
            </a:r>
          </a:p>
          <a:p>
            <a:pPr lvl="1"/>
            <a:endParaRPr lang="en-US" dirty="0"/>
          </a:p>
          <a:p>
            <a:r>
              <a:rPr lang="en-US" dirty="0"/>
              <a:t>Rust Programming</a:t>
            </a:r>
          </a:p>
          <a:p>
            <a:pPr lvl="1"/>
            <a:endParaRPr lang="en-US" dirty="0"/>
          </a:p>
          <a:p>
            <a:r>
              <a:rPr lang="en-US" dirty="0"/>
              <a:t>Tock Driver Design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5F4A966-F0E9-2955-9385-0E20D8477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4763146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8D821-CEFC-DD3C-B8CE-7EA592C7C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646B4-6BAC-31FC-78BF-58A57E577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0465E-61BE-CB89-40DA-9E25DBF8B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421714"/>
          </a:xfrm>
        </p:spPr>
        <p:txBody>
          <a:bodyPr>
            <a:normAutofit/>
          </a:bodyPr>
          <a:lstStyle/>
          <a:p>
            <a:r>
              <a:rPr lang="en-US" dirty="0"/>
              <a:t>Embedded OS designed for secure multiprogramming</a:t>
            </a:r>
          </a:p>
          <a:p>
            <a:pPr lvl="1"/>
            <a:r>
              <a:rPr lang="en-US" dirty="0"/>
              <a:t>Kernel written in Rust programming language</a:t>
            </a:r>
          </a:p>
          <a:p>
            <a:pPr lvl="1"/>
            <a:r>
              <a:rPr lang="en-US" dirty="0"/>
              <a:t>Applications written in any language</a:t>
            </a:r>
          </a:p>
          <a:p>
            <a:pPr lvl="1"/>
            <a:r>
              <a:rPr lang="en-US" dirty="0"/>
              <a:t>Runs on multiple hardware platforms</a:t>
            </a:r>
          </a:p>
          <a:p>
            <a:pPr lvl="1"/>
            <a:endParaRPr lang="en-US" dirty="0"/>
          </a:p>
          <a:p>
            <a:r>
              <a:rPr lang="en-US" dirty="0"/>
              <a:t>Open-source research project</a:t>
            </a:r>
          </a:p>
          <a:p>
            <a:pPr lvl="1"/>
            <a:r>
              <a:rPr lang="en-US" dirty="0"/>
              <a:t>2015 collaboration between Stanford, UC Berkeley, and Michigan</a:t>
            </a:r>
          </a:p>
          <a:p>
            <a:pPr lvl="2"/>
            <a:r>
              <a:rPr lang="en-US" dirty="0"/>
              <a:t>Since expanded to 6-7 universities (Princeton, UCSD, </a:t>
            </a:r>
            <a:r>
              <a:rPr lang="en-US" b="1" dirty="0"/>
              <a:t>Northwestern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Plus several companies (Google, Microsoft, Western Digital)</a:t>
            </a:r>
          </a:p>
          <a:p>
            <a:pPr lvl="2"/>
            <a:endParaRPr lang="en-US" dirty="0"/>
          </a:p>
          <a:p>
            <a:r>
              <a:rPr lang="en-US" dirty="0">
                <a:hlinkClick r:id="rId2"/>
              </a:rPr>
              <a:t>https://github.com/tock/tock</a:t>
            </a:r>
            <a:endParaRPr lang="en-US" dirty="0"/>
          </a:p>
          <a:p>
            <a:r>
              <a:rPr lang="en-US" dirty="0">
                <a:hlinkClick r:id="rId3"/>
              </a:rPr>
              <a:t>https://tockos.org/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B8B3BF-8D1D-0224-2AE3-22739E821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04B046-CE5D-2EB7-0081-6A46918C04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6118" y="293286"/>
            <a:ext cx="2874276" cy="81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721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D3131-8E01-6834-A088-7AFAFB027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5ECAA-C2FF-B6E4-285E-BEBC752CE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11BBA-2205-F5DB-AB28-B1226CB32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A </a:t>
            </a:r>
            <a:r>
              <a:rPr lang="en-US" b="1" dirty="0"/>
              <a:t>preemptive</a:t>
            </a:r>
            <a:r>
              <a:rPr lang="en-US" dirty="0"/>
              <a:t> embedded OS (runs on microcontrollers)</a:t>
            </a: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ARM Cortex-M and RISC-V supported now</a:t>
            </a:r>
            <a:br>
              <a:rPr lang="en-US" dirty="0"/>
            </a:br>
            <a:endParaRPr lang="en-US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Has separate </a:t>
            </a:r>
            <a:r>
              <a:rPr lang="en-US" b="1" dirty="0"/>
              <a:t>kernel</a:t>
            </a:r>
            <a:r>
              <a:rPr lang="en-US" dirty="0"/>
              <a:t> and </a:t>
            </a:r>
            <a:r>
              <a:rPr lang="en-US" b="1" dirty="0"/>
              <a:t>user space</a:t>
            </a:r>
            <a:endParaRPr lang="en-US"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Most embedded OS have the one piece software philosophy</a:t>
            </a:r>
          </a:p>
          <a:p>
            <a:pPr lvl="1"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dirty="0"/>
              <a:t>Runs untrusted apps in user space</a:t>
            </a:r>
          </a:p>
          <a:p>
            <a:pPr lvl="1"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dirty="0"/>
              <a:t>Uses memory protection on applications (hardware support required)</a:t>
            </a:r>
          </a:p>
          <a:p>
            <a:pPr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Kernel (and drivers) written in </a:t>
            </a:r>
            <a:r>
              <a:rPr lang="en-US" b="1" dirty="0"/>
              <a:t>Rust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Apps written in C/C++ or Rust (any language is possible)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98BF2-ADE1-4B5D-CA6F-54D0282CD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3070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EA5DB-64CA-47F2-476C-82E3D57D1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96ED112-AFC6-103D-DF8D-8601012D8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 software organization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676295-7829-0C32-07E1-F2A2DEBBD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BD52CE46-AF81-EDF5-A2BB-1AEAA5745432}"/>
              </a:ext>
            </a:extLst>
          </p:cNvPr>
          <p:cNvSpPr/>
          <p:nvPr/>
        </p:nvSpPr>
        <p:spPr>
          <a:xfrm>
            <a:off x="1852539" y="5420215"/>
            <a:ext cx="7172834" cy="853080"/>
          </a:xfrm>
          <a:prstGeom prst="roundRect">
            <a:avLst>
              <a:gd name="adj" fmla="val 14466"/>
            </a:avLst>
          </a:prstGeom>
          <a:noFill/>
          <a:ln w="57150">
            <a:solidFill>
              <a:srgbClr val="99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0315C8-12BD-A198-5D84-0C60655047BB}"/>
              </a:ext>
            </a:extLst>
          </p:cNvPr>
          <p:cNvSpPr txBox="1"/>
          <p:nvPr/>
        </p:nvSpPr>
        <p:spPr>
          <a:xfrm>
            <a:off x="559895" y="5420215"/>
            <a:ext cx="1268331" cy="853079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r"/>
            <a:r>
              <a:rPr lang="en-US" sz="1984" dirty="0"/>
              <a:t>Hardware</a:t>
            </a: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D3171DED-C892-4BD6-169B-74DA18A32BE7}"/>
              </a:ext>
            </a:extLst>
          </p:cNvPr>
          <p:cNvSpPr/>
          <p:nvPr/>
        </p:nvSpPr>
        <p:spPr>
          <a:xfrm>
            <a:off x="1978548" y="5542480"/>
            <a:ext cx="2001585" cy="614402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CPU</a:t>
            </a:r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5433390C-90BB-0D57-518C-E9E9E2EB8214}"/>
              </a:ext>
            </a:extLst>
          </p:cNvPr>
          <p:cNvSpPr/>
          <p:nvPr/>
        </p:nvSpPr>
        <p:spPr>
          <a:xfrm>
            <a:off x="4106141" y="5895520"/>
            <a:ext cx="852976" cy="261362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I2C</a:t>
            </a:r>
          </a:p>
        </p:txBody>
      </p:sp>
      <p:sp>
        <p:nvSpPr>
          <p:cNvPr id="10" name="Rounded Rectangle 5">
            <a:extLst>
              <a:ext uri="{FF2B5EF4-FFF2-40B4-BE49-F238E27FC236}">
                <a16:creationId xmlns:a16="http://schemas.microsoft.com/office/drawing/2014/main" id="{EF474837-F7E7-0E68-DA18-EBEB5D226C77}"/>
              </a:ext>
            </a:extLst>
          </p:cNvPr>
          <p:cNvSpPr/>
          <p:nvPr/>
        </p:nvSpPr>
        <p:spPr>
          <a:xfrm>
            <a:off x="4106141" y="5545587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SPI</a:t>
            </a:r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4AF588B9-25B1-5D01-6CF7-4BD2F9485437}"/>
              </a:ext>
            </a:extLst>
          </p:cNvPr>
          <p:cNvSpPr/>
          <p:nvPr/>
        </p:nvSpPr>
        <p:spPr>
          <a:xfrm>
            <a:off x="5085125" y="5545587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RNG</a:t>
            </a: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7681A4E2-A5E5-7174-1DB2-F0A61643C788}"/>
              </a:ext>
            </a:extLst>
          </p:cNvPr>
          <p:cNvSpPr/>
          <p:nvPr/>
        </p:nvSpPr>
        <p:spPr>
          <a:xfrm>
            <a:off x="5085106" y="5888572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UART</a:t>
            </a:r>
          </a:p>
        </p:txBody>
      </p:sp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B0D14BDF-84A3-3C8C-70E3-071778212D74}"/>
              </a:ext>
            </a:extLst>
          </p:cNvPr>
          <p:cNvSpPr/>
          <p:nvPr/>
        </p:nvSpPr>
        <p:spPr>
          <a:xfrm>
            <a:off x="6064109" y="5545586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Timer</a:t>
            </a:r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BF835C92-A169-8D3F-1B30-DD48C64BAE8E}"/>
              </a:ext>
            </a:extLst>
          </p:cNvPr>
          <p:cNvSpPr/>
          <p:nvPr/>
        </p:nvSpPr>
        <p:spPr>
          <a:xfrm>
            <a:off x="6064108" y="5888571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AES</a:t>
            </a:r>
          </a:p>
        </p:txBody>
      </p:sp>
      <p:sp>
        <p:nvSpPr>
          <p:cNvPr id="15" name="Rounded Rectangle 10">
            <a:extLst>
              <a:ext uri="{FF2B5EF4-FFF2-40B4-BE49-F238E27FC236}">
                <a16:creationId xmlns:a16="http://schemas.microsoft.com/office/drawing/2014/main" id="{EE3CB245-7C84-EC85-3E96-B4F4AC9960DF}"/>
              </a:ext>
            </a:extLst>
          </p:cNvPr>
          <p:cNvSpPr/>
          <p:nvPr/>
        </p:nvSpPr>
        <p:spPr>
          <a:xfrm>
            <a:off x="7043093" y="5545586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ADC</a:t>
            </a:r>
          </a:p>
        </p:txBody>
      </p:sp>
      <p:sp>
        <p:nvSpPr>
          <p:cNvPr id="16" name="Rounded Rectangle 11">
            <a:extLst>
              <a:ext uri="{FF2B5EF4-FFF2-40B4-BE49-F238E27FC236}">
                <a16:creationId xmlns:a16="http://schemas.microsoft.com/office/drawing/2014/main" id="{E059454A-92E7-6115-12FB-D1B267146B4A}"/>
              </a:ext>
            </a:extLst>
          </p:cNvPr>
          <p:cNvSpPr/>
          <p:nvPr/>
        </p:nvSpPr>
        <p:spPr>
          <a:xfrm>
            <a:off x="7043092" y="5888571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DAC</a:t>
            </a:r>
          </a:p>
        </p:txBody>
      </p:sp>
      <p:sp>
        <p:nvSpPr>
          <p:cNvPr id="17" name="Rounded Rectangle 12">
            <a:extLst>
              <a:ext uri="{FF2B5EF4-FFF2-40B4-BE49-F238E27FC236}">
                <a16:creationId xmlns:a16="http://schemas.microsoft.com/office/drawing/2014/main" id="{1B81766C-8695-4E54-DA7F-FF83FD87E4E2}"/>
              </a:ext>
            </a:extLst>
          </p:cNvPr>
          <p:cNvSpPr/>
          <p:nvPr/>
        </p:nvSpPr>
        <p:spPr>
          <a:xfrm>
            <a:off x="8022077" y="5545586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GPIO</a:t>
            </a:r>
          </a:p>
        </p:txBody>
      </p:sp>
      <p:sp>
        <p:nvSpPr>
          <p:cNvPr id="18" name="Rounded Rectangle 13">
            <a:extLst>
              <a:ext uri="{FF2B5EF4-FFF2-40B4-BE49-F238E27FC236}">
                <a16:creationId xmlns:a16="http://schemas.microsoft.com/office/drawing/2014/main" id="{82A2C331-2E63-3FF8-92AA-059CF2CB5928}"/>
              </a:ext>
            </a:extLst>
          </p:cNvPr>
          <p:cNvSpPr/>
          <p:nvPr/>
        </p:nvSpPr>
        <p:spPr>
          <a:xfrm>
            <a:off x="8022076" y="5888571"/>
            <a:ext cx="852976" cy="264616"/>
          </a:xfrm>
          <a:prstGeom prst="roundRect">
            <a:avLst>
              <a:gd name="adj" fmla="val 14466"/>
            </a:avLst>
          </a:prstGeom>
          <a:solidFill>
            <a:srgbClr val="9900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88" dirty="0"/>
              <a:t>USB</a:t>
            </a:r>
          </a:p>
        </p:txBody>
      </p:sp>
      <p:sp>
        <p:nvSpPr>
          <p:cNvPr id="19" name="Rounded Rectangle 14">
            <a:extLst>
              <a:ext uri="{FF2B5EF4-FFF2-40B4-BE49-F238E27FC236}">
                <a16:creationId xmlns:a16="http://schemas.microsoft.com/office/drawing/2014/main" id="{0FB9C494-0A5F-181C-2679-8D882129703D}"/>
              </a:ext>
            </a:extLst>
          </p:cNvPr>
          <p:cNvSpPr/>
          <p:nvPr/>
        </p:nvSpPr>
        <p:spPr>
          <a:xfrm>
            <a:off x="1978548" y="3806548"/>
            <a:ext cx="2001585" cy="1456326"/>
          </a:xfrm>
          <a:prstGeom prst="round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96"/>
              </a:spcAft>
            </a:pPr>
            <a:r>
              <a:rPr lang="en-US" sz="1488" dirty="0">
                <a:solidFill>
                  <a:schemeClr val="tx1"/>
                </a:solidFill>
              </a:rPr>
              <a:t>Core Kernel</a:t>
            </a:r>
          </a:p>
          <a:p>
            <a:pPr algn="ctr">
              <a:spcAft>
                <a:spcPts val="496"/>
              </a:spcAft>
            </a:pP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Scheduler, Process management, etc.</a:t>
            </a:r>
          </a:p>
        </p:txBody>
      </p:sp>
      <p:sp>
        <p:nvSpPr>
          <p:cNvPr id="20" name="Rounded Rectangle 15">
            <a:extLst>
              <a:ext uri="{FF2B5EF4-FFF2-40B4-BE49-F238E27FC236}">
                <a16:creationId xmlns:a16="http://schemas.microsoft.com/office/drawing/2014/main" id="{72BCDC1B-CBC3-556A-D18C-B70726445619}"/>
              </a:ext>
            </a:extLst>
          </p:cNvPr>
          <p:cNvSpPr/>
          <p:nvPr/>
        </p:nvSpPr>
        <p:spPr>
          <a:xfrm>
            <a:off x="4106141" y="3806549"/>
            <a:ext cx="4768912" cy="348796"/>
          </a:xfrm>
          <a:prstGeom prst="roundRect">
            <a:avLst>
              <a:gd name="adj" fmla="val 38560"/>
            </a:avLst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96"/>
              </a:spcAft>
            </a:pPr>
            <a:r>
              <a:rPr lang="en-US" sz="1488" dirty="0">
                <a:solidFill>
                  <a:schemeClr val="tx1"/>
                </a:solidFill>
              </a:rPr>
              <a:t>Standardized Hardware Interface Layer (HIL)</a:t>
            </a:r>
            <a:endParaRPr lang="en-US" sz="1158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Rounded Rectangle 16">
            <a:extLst>
              <a:ext uri="{FF2B5EF4-FFF2-40B4-BE49-F238E27FC236}">
                <a16:creationId xmlns:a16="http://schemas.microsoft.com/office/drawing/2014/main" id="{30CDF761-287A-7E7D-8073-4CEC0814124C}"/>
              </a:ext>
            </a:extLst>
          </p:cNvPr>
          <p:cNvSpPr/>
          <p:nvPr/>
        </p:nvSpPr>
        <p:spPr>
          <a:xfrm>
            <a:off x="4106141" y="4271760"/>
            <a:ext cx="4768912" cy="991115"/>
          </a:xfrm>
          <a:prstGeom prst="roundRect">
            <a:avLst/>
          </a:prstGeom>
          <a:noFill/>
          <a:ln w="571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496"/>
              </a:spcAft>
            </a:pPr>
            <a:r>
              <a:rPr lang="en-US" sz="1488" dirty="0">
                <a:solidFill>
                  <a:schemeClr val="tx1"/>
                </a:solidFill>
              </a:rPr>
              <a:t>Microcontroller-specific Peripheral Drivers</a:t>
            </a:r>
            <a:endParaRPr lang="en-US" sz="1158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Rounded Rectangle 17">
            <a:extLst>
              <a:ext uri="{FF2B5EF4-FFF2-40B4-BE49-F238E27FC236}">
                <a16:creationId xmlns:a16="http://schemas.microsoft.com/office/drawing/2014/main" id="{C32854A5-C5F9-4994-794D-663E5597C461}"/>
              </a:ext>
            </a:extLst>
          </p:cNvPr>
          <p:cNvSpPr/>
          <p:nvPr/>
        </p:nvSpPr>
        <p:spPr>
          <a:xfrm>
            <a:off x="4465747" y="4627695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SPI</a:t>
            </a:r>
          </a:p>
        </p:txBody>
      </p:sp>
      <p:sp>
        <p:nvSpPr>
          <p:cNvPr id="23" name="Rounded Rectangle 19">
            <a:extLst>
              <a:ext uri="{FF2B5EF4-FFF2-40B4-BE49-F238E27FC236}">
                <a16:creationId xmlns:a16="http://schemas.microsoft.com/office/drawing/2014/main" id="{F60B00FE-5DE2-2347-058B-3D4037B700F5}"/>
              </a:ext>
            </a:extLst>
          </p:cNvPr>
          <p:cNvSpPr/>
          <p:nvPr/>
        </p:nvSpPr>
        <p:spPr>
          <a:xfrm>
            <a:off x="4465746" y="4926369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I2C</a:t>
            </a:r>
          </a:p>
        </p:txBody>
      </p:sp>
      <p:sp>
        <p:nvSpPr>
          <p:cNvPr id="24" name="Rounded Rectangle 20">
            <a:extLst>
              <a:ext uri="{FF2B5EF4-FFF2-40B4-BE49-F238E27FC236}">
                <a16:creationId xmlns:a16="http://schemas.microsoft.com/office/drawing/2014/main" id="{E127437F-C7F6-1A4E-BB2B-7C08DEF58DAB}"/>
              </a:ext>
            </a:extLst>
          </p:cNvPr>
          <p:cNvSpPr/>
          <p:nvPr/>
        </p:nvSpPr>
        <p:spPr>
          <a:xfrm>
            <a:off x="5318723" y="4627694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RNG</a:t>
            </a:r>
          </a:p>
        </p:txBody>
      </p:sp>
      <p:sp>
        <p:nvSpPr>
          <p:cNvPr id="25" name="Rounded Rectangle 21">
            <a:extLst>
              <a:ext uri="{FF2B5EF4-FFF2-40B4-BE49-F238E27FC236}">
                <a16:creationId xmlns:a16="http://schemas.microsoft.com/office/drawing/2014/main" id="{F42E843D-30A1-8C7C-839A-F0A9BF2AEE77}"/>
              </a:ext>
            </a:extLst>
          </p:cNvPr>
          <p:cNvSpPr/>
          <p:nvPr/>
        </p:nvSpPr>
        <p:spPr>
          <a:xfrm>
            <a:off x="6171699" y="4627694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Timer</a:t>
            </a:r>
          </a:p>
        </p:txBody>
      </p:sp>
      <p:sp>
        <p:nvSpPr>
          <p:cNvPr id="26" name="Rounded Rectangle 22">
            <a:extLst>
              <a:ext uri="{FF2B5EF4-FFF2-40B4-BE49-F238E27FC236}">
                <a16:creationId xmlns:a16="http://schemas.microsoft.com/office/drawing/2014/main" id="{D2178DEC-1A5E-6CFE-35D4-CA4EA50C7C85}"/>
              </a:ext>
            </a:extLst>
          </p:cNvPr>
          <p:cNvSpPr/>
          <p:nvPr/>
        </p:nvSpPr>
        <p:spPr>
          <a:xfrm>
            <a:off x="7024676" y="4627694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ADC</a:t>
            </a:r>
          </a:p>
        </p:txBody>
      </p:sp>
      <p:sp>
        <p:nvSpPr>
          <p:cNvPr id="27" name="Rounded Rectangle 23">
            <a:extLst>
              <a:ext uri="{FF2B5EF4-FFF2-40B4-BE49-F238E27FC236}">
                <a16:creationId xmlns:a16="http://schemas.microsoft.com/office/drawing/2014/main" id="{06EC0972-D9E2-867C-1AA5-C47A1864A2BA}"/>
              </a:ext>
            </a:extLst>
          </p:cNvPr>
          <p:cNvSpPr/>
          <p:nvPr/>
        </p:nvSpPr>
        <p:spPr>
          <a:xfrm>
            <a:off x="7877652" y="4625398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GPIO</a:t>
            </a:r>
          </a:p>
        </p:txBody>
      </p:sp>
      <p:sp>
        <p:nvSpPr>
          <p:cNvPr id="28" name="Rounded Rectangle 24">
            <a:extLst>
              <a:ext uri="{FF2B5EF4-FFF2-40B4-BE49-F238E27FC236}">
                <a16:creationId xmlns:a16="http://schemas.microsoft.com/office/drawing/2014/main" id="{30538C51-0C8C-63CE-0C91-820FC781E2FA}"/>
              </a:ext>
            </a:extLst>
          </p:cNvPr>
          <p:cNvSpPr/>
          <p:nvPr/>
        </p:nvSpPr>
        <p:spPr>
          <a:xfrm>
            <a:off x="5318723" y="4928305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UART</a:t>
            </a:r>
          </a:p>
        </p:txBody>
      </p:sp>
      <p:sp>
        <p:nvSpPr>
          <p:cNvPr id="29" name="Rounded Rectangle 25">
            <a:extLst>
              <a:ext uri="{FF2B5EF4-FFF2-40B4-BE49-F238E27FC236}">
                <a16:creationId xmlns:a16="http://schemas.microsoft.com/office/drawing/2014/main" id="{CC7269F4-3043-679A-6594-B1FB05A9140A}"/>
              </a:ext>
            </a:extLst>
          </p:cNvPr>
          <p:cNvSpPr/>
          <p:nvPr/>
        </p:nvSpPr>
        <p:spPr>
          <a:xfrm>
            <a:off x="6171699" y="4928305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AES</a:t>
            </a:r>
          </a:p>
        </p:txBody>
      </p:sp>
      <p:sp>
        <p:nvSpPr>
          <p:cNvPr id="30" name="Rounded Rectangle 26">
            <a:extLst>
              <a:ext uri="{FF2B5EF4-FFF2-40B4-BE49-F238E27FC236}">
                <a16:creationId xmlns:a16="http://schemas.microsoft.com/office/drawing/2014/main" id="{74DB780E-2E71-2D5B-A911-106F5B29F8D7}"/>
              </a:ext>
            </a:extLst>
          </p:cNvPr>
          <p:cNvSpPr/>
          <p:nvPr/>
        </p:nvSpPr>
        <p:spPr>
          <a:xfrm>
            <a:off x="7024676" y="4928305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DAC</a:t>
            </a:r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B53396E7-68EB-0BE4-B571-02F805229F1E}"/>
              </a:ext>
            </a:extLst>
          </p:cNvPr>
          <p:cNvSpPr/>
          <p:nvPr/>
        </p:nvSpPr>
        <p:spPr>
          <a:xfrm>
            <a:off x="7877652" y="4926009"/>
            <a:ext cx="755466" cy="232131"/>
          </a:xfrm>
          <a:prstGeom prst="roundRect">
            <a:avLst>
              <a:gd name="adj" fmla="val 14466"/>
            </a:avLst>
          </a:prstGeom>
          <a:noFill/>
          <a:ln w="19050">
            <a:solidFill>
              <a:srgbClr val="DA80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23" dirty="0">
                <a:solidFill>
                  <a:srgbClr val="DA8035"/>
                </a:solidFill>
              </a:rPr>
              <a:t>USB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9558CD3-B382-D66E-C066-1A174CDEA1AF}"/>
              </a:ext>
            </a:extLst>
          </p:cNvPr>
          <p:cNvSpPr txBox="1"/>
          <p:nvPr/>
        </p:nvSpPr>
        <p:spPr>
          <a:xfrm>
            <a:off x="559894" y="2378019"/>
            <a:ext cx="1268331" cy="2891999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r"/>
            <a:r>
              <a:rPr lang="en-US" sz="1984" dirty="0"/>
              <a:t>Kernel</a:t>
            </a:r>
            <a:br>
              <a:rPr lang="en-US" sz="1984" dirty="0"/>
            </a:br>
            <a:r>
              <a:rPr lang="en-US" sz="148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(Rust)</a:t>
            </a:r>
          </a:p>
        </p:txBody>
      </p:sp>
      <p:sp>
        <p:nvSpPr>
          <p:cNvPr id="33" name="Rounded Rectangle 29">
            <a:extLst>
              <a:ext uri="{FF2B5EF4-FFF2-40B4-BE49-F238E27FC236}">
                <a16:creationId xmlns:a16="http://schemas.microsoft.com/office/drawing/2014/main" id="{F2754BC9-2EDD-E32E-C2B8-3EDB01A96BB5}"/>
              </a:ext>
            </a:extLst>
          </p:cNvPr>
          <p:cNvSpPr/>
          <p:nvPr/>
        </p:nvSpPr>
        <p:spPr>
          <a:xfrm>
            <a:off x="3098144" y="2675527"/>
            <a:ext cx="5776908" cy="974287"/>
          </a:xfrm>
          <a:prstGeom prst="roundRect">
            <a:avLst/>
          </a:prstGeom>
          <a:noFill/>
          <a:ln w="57150">
            <a:solidFill>
              <a:srgbClr val="0276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496"/>
              </a:spcAft>
            </a:pPr>
            <a:endParaRPr lang="en-US" sz="1158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7165627-87D3-1269-B6FC-C8830B4F4E74}"/>
              </a:ext>
            </a:extLst>
          </p:cNvPr>
          <p:cNvGrpSpPr/>
          <p:nvPr/>
        </p:nvGrpSpPr>
        <p:grpSpPr>
          <a:xfrm>
            <a:off x="3550458" y="2760952"/>
            <a:ext cx="1222568" cy="361078"/>
            <a:chOff x="2700175" y="1956815"/>
            <a:chExt cx="1478633" cy="436705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C32AA8B7-3ECF-8061-968D-7764C886D947}"/>
                </a:ext>
              </a:extLst>
            </p:cNvPr>
            <p:cNvSpPr/>
            <p:nvPr/>
          </p:nvSpPr>
          <p:spPr>
            <a:xfrm>
              <a:off x="2700175" y="1956815"/>
              <a:ext cx="1478633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302419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88" dirty="0">
                  <a:solidFill>
                    <a:schemeClr val="bg1"/>
                  </a:solidFill>
                </a:rPr>
                <a:t>Thread</a:t>
              </a:r>
              <a:endParaRPr lang="en-US" sz="1158" dirty="0">
                <a:solidFill>
                  <a:schemeClr val="bg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A4F2CF3-73F6-4AD9-D7E3-CA65BFEA7CBC}"/>
                </a:ext>
              </a:extLst>
            </p:cNvPr>
            <p:cNvSpPr/>
            <p:nvPr/>
          </p:nvSpPr>
          <p:spPr>
            <a:xfrm>
              <a:off x="3876548" y="1956815"/>
              <a:ext cx="111252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5CC11BA-DDEA-C9D2-C02A-B2E641A0460E}"/>
              </a:ext>
            </a:extLst>
          </p:cNvPr>
          <p:cNvGrpSpPr/>
          <p:nvPr/>
        </p:nvGrpSpPr>
        <p:grpSpPr>
          <a:xfrm>
            <a:off x="4854986" y="2760951"/>
            <a:ext cx="1303191" cy="361078"/>
            <a:chOff x="2700175" y="1956815"/>
            <a:chExt cx="1576143" cy="436705"/>
          </a:xfrm>
        </p:grpSpPr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A6344A5B-741B-1E2B-A9B3-283052ED6C5C}"/>
                </a:ext>
              </a:extLst>
            </p:cNvPr>
            <p:cNvSpPr/>
            <p:nvPr/>
          </p:nvSpPr>
          <p:spPr>
            <a:xfrm>
              <a:off x="2700175" y="1956815"/>
              <a:ext cx="1576143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64616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00" dirty="0">
                  <a:solidFill>
                    <a:schemeClr val="bg1"/>
                  </a:solidFill>
                </a:rPr>
                <a:t>Virt. Timer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9E3FB1D-E462-A9EB-64ED-70567F9709F8}"/>
                </a:ext>
              </a:extLst>
            </p:cNvPr>
            <p:cNvSpPr/>
            <p:nvPr/>
          </p:nvSpPr>
          <p:spPr>
            <a:xfrm>
              <a:off x="3967988" y="1956815"/>
              <a:ext cx="111252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62AE6BA-740A-83ED-CEBE-4F30DA5C8790}"/>
              </a:ext>
            </a:extLst>
          </p:cNvPr>
          <p:cNvGrpSpPr/>
          <p:nvPr/>
        </p:nvGrpSpPr>
        <p:grpSpPr>
          <a:xfrm>
            <a:off x="6226221" y="2760950"/>
            <a:ext cx="817265" cy="361078"/>
            <a:chOff x="2700176" y="1956815"/>
            <a:chExt cx="988440" cy="436705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7BA38803-42D3-3E46-0FD2-DA9B7F6F5C77}"/>
                </a:ext>
              </a:extLst>
            </p:cNvPr>
            <p:cNvSpPr/>
            <p:nvPr/>
          </p:nvSpPr>
          <p:spPr>
            <a:xfrm>
              <a:off x="2700176" y="1956815"/>
              <a:ext cx="988440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26814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88" dirty="0">
                  <a:solidFill>
                    <a:schemeClr val="bg1"/>
                  </a:solidFill>
                </a:rPr>
                <a:t>BLE</a:t>
              </a:r>
              <a:endParaRPr lang="en-US" sz="1158" dirty="0">
                <a:solidFill>
                  <a:schemeClr val="bg1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8A9636F-8082-5FB5-2FE5-57C5FB091230}"/>
                </a:ext>
              </a:extLst>
            </p:cNvPr>
            <p:cNvSpPr/>
            <p:nvPr/>
          </p:nvSpPr>
          <p:spPr>
            <a:xfrm>
              <a:off x="3386149" y="1956815"/>
              <a:ext cx="109728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211FA9B-2ABD-AD78-2D17-2E83CB7828EE}"/>
              </a:ext>
            </a:extLst>
          </p:cNvPr>
          <p:cNvGrpSpPr/>
          <p:nvPr/>
        </p:nvGrpSpPr>
        <p:grpSpPr>
          <a:xfrm>
            <a:off x="7128271" y="2760949"/>
            <a:ext cx="1533972" cy="361078"/>
            <a:chOff x="2700175" y="1956815"/>
            <a:chExt cx="1855261" cy="436705"/>
          </a:xfrm>
        </p:grpSpPr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A5A7986B-BF65-94A3-1024-C830A63A5C7F}"/>
                </a:ext>
              </a:extLst>
            </p:cNvPr>
            <p:cNvSpPr/>
            <p:nvPr/>
          </p:nvSpPr>
          <p:spPr>
            <a:xfrm>
              <a:off x="2700175" y="1956815"/>
              <a:ext cx="1855261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64616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00" dirty="0">
                  <a:solidFill>
                    <a:schemeClr val="bg1"/>
                  </a:solidFill>
                </a:rPr>
                <a:t>Temp. Sensor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52236BF-528E-1CC3-3AE1-2F061454F221}"/>
                </a:ext>
              </a:extLst>
            </p:cNvPr>
            <p:cNvSpPr/>
            <p:nvPr/>
          </p:nvSpPr>
          <p:spPr>
            <a:xfrm>
              <a:off x="4261103" y="1956815"/>
              <a:ext cx="111252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sp>
        <p:nvSpPr>
          <p:cNvPr id="46" name="Rounded Rectangle 46">
            <a:extLst>
              <a:ext uri="{FF2B5EF4-FFF2-40B4-BE49-F238E27FC236}">
                <a16:creationId xmlns:a16="http://schemas.microsoft.com/office/drawing/2014/main" id="{FB250534-2BBB-416C-D220-37BCB465F3B1}"/>
              </a:ext>
            </a:extLst>
          </p:cNvPr>
          <p:cNvSpPr/>
          <p:nvPr/>
        </p:nvSpPr>
        <p:spPr>
          <a:xfrm>
            <a:off x="1978548" y="2675526"/>
            <a:ext cx="961666" cy="974288"/>
          </a:xfrm>
          <a:prstGeom prst="roundRect">
            <a:avLst>
              <a:gd name="adj" fmla="val 19692"/>
            </a:avLst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96"/>
              </a:spcAft>
            </a:pPr>
            <a:r>
              <a:rPr lang="en-US" sz="1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System Calls</a:t>
            </a:r>
            <a:endParaRPr 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8801F86-5A7E-0158-18E4-E4D8CCC50D65}"/>
              </a:ext>
            </a:extLst>
          </p:cNvPr>
          <p:cNvGrpSpPr/>
          <p:nvPr/>
        </p:nvGrpSpPr>
        <p:grpSpPr>
          <a:xfrm>
            <a:off x="3693088" y="3226100"/>
            <a:ext cx="1222568" cy="361078"/>
            <a:chOff x="2700175" y="1956815"/>
            <a:chExt cx="1478633" cy="436705"/>
          </a:xfrm>
        </p:grpSpPr>
        <p:sp>
          <p:nvSpPr>
            <p:cNvPr id="48" name="Rounded Rectangle 48">
              <a:extLst>
                <a:ext uri="{FF2B5EF4-FFF2-40B4-BE49-F238E27FC236}">
                  <a16:creationId xmlns:a16="http://schemas.microsoft.com/office/drawing/2014/main" id="{AF280AB6-BB3A-1BF4-F226-F8BA413E87DB}"/>
                </a:ext>
              </a:extLst>
            </p:cNvPr>
            <p:cNvSpPr/>
            <p:nvPr/>
          </p:nvSpPr>
          <p:spPr>
            <a:xfrm>
              <a:off x="2700175" y="1956815"/>
              <a:ext cx="1478633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226814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88" dirty="0">
                  <a:solidFill>
                    <a:schemeClr val="bg1"/>
                  </a:solidFill>
                </a:rPr>
                <a:t>6LoWPAN</a:t>
              </a:r>
              <a:endParaRPr lang="en-US" sz="1158" dirty="0">
                <a:solidFill>
                  <a:schemeClr val="bg1"/>
                </a:solidFill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79A37DA-BC67-EDC2-8EA4-AED3854ADE7D}"/>
                </a:ext>
              </a:extLst>
            </p:cNvPr>
            <p:cNvSpPr/>
            <p:nvPr/>
          </p:nvSpPr>
          <p:spPr>
            <a:xfrm>
              <a:off x="3876548" y="1956815"/>
              <a:ext cx="111252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0D28380-CF4B-08E6-3C5B-BEDD851B04ED}"/>
              </a:ext>
            </a:extLst>
          </p:cNvPr>
          <p:cNvGrpSpPr/>
          <p:nvPr/>
        </p:nvGrpSpPr>
        <p:grpSpPr>
          <a:xfrm>
            <a:off x="7475860" y="3226100"/>
            <a:ext cx="1008471" cy="361078"/>
            <a:chOff x="2700176" y="1956815"/>
            <a:chExt cx="1219694" cy="436705"/>
          </a:xfrm>
        </p:grpSpPr>
        <p:sp>
          <p:nvSpPr>
            <p:cNvPr id="51" name="Rounded Rectangle 51">
              <a:extLst>
                <a:ext uri="{FF2B5EF4-FFF2-40B4-BE49-F238E27FC236}">
                  <a16:creationId xmlns:a16="http://schemas.microsoft.com/office/drawing/2014/main" id="{81E6FD9F-7422-70F4-F23D-849B147DBB37}"/>
                </a:ext>
              </a:extLst>
            </p:cNvPr>
            <p:cNvSpPr/>
            <p:nvPr/>
          </p:nvSpPr>
          <p:spPr>
            <a:xfrm>
              <a:off x="2700176" y="1956815"/>
              <a:ext cx="1219694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64616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200" dirty="0">
                  <a:solidFill>
                    <a:schemeClr val="bg1"/>
                  </a:solidFill>
                </a:rPr>
                <a:t>SI7021</a:t>
              </a:r>
              <a:endParaRPr lang="en-US" sz="1050" dirty="0">
                <a:solidFill>
                  <a:schemeClr val="bg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BF3D6B8F-E0AD-1326-3C74-7FA9908B7A3E}"/>
                </a:ext>
              </a:extLst>
            </p:cNvPr>
            <p:cNvSpPr/>
            <p:nvPr/>
          </p:nvSpPr>
          <p:spPr>
            <a:xfrm>
              <a:off x="3641171" y="1956815"/>
              <a:ext cx="111252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3D0E6C9-A4B8-78AE-6197-693A8B8E2AC1}"/>
              </a:ext>
            </a:extLst>
          </p:cNvPr>
          <p:cNvGrpSpPr/>
          <p:nvPr/>
        </p:nvGrpSpPr>
        <p:grpSpPr>
          <a:xfrm>
            <a:off x="4997508" y="3226100"/>
            <a:ext cx="1303191" cy="361078"/>
            <a:chOff x="2700175" y="1956815"/>
            <a:chExt cx="1576143" cy="436705"/>
          </a:xfrm>
        </p:grpSpPr>
        <p:sp>
          <p:nvSpPr>
            <p:cNvPr id="54" name="Rounded Rectangle 54">
              <a:extLst>
                <a:ext uri="{FF2B5EF4-FFF2-40B4-BE49-F238E27FC236}">
                  <a16:creationId xmlns:a16="http://schemas.microsoft.com/office/drawing/2014/main" id="{C9E00098-1490-CAA8-93DB-69304AE5E579}"/>
                </a:ext>
              </a:extLst>
            </p:cNvPr>
            <p:cNvSpPr/>
            <p:nvPr/>
          </p:nvSpPr>
          <p:spPr>
            <a:xfrm>
              <a:off x="2700175" y="1956815"/>
              <a:ext cx="1576143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64616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88" dirty="0">
                  <a:solidFill>
                    <a:schemeClr val="bg1"/>
                  </a:solidFill>
                </a:rPr>
                <a:t>SD Card</a:t>
              </a:r>
              <a:endParaRPr lang="en-US" sz="1158" dirty="0">
                <a:solidFill>
                  <a:schemeClr val="bg1"/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4BFA887-EF97-3033-A34D-47C2D668FA93}"/>
                </a:ext>
              </a:extLst>
            </p:cNvPr>
            <p:cNvSpPr/>
            <p:nvPr/>
          </p:nvSpPr>
          <p:spPr>
            <a:xfrm>
              <a:off x="3967988" y="1956815"/>
              <a:ext cx="111252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C146E33-0D90-9FE5-ABA0-D39D03770DE3}"/>
              </a:ext>
            </a:extLst>
          </p:cNvPr>
          <p:cNvGrpSpPr/>
          <p:nvPr/>
        </p:nvGrpSpPr>
        <p:grpSpPr>
          <a:xfrm>
            <a:off x="6355722" y="3226100"/>
            <a:ext cx="1051946" cy="361078"/>
            <a:chOff x="2700175" y="1956815"/>
            <a:chExt cx="1272275" cy="436705"/>
          </a:xfrm>
        </p:grpSpPr>
        <p:sp>
          <p:nvSpPr>
            <p:cNvPr id="57" name="Rounded Rectangle 57">
              <a:extLst>
                <a:ext uri="{FF2B5EF4-FFF2-40B4-BE49-F238E27FC236}">
                  <a16:creationId xmlns:a16="http://schemas.microsoft.com/office/drawing/2014/main" id="{ECCC8AFF-BC7A-BB3D-8EBD-195245286AB6}"/>
                </a:ext>
              </a:extLst>
            </p:cNvPr>
            <p:cNvSpPr/>
            <p:nvPr/>
          </p:nvSpPr>
          <p:spPr>
            <a:xfrm>
              <a:off x="2700175" y="1956815"/>
              <a:ext cx="1272275" cy="436705"/>
            </a:xfrm>
            <a:prstGeom prst="roundRect">
              <a:avLst>
                <a:gd name="adj" fmla="val 50000"/>
              </a:avLst>
            </a:prstGeom>
            <a:solidFill>
              <a:srgbClr val="0276BE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226814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400" dirty="0">
                  <a:solidFill>
                    <a:schemeClr val="bg1"/>
                  </a:solidFill>
                </a:rPr>
                <a:t>Console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9B7D1757-57D3-4844-D9A3-648AF5DDDD23}"/>
                </a:ext>
              </a:extLst>
            </p:cNvPr>
            <p:cNvSpPr/>
            <p:nvPr/>
          </p:nvSpPr>
          <p:spPr>
            <a:xfrm>
              <a:off x="3680618" y="1956815"/>
              <a:ext cx="109728" cy="4367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8" dirty="0"/>
            </a:p>
          </p:txBody>
        </p: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F433B1D7-FB18-1D66-A26F-7EFE561F3D83}"/>
              </a:ext>
            </a:extLst>
          </p:cNvPr>
          <p:cNvCxnSpPr/>
          <p:nvPr/>
        </p:nvCxnSpPr>
        <p:spPr>
          <a:xfrm>
            <a:off x="1852538" y="2534680"/>
            <a:ext cx="7174885" cy="0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C96FF015-7A47-82D4-D125-06C1C1A2A92C}"/>
              </a:ext>
            </a:extLst>
          </p:cNvPr>
          <p:cNvSpPr txBox="1"/>
          <p:nvPr/>
        </p:nvSpPr>
        <p:spPr>
          <a:xfrm>
            <a:off x="9251785" y="2675526"/>
            <a:ext cx="1076461" cy="103888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1158" dirty="0"/>
              <a:t>Untrusted</a:t>
            </a:r>
          </a:p>
          <a:p>
            <a:pPr algn="ctr"/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unsafe</a:t>
            </a:r>
            <a:b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</a:b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ea typeface="Courier New" charset="0"/>
                <a:cs typeface="Courier New" charset="0"/>
              </a:rPr>
              <a:t>forbidden</a:t>
            </a: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34E5F67-6F96-1476-0B50-81A5A4E00EED}"/>
              </a:ext>
            </a:extLst>
          </p:cNvPr>
          <p:cNvSpPr txBox="1"/>
          <p:nvPr/>
        </p:nvSpPr>
        <p:spPr>
          <a:xfrm>
            <a:off x="9251785" y="3745041"/>
            <a:ext cx="1436804" cy="157565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1158" dirty="0"/>
              <a:t>Trusted</a:t>
            </a:r>
          </a:p>
          <a:p>
            <a:pPr algn="ctr"/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unsafe</a:t>
            </a:r>
            <a:b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ea typeface="Courier New" charset="0"/>
                <a:cs typeface="Courier New" charset="0"/>
              </a:rPr>
            </a:b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ea typeface="Courier New" charset="0"/>
                <a:cs typeface="Courier New" charset="0"/>
              </a:rPr>
              <a:t>allowed for MMIO,</a:t>
            </a:r>
            <a:b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ea typeface="Courier New" charset="0"/>
                <a:cs typeface="Courier New" charset="0"/>
              </a:rPr>
            </a:b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  <a:ea typeface="Courier New" charset="0"/>
                <a:cs typeface="Courier New" charset="0"/>
              </a:rPr>
              <a:t>PIC, etc.</a:t>
            </a:r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</p:txBody>
      </p:sp>
      <p:sp>
        <p:nvSpPr>
          <p:cNvPr id="62" name="Right Brace 61">
            <a:extLst>
              <a:ext uri="{FF2B5EF4-FFF2-40B4-BE49-F238E27FC236}">
                <a16:creationId xmlns:a16="http://schemas.microsoft.com/office/drawing/2014/main" id="{FBC04092-FC70-4300-8EC7-047BDE6A56F5}"/>
              </a:ext>
            </a:extLst>
          </p:cNvPr>
          <p:cNvSpPr/>
          <p:nvPr/>
        </p:nvSpPr>
        <p:spPr>
          <a:xfrm>
            <a:off x="8950879" y="3806548"/>
            <a:ext cx="123717" cy="1456326"/>
          </a:xfrm>
          <a:prstGeom prst="rightBrace">
            <a:avLst>
              <a:gd name="adj1" fmla="val 60242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sp>
        <p:nvSpPr>
          <p:cNvPr id="63" name="Right Brace 62">
            <a:extLst>
              <a:ext uri="{FF2B5EF4-FFF2-40B4-BE49-F238E27FC236}">
                <a16:creationId xmlns:a16="http://schemas.microsoft.com/office/drawing/2014/main" id="{819B6371-CB73-ACDF-D16B-D1969D738C20}"/>
              </a:ext>
            </a:extLst>
          </p:cNvPr>
          <p:cNvSpPr/>
          <p:nvPr/>
        </p:nvSpPr>
        <p:spPr>
          <a:xfrm>
            <a:off x="8950856" y="2675526"/>
            <a:ext cx="123739" cy="970602"/>
          </a:xfrm>
          <a:prstGeom prst="rightBrace">
            <a:avLst>
              <a:gd name="adj1" fmla="val 60242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927D83B-EE21-2E6B-1952-EC82110D6FD8}"/>
              </a:ext>
            </a:extLst>
          </p:cNvPr>
          <p:cNvSpPr/>
          <p:nvPr/>
        </p:nvSpPr>
        <p:spPr>
          <a:xfrm>
            <a:off x="1978546" y="3474928"/>
            <a:ext cx="961668" cy="680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AD75CE49-70FB-DA49-D985-4948D303EF45}"/>
              </a:ext>
            </a:extLst>
          </p:cNvPr>
          <p:cNvCxnSpPr>
            <a:stCxn id="46" idx="1"/>
            <a:endCxn id="19" idx="1"/>
          </p:cNvCxnSpPr>
          <p:nvPr/>
        </p:nvCxnSpPr>
        <p:spPr>
          <a:xfrm flipH="1">
            <a:off x="1978547" y="3162670"/>
            <a:ext cx="1" cy="1372042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A5126447-C4A2-848B-343B-8849E4346B0A}"/>
              </a:ext>
            </a:extLst>
          </p:cNvPr>
          <p:cNvCxnSpPr/>
          <p:nvPr/>
        </p:nvCxnSpPr>
        <p:spPr>
          <a:xfrm>
            <a:off x="2940214" y="2926362"/>
            <a:ext cx="0" cy="880186"/>
          </a:xfrm>
          <a:prstGeom prst="line">
            <a:avLst/>
          </a:prstGeom>
          <a:ln w="57150" cap="sq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Freeform 86">
            <a:extLst>
              <a:ext uri="{FF2B5EF4-FFF2-40B4-BE49-F238E27FC236}">
                <a16:creationId xmlns:a16="http://schemas.microsoft.com/office/drawing/2014/main" id="{9B99533C-5554-C242-34EA-4299139F9B27}"/>
              </a:ext>
            </a:extLst>
          </p:cNvPr>
          <p:cNvSpPr/>
          <p:nvPr/>
        </p:nvSpPr>
        <p:spPr>
          <a:xfrm>
            <a:off x="2814205" y="3587178"/>
            <a:ext cx="336878" cy="348432"/>
          </a:xfrm>
          <a:custGeom>
            <a:avLst/>
            <a:gdLst>
              <a:gd name="connsiteX0" fmla="*/ 381000 w 387350"/>
              <a:gd name="connsiteY0" fmla="*/ 368300 h 368300"/>
              <a:gd name="connsiteX1" fmla="*/ 387350 w 387350"/>
              <a:gd name="connsiteY1" fmla="*/ 212725 h 368300"/>
              <a:gd name="connsiteX2" fmla="*/ 250825 w 387350"/>
              <a:gd name="connsiteY2" fmla="*/ 174625 h 368300"/>
              <a:gd name="connsiteX3" fmla="*/ 203200 w 387350"/>
              <a:gd name="connsiteY3" fmla="*/ 98425 h 368300"/>
              <a:gd name="connsiteX4" fmla="*/ 142875 w 387350"/>
              <a:gd name="connsiteY4" fmla="*/ 0 h 368300"/>
              <a:gd name="connsiteX5" fmla="*/ 0 w 387350"/>
              <a:gd name="connsiteY5" fmla="*/ 0 h 368300"/>
              <a:gd name="connsiteX6" fmla="*/ 9525 w 387350"/>
              <a:gd name="connsiteY6" fmla="*/ 358775 h 368300"/>
              <a:gd name="connsiteX7" fmla="*/ 196850 w 387350"/>
              <a:gd name="connsiteY7" fmla="*/ 339725 h 36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7350" h="368300">
                <a:moveTo>
                  <a:pt x="381000" y="368300"/>
                </a:moveTo>
                <a:lnTo>
                  <a:pt x="387350" y="212725"/>
                </a:lnTo>
                <a:lnTo>
                  <a:pt x="250825" y="174625"/>
                </a:lnTo>
                <a:lnTo>
                  <a:pt x="203200" y="98425"/>
                </a:lnTo>
                <a:lnTo>
                  <a:pt x="142875" y="0"/>
                </a:lnTo>
                <a:lnTo>
                  <a:pt x="0" y="0"/>
                </a:lnTo>
                <a:lnTo>
                  <a:pt x="9525" y="358775"/>
                </a:lnTo>
                <a:lnTo>
                  <a:pt x="196850" y="339725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sp>
        <p:nvSpPr>
          <p:cNvPr id="68" name="Arc 67">
            <a:extLst>
              <a:ext uri="{FF2B5EF4-FFF2-40B4-BE49-F238E27FC236}">
                <a16:creationId xmlns:a16="http://schemas.microsoft.com/office/drawing/2014/main" id="{7ACEEF5C-2068-DD6B-8BFC-59C50532FB10}"/>
              </a:ext>
            </a:extLst>
          </p:cNvPr>
          <p:cNvSpPr/>
          <p:nvPr/>
        </p:nvSpPr>
        <p:spPr>
          <a:xfrm rot="10800000">
            <a:off x="2940213" y="3341684"/>
            <a:ext cx="485153" cy="465211"/>
          </a:xfrm>
          <a:prstGeom prst="arc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88" dirty="0">
              <a:solidFill>
                <a:srgbClr val="C057C1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BCF7314-E3DD-B9FE-9479-4D3BD96A6BA6}"/>
              </a:ext>
            </a:extLst>
          </p:cNvPr>
          <p:cNvSpPr txBox="1"/>
          <p:nvPr/>
        </p:nvSpPr>
        <p:spPr>
          <a:xfrm>
            <a:off x="9251785" y="1378780"/>
            <a:ext cx="1279128" cy="102247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1158" dirty="0"/>
              <a:t>Untrusted</a:t>
            </a:r>
          </a:p>
          <a:p>
            <a:pPr algn="ctr"/>
            <a:r>
              <a:rPr lang="en-US" sz="115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(isolated by the MPU and preemptively scheduled)</a:t>
            </a:r>
          </a:p>
        </p:txBody>
      </p:sp>
      <p:sp>
        <p:nvSpPr>
          <p:cNvPr id="70" name="Right Brace 69">
            <a:extLst>
              <a:ext uri="{FF2B5EF4-FFF2-40B4-BE49-F238E27FC236}">
                <a16:creationId xmlns:a16="http://schemas.microsoft.com/office/drawing/2014/main" id="{D9E50E47-07DC-F5DF-6373-D7DC2A14B46F}"/>
              </a:ext>
            </a:extLst>
          </p:cNvPr>
          <p:cNvSpPr/>
          <p:nvPr/>
        </p:nvSpPr>
        <p:spPr>
          <a:xfrm>
            <a:off x="8958463" y="1378780"/>
            <a:ext cx="116133" cy="1022477"/>
          </a:xfrm>
          <a:prstGeom prst="rightBrace">
            <a:avLst>
              <a:gd name="adj1" fmla="val 60242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26D7D07B-9F08-9DB6-FD3C-4408DA86FED5}"/>
              </a:ext>
            </a:extLst>
          </p:cNvPr>
          <p:cNvGrpSpPr/>
          <p:nvPr/>
        </p:nvGrpSpPr>
        <p:grpSpPr>
          <a:xfrm>
            <a:off x="3598086" y="1378780"/>
            <a:ext cx="1548376" cy="858529"/>
            <a:chOff x="2315679" y="664694"/>
            <a:chExt cx="1872682" cy="1038347"/>
          </a:xfrm>
        </p:grpSpPr>
        <p:sp>
          <p:nvSpPr>
            <p:cNvPr id="72" name="Rounded Rectangle 65">
              <a:extLst>
                <a:ext uri="{FF2B5EF4-FFF2-40B4-BE49-F238E27FC236}">
                  <a16:creationId xmlns:a16="http://schemas.microsoft.com/office/drawing/2014/main" id="{2ABDBFC0-A98D-86D7-5ABE-1FCA17371A62}"/>
                </a:ext>
              </a:extLst>
            </p:cNvPr>
            <p:cNvSpPr/>
            <p:nvPr/>
          </p:nvSpPr>
          <p:spPr>
            <a:xfrm>
              <a:off x="2315679" y="664694"/>
              <a:ext cx="1872682" cy="1038347"/>
            </a:xfrm>
            <a:prstGeom prst="roundRect">
              <a:avLst>
                <a:gd name="adj" fmla="val 19692"/>
              </a:avLst>
            </a:prstGeom>
            <a:solidFill>
              <a:srgbClr val="0E9D57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3628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323" dirty="0">
                  <a:solidFill>
                    <a:schemeClr val="bg1"/>
                  </a:solidFill>
                </a:rPr>
                <a:t>App written in Rust</a:t>
              </a:r>
            </a:p>
          </p:txBody>
        </p: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4AB4FB8D-7544-BB6E-8F0B-2AB01A3CCF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5278" y="904086"/>
              <a:ext cx="552217" cy="552217"/>
            </a:xfrm>
            <a:prstGeom prst="rect">
              <a:avLst/>
            </a:prstGeom>
          </p:spPr>
        </p:pic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92193992-B719-CEB4-E9C1-A9097FD66ADD}"/>
              </a:ext>
            </a:extLst>
          </p:cNvPr>
          <p:cNvGrpSpPr/>
          <p:nvPr/>
        </p:nvGrpSpPr>
        <p:grpSpPr>
          <a:xfrm>
            <a:off x="1978547" y="1389826"/>
            <a:ext cx="1473460" cy="858529"/>
            <a:chOff x="4365036" y="664694"/>
            <a:chExt cx="1782075" cy="1038347"/>
          </a:xfrm>
        </p:grpSpPr>
        <p:sp>
          <p:nvSpPr>
            <p:cNvPr id="75" name="Rounded Rectangle 66">
              <a:extLst>
                <a:ext uri="{FF2B5EF4-FFF2-40B4-BE49-F238E27FC236}">
                  <a16:creationId xmlns:a16="http://schemas.microsoft.com/office/drawing/2014/main" id="{4A63A55F-DFA7-9AA2-68AA-2689B4795D38}"/>
                </a:ext>
              </a:extLst>
            </p:cNvPr>
            <p:cNvSpPr/>
            <p:nvPr/>
          </p:nvSpPr>
          <p:spPr>
            <a:xfrm>
              <a:off x="4365036" y="664694"/>
              <a:ext cx="1782075" cy="1038347"/>
            </a:xfrm>
            <a:prstGeom prst="roundRect">
              <a:avLst>
                <a:gd name="adj" fmla="val 19692"/>
              </a:avLst>
            </a:prstGeom>
            <a:solidFill>
              <a:srgbClr val="0E9D57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3628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323" dirty="0">
                  <a:solidFill>
                    <a:schemeClr val="bg1"/>
                  </a:solidFill>
                </a:rPr>
                <a:t>C App Ported to Tock</a:t>
              </a:r>
            </a:p>
          </p:txBody>
        </p:sp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179C8B32-AC93-7EE1-31FD-E1160C347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4011" y="916056"/>
              <a:ext cx="552217" cy="552217"/>
            </a:xfrm>
            <a:prstGeom prst="rect">
              <a:avLst/>
            </a:prstGeom>
          </p:spPr>
        </p:pic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FD749E8-4FEA-FE6E-83A6-E40B2E8E9E77}"/>
              </a:ext>
            </a:extLst>
          </p:cNvPr>
          <p:cNvGrpSpPr/>
          <p:nvPr/>
        </p:nvGrpSpPr>
        <p:grpSpPr>
          <a:xfrm>
            <a:off x="5292543" y="1378780"/>
            <a:ext cx="1894136" cy="858529"/>
            <a:chOff x="6323786" y="661022"/>
            <a:chExt cx="2290861" cy="1038347"/>
          </a:xfrm>
        </p:grpSpPr>
        <p:sp>
          <p:nvSpPr>
            <p:cNvPr id="78" name="Rounded Rectangle 67">
              <a:extLst>
                <a:ext uri="{FF2B5EF4-FFF2-40B4-BE49-F238E27FC236}">
                  <a16:creationId xmlns:a16="http://schemas.microsoft.com/office/drawing/2014/main" id="{9BBDAF35-D26A-0B4D-3749-B929C44357BD}"/>
                </a:ext>
              </a:extLst>
            </p:cNvPr>
            <p:cNvSpPr/>
            <p:nvPr/>
          </p:nvSpPr>
          <p:spPr>
            <a:xfrm>
              <a:off x="6323786" y="661022"/>
              <a:ext cx="2290861" cy="1038347"/>
            </a:xfrm>
            <a:prstGeom prst="roundRect">
              <a:avLst>
                <a:gd name="adj" fmla="val 19692"/>
              </a:avLst>
            </a:prstGeom>
            <a:solidFill>
              <a:srgbClr val="0E9D57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3628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323" dirty="0">
                  <a:solidFill>
                    <a:schemeClr val="bg1"/>
                  </a:solidFill>
                </a:rPr>
                <a:t>[Service] BLE Environmental Sensing Profile </a:t>
              </a:r>
            </a:p>
          </p:txBody>
        </p:sp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2CC3DD6B-41FB-9348-CB51-149C2835A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3163" y="922016"/>
              <a:ext cx="552217" cy="552217"/>
            </a:xfrm>
            <a:prstGeom prst="rect">
              <a:avLst/>
            </a:prstGeom>
          </p:spPr>
        </p:pic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5D0CC1E-E2EF-3320-7310-67D1BC4B5FE6}"/>
              </a:ext>
            </a:extLst>
          </p:cNvPr>
          <p:cNvGrpSpPr/>
          <p:nvPr/>
        </p:nvGrpSpPr>
        <p:grpSpPr>
          <a:xfrm>
            <a:off x="7332759" y="1381815"/>
            <a:ext cx="1542293" cy="1019442"/>
            <a:chOff x="8791322" y="664693"/>
            <a:chExt cx="1865325" cy="1232963"/>
          </a:xfrm>
        </p:grpSpPr>
        <p:sp>
          <p:nvSpPr>
            <p:cNvPr id="81" name="Rounded Rectangle 68">
              <a:extLst>
                <a:ext uri="{FF2B5EF4-FFF2-40B4-BE49-F238E27FC236}">
                  <a16:creationId xmlns:a16="http://schemas.microsoft.com/office/drawing/2014/main" id="{0691A87F-260A-33F4-A6C8-2F3A576444F7}"/>
                </a:ext>
              </a:extLst>
            </p:cNvPr>
            <p:cNvSpPr/>
            <p:nvPr/>
          </p:nvSpPr>
          <p:spPr>
            <a:xfrm>
              <a:off x="8791322" y="664693"/>
              <a:ext cx="1865325" cy="1232963"/>
            </a:xfrm>
            <a:prstGeom prst="roundRect">
              <a:avLst>
                <a:gd name="adj" fmla="val 19692"/>
              </a:avLst>
            </a:prstGeom>
            <a:solidFill>
              <a:srgbClr val="0E9D57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3628" tIns="75605" bIns="0" rtlCol="0" anchor="ctr"/>
            <a:lstStyle/>
            <a:p>
              <a:pPr algn="ctr">
                <a:spcAft>
                  <a:spcPts val="496"/>
                </a:spcAft>
              </a:pPr>
              <a:r>
                <a:rPr lang="en-US" sz="1323" b="1" dirty="0">
                  <a:solidFill>
                    <a:schemeClr val="bg1"/>
                  </a:solidFill>
                  <a:latin typeface="Courier New" charset="0"/>
                  <a:ea typeface="Courier New" charset="0"/>
                  <a:cs typeface="Courier New" charset="0"/>
                </a:rPr>
                <a:t>while(1)</a:t>
              </a:r>
            </a:p>
            <a:p>
              <a:pPr algn="ctr">
                <a:spcAft>
                  <a:spcPts val="496"/>
                </a:spcAft>
              </a:pPr>
              <a:r>
                <a:rPr lang="en-US" sz="2315" b="1" dirty="0">
                  <a:solidFill>
                    <a:schemeClr val="bg1"/>
                  </a:solidFill>
                  <a:ea typeface="Courier New" charset="0"/>
                  <a:cs typeface="Courier New" charset="0"/>
                </a:rPr>
                <a:t>😈</a:t>
              </a:r>
              <a:endParaRPr lang="en-US" sz="1323" b="1" dirty="0">
                <a:solidFill>
                  <a:schemeClr val="bg1"/>
                </a:solidFill>
                <a:ea typeface="Courier New" charset="0"/>
                <a:cs typeface="Courier New" charset="0"/>
              </a:endParaRPr>
            </a:p>
          </p:txBody>
        </p:sp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4719F88F-46CE-B944-809A-5C358EFA4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15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63418" y="1028660"/>
              <a:ext cx="552217" cy="552217"/>
            </a:xfrm>
            <a:prstGeom prst="rect">
              <a:avLst/>
            </a:prstGeom>
          </p:spPr>
        </p:pic>
      </p:grpSp>
      <p:sp>
        <p:nvSpPr>
          <p:cNvPr id="83" name="Freeform 101">
            <a:extLst>
              <a:ext uri="{FF2B5EF4-FFF2-40B4-BE49-F238E27FC236}">
                <a16:creationId xmlns:a16="http://schemas.microsoft.com/office/drawing/2014/main" id="{A2245FC6-D882-64C4-D288-D1FC1BAFAAD7}"/>
              </a:ext>
            </a:extLst>
          </p:cNvPr>
          <p:cNvSpPr/>
          <p:nvPr/>
        </p:nvSpPr>
        <p:spPr>
          <a:xfrm>
            <a:off x="3616063" y="3807801"/>
            <a:ext cx="834150" cy="696688"/>
          </a:xfrm>
          <a:custGeom>
            <a:avLst/>
            <a:gdLst>
              <a:gd name="connsiteX0" fmla="*/ 0 w 1008862"/>
              <a:gd name="connsiteY0" fmla="*/ 0 h 842608"/>
              <a:gd name="connsiteX1" fmla="*/ 997527 w 1008862"/>
              <a:gd name="connsiteY1" fmla="*/ 0 h 842608"/>
              <a:gd name="connsiteX2" fmla="*/ 1008862 w 1008862"/>
              <a:gd name="connsiteY2" fmla="*/ 419415 h 842608"/>
              <a:gd name="connsiteX3" fmla="*/ 676353 w 1008862"/>
              <a:gd name="connsiteY3" fmla="*/ 423193 h 842608"/>
              <a:gd name="connsiteX4" fmla="*/ 570555 w 1008862"/>
              <a:gd name="connsiteY4" fmla="*/ 457200 h 842608"/>
              <a:gd name="connsiteX5" fmla="*/ 479871 w 1008862"/>
              <a:gd name="connsiteY5" fmla="*/ 540327 h 842608"/>
              <a:gd name="connsiteX6" fmla="*/ 445864 w 1008862"/>
              <a:gd name="connsiteY6" fmla="*/ 612119 h 842608"/>
              <a:gd name="connsiteX7" fmla="*/ 438307 w 1008862"/>
              <a:gd name="connsiteY7" fmla="*/ 842608 h 842608"/>
              <a:gd name="connsiteX8" fmla="*/ 79348 w 1008862"/>
              <a:gd name="connsiteY8" fmla="*/ 597005 h 842608"/>
              <a:gd name="connsiteX9" fmla="*/ 0 w 1008862"/>
              <a:gd name="connsiteY9" fmla="*/ 0 h 842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08862" h="842608">
                <a:moveTo>
                  <a:pt x="0" y="0"/>
                </a:moveTo>
                <a:lnTo>
                  <a:pt x="997527" y="0"/>
                </a:lnTo>
                <a:lnTo>
                  <a:pt x="1008862" y="419415"/>
                </a:lnTo>
                <a:lnTo>
                  <a:pt x="676353" y="423193"/>
                </a:lnTo>
                <a:lnTo>
                  <a:pt x="570555" y="457200"/>
                </a:lnTo>
                <a:lnTo>
                  <a:pt x="479871" y="540327"/>
                </a:lnTo>
                <a:lnTo>
                  <a:pt x="445864" y="612119"/>
                </a:lnTo>
                <a:lnTo>
                  <a:pt x="438307" y="842608"/>
                </a:lnTo>
                <a:lnTo>
                  <a:pt x="79348" y="59700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8" dirty="0"/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E02D1F88-7D21-5E92-0C23-21E5F33D8D59}"/>
              </a:ext>
            </a:extLst>
          </p:cNvPr>
          <p:cNvSpPr/>
          <p:nvPr/>
        </p:nvSpPr>
        <p:spPr>
          <a:xfrm rot="16200000">
            <a:off x="3985456" y="4150022"/>
            <a:ext cx="470054" cy="480696"/>
          </a:xfrm>
          <a:prstGeom prst="arc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488" dirty="0">
              <a:solidFill>
                <a:srgbClr val="C057C1"/>
              </a:solidFill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B6706677-5367-FA5D-6135-AB8C2B4DDFFB}"/>
              </a:ext>
            </a:extLst>
          </p:cNvPr>
          <p:cNvCxnSpPr/>
          <p:nvPr/>
        </p:nvCxnSpPr>
        <p:spPr>
          <a:xfrm flipH="1">
            <a:off x="3425367" y="3806548"/>
            <a:ext cx="1263456" cy="0"/>
          </a:xfrm>
          <a:prstGeom prst="line">
            <a:avLst/>
          </a:prstGeom>
          <a:ln w="57150" cap="sq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321F06BB-C708-6559-23F5-08B666BF451B}"/>
              </a:ext>
            </a:extLst>
          </p:cNvPr>
          <p:cNvCxnSpPr/>
          <p:nvPr/>
        </p:nvCxnSpPr>
        <p:spPr>
          <a:xfrm flipH="1">
            <a:off x="4226905" y="4155629"/>
            <a:ext cx="1263456" cy="0"/>
          </a:xfrm>
          <a:prstGeom prst="line">
            <a:avLst/>
          </a:prstGeom>
          <a:ln w="57150" cap="sq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BF4D3B68-3DDB-464F-F76E-7A39E677299D}"/>
              </a:ext>
            </a:extLst>
          </p:cNvPr>
          <p:cNvCxnSpPr/>
          <p:nvPr/>
        </p:nvCxnSpPr>
        <p:spPr>
          <a:xfrm>
            <a:off x="3980132" y="4409403"/>
            <a:ext cx="0" cy="448126"/>
          </a:xfrm>
          <a:prstGeom prst="line">
            <a:avLst/>
          </a:prstGeom>
          <a:ln w="57150" cap="sq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F5CD8A88-5A9E-1E25-6E0A-44EC3DE73430}"/>
              </a:ext>
            </a:extLst>
          </p:cNvPr>
          <p:cNvSpPr txBox="1"/>
          <p:nvPr/>
        </p:nvSpPr>
        <p:spPr>
          <a:xfrm rot="16200000">
            <a:off x="2791565" y="3000174"/>
            <a:ext cx="970601" cy="321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88" dirty="0">
                <a:solidFill>
                  <a:srgbClr val="0276BE"/>
                </a:solidFill>
              </a:rPr>
              <a:t>Capsules</a:t>
            </a:r>
          </a:p>
        </p:txBody>
      </p:sp>
      <p:sp>
        <p:nvSpPr>
          <p:cNvPr id="89" name="Rounded Rectangle 30">
            <a:extLst>
              <a:ext uri="{FF2B5EF4-FFF2-40B4-BE49-F238E27FC236}">
                <a16:creationId xmlns:a16="http://schemas.microsoft.com/office/drawing/2014/main" id="{A2442544-1B75-02B0-3BBA-F9A59F003318}"/>
              </a:ext>
            </a:extLst>
          </p:cNvPr>
          <p:cNvSpPr/>
          <p:nvPr/>
        </p:nvSpPr>
        <p:spPr>
          <a:xfrm>
            <a:off x="1978546" y="2279654"/>
            <a:ext cx="1473460" cy="125434"/>
          </a:xfrm>
          <a:prstGeom prst="roundRect">
            <a:avLst>
              <a:gd name="adj" fmla="val 50000"/>
            </a:avLst>
          </a:prstGeom>
          <a:solidFill>
            <a:srgbClr val="11C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9" dirty="0"/>
              <a:t>libtock</a:t>
            </a:r>
          </a:p>
        </p:txBody>
      </p:sp>
      <p:sp>
        <p:nvSpPr>
          <p:cNvPr id="90" name="Rounded Rectangle 95">
            <a:extLst>
              <a:ext uri="{FF2B5EF4-FFF2-40B4-BE49-F238E27FC236}">
                <a16:creationId xmlns:a16="http://schemas.microsoft.com/office/drawing/2014/main" id="{F03FA960-7CD9-5EC0-813F-DE5E87C47FC9}"/>
              </a:ext>
            </a:extLst>
          </p:cNvPr>
          <p:cNvSpPr/>
          <p:nvPr/>
        </p:nvSpPr>
        <p:spPr>
          <a:xfrm>
            <a:off x="3598087" y="2278662"/>
            <a:ext cx="1548376" cy="125434"/>
          </a:xfrm>
          <a:prstGeom prst="roundRect">
            <a:avLst>
              <a:gd name="adj" fmla="val 50000"/>
            </a:avLst>
          </a:prstGeom>
          <a:solidFill>
            <a:srgbClr val="11C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9" dirty="0"/>
              <a:t>libtock-rs</a:t>
            </a:r>
          </a:p>
        </p:txBody>
      </p:sp>
      <p:sp>
        <p:nvSpPr>
          <p:cNvPr id="91" name="Rounded Rectangle 96">
            <a:extLst>
              <a:ext uri="{FF2B5EF4-FFF2-40B4-BE49-F238E27FC236}">
                <a16:creationId xmlns:a16="http://schemas.microsoft.com/office/drawing/2014/main" id="{7B2DBCA8-4F27-C98A-A7EB-3BA83E7925AA}"/>
              </a:ext>
            </a:extLst>
          </p:cNvPr>
          <p:cNvSpPr/>
          <p:nvPr/>
        </p:nvSpPr>
        <p:spPr>
          <a:xfrm>
            <a:off x="5292543" y="2275823"/>
            <a:ext cx="962323" cy="125434"/>
          </a:xfrm>
          <a:prstGeom prst="roundRect">
            <a:avLst>
              <a:gd name="adj" fmla="val 50000"/>
            </a:avLst>
          </a:prstGeom>
          <a:solidFill>
            <a:srgbClr val="11C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9" dirty="0"/>
              <a:t>libtock</a:t>
            </a:r>
          </a:p>
        </p:txBody>
      </p:sp>
      <p:sp>
        <p:nvSpPr>
          <p:cNvPr id="92" name="Rounded Rectangle 97">
            <a:extLst>
              <a:ext uri="{FF2B5EF4-FFF2-40B4-BE49-F238E27FC236}">
                <a16:creationId xmlns:a16="http://schemas.microsoft.com/office/drawing/2014/main" id="{7250739F-BA15-972B-D750-E112FBED6211}"/>
              </a:ext>
            </a:extLst>
          </p:cNvPr>
          <p:cNvSpPr/>
          <p:nvPr/>
        </p:nvSpPr>
        <p:spPr>
          <a:xfrm>
            <a:off x="6294776" y="2275823"/>
            <a:ext cx="891903" cy="125434"/>
          </a:xfrm>
          <a:prstGeom prst="roundRect">
            <a:avLst>
              <a:gd name="adj" fmla="val 50000"/>
            </a:avLst>
          </a:prstGeom>
          <a:solidFill>
            <a:srgbClr val="11CF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9" dirty="0"/>
              <a:t>libnrf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1E597F50-1B0C-776D-39D8-61F8F32D997A}"/>
              </a:ext>
            </a:extLst>
          </p:cNvPr>
          <p:cNvSpPr txBox="1"/>
          <p:nvPr/>
        </p:nvSpPr>
        <p:spPr>
          <a:xfrm>
            <a:off x="63891" y="2319554"/>
            <a:ext cx="1763281" cy="38248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en-US" sz="1600" dirty="0"/>
              <a:t>Syscall Interface</a:t>
            </a:r>
          </a:p>
        </p:txBody>
      </p:sp>
    </p:spTree>
    <p:extLst>
      <p:ext uri="{BB962C8B-B14F-4D97-AF65-F5344CB8AC3E}">
        <p14:creationId xmlns:p14="http://schemas.microsoft.com/office/powerpoint/2010/main" val="5623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/>
      <p:bldP spid="33" grpId="0" animBg="1"/>
      <p:bldP spid="46" grpId="0" animBg="1"/>
      <p:bldP spid="60" grpId="0"/>
      <p:bldP spid="61" grpId="0"/>
      <p:bldP spid="62" grpId="0" animBg="1"/>
      <p:bldP spid="63" grpId="0" animBg="1"/>
      <p:bldP spid="64" grpId="0" animBg="1"/>
      <p:bldP spid="67" grpId="0" animBg="1"/>
      <p:bldP spid="68" grpId="0" animBg="1"/>
      <p:bldP spid="69" grpId="0"/>
      <p:bldP spid="70" grpId="0" animBg="1"/>
      <p:bldP spid="83" grpId="0" animBg="1"/>
      <p:bldP spid="84" grpId="0" animBg="1"/>
      <p:bldP spid="88" grpId="0"/>
      <p:bldP spid="89" grpId="0" animBg="1"/>
      <p:bldP spid="90" grpId="0" animBg="1"/>
      <p:bldP spid="91" grpId="0" animBg="1"/>
      <p:bldP spid="92" grpId="0" animBg="1"/>
      <p:bldP spid="9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DB91D-5687-2BAF-8ED1-F8A766DEB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5A5D2-647B-8875-114B-0DF104758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Tock’s isolation mechanisms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693F3C-00DC-0D9C-479D-16FB50BA0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2730500"/>
            <a:ext cx="5257800" cy="3441700"/>
          </a:xfrm>
        </p:spPr>
        <p:txBody>
          <a:bodyPr/>
          <a:lstStyle/>
          <a:p>
            <a:pPr marL="0" indent="0" hangingPunct="0">
              <a:buNone/>
            </a:pPr>
            <a:r>
              <a:rPr lang="en-US" sz="2800" b="1" dirty="0">
                <a:latin typeface="Source Sans Pro" pitchFamily="34"/>
                <a:ea typeface="Tahoma" pitchFamily="2"/>
                <a:cs typeface="Droid Sans Devanagari" pitchFamily="2"/>
              </a:rPr>
              <a:t>Processes</a:t>
            </a:r>
          </a:p>
          <a:p>
            <a:pPr hangingPunct="0"/>
            <a:r>
              <a:rPr lang="en-US" sz="2800" dirty="0">
                <a:latin typeface="Source Sans Pro" pitchFamily="34"/>
                <a:ea typeface="Tahoma" pitchFamily="2"/>
                <a:cs typeface="Droid Sans Devanagari" pitchFamily="2"/>
              </a:rPr>
              <a:t>Standalone executable in any language</a:t>
            </a:r>
          </a:p>
          <a:p>
            <a:pPr lvl="1" hangingPunct="0"/>
            <a:r>
              <a:rPr lang="en-US" dirty="0">
                <a:latin typeface="Source Sans Pro" pitchFamily="34"/>
                <a:ea typeface="Tahoma" pitchFamily="2"/>
                <a:cs typeface="Droid Sans Devanagari" pitchFamily="2"/>
              </a:rPr>
              <a:t>C, C++, Rust, Lua</a:t>
            </a:r>
          </a:p>
          <a:p>
            <a:pPr hangingPunct="0"/>
            <a:r>
              <a:rPr lang="en-US" sz="2800" dirty="0">
                <a:latin typeface="Source Sans Pro" pitchFamily="34"/>
                <a:ea typeface="Tahoma" pitchFamily="2"/>
                <a:cs typeface="Droid Sans Devanagari" pitchFamily="2"/>
              </a:rPr>
              <a:t>Isolation enforced at runtime</a:t>
            </a:r>
          </a:p>
          <a:p>
            <a:pPr hangingPunct="0"/>
            <a:r>
              <a:rPr lang="en-US" sz="2800" dirty="0">
                <a:latin typeface="Source Sans Pro" pitchFamily="34"/>
                <a:ea typeface="Tahoma" pitchFamily="2"/>
                <a:cs typeface="Droid Sans Devanagari" pitchFamily="2"/>
              </a:rPr>
              <a:t>Higher overhead</a:t>
            </a:r>
          </a:p>
          <a:p>
            <a:pPr hangingPunct="0"/>
            <a:r>
              <a:rPr lang="en-US" sz="2800" dirty="0">
                <a:latin typeface="Source Sans Pro" pitchFamily="34"/>
                <a:ea typeface="Tahoma" pitchFamily="2"/>
                <a:cs typeface="Droid Sans Devanagari" pitchFamily="2"/>
              </a:rPr>
              <a:t>Applications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9890BA-22FD-4420-602E-EF90B3C6E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758891-4522-5B81-4EB3-5FC7A97CB4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2730500"/>
            <a:ext cx="5257800" cy="3441700"/>
          </a:xfrm>
        </p:spPr>
        <p:txBody>
          <a:bodyPr/>
          <a:lstStyle/>
          <a:p>
            <a:pPr marL="0" indent="0" hangingPunct="0">
              <a:buNone/>
            </a:pPr>
            <a:r>
              <a:rPr lang="en-US" sz="2800" b="1" dirty="0">
                <a:latin typeface="Source Sans Pro" pitchFamily="34"/>
                <a:ea typeface="Tahoma" pitchFamily="2"/>
                <a:cs typeface="Droid Sans Devanagari" pitchFamily="2"/>
              </a:rPr>
              <a:t>Capsules</a:t>
            </a:r>
          </a:p>
          <a:p>
            <a:pPr hangingPunct="0"/>
            <a:r>
              <a:rPr lang="en-US" sz="2800" dirty="0">
                <a:latin typeface="Source Sans Pro" pitchFamily="34"/>
                <a:ea typeface="Tahoma" pitchFamily="2"/>
                <a:cs typeface="Droid Sans Devanagari" pitchFamily="2"/>
              </a:rPr>
              <a:t>Rust code linked into kernel</a:t>
            </a:r>
          </a:p>
          <a:p>
            <a:pPr hangingPunct="0"/>
            <a:r>
              <a:rPr lang="en-US" sz="2800" dirty="0">
                <a:latin typeface="Source Sans Pro" pitchFamily="34"/>
                <a:ea typeface="Tahoma" pitchFamily="2"/>
                <a:cs typeface="Droid Sans Devanagari" pitchFamily="2"/>
              </a:rPr>
              <a:t>Isolation enforced at compile-time</a:t>
            </a:r>
          </a:p>
          <a:p>
            <a:pPr hangingPunct="0"/>
            <a:r>
              <a:rPr lang="en-US" sz="2800" dirty="0">
                <a:latin typeface="Source Sans Pro" pitchFamily="34"/>
                <a:ea typeface="Tahoma" pitchFamily="2"/>
                <a:cs typeface="Droid Sans Devanagari" pitchFamily="2"/>
              </a:rPr>
              <a:t>Lower overhead</a:t>
            </a:r>
          </a:p>
          <a:p>
            <a:pPr hangingPunct="0"/>
            <a:r>
              <a:rPr lang="en-US" sz="2800" dirty="0">
                <a:latin typeface="Source Sans Pro" pitchFamily="34"/>
                <a:ea typeface="Tahoma" pitchFamily="2"/>
                <a:cs typeface="Droid Sans Devanagari" pitchFamily="2"/>
              </a:rPr>
              <a:t>Used for device drivers, protocols, timers...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E4EBBF-302F-C09E-A7B9-37C3BE57086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7498666" y="1568827"/>
            <a:ext cx="2272382" cy="656436"/>
          </a:xfrm>
          <a:prstGeom prst="rect">
            <a:avLst/>
          </a:prstGeom>
          <a:noFill/>
          <a:ln cap="rnd"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0E13932-F3F7-C74C-CDB3-58EADA22A7B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960676" y="1226238"/>
            <a:ext cx="2030382" cy="1001964"/>
          </a:xfrm>
          <a:prstGeom prst="rect">
            <a:avLst/>
          </a:prstGeom>
          <a:noFill/>
          <a:ln cap="rnd"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359D670-0900-1865-B592-5AB629D5866E}"/>
              </a:ext>
            </a:extLst>
          </p:cNvPr>
          <p:cNvSpPr txBox="1"/>
          <p:nvPr/>
        </p:nvSpPr>
        <p:spPr>
          <a:xfrm>
            <a:off x="7258917" y="2321279"/>
            <a:ext cx="3024580" cy="345721"/>
          </a:xfrm>
          <a:prstGeom prst="rect">
            <a:avLst/>
          </a:prstGeom>
          <a:noFill/>
          <a:ln cap="rnd">
            <a:noFill/>
          </a:ln>
        </p:spPr>
        <p:txBody>
          <a:bodyPr wrap="none" lIns="81646" tIns="40823" rIns="81646" bIns="40823" anchorCtr="0" compatLnSpc="0">
            <a:spAutoFit/>
          </a:bodyPr>
          <a:lstStyle/>
          <a:p>
            <a:pPr algn="ctr" hangingPunct="0"/>
            <a:r>
              <a:rPr lang="en-US" sz="1633" b="1">
                <a:solidFill>
                  <a:srgbClr val="007AC2"/>
                </a:solidFill>
                <a:latin typeface="Source Sans Pro" pitchFamily="34"/>
                <a:ea typeface="Tahoma" pitchFamily="2"/>
                <a:cs typeface="Droid Sans Devanagari" pitchFamily="2"/>
              </a:rPr>
              <a:t>Trusted for liveness, not safety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BA8529-DD7A-3F35-0F2D-ADA51A2A8304}"/>
              </a:ext>
            </a:extLst>
          </p:cNvPr>
          <p:cNvSpPr txBox="1"/>
          <p:nvPr/>
        </p:nvSpPr>
        <p:spPr>
          <a:xfrm>
            <a:off x="2039057" y="2321279"/>
            <a:ext cx="1781611" cy="345721"/>
          </a:xfrm>
          <a:prstGeom prst="rect">
            <a:avLst/>
          </a:prstGeom>
          <a:noFill/>
          <a:ln cap="rnd">
            <a:noFill/>
          </a:ln>
        </p:spPr>
        <p:txBody>
          <a:bodyPr wrap="none" lIns="81646" tIns="40823" rIns="81646" bIns="40823" anchorCtr="0" compatLnSpc="0">
            <a:spAutoFit/>
          </a:bodyPr>
          <a:lstStyle/>
          <a:p>
            <a:pPr hangingPunct="0"/>
            <a:r>
              <a:rPr lang="en-US" sz="1633" b="1" dirty="0">
                <a:solidFill>
                  <a:srgbClr val="558B2F"/>
                </a:solidFill>
                <a:latin typeface="Source Sans Pro" pitchFamily="34"/>
                <a:ea typeface="Tahoma" pitchFamily="2"/>
                <a:cs typeface="Droid Sans Devanagari" pitchFamily="2"/>
              </a:rPr>
              <a:t>Totally untrusted</a:t>
            </a:r>
          </a:p>
        </p:txBody>
      </p:sp>
    </p:spTree>
    <p:extLst>
      <p:ext uri="{BB962C8B-B14F-4D97-AF65-F5344CB8AC3E}">
        <p14:creationId xmlns:p14="http://schemas.microsoft.com/office/powerpoint/2010/main" val="14816912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1E76C-7885-2164-5735-B5F75276F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the Tock core kernel include?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78097-5214-0B01-BAEC-B5C486266B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Managing Processes</a:t>
            </a:r>
          </a:p>
          <a:p>
            <a:pPr lvl="1"/>
            <a:r>
              <a:rPr lang="en-US" dirty="0"/>
              <a:t>Loading, stopping</a:t>
            </a:r>
          </a:p>
          <a:p>
            <a:r>
              <a:rPr lang="en-US" dirty="0"/>
              <a:t>Scheduling</a:t>
            </a:r>
          </a:p>
          <a:p>
            <a:pPr lvl="1"/>
            <a:r>
              <a:rPr lang="en-US" dirty="0"/>
              <a:t>Determining which process is running at which time</a:t>
            </a:r>
          </a:p>
          <a:p>
            <a:pPr lvl="1"/>
            <a:r>
              <a:rPr lang="en-US" dirty="0"/>
              <a:t>Handling hardware events</a:t>
            </a:r>
          </a:p>
          <a:p>
            <a:r>
              <a:rPr lang="en-US" dirty="0"/>
              <a:t>Memory Management</a:t>
            </a:r>
          </a:p>
          <a:p>
            <a:pPr lvl="1"/>
            <a:r>
              <a:rPr lang="en-US" dirty="0"/>
              <a:t>Mostly giving chunks to processes</a:t>
            </a:r>
          </a:p>
          <a:p>
            <a:pPr lvl="1"/>
            <a:r>
              <a:rPr lang="en-US" dirty="0"/>
              <a:t>Also memory protections</a:t>
            </a:r>
          </a:p>
          <a:p>
            <a:r>
              <a:rPr lang="en-US" dirty="0" err="1"/>
              <a:t>Syscalls</a:t>
            </a:r>
            <a:endParaRPr lang="en-US" dirty="0"/>
          </a:p>
          <a:p>
            <a:pPr lvl="1"/>
            <a:r>
              <a:rPr lang="en-US" dirty="0"/>
              <a:t>Connecting processes to device drivers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EA9F3E-0E2A-CDB4-1A2C-E6BF1D426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77660B8F-801B-4FDE-F687-ADAE259C1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750" y="331002"/>
            <a:ext cx="3279698" cy="223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5494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32FAD-5AC0-D3F4-456C-B45EEF84C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25A94-1A2A-B7F1-C7AD-B7598C16A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 drivers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D642F-6248-A7CB-F205-BC0A764A3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Much larger percentage of the code in Tock</a:t>
            </a:r>
          </a:p>
          <a:p>
            <a:pPr lvl="1"/>
            <a:endParaRPr lang="en-US" dirty="0"/>
          </a:p>
          <a:p>
            <a:r>
              <a:rPr lang="en-US" dirty="0"/>
              <a:t>Split into groups</a:t>
            </a:r>
          </a:p>
          <a:p>
            <a:pPr lvl="1"/>
            <a:r>
              <a:rPr lang="en-US" b="1" dirty="0"/>
              <a:t>Capsules</a:t>
            </a:r>
            <a:r>
              <a:rPr lang="en-US" dirty="0"/>
              <a:t> are microcontroller-agnostic (above the core kernel)</a:t>
            </a:r>
          </a:p>
          <a:p>
            <a:pPr lvl="2"/>
            <a:r>
              <a:rPr lang="en-US" dirty="0" err="1"/>
              <a:t>Syscall</a:t>
            </a:r>
            <a:r>
              <a:rPr lang="en-US" dirty="0"/>
              <a:t> drivers connect </a:t>
            </a:r>
            <a:r>
              <a:rPr lang="en-US" dirty="0" err="1"/>
              <a:t>syscalls</a:t>
            </a:r>
            <a:r>
              <a:rPr lang="en-US" dirty="0"/>
              <a:t> to specific devices</a:t>
            </a:r>
          </a:p>
          <a:p>
            <a:pPr lvl="2"/>
            <a:r>
              <a:rPr lang="en-US" dirty="0"/>
              <a:t>Control for generic systems: GPIO, LED, Timers, etc.</a:t>
            </a:r>
          </a:p>
          <a:p>
            <a:pPr lvl="2"/>
            <a:r>
              <a:rPr lang="en-US" dirty="0"/>
              <a:t>External devices: connected over buses</a:t>
            </a:r>
          </a:p>
          <a:p>
            <a:pPr lvl="3"/>
            <a:r>
              <a:rPr lang="en-US" dirty="0"/>
              <a:t>I2C: Temperature, Pressure, Humidity, Light, IMU</a:t>
            </a:r>
          </a:p>
          <a:p>
            <a:pPr lvl="3"/>
            <a:r>
              <a:rPr lang="en-US" dirty="0"/>
              <a:t>SPI: Screen, Memory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Chip drivers</a:t>
            </a:r>
            <a:r>
              <a:rPr lang="en-US" dirty="0"/>
              <a:t> are microcontroller-specific (below the core kernel)</a:t>
            </a:r>
          </a:p>
          <a:p>
            <a:pPr lvl="2"/>
            <a:r>
              <a:rPr lang="en-US" dirty="0"/>
              <a:t>Implement various peripherals within those microcontrollers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2712BB-717B-ED61-900A-D4E4B9201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438FC59E-3964-9367-5A5E-ED0DCEDF7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750" y="331002"/>
            <a:ext cx="3279698" cy="223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9313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FA59D-C0B9-6278-031E-88C3AA3C2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Userspace</a:t>
            </a:r>
            <a:r>
              <a:rPr lang="en-US" dirty="0"/>
              <a:t>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0A9D6-D7A4-D22B-2A78-4E84F4FD8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152105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Written and compiled entirely separately from the kernel</a:t>
            </a:r>
          </a:p>
          <a:p>
            <a:pPr lvl="1"/>
            <a:r>
              <a:rPr lang="en-US" dirty="0"/>
              <a:t>Load the kernel into flash</a:t>
            </a:r>
          </a:p>
          <a:p>
            <a:pPr lvl="1"/>
            <a:r>
              <a:rPr lang="en-US" dirty="0"/>
              <a:t>Individually write each application to flash as </a:t>
            </a:r>
            <a:r>
              <a:rPr lang="en-US" dirty="0" err="1"/>
              <a:t>as</a:t>
            </a:r>
            <a:r>
              <a:rPr lang="en-US" dirty="0"/>
              <a:t> well</a:t>
            </a:r>
          </a:p>
          <a:p>
            <a:pPr lvl="1"/>
            <a:endParaRPr lang="en-US" dirty="0"/>
          </a:p>
          <a:p>
            <a:r>
              <a:rPr lang="en-US" dirty="0"/>
              <a:t>Written in any language</a:t>
            </a:r>
          </a:p>
          <a:p>
            <a:pPr lvl="1"/>
            <a:r>
              <a:rPr lang="en-US" dirty="0"/>
              <a:t>C is the major one, Rust also big</a:t>
            </a:r>
          </a:p>
          <a:p>
            <a:pPr lvl="1"/>
            <a:r>
              <a:rPr lang="en-US" dirty="0"/>
              <a:t>C++ and Lua exist</a:t>
            </a:r>
          </a:p>
          <a:p>
            <a:pPr lvl="1"/>
            <a:endParaRPr lang="en-US" dirty="0"/>
          </a:p>
          <a:p>
            <a:r>
              <a:rPr lang="en-US" dirty="0"/>
              <a:t>System calls to the kernel to make device requests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F1BBE-A66F-7D15-89C3-7F7351B25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2050" name="Picture 2" descr="Process' RAM">
            <a:extLst>
              <a:ext uri="{FF2B5EF4-FFF2-40B4-BE49-F238E27FC236}">
                <a16:creationId xmlns:a16="http://schemas.microsoft.com/office/drawing/2014/main" id="{CD701F58-2B77-AC8D-E70B-4648546E0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269" y="1644650"/>
            <a:ext cx="3667125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2327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96CEF-EB88-DF66-D228-139F5C74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797B1-DD00-1F94-DAA9-7B23AF036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applications access devices?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92684-9D3F-2C4C-98D4-DE476E5D73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 calls are used to access devices</a:t>
            </a:r>
          </a:p>
          <a:p>
            <a:pPr lvl="1"/>
            <a:r>
              <a:rPr lang="en-US" dirty="0"/>
              <a:t>All device interactions are non-blocking (start now, finish later)</a:t>
            </a:r>
          </a:p>
          <a:p>
            <a:pPr lvl="1"/>
            <a:endParaRPr lang="en-US" dirty="0"/>
          </a:p>
          <a:p>
            <a:r>
              <a:rPr lang="en-US" dirty="0"/>
              <a:t>Three generic </a:t>
            </a:r>
            <a:r>
              <a:rPr lang="en-US" dirty="0" err="1"/>
              <a:t>syscalls</a:t>
            </a:r>
            <a:endParaRPr lang="en-US" dirty="0"/>
          </a:p>
          <a:p>
            <a:pPr lvl="1"/>
            <a:r>
              <a:rPr lang="en-US" dirty="0"/>
              <a:t>Command – takes a 32-bit numerical argument</a:t>
            </a:r>
          </a:p>
          <a:p>
            <a:pPr lvl="1"/>
            <a:r>
              <a:rPr lang="en-US" dirty="0"/>
              <a:t>Allow – takes a pointer to a buffer to read/write</a:t>
            </a:r>
          </a:p>
          <a:p>
            <a:pPr lvl="1"/>
            <a:r>
              <a:rPr lang="en-US" dirty="0"/>
              <a:t>Subscribe – takes a pointer to a function to callback</a:t>
            </a:r>
          </a:p>
          <a:p>
            <a:pPr lvl="1"/>
            <a:endParaRPr lang="en-US" dirty="0"/>
          </a:p>
          <a:p>
            <a:r>
              <a:rPr lang="en-US" dirty="0"/>
              <a:t>First two arguments to all </a:t>
            </a:r>
            <a:r>
              <a:rPr lang="en-US" dirty="0" err="1"/>
              <a:t>syscalls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Driver number (the driver it wants to interact with)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Minor number (driver-specific identifier)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DE561F-40CA-56D7-B355-DE9D7FA9D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048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DEE5D-5A38-6266-6606-B76728FA8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Tock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BDF27-B2D7-0525-2531-C6B7B4EF8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https://github.com/tock/tock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https://www.tockos.org/</a:t>
            </a:r>
            <a:endParaRPr lang="en-US" dirty="0"/>
          </a:p>
          <a:p>
            <a:endParaRPr lang="en-US" dirty="0"/>
          </a:p>
          <a:p>
            <a:r>
              <a:rPr lang="en-US" sz="2400" b="1" dirty="0"/>
              <a:t>“Multiprogramming a 64 kB Computer Safely and Efficiently”</a:t>
            </a:r>
            <a:br>
              <a:rPr lang="en-US" sz="2400" dirty="0"/>
            </a:br>
            <a:r>
              <a:rPr lang="en-US" sz="2400" dirty="0"/>
              <a:t>Levy et al. 2017. Symposium on Operating Systems Principles.</a:t>
            </a:r>
            <a:br>
              <a:rPr lang="en-US" sz="2400" dirty="0"/>
            </a:br>
            <a:r>
              <a:rPr lang="en-US" sz="2400" dirty="0">
                <a:hlinkClick r:id="rId4"/>
              </a:rPr>
              <a:t>https://brandenghena.com/projects/tock/levy17multiprogramming.pdf</a:t>
            </a:r>
            <a:endParaRPr lang="en-US" sz="2400" dirty="0"/>
          </a:p>
          <a:p>
            <a:endParaRPr lang="en-US" sz="2400" dirty="0"/>
          </a:p>
          <a:p>
            <a:r>
              <a:rPr lang="en-US" sz="2400" b="1" dirty="0"/>
              <a:t>"Tock: From Research to Securing 10 Million Computers“</a:t>
            </a:r>
            <a:br>
              <a:rPr lang="en-US" sz="2400" dirty="0"/>
            </a:br>
            <a:r>
              <a:rPr lang="en-US" sz="2400" dirty="0"/>
              <a:t>Schuermann et al. 2025. Symposium on Operating System Principles.</a:t>
            </a:r>
            <a:br>
              <a:rPr lang="en-US" sz="2400" dirty="0"/>
            </a:br>
            <a:r>
              <a:rPr lang="en-US" sz="2400" dirty="0">
                <a:hlinkClick r:id="rId5"/>
              </a:rPr>
              <a:t>https://brandenghena.com/projects/tock/2025-sosp-tock-decade.pdf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4221D2-88B3-3CEC-BDA9-86F301DA7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CB68E7-CF63-DF3D-B3F3-DBA505B2A6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8043" y="914400"/>
            <a:ext cx="5372351" cy="151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6071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B2529-96C1-E581-2089-FAAD5C0BB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1E2E1-E0CB-A0B5-3E90-7AABCF188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console capsule (driver number: 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AA0C0-4DB3-9A3E-388F-AC3D35E3C1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Command </a:t>
            </a:r>
            <a:r>
              <a:rPr lang="en-US" dirty="0" err="1"/>
              <a:t>syscall</a:t>
            </a:r>
            <a:r>
              <a:rPr lang="en-US" dirty="0"/>
              <a:t> values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Transmit from buffer, argument is length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Receive into buffer, argument is length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Cancel request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Allow </a:t>
            </a:r>
            <a:r>
              <a:rPr lang="en-US" dirty="0" err="1"/>
              <a:t>syscall</a:t>
            </a:r>
            <a:r>
              <a:rPr lang="en-US" dirty="0"/>
              <a:t> values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Pointer to buffer for sending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Pointer to buffer for receiving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Subscribe </a:t>
            </a:r>
            <a:r>
              <a:rPr lang="en-US" dirty="0" err="1"/>
              <a:t>syscall</a:t>
            </a:r>
            <a:r>
              <a:rPr lang="en-US" dirty="0"/>
              <a:t> values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Send complete handler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Receive complete handler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E089A-07D7-AD0C-8902-5652D3C63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64BBE5-29DD-27FD-62A2-67743E5160B0}"/>
              </a:ext>
            </a:extLst>
          </p:cNvPr>
          <p:cNvSpPr txBox="1"/>
          <p:nvPr/>
        </p:nvSpPr>
        <p:spPr>
          <a:xfrm>
            <a:off x="6583680" y="3355787"/>
            <a:ext cx="4826897" cy="1938992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Writing bytes to console:</a:t>
            </a:r>
          </a:p>
          <a:p>
            <a:endParaRPr lang="en-US" sz="2400" dirty="0"/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uint8_t buffer[20] = {…data…}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Allow(1, 1, buffer)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Command(1, 1, 20)</a:t>
            </a:r>
          </a:p>
        </p:txBody>
      </p:sp>
    </p:spTree>
    <p:extLst>
      <p:ext uri="{BB962C8B-B14F-4D97-AF65-F5344CB8AC3E}">
        <p14:creationId xmlns:p14="http://schemas.microsoft.com/office/powerpoint/2010/main" val="3546213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9350F-7E62-9795-D6FF-AED33F06F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C4024-B6AB-26AD-A2CC-A80E38F8A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Event-driven programming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FAE4F4-8819-3DC5-702D-10194AA52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Tock adopts an event-driven model to avoid concurrency issues</a:t>
            </a:r>
          </a:p>
          <a:p>
            <a:pPr lvl="1"/>
            <a:r>
              <a:rPr lang="en-US" dirty="0"/>
              <a:t>Single core system, so the source of concurrency is interrupts</a:t>
            </a:r>
          </a:p>
          <a:p>
            <a:pPr lvl="1"/>
            <a:r>
              <a:rPr lang="en-US" dirty="0"/>
              <a:t>Exposed to applications through “subscribe” callbacks</a:t>
            </a:r>
          </a:p>
          <a:p>
            <a:pPr lvl="1"/>
            <a:endParaRPr lang="en-US" dirty="0"/>
          </a:p>
          <a:p>
            <a:r>
              <a:rPr lang="en-US" dirty="0"/>
              <a:t>Callbacks never occur during normal operation</a:t>
            </a:r>
          </a:p>
          <a:p>
            <a:pPr lvl="1"/>
            <a:r>
              <a:rPr lang="en-US" dirty="0"/>
              <a:t>Even if application is </a:t>
            </a:r>
            <a:r>
              <a:rPr lang="en-US" dirty="0" err="1"/>
              <a:t>descheduled</a:t>
            </a:r>
            <a:r>
              <a:rPr lang="en-US" dirty="0"/>
              <a:t> due to </a:t>
            </a:r>
            <a:r>
              <a:rPr lang="en-US" dirty="0" err="1"/>
              <a:t>timeslice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Additional </a:t>
            </a:r>
            <a:r>
              <a:rPr lang="en-US" dirty="0" err="1"/>
              <a:t>syscall</a:t>
            </a:r>
            <a:r>
              <a:rPr lang="en-US" dirty="0"/>
              <a:t>: yield – no arguments</a:t>
            </a:r>
          </a:p>
          <a:p>
            <a:pPr lvl="1"/>
            <a:r>
              <a:rPr lang="en-US" dirty="0"/>
              <a:t>Application pauses until a callback is ready for it</a:t>
            </a:r>
          </a:p>
          <a:p>
            <a:pPr lvl="1"/>
            <a:r>
              <a:rPr lang="en-US" dirty="0"/>
              <a:t>Once one or more events are ready</a:t>
            </a:r>
          </a:p>
          <a:p>
            <a:pPr lvl="2"/>
            <a:r>
              <a:rPr lang="en-US" dirty="0"/>
              <a:t>Call the callback handlers, one at a time</a:t>
            </a:r>
          </a:p>
          <a:p>
            <a:pPr lvl="2"/>
            <a:r>
              <a:rPr lang="en-US" dirty="0"/>
              <a:t>Return from yield statement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6FC587-0989-4D31-903E-9229A33B9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7529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1A32E-196F-7253-2FF6-659FF8B39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C779A-8A7A-03F2-64F3-4A90A26E1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Yield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3FB8C-B65E-FF13-4B4A-9843BB5B23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rgbClr val="3333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dirty="0" err="1">
                <a:solidFill>
                  <a:srgbClr val="0066B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sensor_callback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</a:t>
            </a:r>
            <a:r>
              <a:rPr lang="en-US" sz="2800" b="1" dirty="0">
                <a:solidFill>
                  <a:srgbClr val="3333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value) {</a:t>
            </a:r>
            <a:b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dirty="0" err="1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printf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("Got sensor reading %</a:t>
            </a:r>
            <a:r>
              <a:rPr lang="en-US" sz="2800" dirty="0" err="1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800" b="1" dirty="0">
                <a:solidFill>
                  <a:srgbClr val="666666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\n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", value);</a:t>
            </a:r>
            <a:b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en-US" sz="2800" dirty="0">
              <a:solidFill>
                <a:sysClr val="windowText" lastClr="00000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33339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800" b="1" dirty="0">
                <a:solidFill>
                  <a:srgbClr val="0066BB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main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() {</a:t>
            </a:r>
            <a:b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dirty="0" err="1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sensor_register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800" dirty="0" err="1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sensor_callback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);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calls allow</a:t>
            </a:r>
            <a:b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800" dirty="0" err="1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sensor_sample</a:t>
            </a: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(); 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// calls command</a:t>
            </a:r>
            <a:b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yield();</a:t>
            </a:r>
            <a:b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800" dirty="0">
                <a:solidFill>
                  <a:sysClr val="windowText" lastClr="0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C66706-7BDE-DE93-9921-F1CAFB516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8995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EEF9E-3AA7-1C5B-0984-707E564FA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 Tock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26839-062E-0EE6-428E-EC4E0CB81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Practically, these </a:t>
            </a:r>
            <a:r>
              <a:rPr lang="en-US" dirty="0" err="1"/>
              <a:t>syscalls</a:t>
            </a:r>
            <a:r>
              <a:rPr lang="en-US" dirty="0"/>
              <a:t> are wrapped in library code rather than exposed raw like that</a:t>
            </a:r>
          </a:p>
          <a:p>
            <a:pPr lvl="1"/>
            <a:r>
              <a:rPr lang="en-US" dirty="0"/>
              <a:t>Except for yielding</a:t>
            </a:r>
          </a:p>
          <a:p>
            <a:pPr lvl="1"/>
            <a:endParaRPr lang="en-US" dirty="0"/>
          </a:p>
          <a:p>
            <a:r>
              <a:rPr lang="en-US" dirty="0" err="1"/>
              <a:t>Libtock</a:t>
            </a:r>
            <a:r>
              <a:rPr lang="en-US" dirty="0"/>
              <a:t>-C design (C </a:t>
            </a:r>
            <a:r>
              <a:rPr lang="en-US" dirty="0" err="1"/>
              <a:t>userspace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Libtock</a:t>
            </a:r>
            <a:r>
              <a:rPr lang="en-US" dirty="0"/>
              <a:t> – async libraries</a:t>
            </a:r>
          </a:p>
          <a:p>
            <a:pPr lvl="1"/>
            <a:r>
              <a:rPr lang="en-US" dirty="0" err="1"/>
              <a:t>Libtocksync</a:t>
            </a:r>
            <a:r>
              <a:rPr lang="en-US" dirty="0"/>
              <a:t> – sync libraries (built using async libraries)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E68A17-EB38-E410-D657-065CB7D5F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0205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4AD90-DD8F-2168-EE84-2D1076D00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Tock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DF1FA-B7D7-3AF5-7AC6-224A43D94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https://github.com/tock/libtock-c/blob/master/examples/tests/microbit_v2/main.c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FADCFB-9FD9-3D2B-8FAF-FF13CBBB8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0035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789D3-A19F-087E-566D-F6D459EF9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D488C3-7B05-19CD-3772-B927F65B7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E29562B-AA98-98DC-0BF3-12DAFCE599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Embedded Operating Systems</a:t>
            </a:r>
          </a:p>
          <a:p>
            <a:pPr lvl="1"/>
            <a:endParaRPr lang="en-US" dirty="0"/>
          </a:p>
          <a:p>
            <a:r>
              <a:rPr lang="en-US" dirty="0"/>
              <a:t>Embedded Security Challenges</a:t>
            </a:r>
          </a:p>
          <a:p>
            <a:pPr lvl="1"/>
            <a:endParaRPr lang="en-US" dirty="0"/>
          </a:p>
          <a:p>
            <a:r>
              <a:rPr lang="en-US" dirty="0"/>
              <a:t>Tock Overview</a:t>
            </a:r>
          </a:p>
          <a:p>
            <a:pPr lvl="1"/>
            <a:endParaRPr lang="en-US" dirty="0"/>
          </a:p>
          <a:p>
            <a:r>
              <a:rPr lang="en-US" b="1" dirty="0"/>
              <a:t>Rust Programming</a:t>
            </a:r>
          </a:p>
          <a:p>
            <a:pPr lvl="1"/>
            <a:endParaRPr lang="en-US" dirty="0"/>
          </a:p>
          <a:p>
            <a:r>
              <a:rPr lang="en-US" dirty="0"/>
              <a:t>Tock Driver Design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9287DAE-F324-8700-40D3-EE1482A41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0746016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A167-9F2A-928C-8FF1-5CB257AA0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 threat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24B21-1AB6-035E-AA38-1EA818948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Kernel security</a:t>
            </a:r>
          </a:p>
          <a:p>
            <a:pPr lvl="1"/>
            <a:r>
              <a:rPr lang="en-US" dirty="0"/>
              <a:t>Secrets </a:t>
            </a:r>
            <a:r>
              <a:rPr lang="en-US" b="1" dirty="0"/>
              <a:t>may not be accessed </a:t>
            </a:r>
            <a:r>
              <a:rPr lang="en-US" dirty="0"/>
              <a:t>by applications or capsules.</a:t>
            </a:r>
          </a:p>
          <a:p>
            <a:pPr lvl="1"/>
            <a:r>
              <a:rPr lang="en-US" dirty="0"/>
              <a:t>Applications and capsules </a:t>
            </a:r>
            <a:r>
              <a:rPr lang="en-US" b="1" dirty="0"/>
              <a:t>may not modify kernel data except through exposed APIs.</a:t>
            </a:r>
          </a:p>
          <a:p>
            <a:pPr lvl="1"/>
            <a:endParaRPr lang="en-US" dirty="0"/>
          </a:p>
          <a:p>
            <a:r>
              <a:rPr lang="en-US" dirty="0"/>
              <a:t>In normal operating systems, drivers are run in kernel mode</a:t>
            </a:r>
          </a:p>
          <a:p>
            <a:pPr lvl="1"/>
            <a:r>
              <a:rPr lang="en-US" dirty="0"/>
              <a:t>Full access to memory and hardware on the system</a:t>
            </a:r>
          </a:p>
          <a:p>
            <a:pPr lvl="1"/>
            <a:endParaRPr lang="en-US" dirty="0"/>
          </a:p>
          <a:p>
            <a:r>
              <a:rPr lang="en-US" dirty="0"/>
              <a:t>So how do we do better than that without moving drivers into </a:t>
            </a:r>
            <a:r>
              <a:rPr lang="en-US" dirty="0" err="1"/>
              <a:t>userspace</a:t>
            </a:r>
            <a:r>
              <a:rPr lang="en-US" dirty="0"/>
              <a:t> applications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DD664D-19D9-79ED-34A3-19325062B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0308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8C2F1-FA2B-C174-D0FA-AFB5CFCE6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A4302-07F6-12CD-8A58-15A71755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 solution: use language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F2A24-D8A2-DC59-2EB2-E5DAF9B2B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Tock uses the Rust programming</a:t>
            </a:r>
            <a:br>
              <a:rPr lang="en-US" dirty="0"/>
            </a:br>
            <a:r>
              <a:rPr lang="en-US" dirty="0"/>
              <a:t>language for the kernel</a:t>
            </a:r>
          </a:p>
          <a:p>
            <a:endParaRPr lang="en-US" dirty="0"/>
          </a:p>
          <a:p>
            <a:r>
              <a:rPr lang="en-US" dirty="0"/>
              <a:t>Systems language</a:t>
            </a:r>
          </a:p>
          <a:p>
            <a:pPr lvl="1"/>
            <a:r>
              <a:rPr lang="en-US" dirty="0"/>
              <a:t>Represents how hardware actually interacts</a:t>
            </a:r>
          </a:p>
          <a:p>
            <a:pPr lvl="1"/>
            <a:r>
              <a:rPr lang="en-US" dirty="0"/>
              <a:t>Strong type system and memory safety</a:t>
            </a:r>
          </a:p>
          <a:p>
            <a:pPr lvl="1"/>
            <a:r>
              <a:rPr lang="en-US" dirty="0"/>
              <a:t>Runtime behavior similar to C</a:t>
            </a:r>
          </a:p>
          <a:p>
            <a:pPr lvl="1"/>
            <a:endParaRPr lang="en-US" dirty="0"/>
          </a:p>
          <a:p>
            <a:r>
              <a:rPr lang="en-US" dirty="0"/>
              <a:t>Result: capsules </a:t>
            </a:r>
            <a:r>
              <a:rPr lang="en-US" i="1" dirty="0"/>
              <a:t>cannot</a:t>
            </a:r>
            <a:r>
              <a:rPr lang="en-US" dirty="0"/>
              <a:t> access memory they do not own</a:t>
            </a:r>
          </a:p>
          <a:p>
            <a:pPr lvl="1"/>
            <a:r>
              <a:rPr lang="en-US" dirty="0"/>
              <a:t>Cannot access application secrets</a:t>
            </a:r>
          </a:p>
          <a:p>
            <a:pPr lvl="1"/>
            <a:r>
              <a:rPr lang="en-US" dirty="0"/>
              <a:t>Cannot modify other kernel structures (even by accident)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359037-8243-3492-BB02-D2A1C5A0D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F3EE0121-6D0D-2F60-1744-40E51ED99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600" y="228600"/>
            <a:ext cx="3604794" cy="360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2292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9681B-47E4-1F2F-E604-B674161B8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Rust syntax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867E1-7C63-2649-0DEB-18552C619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let</a:t>
            </a:r>
            <a:r>
              <a:rPr lang="en-US" sz="24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a</a:t>
            </a:r>
            <a:r>
              <a:rPr lang="en-US" sz="24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:</a:t>
            </a:r>
            <a:r>
              <a:rPr lang="en-US" sz="24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i32</a:t>
            </a:r>
            <a:r>
              <a:rPr lang="en-US" sz="24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 =</a:t>
            </a:r>
            <a:r>
              <a:rPr lang="en-US" sz="2400" b="0" i="0" dirty="0">
                <a:solidFill>
                  <a:srgbClr val="C53929"/>
                </a:solidFill>
                <a:effectLst/>
                <a:latin typeface="Roboto Mono" panose="00000009000000000000" pitchFamily="49" charset="0"/>
              </a:rPr>
              <a:t> 1</a:t>
            </a:r>
            <a:r>
              <a:rPr lang="en-US" sz="24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;</a:t>
            </a:r>
            <a:endParaRPr lang="en-US" sz="24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Creates a variable a which is a 32-bit signed integer. Sets value to 1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let mut</a:t>
            </a:r>
            <a:r>
              <a:rPr lang="en-US" sz="24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b</a:t>
            </a:r>
            <a:r>
              <a:rPr lang="en-US" sz="24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:</a:t>
            </a:r>
            <a:r>
              <a:rPr lang="en-US" sz="24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u8</a:t>
            </a:r>
            <a:r>
              <a:rPr lang="en-US" sz="24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 =</a:t>
            </a:r>
            <a:r>
              <a:rPr lang="en-US" sz="2400" b="0" i="0" dirty="0">
                <a:solidFill>
                  <a:srgbClr val="C53929"/>
                </a:solidFill>
                <a:effectLst/>
                <a:latin typeface="Roboto Mono" panose="00000009000000000000" pitchFamily="49" charset="0"/>
              </a:rPr>
              <a:t> 0</a:t>
            </a:r>
            <a:r>
              <a:rPr lang="en-US" sz="24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;</a:t>
            </a:r>
            <a:endParaRPr lang="en-US" sz="24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lvl="1"/>
            <a:r>
              <a:rPr lang="en-US" dirty="0"/>
              <a:t>Creates a variable b which is an 8-bit unsigned integer. Sets value to 0</a:t>
            </a:r>
          </a:p>
          <a:p>
            <a:pPr lvl="1"/>
            <a:r>
              <a:rPr lang="en-US" dirty="0"/>
              <a:t>Mutable variables can be </a:t>
            </a:r>
            <a:r>
              <a:rPr lang="en-US" dirty="0" err="1"/>
              <a:t>modifed</a:t>
            </a:r>
            <a:r>
              <a:rPr lang="en-US" dirty="0"/>
              <a:t> later in code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2200" b="0" i="0" dirty="0" err="1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fn</a:t>
            </a:r>
            <a:r>
              <a:rPr lang="es-ES" sz="22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add2</a:t>
            </a:r>
            <a:r>
              <a:rPr lang="es-ES" sz="22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(x</a:t>
            </a:r>
            <a:r>
              <a:rPr lang="es-ES" sz="22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:</a:t>
            </a:r>
            <a:r>
              <a:rPr lang="es-ES" sz="22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f64</a:t>
            </a:r>
            <a:r>
              <a:rPr lang="es-ES" sz="22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, y</a:t>
            </a:r>
            <a:r>
              <a:rPr lang="es-ES" sz="22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:</a:t>
            </a:r>
            <a:r>
              <a:rPr lang="es-ES" sz="22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f64</a:t>
            </a:r>
            <a:r>
              <a:rPr lang="es-ES" sz="22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) </a:t>
            </a:r>
            <a:r>
              <a:rPr lang="es-ES" sz="22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-&gt;</a:t>
            </a:r>
            <a:r>
              <a:rPr lang="es-ES" sz="22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f64</a:t>
            </a:r>
            <a:r>
              <a:rPr lang="es-ES" sz="22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{</a:t>
            </a:r>
            <a:endParaRPr lang="es-ES" sz="22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2200" b="0" i="0" dirty="0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    // </a:t>
            </a:r>
            <a:r>
              <a:rPr lang="es-ES" sz="2200" b="0" i="0" dirty="0" err="1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implicit</a:t>
            </a:r>
            <a:r>
              <a:rPr lang="es-ES" sz="2200" b="0" i="0" dirty="0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 </a:t>
            </a:r>
            <a:r>
              <a:rPr lang="es-ES" sz="2200" b="0" i="0" dirty="0" err="1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return</a:t>
            </a:r>
            <a:r>
              <a:rPr lang="es-ES" sz="2200" b="0" i="0" dirty="0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 (no </a:t>
            </a:r>
            <a:r>
              <a:rPr lang="es-ES" sz="2200" b="0" i="0" dirty="0" err="1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semicolon</a:t>
            </a:r>
            <a:r>
              <a:rPr lang="es-ES" sz="2200" b="0" i="0" dirty="0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)</a:t>
            </a:r>
            <a:endParaRPr lang="es-ES" sz="22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22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   x </a:t>
            </a:r>
            <a:r>
              <a:rPr lang="es-ES" sz="22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+</a:t>
            </a:r>
            <a:r>
              <a:rPr lang="es-ES" sz="22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y</a:t>
            </a:r>
            <a:endParaRPr lang="es-ES" sz="22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22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}</a:t>
            </a:r>
            <a:endParaRPr lang="en-US" sz="2200" dirty="0"/>
          </a:p>
          <a:p>
            <a:pPr lvl="1"/>
            <a:r>
              <a:rPr lang="en-US" dirty="0"/>
              <a:t>Function that takes two double arguments and returns a double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F0A433-7B48-7AF9-1428-EE527C2F6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0896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5E2A8-27A2-3B40-DFD7-D4EE14F1B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Rust Structs and </a:t>
            </a:r>
            <a:r>
              <a:rPr lang="en-US" dirty="0" err="1"/>
              <a:t>Impl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85CFE-6E4F-5F96-3CE1-954D8CCEB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// Define a struct named 'Point' with fields 'x' and 'y'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struct</a:t>
            </a:r>
            <a:r>
              <a:rPr lang="en-US" sz="18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Point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{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   x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:</a:t>
            </a:r>
            <a:r>
              <a:rPr lang="en-US" sz="18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f64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,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   y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:</a:t>
            </a:r>
            <a:r>
              <a:rPr lang="en-US" sz="18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f64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,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}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// Implementation block for the 'Point' struct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 err="1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impl</a:t>
            </a:r>
            <a:r>
              <a:rPr lang="en-US" sz="18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Point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{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    // Define a method that calculates the distance between two points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    </a:t>
            </a:r>
            <a:r>
              <a:rPr lang="en-US" sz="1800" b="0" i="0" dirty="0" err="1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fn</a:t>
            </a:r>
            <a:r>
              <a:rPr lang="en-US" sz="18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</a:t>
            </a:r>
            <a:r>
              <a:rPr lang="en-US" sz="1800" b="0" i="0" dirty="0" err="1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distance_to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(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&amp;</a:t>
            </a:r>
            <a:r>
              <a:rPr lang="en-US" sz="1800" b="0" i="0" dirty="0">
                <a:solidFill>
                  <a:srgbClr val="C53929"/>
                </a:solidFill>
                <a:effectLst/>
                <a:latin typeface="Roboto Mono" panose="00000009000000000000" pitchFamily="49" charset="0"/>
              </a:rPr>
              <a:t>self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, other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: &amp;</a:t>
            </a:r>
            <a:r>
              <a:rPr lang="en-US" sz="18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Point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) 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-&gt;</a:t>
            </a:r>
            <a:r>
              <a:rPr lang="en-US" sz="18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 f64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{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D81B60"/>
                </a:solidFill>
                <a:effectLst/>
                <a:latin typeface="Roboto Mono" panose="00000009000000000000" pitchFamily="49" charset="0"/>
              </a:rPr>
              <a:t>        // Calculate the distance using the Euclidean distance formula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       ((</a:t>
            </a:r>
            <a:r>
              <a:rPr lang="en-US" sz="1800" b="0" i="0" dirty="0" err="1">
                <a:solidFill>
                  <a:srgbClr val="C53929"/>
                </a:solidFill>
                <a:effectLst/>
                <a:latin typeface="Roboto Mono" panose="00000009000000000000" pitchFamily="49" charset="0"/>
              </a:rPr>
              <a:t>self</a:t>
            </a:r>
            <a:r>
              <a:rPr lang="en-US" sz="1800" b="0" i="0" dirty="0" err="1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.</a:t>
            </a:r>
            <a:r>
              <a:rPr lang="en-US" sz="1800" b="0" i="0" dirty="0" err="1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x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-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</a:t>
            </a:r>
            <a:r>
              <a:rPr lang="en-US" sz="1800" b="0" i="0" dirty="0" err="1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other</a:t>
            </a:r>
            <a:r>
              <a:rPr lang="en-US" sz="1800" b="0" i="0" dirty="0" err="1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.</a:t>
            </a:r>
            <a:r>
              <a:rPr lang="en-US" sz="1800" b="0" i="0" dirty="0" err="1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x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)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.</a:t>
            </a:r>
            <a:r>
              <a:rPr lang="en-US" sz="1800" b="0" i="0" dirty="0" err="1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powi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(</a:t>
            </a:r>
            <a:r>
              <a:rPr lang="en-US" sz="1800" b="0" i="0" dirty="0">
                <a:solidFill>
                  <a:srgbClr val="C53929"/>
                </a:solidFill>
                <a:effectLst/>
                <a:latin typeface="Roboto Mono" panose="00000009000000000000" pitchFamily="49" charset="0"/>
              </a:rPr>
              <a:t>2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) 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+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(</a:t>
            </a:r>
            <a:r>
              <a:rPr lang="en-US" sz="1800" b="0" i="0" dirty="0" err="1">
                <a:solidFill>
                  <a:srgbClr val="C53929"/>
                </a:solidFill>
                <a:effectLst/>
                <a:latin typeface="Roboto Mono" panose="00000009000000000000" pitchFamily="49" charset="0"/>
              </a:rPr>
              <a:t>self</a:t>
            </a:r>
            <a:r>
              <a:rPr lang="en-US" sz="1800" b="0" i="0" dirty="0" err="1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.</a:t>
            </a:r>
            <a:r>
              <a:rPr lang="en-US" sz="1800" b="0" i="0" dirty="0" err="1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y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-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</a:t>
            </a:r>
            <a:r>
              <a:rPr lang="en-US" sz="1800" b="0" i="0" dirty="0" err="1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other</a:t>
            </a:r>
            <a:r>
              <a:rPr lang="en-US" sz="1800" b="0" i="0" dirty="0" err="1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.</a:t>
            </a:r>
            <a:r>
              <a:rPr lang="en-US" sz="1800" b="0" i="0" dirty="0" err="1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y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)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.</a:t>
            </a:r>
            <a:r>
              <a:rPr lang="en-US" sz="1800" b="0" i="0" dirty="0" err="1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powi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(</a:t>
            </a:r>
            <a:r>
              <a:rPr lang="en-US" sz="1800" b="0" i="0" dirty="0">
                <a:solidFill>
                  <a:srgbClr val="C53929"/>
                </a:solidFill>
                <a:effectLst/>
                <a:latin typeface="Roboto Mono" panose="00000009000000000000" pitchFamily="49" charset="0"/>
              </a:rPr>
              <a:t>2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))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.</a:t>
            </a:r>
            <a:r>
              <a:rPr lang="en-US" sz="18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sqrt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()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   }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}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37474F"/>
              </a:solidFill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endParaRPr lang="en-US" dirty="0">
              <a:solidFill>
                <a:srgbClr val="37474F"/>
              </a:solidFill>
              <a:latin typeface="Roboto Mono" panose="00000009000000000000" pitchFamily="49" charset="0"/>
            </a:endParaRPr>
          </a:p>
          <a:p>
            <a:pPr algn="l">
              <a:lnSpc>
                <a:spcPts val="2250"/>
              </a:lnSpc>
              <a:buNone/>
            </a:pP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let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distance 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=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 point1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.</a:t>
            </a:r>
            <a:r>
              <a:rPr lang="en-US" sz="1800" b="0" i="0" dirty="0">
                <a:solidFill>
                  <a:srgbClr val="9C27B0"/>
                </a:solidFill>
                <a:effectLst/>
                <a:latin typeface="Roboto Mono" panose="00000009000000000000" pitchFamily="49" charset="0"/>
              </a:rPr>
              <a:t>distance_to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(</a:t>
            </a:r>
            <a:r>
              <a:rPr lang="en-US" sz="1800" b="0" i="0" dirty="0">
                <a:solidFill>
                  <a:srgbClr val="3F51B5"/>
                </a:solidFill>
                <a:effectLst/>
                <a:latin typeface="Roboto Mono" panose="00000009000000000000" pitchFamily="49" charset="0"/>
              </a:rPr>
              <a:t>&amp;</a:t>
            </a:r>
            <a:r>
              <a:rPr lang="en-US" sz="1800" b="0" i="0" dirty="0">
                <a:solidFill>
                  <a:srgbClr val="37474F"/>
                </a:solidFill>
                <a:effectLst/>
                <a:latin typeface="Roboto Mono" panose="00000009000000000000" pitchFamily="49" charset="0"/>
              </a:rPr>
              <a:t>point2);</a:t>
            </a: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None/>
            </a:pPr>
            <a:endParaRPr lang="en-US" sz="1800" b="0" i="0" dirty="0">
              <a:solidFill>
                <a:srgbClr val="000000"/>
              </a:solidFill>
              <a:effectLst/>
              <a:latin typeface="Roboto Mono" panose="00000009000000000000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B20009-5981-F8A9-B490-C3662E3B4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656D219-0083-463C-51FF-838AD05EA2E2}"/>
              </a:ext>
            </a:extLst>
          </p:cNvPr>
          <p:cNvCxnSpPr>
            <a:cxnSpLocks/>
          </p:cNvCxnSpPr>
          <p:nvPr/>
        </p:nvCxnSpPr>
        <p:spPr>
          <a:xfrm>
            <a:off x="607595" y="5357611"/>
            <a:ext cx="634699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F407E55-AF3A-AE08-68B4-337570190AFB}"/>
              </a:ext>
            </a:extLst>
          </p:cNvPr>
          <p:cNvSpPr txBox="1"/>
          <p:nvPr/>
        </p:nvSpPr>
        <p:spPr>
          <a:xfrm>
            <a:off x="607595" y="5422006"/>
            <a:ext cx="2496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Later in code:</a:t>
            </a:r>
          </a:p>
        </p:txBody>
      </p:sp>
    </p:spTree>
    <p:extLst>
      <p:ext uri="{BB962C8B-B14F-4D97-AF65-F5344CB8AC3E}">
        <p14:creationId xmlns:p14="http://schemas.microsoft.com/office/powerpoint/2010/main" val="4170671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Embedded Operating Systems</a:t>
            </a:r>
          </a:p>
          <a:p>
            <a:pPr lvl="1"/>
            <a:endParaRPr lang="en-US" dirty="0"/>
          </a:p>
          <a:p>
            <a:r>
              <a:rPr lang="en-US" dirty="0"/>
              <a:t>Embedded Security Challenges</a:t>
            </a:r>
          </a:p>
          <a:p>
            <a:pPr lvl="1"/>
            <a:endParaRPr lang="en-US" dirty="0"/>
          </a:p>
          <a:p>
            <a:r>
              <a:rPr lang="en-US" dirty="0"/>
              <a:t>Tock Overview</a:t>
            </a:r>
          </a:p>
          <a:p>
            <a:pPr lvl="1"/>
            <a:endParaRPr lang="en-US" dirty="0"/>
          </a:p>
          <a:p>
            <a:r>
              <a:rPr lang="en-US" dirty="0"/>
              <a:t>Rust Programming</a:t>
            </a:r>
          </a:p>
          <a:p>
            <a:pPr lvl="1"/>
            <a:endParaRPr lang="en-US" dirty="0"/>
          </a:p>
          <a:p>
            <a:r>
              <a:rPr lang="en-US" dirty="0"/>
              <a:t>Tock Driver Design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4256235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D0B00-0700-486F-75C1-8B5F8C9AC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8538A-F1A0-4920-A054-FE6225B21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problems is Rust trying to solve?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19E89-1664-2C5F-D682-28CA1CD11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Memory lifetime</a:t>
            </a:r>
          </a:p>
          <a:p>
            <a:pPr lvl="1"/>
            <a:r>
              <a:rPr lang="en-US" dirty="0"/>
              <a:t>Use-after-free</a:t>
            </a:r>
          </a:p>
          <a:p>
            <a:pPr lvl="1"/>
            <a:r>
              <a:rPr lang="en-US" dirty="0"/>
              <a:t>Common example: pass a reference into a function, then free it</a:t>
            </a:r>
          </a:p>
          <a:p>
            <a:pPr lvl="1"/>
            <a:endParaRPr lang="en-US" dirty="0"/>
          </a:p>
          <a:p>
            <a:r>
              <a:rPr lang="en-US" dirty="0"/>
              <a:t>Data races</a:t>
            </a:r>
          </a:p>
          <a:p>
            <a:pPr lvl="1"/>
            <a:r>
              <a:rPr lang="en-US" dirty="0"/>
              <a:t>Multiple access to data and at least one modifies it</a:t>
            </a:r>
          </a:p>
          <a:p>
            <a:pPr lvl="1"/>
            <a:r>
              <a:rPr lang="en-US" dirty="0"/>
              <a:t>Problems we were solving with locks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Generally: have the compiler handle for you whatever it can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2A4E23-4E44-0A60-8A24-05575E899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648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F730C-410D-4ABE-C6A5-007FC1ECC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5F92C-047F-29FF-7AC3-D6085E8DD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Rust has a strong notion of “ownership”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39B9F2-80C8-CE85-B035-84A041E1C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Ownership is a notion of managing memory and sharing.</a:t>
            </a:r>
          </a:p>
          <a:p>
            <a:endParaRPr lang="en-US" dirty="0"/>
          </a:p>
          <a:p>
            <a:r>
              <a:rPr lang="en-US" dirty="0"/>
              <a:t>Rust ownership rules</a:t>
            </a:r>
          </a:p>
          <a:p>
            <a:pPr lvl="1"/>
            <a:r>
              <a:rPr lang="en-US" dirty="0"/>
              <a:t>Each value has a variable that’s called its owner.</a:t>
            </a:r>
          </a:p>
          <a:p>
            <a:pPr lvl="1"/>
            <a:r>
              <a:rPr lang="en-US" dirty="0"/>
              <a:t>There can only be one owner at a time.</a:t>
            </a:r>
          </a:p>
          <a:p>
            <a:pPr lvl="1"/>
            <a:r>
              <a:rPr lang="en-US" dirty="0"/>
              <a:t>When the owner goes out of scope, the value is dropped.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Last one is straightforward:</a:t>
            </a:r>
          </a:p>
          <a:p>
            <a:pPr lvl="1"/>
            <a:r>
              <a:rPr lang="en-US" dirty="0"/>
              <a:t>Values on the stack go away at the end of the function (or any block { })</a:t>
            </a:r>
          </a:p>
          <a:p>
            <a:pPr lvl="1"/>
            <a:r>
              <a:rPr lang="en-US" dirty="0"/>
              <a:t>This </a:t>
            </a:r>
            <a:r>
              <a:rPr lang="en-US" i="1" dirty="0"/>
              <a:t>lifetime</a:t>
            </a:r>
            <a:r>
              <a:rPr lang="en-US" dirty="0"/>
              <a:t> works just like C or C++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15D04E-089B-62FB-AEEC-DF0BA4BF3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8449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C7640-3F72-55A2-9E84-F593355DA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71E11-97C3-33F9-BE7B-F7FED1C06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ownership with strings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64F9E-F1C7-6805-DFB4-7FA8F807B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Rust ownership rules</a:t>
            </a:r>
          </a:p>
          <a:p>
            <a:pPr lvl="1"/>
            <a:r>
              <a:rPr lang="en-US" dirty="0"/>
              <a:t>Each value has a variable that’s called its owner.</a:t>
            </a:r>
          </a:p>
          <a:p>
            <a:pPr lvl="1"/>
            <a:r>
              <a:rPr lang="en-US" dirty="0"/>
              <a:t>There can only be one owner at a time.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41C9F9-9558-4CD4-16E2-CC64E39B4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D7DCCC-3530-E905-5B3E-F5EDA8006D2C}"/>
              </a:ext>
            </a:extLst>
          </p:cNvPr>
          <p:cNvSpPr txBox="1"/>
          <p:nvPr/>
        </p:nvSpPr>
        <p:spPr>
          <a:xfrm>
            <a:off x="607595" y="2515969"/>
            <a:ext cx="4178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B854D4"/>
                </a:solidFill>
                <a:effectLst/>
                <a:latin typeface="Source Code Pro"/>
              </a:rPr>
              <a:t>let</a:t>
            </a:r>
            <a:r>
              <a:rPr lang="en-US" b="0" i="0" dirty="0">
                <a:solidFill>
                  <a:srgbClr val="6E6B5E"/>
                </a:solidFill>
                <a:effectLst/>
                <a:latin typeface="Source Code Pro"/>
              </a:rPr>
              <a:t> s1 = </a:t>
            </a:r>
            <a:r>
              <a:rPr lang="en-US" b="0" i="0" dirty="0">
                <a:solidFill>
                  <a:srgbClr val="B65611"/>
                </a:solidFill>
                <a:effectLst/>
                <a:latin typeface="Source Code Pro"/>
              </a:rPr>
              <a:t>String</a:t>
            </a:r>
            <a:r>
              <a:rPr lang="en-US" b="0" i="0" dirty="0">
                <a:solidFill>
                  <a:srgbClr val="6E6B5E"/>
                </a:solidFill>
                <a:effectLst/>
                <a:latin typeface="Source Code Pro"/>
              </a:rPr>
              <a:t>::from(</a:t>
            </a:r>
            <a:r>
              <a:rPr lang="en-US" b="0" i="0" dirty="0">
                <a:solidFill>
                  <a:srgbClr val="60AC39"/>
                </a:solidFill>
                <a:effectLst/>
                <a:latin typeface="Source Code Pro"/>
              </a:rPr>
              <a:t>"hello"</a:t>
            </a:r>
            <a:r>
              <a:rPr lang="en-US" b="0" i="0" dirty="0">
                <a:solidFill>
                  <a:srgbClr val="6E6B5E"/>
                </a:solidFill>
                <a:effectLst/>
                <a:latin typeface="Source Code Pro"/>
              </a:rPr>
              <a:t>);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0A9541-A1DA-24D4-84E5-63D782881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166" y="3208466"/>
            <a:ext cx="3353268" cy="23053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973AF23-29DA-E72D-A6CD-2DE123D37273}"/>
              </a:ext>
            </a:extLst>
          </p:cNvPr>
          <p:cNvSpPr txBox="1"/>
          <p:nvPr/>
        </p:nvSpPr>
        <p:spPr>
          <a:xfrm>
            <a:off x="6337300" y="2562135"/>
            <a:ext cx="4178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B854D4"/>
                </a:solidFill>
                <a:effectLst/>
                <a:latin typeface="Source Code Pro"/>
              </a:rPr>
              <a:t>let</a:t>
            </a:r>
            <a:r>
              <a:rPr lang="en-US" b="0" i="0" dirty="0">
                <a:solidFill>
                  <a:srgbClr val="6E6B5E"/>
                </a:solidFill>
                <a:effectLst/>
                <a:latin typeface="Source Code Pro"/>
              </a:rPr>
              <a:t> s1 = </a:t>
            </a:r>
            <a:r>
              <a:rPr lang="en-US" b="0" i="0" dirty="0">
                <a:solidFill>
                  <a:srgbClr val="B65611"/>
                </a:solidFill>
                <a:effectLst/>
                <a:latin typeface="Source Code Pro"/>
              </a:rPr>
              <a:t>String</a:t>
            </a:r>
            <a:r>
              <a:rPr lang="en-US" b="0" i="0" dirty="0">
                <a:solidFill>
                  <a:srgbClr val="6E6B5E"/>
                </a:solidFill>
                <a:effectLst/>
                <a:latin typeface="Source Code Pro"/>
              </a:rPr>
              <a:t>::from(</a:t>
            </a:r>
            <a:r>
              <a:rPr lang="en-US" b="0" i="0" dirty="0">
                <a:solidFill>
                  <a:srgbClr val="60AC39"/>
                </a:solidFill>
                <a:effectLst/>
                <a:latin typeface="Source Code Pro"/>
              </a:rPr>
              <a:t>"hello"</a:t>
            </a:r>
            <a:r>
              <a:rPr lang="en-US" b="0" i="0" dirty="0">
                <a:solidFill>
                  <a:srgbClr val="6E6B5E"/>
                </a:solidFill>
                <a:effectLst/>
                <a:latin typeface="Source Code Pro"/>
              </a:rPr>
              <a:t>);</a:t>
            </a:r>
            <a:br>
              <a:rPr lang="en-US" b="0" i="0" dirty="0">
                <a:solidFill>
                  <a:srgbClr val="6E6B5E"/>
                </a:solidFill>
                <a:effectLst/>
                <a:latin typeface="Source Code Pro"/>
              </a:rPr>
            </a:br>
            <a:r>
              <a:rPr lang="en-US" b="0" i="0" dirty="0">
                <a:solidFill>
                  <a:srgbClr val="B854D4"/>
                </a:solidFill>
                <a:effectLst/>
                <a:latin typeface="Source Code Pro"/>
              </a:rPr>
              <a:t>let</a:t>
            </a:r>
            <a:r>
              <a:rPr lang="en-US" b="0" i="0" dirty="0">
                <a:solidFill>
                  <a:srgbClr val="6E6B5E"/>
                </a:solidFill>
                <a:effectLst/>
                <a:latin typeface="Source Code Pro"/>
              </a:rPr>
              <a:t> s2 = s1;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60DA6FC-95EB-443A-513B-5DDB08FD1C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7546" y="3573214"/>
            <a:ext cx="2933808" cy="2965698"/>
          </a:xfrm>
          <a:prstGeom prst="rect">
            <a:avLst/>
          </a:prstGeom>
        </p:spPr>
      </p:pic>
      <p:sp>
        <p:nvSpPr>
          <p:cNvPr id="13" name="Multiplication Sign 12">
            <a:extLst>
              <a:ext uri="{FF2B5EF4-FFF2-40B4-BE49-F238E27FC236}">
                <a16:creationId xmlns:a16="http://schemas.microsoft.com/office/drawing/2014/main" id="{55DF4CFF-4960-21B9-F0DA-3834E08D00BD}"/>
              </a:ext>
            </a:extLst>
          </p:cNvPr>
          <p:cNvSpPr/>
          <p:nvPr/>
        </p:nvSpPr>
        <p:spPr>
          <a:xfrm>
            <a:off x="5841114" y="3351502"/>
            <a:ext cx="2019300" cy="2019300"/>
          </a:xfrm>
          <a:prstGeom prst="mathMultiply">
            <a:avLst>
              <a:gd name="adj1" fmla="val 4023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88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5A593-3E73-0630-A4EC-FBDC6C57B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3F7D3-FA6F-1D78-4AE2-80A5DC1B0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Ownership is transferred through function calls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1D479-6772-6483-3DBA-9FD3D01A9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799" cy="25863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A71D5D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fn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795DA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main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() {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A71D5D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let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s = String::from(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DF5000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"hello"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);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// s comes into scope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takes_ownership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(s);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// s's value moves into the function...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// s is no longer valid here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}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// Here, s goes out of scope. But because s's value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969896"/>
                </a:solidFill>
                <a:effectLst/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// was moved, nothing special happens.</a:t>
            </a:r>
            <a:b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ource Code Pro" panose="020B0509030403020204" pitchFamily="49" charset="0"/>
              <a:ea typeface="Source Code Pro" panose="020B05090304030202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13863C-B3DE-42E8-94D5-FED89F192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A2033AD-551B-F700-A3B1-8445AE51A592}"/>
              </a:ext>
            </a:extLst>
          </p:cNvPr>
          <p:cNvSpPr txBox="1">
            <a:spLocks/>
          </p:cNvSpPr>
          <p:nvPr/>
        </p:nvSpPr>
        <p:spPr>
          <a:xfrm>
            <a:off x="607595" y="4159624"/>
            <a:ext cx="10972799" cy="2012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200" dirty="0" err="1">
                <a:solidFill>
                  <a:srgbClr val="A71D5D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fn</a:t>
            </a:r>
            <a: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200" dirty="0" err="1">
                <a:solidFill>
                  <a:srgbClr val="795DA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takes_ownership</a:t>
            </a:r>
            <a: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200" dirty="0" err="1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some_string</a:t>
            </a:r>
            <a: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: String) {</a:t>
            </a:r>
            <a:b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2200" dirty="0">
                <a:solidFill>
                  <a:srgbClr val="969896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// </a:t>
            </a:r>
            <a:r>
              <a:rPr lang="en-US" altLang="en-US" sz="2200" dirty="0" err="1">
                <a:solidFill>
                  <a:srgbClr val="969896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some_string</a:t>
            </a:r>
            <a:r>
              <a:rPr lang="en-US" altLang="en-US" sz="2200" dirty="0">
                <a:solidFill>
                  <a:srgbClr val="969896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comes into scope</a:t>
            </a:r>
            <a:b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 </a:t>
            </a:r>
            <a:r>
              <a:rPr lang="en-US" altLang="en-US" sz="2200" dirty="0" err="1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println</a:t>
            </a:r>
            <a: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!(</a:t>
            </a:r>
            <a:r>
              <a:rPr lang="en-US" altLang="en-US" sz="2200" dirty="0">
                <a:solidFill>
                  <a:srgbClr val="DF5000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"{}"</a:t>
            </a:r>
            <a: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, </a:t>
            </a:r>
            <a:r>
              <a:rPr lang="en-US" altLang="en-US" sz="2200" dirty="0" err="1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some_string</a:t>
            </a:r>
            <a: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);</a:t>
            </a:r>
            <a:b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b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r>
              <a:rPr lang="en-US" altLang="en-US" sz="2200" dirty="0">
                <a:solidFill>
                  <a:srgbClr val="333333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} </a:t>
            </a:r>
            <a:r>
              <a:rPr lang="en-US" altLang="en-US" sz="2200" dirty="0">
                <a:solidFill>
                  <a:srgbClr val="969896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// Here, </a:t>
            </a:r>
            <a:r>
              <a:rPr lang="en-US" altLang="en-US" sz="2200" dirty="0" err="1">
                <a:solidFill>
                  <a:srgbClr val="969896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some_string</a:t>
            </a:r>
            <a:r>
              <a:rPr lang="en-US" altLang="en-US" sz="2200" dirty="0">
                <a:solidFill>
                  <a:srgbClr val="969896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goes out of scope and `drop` is called.</a:t>
            </a:r>
            <a:br>
              <a:rPr lang="en-US" altLang="en-US" sz="2200" dirty="0">
                <a:solidFill>
                  <a:srgbClr val="969896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</a:br>
            <a:r>
              <a:rPr lang="en-US" altLang="en-US" sz="2200" dirty="0">
                <a:solidFill>
                  <a:srgbClr val="969896"/>
                </a:solidFill>
                <a:latin typeface="Source Code Pro" panose="020B0509030403020204" pitchFamily="49" charset="0"/>
                <a:ea typeface="Source Code Pro" panose="020B0509030403020204" pitchFamily="49" charset="0"/>
                <a:cs typeface="Courier New" panose="02070309020205020404" pitchFamily="49" charset="0"/>
              </a:rPr>
              <a:t>  // The backing memory is freed.</a:t>
            </a:r>
            <a:endParaRPr lang="en-US" altLang="en-US" sz="2200" dirty="0">
              <a:latin typeface="Source Code Pro" panose="020B0509030403020204" pitchFamily="49" charset="0"/>
              <a:ea typeface="Source Code Pro" panose="020B05090304030202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20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9DBBDC0-B312-B6A4-EBF2-CDDC27AAB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A5984-CD26-C0E6-D9D8-7FFEC2871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Ownership model prevents data races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AB2D3-510C-945C-D826-00B66313D4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References allow multiple read-only access to a value</a:t>
            </a:r>
          </a:p>
          <a:p>
            <a:pPr lvl="1"/>
            <a:r>
              <a:rPr lang="en-US" dirty="0"/>
              <a:t>For example: passing a value into a function by reference</a:t>
            </a:r>
          </a:p>
          <a:p>
            <a:pPr lvl="1"/>
            <a:r>
              <a:rPr lang="en-US" dirty="0"/>
              <a:t>Any number of references may exist to a value</a:t>
            </a:r>
          </a:p>
          <a:p>
            <a:pPr lvl="1"/>
            <a:endParaRPr lang="en-US" dirty="0"/>
          </a:p>
          <a:p>
            <a:r>
              <a:rPr lang="en-US" dirty="0"/>
              <a:t>Requesting a writable (mutable) reference requires sole ownership</a:t>
            </a:r>
          </a:p>
          <a:p>
            <a:pPr lvl="1"/>
            <a:r>
              <a:rPr lang="en-US" dirty="0"/>
              <a:t>No other references may exist</a:t>
            </a:r>
          </a:p>
          <a:p>
            <a:pPr lvl="1"/>
            <a:r>
              <a:rPr lang="en-US" dirty="0"/>
              <a:t>Original owner cannot access value</a:t>
            </a:r>
          </a:p>
          <a:p>
            <a:pPr lvl="1"/>
            <a:endParaRPr lang="en-US" dirty="0"/>
          </a:p>
          <a:p>
            <a:r>
              <a:rPr lang="en-US" dirty="0"/>
              <a:t>This is enforced by the compiler!!!</a:t>
            </a:r>
          </a:p>
          <a:p>
            <a:pPr lvl="1"/>
            <a:r>
              <a:rPr lang="en-US" dirty="0"/>
              <a:t>So there is no runtime cost</a:t>
            </a:r>
          </a:p>
          <a:p>
            <a:pPr lvl="1"/>
            <a:r>
              <a:rPr lang="en-US" dirty="0"/>
              <a:t>And programmers cannot do bad things by accident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8788EF-0694-6BF0-32BB-1CC0604EC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007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E47BD-543E-6184-61DA-13153DF3E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F3126-1684-7339-ABC6-DC57B214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feelings about writing code in Rust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C013E-4A57-9C35-B7BF-98E2D768C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Three steps of Rust acceptance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You are confused about little weird syntax things.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You are frustrated by so many compilation errors.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You realize your code mostly works if it compiles.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76FF21-A466-FAEB-823A-97DA2970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318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3F15E-270E-E77C-C6DF-C7F369930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1DE18-613B-4F71-751E-5131F8CC2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 downside: all drivers </a:t>
            </a:r>
            <a:r>
              <a:rPr lang="en-US" i="1" dirty="0"/>
              <a:t>must</a:t>
            </a:r>
            <a:r>
              <a:rPr lang="en-US" dirty="0"/>
              <a:t> be written in Rust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77CBC-660D-BD96-F8E2-F3FD2BDF8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hasn’t </a:t>
            </a:r>
            <a:r>
              <a:rPr lang="en-US" i="1" dirty="0"/>
              <a:t>every</a:t>
            </a:r>
            <a:r>
              <a:rPr lang="en-US" dirty="0"/>
              <a:t> OS taken the “language support” path?</a:t>
            </a:r>
          </a:p>
          <a:p>
            <a:pPr lvl="1"/>
            <a:r>
              <a:rPr lang="en-US" dirty="0"/>
              <a:t>Primarily, it wasn’t really available. C or C++ were the only real options.</a:t>
            </a:r>
          </a:p>
          <a:p>
            <a:pPr lvl="1"/>
            <a:endParaRPr lang="en-US" dirty="0"/>
          </a:p>
          <a:p>
            <a:r>
              <a:rPr lang="en-US" dirty="0"/>
              <a:t>Also, the vast majority of developers know C but not Rust</a:t>
            </a:r>
          </a:p>
          <a:p>
            <a:pPr lvl="1"/>
            <a:r>
              <a:rPr lang="en-US" dirty="0"/>
              <a:t>And the vast majority of existing code is in C and not Rust</a:t>
            </a:r>
          </a:p>
          <a:p>
            <a:pPr lvl="1"/>
            <a:endParaRPr lang="en-US" dirty="0"/>
          </a:p>
          <a:p>
            <a:r>
              <a:rPr lang="en-US" dirty="0"/>
              <a:t>One of Tock’s major challenges is that things like networking stacks need to be re-written in Rust</a:t>
            </a:r>
          </a:p>
          <a:p>
            <a:pPr lvl="1"/>
            <a:r>
              <a:rPr lang="en-US" dirty="0"/>
              <a:t>BLE, 802.15.4, </a:t>
            </a:r>
            <a:r>
              <a:rPr lang="en-US" dirty="0" err="1"/>
              <a:t>WiFi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3B67CD-FECC-6829-586C-F46F0E8D0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85814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CBA14-DF9C-8FD7-2F82-41CB2F893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1A68F-ACC3-4D58-DD30-F1D44B0A7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Sidebar: the future of Rust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7ADA4-9E3C-6C78-DB29-96F09B9F7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Rust is still growing in popularity but still fairly young</a:t>
            </a:r>
          </a:p>
          <a:p>
            <a:pPr lvl="1"/>
            <a:r>
              <a:rPr lang="en-US" dirty="0"/>
              <a:t>Many people are excited to have a safe alternative to C</a:t>
            </a:r>
          </a:p>
          <a:p>
            <a:pPr lvl="1"/>
            <a:r>
              <a:rPr lang="en-US" dirty="0"/>
              <a:t>But there is a steep learning curve to using Rust</a:t>
            </a:r>
          </a:p>
          <a:p>
            <a:pPr lvl="1"/>
            <a:r>
              <a:rPr lang="en-US" dirty="0"/>
              <a:t>And a vast body of existing code already in C</a:t>
            </a:r>
          </a:p>
          <a:p>
            <a:pPr lvl="1"/>
            <a:endParaRPr lang="en-US" dirty="0"/>
          </a:p>
          <a:p>
            <a:r>
              <a:rPr lang="en-US" dirty="0"/>
              <a:t>How dominant would it have to be to switch our curriculum?</a:t>
            </a:r>
          </a:p>
          <a:p>
            <a:pPr lvl="1"/>
            <a:r>
              <a:rPr lang="en-US" dirty="0"/>
              <a:t>Unclear. We’ve taught C for decades.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Certainly considering it for CS211, but no immediate plan to change</a:t>
            </a:r>
          </a:p>
          <a:p>
            <a:pPr lvl="2"/>
            <a:r>
              <a:rPr lang="en-US" dirty="0"/>
              <a:t>Still can’t </a:t>
            </a:r>
            <a:r>
              <a:rPr lang="en-US" i="1" dirty="0"/>
              <a:t>stop</a:t>
            </a:r>
            <a:r>
              <a:rPr lang="en-US" dirty="0"/>
              <a:t> teaching C (too useful)</a:t>
            </a:r>
          </a:p>
          <a:p>
            <a:pPr lvl="2"/>
            <a:r>
              <a:rPr lang="en-US" dirty="0"/>
              <a:t>Rust in 5 weeks at the end of CS211 would be much harder than C++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98917-B57B-0D71-540C-8BB240ADA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5744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47CCF-A91A-F28E-0920-6DD9A1E22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0E77E8-E5B1-11E8-D56A-6E692F5C0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Rust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9DC02-9D5E-4BF3-C7BC-11BA84FB5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Slowly creeping into the Systems curriculum at Northwestern</a:t>
            </a:r>
          </a:p>
          <a:p>
            <a:endParaRPr lang="en-US" dirty="0"/>
          </a:p>
          <a:p>
            <a:r>
              <a:rPr lang="en-US" dirty="0"/>
              <a:t>You’ll likely need to learn it on your own</a:t>
            </a:r>
          </a:p>
          <a:p>
            <a:pPr lvl="1"/>
            <a:r>
              <a:rPr lang="en-US" dirty="0">
                <a:hlinkClick r:id="rId2"/>
              </a:rPr>
              <a:t>https://www.rust-lang.org/learn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>
                <a:hlinkClick r:id="rId3"/>
              </a:rPr>
              <a:t>https://doc.rust-lang.org/book/</a:t>
            </a:r>
            <a:endParaRPr lang="en-US" dirty="0"/>
          </a:p>
          <a:p>
            <a:endParaRPr lang="en-US" dirty="0"/>
          </a:p>
          <a:p>
            <a:pPr lvl="1"/>
            <a:r>
              <a:rPr lang="en-US" dirty="0">
                <a:hlinkClick r:id="rId4"/>
              </a:rPr>
              <a:t>https://serokell.io/blog/learn-rust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>
                <a:hlinkClick r:id="rId5"/>
              </a:rPr>
              <a:t>https://learnxinyminutes.com/docs/rust/</a:t>
            </a:r>
            <a:r>
              <a:rPr lang="en-US" dirty="0"/>
              <a:t> (5 minute overview)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7D28E3-2B9D-2F76-1B23-41E534E9C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5406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B5C38-6EE3-6E43-4DA8-2B37CA662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653E208-C8C4-6CEF-EE70-C777D9B2E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41" y="850901"/>
            <a:ext cx="2610054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54655DE-44FB-0593-3184-0AE954B36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41" y="3784601"/>
            <a:ext cx="2477708" cy="294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76E7FDF0-C9B8-2F11-DA0E-D71839A141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543"/>
          <a:stretch/>
        </p:blipFill>
        <p:spPr bwMode="auto">
          <a:xfrm>
            <a:off x="3630617" y="698061"/>
            <a:ext cx="2719050" cy="308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BA4536CE-CDF5-9AEC-8699-1D8B7B706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934" y="948072"/>
            <a:ext cx="3544613" cy="526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8B4060BC-B43B-F96F-ADED-17423562B2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43" b="2154"/>
          <a:stretch/>
        </p:blipFill>
        <p:spPr bwMode="auto">
          <a:xfrm>
            <a:off x="3630618" y="3784601"/>
            <a:ext cx="2719049" cy="294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D20E9B9-FD5F-832F-C239-ACC831ED8D92}"/>
              </a:ext>
            </a:extLst>
          </p:cNvPr>
          <p:cNvSpPr txBox="1"/>
          <p:nvPr/>
        </p:nvSpPr>
        <p:spPr>
          <a:xfrm>
            <a:off x="6349667" y="6358707"/>
            <a:ext cx="56734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https://leftoversalad.com/c/015_programmingpeople/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64DC8E-3942-8B34-606F-51E2EC9A8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Programming languages personified</a:t>
            </a:r>
          </a:p>
        </p:txBody>
      </p:sp>
    </p:spTree>
    <p:extLst>
      <p:ext uri="{BB962C8B-B14F-4D97-AF65-F5344CB8AC3E}">
        <p14:creationId xmlns:p14="http://schemas.microsoft.com/office/powerpoint/2010/main" val="679340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an operating system?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385932" y="6054411"/>
            <a:ext cx="6916119" cy="52177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bg1"/>
                </a:solidFill>
              </a:rPr>
              <a:t>Hardware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2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Steam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667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Chrome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1150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>
                <a:solidFill>
                  <a:schemeClr val="tx1"/>
                </a:solidFill>
              </a:rPr>
              <a:t>Powerpoint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953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QEMU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46004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Spotify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15878" y="1828800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User processes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58ED6-A52A-4714-861F-650F230D79A5}"/>
              </a:ext>
            </a:extLst>
          </p:cNvPr>
          <p:cNvSpPr txBox="1"/>
          <p:nvPr/>
        </p:nvSpPr>
        <p:spPr>
          <a:xfrm>
            <a:off x="1115878" y="5675293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Physical computer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55304-B9D8-463B-9C86-C270F028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24652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019B4-4B0E-7043-4B63-0CFEFDF72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90F668-B2CA-5A6B-1CF0-A974FE0E4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0E81C89-9E58-AAC6-E79C-092769C689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Embedded Operating Systems</a:t>
            </a:r>
          </a:p>
          <a:p>
            <a:pPr lvl="1"/>
            <a:endParaRPr lang="en-US" dirty="0"/>
          </a:p>
          <a:p>
            <a:r>
              <a:rPr lang="en-US" dirty="0"/>
              <a:t>Embedded Security Challenges</a:t>
            </a:r>
          </a:p>
          <a:p>
            <a:pPr lvl="1"/>
            <a:endParaRPr lang="en-US" dirty="0"/>
          </a:p>
          <a:p>
            <a:r>
              <a:rPr lang="en-US" dirty="0"/>
              <a:t>Tock Overview</a:t>
            </a:r>
          </a:p>
          <a:p>
            <a:pPr lvl="1"/>
            <a:endParaRPr lang="en-US" dirty="0"/>
          </a:p>
          <a:p>
            <a:r>
              <a:rPr lang="en-US" dirty="0"/>
              <a:t>Rust Programming</a:t>
            </a:r>
          </a:p>
          <a:p>
            <a:pPr lvl="1"/>
            <a:endParaRPr lang="en-US" dirty="0"/>
          </a:p>
          <a:p>
            <a:r>
              <a:rPr lang="en-US" b="1" dirty="0"/>
              <a:t>Tock Driver Design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AD4C412-AE9F-BF07-4F86-5D93F6D89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8419858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5A937-6F74-6DA6-6D14-932AD777A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 “stack”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9052D-C2E1-0D31-8140-06B960E32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Driver code does a lot of work internally</a:t>
            </a:r>
          </a:p>
          <a:p>
            <a:r>
              <a:rPr lang="en-US" dirty="0"/>
              <a:t>Externally provides a simpler abstract interface to the device</a:t>
            </a:r>
          </a:p>
          <a:p>
            <a:endParaRPr lang="en-US" dirty="0"/>
          </a:p>
          <a:p>
            <a:r>
              <a:rPr lang="en-US" dirty="0"/>
              <a:t>Some drivers build on top of other drivers</a:t>
            </a:r>
          </a:p>
          <a:p>
            <a:pPr lvl="1"/>
            <a:r>
              <a:rPr lang="en-US" dirty="0"/>
              <a:t>Snake game</a:t>
            </a:r>
          </a:p>
          <a:p>
            <a:pPr lvl="1"/>
            <a:r>
              <a:rPr lang="en-US" dirty="0"/>
              <a:t>Builds on top of LED Matrix driver</a:t>
            </a:r>
          </a:p>
          <a:p>
            <a:pPr lvl="1"/>
            <a:r>
              <a:rPr lang="en-US" dirty="0"/>
              <a:t>Builds on top of GPIO and Timers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0E1BE5-0CDD-156A-28A4-375F68B5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2813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55A3E-FE4F-91FF-C550-2ADE6EFEF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software stack in Tock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B37F18-CC09-789C-DA39-9EEB5FDF7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DDCF3D-130D-9B12-6186-F75BB104612C}"/>
              </a:ext>
            </a:extLst>
          </p:cNvPr>
          <p:cNvSpPr/>
          <p:nvPr/>
        </p:nvSpPr>
        <p:spPr>
          <a:xfrm>
            <a:off x="1660525" y="1955800"/>
            <a:ext cx="3426630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Application(s)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4C550F-31BB-91F1-AF9F-6B05DCCBD93C}"/>
              </a:ext>
            </a:extLst>
          </p:cNvPr>
          <p:cNvSpPr/>
          <p:nvPr/>
        </p:nvSpPr>
        <p:spPr>
          <a:xfrm>
            <a:off x="1660525" y="2654300"/>
            <a:ext cx="3426630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Libtock</a:t>
            </a:r>
            <a:r>
              <a:rPr lang="en-US" dirty="0"/>
              <a:t>-c Library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4F220C-FC4F-0855-F71A-0D7FC094523C}"/>
              </a:ext>
            </a:extLst>
          </p:cNvPr>
          <p:cNvSpPr/>
          <p:nvPr/>
        </p:nvSpPr>
        <p:spPr>
          <a:xfrm>
            <a:off x="1660525" y="3416300"/>
            <a:ext cx="3426630" cy="50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Syscall</a:t>
            </a:r>
            <a:r>
              <a:rPr lang="en-US" dirty="0"/>
              <a:t> Driver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0F1358-D368-3C20-6DF4-C27A619B7D1D}"/>
              </a:ext>
            </a:extLst>
          </p:cNvPr>
          <p:cNvSpPr/>
          <p:nvPr/>
        </p:nvSpPr>
        <p:spPr>
          <a:xfrm>
            <a:off x="1660525" y="4813300"/>
            <a:ext cx="3426630" cy="50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Hardware Interface Layer (HIL)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5C20CB-7A13-B46A-7603-53E43E2CAEF8}"/>
              </a:ext>
            </a:extLst>
          </p:cNvPr>
          <p:cNvSpPr/>
          <p:nvPr/>
        </p:nvSpPr>
        <p:spPr>
          <a:xfrm>
            <a:off x="1660525" y="5511800"/>
            <a:ext cx="3426630" cy="50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Chip Driver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615A64A-1256-01D6-D3F1-1473224D1E49}"/>
              </a:ext>
            </a:extLst>
          </p:cNvPr>
          <p:cNvCxnSpPr>
            <a:cxnSpLocks/>
          </p:cNvCxnSpPr>
          <p:nvPr/>
        </p:nvCxnSpPr>
        <p:spPr>
          <a:xfrm>
            <a:off x="1660525" y="3295650"/>
            <a:ext cx="3536950" cy="0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362E025A-3A73-E431-B223-29D7E91B3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405" y="2495951"/>
            <a:ext cx="4752364" cy="323769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9404D6C-B423-6385-89B7-7C8CAB1F03FB}"/>
              </a:ext>
            </a:extLst>
          </p:cNvPr>
          <p:cNvSpPr/>
          <p:nvPr/>
        </p:nvSpPr>
        <p:spPr>
          <a:xfrm>
            <a:off x="1660525" y="4114800"/>
            <a:ext cx="3426630" cy="50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Additional Capsules</a:t>
            </a:r>
            <a:r>
              <a:rPr lang="en-US" sz="1400" dirty="0"/>
              <a:t> (zero or more)</a:t>
            </a:r>
          </a:p>
        </p:txBody>
      </p:sp>
    </p:spTree>
    <p:extLst>
      <p:ext uri="{BB962C8B-B14F-4D97-AF65-F5344CB8AC3E}">
        <p14:creationId xmlns:p14="http://schemas.microsoft.com/office/powerpoint/2010/main" val="300997545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90B86A-B484-C9C1-977D-C622FE380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 connections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0F3576-BE75-1F2D-F839-976D010EE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6551" y="1143000"/>
            <a:ext cx="6003843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Each layer can communication with the one above and below it</a:t>
            </a:r>
          </a:p>
          <a:p>
            <a:endParaRPr lang="en-US" dirty="0"/>
          </a:p>
          <a:p>
            <a:r>
              <a:rPr lang="en-US" dirty="0"/>
              <a:t>Within the kernel each layer</a:t>
            </a:r>
          </a:p>
          <a:p>
            <a:pPr lvl="1"/>
            <a:r>
              <a:rPr lang="en-US" dirty="0"/>
              <a:t>Has a reference to the thing below and can call functions on it directly</a:t>
            </a:r>
          </a:p>
          <a:p>
            <a:endParaRPr lang="en-US" dirty="0"/>
          </a:p>
          <a:p>
            <a:pPr lvl="1"/>
            <a:r>
              <a:rPr lang="en-US" dirty="0"/>
              <a:t>Has a “client” reference to thing above</a:t>
            </a:r>
          </a:p>
          <a:p>
            <a:pPr lvl="2"/>
            <a:r>
              <a:rPr lang="en-US" dirty="0"/>
              <a:t>Allows responding upwards when action is complete</a:t>
            </a:r>
          </a:p>
          <a:p>
            <a:pPr lvl="2"/>
            <a:r>
              <a:rPr lang="en-US" dirty="0"/>
              <a:t>Usually one function: callback()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EA06CA-C23A-E157-E47E-ADD34C0AC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040FAA-5660-9E77-0E33-569D87F2E6B8}"/>
              </a:ext>
            </a:extLst>
          </p:cNvPr>
          <p:cNvSpPr/>
          <p:nvPr/>
        </p:nvSpPr>
        <p:spPr>
          <a:xfrm>
            <a:off x="1660525" y="1955800"/>
            <a:ext cx="3426630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Application(s)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F6A901-73AB-FC32-2EA3-D91DCE5E772B}"/>
              </a:ext>
            </a:extLst>
          </p:cNvPr>
          <p:cNvSpPr/>
          <p:nvPr/>
        </p:nvSpPr>
        <p:spPr>
          <a:xfrm>
            <a:off x="1660525" y="2654300"/>
            <a:ext cx="3426630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Libtock</a:t>
            </a:r>
            <a:r>
              <a:rPr lang="en-US" dirty="0"/>
              <a:t>-c Library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2FA198-2096-FC1D-06BD-1A7F4A1329FC}"/>
              </a:ext>
            </a:extLst>
          </p:cNvPr>
          <p:cNvSpPr/>
          <p:nvPr/>
        </p:nvSpPr>
        <p:spPr>
          <a:xfrm>
            <a:off x="1660525" y="3416300"/>
            <a:ext cx="3426630" cy="50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Syscall</a:t>
            </a:r>
            <a:r>
              <a:rPr lang="en-US" dirty="0"/>
              <a:t> Driver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644149-B1F3-EAD9-A7C3-233CD1BF9D52}"/>
              </a:ext>
            </a:extLst>
          </p:cNvPr>
          <p:cNvSpPr/>
          <p:nvPr/>
        </p:nvSpPr>
        <p:spPr>
          <a:xfrm>
            <a:off x="1660525" y="4813300"/>
            <a:ext cx="3426630" cy="50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Hardware Interface Layer (HIL)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4FEF9B-BCD7-0615-F04B-D59CFBB758D4}"/>
              </a:ext>
            </a:extLst>
          </p:cNvPr>
          <p:cNvSpPr/>
          <p:nvPr/>
        </p:nvSpPr>
        <p:spPr>
          <a:xfrm>
            <a:off x="1660525" y="5511800"/>
            <a:ext cx="3426630" cy="50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Chip Driver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9721AC6-84EA-627B-DFE0-4A434324EBB5}"/>
              </a:ext>
            </a:extLst>
          </p:cNvPr>
          <p:cNvCxnSpPr>
            <a:cxnSpLocks/>
          </p:cNvCxnSpPr>
          <p:nvPr/>
        </p:nvCxnSpPr>
        <p:spPr>
          <a:xfrm>
            <a:off x="1660525" y="3295650"/>
            <a:ext cx="3536950" cy="0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F4E4FEF2-427E-99DA-E013-EB37C3F5C551}"/>
              </a:ext>
            </a:extLst>
          </p:cNvPr>
          <p:cNvSpPr/>
          <p:nvPr/>
        </p:nvSpPr>
        <p:spPr>
          <a:xfrm>
            <a:off x="1660525" y="4114800"/>
            <a:ext cx="3426630" cy="50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Additional Capsules</a:t>
            </a:r>
            <a:r>
              <a:rPr lang="en-US" sz="1400" dirty="0"/>
              <a:t> (zero or more)</a:t>
            </a:r>
          </a:p>
        </p:txBody>
      </p:sp>
    </p:spTree>
    <p:extLst>
      <p:ext uri="{BB962C8B-B14F-4D97-AF65-F5344CB8AC3E}">
        <p14:creationId xmlns:p14="http://schemas.microsoft.com/office/powerpoint/2010/main" val="2273785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B413A-2565-46B9-131E-683FDCF87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AE111-DE93-BEC0-C383-7A463472B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Tock temperature stack on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890DA-0BA5-F50E-988E-59CFC3222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385633" cy="5029200"/>
          </a:xfrm>
        </p:spPr>
        <p:txBody>
          <a:bodyPr>
            <a:normAutofit fontScale="92500"/>
          </a:bodyPr>
          <a:lstStyle/>
          <a:p>
            <a:r>
              <a:rPr lang="en-US" dirty="0"/>
              <a:t>Let’s revisit our favorite temperature sensor</a:t>
            </a:r>
          </a:p>
          <a:p>
            <a:pPr lvl="1"/>
            <a:r>
              <a:rPr lang="en-US" dirty="0"/>
              <a:t>Degrees Celsius in 0.25 degree increments</a:t>
            </a:r>
          </a:p>
          <a:p>
            <a:pPr lvl="1"/>
            <a:endParaRPr lang="en-US" dirty="0"/>
          </a:p>
          <a:p>
            <a:r>
              <a:rPr lang="en-US" dirty="0"/>
              <a:t>Register interface</a:t>
            </a:r>
          </a:p>
          <a:p>
            <a:pPr lvl="1"/>
            <a:r>
              <a:rPr lang="en-US" dirty="0"/>
              <a:t>TASKS_START</a:t>
            </a:r>
          </a:p>
          <a:p>
            <a:pPr lvl="2"/>
            <a:r>
              <a:rPr lang="en-US" dirty="0"/>
              <a:t>Start a measurement</a:t>
            </a:r>
          </a:p>
          <a:p>
            <a:pPr lvl="1"/>
            <a:r>
              <a:rPr lang="en-US" dirty="0"/>
              <a:t>INTENSET</a:t>
            </a:r>
          </a:p>
          <a:p>
            <a:pPr lvl="2"/>
            <a:r>
              <a:rPr lang="en-US" dirty="0"/>
              <a:t>Enable interrupts</a:t>
            </a:r>
          </a:p>
          <a:p>
            <a:pPr lvl="1"/>
            <a:r>
              <a:rPr lang="en-US" dirty="0"/>
              <a:t>EVENTS_DATARDY</a:t>
            </a:r>
          </a:p>
          <a:p>
            <a:pPr lvl="2"/>
            <a:r>
              <a:rPr lang="en-US" dirty="0"/>
              <a:t>Check if temperature value is ready</a:t>
            </a:r>
          </a:p>
          <a:p>
            <a:pPr lvl="1"/>
            <a:r>
              <a:rPr lang="en-US" dirty="0"/>
              <a:t>TEMP</a:t>
            </a:r>
          </a:p>
          <a:p>
            <a:pPr lvl="2"/>
            <a:r>
              <a:rPr lang="en-US" dirty="0"/>
              <a:t>Read temperature value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7BF93-91C4-7BB5-392B-B154117CB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A0A72F-C5D5-AEC4-DB53-47466D247201}"/>
              </a:ext>
            </a:extLst>
          </p:cNvPr>
          <p:cNvSpPr/>
          <p:nvPr/>
        </p:nvSpPr>
        <p:spPr>
          <a:xfrm>
            <a:off x="7481774" y="1460500"/>
            <a:ext cx="3439511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Application(s)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AC18D4-1200-FBC3-9965-19247AB7525C}"/>
              </a:ext>
            </a:extLst>
          </p:cNvPr>
          <p:cNvSpPr/>
          <p:nvPr/>
        </p:nvSpPr>
        <p:spPr>
          <a:xfrm>
            <a:off x="7481774" y="2159000"/>
            <a:ext cx="3439511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Libtock</a:t>
            </a:r>
            <a:r>
              <a:rPr lang="en-US" dirty="0"/>
              <a:t>-c Temperature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36DF01-3F1F-2F90-7EFF-3E42AF7A32E4}"/>
              </a:ext>
            </a:extLst>
          </p:cNvPr>
          <p:cNvSpPr/>
          <p:nvPr/>
        </p:nvSpPr>
        <p:spPr>
          <a:xfrm>
            <a:off x="7481774" y="2921000"/>
            <a:ext cx="3439511" cy="50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Temperature Capsule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7818BB-8441-3349-4106-D13BC6CD4034}"/>
              </a:ext>
            </a:extLst>
          </p:cNvPr>
          <p:cNvSpPr/>
          <p:nvPr/>
        </p:nvSpPr>
        <p:spPr>
          <a:xfrm>
            <a:off x="7481774" y="3619500"/>
            <a:ext cx="3439511" cy="50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Sensors HIL </a:t>
            </a:r>
            <a:r>
              <a:rPr lang="en-US" sz="1600" dirty="0"/>
              <a:t>(</a:t>
            </a:r>
            <a:r>
              <a:rPr lang="en-US" sz="1600" dirty="0" err="1"/>
              <a:t>TemperatureDriver</a:t>
            </a:r>
            <a:r>
              <a:rPr lang="en-US" sz="1600" dirty="0"/>
              <a:t>)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12FA5A-5598-A58F-D50D-06DB00357F32}"/>
              </a:ext>
            </a:extLst>
          </p:cNvPr>
          <p:cNvSpPr/>
          <p:nvPr/>
        </p:nvSpPr>
        <p:spPr>
          <a:xfrm>
            <a:off x="7481774" y="4318000"/>
            <a:ext cx="3439511" cy="50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nRF52 TEMP Driver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9A0511B-5D0E-2E67-5A50-8080A088A453}"/>
              </a:ext>
            </a:extLst>
          </p:cNvPr>
          <p:cNvCxnSpPr>
            <a:cxnSpLocks/>
          </p:cNvCxnSpPr>
          <p:nvPr/>
        </p:nvCxnSpPr>
        <p:spPr>
          <a:xfrm>
            <a:off x="7481774" y="2800350"/>
            <a:ext cx="3439511" cy="0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01594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DEFAF-3342-B52E-D804-A148CFB0E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chip driver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D2766-6E5A-1CCD-F44A-F24AB14BE8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746242" cy="5029200"/>
          </a:xfrm>
        </p:spPr>
        <p:txBody>
          <a:bodyPr>
            <a:normAutofit/>
          </a:bodyPr>
          <a:lstStyle/>
          <a:p>
            <a:r>
              <a:rPr lang="en-US" sz="2400" dirty="0">
                <a:hlinkClick r:id="rId2"/>
              </a:rPr>
              <a:t>https://github.com/tock/tock/blob/master/chips/nrf5x/src/temperature.rs</a:t>
            </a:r>
            <a:endParaRPr lang="en-US" sz="2400" dirty="0"/>
          </a:p>
          <a:p>
            <a:endParaRPr lang="en-US" dirty="0"/>
          </a:p>
          <a:p>
            <a:r>
              <a:rPr lang="en-US" dirty="0"/>
              <a:t>Accesses registers to interact with Temperature peripheral</a:t>
            </a:r>
          </a:p>
          <a:p>
            <a:endParaRPr lang="en-US" dirty="0"/>
          </a:p>
          <a:p>
            <a:r>
              <a:rPr lang="en-US" dirty="0"/>
              <a:t>Demonstrates Tock register interface</a:t>
            </a:r>
          </a:p>
          <a:p>
            <a:endParaRPr lang="en-US" dirty="0"/>
          </a:p>
          <a:p>
            <a:r>
              <a:rPr lang="en-US" dirty="0"/>
              <a:t>Implements the </a:t>
            </a:r>
            <a:r>
              <a:rPr lang="en-US" dirty="0" err="1"/>
              <a:t>TemperatureDriver</a:t>
            </a:r>
            <a:r>
              <a:rPr lang="en-US" dirty="0"/>
              <a:t> HIL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FDB46D-6B02-49AD-0CD5-3B891FD03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C937AF-DFE3-9E5A-5585-31AAF0CB2C0E}"/>
              </a:ext>
            </a:extLst>
          </p:cNvPr>
          <p:cNvSpPr/>
          <p:nvPr/>
        </p:nvSpPr>
        <p:spPr>
          <a:xfrm>
            <a:off x="7481774" y="1460500"/>
            <a:ext cx="3439511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Application(s)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B4932F-CA14-D2DE-F4B1-1A4B387D04B8}"/>
              </a:ext>
            </a:extLst>
          </p:cNvPr>
          <p:cNvSpPr/>
          <p:nvPr/>
        </p:nvSpPr>
        <p:spPr>
          <a:xfrm>
            <a:off x="7481774" y="2159000"/>
            <a:ext cx="3439511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Libtock</a:t>
            </a:r>
            <a:r>
              <a:rPr lang="en-US" dirty="0"/>
              <a:t>-c Temperature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9BBC04-9892-7381-7E60-A9A550C163DD}"/>
              </a:ext>
            </a:extLst>
          </p:cNvPr>
          <p:cNvSpPr/>
          <p:nvPr/>
        </p:nvSpPr>
        <p:spPr>
          <a:xfrm>
            <a:off x="7481774" y="2921000"/>
            <a:ext cx="3439511" cy="50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Temperature Capsule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4C57CB-D558-17BF-2005-F18D4757E273}"/>
              </a:ext>
            </a:extLst>
          </p:cNvPr>
          <p:cNvSpPr/>
          <p:nvPr/>
        </p:nvSpPr>
        <p:spPr>
          <a:xfrm>
            <a:off x="7481774" y="3619500"/>
            <a:ext cx="3439511" cy="50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Sensors HIL </a:t>
            </a:r>
            <a:r>
              <a:rPr lang="en-US" sz="1600" dirty="0"/>
              <a:t>(</a:t>
            </a:r>
            <a:r>
              <a:rPr lang="en-US" sz="1600" dirty="0" err="1"/>
              <a:t>TemperatureDriver</a:t>
            </a:r>
            <a:r>
              <a:rPr lang="en-US" sz="1600" dirty="0"/>
              <a:t>)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E58ECD-7F31-7AB1-0640-CE49399CEE07}"/>
              </a:ext>
            </a:extLst>
          </p:cNvPr>
          <p:cNvSpPr/>
          <p:nvPr/>
        </p:nvSpPr>
        <p:spPr>
          <a:xfrm>
            <a:off x="7481774" y="4318000"/>
            <a:ext cx="3439511" cy="50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nRF52 TEMP Driver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A1BE5E-9B6A-1F47-6743-1DEEE586D398}"/>
              </a:ext>
            </a:extLst>
          </p:cNvPr>
          <p:cNvCxnSpPr>
            <a:cxnSpLocks/>
          </p:cNvCxnSpPr>
          <p:nvPr/>
        </p:nvCxnSpPr>
        <p:spPr>
          <a:xfrm>
            <a:off x="7481774" y="2800350"/>
            <a:ext cx="3439511" cy="0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724305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686E2-38A9-DEC6-024B-AA087D724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Senors</a:t>
            </a:r>
            <a:r>
              <a:rPr lang="en-US" dirty="0"/>
              <a:t> Hardware Interface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62B50-59E3-CC38-435E-5780506284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874179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Rust “trait” that a struct can implement</a:t>
            </a:r>
          </a:p>
          <a:p>
            <a:pPr lvl="1"/>
            <a:r>
              <a:rPr lang="en-US" dirty="0"/>
              <a:t>Allows shared behavior by multiple underlying implementations</a:t>
            </a:r>
          </a:p>
          <a:p>
            <a:pPr lvl="1"/>
            <a:endParaRPr lang="en-US" dirty="0"/>
          </a:p>
          <a:p>
            <a:r>
              <a:rPr lang="en-US" dirty="0" err="1"/>
              <a:t>TemperatureDriver</a:t>
            </a:r>
            <a:endParaRPr lang="en-US" dirty="0"/>
          </a:p>
          <a:p>
            <a:pPr lvl="1"/>
            <a:r>
              <a:rPr lang="en-US" dirty="0" err="1"/>
              <a:t>set_client</a:t>
            </a:r>
            <a:r>
              <a:rPr lang="en-US" dirty="0"/>
              <a:t>(&amp;</a:t>
            </a:r>
            <a:r>
              <a:rPr lang="en-US" dirty="0" err="1"/>
              <a:t>TemperatureClient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read_temperature</a:t>
            </a:r>
            <a:r>
              <a:rPr lang="en-US" dirty="0"/>
              <a:t>()</a:t>
            </a:r>
            <a:br>
              <a:rPr lang="en-US" dirty="0"/>
            </a:br>
            <a:r>
              <a:rPr lang="en-US" dirty="0"/>
              <a:t>    -&gt; Result&lt;(), </a:t>
            </a:r>
            <a:r>
              <a:rPr lang="en-US" dirty="0" err="1"/>
              <a:t>ErrorCode</a:t>
            </a:r>
            <a:r>
              <a:rPr lang="en-US" dirty="0"/>
              <a:t>&gt;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 err="1"/>
              <a:t>TemperatureClient</a:t>
            </a:r>
            <a:endParaRPr lang="en-US" dirty="0"/>
          </a:p>
          <a:p>
            <a:pPr lvl="1"/>
            <a:r>
              <a:rPr lang="en-US" dirty="0"/>
              <a:t>callback(Result&lt;i32, </a:t>
            </a:r>
            <a:r>
              <a:rPr lang="en-US" dirty="0" err="1"/>
              <a:t>ErrorCode</a:t>
            </a:r>
            <a:r>
              <a:rPr lang="en-US" dirty="0"/>
              <a:t>&gt;)</a:t>
            </a:r>
          </a:p>
          <a:p>
            <a:pPr lvl="1"/>
            <a:endParaRPr lang="en-US" dirty="0"/>
          </a:p>
          <a:p>
            <a:r>
              <a:rPr lang="en-US" sz="2200" dirty="0">
                <a:hlinkClick r:id="rId2"/>
              </a:rPr>
              <a:t>https://github.com/tock/tock/blob/master/kernel/src/hil/sensors.rs</a:t>
            </a:r>
            <a:endParaRPr lang="en-US" sz="22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EEE1F4-7326-88C8-9A7D-F0CF06B43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815874-29D7-62B1-E712-215A593F2879}"/>
              </a:ext>
            </a:extLst>
          </p:cNvPr>
          <p:cNvSpPr/>
          <p:nvPr/>
        </p:nvSpPr>
        <p:spPr>
          <a:xfrm>
            <a:off x="7481774" y="1460500"/>
            <a:ext cx="3439511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Application(s)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623191-AA9C-25F5-4520-3775ABFF0833}"/>
              </a:ext>
            </a:extLst>
          </p:cNvPr>
          <p:cNvSpPr/>
          <p:nvPr/>
        </p:nvSpPr>
        <p:spPr>
          <a:xfrm>
            <a:off x="7481774" y="2159000"/>
            <a:ext cx="3439511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Libtock</a:t>
            </a:r>
            <a:r>
              <a:rPr lang="en-US" dirty="0"/>
              <a:t>-c Temperature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62FA17-AF05-9524-3E04-1DDB33006126}"/>
              </a:ext>
            </a:extLst>
          </p:cNvPr>
          <p:cNvSpPr/>
          <p:nvPr/>
        </p:nvSpPr>
        <p:spPr>
          <a:xfrm>
            <a:off x="7481774" y="2921000"/>
            <a:ext cx="3439511" cy="50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Temperature Capsule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D6E09F-129E-40CD-5B00-5603FDC23B08}"/>
              </a:ext>
            </a:extLst>
          </p:cNvPr>
          <p:cNvSpPr/>
          <p:nvPr/>
        </p:nvSpPr>
        <p:spPr>
          <a:xfrm>
            <a:off x="7481774" y="3619500"/>
            <a:ext cx="3439511" cy="50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Sensors HIL </a:t>
            </a:r>
            <a:r>
              <a:rPr lang="en-US" sz="1600" dirty="0"/>
              <a:t>(</a:t>
            </a:r>
            <a:r>
              <a:rPr lang="en-US" sz="1600" dirty="0" err="1"/>
              <a:t>TemperatureDriver</a:t>
            </a:r>
            <a:r>
              <a:rPr lang="en-US" sz="1600" dirty="0"/>
              <a:t>)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86D878-862A-D025-4F56-6562D44F7AF9}"/>
              </a:ext>
            </a:extLst>
          </p:cNvPr>
          <p:cNvSpPr/>
          <p:nvPr/>
        </p:nvSpPr>
        <p:spPr>
          <a:xfrm>
            <a:off x="7481774" y="4318000"/>
            <a:ext cx="3439511" cy="50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nRF52 TEMP Driver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4A143C9-A97D-70BE-B830-55AA67E6045B}"/>
              </a:ext>
            </a:extLst>
          </p:cNvPr>
          <p:cNvCxnSpPr>
            <a:cxnSpLocks/>
          </p:cNvCxnSpPr>
          <p:nvPr/>
        </p:nvCxnSpPr>
        <p:spPr>
          <a:xfrm>
            <a:off x="7481774" y="2800350"/>
            <a:ext cx="3439511" cy="0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736986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D7F80-B6B1-0FB3-B657-154F3DD14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capsule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1FB52-DF1C-C511-CF12-F4B958076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6707605" cy="5029200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hlinkClick r:id="rId2"/>
              </a:rPr>
              <a:t>https://github.com/tock/tock/blob/master/capsules/extra/src/temperature.rs</a:t>
            </a:r>
            <a:endParaRPr lang="en-US" sz="2400" dirty="0"/>
          </a:p>
          <a:p>
            <a:endParaRPr lang="en-US" dirty="0"/>
          </a:p>
          <a:p>
            <a:r>
              <a:rPr lang="en-US" dirty="0"/>
              <a:t>Implements </a:t>
            </a:r>
            <a:r>
              <a:rPr lang="en-US" dirty="0" err="1"/>
              <a:t>Syscall</a:t>
            </a:r>
            <a:r>
              <a:rPr lang="en-US" dirty="0"/>
              <a:t> driver</a:t>
            </a:r>
          </a:p>
          <a:p>
            <a:pPr lvl="1"/>
            <a:r>
              <a:rPr lang="en-US" dirty="0"/>
              <a:t>Commands</a:t>
            </a:r>
          </a:p>
          <a:p>
            <a:pPr lvl="2"/>
            <a:r>
              <a:rPr lang="en-US" dirty="0"/>
              <a:t>0 – check if this exists</a:t>
            </a:r>
          </a:p>
          <a:p>
            <a:pPr lvl="2"/>
            <a:r>
              <a:rPr lang="en-US" dirty="0"/>
              <a:t>1 – read temperature</a:t>
            </a:r>
          </a:p>
          <a:p>
            <a:pPr lvl="1"/>
            <a:r>
              <a:rPr lang="en-US" dirty="0"/>
              <a:t>Subscribe</a:t>
            </a:r>
          </a:p>
          <a:p>
            <a:pPr lvl="2"/>
            <a:r>
              <a:rPr lang="en-US" dirty="0"/>
              <a:t>Get callbacks with temperature values</a:t>
            </a:r>
          </a:p>
          <a:p>
            <a:pPr lvl="2"/>
            <a:endParaRPr lang="en-US" dirty="0"/>
          </a:p>
          <a:p>
            <a:r>
              <a:rPr lang="en-US" dirty="0"/>
              <a:t>Tracks “busy” status of sensor</a:t>
            </a:r>
          </a:p>
          <a:p>
            <a:pPr lvl="1"/>
            <a:r>
              <a:rPr lang="en-US" dirty="0"/>
              <a:t>But allows multiple applications to be notified when value is ready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2B1926-9E39-3623-893A-159CB168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57AA61-098A-F4D5-7D6D-39E55C7F3F0C}"/>
              </a:ext>
            </a:extLst>
          </p:cNvPr>
          <p:cNvSpPr/>
          <p:nvPr/>
        </p:nvSpPr>
        <p:spPr>
          <a:xfrm>
            <a:off x="7481774" y="1460500"/>
            <a:ext cx="3439511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Application(s)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58BDFE-D402-9875-D934-35BA14BD92C9}"/>
              </a:ext>
            </a:extLst>
          </p:cNvPr>
          <p:cNvSpPr/>
          <p:nvPr/>
        </p:nvSpPr>
        <p:spPr>
          <a:xfrm>
            <a:off x="7481774" y="2159000"/>
            <a:ext cx="3439511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Libtock</a:t>
            </a:r>
            <a:r>
              <a:rPr lang="en-US" dirty="0"/>
              <a:t>-c Temperature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98C9F9-43E4-D221-780A-3EC3E560896E}"/>
              </a:ext>
            </a:extLst>
          </p:cNvPr>
          <p:cNvSpPr/>
          <p:nvPr/>
        </p:nvSpPr>
        <p:spPr>
          <a:xfrm>
            <a:off x="7481774" y="2921000"/>
            <a:ext cx="3439511" cy="50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Temperature Capsule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9C7CCA-BD4F-98DB-22A7-1F1A938117BC}"/>
              </a:ext>
            </a:extLst>
          </p:cNvPr>
          <p:cNvSpPr/>
          <p:nvPr/>
        </p:nvSpPr>
        <p:spPr>
          <a:xfrm>
            <a:off x="7481774" y="3619500"/>
            <a:ext cx="3439511" cy="50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Sensors HIL </a:t>
            </a:r>
            <a:r>
              <a:rPr lang="en-US" sz="1600" dirty="0"/>
              <a:t>(</a:t>
            </a:r>
            <a:r>
              <a:rPr lang="en-US" sz="1600" dirty="0" err="1"/>
              <a:t>TemperatureDriver</a:t>
            </a:r>
            <a:r>
              <a:rPr lang="en-US" sz="1600" dirty="0"/>
              <a:t>)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45221B-5AAC-476C-2C29-67D54380C094}"/>
              </a:ext>
            </a:extLst>
          </p:cNvPr>
          <p:cNvSpPr/>
          <p:nvPr/>
        </p:nvSpPr>
        <p:spPr>
          <a:xfrm>
            <a:off x="7481774" y="4318000"/>
            <a:ext cx="3439511" cy="50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nRF52 TEMP Driver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1EA6462-8D49-3FDB-57F2-D2010E6B9111}"/>
              </a:ext>
            </a:extLst>
          </p:cNvPr>
          <p:cNvCxnSpPr>
            <a:cxnSpLocks/>
          </p:cNvCxnSpPr>
          <p:nvPr/>
        </p:nvCxnSpPr>
        <p:spPr>
          <a:xfrm>
            <a:off x="7481774" y="2800350"/>
            <a:ext cx="3439511" cy="0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03903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35BBC-D497-0945-E312-C6798FF08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Libtock</a:t>
            </a:r>
            <a:r>
              <a:rPr lang="en-US" dirty="0"/>
              <a:t>-c Temperature Library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60D18-61EE-FE78-1965-7710305AD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630332" cy="5029200"/>
          </a:xfrm>
        </p:spPr>
        <p:txBody>
          <a:bodyPr/>
          <a:lstStyle/>
          <a:p>
            <a:r>
              <a:rPr lang="en-US" sz="2400" dirty="0">
                <a:hlinkClick r:id="rId2"/>
              </a:rPr>
              <a:t>https://github.com/tock/libtock-c/blob/master/libtock/sensors/temperature.c</a:t>
            </a:r>
            <a:endParaRPr lang="en-US" sz="2400" dirty="0"/>
          </a:p>
          <a:p>
            <a:endParaRPr lang="en-US" dirty="0"/>
          </a:p>
          <a:p>
            <a:r>
              <a:rPr lang="en-US" dirty="0" err="1"/>
              <a:t>libtock_temperature_read</a:t>
            </a:r>
            <a:r>
              <a:rPr lang="en-US" dirty="0"/>
              <a:t>(callback)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Actual </a:t>
            </a:r>
            <a:r>
              <a:rPr lang="en-US" dirty="0" err="1"/>
              <a:t>syscalls</a:t>
            </a:r>
            <a:r>
              <a:rPr lang="en-US" dirty="0"/>
              <a:t> in a separate file</a:t>
            </a:r>
          </a:p>
          <a:p>
            <a:pPr lvl="1"/>
            <a:r>
              <a:rPr lang="en-US" sz="2000" dirty="0">
                <a:hlinkClick r:id="rId3"/>
              </a:rPr>
              <a:t>https://github.com/tock/libtock-c/blob/master/libtock/sensors/syscalls/temperature_syscalls.c</a:t>
            </a:r>
            <a:endParaRPr lang="en-US" sz="2000" dirty="0"/>
          </a:p>
          <a:p>
            <a:pPr lvl="1"/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629CCB-8F7E-0D17-CA00-AB15AF7B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892C56-2EE2-DBB2-7310-3603AA10D28B}"/>
              </a:ext>
            </a:extLst>
          </p:cNvPr>
          <p:cNvSpPr/>
          <p:nvPr/>
        </p:nvSpPr>
        <p:spPr>
          <a:xfrm>
            <a:off x="7481774" y="1460500"/>
            <a:ext cx="3439511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Application(s)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6A6040-8DC3-8CC7-138C-3380C41FA00D}"/>
              </a:ext>
            </a:extLst>
          </p:cNvPr>
          <p:cNvSpPr/>
          <p:nvPr/>
        </p:nvSpPr>
        <p:spPr>
          <a:xfrm>
            <a:off x="7481774" y="2159000"/>
            <a:ext cx="3439511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Libtock</a:t>
            </a:r>
            <a:r>
              <a:rPr lang="en-US" dirty="0"/>
              <a:t>-c Temperature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85BCCF-B576-8549-D28F-64FC7A4BE544}"/>
              </a:ext>
            </a:extLst>
          </p:cNvPr>
          <p:cNvSpPr/>
          <p:nvPr/>
        </p:nvSpPr>
        <p:spPr>
          <a:xfrm>
            <a:off x="7481774" y="2921000"/>
            <a:ext cx="3439511" cy="50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Temperature Capsule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641C9FA-BC7A-2CD6-2790-AFAB3A20605C}"/>
              </a:ext>
            </a:extLst>
          </p:cNvPr>
          <p:cNvSpPr/>
          <p:nvPr/>
        </p:nvSpPr>
        <p:spPr>
          <a:xfrm>
            <a:off x="7481774" y="3619500"/>
            <a:ext cx="3439511" cy="50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Sensors HIL </a:t>
            </a:r>
            <a:r>
              <a:rPr lang="en-US" sz="1600" dirty="0"/>
              <a:t>(</a:t>
            </a:r>
            <a:r>
              <a:rPr lang="en-US" sz="1600" dirty="0" err="1"/>
              <a:t>TemperatureDriver</a:t>
            </a:r>
            <a:r>
              <a:rPr lang="en-US" sz="1600" dirty="0"/>
              <a:t>)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226E99-CB2A-14BE-7DC8-14B7C89E0EB2}"/>
              </a:ext>
            </a:extLst>
          </p:cNvPr>
          <p:cNvSpPr/>
          <p:nvPr/>
        </p:nvSpPr>
        <p:spPr>
          <a:xfrm>
            <a:off x="7481774" y="4318000"/>
            <a:ext cx="3439511" cy="50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nRF52 TEMP Driver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00B7BF-8A74-4B7D-08BA-368E94A9826D}"/>
              </a:ext>
            </a:extLst>
          </p:cNvPr>
          <p:cNvCxnSpPr>
            <a:cxnSpLocks/>
          </p:cNvCxnSpPr>
          <p:nvPr/>
        </p:nvCxnSpPr>
        <p:spPr>
          <a:xfrm>
            <a:off x="7481774" y="2800350"/>
            <a:ext cx="3439511" cy="0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905276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A6C3D-46D5-5E35-6445-C2324CF12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Microbit Inertial Measurement Unit (IMU)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74703-A2E2-8085-6F33-A4CB6C2B9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2608" y="1143000"/>
            <a:ext cx="6647787" cy="5029200"/>
          </a:xfrm>
        </p:spPr>
        <p:txBody>
          <a:bodyPr/>
          <a:lstStyle/>
          <a:p>
            <a:r>
              <a:rPr lang="en-US" dirty="0"/>
              <a:t>Capsule for LSM303AGR chip</a:t>
            </a:r>
          </a:p>
          <a:p>
            <a:pPr lvl="1"/>
            <a:r>
              <a:rPr lang="en-US" dirty="0"/>
              <a:t>Uses generic I2C capsule below it</a:t>
            </a:r>
          </a:p>
          <a:p>
            <a:pPr lvl="1"/>
            <a:r>
              <a:rPr lang="en-US" dirty="0"/>
              <a:t>Provides interface for </a:t>
            </a:r>
            <a:r>
              <a:rPr lang="en-US" dirty="0" err="1"/>
              <a:t>Ninedof</a:t>
            </a:r>
            <a:r>
              <a:rPr lang="en-US" dirty="0"/>
              <a:t> above it</a:t>
            </a:r>
          </a:p>
          <a:p>
            <a:pPr lvl="1"/>
            <a:endParaRPr lang="en-US" dirty="0"/>
          </a:p>
          <a:p>
            <a:r>
              <a:rPr lang="en-US" dirty="0"/>
              <a:t>Allows LSM303AGR driver to be reused on multiple boards</a:t>
            </a:r>
          </a:p>
          <a:p>
            <a:pPr lvl="1"/>
            <a:r>
              <a:rPr lang="en-US" dirty="0"/>
              <a:t>Each which could have different microcontrollers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13EE8-0261-D766-2C04-44DFD6F93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5F0B08-41DE-4E26-0225-53983413A883}"/>
              </a:ext>
            </a:extLst>
          </p:cNvPr>
          <p:cNvSpPr/>
          <p:nvPr/>
        </p:nvSpPr>
        <p:spPr>
          <a:xfrm>
            <a:off x="939306" y="1714500"/>
            <a:ext cx="3439511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Application(s)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57626C-2095-657A-014A-CFEADD82C6C3}"/>
              </a:ext>
            </a:extLst>
          </p:cNvPr>
          <p:cNvSpPr/>
          <p:nvPr/>
        </p:nvSpPr>
        <p:spPr>
          <a:xfrm>
            <a:off x="939306" y="2413000"/>
            <a:ext cx="3439511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Libtock</a:t>
            </a:r>
            <a:r>
              <a:rPr lang="en-US" dirty="0"/>
              <a:t>-c </a:t>
            </a:r>
            <a:r>
              <a:rPr lang="en-US" dirty="0" err="1"/>
              <a:t>Ninedof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5CA6A1-8FF0-9372-754C-40B1190C1948}"/>
              </a:ext>
            </a:extLst>
          </p:cNvPr>
          <p:cNvSpPr/>
          <p:nvPr/>
        </p:nvSpPr>
        <p:spPr>
          <a:xfrm>
            <a:off x="939306" y="3175000"/>
            <a:ext cx="3439511" cy="50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Ninedof</a:t>
            </a:r>
            <a:r>
              <a:rPr lang="en-US" dirty="0"/>
              <a:t> Capsule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8A37F4-A70E-9260-5908-DD300B05E054}"/>
              </a:ext>
            </a:extLst>
          </p:cNvPr>
          <p:cNvSpPr/>
          <p:nvPr/>
        </p:nvSpPr>
        <p:spPr>
          <a:xfrm>
            <a:off x="939306" y="3873500"/>
            <a:ext cx="3439511" cy="50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Sensors HIL (</a:t>
            </a:r>
            <a:r>
              <a:rPr lang="en-US" dirty="0" err="1"/>
              <a:t>Ninedof</a:t>
            </a:r>
            <a:r>
              <a:rPr lang="en-US" dirty="0"/>
              <a:t>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D0684A8-ECA0-DF3B-D98C-714BD1C88B90}"/>
              </a:ext>
            </a:extLst>
          </p:cNvPr>
          <p:cNvCxnSpPr>
            <a:cxnSpLocks/>
          </p:cNvCxnSpPr>
          <p:nvPr/>
        </p:nvCxnSpPr>
        <p:spPr>
          <a:xfrm>
            <a:off x="939306" y="3054350"/>
            <a:ext cx="3439511" cy="0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73B5A6F-FBBD-D3E4-612A-08FC98A7B877}"/>
              </a:ext>
            </a:extLst>
          </p:cNvPr>
          <p:cNvSpPr/>
          <p:nvPr/>
        </p:nvSpPr>
        <p:spPr>
          <a:xfrm>
            <a:off x="939305" y="4572000"/>
            <a:ext cx="3439511" cy="50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LSM303AGR Capsule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B8BE77-E1AA-72EE-CE2F-844DA27C1B6D}"/>
              </a:ext>
            </a:extLst>
          </p:cNvPr>
          <p:cNvSpPr/>
          <p:nvPr/>
        </p:nvSpPr>
        <p:spPr>
          <a:xfrm>
            <a:off x="939305" y="5267996"/>
            <a:ext cx="3439511" cy="50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I2C HIL (I2CDevice)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150822-3175-6431-762F-79E6F1418AE7}"/>
              </a:ext>
            </a:extLst>
          </p:cNvPr>
          <p:cNvSpPr/>
          <p:nvPr/>
        </p:nvSpPr>
        <p:spPr>
          <a:xfrm>
            <a:off x="939304" y="5512161"/>
            <a:ext cx="3439511" cy="9140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806348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an operating system?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385932" y="6054411"/>
            <a:ext cx="6916119" cy="52177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bg1"/>
                </a:solidFill>
              </a:rPr>
              <a:t>Hardware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2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</a:rPr>
              <a:t>Steam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667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Chrome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1150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>
                <a:solidFill>
                  <a:schemeClr val="tx1"/>
                </a:solidFill>
              </a:rPr>
              <a:t>Powerpoint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953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QEMU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6004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Spotify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15878" y="1828800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User processes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3297264" y="2819399"/>
            <a:ext cx="7093455" cy="3026301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91892" y="3746366"/>
            <a:ext cx="21280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Operating System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655949-BC4B-4A48-A1C5-396478A22E30}"/>
              </a:ext>
            </a:extLst>
          </p:cNvPr>
          <p:cNvSpPr txBox="1"/>
          <p:nvPr/>
        </p:nvSpPr>
        <p:spPr>
          <a:xfrm>
            <a:off x="1115878" y="5675293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Physical computer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FA0261-2E8E-450F-A897-3ACA3B33D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45116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E7F47-A891-2D41-720E-2B1A042FF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3990163" cy="685800"/>
          </a:xfrm>
        </p:spPr>
        <p:txBody>
          <a:bodyPr>
            <a:noAutofit/>
          </a:bodyPr>
          <a:lstStyle/>
          <a:p>
            <a:r>
              <a:rPr lang="en-US" sz="2800" dirty="0"/>
              <a:t>Full LSM303AGR stack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63922-3218-047F-56F8-1B6B8ED6F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488406" cy="5373710"/>
          </a:xfrm>
        </p:spPr>
        <p:txBody>
          <a:bodyPr>
            <a:normAutofit/>
          </a:bodyPr>
          <a:lstStyle/>
          <a:p>
            <a:r>
              <a:rPr lang="en-US" dirty="0"/>
              <a:t>LSM303AGR provides</a:t>
            </a:r>
            <a:br>
              <a:rPr lang="en-US" dirty="0"/>
            </a:br>
            <a:r>
              <a:rPr lang="en-US" dirty="0"/>
              <a:t>two interfaces</a:t>
            </a:r>
          </a:p>
          <a:p>
            <a:pPr lvl="1"/>
            <a:r>
              <a:rPr lang="en-US" dirty="0" err="1"/>
              <a:t>Ninedof</a:t>
            </a:r>
            <a:endParaRPr lang="en-US" dirty="0"/>
          </a:p>
          <a:p>
            <a:pPr lvl="1"/>
            <a:r>
              <a:rPr lang="en-US" dirty="0"/>
              <a:t>Temperature!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Beneath it gets a bit messy</a:t>
            </a:r>
          </a:p>
          <a:p>
            <a:pPr lvl="1"/>
            <a:r>
              <a:rPr lang="en-US" dirty="0"/>
              <a:t>I2CDevice</a:t>
            </a:r>
          </a:p>
          <a:p>
            <a:pPr lvl="2"/>
            <a:r>
              <a:rPr lang="en-US" dirty="0"/>
              <a:t>Concept of a device with an address</a:t>
            </a:r>
          </a:p>
          <a:p>
            <a:pPr lvl="1"/>
            <a:r>
              <a:rPr lang="en-US" dirty="0"/>
              <a:t>I2CMaster</a:t>
            </a:r>
          </a:p>
          <a:p>
            <a:pPr lvl="2"/>
            <a:r>
              <a:rPr lang="en-US" dirty="0"/>
              <a:t>Implementation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1E7676-F0BB-E25E-707A-968DC48B8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D60E43-C370-676C-E6BB-3BDAC3518537}"/>
              </a:ext>
            </a:extLst>
          </p:cNvPr>
          <p:cNvSpPr/>
          <p:nvPr/>
        </p:nvSpPr>
        <p:spPr>
          <a:xfrm>
            <a:off x="4408298" y="228600"/>
            <a:ext cx="7172096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Application(s)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92A7EC-9F9A-70B9-4A04-C408EA9D9245}"/>
              </a:ext>
            </a:extLst>
          </p:cNvPr>
          <p:cNvSpPr/>
          <p:nvPr/>
        </p:nvSpPr>
        <p:spPr>
          <a:xfrm>
            <a:off x="4408298" y="927100"/>
            <a:ext cx="3439511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Libtock</a:t>
            </a:r>
            <a:r>
              <a:rPr lang="en-US" dirty="0"/>
              <a:t>-c </a:t>
            </a:r>
            <a:r>
              <a:rPr lang="en-US" dirty="0" err="1"/>
              <a:t>Ninedof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F134D3-E406-2BA7-FF77-E5ED59B1F514}"/>
              </a:ext>
            </a:extLst>
          </p:cNvPr>
          <p:cNvSpPr/>
          <p:nvPr/>
        </p:nvSpPr>
        <p:spPr>
          <a:xfrm>
            <a:off x="4408298" y="1689100"/>
            <a:ext cx="3439511" cy="50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Ninedof</a:t>
            </a:r>
            <a:r>
              <a:rPr lang="en-US" dirty="0"/>
              <a:t> Capsule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A551BA-C884-236E-7368-AE03C279AAD8}"/>
              </a:ext>
            </a:extLst>
          </p:cNvPr>
          <p:cNvSpPr/>
          <p:nvPr/>
        </p:nvSpPr>
        <p:spPr>
          <a:xfrm>
            <a:off x="4408298" y="2387600"/>
            <a:ext cx="3439511" cy="50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Sensors HIL </a:t>
            </a:r>
            <a:r>
              <a:rPr lang="en-US" sz="1600" dirty="0"/>
              <a:t>(</a:t>
            </a:r>
            <a:r>
              <a:rPr lang="en-US" sz="1600" dirty="0" err="1"/>
              <a:t>Ninedof</a:t>
            </a:r>
            <a:r>
              <a:rPr lang="en-US" sz="1600" dirty="0"/>
              <a:t>)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C5A99ED-A379-DB86-AC50-F43E2121861A}"/>
              </a:ext>
            </a:extLst>
          </p:cNvPr>
          <p:cNvCxnSpPr>
            <a:cxnSpLocks/>
          </p:cNvCxnSpPr>
          <p:nvPr/>
        </p:nvCxnSpPr>
        <p:spPr>
          <a:xfrm>
            <a:off x="4408298" y="1568450"/>
            <a:ext cx="3439511" cy="0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D3F559F-983A-6EB0-55F6-8FAA56A07AA9}"/>
              </a:ext>
            </a:extLst>
          </p:cNvPr>
          <p:cNvSpPr/>
          <p:nvPr/>
        </p:nvSpPr>
        <p:spPr>
          <a:xfrm>
            <a:off x="4408297" y="3086100"/>
            <a:ext cx="7172097" cy="50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LSM303AGR Capsule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72D18B8-08DA-D144-7966-4DDFA5CCEA09}"/>
              </a:ext>
            </a:extLst>
          </p:cNvPr>
          <p:cNvSpPr/>
          <p:nvPr/>
        </p:nvSpPr>
        <p:spPr>
          <a:xfrm>
            <a:off x="8140883" y="933450"/>
            <a:ext cx="3439511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Libtock</a:t>
            </a:r>
            <a:r>
              <a:rPr lang="en-US" dirty="0"/>
              <a:t>-c Temperature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26501F-A149-7C13-CFB9-08C837CDCC0C}"/>
              </a:ext>
            </a:extLst>
          </p:cNvPr>
          <p:cNvSpPr/>
          <p:nvPr/>
        </p:nvSpPr>
        <p:spPr>
          <a:xfrm>
            <a:off x="8140883" y="1695450"/>
            <a:ext cx="3439511" cy="50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Temperature Capsule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1550CB-1DA6-C843-6CD4-13CFFD028747}"/>
              </a:ext>
            </a:extLst>
          </p:cNvPr>
          <p:cNvSpPr/>
          <p:nvPr/>
        </p:nvSpPr>
        <p:spPr>
          <a:xfrm>
            <a:off x="8140883" y="2393950"/>
            <a:ext cx="3439511" cy="50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Sensors HIL </a:t>
            </a:r>
            <a:r>
              <a:rPr lang="en-US" sz="1600" dirty="0"/>
              <a:t>(</a:t>
            </a:r>
            <a:r>
              <a:rPr lang="en-US" sz="1600" dirty="0" err="1"/>
              <a:t>TemperatureDriver</a:t>
            </a:r>
            <a:r>
              <a:rPr lang="en-US" sz="1600" dirty="0"/>
              <a:t>)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DB5F225-4B4D-A774-79DA-E76B26694AC6}"/>
              </a:ext>
            </a:extLst>
          </p:cNvPr>
          <p:cNvCxnSpPr>
            <a:cxnSpLocks/>
          </p:cNvCxnSpPr>
          <p:nvPr/>
        </p:nvCxnSpPr>
        <p:spPr>
          <a:xfrm>
            <a:off x="8140883" y="1574800"/>
            <a:ext cx="3439511" cy="0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A2EFD481-6070-8F04-6068-390F00DE075A}"/>
              </a:ext>
            </a:extLst>
          </p:cNvPr>
          <p:cNvSpPr/>
          <p:nvPr/>
        </p:nvSpPr>
        <p:spPr>
          <a:xfrm>
            <a:off x="6274590" y="3790950"/>
            <a:ext cx="3439511" cy="50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I2C HIL (I2CDevice)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1486E33-8BBB-EFD4-A7C0-74A80987EB53}"/>
              </a:ext>
            </a:extLst>
          </p:cNvPr>
          <p:cNvSpPr/>
          <p:nvPr/>
        </p:nvSpPr>
        <p:spPr>
          <a:xfrm>
            <a:off x="6274591" y="4495800"/>
            <a:ext cx="3439511" cy="50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Virtual I2C Capsule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BF861AA-BBE6-1FD2-15BE-53280F76376C}"/>
              </a:ext>
            </a:extLst>
          </p:cNvPr>
          <p:cNvSpPr/>
          <p:nvPr/>
        </p:nvSpPr>
        <p:spPr>
          <a:xfrm>
            <a:off x="6274590" y="5194300"/>
            <a:ext cx="3439511" cy="50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I2C HIL (I2CMaster)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BCE7A04-0392-BE27-CEAC-5FED02F2058C}"/>
              </a:ext>
            </a:extLst>
          </p:cNvPr>
          <p:cNvSpPr/>
          <p:nvPr/>
        </p:nvSpPr>
        <p:spPr>
          <a:xfrm>
            <a:off x="6274590" y="5892800"/>
            <a:ext cx="3439511" cy="50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nRF52 I2C Driver</a:t>
            </a:r>
          </a:p>
        </p:txBody>
      </p:sp>
    </p:spTree>
    <p:extLst>
      <p:ext uri="{BB962C8B-B14F-4D97-AF65-F5344CB8AC3E}">
        <p14:creationId xmlns:p14="http://schemas.microsoft.com/office/powerpoint/2010/main" val="13605699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E81FE33F-E18E-1A6D-0082-9A4C646C5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Capsules can have multiple drivers beneath them too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BA71F3-09DC-C307-156C-13FECC993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3936CE-C6F8-00CC-E650-CBF2E9F9F8D1}"/>
              </a:ext>
            </a:extLst>
          </p:cNvPr>
          <p:cNvSpPr/>
          <p:nvPr/>
        </p:nvSpPr>
        <p:spPr>
          <a:xfrm>
            <a:off x="4376244" y="1237891"/>
            <a:ext cx="3439511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Application(s)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C06FDD1-004B-060B-DFAC-177D82C54738}"/>
              </a:ext>
            </a:extLst>
          </p:cNvPr>
          <p:cNvSpPr/>
          <p:nvPr/>
        </p:nvSpPr>
        <p:spPr>
          <a:xfrm>
            <a:off x="4376244" y="1936391"/>
            <a:ext cx="3439511" cy="508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Libtock</a:t>
            </a:r>
            <a:r>
              <a:rPr lang="en-US" dirty="0"/>
              <a:t>-c </a:t>
            </a:r>
            <a:r>
              <a:rPr lang="en-US" dirty="0" err="1"/>
              <a:t>SDCard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134E47-D874-0A94-A7B6-AF1095B354C0}"/>
              </a:ext>
            </a:extLst>
          </p:cNvPr>
          <p:cNvSpPr/>
          <p:nvPr/>
        </p:nvSpPr>
        <p:spPr>
          <a:xfrm>
            <a:off x="720790" y="2714939"/>
            <a:ext cx="10750419" cy="50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SDCard</a:t>
            </a:r>
            <a:r>
              <a:rPr lang="en-US" dirty="0"/>
              <a:t> Capsule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B9445E-1A66-46D4-31A6-939C9F4AA109}"/>
              </a:ext>
            </a:extLst>
          </p:cNvPr>
          <p:cNvSpPr/>
          <p:nvPr/>
        </p:nvSpPr>
        <p:spPr>
          <a:xfrm>
            <a:off x="720790" y="3343588"/>
            <a:ext cx="3439511" cy="50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SPI HIL </a:t>
            </a:r>
            <a:r>
              <a:rPr lang="en-US" sz="1600" dirty="0"/>
              <a:t>(</a:t>
            </a:r>
            <a:r>
              <a:rPr lang="en-US" sz="1600" dirty="0" err="1"/>
              <a:t>SpiMasterDevice</a:t>
            </a:r>
            <a:r>
              <a:rPr lang="en-US" sz="1600" dirty="0"/>
              <a:t>)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7FBCF9-1B7E-9E57-4BA7-6B808966F7C7}"/>
              </a:ext>
            </a:extLst>
          </p:cNvPr>
          <p:cNvSpPr/>
          <p:nvPr/>
        </p:nvSpPr>
        <p:spPr>
          <a:xfrm>
            <a:off x="720789" y="5442039"/>
            <a:ext cx="3439511" cy="50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nRF52 SPI Driver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02B813-D987-77CD-9BDE-4A98C71CB518}"/>
              </a:ext>
            </a:extLst>
          </p:cNvPr>
          <p:cNvCxnSpPr>
            <a:cxnSpLocks/>
          </p:cNvCxnSpPr>
          <p:nvPr/>
        </p:nvCxnSpPr>
        <p:spPr>
          <a:xfrm>
            <a:off x="4376244" y="2577741"/>
            <a:ext cx="3439511" cy="0"/>
          </a:xfrm>
          <a:prstGeom prst="line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4430D3F9-84AA-92E4-02B8-6275BDC53755}"/>
              </a:ext>
            </a:extLst>
          </p:cNvPr>
          <p:cNvSpPr/>
          <p:nvPr/>
        </p:nvSpPr>
        <p:spPr>
          <a:xfrm>
            <a:off x="720790" y="4045487"/>
            <a:ext cx="3439511" cy="50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Virtual SPI Capsule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FCDBA9-FBA2-9FFD-E86B-65B71BF3A968}"/>
              </a:ext>
            </a:extLst>
          </p:cNvPr>
          <p:cNvSpPr/>
          <p:nvPr/>
        </p:nvSpPr>
        <p:spPr>
          <a:xfrm>
            <a:off x="720789" y="4744254"/>
            <a:ext cx="3439511" cy="50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SPI HIL </a:t>
            </a:r>
            <a:r>
              <a:rPr lang="en-US" sz="1600" dirty="0"/>
              <a:t>(</a:t>
            </a:r>
            <a:r>
              <a:rPr lang="en-US" sz="1600" dirty="0" err="1"/>
              <a:t>SpiMaster</a:t>
            </a:r>
            <a:r>
              <a:rPr lang="en-US" sz="1600" dirty="0"/>
              <a:t>)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80E765C-353C-F142-531C-6BDD59567FD4}"/>
              </a:ext>
            </a:extLst>
          </p:cNvPr>
          <p:cNvSpPr/>
          <p:nvPr/>
        </p:nvSpPr>
        <p:spPr>
          <a:xfrm>
            <a:off x="4376245" y="3339653"/>
            <a:ext cx="3439511" cy="50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Time HIL </a:t>
            </a:r>
            <a:r>
              <a:rPr lang="en-US" sz="1600" dirty="0"/>
              <a:t>(Alarm)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ED9BE9-45C8-EA4E-09A4-F9EAB4A8D83E}"/>
              </a:ext>
            </a:extLst>
          </p:cNvPr>
          <p:cNvSpPr/>
          <p:nvPr/>
        </p:nvSpPr>
        <p:spPr>
          <a:xfrm>
            <a:off x="4376244" y="4070438"/>
            <a:ext cx="3439511" cy="50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nRF52 Timer Driver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BFBE75-88EF-D771-409F-51F652907AC6}"/>
              </a:ext>
            </a:extLst>
          </p:cNvPr>
          <p:cNvSpPr/>
          <p:nvPr/>
        </p:nvSpPr>
        <p:spPr>
          <a:xfrm>
            <a:off x="8031700" y="3339653"/>
            <a:ext cx="3439511" cy="50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GPIO HIL </a:t>
            </a:r>
            <a:r>
              <a:rPr lang="en-US" sz="1600" dirty="0"/>
              <a:t>(</a:t>
            </a:r>
            <a:r>
              <a:rPr lang="en-US" sz="1600" dirty="0" err="1"/>
              <a:t>InterruptPin</a:t>
            </a:r>
            <a:r>
              <a:rPr lang="en-US" sz="1600" dirty="0"/>
              <a:t>)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ACFEA9-A6AF-955A-B7D7-DFD97A947779}"/>
              </a:ext>
            </a:extLst>
          </p:cNvPr>
          <p:cNvSpPr/>
          <p:nvPr/>
        </p:nvSpPr>
        <p:spPr>
          <a:xfrm>
            <a:off x="8031698" y="4070438"/>
            <a:ext cx="3439511" cy="50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nRF52 GPIO Driver</a:t>
            </a:r>
          </a:p>
        </p:txBody>
      </p:sp>
    </p:spTree>
    <p:extLst>
      <p:ext uri="{BB962C8B-B14F-4D97-AF65-F5344CB8AC3E}">
        <p14:creationId xmlns:p14="http://schemas.microsoft.com/office/powerpoint/2010/main" val="342556704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9C365-18CE-8B5C-88D8-3E78A8F45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CF56B-BFEF-9CEB-9617-C863EDDEF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Tock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84AF64-5A52-8968-83C7-C8EF8C68F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https://github.com/tock/tock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https://www.tockos.org/</a:t>
            </a:r>
            <a:endParaRPr lang="en-US" dirty="0"/>
          </a:p>
          <a:p>
            <a:endParaRPr lang="en-US" dirty="0"/>
          </a:p>
          <a:p>
            <a:r>
              <a:rPr lang="en-US" sz="2400" b="1" dirty="0"/>
              <a:t>“Multiprogramming a 64 kB Computer Safely and Efficiently”</a:t>
            </a:r>
            <a:br>
              <a:rPr lang="en-US" sz="2400" dirty="0"/>
            </a:br>
            <a:r>
              <a:rPr lang="en-US" sz="2400" dirty="0"/>
              <a:t>Levy et al. 2017. Symposium on Operating Systems Principles.</a:t>
            </a:r>
            <a:br>
              <a:rPr lang="en-US" sz="2400" dirty="0"/>
            </a:br>
            <a:r>
              <a:rPr lang="en-US" sz="2400" dirty="0">
                <a:hlinkClick r:id="rId4"/>
              </a:rPr>
              <a:t>https://brandenghena.com/projects/tock/levy17multiprogramming.pdf</a:t>
            </a:r>
            <a:endParaRPr lang="en-US" sz="2400" dirty="0"/>
          </a:p>
          <a:p>
            <a:endParaRPr lang="en-US" sz="2400" dirty="0"/>
          </a:p>
          <a:p>
            <a:r>
              <a:rPr lang="en-US" sz="2400" b="1" dirty="0"/>
              <a:t>"Tock: From Research to Securing 10 Million Computers“</a:t>
            </a:r>
            <a:br>
              <a:rPr lang="en-US" sz="2400" dirty="0"/>
            </a:br>
            <a:r>
              <a:rPr lang="en-US" sz="2400" dirty="0"/>
              <a:t>Schuermann et al. 2025. Symposium on Operating System Principles.</a:t>
            </a:r>
            <a:br>
              <a:rPr lang="en-US" sz="2400" dirty="0"/>
            </a:br>
            <a:r>
              <a:rPr lang="en-US" sz="2400" dirty="0">
                <a:hlinkClick r:id="rId5"/>
              </a:rPr>
              <a:t>https://brandenghena.com/projects/tock/2025-sosp-tock-decade.pdf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31353F-025D-C989-0512-73D4389F4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9CE5AA-62C5-6618-6141-BD1B2F6B70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8043" y="914400"/>
            <a:ext cx="5372351" cy="151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027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124E2-94FB-8A9F-7863-61EFD8CA1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A31DFD-CDB8-11E7-6691-5F5B477D1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A106027-D314-2FCC-7754-89E2E951B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Embedded Operating Systems</a:t>
            </a:r>
          </a:p>
          <a:p>
            <a:pPr lvl="1"/>
            <a:endParaRPr lang="en-US" dirty="0"/>
          </a:p>
          <a:p>
            <a:r>
              <a:rPr lang="en-US" dirty="0"/>
              <a:t>Embedded Security Challenges</a:t>
            </a:r>
          </a:p>
          <a:p>
            <a:pPr lvl="1"/>
            <a:endParaRPr lang="en-US" dirty="0"/>
          </a:p>
          <a:p>
            <a:r>
              <a:rPr lang="en-US" dirty="0"/>
              <a:t>Tock Overview</a:t>
            </a:r>
          </a:p>
          <a:p>
            <a:pPr lvl="1"/>
            <a:endParaRPr lang="en-US" dirty="0"/>
          </a:p>
          <a:p>
            <a:r>
              <a:rPr lang="en-US" dirty="0"/>
              <a:t>Rust Programming</a:t>
            </a:r>
          </a:p>
          <a:p>
            <a:pPr lvl="1"/>
            <a:endParaRPr lang="en-US" dirty="0"/>
          </a:p>
          <a:p>
            <a:r>
              <a:rPr lang="en-US" dirty="0"/>
              <a:t>Tock Driver Design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F7CF88B-3475-A984-8E43-E31D35C9B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557863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an operating system?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385932" y="6054411"/>
            <a:ext cx="6916119" cy="52177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bg1"/>
                </a:solidFill>
              </a:rPr>
              <a:t>Hardware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2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</a:rPr>
              <a:t>Steam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667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Chrome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1150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>
                <a:solidFill>
                  <a:schemeClr val="tx1"/>
                </a:solidFill>
              </a:rPr>
              <a:t>Powerpoint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953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QEMU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6004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Spotify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15878" y="1828800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User processes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3297264" y="2819399"/>
            <a:ext cx="7093455" cy="3026301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3385932" y="3549885"/>
            <a:ext cx="1684696" cy="8348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File </a:t>
            </a:r>
            <a:b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System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577987" y="3549885"/>
            <a:ext cx="1950700" cy="8348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Process </a:t>
            </a:r>
            <a:b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Manager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8617355" y="3549885"/>
            <a:ext cx="1684696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Network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5159296" y="3549885"/>
            <a:ext cx="1330023" cy="8348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Virtual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Memory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91892" y="3746366"/>
            <a:ext cx="21280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Operating System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3385932" y="4593438"/>
            <a:ext cx="1862032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Device Drivers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5868641" y="4593438"/>
            <a:ext cx="2128037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Interrupt Handlers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617355" y="4593438"/>
            <a:ext cx="1684696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Boot and </a:t>
            </a:r>
            <a:r>
              <a:rPr lang="en-US" sz="2000" dirty="0" err="1">
                <a:solidFill>
                  <a:schemeClr val="tx1"/>
                </a:solidFill>
              </a:rPr>
              <a:t>Init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655949-BC4B-4A48-A1C5-396478A22E30}"/>
              </a:ext>
            </a:extLst>
          </p:cNvPr>
          <p:cNvSpPr txBox="1"/>
          <p:nvPr/>
        </p:nvSpPr>
        <p:spPr>
          <a:xfrm>
            <a:off x="1115878" y="5675293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Physical computer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F50CCE-56F8-488B-9400-A197196DC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521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an operating system?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385932" y="6054411"/>
            <a:ext cx="6916119" cy="52177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solidFill>
                  <a:schemeClr val="bg1"/>
                </a:solidFill>
              </a:rPr>
              <a:t>Hardware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3762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</a:rPr>
              <a:t>Steam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667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Chrome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1150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err="1">
                <a:solidFill>
                  <a:schemeClr val="tx1"/>
                </a:solidFill>
              </a:rPr>
              <a:t>Powerpoint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953214" y="22550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QEMU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4600414" y="1721604"/>
            <a:ext cx="1684696" cy="422071"/>
          </a:xfrm>
          <a:prstGeom prst="rect">
            <a:avLst/>
          </a:prstGeom>
          <a:solidFill>
            <a:srgbClr val="CCFFCC"/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Spotify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15878" y="1828800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User processes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3297264" y="2819399"/>
            <a:ext cx="7093455" cy="3026301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3385932" y="3549885"/>
            <a:ext cx="1684696" cy="8348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File </a:t>
            </a:r>
            <a:b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System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577987" y="3549885"/>
            <a:ext cx="1950700" cy="8348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Process </a:t>
            </a:r>
            <a:b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Manager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8617355" y="3549885"/>
            <a:ext cx="1684696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Network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5159296" y="3549885"/>
            <a:ext cx="1330023" cy="83484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Virtual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Memory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91892" y="3746366"/>
            <a:ext cx="21280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Operating System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3385932" y="4593438"/>
            <a:ext cx="1862032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Device Drivers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5868641" y="4593438"/>
            <a:ext cx="2128037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Interrupt Handlers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617355" y="4593438"/>
            <a:ext cx="1684696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Boot and </a:t>
            </a:r>
            <a:r>
              <a:rPr lang="en-US" sz="2000" dirty="0" err="1">
                <a:solidFill>
                  <a:schemeClr val="tx1"/>
                </a:solidFill>
              </a:rPr>
              <a:t>Init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3385932" y="5219569"/>
            <a:ext cx="6916119" cy="5217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Hardware Abstraction Layer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3385932" y="2923754"/>
            <a:ext cx="6916119" cy="5217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</a:rPr>
              <a:t>Application Interface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655949-BC4B-4A48-A1C5-396478A22E30}"/>
              </a:ext>
            </a:extLst>
          </p:cNvPr>
          <p:cNvSpPr txBox="1"/>
          <p:nvPr/>
        </p:nvSpPr>
        <p:spPr>
          <a:xfrm>
            <a:off x="1115878" y="5675293"/>
            <a:ext cx="19837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n-lt"/>
              </a:rPr>
              <a:t>Physical computer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E1B799-9421-4093-9FFE-4B1E4B69C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152071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59C7661-1A23-46AD-9A1C-969826AB4919}" vid="{8313A47A-0E3D-42A5-B506-581C2F8724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cs343_template</Template>
  <TotalTime>2308</TotalTime>
  <Words>4101</Words>
  <Application>Microsoft Office PowerPoint</Application>
  <PresentationFormat>Widescreen</PresentationFormat>
  <Paragraphs>866</Paragraphs>
  <Slides>73</Slides>
  <Notes>0</Notes>
  <HiddenSlides>3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83" baseType="lpstr">
      <vt:lpstr>Arial</vt:lpstr>
      <vt:lpstr>Calibri</vt:lpstr>
      <vt:lpstr>Consolas</vt:lpstr>
      <vt:lpstr>Courier New</vt:lpstr>
      <vt:lpstr>Liberation Sans</vt:lpstr>
      <vt:lpstr>Roboto Mono</vt:lpstr>
      <vt:lpstr>Source Code Pro</vt:lpstr>
      <vt:lpstr>Source Sans Pro</vt:lpstr>
      <vt:lpstr>Tahoma</vt:lpstr>
      <vt:lpstr>Class Slides</vt:lpstr>
      <vt:lpstr>Lecture 16: Embedded OS</vt:lpstr>
      <vt:lpstr>Administrivia</vt:lpstr>
      <vt:lpstr>Today’s Goals</vt:lpstr>
      <vt:lpstr>General Tock resources</vt:lpstr>
      <vt:lpstr>Outline</vt:lpstr>
      <vt:lpstr>What is an operating system?</vt:lpstr>
      <vt:lpstr>What is an operating system?</vt:lpstr>
      <vt:lpstr>What is an operating system?</vt:lpstr>
      <vt:lpstr>What is an operating system?</vt:lpstr>
      <vt:lpstr>Operating systems goals</vt:lpstr>
      <vt:lpstr>How does this differ from what we’ve been doing?</vt:lpstr>
      <vt:lpstr>Userspace versus kernel distinction</vt:lpstr>
      <vt:lpstr>Linux system calls</vt:lpstr>
      <vt:lpstr>Embedded needs its own operating systems</vt:lpstr>
      <vt:lpstr>Linux is useful for many edge devices though</vt:lpstr>
      <vt:lpstr>A variety of embedded OSes exist with different designs</vt:lpstr>
      <vt:lpstr>Zephyr (2016-today)</vt:lpstr>
      <vt:lpstr>Outline</vt:lpstr>
      <vt:lpstr>Two needs not met by traditional embedded OSes</vt:lpstr>
      <vt:lpstr>Challenge for secure embedded: no virtual memory</vt:lpstr>
      <vt:lpstr>Embedded devices are a weak link</vt:lpstr>
      <vt:lpstr>Reminder: Mirai botnet (2016)</vt:lpstr>
      <vt:lpstr>Weak devices provide network entry points </vt:lpstr>
      <vt:lpstr>Modern systems increasingly need support for multiprogramming</vt:lpstr>
      <vt:lpstr>Security layering is desirable</vt:lpstr>
      <vt:lpstr>Platform layer</vt:lpstr>
      <vt:lpstr>Services layer</vt:lpstr>
      <vt:lpstr>Applications layer</vt:lpstr>
      <vt:lpstr>Break + Question</vt:lpstr>
      <vt:lpstr>Break + Question</vt:lpstr>
      <vt:lpstr>Outline</vt:lpstr>
      <vt:lpstr>Tock</vt:lpstr>
      <vt:lpstr>Tock Features</vt:lpstr>
      <vt:lpstr>Tock software organization</vt:lpstr>
      <vt:lpstr>Tock’s isolation mechanisms</vt:lpstr>
      <vt:lpstr>What does the Tock core kernel include?</vt:lpstr>
      <vt:lpstr>Device drivers</vt:lpstr>
      <vt:lpstr>Userspace applications</vt:lpstr>
      <vt:lpstr>How do applications access devices?</vt:lpstr>
      <vt:lpstr>Example: console capsule (driver number: 1)</vt:lpstr>
      <vt:lpstr>Event-driven programming</vt:lpstr>
      <vt:lpstr>Yield example</vt:lpstr>
      <vt:lpstr>Real Tock applications</vt:lpstr>
      <vt:lpstr>Example Tock application</vt:lpstr>
      <vt:lpstr>Outline</vt:lpstr>
      <vt:lpstr>Tock threat model</vt:lpstr>
      <vt:lpstr>Tock solution: use language features</vt:lpstr>
      <vt:lpstr>Basic Rust syntax</vt:lpstr>
      <vt:lpstr>Rust Structs and Impl</vt:lpstr>
      <vt:lpstr>What problems is Rust trying to solve?</vt:lpstr>
      <vt:lpstr>Rust has a strong notion of “ownership”</vt:lpstr>
      <vt:lpstr>Example: ownership with strings</vt:lpstr>
      <vt:lpstr>Ownership is transferred through function calls</vt:lpstr>
      <vt:lpstr>Ownership model prevents data races</vt:lpstr>
      <vt:lpstr>My feelings about writing code in Rust</vt:lpstr>
      <vt:lpstr>Tock downside: all drivers must be written in Rust</vt:lpstr>
      <vt:lpstr>Sidebar: the future of Rust</vt:lpstr>
      <vt:lpstr>Learning Rust</vt:lpstr>
      <vt:lpstr>Break + Programming languages personified</vt:lpstr>
      <vt:lpstr>Outline</vt:lpstr>
      <vt:lpstr>Driver “stack”</vt:lpstr>
      <vt:lpstr>Typical software stack in Tock</vt:lpstr>
      <vt:lpstr>Layer connections</vt:lpstr>
      <vt:lpstr>Example: Tock temperature stack on Microbit</vt:lpstr>
      <vt:lpstr>Temperature chip driver</vt:lpstr>
      <vt:lpstr>Senors Hardware Interface Layer</vt:lpstr>
      <vt:lpstr>Temperature capsule</vt:lpstr>
      <vt:lpstr>Libtock-c Temperature Library</vt:lpstr>
      <vt:lpstr>Example: Microbit Inertial Measurement Unit (IMU)</vt:lpstr>
      <vt:lpstr>Full LSM303AGR stack</vt:lpstr>
      <vt:lpstr>Capsules can have multiple drivers beneath them too</vt:lpstr>
      <vt:lpstr>General Tock resources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20: Embedded OS</dc:title>
  <dc:creator>Branden Ghena</dc:creator>
  <cp:lastModifiedBy>Branden Ghena</cp:lastModifiedBy>
  <cp:revision>124</cp:revision>
  <dcterms:created xsi:type="dcterms:W3CDTF">2020-11-21T22:29:47Z</dcterms:created>
  <dcterms:modified xsi:type="dcterms:W3CDTF">2025-11-20T16:57:32Z</dcterms:modified>
</cp:coreProperties>
</file>