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5"/>
  </p:notesMasterIdLst>
  <p:sldIdLst>
    <p:sldId id="256" r:id="rId2"/>
    <p:sldId id="460" r:id="rId3"/>
    <p:sldId id="264" r:id="rId4"/>
    <p:sldId id="472" r:id="rId5"/>
    <p:sldId id="383" r:id="rId6"/>
    <p:sldId id="389" r:id="rId7"/>
    <p:sldId id="407" r:id="rId8"/>
    <p:sldId id="388" r:id="rId9"/>
    <p:sldId id="385" r:id="rId10"/>
    <p:sldId id="391" r:id="rId11"/>
    <p:sldId id="393" r:id="rId12"/>
    <p:sldId id="399" r:id="rId13"/>
    <p:sldId id="400" r:id="rId14"/>
    <p:sldId id="401" r:id="rId15"/>
    <p:sldId id="402" r:id="rId16"/>
    <p:sldId id="403" r:id="rId17"/>
    <p:sldId id="404" r:id="rId18"/>
    <p:sldId id="398" r:id="rId19"/>
    <p:sldId id="394" r:id="rId20"/>
    <p:sldId id="412" r:id="rId21"/>
    <p:sldId id="413" r:id="rId22"/>
    <p:sldId id="471" r:id="rId23"/>
    <p:sldId id="408" r:id="rId24"/>
    <p:sldId id="397" r:id="rId25"/>
    <p:sldId id="395" r:id="rId26"/>
    <p:sldId id="446" r:id="rId27"/>
    <p:sldId id="392" r:id="rId28"/>
    <p:sldId id="405" r:id="rId29"/>
    <p:sldId id="390" r:id="rId30"/>
    <p:sldId id="406" r:id="rId31"/>
    <p:sldId id="432" r:id="rId32"/>
    <p:sldId id="433" r:id="rId33"/>
    <p:sldId id="434" r:id="rId34"/>
    <p:sldId id="435" r:id="rId35"/>
    <p:sldId id="436" r:id="rId36"/>
    <p:sldId id="437" r:id="rId37"/>
    <p:sldId id="438" r:id="rId38"/>
    <p:sldId id="439" r:id="rId39"/>
    <p:sldId id="440" r:id="rId40"/>
    <p:sldId id="441" r:id="rId41"/>
    <p:sldId id="409" r:id="rId42"/>
    <p:sldId id="410" r:id="rId43"/>
    <p:sldId id="443" r:id="rId44"/>
    <p:sldId id="445" r:id="rId45"/>
    <p:sldId id="470" r:id="rId46"/>
    <p:sldId id="447" r:id="rId47"/>
    <p:sldId id="450" r:id="rId48"/>
    <p:sldId id="448" r:id="rId49"/>
    <p:sldId id="451" r:id="rId50"/>
    <p:sldId id="454" r:id="rId51"/>
    <p:sldId id="455" r:id="rId52"/>
    <p:sldId id="456" r:id="rId53"/>
    <p:sldId id="457" r:id="rId54"/>
    <p:sldId id="469" r:id="rId55"/>
    <p:sldId id="463" r:id="rId56"/>
    <p:sldId id="462" r:id="rId57"/>
    <p:sldId id="467" r:id="rId58"/>
    <p:sldId id="464" r:id="rId59"/>
    <p:sldId id="465" r:id="rId60"/>
    <p:sldId id="466" r:id="rId61"/>
    <p:sldId id="458" r:id="rId62"/>
    <p:sldId id="459" r:id="rId63"/>
    <p:sldId id="468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60"/>
            <p14:sldId id="264"/>
          </p14:sldIdLst>
        </p14:section>
        <p14:section name="Comparators" id="{B55B8E8C-5EAB-4A1E-A4E9-AE5E896E46FA}">
          <p14:sldIdLst>
            <p14:sldId id="472"/>
            <p14:sldId id="383"/>
            <p14:sldId id="389"/>
            <p14:sldId id="407"/>
            <p14:sldId id="388"/>
            <p14:sldId id="385"/>
            <p14:sldId id="391"/>
            <p14:sldId id="393"/>
            <p14:sldId id="399"/>
            <p14:sldId id="400"/>
            <p14:sldId id="401"/>
            <p14:sldId id="402"/>
            <p14:sldId id="403"/>
            <p14:sldId id="404"/>
            <p14:sldId id="398"/>
            <p14:sldId id="394"/>
            <p14:sldId id="412"/>
            <p14:sldId id="413"/>
          </p14:sldIdLst>
        </p14:section>
        <p14:section name="ADC Design" id="{2F0F7AF6-50B0-487D-811C-1FC810702CC1}">
          <p14:sldIdLst>
            <p14:sldId id="471"/>
            <p14:sldId id="408"/>
            <p14:sldId id="397"/>
            <p14:sldId id="395"/>
            <p14:sldId id="446"/>
            <p14:sldId id="392"/>
            <p14:sldId id="405"/>
            <p14:sldId id="390"/>
            <p14:sldId id="406"/>
            <p14:sldId id="432"/>
            <p14:sldId id="433"/>
            <p14:sldId id="434"/>
            <p14:sldId id="435"/>
            <p14:sldId id="436"/>
            <p14:sldId id="437"/>
            <p14:sldId id="438"/>
            <p14:sldId id="439"/>
            <p14:sldId id="440"/>
            <p14:sldId id="441"/>
            <p14:sldId id="409"/>
            <p14:sldId id="410"/>
            <p14:sldId id="443"/>
            <p14:sldId id="445"/>
          </p14:sldIdLst>
        </p14:section>
        <p14:section name="nRF ADC" id="{582C6482-DDA6-4710-9AE7-F3D974B1669A}">
          <p14:sldIdLst>
            <p14:sldId id="470"/>
            <p14:sldId id="447"/>
            <p14:sldId id="450"/>
            <p14:sldId id="448"/>
            <p14:sldId id="451"/>
            <p14:sldId id="454"/>
            <p14:sldId id="455"/>
            <p14:sldId id="456"/>
            <p14:sldId id="457"/>
          </p14:sldIdLst>
        </p14:section>
        <p14:section name="Heartbeat Sampling" id="{1B16D9B3-A335-45D6-A031-3DE947B9DC17}">
          <p14:sldIdLst>
            <p14:sldId id="469"/>
            <p14:sldId id="463"/>
            <p14:sldId id="462"/>
            <p14:sldId id="467"/>
            <p14:sldId id="464"/>
            <p14:sldId id="465"/>
            <p14:sldId id="466"/>
            <p14:sldId id="458"/>
            <p14:sldId id="459"/>
          </p14:sldIdLst>
        </p14:section>
        <p14:section name="Wrapup" id="{29A7F866-9DA9-446B-8359-CE426CB89C7A}">
          <p14:sldIdLst>
            <p14:sldId id="4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F8"/>
    <a:srgbClr val="4472C4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7440" autoAdjust="0"/>
  </p:normalViewPr>
  <p:slideViewPr>
    <p:cSldViewPr snapToGrid="0">
      <p:cViewPr varScale="1">
        <p:scale>
          <a:sx n="77" d="100"/>
          <a:sy n="77" d="100"/>
        </p:scale>
        <p:origin x="120" y="197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10/14/2025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electronics.stackexchange.com/questions/286949/what-value-to-use-to-convert-adc-value-to-voltage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uccessive-approximation_ADC" TargetMode="External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09</a:t>
            </a:r>
            <a:br>
              <a:rPr lang="en-US" dirty="0"/>
            </a:br>
            <a:r>
              <a:rPr lang="en-US" dirty="0"/>
              <a:t>Analog Input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Hysteresis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871259" cy="5029200"/>
          </a:xfrm>
        </p:spPr>
        <p:txBody>
          <a:bodyPr/>
          <a:lstStyle/>
          <a:p>
            <a:r>
              <a:rPr lang="en-US" dirty="0"/>
              <a:t>A window added around signal state changes to prevent small amounts of noise from changing the output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2050" name="Picture 2" descr="Op-amp Comparator and the Op-amp Comparator Circuit">
            <a:extLst>
              <a:ext uri="{FF2B5EF4-FFF2-40B4-BE49-F238E27FC236}">
                <a16:creationId xmlns:a16="http://schemas.microsoft.com/office/drawing/2014/main" id="{FADC2D30-2F7B-4F94-BBF7-5CAC0BBCF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64"/>
          <a:stretch/>
        </p:blipFill>
        <p:spPr bwMode="auto">
          <a:xfrm>
            <a:off x="8478855" y="1070192"/>
            <a:ext cx="2660216" cy="213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BDF7CB-3AAC-45C3-B945-5DB4151A72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186" y="3200400"/>
            <a:ext cx="8915400" cy="2971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AD8A8F-9F83-493D-BCD6-248C8CA482DA}"/>
              </a:ext>
            </a:extLst>
          </p:cNvPr>
          <p:cNvSpPr/>
          <p:nvPr/>
        </p:nvSpPr>
        <p:spPr>
          <a:xfrm>
            <a:off x="2342370" y="3592882"/>
            <a:ext cx="1603332" cy="1467633"/>
          </a:xfrm>
          <a:prstGeom prst="rect">
            <a:avLst/>
          </a:prstGeom>
          <a:solidFill>
            <a:srgbClr val="4472C4">
              <a:alpha val="3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886CC0-0B44-4E9B-AD4E-CEE8A27B6E87}"/>
              </a:ext>
            </a:extLst>
          </p:cNvPr>
          <p:cNvSpPr/>
          <p:nvPr/>
        </p:nvSpPr>
        <p:spPr>
          <a:xfrm>
            <a:off x="5601224" y="3582444"/>
            <a:ext cx="2390383" cy="1467633"/>
          </a:xfrm>
          <a:prstGeom prst="rect">
            <a:avLst/>
          </a:prstGeom>
          <a:solidFill>
            <a:srgbClr val="4472C4">
              <a:alpha val="3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C19F62-8E15-45F5-B7EF-31F888B0DEC7}"/>
              </a:ext>
            </a:extLst>
          </p:cNvPr>
          <p:cNvSpPr/>
          <p:nvPr/>
        </p:nvSpPr>
        <p:spPr>
          <a:xfrm>
            <a:off x="3945702" y="4146115"/>
            <a:ext cx="1655521" cy="1327759"/>
          </a:xfrm>
          <a:prstGeom prst="rect">
            <a:avLst/>
          </a:prstGeom>
          <a:solidFill>
            <a:schemeClr val="accent2">
              <a:lumMod val="50000"/>
              <a:alpha val="3098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59AA4E7-4893-4E39-9FF5-E3847352874F}"/>
              </a:ext>
            </a:extLst>
          </p:cNvPr>
          <p:cNvSpPr/>
          <p:nvPr/>
        </p:nvSpPr>
        <p:spPr>
          <a:xfrm>
            <a:off x="7991606" y="4146115"/>
            <a:ext cx="1728593" cy="1327759"/>
          </a:xfrm>
          <a:prstGeom prst="rect">
            <a:avLst/>
          </a:prstGeom>
          <a:solidFill>
            <a:schemeClr val="accent2">
              <a:lumMod val="50000"/>
              <a:alpha val="3098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7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FB9-6387-4668-95AE-353C42CE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low-power comparator (LPCOMP)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C4091-975A-45DE-ABEF-0CFC6804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1EA3AE-7B21-4258-A247-B2D2C4DB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2999"/>
            <a:ext cx="10972799" cy="447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42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FB9-6387-4668-95AE-353C42CE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low-power comparator (LPCOMP)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C4091-975A-45DE-ABEF-0CFC6804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1EA3AE-7B21-4258-A247-B2D2C4DB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2999"/>
            <a:ext cx="10972799" cy="4472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7F676B-BA64-4E07-A95E-2085C4DFD0C1}"/>
              </a:ext>
            </a:extLst>
          </p:cNvPr>
          <p:cNvSpPr/>
          <p:nvPr/>
        </p:nvSpPr>
        <p:spPr>
          <a:xfrm>
            <a:off x="4659682" y="1916482"/>
            <a:ext cx="2129425" cy="1929008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E82E04-4BF7-440A-9D9F-76C6F85CB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486400"/>
            <a:ext cx="10972800" cy="685800"/>
          </a:xfrm>
        </p:spPr>
        <p:txBody>
          <a:bodyPr/>
          <a:lstStyle/>
          <a:p>
            <a:r>
              <a:rPr lang="en-US" dirty="0"/>
              <a:t>Input: one of eight analog input pins</a:t>
            </a:r>
          </a:p>
        </p:txBody>
      </p:sp>
    </p:spTree>
    <p:extLst>
      <p:ext uri="{BB962C8B-B14F-4D97-AF65-F5344CB8AC3E}">
        <p14:creationId xmlns:p14="http://schemas.microsoft.com/office/powerpoint/2010/main" val="2102968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FB9-6387-4668-95AE-353C42CE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low-power comparator (LPCOMP)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C4091-975A-45DE-ABEF-0CFC6804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1EA3AE-7B21-4258-A247-B2D2C4DB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2999"/>
            <a:ext cx="10972799" cy="4472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7F676B-BA64-4E07-A95E-2085C4DFD0C1}"/>
              </a:ext>
            </a:extLst>
          </p:cNvPr>
          <p:cNvSpPr/>
          <p:nvPr/>
        </p:nvSpPr>
        <p:spPr>
          <a:xfrm>
            <a:off x="607592" y="1130472"/>
            <a:ext cx="3713887" cy="4355927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E82E04-4BF7-440A-9D9F-76C6F85CB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486400"/>
            <a:ext cx="10972800" cy="964504"/>
          </a:xfrm>
        </p:spPr>
        <p:txBody>
          <a:bodyPr>
            <a:normAutofit/>
          </a:bodyPr>
          <a:lstStyle/>
          <a:p>
            <a:r>
              <a:rPr lang="en-US" dirty="0"/>
              <a:t>Reference: one of two analog inputs or selection of VDD * N/16</a:t>
            </a:r>
          </a:p>
          <a:p>
            <a:pPr lvl="1"/>
            <a:r>
              <a:rPr lang="en-US" dirty="0"/>
              <a:t>VDD: Input voltage of the system</a:t>
            </a:r>
          </a:p>
        </p:txBody>
      </p:sp>
    </p:spTree>
    <p:extLst>
      <p:ext uri="{BB962C8B-B14F-4D97-AF65-F5344CB8AC3E}">
        <p14:creationId xmlns:p14="http://schemas.microsoft.com/office/powerpoint/2010/main" val="169878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FB9-6387-4668-95AE-353C42CE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low-power comparator (LPCOMP)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C4091-975A-45DE-ABEF-0CFC6804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1EA3AE-7B21-4258-A247-B2D2C4DB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2999"/>
            <a:ext cx="10972799" cy="4472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7F676B-BA64-4E07-A95E-2085C4DFD0C1}"/>
              </a:ext>
            </a:extLst>
          </p:cNvPr>
          <p:cNvSpPr/>
          <p:nvPr/>
        </p:nvSpPr>
        <p:spPr>
          <a:xfrm>
            <a:off x="7014575" y="1038399"/>
            <a:ext cx="1139870" cy="167975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E82E04-4BF7-440A-9D9F-76C6F85CB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486400"/>
            <a:ext cx="10972800" cy="685800"/>
          </a:xfrm>
        </p:spPr>
        <p:txBody>
          <a:bodyPr/>
          <a:lstStyle/>
          <a:p>
            <a:r>
              <a:rPr lang="en-US" dirty="0"/>
              <a:t>Hysteresis: +/- 50 mV range around VIN- when enabled</a:t>
            </a:r>
          </a:p>
        </p:txBody>
      </p:sp>
    </p:spTree>
    <p:extLst>
      <p:ext uri="{BB962C8B-B14F-4D97-AF65-F5344CB8AC3E}">
        <p14:creationId xmlns:p14="http://schemas.microsoft.com/office/powerpoint/2010/main" val="2493844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FB9-6387-4668-95AE-353C42CE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low-power comparator (LPCOMP)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C4091-975A-45DE-ABEF-0CFC6804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1EA3AE-7B21-4258-A247-B2D2C4DB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2999"/>
            <a:ext cx="10972799" cy="4472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7F676B-BA64-4E07-A95E-2085C4DFD0C1}"/>
              </a:ext>
            </a:extLst>
          </p:cNvPr>
          <p:cNvSpPr/>
          <p:nvPr/>
        </p:nvSpPr>
        <p:spPr>
          <a:xfrm>
            <a:off x="7841293" y="4083484"/>
            <a:ext cx="1703540" cy="140291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E82E04-4BF7-440A-9D9F-76C6F85CB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486400"/>
            <a:ext cx="10972800" cy="685800"/>
          </a:xfrm>
        </p:spPr>
        <p:txBody>
          <a:bodyPr/>
          <a:lstStyle/>
          <a:p>
            <a:r>
              <a:rPr lang="en-US" dirty="0"/>
              <a:t>Events: transition signals + ready (~150 </a:t>
            </a:r>
            <a:r>
              <a:rPr lang="en-US" dirty="0" err="1"/>
              <a:t>μs</a:t>
            </a:r>
            <a:r>
              <a:rPr lang="en-US" dirty="0"/>
              <a:t> startup time)</a:t>
            </a:r>
          </a:p>
        </p:txBody>
      </p:sp>
    </p:spTree>
    <p:extLst>
      <p:ext uri="{BB962C8B-B14F-4D97-AF65-F5344CB8AC3E}">
        <p14:creationId xmlns:p14="http://schemas.microsoft.com/office/powerpoint/2010/main" val="3614330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FB9-6387-4668-95AE-353C42CE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low-power comparator (LPCOMP)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C4091-975A-45DE-ABEF-0CFC6804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1EA3AE-7B21-4258-A247-B2D2C4DB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2999"/>
            <a:ext cx="10972799" cy="4472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7F676B-BA64-4E07-A95E-2085C4DFD0C1}"/>
              </a:ext>
            </a:extLst>
          </p:cNvPr>
          <p:cNvSpPr/>
          <p:nvPr/>
        </p:nvSpPr>
        <p:spPr>
          <a:xfrm>
            <a:off x="8918530" y="1098550"/>
            <a:ext cx="2079321" cy="2020431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E82E04-4BF7-440A-9D9F-76C6F85CB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486400"/>
            <a:ext cx="10972800" cy="685800"/>
          </a:xfrm>
        </p:spPr>
        <p:txBody>
          <a:bodyPr/>
          <a:lstStyle/>
          <a:p>
            <a:r>
              <a:rPr lang="en-US" dirty="0"/>
              <a:t>Can also request what the current comparison state is (high/low)</a:t>
            </a:r>
          </a:p>
        </p:txBody>
      </p:sp>
    </p:spTree>
    <p:extLst>
      <p:ext uri="{BB962C8B-B14F-4D97-AF65-F5344CB8AC3E}">
        <p14:creationId xmlns:p14="http://schemas.microsoft.com/office/powerpoint/2010/main" val="974212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FB9-6387-4668-95AE-353C42CE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low-power comparator (LPCOMP)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C4091-975A-45DE-ABEF-0CFC6804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1EA3AE-7B21-4258-A247-B2D2C4DB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2999"/>
            <a:ext cx="10972799" cy="4472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7F676B-BA64-4E07-A95E-2085C4DFD0C1}"/>
              </a:ext>
            </a:extLst>
          </p:cNvPr>
          <p:cNvSpPr/>
          <p:nvPr/>
        </p:nvSpPr>
        <p:spPr>
          <a:xfrm>
            <a:off x="9501072" y="3147164"/>
            <a:ext cx="2079321" cy="68580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E82E04-4BF7-440A-9D9F-76C6F85CB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486400"/>
            <a:ext cx="10972800" cy="685800"/>
          </a:xfrm>
        </p:spPr>
        <p:txBody>
          <a:bodyPr/>
          <a:lstStyle/>
          <a:p>
            <a:r>
              <a:rPr lang="en-US" dirty="0"/>
              <a:t>Can be used for low-power wakeup of microcontroller </a:t>
            </a:r>
          </a:p>
        </p:txBody>
      </p:sp>
    </p:spTree>
    <p:extLst>
      <p:ext uri="{BB962C8B-B14F-4D97-AF65-F5344CB8AC3E}">
        <p14:creationId xmlns:p14="http://schemas.microsoft.com/office/powerpoint/2010/main" val="24595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94094-76A9-4078-B025-820730E82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COMP peripheral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57DC2-4BC4-4563-AD5C-0B6E4E473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Analog Comparator (not low power)</a:t>
            </a:r>
          </a:p>
          <a:p>
            <a:pPr lvl="1"/>
            <a:r>
              <a:rPr lang="en-US" dirty="0"/>
              <a:t>More advanced version of a comparator (otherwise similar)</a:t>
            </a:r>
          </a:p>
          <a:p>
            <a:pPr lvl="1"/>
            <a:endParaRPr lang="en-US" dirty="0"/>
          </a:p>
          <a:p>
            <a:r>
              <a:rPr lang="en-US" dirty="0"/>
              <a:t>What advantages would a more capable comparator have?</a:t>
            </a:r>
          </a:p>
          <a:p>
            <a:pPr lvl="1"/>
            <a:r>
              <a:rPr lang="en-US" dirty="0"/>
              <a:t>Configurable hysteresis</a:t>
            </a:r>
          </a:p>
          <a:p>
            <a:pPr lvl="2"/>
            <a:r>
              <a:rPr lang="en-US" dirty="0"/>
              <a:t>LPCOMP: +/- 50 mV	COMP: any of the N/64 voltage levels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Faster detection</a:t>
            </a:r>
          </a:p>
          <a:p>
            <a:pPr lvl="2"/>
            <a:r>
              <a:rPr lang="en-US" dirty="0"/>
              <a:t>LPCOMP: 5 </a:t>
            </a:r>
            <a:r>
              <a:rPr lang="en-US" dirty="0" err="1"/>
              <a:t>μs</a:t>
            </a:r>
            <a:r>
              <a:rPr lang="en-US" dirty="0"/>
              <a:t>		COMP: 0.1-0.6 </a:t>
            </a:r>
            <a:r>
              <a:rPr lang="en-US" dirty="0" err="1"/>
              <a:t>μs</a:t>
            </a:r>
            <a:r>
              <a:rPr lang="en-US" dirty="0"/>
              <a:t> (depends on power mode)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More possible reference voltages</a:t>
            </a:r>
          </a:p>
          <a:p>
            <a:pPr lvl="2"/>
            <a:r>
              <a:rPr lang="en-US" dirty="0"/>
              <a:t>LPCOMP: VDD or input	COMP: VDD, 1.2v, 1.8v, 2.4v, or input</a:t>
            </a:r>
          </a:p>
          <a:p>
            <a:pPr lvl="2"/>
            <a:r>
              <a:rPr lang="en-US" dirty="0"/>
              <a:t>LPCOMP: 16 levels		COMP: 64 levels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60097-5686-49D1-AEA6-98BF96AD6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9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F4630-D5FE-4A22-9EDE-AF47783A0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COMP peripheral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72BFF-5271-44A7-A53F-0F23C6DA2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341951-6CCF-4F1E-B475-714309108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73" y="1143000"/>
            <a:ext cx="1059724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36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1195F-E0D7-7BD3-D8DA-78C386F33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67207-A26D-EB5B-5D9C-67CB3C6BF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Labs continue as normal</a:t>
            </a:r>
          </a:p>
          <a:p>
            <a:pPr lvl="1"/>
            <a:r>
              <a:rPr lang="en-US" dirty="0"/>
              <a:t>This week: Breadboarding</a:t>
            </a:r>
          </a:p>
          <a:p>
            <a:endParaRPr lang="en-US" dirty="0"/>
          </a:p>
          <a:p>
            <a:r>
              <a:rPr lang="en-US" dirty="0"/>
              <a:t>Next week: Design Presentations</a:t>
            </a:r>
          </a:p>
          <a:p>
            <a:pPr lvl="1"/>
            <a:r>
              <a:rPr lang="en-US" dirty="0"/>
              <a:t>Details will be posted to Piazza tomorrow</a:t>
            </a:r>
          </a:p>
          <a:p>
            <a:pPr lvl="1"/>
            <a:r>
              <a:rPr lang="en-US" dirty="0"/>
              <a:t>Proposal feedback is coming, but I’m pretty happy with projects</a:t>
            </a:r>
          </a:p>
          <a:p>
            <a:pPr lvl="1"/>
            <a:r>
              <a:rPr lang="en-US" dirty="0"/>
              <a:t>Schedule will be up in the next day or two</a:t>
            </a:r>
          </a:p>
          <a:p>
            <a:endParaRPr lang="en-US" dirty="0"/>
          </a:p>
          <a:p>
            <a:r>
              <a:rPr lang="en-US" dirty="0"/>
              <a:t>Quiz today</a:t>
            </a:r>
          </a:p>
          <a:p>
            <a:pPr lvl="1"/>
            <a:r>
              <a:rPr lang="en-US" dirty="0"/>
              <a:t>Tell your friends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D5D9B9-E2DB-BC5B-7435-A91F42993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638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A10AF-7830-4205-B0F8-BA9730992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Question: Internal reference voltages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43B0E-D518-4478-B939-74A89001D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Why have internal voltage references other than the system voltage (VDD)? (</a:t>
            </a:r>
            <a:r>
              <a:rPr lang="en-US" b="1" dirty="0" err="1"/>
              <a:t>i.e</a:t>
            </a:r>
            <a:r>
              <a:rPr lang="en-US" b="1" dirty="0"/>
              <a:t>, 1.2v or 2.4v)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02FE14-5515-46B7-B0B3-30574F6A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448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A10AF-7830-4205-B0F8-BA9730992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Question: Internal reference voltages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43B0E-D518-4478-B939-74A89001D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Why have internal voltage references other than the system voltage (VDD)? (</a:t>
            </a:r>
            <a:r>
              <a:rPr lang="en-US" b="1" dirty="0" err="1"/>
              <a:t>i.e</a:t>
            </a:r>
            <a:r>
              <a:rPr lang="en-US" b="1" dirty="0"/>
              <a:t>, 1.2v or 2.4v)</a:t>
            </a:r>
          </a:p>
          <a:p>
            <a:endParaRPr lang="en-US" b="1" dirty="0"/>
          </a:p>
          <a:p>
            <a:pPr lvl="1"/>
            <a:r>
              <a:rPr lang="en-US" dirty="0"/>
              <a:t>What if want you want to measure </a:t>
            </a:r>
            <a:r>
              <a:rPr lang="en-US" i="1" dirty="0"/>
              <a:t>is</a:t>
            </a:r>
            <a:r>
              <a:rPr lang="en-US" dirty="0"/>
              <a:t> VDD?</a:t>
            </a:r>
          </a:p>
          <a:p>
            <a:pPr lvl="2"/>
            <a:r>
              <a:rPr lang="en-US" dirty="0"/>
              <a:t>Battery voltage</a:t>
            </a:r>
          </a:p>
          <a:p>
            <a:pPr lvl="2"/>
            <a:r>
              <a:rPr lang="en-US" dirty="0"/>
              <a:t>Did someone just unplug me?</a:t>
            </a:r>
          </a:p>
          <a:p>
            <a:pPr lvl="2"/>
            <a:r>
              <a:rPr lang="en-US" dirty="0"/>
              <a:t>etc.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What if VDD isn’t stable?</a:t>
            </a:r>
          </a:p>
          <a:p>
            <a:pPr lvl="2"/>
            <a:r>
              <a:rPr lang="en-US" dirty="0"/>
              <a:t>Battery voltage</a:t>
            </a:r>
          </a:p>
          <a:p>
            <a:pPr lvl="2"/>
            <a:r>
              <a:rPr lang="en-US" dirty="0"/>
              <a:t>Energy-harvesting system</a:t>
            </a:r>
          </a:p>
          <a:p>
            <a:pPr lvl="2"/>
            <a:r>
              <a:rPr lang="en-US" dirty="0"/>
              <a:t>Hard to know what any particular value means…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02FE14-5515-46B7-B0B3-30574F6A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371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C9DB6-A89B-8FC8-EA5D-CF973CCCE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13BC8A-E309-852C-DA9A-A1FE6CA53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D7E2046-A110-8AED-696A-05B4286BD1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Comparators (and </a:t>
            </a:r>
            <a:r>
              <a:rPr lang="en-US" dirty="0" err="1"/>
              <a:t>nRF</a:t>
            </a:r>
            <a:r>
              <a:rPr lang="en-US" dirty="0"/>
              <a:t> implementations)</a:t>
            </a:r>
          </a:p>
          <a:p>
            <a:endParaRPr lang="en-US" dirty="0"/>
          </a:p>
          <a:p>
            <a:r>
              <a:rPr lang="en-US" b="1" dirty="0"/>
              <a:t>General ADC Design</a:t>
            </a:r>
          </a:p>
          <a:p>
            <a:endParaRPr lang="en-US" dirty="0"/>
          </a:p>
          <a:p>
            <a:r>
              <a:rPr lang="en-US" dirty="0" err="1"/>
              <a:t>nRF</a:t>
            </a:r>
            <a:r>
              <a:rPr lang="en-US" dirty="0"/>
              <a:t> ADC Implementation</a:t>
            </a:r>
          </a:p>
          <a:p>
            <a:endParaRPr lang="en-US" dirty="0"/>
          </a:p>
          <a:p>
            <a:r>
              <a:rPr lang="en-US" dirty="0"/>
              <a:t>Heartbeat Sampling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89B3793-BF77-9A9F-DE4D-39A97424F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434412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88AE7-4662-4202-BA99-200C8B5D9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analog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1985C-3C6C-4015-BA6A-7BF905082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Microcontrollers are inherently digital</a:t>
            </a:r>
          </a:p>
          <a:p>
            <a:endParaRPr lang="en-US" dirty="0"/>
          </a:p>
          <a:p>
            <a:r>
              <a:rPr lang="en-US" dirty="0"/>
              <a:t>Need a method for translating analog signal into a digital one</a:t>
            </a:r>
          </a:p>
          <a:p>
            <a:endParaRPr lang="en-US" dirty="0"/>
          </a:p>
          <a:p>
            <a:r>
              <a:rPr lang="en-US" dirty="0"/>
              <a:t>Options: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Determine if signal is higher or lower than some amount (Boolean)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dirty="0"/>
              <a:t>Determine voltage value of signal (N-bit number)</a:t>
            </a:r>
          </a:p>
          <a:p>
            <a:pPr marL="914400" lvl="1" indent="-457200">
              <a:buFont typeface="+mj-lt"/>
              <a:buAutoNum type="arabicPeriod"/>
            </a:pPr>
            <a:endParaRPr lang="en-US" b="1" dirty="0"/>
          </a:p>
          <a:p>
            <a:pPr marL="457200" lvl="1" indent="0">
              <a:buNone/>
            </a:pPr>
            <a:r>
              <a:rPr lang="en-US" b="1" dirty="0"/>
              <a:t>Translation is done by an Analog-to-Digital Converter (ADC)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D2CC1-457A-4818-B88D-1C4C009BC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119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449AF-DFD0-4BD7-AB6F-813EF3E42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E0877-3D07-45E2-A7D3-C1EA616C3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5047" y="1143000"/>
            <a:ext cx="6745348" cy="5029200"/>
          </a:xfrm>
        </p:spPr>
        <p:txBody>
          <a:bodyPr>
            <a:normAutofit/>
          </a:bodyPr>
          <a:lstStyle/>
          <a:p>
            <a:r>
              <a:rPr lang="en-US" dirty="0"/>
              <a:t>Analog voltages are represented by discrete voltage levels</a:t>
            </a:r>
          </a:p>
          <a:p>
            <a:pPr lvl="1"/>
            <a:endParaRPr lang="en-US" dirty="0"/>
          </a:p>
          <a:p>
            <a:r>
              <a:rPr lang="en-US" dirty="0"/>
              <a:t>Comparators are 1-bit ADCs</a:t>
            </a:r>
          </a:p>
          <a:p>
            <a:pPr lvl="1"/>
            <a:r>
              <a:rPr lang="en-US" dirty="0"/>
              <a:t>Split into two regions</a:t>
            </a:r>
          </a:p>
          <a:p>
            <a:pPr lvl="1"/>
            <a:r>
              <a:rPr lang="en-US" dirty="0"/>
              <a:t>Good ADCs split into 4000-16000 regions</a:t>
            </a:r>
          </a:p>
          <a:p>
            <a:pPr lvl="1"/>
            <a:endParaRPr lang="en-US" dirty="0"/>
          </a:p>
          <a:p>
            <a:r>
              <a:rPr lang="en-US" dirty="0"/>
              <a:t>More levels gives a more accurate representation of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073F0-DF75-4314-BC15-4DD994B63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161AB5DD-50F6-4A2F-B52B-071CB928E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907" y="1203427"/>
            <a:ext cx="3069756" cy="222557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B733F581-8C24-4BE0-9ADE-1882F16B1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907" y="3651241"/>
            <a:ext cx="3069756" cy="258138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669719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36">
            <a:extLst>
              <a:ext uri="{FF2B5EF4-FFF2-40B4-BE49-F238E27FC236}">
                <a16:creationId xmlns:a16="http://schemas.microsoft.com/office/drawing/2014/main" id="{B0F790D6-BCC7-4ADD-AD11-AF9DB0B84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Translating voltage and ADC counts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Content Placeholder 37">
                <a:extLst>
                  <a:ext uri="{FF2B5EF4-FFF2-40B4-BE49-F238E27FC236}">
                    <a16:creationId xmlns:a16="http://schemas.microsoft.com/office/drawing/2014/main" id="{DD4BE381-003B-4B2E-B0A9-67B4A4338B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77541" y="1352812"/>
                <a:ext cx="4602854" cy="481938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𝑉𝑎𝑙𝑢𝑒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𝐼𝑁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𝑅𝐸𝐹</m:t>
                              </m:r>
                            </m:sub>
                          </m:sSub>
                        </m:den>
                      </m:f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𝑅𝑒𝑠𝑜𝑙𝑢𝑡𝑖𝑜𝑛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i="1" baseline="-25000" dirty="0">
                          <a:latin typeface="Cambria Math" panose="02040503050406030204" pitchFamily="18" charset="0"/>
                        </a:rPr>
                        <m:t>𝐼𝑁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𝑉𝑎𝑙𝑢𝑒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𝑅𝑒𝑠𝑜𝑙𝑢𝑡𝑖𝑜𝑛</m:t>
                              </m:r>
                            </m:sup>
                          </m:sSup>
                        </m:den>
                      </m:f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𝑉𝑅</m:t>
                      </m:r>
                      <m:r>
                        <a:rPr lang="en-US" sz="2400" b="0" i="1" baseline="-25000" dirty="0" smtClean="0">
                          <a:latin typeface="Cambria Math" panose="02040503050406030204" pitchFamily="18" charset="0"/>
                        </a:rPr>
                        <m:t>𝐸𝐹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r>
                  <a:rPr lang="en-US" sz="2400" dirty="0"/>
                  <a:t>V</a:t>
                </a:r>
                <a:r>
                  <a:rPr lang="en-US" sz="2400" baseline="-25000" dirty="0"/>
                  <a:t>REF</a:t>
                </a:r>
                <a:r>
                  <a:rPr lang="en-US" sz="2400" dirty="0"/>
                  <a:t> selects maximum range</a:t>
                </a:r>
              </a:p>
              <a:p>
                <a:r>
                  <a:rPr lang="en-US" sz="2400" dirty="0"/>
                  <a:t>Ground is usually minimum range</a:t>
                </a:r>
              </a:p>
              <a:p>
                <a:r>
                  <a:rPr lang="en-US" sz="2400" dirty="0"/>
                  <a:t>Resolution depends on hardware</a:t>
                </a:r>
              </a:p>
              <a:p>
                <a:pPr lvl="1"/>
                <a:r>
                  <a:rPr lang="en-US" sz="2000" dirty="0"/>
                  <a:t>Either hardcoded or a selection</a:t>
                </a:r>
              </a:p>
            </p:txBody>
          </p:sp>
        </mc:Choice>
        <mc:Fallback>
          <p:sp>
            <p:nvSpPr>
              <p:cNvPr id="38" name="Content Placeholder 37">
                <a:extLst>
                  <a:ext uri="{FF2B5EF4-FFF2-40B4-BE49-F238E27FC236}">
                    <a16:creationId xmlns:a16="http://schemas.microsoft.com/office/drawing/2014/main" id="{DD4BE381-003B-4B2E-B0A9-67B4A4338B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77541" y="1352812"/>
                <a:ext cx="4602854" cy="4819388"/>
              </a:xfrm>
              <a:blipFill>
                <a:blip r:embed="rId2"/>
                <a:stretch>
                  <a:fillRect l="-18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0CD18-015A-452E-B03C-73BA7C593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8720BEB-8A6D-4888-B8E0-992E10239EE6}"/>
              </a:ext>
            </a:extLst>
          </p:cNvPr>
          <p:cNvCxnSpPr/>
          <p:nvPr/>
        </p:nvCxnSpPr>
        <p:spPr>
          <a:xfrm>
            <a:off x="1128893" y="4688177"/>
            <a:ext cx="5341257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0B30EEE-F7F1-4BE2-B7FA-6EA18E6B7FC8}"/>
              </a:ext>
            </a:extLst>
          </p:cNvPr>
          <p:cNvCxnSpPr/>
          <p:nvPr/>
        </p:nvCxnSpPr>
        <p:spPr>
          <a:xfrm>
            <a:off x="1128893" y="3548806"/>
            <a:ext cx="5341257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33D9843-D7B8-4FC3-898C-1ACE13952584}"/>
              </a:ext>
            </a:extLst>
          </p:cNvPr>
          <p:cNvCxnSpPr>
            <a:cxnSpLocks/>
          </p:cNvCxnSpPr>
          <p:nvPr/>
        </p:nvCxnSpPr>
        <p:spPr>
          <a:xfrm flipV="1">
            <a:off x="1636892" y="2003941"/>
            <a:ext cx="0" cy="3823608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FEFF8A4-CE0D-4A9E-AC4F-4444F28A94E0}"/>
              </a:ext>
            </a:extLst>
          </p:cNvPr>
          <p:cNvCxnSpPr/>
          <p:nvPr/>
        </p:nvCxnSpPr>
        <p:spPr>
          <a:xfrm>
            <a:off x="1128893" y="5827549"/>
            <a:ext cx="5341257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787EC4-CC12-4B48-BBB5-8D662E161FE4}"/>
              </a:ext>
            </a:extLst>
          </p:cNvPr>
          <p:cNvCxnSpPr/>
          <p:nvPr/>
        </p:nvCxnSpPr>
        <p:spPr>
          <a:xfrm>
            <a:off x="1128893" y="2409435"/>
            <a:ext cx="5341257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17130C1-5A8E-49CC-86A2-8A71E185E1E3}"/>
              </a:ext>
            </a:extLst>
          </p:cNvPr>
          <p:cNvSpPr txBox="1"/>
          <p:nvPr/>
        </p:nvSpPr>
        <p:spPr>
          <a:xfrm>
            <a:off x="607595" y="5642882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 V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0B4797-7BE7-464A-8ECB-900BEFBA1A16}"/>
              </a:ext>
            </a:extLst>
          </p:cNvPr>
          <p:cNvSpPr txBox="1"/>
          <p:nvPr/>
        </p:nvSpPr>
        <p:spPr>
          <a:xfrm>
            <a:off x="608205" y="4503254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3D81A-6D1A-4078-B729-CEADC695318D}"/>
              </a:ext>
            </a:extLst>
          </p:cNvPr>
          <p:cNvSpPr txBox="1"/>
          <p:nvPr/>
        </p:nvSpPr>
        <p:spPr>
          <a:xfrm>
            <a:off x="607596" y="3363626"/>
            <a:ext cx="521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V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6C844D-E675-4948-BACE-F37485CBDED4}"/>
              </a:ext>
            </a:extLst>
          </p:cNvPr>
          <p:cNvSpPr txBox="1"/>
          <p:nvPr/>
        </p:nvSpPr>
        <p:spPr>
          <a:xfrm>
            <a:off x="607595" y="2223997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 V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C5F8B9-F8EB-410B-A6DC-095423155509}"/>
              </a:ext>
            </a:extLst>
          </p:cNvPr>
          <p:cNvSpPr txBox="1"/>
          <p:nvPr/>
        </p:nvSpPr>
        <p:spPr>
          <a:xfrm>
            <a:off x="1259522" y="1606974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3.3 V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4BF477-880D-4A29-B3D3-EDE9A2211163}"/>
              </a:ext>
            </a:extLst>
          </p:cNvPr>
          <p:cNvSpPr txBox="1"/>
          <p:nvPr/>
        </p:nvSpPr>
        <p:spPr>
          <a:xfrm>
            <a:off x="1259522" y="5987018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 V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E4FF04B-C79F-446B-BB37-80AEDE791404}"/>
              </a:ext>
            </a:extLst>
          </p:cNvPr>
          <p:cNvCxnSpPr>
            <a:cxnSpLocks/>
          </p:cNvCxnSpPr>
          <p:nvPr/>
        </p:nvCxnSpPr>
        <p:spPr>
          <a:xfrm flipV="1">
            <a:off x="3647121" y="2003941"/>
            <a:ext cx="0" cy="3823608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2DF49C1-8A78-40D0-902C-87E2A9B4F75F}"/>
              </a:ext>
            </a:extLst>
          </p:cNvPr>
          <p:cNvCxnSpPr>
            <a:cxnSpLocks/>
          </p:cNvCxnSpPr>
          <p:nvPr/>
        </p:nvCxnSpPr>
        <p:spPr>
          <a:xfrm flipV="1">
            <a:off x="6034721" y="2003941"/>
            <a:ext cx="0" cy="3823608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AAEC42F-979F-4DB6-962B-4C4DDFA64235}"/>
              </a:ext>
            </a:extLst>
          </p:cNvPr>
          <p:cNvSpPr txBox="1"/>
          <p:nvPr/>
        </p:nvSpPr>
        <p:spPr>
          <a:xfrm>
            <a:off x="1083738" y="1211819"/>
            <a:ext cx="1106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Analog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6EED486-113D-47CB-AF51-187A78850D53}"/>
              </a:ext>
            </a:extLst>
          </p:cNvPr>
          <p:cNvSpPr txBox="1"/>
          <p:nvPr/>
        </p:nvSpPr>
        <p:spPr>
          <a:xfrm>
            <a:off x="3269752" y="1606974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256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030FCA-D3A7-4FE6-8B8F-B6A3271A5FE6}"/>
              </a:ext>
            </a:extLst>
          </p:cNvPr>
          <p:cNvSpPr txBox="1"/>
          <p:nvPr/>
        </p:nvSpPr>
        <p:spPr>
          <a:xfrm>
            <a:off x="3269752" y="5987018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D33657-AFFF-42E9-BC9C-4F7A5FAD21FC}"/>
              </a:ext>
            </a:extLst>
          </p:cNvPr>
          <p:cNvSpPr txBox="1"/>
          <p:nvPr/>
        </p:nvSpPr>
        <p:spPr>
          <a:xfrm>
            <a:off x="2755705" y="1240942"/>
            <a:ext cx="1782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Digital (8-bit)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50DDCF7-29ED-4CCE-BF6B-E67A248AEDA9}"/>
              </a:ext>
            </a:extLst>
          </p:cNvPr>
          <p:cNvSpPr txBox="1"/>
          <p:nvPr/>
        </p:nvSpPr>
        <p:spPr>
          <a:xfrm>
            <a:off x="2892382" y="4318588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0CAF6CD-03E6-4649-B01F-947E5FB1398B}"/>
              </a:ext>
            </a:extLst>
          </p:cNvPr>
          <p:cNvSpPr txBox="1"/>
          <p:nvPr/>
        </p:nvSpPr>
        <p:spPr>
          <a:xfrm>
            <a:off x="2892381" y="3151056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155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C4DF558-A5CA-44C1-AE00-6DED47330455}"/>
              </a:ext>
            </a:extLst>
          </p:cNvPr>
          <p:cNvSpPr txBox="1"/>
          <p:nvPr/>
        </p:nvSpPr>
        <p:spPr>
          <a:xfrm>
            <a:off x="2892381" y="2041889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232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EA5035-688D-41AC-AAE9-F16E79BC9742}"/>
              </a:ext>
            </a:extLst>
          </p:cNvPr>
          <p:cNvSpPr txBox="1"/>
          <p:nvPr/>
        </p:nvSpPr>
        <p:spPr>
          <a:xfrm>
            <a:off x="5657349" y="1599849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4096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A112D1-388F-4570-91FA-E913C50F2492}"/>
              </a:ext>
            </a:extLst>
          </p:cNvPr>
          <p:cNvSpPr txBox="1"/>
          <p:nvPr/>
        </p:nvSpPr>
        <p:spPr>
          <a:xfrm>
            <a:off x="5657349" y="5979893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D24EA2C-1DE6-43EE-952B-04CA55DCBCD4}"/>
              </a:ext>
            </a:extLst>
          </p:cNvPr>
          <p:cNvSpPr txBox="1"/>
          <p:nvPr/>
        </p:nvSpPr>
        <p:spPr>
          <a:xfrm>
            <a:off x="4961467" y="1235029"/>
            <a:ext cx="2146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Digital (12-bit)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3B699DF-3D3A-4B58-A32D-D92E18BD5559}"/>
              </a:ext>
            </a:extLst>
          </p:cNvPr>
          <p:cNvSpPr txBox="1"/>
          <p:nvPr/>
        </p:nvSpPr>
        <p:spPr>
          <a:xfrm>
            <a:off x="5279979" y="4311463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1241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54C8D30-7C0E-40A1-97EC-7E9917431D26}"/>
              </a:ext>
            </a:extLst>
          </p:cNvPr>
          <p:cNvSpPr txBox="1"/>
          <p:nvPr/>
        </p:nvSpPr>
        <p:spPr>
          <a:xfrm>
            <a:off x="5279978" y="3143931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2482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63DBE03-6D8A-4160-A041-FF19A872FC04}"/>
              </a:ext>
            </a:extLst>
          </p:cNvPr>
          <p:cNvSpPr txBox="1"/>
          <p:nvPr/>
        </p:nvSpPr>
        <p:spPr>
          <a:xfrm>
            <a:off x="5279978" y="2034764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3723</a:t>
            </a:r>
          </a:p>
        </p:txBody>
      </p:sp>
    </p:spTree>
    <p:extLst>
      <p:ext uri="{BB962C8B-B14F-4D97-AF65-F5344CB8AC3E}">
        <p14:creationId xmlns:p14="http://schemas.microsoft.com/office/powerpoint/2010/main" val="3705088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1D2E5-A6E6-AE79-49D0-DDA789312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Wait, shouldn’t that range have a -1 somewhere?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A5FD4-19B1-0025-5A1D-BF27E7573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TLDR: no</a:t>
            </a:r>
            <a:endParaRPr lang="en-US" dirty="0">
              <a:hlinkClick r:id="rId2"/>
            </a:endParaRPr>
          </a:p>
          <a:p>
            <a:pPr lvl="1"/>
            <a:r>
              <a:rPr lang="en-US" dirty="0">
                <a:hlinkClick r:id="rId2"/>
              </a:rPr>
              <a:t>https://electronics.stackexchange.com/questions/286949/what-value-to-use-to-convert-adc-value-to-voltage</a:t>
            </a:r>
            <a:endParaRPr lang="en-US" dirty="0"/>
          </a:p>
          <a:p>
            <a:endParaRPr lang="en-US" dirty="0"/>
          </a:p>
          <a:p>
            <a:r>
              <a:rPr lang="en-US" dirty="0"/>
              <a:t>Each bit pattern represents a range of analog values</a:t>
            </a:r>
          </a:p>
          <a:p>
            <a:pPr lvl="1"/>
            <a:r>
              <a:rPr lang="en-US" dirty="0"/>
              <a:t>Using 2</a:t>
            </a:r>
            <a:r>
              <a:rPr lang="en-US" baseline="30000" dirty="0"/>
              <a:t>Resolution</a:t>
            </a:r>
            <a:r>
              <a:rPr lang="en-US" dirty="0"/>
              <a:t> minimizes the error for each bit within that range</a:t>
            </a:r>
          </a:p>
          <a:p>
            <a:endParaRPr lang="en-US" dirty="0"/>
          </a:p>
          <a:p>
            <a:r>
              <a:rPr lang="en-US" dirty="0"/>
              <a:t>Alternative important point:</a:t>
            </a:r>
          </a:p>
          <a:p>
            <a:pPr lvl="1"/>
            <a:r>
              <a:rPr lang="en-US" dirty="0"/>
              <a:t>The error in an ADC will be +/- at least one bit anyways, so this doesn’t matter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7A8AA7-F9AF-D40A-CE25-7DE0E2C48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7313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Quantization error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33244"/>
            <a:ext cx="10972800" cy="1338955"/>
          </a:xfrm>
        </p:spPr>
        <p:txBody>
          <a:bodyPr/>
          <a:lstStyle/>
          <a:p>
            <a:r>
              <a:rPr lang="en-US" dirty="0"/>
              <a:t>Resolution choice determines magnitude of error</a:t>
            </a:r>
          </a:p>
          <a:p>
            <a:pPr lvl="1"/>
            <a:r>
              <a:rPr lang="en-US" dirty="0"/>
              <a:t>Each extra bit halves the magnitude of error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8438B27-B84F-4F5D-8AA2-E27379717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925" y="1143000"/>
            <a:ext cx="9628138" cy="346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2659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703BB-2130-4149-8F80-55AF409CE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 to digital translation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3A923-6974-418D-9D9D-E3C7C6E44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Two steps: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Acquisition</a:t>
            </a:r>
          </a:p>
          <a:p>
            <a:pPr lvl="1"/>
            <a:r>
              <a:rPr lang="en-US" dirty="0"/>
              <a:t>Read in signal for some amount</a:t>
            </a:r>
            <a:br>
              <a:rPr lang="en-US" dirty="0"/>
            </a:br>
            <a:r>
              <a:rPr lang="en-US" dirty="0"/>
              <a:t>of time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Signal connected to a capacitor</a:t>
            </a:r>
          </a:p>
          <a:p>
            <a:pPr lvl="1"/>
            <a:r>
              <a:rPr lang="en-US" dirty="0"/>
              <a:t>Fills capacitor up to voltage level</a:t>
            </a:r>
          </a:p>
          <a:p>
            <a:pPr lvl="1"/>
            <a:r>
              <a:rPr lang="en-US" dirty="0"/>
              <a:t>Speed depends on input resistance</a:t>
            </a:r>
          </a:p>
          <a:p>
            <a:pPr lvl="2"/>
            <a:r>
              <a:rPr lang="en-US" dirty="0"/>
              <a:t>1-100 </a:t>
            </a:r>
            <a:r>
              <a:rPr lang="en-US" dirty="0" err="1"/>
              <a:t>μs</a:t>
            </a:r>
            <a:r>
              <a:rPr lang="en-US" dirty="0"/>
              <a:t> is common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Conversion</a:t>
            </a:r>
          </a:p>
          <a:p>
            <a:pPr lvl="1"/>
            <a:r>
              <a:rPr lang="en-US" dirty="0"/>
              <a:t>Determine which digital value the read signal corresponds 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963BBE-47C2-4692-93C1-1F882825C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57F012-BC7D-435F-9B6B-EF91E2846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088" y="1482284"/>
            <a:ext cx="3762912" cy="284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1897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Direct-conversion ADC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26342" cy="5029200"/>
          </a:xfrm>
        </p:spPr>
        <p:txBody>
          <a:bodyPr/>
          <a:lstStyle/>
          <a:p>
            <a:r>
              <a:rPr lang="en-US" dirty="0"/>
              <a:t>Chain comparators together</a:t>
            </a:r>
          </a:p>
          <a:p>
            <a:pPr lvl="1"/>
            <a:r>
              <a:rPr lang="en-US" dirty="0"/>
              <a:t>Each with a separate reference voltage</a:t>
            </a:r>
          </a:p>
          <a:p>
            <a:pPr lvl="1"/>
            <a:endParaRPr lang="en-US" dirty="0"/>
          </a:p>
          <a:p>
            <a:r>
              <a:rPr lang="en-US" dirty="0"/>
              <a:t>Digital value determined immediately</a:t>
            </a:r>
          </a:p>
          <a:p>
            <a:pPr lvl="1"/>
            <a:r>
              <a:rPr lang="en-US" dirty="0"/>
              <a:t>Also known as “Flash” ADCs</a:t>
            </a:r>
          </a:p>
          <a:p>
            <a:pPr lvl="1"/>
            <a:endParaRPr lang="en-US" dirty="0"/>
          </a:p>
          <a:p>
            <a:r>
              <a:rPr lang="en-US" dirty="0"/>
              <a:t>Downside: needs 2</a:t>
            </a:r>
            <a:r>
              <a:rPr lang="en-US" baseline="30000" dirty="0"/>
              <a:t>n</a:t>
            </a:r>
            <a:r>
              <a:rPr lang="en-US" dirty="0"/>
              <a:t>-1 comparators</a:t>
            </a:r>
          </a:p>
          <a:p>
            <a:pPr lvl="1"/>
            <a:r>
              <a:rPr lang="en-US" dirty="0"/>
              <a:t>Reserved for expensive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A5CF441-7BC3-4260-A3EA-1281C297FE83}"/>
              </a:ext>
            </a:extLst>
          </p:cNvPr>
          <p:cNvGrpSpPr/>
          <p:nvPr/>
        </p:nvGrpSpPr>
        <p:grpSpPr>
          <a:xfrm>
            <a:off x="7120082" y="228599"/>
            <a:ext cx="4460312" cy="5943601"/>
            <a:chOff x="7120082" y="228599"/>
            <a:chExt cx="4460312" cy="5943601"/>
          </a:xfrm>
        </p:grpSpPr>
        <p:pic>
          <p:nvPicPr>
            <p:cNvPr id="4100" name="Picture 4">
              <a:extLst>
                <a:ext uri="{FF2B5EF4-FFF2-40B4-BE49-F238E27FC236}">
                  <a16:creationId xmlns:a16="http://schemas.microsoft.com/office/drawing/2014/main" id="{B95A82CA-69BF-455F-9B97-26194B51E1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0082" y="228599"/>
              <a:ext cx="4460312" cy="5943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1723625-83AE-4574-BBD0-DD122067D6F4}"/>
                </a:ext>
              </a:extLst>
            </p:cNvPr>
            <p:cNvSpPr/>
            <p:nvPr/>
          </p:nvSpPr>
          <p:spPr>
            <a:xfrm>
              <a:off x="9472612" y="1147763"/>
              <a:ext cx="400051" cy="14510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39996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methods for sensing analog signals</a:t>
            </a:r>
          </a:p>
          <a:p>
            <a:pPr lvl="1"/>
            <a:r>
              <a:rPr lang="en-US" dirty="0"/>
              <a:t>Comparators</a:t>
            </a:r>
          </a:p>
          <a:p>
            <a:pPr lvl="1"/>
            <a:r>
              <a:rPr lang="en-US" dirty="0"/>
              <a:t>Analog-to-Digital Converters</a:t>
            </a:r>
          </a:p>
          <a:p>
            <a:pPr lvl="1"/>
            <a:endParaRPr lang="en-US" dirty="0"/>
          </a:p>
          <a:p>
            <a:r>
              <a:rPr lang="en-US" dirty="0"/>
              <a:t>Discuss </a:t>
            </a:r>
            <a:r>
              <a:rPr lang="en-US" dirty="0" err="1"/>
              <a:t>nRF</a:t>
            </a:r>
            <a:r>
              <a:rPr lang="en-US" dirty="0"/>
              <a:t> implementation of these peripherals</a:t>
            </a:r>
          </a:p>
          <a:p>
            <a:endParaRPr lang="en-US" dirty="0"/>
          </a:p>
          <a:p>
            <a:r>
              <a:rPr lang="en-US" dirty="0"/>
              <a:t>Apply analog sensing to a task: heartbeat detection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4D879-2F06-43C8-BAFD-AD4699EF6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Successive-Approximation ADC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5417E-4B94-4001-B651-949418E34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440394" cy="5029200"/>
          </a:xfrm>
        </p:spPr>
        <p:txBody>
          <a:bodyPr/>
          <a:lstStyle/>
          <a:p>
            <a:r>
              <a:rPr lang="en-US" dirty="0"/>
              <a:t>Method: Binary Search</a:t>
            </a:r>
          </a:p>
          <a:p>
            <a:pPr lvl="1"/>
            <a:r>
              <a:rPr lang="en-US" dirty="0"/>
              <a:t>Compare signal to generated reference</a:t>
            </a:r>
          </a:p>
          <a:p>
            <a:pPr lvl="1"/>
            <a:r>
              <a:rPr lang="en-US" dirty="0"/>
              <a:t>Increase or decrease reference as needed</a:t>
            </a:r>
          </a:p>
          <a:p>
            <a:pPr lvl="1"/>
            <a:r>
              <a:rPr lang="en-US" dirty="0"/>
              <a:t>Repeat</a:t>
            </a:r>
          </a:p>
          <a:p>
            <a:pPr lvl="1"/>
            <a:endParaRPr lang="en-US" dirty="0"/>
          </a:p>
          <a:p>
            <a:r>
              <a:rPr lang="en-US" dirty="0"/>
              <a:t>DAC creates reference</a:t>
            </a:r>
            <a:br>
              <a:rPr lang="en-US" dirty="0"/>
            </a:br>
            <a:r>
              <a:rPr lang="en-US" dirty="0"/>
              <a:t>(Digital-to-Analog Converter)</a:t>
            </a:r>
          </a:p>
          <a:p>
            <a:pPr lvl="1"/>
            <a:r>
              <a:rPr lang="en-US" dirty="0"/>
              <a:t>Final value of DAC is the ADC value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01F13-F8E0-4C1E-BA26-F4F2E026B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6C34D06-95E4-4530-83EA-86957959B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537" y="1142999"/>
            <a:ext cx="6274857" cy="502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539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4-bit ADC with an input signal V</a:t>
            </a:r>
            <a:r>
              <a:rPr lang="en-US" baseline="-25000" dirty="0"/>
              <a:t>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2596896" y="2097024"/>
              <a:ext cx="2974848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2487168" y="4652890"/>
              <a:ext cx="3301539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09079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Compare ½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u="sng" dirty="0"/>
              <a:t>?</a:t>
            </a:r>
            <a:r>
              <a:rPr lang="en-US" dirty="0"/>
              <a:t>???)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3169920" y="2097024"/>
              <a:ext cx="2401824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2523744" y="4652890"/>
              <a:ext cx="3264963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45278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Compare ½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b="1" dirty="0"/>
              <a:t>0</a:t>
            </a:r>
            <a:r>
              <a:rPr lang="en-US" dirty="0"/>
              <a:t>???)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  <a:p>
            <a:pPr lvl="1"/>
            <a:r>
              <a:rPr lang="en-US" dirty="0"/>
              <a:t>V</a:t>
            </a:r>
            <a:r>
              <a:rPr lang="en-US" baseline="-25000" dirty="0"/>
              <a:t>IN</a:t>
            </a:r>
            <a:r>
              <a:rPr lang="en-US" dirty="0"/>
              <a:t> is less. So set that bit to zero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3316224" y="2097024"/>
              <a:ext cx="2255520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3316224" y="4652890"/>
              <a:ext cx="2472483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535102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2. Compare 1/4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b="1" dirty="0"/>
              <a:t>0</a:t>
            </a:r>
            <a:r>
              <a:rPr lang="en-US" u="sng" dirty="0"/>
              <a:t>?</a:t>
            </a:r>
            <a:r>
              <a:rPr lang="en-US" dirty="0"/>
              <a:t>??)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3962400" y="2097024"/>
              <a:ext cx="1609344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3316224" y="4652890"/>
              <a:ext cx="2472483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3718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2. Compare 1/4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b="1" dirty="0"/>
              <a:t>01</a:t>
            </a:r>
            <a:r>
              <a:rPr lang="en-US" dirty="0"/>
              <a:t>??)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  <a:p>
            <a:pPr lvl="1"/>
            <a:r>
              <a:rPr lang="en-US" dirty="0"/>
              <a:t>V</a:t>
            </a:r>
            <a:r>
              <a:rPr lang="en-US" baseline="-25000" dirty="0"/>
              <a:t>IN</a:t>
            </a:r>
            <a:r>
              <a:rPr lang="en-US" dirty="0"/>
              <a:t> is greater. So set that bit to one</a:t>
            </a:r>
            <a:endParaRPr lang="en-US" baseline="-25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4072128" y="2097024"/>
              <a:ext cx="1499616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4072128" y="4652890"/>
              <a:ext cx="1716579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51757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3. Compare 3/8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b="1" dirty="0"/>
              <a:t>01</a:t>
            </a:r>
            <a:r>
              <a:rPr lang="en-US" u="sng" dirty="0"/>
              <a:t>?</a:t>
            </a:r>
            <a:r>
              <a:rPr lang="en-US" dirty="0"/>
              <a:t>?)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4681728" y="2097024"/>
              <a:ext cx="890016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4072128" y="4652890"/>
              <a:ext cx="1716579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779876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3. Compare 3/8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b="1" dirty="0"/>
              <a:t>010</a:t>
            </a:r>
            <a:r>
              <a:rPr lang="en-US" dirty="0"/>
              <a:t>?)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  <a:p>
            <a:pPr lvl="1"/>
            <a:r>
              <a:rPr lang="en-US" dirty="0"/>
              <a:t>V</a:t>
            </a:r>
            <a:r>
              <a:rPr lang="en-US" baseline="-25000" dirty="0"/>
              <a:t>IN</a:t>
            </a:r>
            <a:r>
              <a:rPr lang="en-US" dirty="0"/>
              <a:t> is less. So set that bit to zero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4767072" y="2097024"/>
              <a:ext cx="804672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4767072" y="4652890"/>
              <a:ext cx="1021635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963496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4. Compare 5/16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b="1" dirty="0"/>
              <a:t>010</a:t>
            </a:r>
            <a:r>
              <a:rPr lang="en-US" u="sng" dirty="0"/>
              <a:t>?</a:t>
            </a:r>
            <a:r>
              <a:rPr lang="en-US" dirty="0"/>
              <a:t>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5401056" y="2097024"/>
              <a:ext cx="170688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4767072" y="4652890"/>
              <a:ext cx="1021635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565142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4. Compare 5/16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b="1" dirty="0"/>
              <a:t>0101</a:t>
            </a:r>
            <a:r>
              <a:rPr lang="en-US" dirty="0"/>
              <a:t>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  <a:p>
            <a:pPr lvl="1"/>
            <a:r>
              <a:rPr lang="en-US" dirty="0"/>
              <a:t>V</a:t>
            </a:r>
            <a:r>
              <a:rPr lang="en-US" baseline="-25000" dirty="0"/>
              <a:t>IN</a:t>
            </a:r>
            <a:r>
              <a:rPr lang="en-US" dirty="0"/>
              <a:t> is greater. So bit is 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54588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42DCC-E86F-EB9B-0356-EDB4BEB1C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3D5744-A5DA-4346-2E97-D2B18B00F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245CC49-84D6-E1B7-E1C1-B564770679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Comparators (and </a:t>
            </a:r>
            <a:r>
              <a:rPr lang="en-US" b="1" dirty="0" err="1"/>
              <a:t>nRF</a:t>
            </a:r>
            <a:r>
              <a:rPr lang="en-US" b="1" dirty="0"/>
              <a:t> implementations)</a:t>
            </a:r>
          </a:p>
          <a:p>
            <a:endParaRPr lang="en-US" dirty="0"/>
          </a:p>
          <a:p>
            <a:r>
              <a:rPr lang="en-US" dirty="0"/>
              <a:t>General ADC Design</a:t>
            </a:r>
          </a:p>
          <a:p>
            <a:endParaRPr lang="en-US" dirty="0"/>
          </a:p>
          <a:p>
            <a:r>
              <a:rPr lang="en-US" dirty="0" err="1"/>
              <a:t>nRF</a:t>
            </a:r>
            <a:r>
              <a:rPr lang="en-US" dirty="0"/>
              <a:t> ADC Implementation</a:t>
            </a:r>
          </a:p>
          <a:p>
            <a:endParaRPr lang="en-US" dirty="0"/>
          </a:p>
          <a:p>
            <a:r>
              <a:rPr lang="en-US" dirty="0"/>
              <a:t>Heartbeat Sampling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51AC5C0-27A6-C73C-B9CA-CDDE465A2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904431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5. Output is 5/16 V</a:t>
            </a:r>
            <a:r>
              <a:rPr lang="en-US" baseline="-25000" dirty="0"/>
              <a:t>REF</a:t>
            </a:r>
            <a:r>
              <a:rPr lang="en-US" dirty="0"/>
              <a:t> (0b0101)</a:t>
            </a:r>
            <a:endParaRPr lang="en-US" baseline="-25000" dirty="0"/>
          </a:p>
          <a:p>
            <a:pPr lvl="1"/>
            <a:r>
              <a:rPr lang="en-US" dirty="0"/>
              <a:t>Slight underestimate of the real value, but as close as we can get</a:t>
            </a:r>
          </a:p>
          <a:p>
            <a:pPr lvl="1"/>
            <a:r>
              <a:rPr lang="en-US" dirty="0"/>
              <a:t>More bits would get us even closer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16782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52B55-C714-49D3-975B-94F3F19A2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3175265" cy="1525044"/>
          </a:xfrm>
        </p:spPr>
        <p:txBody>
          <a:bodyPr>
            <a:normAutofit/>
          </a:bodyPr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A8C17-6D7C-4127-A943-FCC78AD1B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1A302848-FE30-4CEC-A76F-19E181B8E7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584" y="228600"/>
            <a:ext cx="7525809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A1582F-E63F-48F9-9D04-B898E3CB3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279736"/>
            <a:ext cx="3789041" cy="3892463"/>
          </a:xfrm>
        </p:spPr>
        <p:txBody>
          <a:bodyPr/>
          <a:lstStyle/>
          <a:p>
            <a:r>
              <a:rPr lang="en-US" dirty="0"/>
              <a:t>Performs a binary search to determine correct reference signal value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DE1BE55-4F63-4D0E-A1DB-EA0C943CF2C5}"/>
              </a:ext>
            </a:extLst>
          </p:cNvPr>
          <p:cNvSpPr txBox="1">
            <a:spLocks/>
          </p:cNvSpPr>
          <p:nvPr/>
        </p:nvSpPr>
        <p:spPr>
          <a:xfrm>
            <a:off x="332022" y="6172200"/>
            <a:ext cx="6381930" cy="466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dirty="0">
                <a:hlinkClick r:id="rId3"/>
              </a:rPr>
              <a:t>https://en.wikipedia.org/wiki/Successive-approximation_ADC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508891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8C0A1-A8BF-42EE-86AD-8F884EDBA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Tradeoffs in ADC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14475-4830-48F1-8938-C926562BB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Direct-Conversion: more expensive (more silicon)</a:t>
            </a:r>
          </a:p>
          <a:p>
            <a:r>
              <a:rPr lang="en-US" dirty="0"/>
              <a:t>SAADC: more time consuming (more binary search time)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Most microcontrollers land on successive-approximation designs</a:t>
            </a:r>
          </a:p>
          <a:p>
            <a:pPr lvl="1"/>
            <a:r>
              <a:rPr lang="en-US" dirty="0"/>
              <a:t>The slowdown isn’t an issue for slowly changing signals</a:t>
            </a:r>
          </a:p>
          <a:p>
            <a:pPr lvl="1"/>
            <a:r>
              <a:rPr lang="en-US" dirty="0"/>
              <a:t>Quickly changing signals might need special hardware anyways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B6BC7-9605-449E-9255-23624FEA1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4190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9E87-B9EC-B165-AA35-19DF87565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Critical Thinking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DB166-16FC-B5DD-959D-44608C0FB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much ADC resolution is needed?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57875D-E5B1-6F66-DCDF-63AD0A61B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5955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9E87-B9EC-B165-AA35-19DF87565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Critical Thinking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DB166-16FC-B5DD-959D-44608C0FB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much ADC resolution is needed?</a:t>
            </a:r>
          </a:p>
          <a:p>
            <a:endParaRPr lang="en-US" dirty="0"/>
          </a:p>
          <a:p>
            <a:pPr lvl="1"/>
            <a:r>
              <a:rPr lang="en-US" dirty="0"/>
              <a:t>Resolution requirement depends on signal being sensed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Temperature sensor probably doesn’t need 16-bit ADC</a:t>
            </a:r>
          </a:p>
          <a:p>
            <a:pPr lvl="2"/>
            <a:r>
              <a:rPr lang="en-US" dirty="0"/>
              <a:t>Difference between 30.001℃ and 30.002℃ is usually irrelevant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Microphone might though!</a:t>
            </a:r>
          </a:p>
          <a:p>
            <a:pPr lvl="2"/>
            <a:r>
              <a:rPr lang="en-US" dirty="0"/>
              <a:t>Differences are audible until they are small enough</a:t>
            </a:r>
          </a:p>
          <a:p>
            <a:pPr lvl="2"/>
            <a:r>
              <a:rPr lang="en-US" dirty="0"/>
              <a:t>16-bit or 24-bit tend to be common choices for audio data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57875D-E5B1-6F66-DCDF-63AD0A61B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24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7CBE8-E6D5-DAE7-F597-820CA24A3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8C3FD1-E056-FDC9-A237-1D0D1EE7B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4C288D2-E5A3-9D4D-017E-A65060E90E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Comparators (and </a:t>
            </a:r>
            <a:r>
              <a:rPr lang="en-US" dirty="0" err="1"/>
              <a:t>nRF</a:t>
            </a:r>
            <a:r>
              <a:rPr lang="en-US" dirty="0"/>
              <a:t> implementations)</a:t>
            </a:r>
          </a:p>
          <a:p>
            <a:endParaRPr lang="en-US" dirty="0"/>
          </a:p>
          <a:p>
            <a:r>
              <a:rPr lang="en-US" dirty="0"/>
              <a:t>General ADC Design</a:t>
            </a:r>
          </a:p>
          <a:p>
            <a:endParaRPr lang="en-US" dirty="0"/>
          </a:p>
          <a:p>
            <a:r>
              <a:rPr lang="en-US" b="1" dirty="0" err="1"/>
              <a:t>nRF</a:t>
            </a:r>
            <a:r>
              <a:rPr lang="en-US" b="1" dirty="0"/>
              <a:t> ADC Implementation</a:t>
            </a:r>
          </a:p>
          <a:p>
            <a:endParaRPr lang="en-US" dirty="0"/>
          </a:p>
          <a:p>
            <a:r>
              <a:rPr lang="en-US" dirty="0"/>
              <a:t>Heartbeat Sampling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767A4B0-49D3-4984-DEF2-31F0E7F2B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0810321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50CE2-093C-8626-570F-0801C7ADC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SAADC (Successive Approximation ADC)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B94E5-C771-A33C-A64D-5542537A5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Only one actual ADC peripheral in the chip</a:t>
            </a:r>
          </a:p>
          <a:p>
            <a:pPr lvl="1"/>
            <a:r>
              <a:rPr lang="en-US" dirty="0"/>
              <a:t>One measurement at any given time</a:t>
            </a:r>
          </a:p>
          <a:p>
            <a:pPr lvl="1"/>
            <a:endParaRPr lang="en-US" dirty="0"/>
          </a:p>
          <a:p>
            <a:r>
              <a:rPr lang="en-US" dirty="0"/>
              <a:t>However, provides 8 different “channels” with unique configurations</a:t>
            </a:r>
          </a:p>
          <a:p>
            <a:pPr lvl="1"/>
            <a:r>
              <a:rPr lang="en-US" dirty="0"/>
              <a:t>Virtualization in hardware!</a:t>
            </a:r>
          </a:p>
          <a:p>
            <a:pPr lvl="1"/>
            <a:r>
              <a:rPr lang="en-US" dirty="0"/>
              <a:t>Typical setup is to sample each channel one-after-the-other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91742-191E-AE60-B2C8-9FCC4659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420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9A0A1-1FB9-9061-4147-A69750C5A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1C943-0E71-5AB3-A7BF-0DA6C5E81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SAADC Resolution and Sampling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E3A63-0E9E-1C39-72CC-356FD2E48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Resolution is selectable (for the whole peripheral)</a:t>
            </a:r>
          </a:p>
          <a:p>
            <a:pPr lvl="1"/>
            <a:r>
              <a:rPr lang="en-US" dirty="0"/>
              <a:t>8, 10, 12, or 14 bits</a:t>
            </a:r>
          </a:p>
          <a:p>
            <a:pPr lvl="1"/>
            <a:r>
              <a:rPr lang="en-US" dirty="0"/>
              <a:t>Result stored as 16-bit value regardless</a:t>
            </a:r>
          </a:p>
          <a:p>
            <a:endParaRPr lang="en-US" dirty="0"/>
          </a:p>
          <a:p>
            <a:r>
              <a:rPr lang="en-US" dirty="0"/>
              <a:t>Sampling time is selectable (for each channel)</a:t>
            </a:r>
          </a:p>
          <a:p>
            <a:pPr lvl="1"/>
            <a:r>
              <a:rPr lang="en-US" dirty="0"/>
              <a:t>3-40 </a:t>
            </a:r>
            <a:r>
              <a:rPr lang="en-US" dirty="0" err="1"/>
              <a:t>μs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Longer sampling time is important</a:t>
            </a:r>
            <a:br>
              <a:rPr lang="en-US" dirty="0"/>
            </a:br>
            <a:r>
              <a:rPr lang="en-US" dirty="0"/>
              <a:t>for very low-current signals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CECFD-F3E8-C197-6FC1-05BF1F673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4D0A20-AC81-B463-1D96-0045BDEDF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863" y="3657600"/>
            <a:ext cx="3153311" cy="238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185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1047A-46B4-6926-5FD1-9D59DB74D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SAADC Inputs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D4E78-09C2-D1AC-BBF0-D1CB4952F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read the system voltage directly</a:t>
            </a:r>
          </a:p>
          <a:p>
            <a:endParaRPr lang="en-US" dirty="0"/>
          </a:p>
          <a:p>
            <a:r>
              <a:rPr lang="en-US" dirty="0"/>
              <a:t>Or read one of 8 different analog input pins</a:t>
            </a:r>
          </a:p>
          <a:p>
            <a:pPr lvl="1"/>
            <a:r>
              <a:rPr lang="en-US" dirty="0"/>
              <a:t>These pins ARE fixed and not totally reconfigurable</a:t>
            </a:r>
          </a:p>
          <a:p>
            <a:pPr lvl="1"/>
            <a:r>
              <a:rPr lang="en-US" dirty="0"/>
              <a:t>Analog signals are more susceptible to interference</a:t>
            </a:r>
          </a:p>
          <a:p>
            <a:pPr lvl="1"/>
            <a:endParaRPr lang="en-US" dirty="0"/>
          </a:p>
          <a:p>
            <a:r>
              <a:rPr lang="en-US" dirty="0"/>
              <a:t>Need to make sure that you’re connecting to an analog input pin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2239D5-B83F-303F-DCFB-C8EC74B3A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417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E0B44-2B38-3EA7-BBB2-7F191E867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B92734E-BF1A-6648-F0FC-836C60E25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 inputs on the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055ADB-2910-3B60-3423-E68F6A2D1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E7EDE49-8A73-8ABE-2F9B-223FD257EB41}"/>
              </a:ext>
            </a:extLst>
          </p:cNvPr>
          <p:cNvGrpSpPr/>
          <p:nvPr/>
        </p:nvGrpSpPr>
        <p:grpSpPr>
          <a:xfrm>
            <a:off x="5160722" y="792296"/>
            <a:ext cx="6127382" cy="5686159"/>
            <a:chOff x="5049249" y="0"/>
            <a:chExt cx="6872434" cy="6858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9FBB34B-C6D8-DF62-0DCC-7C8F429E3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1016"/>
            <a:stretch/>
          </p:blipFill>
          <p:spPr>
            <a:xfrm>
              <a:off x="5049249" y="0"/>
              <a:ext cx="6872434" cy="68580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43CE912-F3EF-9F16-E6D0-9D48A7BD3795}"/>
                </a:ext>
              </a:extLst>
            </p:cNvPr>
            <p:cNvSpPr/>
            <p:nvPr/>
          </p:nvSpPr>
          <p:spPr>
            <a:xfrm>
              <a:off x="7427934" y="0"/>
              <a:ext cx="3870543" cy="457200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6BD34B96-457D-74C3-6E6F-1619A8B4AD75}"/>
              </a:ext>
            </a:extLst>
          </p:cNvPr>
          <p:cNvSpPr/>
          <p:nvPr/>
        </p:nvSpPr>
        <p:spPr>
          <a:xfrm>
            <a:off x="6239699" y="1390389"/>
            <a:ext cx="2252948" cy="526093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6EB244-4C96-1EE5-078F-0E5464FECD1D}"/>
              </a:ext>
            </a:extLst>
          </p:cNvPr>
          <p:cNvSpPr/>
          <p:nvPr/>
        </p:nvSpPr>
        <p:spPr>
          <a:xfrm>
            <a:off x="6204207" y="4271375"/>
            <a:ext cx="2200757" cy="53862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79081E-43E6-7C7B-72A6-0AD72F3D9147}"/>
              </a:ext>
            </a:extLst>
          </p:cNvPr>
          <p:cNvSpPr txBox="1"/>
          <p:nvPr/>
        </p:nvSpPr>
        <p:spPr>
          <a:xfrm>
            <a:off x="6093994" y="4904125"/>
            <a:ext cx="2573397" cy="369332"/>
          </a:xfrm>
          <a:prstGeom prst="rect">
            <a:avLst/>
          </a:prstGeom>
          <a:solidFill>
            <a:srgbClr val="FFFCF8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P0.30 is actually AIN6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C63274-F6B1-696A-DDAD-CE869FD6E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302875" cy="50292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Of the 8 analog input pins</a:t>
            </a:r>
          </a:p>
          <a:p>
            <a:pPr lvl="1"/>
            <a:r>
              <a:rPr lang="en-US" dirty="0"/>
              <a:t>One for microphone</a:t>
            </a:r>
          </a:p>
          <a:p>
            <a:pPr lvl="1"/>
            <a:r>
              <a:rPr lang="en-US" dirty="0"/>
              <a:t>One is not connected</a:t>
            </a:r>
          </a:p>
          <a:p>
            <a:pPr lvl="1"/>
            <a:r>
              <a:rPr lang="en-US" dirty="0"/>
              <a:t>Three are repurposed for the LED matrix</a:t>
            </a:r>
          </a:p>
          <a:p>
            <a:pPr lvl="1"/>
            <a:r>
              <a:rPr lang="en-US" b="1" dirty="0"/>
              <a:t>Three are available as external inputs</a:t>
            </a:r>
          </a:p>
          <a:p>
            <a:pPr lvl="1"/>
            <a:endParaRPr lang="en-US" dirty="0"/>
          </a:p>
          <a:p>
            <a:r>
              <a:rPr lang="en-US" dirty="0"/>
              <a:t>For projects, students sometimes end up with external ADCs</a:t>
            </a:r>
          </a:p>
        </p:txBody>
      </p:sp>
    </p:spTree>
    <p:extLst>
      <p:ext uri="{BB962C8B-B14F-4D97-AF65-F5344CB8AC3E}">
        <p14:creationId xmlns:p14="http://schemas.microsoft.com/office/powerpoint/2010/main" val="3213616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8405" cy="5029200"/>
          </a:xfrm>
        </p:spPr>
        <p:txBody>
          <a:bodyPr/>
          <a:lstStyle/>
          <a:p>
            <a:r>
              <a:rPr lang="en-US" dirty="0"/>
              <a:t>Exist in infinite states</a:t>
            </a:r>
          </a:p>
          <a:p>
            <a:pPr lvl="1"/>
            <a:r>
              <a:rPr lang="en-US" dirty="0"/>
              <a:t>From a maximum to a minimum</a:t>
            </a:r>
          </a:p>
          <a:p>
            <a:pPr lvl="1"/>
            <a:endParaRPr lang="en-US" dirty="0"/>
          </a:p>
          <a:p>
            <a:r>
              <a:rPr lang="en-US" dirty="0"/>
              <a:t>Often used for interactions with the real world</a:t>
            </a:r>
          </a:p>
          <a:p>
            <a:pPr lvl="1"/>
            <a:r>
              <a:rPr lang="en-US" dirty="0"/>
              <a:t>Sensors usually generate analog signals</a:t>
            </a:r>
          </a:p>
          <a:p>
            <a:pPr lvl="1"/>
            <a:endParaRPr lang="en-US" dirty="0"/>
          </a:p>
          <a:p>
            <a:r>
              <a:rPr lang="en-US" dirty="0" err="1"/>
              <a:t>Microbit</a:t>
            </a:r>
            <a:r>
              <a:rPr lang="en-US" dirty="0"/>
              <a:t> example: microphone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DF2132CC-A3ED-4602-BB0A-0FBC9FBB3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101" y="234486"/>
            <a:ext cx="4811294" cy="288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C4FC9BF8-B8EB-49C6-8808-4163FEF9B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100" y="3121263"/>
            <a:ext cx="4811293" cy="30251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88D10-61CE-9EF5-B217-2F6B16199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DC588-F460-BF6B-B52A-E47FFA5E2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Triggering sample collection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D18BB-D017-F9BB-EA12-83CED5149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be triggered with TASK_START on demand</a:t>
            </a:r>
          </a:p>
          <a:p>
            <a:pPr lvl="1"/>
            <a:r>
              <a:rPr lang="en-US" dirty="0"/>
              <a:t>Including through EVENT-&gt;TASK chaining</a:t>
            </a:r>
          </a:p>
          <a:p>
            <a:endParaRPr lang="en-US" dirty="0"/>
          </a:p>
          <a:p>
            <a:r>
              <a:rPr lang="en-US" dirty="0"/>
              <a:t>Includes a timer within itself to automatically trigger sampling</a:t>
            </a:r>
          </a:p>
          <a:p>
            <a:pPr lvl="1"/>
            <a:r>
              <a:rPr lang="en-US" dirty="0"/>
              <a:t>Rate = 16 MHz / (2</a:t>
            </a:r>
            <a:r>
              <a:rPr lang="en-US" baseline="30000" dirty="0"/>
              <a:t>Scale</a:t>
            </a:r>
            <a:r>
              <a:rPr lang="en-US" dirty="0"/>
              <a:t>)     where scale is 11 bits</a:t>
            </a:r>
          </a:p>
          <a:p>
            <a:pPr lvl="1"/>
            <a:r>
              <a:rPr lang="en-US" dirty="0"/>
              <a:t>Maximum rate is 7.8 kHz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A37B1-39A6-10A5-5CF5-F52E0C960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502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DBD7C-3339-6864-501F-FCA4B0C62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040C3-C079-A04F-70F5-1168CA23D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EasyDMA</a:t>
            </a:r>
            <a:r>
              <a:rPr lang="en-US" dirty="0"/>
              <a:t> on the SAADC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73DCB-EDDD-CDE2-230E-4063DEBC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There is no register to read ADC results from</a:t>
            </a:r>
          </a:p>
          <a:p>
            <a:endParaRPr lang="en-US" dirty="0"/>
          </a:p>
          <a:p>
            <a:r>
              <a:rPr lang="en-US" dirty="0"/>
              <a:t>Instead, you must use DMA to collect samples</a:t>
            </a:r>
          </a:p>
          <a:p>
            <a:r>
              <a:rPr lang="en-US" dirty="0"/>
              <a:t>At configuration time, provide:</a:t>
            </a:r>
          </a:p>
          <a:p>
            <a:pPr lvl="1"/>
            <a:r>
              <a:rPr lang="en-US" dirty="0"/>
              <a:t>Pointer to RAM</a:t>
            </a:r>
          </a:p>
          <a:p>
            <a:pPr lvl="2"/>
            <a:r>
              <a:rPr lang="en-US" dirty="0"/>
              <a:t>Must be RAM, not Flash</a:t>
            </a:r>
          </a:p>
          <a:p>
            <a:pPr lvl="1"/>
            <a:r>
              <a:rPr lang="en-US" dirty="0"/>
              <a:t>Maximum count of 16-bit samples to be written starting at address</a:t>
            </a:r>
          </a:p>
          <a:p>
            <a:pPr lvl="2"/>
            <a:r>
              <a:rPr lang="en-US" dirty="0"/>
              <a:t>Up to 32768</a:t>
            </a:r>
          </a:p>
          <a:p>
            <a:pPr lvl="2"/>
            <a:endParaRPr lang="en-US" dirty="0"/>
          </a:p>
          <a:p>
            <a:r>
              <a:rPr lang="en-US" dirty="0"/>
              <a:t>When complete, a register tells you the amount of samples written to 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C44F9E-081F-3581-AAD1-D47ACCF2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9164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EE3C6-49F2-582F-A87E-B71B2CBBF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FC545-A4A7-2100-5197-00B440979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 signal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5709A-9FF4-5DD2-B08D-9B0950BBB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17954" cy="5029200"/>
          </a:xfrm>
        </p:spPr>
        <p:txBody>
          <a:bodyPr/>
          <a:lstStyle/>
          <a:p>
            <a:r>
              <a:rPr lang="en-US" dirty="0"/>
              <a:t>Includes two comparators for each channel</a:t>
            </a:r>
          </a:p>
          <a:p>
            <a:pPr lvl="1"/>
            <a:r>
              <a:rPr lang="en-US" dirty="0"/>
              <a:t>High and Low limits</a:t>
            </a:r>
          </a:p>
          <a:p>
            <a:pPr lvl="1"/>
            <a:endParaRPr lang="en-US" dirty="0"/>
          </a:p>
          <a:p>
            <a:r>
              <a:rPr lang="en-US" dirty="0"/>
              <a:t>Generates events whenever transitioning above High or below Low</a:t>
            </a:r>
          </a:p>
          <a:p>
            <a:pPr lvl="1"/>
            <a:r>
              <a:rPr lang="en-US" dirty="0"/>
              <a:t>Events can generate interrupts if desired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95EB35-5824-38D1-7006-0FD6F31C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4F3FCD-0AB3-ACCB-AA91-E8D0A3806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994" y="1192910"/>
            <a:ext cx="5317954" cy="447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954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E8FEC03-E558-D169-40E6-70B250AB7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32314-8C33-E438-7CD2-DC33B7F51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sensitivity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BA015-C38A-0053-710B-606AF6C18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ADCs are often temperature sensitive</a:t>
            </a:r>
          </a:p>
          <a:p>
            <a:pPr lvl="1"/>
            <a:r>
              <a:rPr lang="en-US" dirty="0" err="1"/>
              <a:t>nRF</a:t>
            </a:r>
            <a:r>
              <a:rPr lang="en-US" dirty="0"/>
              <a:t> SAADC: 0.02% per degree C</a:t>
            </a:r>
          </a:p>
          <a:p>
            <a:pPr lvl="1"/>
            <a:endParaRPr lang="en-US" dirty="0"/>
          </a:p>
          <a:p>
            <a:r>
              <a:rPr lang="en-US" dirty="0"/>
              <a:t>Recommends recalibrating every change of 10 degrees C or more</a:t>
            </a:r>
          </a:p>
          <a:p>
            <a:pPr lvl="1"/>
            <a:r>
              <a:rPr lang="en-US" dirty="0"/>
              <a:t>Automatic task for calibration</a:t>
            </a:r>
          </a:p>
          <a:p>
            <a:pPr lvl="1"/>
            <a:r>
              <a:rPr lang="en-US" dirty="0"/>
              <a:t>Real concern for deployed devices</a:t>
            </a:r>
          </a:p>
          <a:p>
            <a:pPr lvl="2"/>
            <a:r>
              <a:rPr lang="en-US" dirty="0"/>
              <a:t>Outdoors</a:t>
            </a:r>
          </a:p>
          <a:p>
            <a:pPr lvl="2"/>
            <a:r>
              <a:rPr lang="en-US" dirty="0"/>
              <a:t>Wearable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170B1E-2115-38D0-CCC5-0EC32382C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757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CA923-EAAE-7E9A-CA86-65FA14642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54ADCC-D681-1023-517A-CA0DCB091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8E98C6F-E643-2217-7724-7B55CD6DB9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Comparators (and </a:t>
            </a:r>
            <a:r>
              <a:rPr lang="en-US" dirty="0" err="1"/>
              <a:t>nRF</a:t>
            </a:r>
            <a:r>
              <a:rPr lang="en-US" dirty="0"/>
              <a:t> implementations)</a:t>
            </a:r>
          </a:p>
          <a:p>
            <a:endParaRPr lang="en-US" dirty="0"/>
          </a:p>
          <a:p>
            <a:r>
              <a:rPr lang="en-US" dirty="0"/>
              <a:t>General ADC Design</a:t>
            </a:r>
          </a:p>
          <a:p>
            <a:endParaRPr lang="en-US" dirty="0"/>
          </a:p>
          <a:p>
            <a:r>
              <a:rPr lang="en-US" dirty="0" err="1"/>
              <a:t>nRF</a:t>
            </a:r>
            <a:r>
              <a:rPr lang="en-US" dirty="0"/>
              <a:t> ADC Implementation</a:t>
            </a:r>
          </a:p>
          <a:p>
            <a:endParaRPr lang="en-US" dirty="0"/>
          </a:p>
          <a:p>
            <a:r>
              <a:rPr lang="en-US" b="1" dirty="0"/>
              <a:t>Heartbeat Sampling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521AE44-3983-A9F8-8C1F-61E7F04EC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3142537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ulse Sensor">
            <a:extLst>
              <a:ext uri="{FF2B5EF4-FFF2-40B4-BE49-F238E27FC236}">
                <a16:creationId xmlns:a16="http://schemas.microsoft.com/office/drawing/2014/main" id="{11312D07-AAD4-9D10-0148-7FA6D0DAF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4186" y="2884621"/>
            <a:ext cx="3836854" cy="383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tructure of the heart and a heartbeat signal [28]. | Download Scientific  Diagram">
            <a:extLst>
              <a:ext uri="{FF2B5EF4-FFF2-40B4-BE49-F238E27FC236}">
                <a16:creationId xmlns:a16="http://schemas.microsoft.com/office/drawing/2014/main" id="{494BFF33-7269-7DC2-D91E-6FEBCF40C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26676" y="228600"/>
            <a:ext cx="3471576" cy="371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0202DA-15AB-B819-6692-40BAC627C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6820E-EC8A-6485-7471-DA9D88440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223905" cy="5029200"/>
          </a:xfrm>
        </p:spPr>
        <p:txBody>
          <a:bodyPr/>
          <a:lstStyle/>
          <a:p>
            <a:r>
              <a:rPr lang="en-US" dirty="0"/>
              <a:t>Photo sensor that provides an analog output</a:t>
            </a:r>
          </a:p>
          <a:p>
            <a:r>
              <a:rPr lang="en-US" dirty="0"/>
              <a:t>When pressed tightly against a finger, the blood flow is detectable and corresponds with your pulse</a:t>
            </a:r>
          </a:p>
          <a:p>
            <a:pPr lvl="1"/>
            <a:r>
              <a:rPr lang="en-US" dirty="0"/>
              <a:t>Counting peak rate gives heartrate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B5AB5-9F9E-4D14-8E5D-2C3D0D2C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1026" name="Picture 2" descr="Light Sensor LED Pulse Detection Photoplethysmogram">
            <a:extLst>
              <a:ext uri="{FF2B5EF4-FFF2-40B4-BE49-F238E27FC236}">
                <a16:creationId xmlns:a16="http://schemas.microsoft.com/office/drawing/2014/main" id="{399FA926-988E-AF7F-C3D3-3E14ABA0E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481" y="3998912"/>
            <a:ext cx="323850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7414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C75B5-4F7C-90B5-B7C3-33A04063B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quickly do we need to sample?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0F10B-0384-D2E2-8CCD-4D76A06E7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311036"/>
            <a:ext cx="10972800" cy="1227550"/>
          </a:xfrm>
        </p:spPr>
        <p:txBody>
          <a:bodyPr>
            <a:normAutofit/>
          </a:bodyPr>
          <a:lstStyle/>
          <a:p>
            <a:r>
              <a:rPr lang="en-US" dirty="0"/>
              <a:t>Goal: sample fast enough to catch the “R” pulse</a:t>
            </a:r>
          </a:p>
          <a:p>
            <a:pPr lvl="1"/>
            <a:r>
              <a:rPr lang="en-US" dirty="0"/>
              <a:t>Need at </a:t>
            </a:r>
            <a:r>
              <a:rPr lang="en-US" i="1" dirty="0"/>
              <a:t>least</a:t>
            </a:r>
            <a:r>
              <a:rPr lang="en-US" dirty="0"/>
              <a:t> two samples per duration of R pulse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094259-33E0-F905-60A5-36EC2250A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455745-7D8B-3CA1-D586-A720BB580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416" y="914400"/>
            <a:ext cx="8217156" cy="425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3202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98BF8-5EB3-E86B-30E2-10C4A573A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1985C-8B6F-9678-248C-143703D0C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sampling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3B2A6-54B1-52A6-EB75-94DB7445A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2471" y="1143000"/>
            <a:ext cx="9187924" cy="5029200"/>
          </a:xfrm>
        </p:spPr>
        <p:txBody>
          <a:bodyPr>
            <a:normAutofit/>
          </a:bodyPr>
          <a:lstStyle/>
          <a:p>
            <a:r>
              <a:rPr lang="en-US" b="1" dirty="0"/>
              <a:t>Do the math: what sampling rate is needed?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4D1EB3-695F-944F-5142-C8FCCA7FB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7FFBF3-A883-2C22-CE69-3C6724662A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45" t="7721" r="69003" b="5442"/>
          <a:stretch>
            <a:fillRect/>
          </a:stretch>
        </p:blipFill>
        <p:spPr>
          <a:xfrm>
            <a:off x="607595" y="1628383"/>
            <a:ext cx="1521996" cy="405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4049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C7437-C217-6226-B536-67A9D7EA3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sampling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44A83-F260-4996-73F2-0C0831952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2471" y="1143000"/>
            <a:ext cx="9187924" cy="5029200"/>
          </a:xfrm>
        </p:spPr>
        <p:txBody>
          <a:bodyPr>
            <a:normAutofit/>
          </a:bodyPr>
          <a:lstStyle/>
          <a:p>
            <a:r>
              <a:rPr lang="en-US" dirty="0"/>
              <a:t>Do the math: what sampling rate is needed?</a:t>
            </a:r>
          </a:p>
          <a:p>
            <a:endParaRPr lang="en-US" dirty="0"/>
          </a:p>
          <a:p>
            <a:r>
              <a:rPr lang="en-US" dirty="0"/>
              <a:t>Each box is about 0.04 seconds (0.4-0.2)/5</a:t>
            </a:r>
          </a:p>
          <a:p>
            <a:endParaRPr lang="en-US" dirty="0"/>
          </a:p>
          <a:p>
            <a:r>
              <a:rPr lang="en-US" dirty="0"/>
              <a:t>So at least 2 samples / 0.04 seconds</a:t>
            </a:r>
          </a:p>
          <a:p>
            <a:pPr lvl="1"/>
            <a:r>
              <a:rPr lang="en-US" dirty="0"/>
              <a:t>At least 50 samples per second (i.e., 50 Hz)</a:t>
            </a:r>
          </a:p>
          <a:p>
            <a:pPr lvl="1"/>
            <a:endParaRPr lang="en-US" dirty="0"/>
          </a:p>
          <a:p>
            <a:r>
              <a:rPr lang="en-US" dirty="0"/>
              <a:t>More is better though, especially for finding the top</a:t>
            </a:r>
          </a:p>
          <a:p>
            <a:pPr lvl="1"/>
            <a:r>
              <a:rPr lang="en-US" dirty="0"/>
              <a:t>As an engineer, I’d give a healthy margin on this</a:t>
            </a:r>
          </a:p>
          <a:p>
            <a:pPr lvl="1"/>
            <a:r>
              <a:rPr lang="en-US" dirty="0"/>
              <a:t>250 Hz should be plenty (5 samples per R pulse)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66C73-561B-2AC4-F214-C6B532106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17A450-29B6-D498-27BE-3DDE1BC4E5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45" t="7721" r="69003" b="5442"/>
          <a:stretch>
            <a:fillRect/>
          </a:stretch>
        </p:blipFill>
        <p:spPr>
          <a:xfrm>
            <a:off x="607595" y="1628383"/>
            <a:ext cx="1521996" cy="405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28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3E954-7CF4-6B87-98E5-EDCDF9DC4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you do with the data?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A5D52-468C-70F8-7842-8108058A1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429000"/>
            <a:ext cx="10972800" cy="29273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Measure time from peak-to-peak to determine pulse rate</a:t>
            </a:r>
          </a:p>
          <a:p>
            <a:pPr lvl="1"/>
            <a:r>
              <a:rPr lang="en-US" dirty="0"/>
              <a:t>(Hearts normally stay constant for a while, not like the diagram above)</a:t>
            </a:r>
          </a:p>
          <a:p>
            <a:pPr lvl="1"/>
            <a:endParaRPr lang="en-US" dirty="0"/>
          </a:p>
          <a:p>
            <a:r>
              <a:rPr lang="en-US" dirty="0"/>
              <a:t>Mostly-equivalent alternative:</a:t>
            </a:r>
          </a:p>
          <a:p>
            <a:pPr lvl="1"/>
            <a:r>
              <a:rPr lang="en-US" dirty="0"/>
              <a:t>Count number of peaks per some unit of time</a:t>
            </a:r>
          </a:p>
          <a:p>
            <a:pPr lvl="1"/>
            <a:r>
              <a:rPr lang="en-US" dirty="0"/>
              <a:t>Measure for 10 seconds and count number of peaks in that period</a:t>
            </a:r>
          </a:p>
          <a:p>
            <a:pPr lvl="1"/>
            <a:endParaRPr lang="en-US" dirty="0"/>
          </a:p>
          <a:p>
            <a:r>
              <a:rPr lang="en-US" dirty="0"/>
              <a:t>Both of these will require a timer peripheral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E7E4C5-C944-5BCC-E327-5FABF0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60BA45F-6E0C-D40E-2780-ABBA1F5FB6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78" b="31182"/>
          <a:stretch>
            <a:fillRect/>
          </a:stretch>
        </p:blipFill>
        <p:spPr bwMode="auto">
          <a:xfrm>
            <a:off x="1164087" y="1143000"/>
            <a:ext cx="9859813" cy="211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920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88AE7-4662-4202-BA99-200C8B5D9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analog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1985C-3C6C-4015-BA6A-7BF905082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Microcontrollers are inherently digital</a:t>
            </a:r>
          </a:p>
          <a:p>
            <a:endParaRPr lang="en-US" dirty="0"/>
          </a:p>
          <a:p>
            <a:r>
              <a:rPr lang="en-US" dirty="0"/>
              <a:t>Need a method for translating analog signal into a digital one</a:t>
            </a:r>
          </a:p>
          <a:p>
            <a:endParaRPr lang="en-US" dirty="0"/>
          </a:p>
          <a:p>
            <a:r>
              <a:rPr lang="en-US" dirty="0"/>
              <a:t>Options: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Determine if signal is higher or lower than some amount (Boolean)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Determine voltage value of signal (N-bit number)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D2CC1-457A-4818-B88D-1C4C009BC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6473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BA276-7973-A54B-E5CA-437777F1B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Comparator would also work fine for this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A9D18-4A97-735B-E3CA-B84EEFC9A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needed to sample at 250 Hz to collect sufficient data to detect peaks</a:t>
            </a:r>
          </a:p>
          <a:p>
            <a:pPr lvl="1"/>
            <a:r>
              <a:rPr lang="en-US" dirty="0"/>
              <a:t>But we didn’t really care about the </a:t>
            </a:r>
            <a:r>
              <a:rPr lang="en-US" i="1" dirty="0"/>
              <a:t>rest</a:t>
            </a:r>
            <a:r>
              <a:rPr lang="en-US" dirty="0"/>
              <a:t> of the data, just the peaks</a:t>
            </a:r>
          </a:p>
          <a:p>
            <a:pPr lvl="1"/>
            <a:endParaRPr lang="en-US" dirty="0"/>
          </a:p>
          <a:p>
            <a:r>
              <a:rPr lang="en-US" dirty="0"/>
              <a:t>Instead, we could use a comparator to generate interrupts</a:t>
            </a:r>
          </a:p>
          <a:p>
            <a:pPr lvl="1"/>
            <a:r>
              <a:rPr lang="en-US" dirty="0"/>
              <a:t>When signal goes above a threshold, count that as a peak detected</a:t>
            </a:r>
          </a:p>
          <a:p>
            <a:pPr lvl="1"/>
            <a:r>
              <a:rPr lang="en-US" dirty="0"/>
              <a:t>Add a timer peripheral to get the pulse rate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31186-5FB6-ECC1-A587-F6E8A54C4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C985E81-87BC-1AD5-69D7-F0F071F134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78" b="31182"/>
          <a:stretch>
            <a:fillRect/>
          </a:stretch>
        </p:blipFill>
        <p:spPr bwMode="auto">
          <a:xfrm>
            <a:off x="1164087" y="4287033"/>
            <a:ext cx="9859813" cy="211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4A74F2B-CF0F-2595-C031-71D07D240016}"/>
              </a:ext>
            </a:extLst>
          </p:cNvPr>
          <p:cNvCxnSpPr>
            <a:cxnSpLocks/>
          </p:cNvCxnSpPr>
          <p:nvPr/>
        </p:nvCxnSpPr>
        <p:spPr>
          <a:xfrm>
            <a:off x="1164087" y="5456651"/>
            <a:ext cx="98598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872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C5AE2-D38C-61EC-2E6C-70C679C33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EEF63-E76F-B1AC-5714-1C9770A95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Design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AEEE9-255B-16C3-09EB-771755AA6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analog samples can the Microbit hold?</a:t>
            </a:r>
          </a:p>
          <a:p>
            <a:pPr lvl="1"/>
            <a:r>
              <a:rPr lang="en-US" dirty="0"/>
              <a:t>Assumptions:</a:t>
            </a:r>
          </a:p>
          <a:p>
            <a:pPr lvl="2"/>
            <a:r>
              <a:rPr lang="en-US" dirty="0"/>
              <a:t>Only store samples in RAM (128 KB of total RAM on nRF52833)</a:t>
            </a:r>
          </a:p>
          <a:p>
            <a:pPr lvl="2"/>
            <a:r>
              <a:rPr lang="en-US" dirty="0"/>
              <a:t>5 KB for Data (apart from sample storage)</a:t>
            </a:r>
          </a:p>
          <a:p>
            <a:pPr lvl="2"/>
            <a:r>
              <a:rPr lang="en-US" dirty="0"/>
              <a:t>4 KB for Heap</a:t>
            </a:r>
          </a:p>
          <a:p>
            <a:pPr lvl="2"/>
            <a:r>
              <a:rPr lang="en-US" dirty="0"/>
              <a:t>8 KB for Stack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76294-97B1-9BB0-4277-4DE1FB729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8613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A1524-3929-CB2F-6395-8B1B0AECC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940EC-7252-F800-A6E1-3C9BB90D9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Design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22C50-ACDA-2FC0-D597-5D2B3E80E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How many analog samples can the </a:t>
            </a:r>
            <a:r>
              <a:rPr lang="en-US" dirty="0" err="1"/>
              <a:t>Microbit</a:t>
            </a:r>
            <a:r>
              <a:rPr lang="en-US" dirty="0"/>
              <a:t> hold?</a:t>
            </a:r>
          </a:p>
          <a:p>
            <a:endParaRPr lang="en-US" dirty="0"/>
          </a:p>
          <a:p>
            <a:pPr lvl="1"/>
            <a:r>
              <a:rPr lang="en-US" dirty="0"/>
              <a:t>Total Memory: 128 KB RAM</a:t>
            </a:r>
          </a:p>
          <a:p>
            <a:pPr lvl="2"/>
            <a:r>
              <a:rPr lang="en-US" dirty="0"/>
              <a:t>@ 2 bytes per sample = 64,000 samples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Available Memory: 128 KB – (5 + 4 + 8) KB = 111 KB RAM</a:t>
            </a:r>
          </a:p>
          <a:p>
            <a:pPr lvl="2"/>
            <a:r>
              <a:rPr lang="en-US" dirty="0"/>
              <a:t>@ 2 bytes per sample = 55,500 samples</a:t>
            </a:r>
          </a:p>
          <a:p>
            <a:endParaRPr lang="en-US" dirty="0"/>
          </a:p>
          <a:p>
            <a:pPr lvl="1"/>
            <a:r>
              <a:rPr lang="en-US" dirty="0"/>
              <a:t>Are they packed or padded to 16-bit?</a:t>
            </a:r>
          </a:p>
          <a:p>
            <a:pPr lvl="2"/>
            <a:r>
              <a:rPr lang="en-US" dirty="0"/>
              <a:t>Could double the samples at the trade of less resolution and increased processing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Note: audio sampling rate is typically 44.1 kHz -&gt; 1.25 seconds of audio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C3F4C9-AC6B-F88B-D1B8-9C3B9F75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41C63-8A09-30DF-12CB-802F337EB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905A07-7A3D-45C0-E722-17D0B7705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D08C745-990A-7BAA-5E93-986A3C62F1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Comparators (and </a:t>
            </a:r>
            <a:r>
              <a:rPr lang="en-US" dirty="0" err="1"/>
              <a:t>nRF</a:t>
            </a:r>
            <a:r>
              <a:rPr lang="en-US" dirty="0"/>
              <a:t> implementations)</a:t>
            </a:r>
          </a:p>
          <a:p>
            <a:endParaRPr lang="en-US" dirty="0"/>
          </a:p>
          <a:p>
            <a:r>
              <a:rPr lang="en-US" dirty="0"/>
              <a:t>General ADC Design</a:t>
            </a:r>
          </a:p>
          <a:p>
            <a:endParaRPr lang="en-US" dirty="0"/>
          </a:p>
          <a:p>
            <a:r>
              <a:rPr lang="en-US" dirty="0" err="1"/>
              <a:t>nRF</a:t>
            </a:r>
            <a:r>
              <a:rPr lang="en-US" dirty="0"/>
              <a:t> ADC Implementation</a:t>
            </a:r>
          </a:p>
          <a:p>
            <a:endParaRPr lang="en-US" dirty="0"/>
          </a:p>
          <a:p>
            <a:r>
              <a:rPr lang="en-US" dirty="0"/>
              <a:t>Heartbeat Sampling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D68A37E-312A-0323-EC51-AB8CAD218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681860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88AE7-4662-4202-BA99-200C8B5D9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analog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1985C-3C6C-4015-BA6A-7BF905082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81205" cy="5029200"/>
          </a:xfrm>
        </p:spPr>
        <p:txBody>
          <a:bodyPr/>
          <a:lstStyle/>
          <a:p>
            <a:r>
              <a:rPr lang="en-US" dirty="0"/>
              <a:t>Microcontrollers are inherently digital</a:t>
            </a:r>
          </a:p>
          <a:p>
            <a:endParaRPr lang="en-US" dirty="0"/>
          </a:p>
          <a:p>
            <a:r>
              <a:rPr lang="en-US" dirty="0"/>
              <a:t>Need a method for translating analog signal into a digital one</a:t>
            </a:r>
          </a:p>
          <a:p>
            <a:endParaRPr lang="en-US" dirty="0"/>
          </a:p>
          <a:p>
            <a:r>
              <a:rPr lang="en-US" dirty="0"/>
              <a:t>Options: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dirty="0"/>
              <a:t>Determine if signal is higher or lower than some amount (Boolean)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Determine voltage value of signal (N-bit number)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457200" lvl="1" indent="0">
              <a:buNone/>
            </a:pPr>
            <a:r>
              <a:rPr lang="en-US" b="1" dirty="0"/>
              <a:t>Determination is done by a Comparator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D2CC1-457A-4818-B88D-1C4C009BC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044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95294-14E1-4889-82E5-19F84496A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comparator design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C78E69-9AAA-4B32-9754-B8CB6E9E6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317217" cy="5029200"/>
          </a:xfrm>
        </p:spPr>
        <p:txBody>
          <a:bodyPr>
            <a:normAutofit/>
          </a:bodyPr>
          <a:lstStyle/>
          <a:p>
            <a:r>
              <a:rPr lang="en-US" dirty="0"/>
              <a:t>Compares an</a:t>
            </a:r>
            <a:br>
              <a:rPr lang="en-US" dirty="0"/>
            </a:br>
            <a:r>
              <a:rPr lang="en-US" dirty="0"/>
              <a:t>analog input signal</a:t>
            </a:r>
            <a:br>
              <a:rPr lang="en-US" dirty="0"/>
            </a:br>
            <a:r>
              <a:rPr lang="en-US" dirty="0"/>
              <a:t>to a reference voltage</a:t>
            </a:r>
          </a:p>
          <a:p>
            <a:endParaRPr lang="en-US" dirty="0"/>
          </a:p>
          <a:p>
            <a:r>
              <a:rPr lang="en-US" dirty="0"/>
              <a:t>V</a:t>
            </a:r>
            <a:r>
              <a:rPr lang="en-US" baseline="-25000" dirty="0"/>
              <a:t>OUT</a:t>
            </a:r>
            <a:r>
              <a:rPr lang="en-US" dirty="0"/>
              <a:t> digital signal</a:t>
            </a:r>
          </a:p>
          <a:p>
            <a:pPr lvl="1"/>
            <a:r>
              <a:rPr lang="en-US" dirty="0"/>
              <a:t>High: V</a:t>
            </a:r>
            <a:r>
              <a:rPr lang="en-US" baseline="-25000" dirty="0"/>
              <a:t>IN</a:t>
            </a:r>
            <a:r>
              <a:rPr lang="en-US" dirty="0"/>
              <a:t> &gt; V</a:t>
            </a:r>
            <a:r>
              <a:rPr lang="en-US" baseline="-25000" dirty="0"/>
              <a:t>REF</a:t>
            </a:r>
          </a:p>
          <a:p>
            <a:pPr lvl="1"/>
            <a:r>
              <a:rPr lang="en-US" dirty="0"/>
              <a:t>Low:  V</a:t>
            </a:r>
            <a:r>
              <a:rPr lang="en-US" baseline="-25000" dirty="0"/>
              <a:t>IN</a:t>
            </a:r>
            <a:r>
              <a:rPr lang="en-US" dirty="0"/>
              <a:t> &lt; V</a:t>
            </a:r>
            <a:r>
              <a:rPr lang="en-US" baseline="-25000" dirty="0"/>
              <a:t>REF</a:t>
            </a:r>
          </a:p>
          <a:p>
            <a:endParaRPr lang="en-US" baseline="-25000" dirty="0"/>
          </a:p>
          <a:p>
            <a:r>
              <a:rPr lang="en-US" dirty="0"/>
              <a:t>Advantages:</a:t>
            </a:r>
          </a:p>
          <a:p>
            <a:pPr lvl="1"/>
            <a:r>
              <a:rPr lang="en-US" dirty="0"/>
              <a:t>Simple (handful of transistors)</a:t>
            </a:r>
          </a:p>
          <a:p>
            <a:pPr lvl="1"/>
            <a:r>
              <a:rPr lang="en-US" dirty="0"/>
              <a:t>Low power</a:t>
            </a:r>
          </a:p>
          <a:p>
            <a:pPr lvl="1"/>
            <a:endParaRPr lang="en-US" baseline="-25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D2856D-10F9-4E0A-B073-42248E694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F430B5E-5C71-455B-AB64-62004B4E3F1B}"/>
              </a:ext>
            </a:extLst>
          </p:cNvPr>
          <p:cNvGrpSpPr/>
          <p:nvPr/>
        </p:nvGrpSpPr>
        <p:grpSpPr>
          <a:xfrm>
            <a:off x="4277490" y="1449842"/>
            <a:ext cx="7515846" cy="3958316"/>
            <a:chOff x="4064548" y="1656217"/>
            <a:chExt cx="7515846" cy="3958316"/>
          </a:xfrm>
        </p:grpSpPr>
        <p:pic>
          <p:nvPicPr>
            <p:cNvPr id="1028" name="Picture 4" descr="non-inverting op-amp comparator circuit">
              <a:extLst>
                <a:ext uri="{FF2B5EF4-FFF2-40B4-BE49-F238E27FC236}">
                  <a16:creationId xmlns:a16="http://schemas.microsoft.com/office/drawing/2014/main" id="{5580E588-DFFA-4A89-B52C-3DF7F17DC9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4548" y="1656217"/>
              <a:ext cx="7515846" cy="3790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A577D1B-C4BF-4CDD-8F20-BE65E11F8371}"/>
                </a:ext>
              </a:extLst>
            </p:cNvPr>
            <p:cNvSpPr/>
            <p:nvPr/>
          </p:nvSpPr>
          <p:spPr>
            <a:xfrm>
              <a:off x="8146805" y="5189320"/>
              <a:ext cx="2605413" cy="425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50215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Comparator design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reference voltages are available?</a:t>
            </a:r>
          </a:p>
          <a:p>
            <a:pPr lvl="1"/>
            <a:r>
              <a:rPr lang="en-US" dirty="0"/>
              <a:t>A few internal voltages</a:t>
            </a:r>
          </a:p>
          <a:p>
            <a:pPr lvl="1"/>
            <a:r>
              <a:rPr lang="en-US" dirty="0"/>
              <a:t>Usually also allows external references from input pins</a:t>
            </a:r>
          </a:p>
          <a:p>
            <a:pPr lvl="1"/>
            <a:endParaRPr lang="en-US" dirty="0"/>
          </a:p>
          <a:p>
            <a:r>
              <a:rPr lang="en-US" dirty="0"/>
              <a:t>When is an output generated?</a:t>
            </a:r>
          </a:p>
          <a:p>
            <a:pPr lvl="1"/>
            <a:r>
              <a:rPr lang="en-US" dirty="0"/>
              <a:t>Usually when status changes</a:t>
            </a:r>
          </a:p>
          <a:p>
            <a:pPr lvl="2"/>
            <a:r>
              <a:rPr lang="en-US" dirty="0"/>
              <a:t>Low-to-high, High-to-low, Both (like GPIO interrupts)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91919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1418</TotalTime>
  <Words>2310</Words>
  <Application>Microsoft Office PowerPoint</Application>
  <PresentationFormat>Widescreen</PresentationFormat>
  <Paragraphs>477</Paragraphs>
  <Slides>63</Slides>
  <Notes>0</Notes>
  <HiddenSlides>4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8" baseType="lpstr">
      <vt:lpstr>Arial</vt:lpstr>
      <vt:lpstr>Calibri</vt:lpstr>
      <vt:lpstr>Cambria Math</vt:lpstr>
      <vt:lpstr>Tahoma</vt:lpstr>
      <vt:lpstr>Class Slides</vt:lpstr>
      <vt:lpstr>Lecture 09 Analog Input</vt:lpstr>
      <vt:lpstr>Administrivia</vt:lpstr>
      <vt:lpstr>Today’s Goals</vt:lpstr>
      <vt:lpstr>Outline</vt:lpstr>
      <vt:lpstr>Analog signals</vt:lpstr>
      <vt:lpstr>Interacting with analog signals</vt:lpstr>
      <vt:lpstr>Interacting with analog signals</vt:lpstr>
      <vt:lpstr>General comparator design</vt:lpstr>
      <vt:lpstr>Comparator design questions</vt:lpstr>
      <vt:lpstr>Hysteresis</vt:lpstr>
      <vt:lpstr>nRF low-power comparator (LPCOMP)</vt:lpstr>
      <vt:lpstr>nRF low-power comparator (LPCOMP)</vt:lpstr>
      <vt:lpstr>nRF low-power comparator (LPCOMP)</vt:lpstr>
      <vt:lpstr>nRF low-power comparator (LPCOMP)</vt:lpstr>
      <vt:lpstr>nRF low-power comparator (LPCOMP)</vt:lpstr>
      <vt:lpstr>nRF low-power comparator (LPCOMP)</vt:lpstr>
      <vt:lpstr>nRF low-power comparator (LPCOMP)</vt:lpstr>
      <vt:lpstr>nRF COMP peripheral</vt:lpstr>
      <vt:lpstr>nRF COMP peripheral</vt:lpstr>
      <vt:lpstr>Break + Question: Internal reference voltages</vt:lpstr>
      <vt:lpstr>Break + Question: Internal reference voltages</vt:lpstr>
      <vt:lpstr>Outline</vt:lpstr>
      <vt:lpstr>Interacting with analog signals</vt:lpstr>
      <vt:lpstr>Quantization</vt:lpstr>
      <vt:lpstr>Translating voltage and ADC counts</vt:lpstr>
      <vt:lpstr>Wait, shouldn’t that range have a -1 somewhere?</vt:lpstr>
      <vt:lpstr>Quantization error</vt:lpstr>
      <vt:lpstr>Analog to digital translation process</vt:lpstr>
      <vt:lpstr>Direct-conversion ADC</vt:lpstr>
      <vt:lpstr>Successive-Approximation ADC</vt:lpstr>
      <vt:lpstr>Successive Approximation Example</vt:lpstr>
      <vt:lpstr>Successive Approximation Example</vt:lpstr>
      <vt:lpstr>Successive Approximation Example</vt:lpstr>
      <vt:lpstr>Successive Approximation Example</vt:lpstr>
      <vt:lpstr>Successive Approximation Example</vt:lpstr>
      <vt:lpstr>Successive Approximation Example</vt:lpstr>
      <vt:lpstr>Successive Approximation Example</vt:lpstr>
      <vt:lpstr>Successive Approximation Example</vt:lpstr>
      <vt:lpstr>Successive Approximation Example</vt:lpstr>
      <vt:lpstr>Successive Approximation Example</vt:lpstr>
      <vt:lpstr>Successive Approximation Example</vt:lpstr>
      <vt:lpstr>Tradeoffs in ADC design</vt:lpstr>
      <vt:lpstr>Break + Critical Thinking</vt:lpstr>
      <vt:lpstr>Break + Critical Thinking</vt:lpstr>
      <vt:lpstr>Outline</vt:lpstr>
      <vt:lpstr>nRF SAADC (Successive Approximation ADC)</vt:lpstr>
      <vt:lpstr>SAADC Resolution and Sampling</vt:lpstr>
      <vt:lpstr>nRF SAADC Inputs</vt:lpstr>
      <vt:lpstr>Analog inputs on the Microbit</vt:lpstr>
      <vt:lpstr>Triggering sample collection</vt:lpstr>
      <vt:lpstr>EasyDMA on the SAADC</vt:lpstr>
      <vt:lpstr>Analog signal monitoring</vt:lpstr>
      <vt:lpstr>Temperature sensitivity</vt:lpstr>
      <vt:lpstr>Outline</vt:lpstr>
      <vt:lpstr>Pulse sensor</vt:lpstr>
      <vt:lpstr>How quickly do we need to sample?</vt:lpstr>
      <vt:lpstr>Determining sampling rates</vt:lpstr>
      <vt:lpstr>Determining sampling rates</vt:lpstr>
      <vt:lpstr>What do you do with the data?</vt:lpstr>
      <vt:lpstr>Comparator would also work fine for this</vt:lpstr>
      <vt:lpstr>Break + Design question</vt:lpstr>
      <vt:lpstr>Break + Design question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08 Analog Inputs</dc:title>
  <dc:creator>Branden Ghena</dc:creator>
  <cp:lastModifiedBy>Branden Ghena</cp:lastModifiedBy>
  <cp:revision>82</cp:revision>
  <dcterms:created xsi:type="dcterms:W3CDTF">2021-04-21T02:34:19Z</dcterms:created>
  <dcterms:modified xsi:type="dcterms:W3CDTF">2025-10-14T20:16:29Z</dcterms:modified>
</cp:coreProperties>
</file>