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50"/>
  </p:notesMasterIdLst>
  <p:sldIdLst>
    <p:sldId id="256" r:id="rId2"/>
    <p:sldId id="456" r:id="rId3"/>
    <p:sldId id="264" r:id="rId4"/>
    <p:sldId id="494" r:id="rId5"/>
    <p:sldId id="457" r:id="rId6"/>
    <p:sldId id="458" r:id="rId7"/>
    <p:sldId id="459" r:id="rId8"/>
    <p:sldId id="461" r:id="rId9"/>
    <p:sldId id="462" r:id="rId10"/>
    <p:sldId id="413" r:id="rId11"/>
    <p:sldId id="411" r:id="rId12"/>
    <p:sldId id="414" r:id="rId13"/>
    <p:sldId id="415" r:id="rId14"/>
    <p:sldId id="385" r:id="rId15"/>
    <p:sldId id="493" r:id="rId16"/>
    <p:sldId id="416" r:id="rId17"/>
    <p:sldId id="412" r:id="rId18"/>
    <p:sldId id="463" r:id="rId19"/>
    <p:sldId id="387" r:id="rId20"/>
    <p:sldId id="451" r:id="rId21"/>
    <p:sldId id="498" r:id="rId22"/>
    <p:sldId id="486" r:id="rId23"/>
    <p:sldId id="487" r:id="rId24"/>
    <p:sldId id="489" r:id="rId25"/>
    <p:sldId id="488" r:id="rId26"/>
    <p:sldId id="490" r:id="rId27"/>
    <p:sldId id="497" r:id="rId28"/>
    <p:sldId id="500" r:id="rId29"/>
    <p:sldId id="491" r:id="rId30"/>
    <p:sldId id="496" r:id="rId31"/>
    <p:sldId id="492" r:id="rId32"/>
    <p:sldId id="466" r:id="rId33"/>
    <p:sldId id="479" r:id="rId34"/>
    <p:sldId id="467" r:id="rId35"/>
    <p:sldId id="468" r:id="rId36"/>
    <p:sldId id="469" r:id="rId37"/>
    <p:sldId id="472" r:id="rId38"/>
    <p:sldId id="473" r:id="rId39"/>
    <p:sldId id="474" r:id="rId40"/>
    <p:sldId id="475" r:id="rId41"/>
    <p:sldId id="485" r:id="rId42"/>
    <p:sldId id="480" r:id="rId43"/>
    <p:sldId id="481" r:id="rId44"/>
    <p:sldId id="482" r:id="rId45"/>
    <p:sldId id="483" r:id="rId46"/>
    <p:sldId id="484" r:id="rId47"/>
    <p:sldId id="476" r:id="rId48"/>
    <p:sldId id="495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56"/>
            <p14:sldId id="264"/>
          </p14:sldIdLst>
        </p14:section>
        <p14:section name="Driver Interfaces" id="{C57F4CBB-BDE7-47D2-AFB3-8253809C130C}">
          <p14:sldIdLst>
            <p14:sldId id="494"/>
            <p14:sldId id="457"/>
            <p14:sldId id="458"/>
            <p14:sldId id="459"/>
            <p14:sldId id="461"/>
            <p14:sldId id="462"/>
            <p14:sldId id="413"/>
            <p14:sldId id="411"/>
            <p14:sldId id="414"/>
            <p14:sldId id="415"/>
            <p14:sldId id="385"/>
          </p14:sldIdLst>
        </p14:section>
        <p14:section name="Event-Loop" id="{693C8A4F-D17C-4938-BE29-87A2ED0566A5}">
          <p14:sldIdLst>
            <p14:sldId id="493"/>
            <p14:sldId id="416"/>
            <p14:sldId id="412"/>
            <p14:sldId id="463"/>
            <p14:sldId id="387"/>
            <p14:sldId id="451"/>
            <p14:sldId id="498"/>
          </p14:sldIdLst>
        </p14:section>
        <p14:section name="State Machines" id="{CB076DF7-DEE3-45FE-A87C-B957A624586B}">
          <p14:sldIdLst>
            <p14:sldId id="486"/>
            <p14:sldId id="487"/>
            <p14:sldId id="489"/>
            <p14:sldId id="488"/>
            <p14:sldId id="490"/>
            <p14:sldId id="497"/>
            <p14:sldId id="500"/>
            <p14:sldId id="491"/>
            <p14:sldId id="496"/>
          </p14:sldIdLst>
        </p14:section>
        <p14:section name="LED Matrix" id="{A1E7FBE4-FF1B-41AE-8CC6-93EC0A397F76}">
          <p14:sldIdLst>
            <p14:sldId id="492"/>
            <p14:sldId id="466"/>
            <p14:sldId id="479"/>
            <p14:sldId id="467"/>
            <p14:sldId id="468"/>
            <p14:sldId id="469"/>
            <p14:sldId id="472"/>
            <p14:sldId id="473"/>
            <p14:sldId id="474"/>
            <p14:sldId id="475"/>
            <p14:sldId id="485"/>
            <p14:sldId id="480"/>
            <p14:sldId id="481"/>
            <p14:sldId id="482"/>
            <p14:sldId id="483"/>
            <p14:sldId id="484"/>
            <p14:sldId id="476"/>
          </p14:sldIdLst>
        </p14:section>
        <p14:section name="Wrapup" id="{29A7F866-9DA9-446B-8359-CE426CB89C7A}">
          <p14:sldIdLst>
            <p14:sldId id="4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C5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97436" autoAdjust="0"/>
  </p:normalViewPr>
  <p:slideViewPr>
    <p:cSldViewPr snapToGrid="0">
      <p:cViewPr varScale="1">
        <p:scale>
          <a:sx n="74" d="100"/>
          <a:sy n="74" d="100"/>
        </p:scale>
        <p:origin x="84" y="19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nu-ce346/nu-microbit-base/blob/main/software/apps/temp_driver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nu-ce346/nu-microbit-base/tree/main/software/apps/temp_event_loop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ck/tock/blob/master/capsules/extra/src/sdcard.rs#L482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Model%E2%80%93view%E2%80%93controller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08</a:t>
            </a:r>
            <a:br>
              <a:rPr lang="en-US" dirty="0"/>
            </a:br>
            <a:r>
              <a:rPr lang="en-US" dirty="0"/>
              <a:t>Driver Design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2109D-C5AC-4962-A042-C41AAF1BC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pointers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80D12-5887-44F5-8D15-0BCD7EBD5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472788" cy="5029200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>
                <a:cs typeface="Courier New" panose="02070309020205020404" pitchFamily="49" charset="0"/>
              </a:rPr>
              <a:t>Harder than in </a:t>
            </a:r>
            <a:r>
              <a:rPr lang="en-US" sz="2600" dirty="0" err="1">
                <a:cs typeface="Courier New" panose="02070309020205020404" pitchFamily="49" charset="0"/>
              </a:rPr>
              <a:t>Javascript</a:t>
            </a:r>
            <a:r>
              <a:rPr lang="en-US" sz="2600" dirty="0">
                <a:cs typeface="Courier New" panose="02070309020205020404" pitchFamily="49" charset="0"/>
              </a:rPr>
              <a:t> or C++. Can’t define anonymous function inline</a:t>
            </a:r>
          </a:p>
          <a:p>
            <a:pPr lvl="1"/>
            <a:r>
              <a:rPr lang="en-US" sz="2200" dirty="0">
                <a:cs typeface="Courier New" panose="02070309020205020404" pitchFamily="49" charset="0"/>
              </a:rPr>
              <a:t>Instead create a pointer to an existing function in your code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(int a) {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do something here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void (*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fun_ptr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)(int) = &amp;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fun_ptr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(10); // dereference happens automatically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4FD0FA-80B9-45D0-BD23-CE5C7B0F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5F54C8-4470-6E64-8F08-9FAA594DDA5B}"/>
              </a:ext>
            </a:extLst>
          </p:cNvPr>
          <p:cNvSpPr txBox="1"/>
          <p:nvPr/>
        </p:nvSpPr>
        <p:spPr>
          <a:xfrm>
            <a:off x="6632620" y="3013501"/>
            <a:ext cx="4224270" cy="83099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&amp; is actually unnecessary. With or without are identical.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BD5EF23-3CCE-8D56-3E75-9B3621F673B8}"/>
              </a:ext>
            </a:extLst>
          </p:cNvPr>
          <p:cNvCxnSpPr/>
          <p:nvPr/>
        </p:nvCxnSpPr>
        <p:spPr>
          <a:xfrm flipH="1">
            <a:off x="5434885" y="3657600"/>
            <a:ext cx="1197735" cy="9015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18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AD790-86F2-411A-A2DF-10637A2E3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Callback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65A73-996E-4DB9-BCD5-879AA5C19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uint32_t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timer_start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uint32_t microseconds,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void (*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callback_fn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)(void*),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void* context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);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timer_start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(duration,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my_timer_handler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context);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“Context” is often provided as well (void*)</a:t>
            </a:r>
          </a:p>
          <a:p>
            <a:pPr lvl="1"/>
            <a:r>
              <a:rPr lang="en-US" dirty="0"/>
              <a:t>Ability for caller to pass an argument for the callback function</a:t>
            </a:r>
          </a:p>
          <a:p>
            <a:pPr lvl="1"/>
            <a:r>
              <a:rPr lang="en-US" dirty="0"/>
              <a:t>Often a pointer to a position in a structure or a shared variable to modify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6709F-7F91-4F90-BD47-ECE7C7307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20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BF3DA-083C-4DB6-87F5-73878DFCE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synchronous code out of callbacks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5933A-A8D7-4A15-B66A-CA0269614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000" dirty="0"/>
              <a:t>Callback handlers can be used to build synchronous code</a:t>
            </a:r>
            <a:endParaRPr lang="en-US" sz="3400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(void* context) {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 *(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*)context = true; // context is the flag pointer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timer_start_blocking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(duration) {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volatile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flag = false;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timer_start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(duration, &amp;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&amp;flag);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(!flag) { // spin-loop }</a:t>
            </a: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FBDB7-02C2-4A37-B48B-78AB8451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830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1A19-86E5-4970-B3AE-91A488A87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Coding: Temp driver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00F84-F57B-4BD1-AAF6-912D783A4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nu-</a:t>
            </a:r>
            <a:r>
              <a:rPr lang="en-US" dirty="0" err="1">
                <a:hlinkClick r:id="rId2"/>
              </a:rPr>
              <a:t>microbit</a:t>
            </a:r>
            <a:r>
              <a:rPr lang="en-US" dirty="0">
                <a:hlinkClick r:id="rId2"/>
              </a:rPr>
              <a:t>-base/software/apps/</a:t>
            </a:r>
            <a:r>
              <a:rPr lang="en-US" dirty="0" err="1">
                <a:hlinkClick r:id="rId2"/>
              </a:rPr>
              <a:t>temp_driver</a:t>
            </a:r>
            <a:r>
              <a:rPr lang="en-US" dirty="0">
                <a:hlinkClick r:id="rId2"/>
              </a:rPr>
              <a:t>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Some necessary functions</a:t>
            </a:r>
          </a:p>
          <a:p>
            <a:pPr lvl="1"/>
            <a:r>
              <a:rPr lang="en-US" dirty="0" err="1"/>
              <a:t>NVIC_EnableIRQ</a:t>
            </a:r>
            <a:r>
              <a:rPr lang="en-US" dirty="0"/>
              <a:t>(</a:t>
            </a:r>
            <a:r>
              <a:rPr lang="en-US" dirty="0" err="1"/>
              <a:t>irq</a:t>
            </a:r>
            <a:r>
              <a:rPr lang="en-US" dirty="0"/>
              <a:t>);  // </a:t>
            </a:r>
            <a:r>
              <a:rPr lang="en-US" dirty="0" err="1"/>
              <a:t>TEMP_IRQn</a:t>
            </a:r>
            <a:r>
              <a:rPr lang="en-US" dirty="0"/>
              <a:t> is for the Temperature Sensor</a:t>
            </a:r>
          </a:p>
          <a:p>
            <a:pPr lvl="1"/>
            <a:r>
              <a:rPr lang="en-US" dirty="0" err="1"/>
              <a:t>NVIC_SetPriority</a:t>
            </a:r>
            <a:r>
              <a:rPr lang="en-US" dirty="0"/>
              <a:t>(</a:t>
            </a:r>
            <a:r>
              <a:rPr lang="en-US" dirty="0" err="1"/>
              <a:t>irq</a:t>
            </a:r>
            <a:r>
              <a:rPr lang="en-US" dirty="0"/>
              <a:t>, priority)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6CEA8-C52C-4867-B895-63099FA0C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73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Callbacks usually run in an interrupt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interrupt handler calls the callback, the callback will be within that same interrupt mode</a:t>
            </a:r>
          </a:p>
          <a:p>
            <a:endParaRPr lang="en-US" dirty="0"/>
          </a:p>
          <a:p>
            <a:r>
              <a:rPr lang="en-US" dirty="0"/>
              <a:t>Be careful which variables you modify!!</a:t>
            </a:r>
          </a:p>
          <a:p>
            <a:pPr lvl="1"/>
            <a:r>
              <a:rPr lang="en-US" dirty="0"/>
              <a:t>Could lead to concurrency issues if you modify a public structure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Starts to get pretty annoying</a:t>
            </a:r>
          </a:p>
          <a:p>
            <a:pPr lvl="1"/>
            <a:r>
              <a:rPr lang="en-US" dirty="0"/>
              <a:t>Embedded systems have to deal with concurrency issues just like OSes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09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7F179-35FF-175E-9830-8E667AB89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A796F3-5F0D-D598-A373-B7E8A9607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B6AED-B997-208B-B284-0E640DC556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Event-driven Model</a:t>
            </a:r>
          </a:p>
          <a:p>
            <a:endParaRPr lang="en-US" dirty="0"/>
          </a:p>
          <a:p>
            <a:r>
              <a:rPr lang="en-US" dirty="0"/>
              <a:t>State Machines</a:t>
            </a:r>
          </a:p>
          <a:p>
            <a:endParaRPr lang="en-US" dirty="0"/>
          </a:p>
          <a:p>
            <a:r>
              <a:rPr lang="en-US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C1FA4D-416A-663D-2C3B-4E143EB58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90426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F69DD-8255-4138-9768-B5FD2E6BE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 are frustrating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ABE48-65B0-44F1-A35C-6260A3B7D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do not always want to block on every call</a:t>
            </a:r>
          </a:p>
          <a:p>
            <a:r>
              <a:rPr lang="en-US" dirty="0"/>
              <a:t>We also do not want to deal with concurrency issues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 alternative: one main event loop</a:t>
            </a:r>
          </a:p>
          <a:p>
            <a:pPr lvl="1"/>
            <a:r>
              <a:rPr lang="en-US" dirty="0"/>
              <a:t>Polls necessary sensors</a:t>
            </a:r>
          </a:p>
          <a:p>
            <a:pPr lvl="1"/>
            <a:r>
              <a:rPr lang="en-US" dirty="0"/>
              <a:t>Iterates through state machine and determine actions</a:t>
            </a:r>
          </a:p>
          <a:p>
            <a:pPr lvl="1"/>
            <a:r>
              <a:rPr lang="en-US" dirty="0"/>
              <a:t>Runs at a certain frequency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6CF63-24D9-40FF-8836-F42F5E342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72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A5539-503C-4875-8F06-69A8F50D7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5412C-D94E-4374-BE2B-65040051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Rather than polling a single driver, poll all of them</a:t>
            </a:r>
          </a:p>
          <a:p>
            <a:pPr lvl="1"/>
            <a:r>
              <a:rPr lang="en-US" dirty="0"/>
              <a:t>Each time through the loop check all relevant inputs</a:t>
            </a:r>
          </a:p>
          <a:p>
            <a:pPr lvl="1"/>
            <a:r>
              <a:rPr lang="en-US" dirty="0"/>
              <a:t>Respond to events that are necessary</a:t>
            </a:r>
          </a:p>
          <a:p>
            <a:pPr lvl="1"/>
            <a:r>
              <a:rPr lang="en-US" dirty="0"/>
              <a:t>Sleep until ready to start again</a:t>
            </a:r>
          </a:p>
          <a:p>
            <a:endParaRPr lang="en-US" dirty="0"/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(1) {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time start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get_time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result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check_timer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(result) {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check_gps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}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adjust_throttle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delay_ms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(1000 –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get_time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– start));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9EA26-AC64-4EE1-BA68-7B8F11B14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69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AF9C2-7199-0F1F-98DF-B0D6F15CF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Downsides of event loop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A5017-7856-73E3-95EC-30D724915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Timeliness can be a problem</a:t>
            </a:r>
          </a:p>
          <a:p>
            <a:endParaRPr lang="en-US" dirty="0"/>
          </a:p>
          <a:p>
            <a:r>
              <a:rPr lang="en-US" dirty="0"/>
              <a:t>How long between the timer being ready and the GPS being checked in this example?</a:t>
            </a:r>
          </a:p>
          <a:p>
            <a:pPr lvl="1"/>
            <a:r>
              <a:rPr lang="en-US" dirty="0"/>
              <a:t>Maximum of 1 second plus the time spent checking other stuff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9654C7-28AB-9D9D-C35B-58D9254AB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2D38FE-72F2-5DA0-B165-A7741253ED69}"/>
              </a:ext>
            </a:extLst>
          </p:cNvPr>
          <p:cNvSpPr txBox="1"/>
          <p:nvPr/>
        </p:nvSpPr>
        <p:spPr>
          <a:xfrm>
            <a:off x="1275685" y="3723144"/>
            <a:ext cx="892438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(1) {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time start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get_time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result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check_timer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(result) {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check_gps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}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adjust_throttle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delay_ms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(1000 – 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get_time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– start));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20334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Top-half / Bottom-half handler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 half</a:t>
            </a:r>
          </a:p>
          <a:p>
            <a:pPr lvl="1"/>
            <a:r>
              <a:rPr lang="en-US" dirty="0"/>
              <a:t>Interrupt handler</a:t>
            </a:r>
          </a:p>
          <a:p>
            <a:pPr lvl="2"/>
            <a:r>
              <a:rPr lang="en-US" dirty="0"/>
              <a:t>Immediately continues next transaction</a:t>
            </a:r>
          </a:p>
          <a:p>
            <a:pPr lvl="2"/>
            <a:r>
              <a:rPr lang="en-US" dirty="0"/>
              <a:t>Or signals for top half to continue (often with shared variable)</a:t>
            </a:r>
          </a:p>
          <a:p>
            <a:endParaRPr lang="en-US" dirty="0"/>
          </a:p>
          <a:p>
            <a:r>
              <a:rPr lang="en-US" dirty="0"/>
              <a:t>Bottom half</a:t>
            </a:r>
          </a:p>
          <a:p>
            <a:pPr lvl="1"/>
            <a:r>
              <a:rPr lang="en-US" dirty="0"/>
              <a:t>Performs logic to actually process and respond to the event</a:t>
            </a:r>
          </a:p>
          <a:p>
            <a:pPr lvl="1"/>
            <a:r>
              <a:rPr lang="en-US" dirty="0"/>
              <a:t>Run in a non-interrupt context when the scheduler is ready for it</a:t>
            </a:r>
          </a:p>
          <a:p>
            <a:pPr lvl="2"/>
            <a:r>
              <a:rPr lang="en-US" dirty="0"/>
              <a:t>Usually safe to run it even while interrupts could be occurring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65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A23DF-8F72-409F-86A4-71C139F68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Administriva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75D4C-78CA-4C69-BDC9-62E479C60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Project Proposals due on Friday</a:t>
            </a:r>
          </a:p>
          <a:p>
            <a:pPr lvl="1"/>
            <a:r>
              <a:rPr lang="en-US" dirty="0"/>
              <a:t>Feel free to chat with me if you’ve got any questions about ideas</a:t>
            </a:r>
          </a:p>
          <a:p>
            <a:pPr lvl="1"/>
            <a:r>
              <a:rPr lang="en-US" dirty="0"/>
              <a:t>Emailed project groups already</a:t>
            </a:r>
          </a:p>
          <a:p>
            <a:pPr lvl="2"/>
            <a:r>
              <a:rPr lang="en-US" dirty="0"/>
              <a:t>If you’re still looking for a group, or another group member,</a:t>
            </a:r>
            <a:br>
              <a:rPr lang="en-US" dirty="0"/>
            </a:br>
            <a:r>
              <a:rPr lang="en-US" dirty="0"/>
              <a:t>let me know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Last-chance Lab2 office hours today after class</a:t>
            </a:r>
          </a:p>
          <a:p>
            <a:pPr lvl="1"/>
            <a:r>
              <a:rPr lang="en-US" dirty="0" err="1"/>
              <a:t>Gonna</a:t>
            </a:r>
            <a:r>
              <a:rPr lang="en-US" dirty="0"/>
              <a:t> be a little busy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C8D3E-2764-4947-9910-92B1A2D40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37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1A19-86E5-4970-B3AE-91A488A87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Coding: Temperature event-loop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00F84-F57B-4BD1-AAF6-912D783A4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nu-</a:t>
            </a:r>
            <a:r>
              <a:rPr lang="en-US" dirty="0" err="1">
                <a:hlinkClick r:id="rId2"/>
              </a:rPr>
              <a:t>microbit</a:t>
            </a:r>
            <a:r>
              <a:rPr lang="en-US" dirty="0">
                <a:hlinkClick r:id="rId2"/>
              </a:rPr>
              <a:t>-base/software/apps/</a:t>
            </a:r>
            <a:r>
              <a:rPr lang="en-US" dirty="0" err="1">
                <a:hlinkClick r:id="rId2"/>
              </a:rPr>
              <a:t>temp_event_loop</a:t>
            </a:r>
            <a:r>
              <a:rPr lang="en-US" dirty="0">
                <a:hlinkClick r:id="rId2"/>
              </a:rPr>
              <a:t>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Some necessary functions</a:t>
            </a:r>
          </a:p>
          <a:p>
            <a:pPr lvl="1"/>
            <a:r>
              <a:rPr lang="en-US" dirty="0" err="1"/>
              <a:t>NVIC_EnableIRQ</a:t>
            </a:r>
            <a:r>
              <a:rPr lang="en-US" dirty="0"/>
              <a:t>(</a:t>
            </a:r>
            <a:r>
              <a:rPr lang="en-US" dirty="0" err="1"/>
              <a:t>irq</a:t>
            </a:r>
            <a:r>
              <a:rPr lang="en-US" dirty="0"/>
              <a:t>);  // </a:t>
            </a:r>
            <a:r>
              <a:rPr lang="en-US" dirty="0" err="1"/>
              <a:t>TEMP_IRQn</a:t>
            </a:r>
            <a:r>
              <a:rPr lang="en-US" dirty="0"/>
              <a:t> is for the Temperature Sensor</a:t>
            </a:r>
          </a:p>
          <a:p>
            <a:pPr lvl="1"/>
            <a:r>
              <a:rPr lang="en-US" dirty="0" err="1"/>
              <a:t>NVIC_SetPriority</a:t>
            </a:r>
            <a:r>
              <a:rPr lang="en-US" dirty="0"/>
              <a:t>(</a:t>
            </a:r>
            <a:r>
              <a:rPr lang="en-US" dirty="0" err="1"/>
              <a:t>irq</a:t>
            </a:r>
            <a:r>
              <a:rPr lang="en-US" dirty="0"/>
              <a:t>, priority)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6CEA8-C52C-4867-B895-63099FA0C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85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1FEA1-41F9-00FB-381D-B0A0FAE2D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design is about the public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B2424-E5FC-714F-A1F9-13524C2F2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Internally, an “event-loop” driver likely uses interrupts and callbacks</a:t>
            </a:r>
          </a:p>
          <a:p>
            <a:pPr lvl="1"/>
            <a:r>
              <a:rPr lang="en-US" dirty="0"/>
              <a:t>So do many synchronous drivers!</a:t>
            </a:r>
          </a:p>
          <a:p>
            <a:pPr lvl="1"/>
            <a:endParaRPr lang="en-US" dirty="0"/>
          </a:p>
          <a:p>
            <a:r>
              <a:rPr lang="en-US" dirty="0"/>
              <a:t>Externally, it presents non-blocking interfaces that also don’t require callbacks</a:t>
            </a:r>
          </a:p>
          <a:p>
            <a:pPr lvl="1"/>
            <a:r>
              <a:rPr lang="en-US" dirty="0"/>
              <a:t>Hides the complexity within itself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 C, we choose the public interfaces by putting them in the header file (.h file)</a:t>
            </a:r>
          </a:p>
          <a:p>
            <a:pPr lvl="1"/>
            <a:r>
              <a:rPr lang="en-US" dirty="0"/>
              <a:t>Internal stuff goes in the C file and gets marked as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D4221-3C9A-9050-CE3C-F4D535ED6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1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AD5A4-D22E-7BA5-7D55-5F1AAB07D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6EE63A-1D77-B992-34A4-065A98FC3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9D006-8CAE-D97A-A4BD-7C6E237A0B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Event-driven Model</a:t>
            </a:r>
          </a:p>
          <a:p>
            <a:endParaRPr lang="en-US" dirty="0"/>
          </a:p>
          <a:p>
            <a:r>
              <a:rPr lang="en-US" b="1" dirty="0"/>
              <a:t>State Machines</a:t>
            </a:r>
          </a:p>
          <a:p>
            <a:endParaRPr lang="en-US" dirty="0"/>
          </a:p>
          <a:p>
            <a:r>
              <a:rPr lang="en-US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46E55D-B68F-FA73-2758-8193254D1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18023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E4C30-6890-5C8C-7D6A-062D86997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devices often have multiple states of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B582F-C1E8-07CF-499E-F2032BD80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Temperature peripheral</a:t>
            </a:r>
          </a:p>
          <a:p>
            <a:pPr lvl="1"/>
            <a:r>
              <a:rPr lang="en-US" dirty="0"/>
              <a:t>Start a temperature measurement</a:t>
            </a:r>
          </a:p>
          <a:p>
            <a:pPr lvl="1"/>
            <a:r>
              <a:rPr lang="en-US" dirty="0"/>
              <a:t>Wait for temperature to be ready</a:t>
            </a:r>
          </a:p>
          <a:p>
            <a:endParaRPr lang="en-US" dirty="0"/>
          </a:p>
          <a:p>
            <a:r>
              <a:rPr lang="en-US" dirty="0"/>
              <a:t>SD Card</a:t>
            </a:r>
          </a:p>
          <a:p>
            <a:pPr lvl="1"/>
            <a:r>
              <a:rPr lang="en-US" dirty="0"/>
              <a:t>Can accept data very quickly, but then takes a while to process the data</a:t>
            </a:r>
          </a:p>
          <a:p>
            <a:pPr lvl="2"/>
            <a:r>
              <a:rPr lang="en-US" dirty="0"/>
              <a:t>Write configuration for which block you’re accessing</a:t>
            </a:r>
          </a:p>
          <a:p>
            <a:pPr lvl="2"/>
            <a:r>
              <a:rPr lang="en-US" dirty="0"/>
              <a:t>Wait as it reconfigures itself</a:t>
            </a:r>
          </a:p>
          <a:p>
            <a:pPr lvl="2"/>
            <a:r>
              <a:rPr lang="en-US" dirty="0"/>
              <a:t>Write data to the SD Card</a:t>
            </a:r>
          </a:p>
          <a:p>
            <a:pPr lvl="2"/>
            <a:r>
              <a:rPr lang="en-US" dirty="0"/>
              <a:t>Wait as the SD Card records the data</a:t>
            </a:r>
          </a:p>
          <a:p>
            <a:pPr lvl="2"/>
            <a:r>
              <a:rPr lang="en-US" dirty="0"/>
              <a:t>Repeat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6D0A4-00AA-D57E-C95D-FE55B647C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2050" name="Picture 2" descr="SanDisk 64GB Extreme microSDXC UHS-I ...">
            <a:extLst>
              <a:ext uri="{FF2B5EF4-FFF2-40B4-BE49-F238E27FC236}">
                <a16:creationId xmlns:a16="http://schemas.microsoft.com/office/drawing/2014/main" id="{CA42725D-64EE-660B-CB18-C51E908B2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272" y="4191000"/>
            <a:ext cx="20669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2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4D9BF-4622-F305-CBE8-B9A006927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FAB80-96FB-80F1-D7C5-21884BBA2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 State Machine (FSM)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254E1-AA8F-9AB4-3D08-239954909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Model of computation</a:t>
            </a:r>
          </a:p>
          <a:p>
            <a:pPr lvl="1"/>
            <a:r>
              <a:rPr lang="en-US" dirty="0"/>
              <a:t>Often used in code and hardware design to bring structure to complexity</a:t>
            </a:r>
          </a:p>
          <a:p>
            <a:endParaRPr lang="en-US" dirty="0"/>
          </a:p>
          <a:p>
            <a:r>
              <a:rPr lang="en-US" dirty="0"/>
              <a:t>FSM components</a:t>
            </a:r>
          </a:p>
          <a:p>
            <a:pPr lvl="1"/>
            <a:r>
              <a:rPr lang="en-US" dirty="0"/>
              <a:t>A set of states for some system</a:t>
            </a:r>
          </a:p>
          <a:p>
            <a:pPr lvl="1"/>
            <a:r>
              <a:rPr lang="en-US" dirty="0"/>
              <a:t>Inputs to the system</a:t>
            </a:r>
          </a:p>
          <a:p>
            <a:pPr lvl="1"/>
            <a:r>
              <a:rPr lang="en-US" dirty="0"/>
              <a:t>Transitions between states based on inputs</a:t>
            </a:r>
          </a:p>
          <a:p>
            <a:pPr lvl="2"/>
            <a:r>
              <a:rPr lang="en-US" dirty="0"/>
              <a:t>Not necessarily all states can connect to all other states</a:t>
            </a:r>
          </a:p>
          <a:p>
            <a:endParaRPr lang="en-US" dirty="0"/>
          </a:p>
          <a:p>
            <a:r>
              <a:rPr lang="en-US" dirty="0"/>
              <a:t>FSMs can generate output</a:t>
            </a:r>
          </a:p>
          <a:p>
            <a:pPr lvl="1"/>
            <a:r>
              <a:rPr lang="en-US" dirty="0"/>
              <a:t>Moore machine: output depends on the current state</a:t>
            </a:r>
          </a:p>
          <a:p>
            <a:pPr lvl="1"/>
            <a:r>
              <a:rPr lang="en-US" dirty="0"/>
              <a:t>Mealy machine: output depends on the current state plus the current inputs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28FD5-C8F2-A29D-93E6-9C24237F2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57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EB0F6-D62E-F70E-5FD5-81B9A755E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FF7DD-DF07-4EAB-31F8-5CF893CA2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machine for a </a:t>
            </a:r>
            <a:r>
              <a:rPr lang="en-US" dirty="0" err="1"/>
              <a:t>turnstyle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B4339-C8CF-5D85-80D2-94FC83376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062770"/>
            <a:ext cx="10972800" cy="210943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Starts in the “Locked” state</a:t>
            </a:r>
          </a:p>
          <a:p>
            <a:r>
              <a:rPr lang="en-US" dirty="0"/>
              <a:t>Inputs are “Coin” or “Push”</a:t>
            </a:r>
          </a:p>
          <a:p>
            <a:r>
              <a:rPr lang="en-US" dirty="0"/>
              <a:t>Transitions are shown with arrows</a:t>
            </a:r>
          </a:p>
          <a:p>
            <a:r>
              <a:rPr lang="en-US" dirty="0"/>
              <a:t>Output: status of the user (stuck still or moving through)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0EE4C-8213-B216-FBDE-D4EE2476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23AB2BF-953E-EC4B-CC66-9DB5F4613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949" y="1184856"/>
            <a:ext cx="5666705" cy="247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D632E38-8F21-54F1-BE77-78ED3D7EF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884" y="228600"/>
            <a:ext cx="2380510" cy="297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419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E8101-F08E-183E-EAEA-4197AF03C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FEBF5-833B-5AE9-6547-2C0BD37F7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machines can help structure actions in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71BE2-B579-A37B-8E53-516760DA9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8F6FA1-F2E7-097C-9006-B121F8C618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90647" y="1143000"/>
            <a:ext cx="5793761" cy="5373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  <a:t>if</a:t>
            </a:r>
            <a: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  <a:t> (state == A){</a:t>
            </a:r>
            <a:b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</a:br>
            <a: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  <a:t>  </a:t>
            </a:r>
            <a:r>
              <a:rPr lang="en-US" sz="2400" b="0" i="0" dirty="0">
                <a:solidFill>
                  <a:srgbClr val="697070"/>
                </a:solidFill>
                <a:effectLst/>
                <a:latin typeface="Lucida Console" panose="020B0609040504020204" pitchFamily="49" charset="0"/>
              </a:rPr>
              <a:t>// do A actions here</a:t>
            </a:r>
            <a:br>
              <a:rPr lang="en-US" sz="2400" b="0" i="0" dirty="0">
                <a:solidFill>
                  <a:srgbClr val="697070"/>
                </a:solidFill>
                <a:effectLst/>
                <a:latin typeface="Lucida Console" panose="020B0609040504020204" pitchFamily="49" charset="0"/>
              </a:rPr>
            </a:br>
            <a: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  <a:t>  state = B;</a:t>
            </a:r>
            <a:b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</a:br>
            <a:b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</a:b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640285D-609D-4685-B736-E7B924B212E0}"/>
              </a:ext>
            </a:extLst>
          </p:cNvPr>
          <p:cNvSpPr/>
          <p:nvPr/>
        </p:nvSpPr>
        <p:spPr>
          <a:xfrm>
            <a:off x="811369" y="2305318"/>
            <a:ext cx="978794" cy="97879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4EE985F-6F87-548C-11F6-277628B387DF}"/>
              </a:ext>
            </a:extLst>
          </p:cNvPr>
          <p:cNvSpPr/>
          <p:nvPr/>
        </p:nvSpPr>
        <p:spPr>
          <a:xfrm>
            <a:off x="3603938" y="2305318"/>
            <a:ext cx="978794" cy="97879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6E29F7-6C88-1DE6-4AEA-9D85BFB8C0A5}"/>
              </a:ext>
            </a:extLst>
          </p:cNvPr>
          <p:cNvSpPr/>
          <p:nvPr/>
        </p:nvSpPr>
        <p:spPr>
          <a:xfrm>
            <a:off x="2378520" y="4829577"/>
            <a:ext cx="978794" cy="978794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694A2F6-7D41-0F09-B4D6-5B369943EC96}"/>
              </a:ext>
            </a:extLst>
          </p:cNvPr>
          <p:cNvSpPr/>
          <p:nvPr/>
        </p:nvSpPr>
        <p:spPr>
          <a:xfrm>
            <a:off x="1493950" y="1918952"/>
            <a:ext cx="2395471" cy="399245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DF339A5-B56F-88FF-1A30-DBCBB5992847}"/>
              </a:ext>
            </a:extLst>
          </p:cNvPr>
          <p:cNvSpPr/>
          <p:nvPr/>
        </p:nvSpPr>
        <p:spPr>
          <a:xfrm rot="10800000">
            <a:off x="1493950" y="3271233"/>
            <a:ext cx="2395471" cy="399245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C91AE3A-F117-4E97-EFEB-D65B673831C9}"/>
              </a:ext>
            </a:extLst>
          </p:cNvPr>
          <p:cNvSpPr/>
          <p:nvPr/>
        </p:nvSpPr>
        <p:spPr>
          <a:xfrm rot="6938102">
            <a:off x="2981694" y="4125052"/>
            <a:ext cx="2223282" cy="481877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3D35536-B3B7-2D87-3C76-CE5EA7603058}"/>
              </a:ext>
            </a:extLst>
          </p:cNvPr>
          <p:cNvSpPr/>
          <p:nvPr/>
        </p:nvSpPr>
        <p:spPr>
          <a:xfrm rot="14515138">
            <a:off x="531317" y="4136432"/>
            <a:ext cx="2159724" cy="430351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12FE7D7-F606-64D3-BE62-FCFA17C45845}"/>
              </a:ext>
            </a:extLst>
          </p:cNvPr>
          <p:cNvSpPr txBox="1">
            <a:spLocks/>
          </p:cNvSpPr>
          <p:nvPr/>
        </p:nvSpPr>
        <p:spPr>
          <a:xfrm>
            <a:off x="5790647" y="1801906"/>
            <a:ext cx="5793761" cy="47148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}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else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if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(state == B) {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</a:t>
            </a:r>
            <a: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  <a:t>// do B actions here</a:t>
            </a:r>
            <a:b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  <a:t> 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if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(input == VALUE) {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  state = C;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}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else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{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  state = A;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}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FF3F4486-DEAB-5279-3F52-2FBF665974C4}"/>
              </a:ext>
            </a:extLst>
          </p:cNvPr>
          <p:cNvSpPr txBox="1">
            <a:spLocks/>
          </p:cNvSpPr>
          <p:nvPr/>
        </p:nvSpPr>
        <p:spPr>
          <a:xfrm>
            <a:off x="5790647" y="4430806"/>
            <a:ext cx="5793761" cy="2085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}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else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if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(state == C) {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</a:t>
            </a:r>
            <a: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  <a:t>// do C actions here</a:t>
            </a:r>
            <a:b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  <a:t>  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state = A;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}</a:t>
            </a:r>
            <a:endParaRPr lang="en-US" sz="2400" dirty="0">
              <a:latin typeface="Lucida Console" panose="020B06090405040202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26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C977349-6918-D282-C550-D6BE0169D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Enums in C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35CB1A6-7A1A-9076-04FF-8310E4208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Enum (short for enumeration) allows you to make a new type with limited possibilities</a:t>
            </a:r>
          </a:p>
          <a:p>
            <a:pPr lvl="1"/>
            <a:r>
              <a:rPr lang="en-US" dirty="0"/>
              <a:t>Great for tracking your possible states</a:t>
            </a:r>
          </a:p>
          <a:p>
            <a:pPr lvl="1"/>
            <a:endParaRPr lang="en-US" dirty="0"/>
          </a:p>
          <a:p>
            <a:pPr marL="914400" lvl="2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typedef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IDLE,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INITIALIZING,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READING,</a:t>
            </a:r>
          </a:p>
          <a:p>
            <a:pPr marL="914400" lvl="2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OFF,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state_t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8BC1D-D676-10FF-488A-35737B03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52F6B6-0F33-A0D6-A651-ADDF9B2FBE72}"/>
              </a:ext>
            </a:extLst>
          </p:cNvPr>
          <p:cNvSpPr txBox="1"/>
          <p:nvPr/>
        </p:nvSpPr>
        <p:spPr>
          <a:xfrm>
            <a:off x="5460642" y="3037344"/>
            <a:ext cx="6119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state_t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curr_state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IDLE;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curr_state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== READING) { ...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9022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30224-9C9A-E879-1631-C5175DC02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D960836-EEC4-051E-9218-8B7B1CD23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Sensor State Machine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F9C880-610A-D049-4F7E-E97A414F3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2999"/>
            <a:ext cx="10972799" cy="5360831"/>
          </a:xfrm>
        </p:spPr>
        <p:txBody>
          <a:bodyPr>
            <a:normAutofit/>
          </a:bodyPr>
          <a:lstStyle/>
          <a:p>
            <a:r>
              <a:rPr lang="en-US" dirty="0"/>
              <a:t>Possible Temperature states</a:t>
            </a:r>
          </a:p>
          <a:p>
            <a:pPr lvl="1"/>
            <a:r>
              <a:rPr lang="en-US" dirty="0"/>
              <a:t>Uninitialized</a:t>
            </a:r>
          </a:p>
          <a:p>
            <a:pPr lvl="1"/>
            <a:r>
              <a:rPr lang="en-US" dirty="0"/>
              <a:t>Idle</a:t>
            </a:r>
          </a:p>
          <a:p>
            <a:pPr lvl="1"/>
            <a:r>
              <a:rPr lang="en-US" dirty="0"/>
              <a:t>Waiting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Simple enough that we don’t need to bother with the states</a:t>
            </a:r>
          </a:p>
          <a:p>
            <a:pPr lvl="1"/>
            <a:r>
              <a:rPr lang="en-US" dirty="0"/>
              <a:t>Although we could track states for error checking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539963-3C23-D887-D692-6AC76AD7A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9405864-99FF-9F7E-DC84-8CDB7DB5C167}"/>
              </a:ext>
            </a:extLst>
          </p:cNvPr>
          <p:cNvSpPr/>
          <p:nvPr/>
        </p:nvSpPr>
        <p:spPr>
          <a:xfrm>
            <a:off x="5693424" y="1199262"/>
            <a:ext cx="2573489" cy="97879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Uninitialized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8DFFEA5-C369-9413-2467-85CB065C24D0}"/>
              </a:ext>
            </a:extLst>
          </p:cNvPr>
          <p:cNvSpPr/>
          <p:nvPr/>
        </p:nvSpPr>
        <p:spPr>
          <a:xfrm>
            <a:off x="8732836" y="2923505"/>
            <a:ext cx="2573489" cy="97879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Idle</a:t>
            </a:r>
            <a:endParaRPr lang="en-US" sz="32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3AFCCBE-5942-1AAE-A5B3-96106F201720}"/>
              </a:ext>
            </a:extLst>
          </p:cNvPr>
          <p:cNvSpPr/>
          <p:nvPr/>
        </p:nvSpPr>
        <p:spPr>
          <a:xfrm>
            <a:off x="5601168" y="3680199"/>
            <a:ext cx="2573489" cy="978794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Waiting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1DB4CE2-4CC5-638C-1F4D-3CB66EFA2D70}"/>
              </a:ext>
            </a:extLst>
          </p:cNvPr>
          <p:cNvSpPr/>
          <p:nvPr/>
        </p:nvSpPr>
        <p:spPr>
          <a:xfrm rot="2167240">
            <a:off x="8195262" y="1751985"/>
            <a:ext cx="2223282" cy="481877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FA3F08A-709E-7C26-4B85-99AE5DA88FD1}"/>
              </a:ext>
            </a:extLst>
          </p:cNvPr>
          <p:cNvSpPr/>
          <p:nvPr/>
        </p:nvSpPr>
        <p:spPr>
          <a:xfrm rot="9777136">
            <a:off x="8045149" y="4259126"/>
            <a:ext cx="2223282" cy="481877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8C55F4C-7833-39B7-36BC-9AAE95714AC4}"/>
              </a:ext>
            </a:extLst>
          </p:cNvPr>
          <p:cNvSpPr/>
          <p:nvPr/>
        </p:nvSpPr>
        <p:spPr>
          <a:xfrm rot="20685492">
            <a:off x="6724136" y="2825760"/>
            <a:ext cx="2223282" cy="481877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7939B99-740B-6A33-EED2-41373596F1A6}"/>
              </a:ext>
            </a:extLst>
          </p:cNvPr>
          <p:cNvSpPr/>
          <p:nvPr/>
        </p:nvSpPr>
        <p:spPr>
          <a:xfrm rot="11164929">
            <a:off x="11357696" y="3101871"/>
            <a:ext cx="687249" cy="438950"/>
          </a:xfrm>
          <a:custGeom>
            <a:avLst/>
            <a:gdLst>
              <a:gd name="connsiteX0" fmla="*/ 593569 w 593569"/>
              <a:gd name="connsiteY0" fmla="*/ 168662 h 388107"/>
              <a:gd name="connsiteX1" fmla="*/ 439023 w 593569"/>
              <a:gd name="connsiteY1" fmla="*/ 336087 h 388107"/>
              <a:gd name="connsiteX2" fmla="*/ 52657 w 593569"/>
              <a:gd name="connsiteY2" fmla="*/ 374724 h 388107"/>
              <a:gd name="connsiteX3" fmla="*/ 26899 w 593569"/>
              <a:gd name="connsiteY3" fmla="*/ 130025 h 388107"/>
              <a:gd name="connsiteX4" fmla="*/ 271598 w 593569"/>
              <a:gd name="connsiteY4" fmla="*/ 1237 h 388107"/>
              <a:gd name="connsiteX5" fmla="*/ 567812 w 593569"/>
              <a:gd name="connsiteY5" fmla="*/ 65631 h 38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569" h="388107">
                <a:moveTo>
                  <a:pt x="593569" y="168662"/>
                </a:moveTo>
                <a:cubicBezTo>
                  <a:pt x="561372" y="235202"/>
                  <a:pt x="529175" y="301743"/>
                  <a:pt x="439023" y="336087"/>
                </a:cubicBezTo>
                <a:cubicBezTo>
                  <a:pt x="348871" y="370431"/>
                  <a:pt x="121344" y="409068"/>
                  <a:pt x="52657" y="374724"/>
                </a:cubicBezTo>
                <a:cubicBezTo>
                  <a:pt x="-16030" y="340380"/>
                  <a:pt x="-9591" y="192273"/>
                  <a:pt x="26899" y="130025"/>
                </a:cubicBezTo>
                <a:cubicBezTo>
                  <a:pt x="63389" y="67777"/>
                  <a:pt x="181446" y="11969"/>
                  <a:pt x="271598" y="1237"/>
                </a:cubicBezTo>
                <a:cubicBezTo>
                  <a:pt x="361750" y="-9495"/>
                  <a:pt x="486246" y="52752"/>
                  <a:pt x="567812" y="65631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826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1C477-24EB-445D-AE2F-29CDD536A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1BCCDE5-8F0E-AE11-60F9-9081CED793EB}"/>
              </a:ext>
            </a:extLst>
          </p:cNvPr>
          <p:cNvSpPr/>
          <p:nvPr/>
        </p:nvSpPr>
        <p:spPr>
          <a:xfrm>
            <a:off x="6848325" y="1838459"/>
            <a:ext cx="4520485" cy="28494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BACB10-844B-6EE0-76B4-F2A8CD266C85}"/>
              </a:ext>
            </a:extLst>
          </p:cNvPr>
          <p:cNvSpPr/>
          <p:nvPr/>
        </p:nvSpPr>
        <p:spPr>
          <a:xfrm>
            <a:off x="766431" y="1838459"/>
            <a:ext cx="4520485" cy="40471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C9966B6-1FE7-1E3E-BCDB-14E5F960C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Truncated example of SD Card driver state machine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EF229-D3F3-2375-91B6-0ECCA4EBF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3311A4D-3C75-6B5E-56AC-BFB1B79FD3B0}"/>
              </a:ext>
            </a:extLst>
          </p:cNvPr>
          <p:cNvSpPr/>
          <p:nvPr/>
        </p:nvSpPr>
        <p:spPr>
          <a:xfrm>
            <a:off x="4870500" y="1361941"/>
            <a:ext cx="1931831" cy="47651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Idle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B959231-6AB0-FC11-9FB2-09D9372C6E91}"/>
              </a:ext>
            </a:extLst>
          </p:cNvPr>
          <p:cNvSpPr/>
          <p:nvPr/>
        </p:nvSpPr>
        <p:spPr>
          <a:xfrm>
            <a:off x="2138031" y="2361126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InitReset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27F8D83-6B9C-E348-BB65-C21ABFCA7EBC}"/>
              </a:ext>
            </a:extLst>
          </p:cNvPr>
          <p:cNvSpPr/>
          <p:nvPr/>
        </p:nvSpPr>
        <p:spPr>
          <a:xfrm>
            <a:off x="2138031" y="3066244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InitCheckVersion</a:t>
            </a:r>
            <a:endParaRPr lang="en-US" sz="1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F4F46B0-BFFC-4BE8-DEC7-5DCCE26DF083}"/>
              </a:ext>
            </a:extLst>
          </p:cNvPr>
          <p:cNvSpPr/>
          <p:nvPr/>
        </p:nvSpPr>
        <p:spPr>
          <a:xfrm>
            <a:off x="1094843" y="3761703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InitRepeatHCSInit</a:t>
            </a:r>
            <a:endParaRPr lang="en-US" sz="14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2DA6980-7D06-9205-724E-CF25A24CD504}"/>
              </a:ext>
            </a:extLst>
          </p:cNvPr>
          <p:cNvSpPr/>
          <p:nvPr/>
        </p:nvSpPr>
        <p:spPr>
          <a:xfrm>
            <a:off x="3168342" y="3761703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InitAppSpecificInit</a:t>
            </a:r>
            <a:endParaRPr lang="en-US" sz="1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5DC06B-BFB0-59EC-4BD2-43E725392307}"/>
              </a:ext>
            </a:extLst>
          </p:cNvPr>
          <p:cNvSpPr/>
          <p:nvPr/>
        </p:nvSpPr>
        <p:spPr>
          <a:xfrm>
            <a:off x="1094843" y="4457162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InitCheckCapacity</a:t>
            </a:r>
            <a:endParaRPr lang="en-US" sz="1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9E97A17-A677-EDF1-5EBB-E67BC842781F}"/>
              </a:ext>
            </a:extLst>
          </p:cNvPr>
          <p:cNvSpPr/>
          <p:nvPr/>
        </p:nvSpPr>
        <p:spPr>
          <a:xfrm>
            <a:off x="1094843" y="5152621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InitComplete</a:t>
            </a:r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BA25A70-AB17-0458-44E1-B4B6C8457E07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3103947" y="2837644"/>
            <a:ext cx="0" cy="22860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4D8A2B9-DBBF-6014-B7A0-95383246B29A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 flipH="1">
            <a:off x="2060759" y="3542762"/>
            <a:ext cx="1043188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ACD1517-AEC7-6533-B09D-C7B9CBEAD721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>
            <a:off x="3103947" y="3542762"/>
            <a:ext cx="1030311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E32CE84-EDF2-844A-77E3-8352C9B7FADE}"/>
              </a:ext>
            </a:extLst>
          </p:cNvPr>
          <p:cNvCxnSpPr>
            <a:cxnSpLocks/>
            <a:stCxn id="9" idx="2"/>
            <a:endCxn id="13" idx="0"/>
          </p:cNvCxnSpPr>
          <p:nvPr/>
        </p:nvCxnSpPr>
        <p:spPr>
          <a:xfrm>
            <a:off x="2060759" y="4238221"/>
            <a:ext cx="0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55809BF-BDDB-B241-D5A7-F2B96FF86BB7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2060759" y="4933680"/>
            <a:ext cx="0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5B65CD7-419D-F906-C74D-52EEF3402FBB}"/>
              </a:ext>
            </a:extLst>
          </p:cNvPr>
          <p:cNvCxnSpPr>
            <a:cxnSpLocks/>
            <a:stCxn id="6" idx="2"/>
            <a:endCxn id="48" idx="1"/>
          </p:cNvCxnSpPr>
          <p:nvPr/>
        </p:nvCxnSpPr>
        <p:spPr>
          <a:xfrm>
            <a:off x="5836416" y="1838459"/>
            <a:ext cx="2306789" cy="760926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7F1FE40-CF3E-9EA4-3CED-E17DF0FFDF7D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3026674" y="1490729"/>
            <a:ext cx="1843826" cy="347730"/>
          </a:xfrm>
          <a:prstGeom prst="straightConnector1">
            <a:avLst/>
          </a:prstGeom>
          <a:ln w="38100">
            <a:solidFill>
              <a:schemeClr val="tx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409A0AF-4854-0295-AFE3-509E01778C99}"/>
              </a:ext>
            </a:extLst>
          </p:cNvPr>
          <p:cNvSpPr txBox="1"/>
          <p:nvPr/>
        </p:nvSpPr>
        <p:spPr>
          <a:xfrm>
            <a:off x="3103946" y="1331353"/>
            <a:ext cx="1223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error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22133A9-7766-D312-28CA-3001977DD66E}"/>
              </a:ext>
            </a:extLst>
          </p:cNvPr>
          <p:cNvSpPr/>
          <p:nvPr/>
        </p:nvSpPr>
        <p:spPr>
          <a:xfrm>
            <a:off x="488325" y="3958347"/>
            <a:ext cx="593569" cy="388107"/>
          </a:xfrm>
          <a:custGeom>
            <a:avLst/>
            <a:gdLst>
              <a:gd name="connsiteX0" fmla="*/ 593569 w 593569"/>
              <a:gd name="connsiteY0" fmla="*/ 168662 h 388107"/>
              <a:gd name="connsiteX1" fmla="*/ 439023 w 593569"/>
              <a:gd name="connsiteY1" fmla="*/ 336087 h 388107"/>
              <a:gd name="connsiteX2" fmla="*/ 52657 w 593569"/>
              <a:gd name="connsiteY2" fmla="*/ 374724 h 388107"/>
              <a:gd name="connsiteX3" fmla="*/ 26899 w 593569"/>
              <a:gd name="connsiteY3" fmla="*/ 130025 h 388107"/>
              <a:gd name="connsiteX4" fmla="*/ 271598 w 593569"/>
              <a:gd name="connsiteY4" fmla="*/ 1237 h 388107"/>
              <a:gd name="connsiteX5" fmla="*/ 567812 w 593569"/>
              <a:gd name="connsiteY5" fmla="*/ 65631 h 38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569" h="388107">
                <a:moveTo>
                  <a:pt x="593569" y="168662"/>
                </a:moveTo>
                <a:cubicBezTo>
                  <a:pt x="561372" y="235202"/>
                  <a:pt x="529175" y="301743"/>
                  <a:pt x="439023" y="336087"/>
                </a:cubicBezTo>
                <a:cubicBezTo>
                  <a:pt x="348871" y="370431"/>
                  <a:pt x="121344" y="409068"/>
                  <a:pt x="52657" y="374724"/>
                </a:cubicBezTo>
                <a:cubicBezTo>
                  <a:pt x="-16030" y="340380"/>
                  <a:pt x="-9591" y="192273"/>
                  <a:pt x="26899" y="130025"/>
                </a:cubicBezTo>
                <a:cubicBezTo>
                  <a:pt x="63389" y="67777"/>
                  <a:pt x="181446" y="11969"/>
                  <a:pt x="271598" y="1237"/>
                </a:cubicBezTo>
                <a:cubicBezTo>
                  <a:pt x="361750" y="-9495"/>
                  <a:pt x="486246" y="52752"/>
                  <a:pt x="567812" y="65631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E123DE1-6D97-C8B0-E7ED-910DE5EFF1C4}"/>
              </a:ext>
            </a:extLst>
          </p:cNvPr>
          <p:cNvSpPr/>
          <p:nvPr/>
        </p:nvSpPr>
        <p:spPr>
          <a:xfrm rot="11164929">
            <a:off x="5119063" y="3764293"/>
            <a:ext cx="593569" cy="388107"/>
          </a:xfrm>
          <a:custGeom>
            <a:avLst/>
            <a:gdLst>
              <a:gd name="connsiteX0" fmla="*/ 593569 w 593569"/>
              <a:gd name="connsiteY0" fmla="*/ 168662 h 388107"/>
              <a:gd name="connsiteX1" fmla="*/ 439023 w 593569"/>
              <a:gd name="connsiteY1" fmla="*/ 336087 h 388107"/>
              <a:gd name="connsiteX2" fmla="*/ 52657 w 593569"/>
              <a:gd name="connsiteY2" fmla="*/ 374724 h 388107"/>
              <a:gd name="connsiteX3" fmla="*/ 26899 w 593569"/>
              <a:gd name="connsiteY3" fmla="*/ 130025 h 388107"/>
              <a:gd name="connsiteX4" fmla="*/ 271598 w 593569"/>
              <a:gd name="connsiteY4" fmla="*/ 1237 h 388107"/>
              <a:gd name="connsiteX5" fmla="*/ 567812 w 593569"/>
              <a:gd name="connsiteY5" fmla="*/ 65631 h 38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569" h="388107">
                <a:moveTo>
                  <a:pt x="593569" y="168662"/>
                </a:moveTo>
                <a:cubicBezTo>
                  <a:pt x="561372" y="235202"/>
                  <a:pt x="529175" y="301743"/>
                  <a:pt x="439023" y="336087"/>
                </a:cubicBezTo>
                <a:cubicBezTo>
                  <a:pt x="348871" y="370431"/>
                  <a:pt x="121344" y="409068"/>
                  <a:pt x="52657" y="374724"/>
                </a:cubicBezTo>
                <a:cubicBezTo>
                  <a:pt x="-16030" y="340380"/>
                  <a:pt x="-9591" y="192273"/>
                  <a:pt x="26899" y="130025"/>
                </a:cubicBezTo>
                <a:cubicBezTo>
                  <a:pt x="63389" y="67777"/>
                  <a:pt x="181446" y="11969"/>
                  <a:pt x="271598" y="1237"/>
                </a:cubicBezTo>
                <a:cubicBezTo>
                  <a:pt x="361750" y="-9495"/>
                  <a:pt x="486246" y="52752"/>
                  <a:pt x="567812" y="65631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075FCCE-41F6-F54D-8BDF-679D12C6CD70}"/>
              </a:ext>
            </a:extLst>
          </p:cNvPr>
          <p:cNvSpPr/>
          <p:nvPr/>
        </p:nvSpPr>
        <p:spPr>
          <a:xfrm>
            <a:off x="2034862" y="1918952"/>
            <a:ext cx="3860495" cy="4207773"/>
          </a:xfrm>
          <a:custGeom>
            <a:avLst/>
            <a:gdLst>
              <a:gd name="connsiteX0" fmla="*/ 0 w 3860495"/>
              <a:gd name="connsiteY0" fmla="*/ 3734873 h 4207773"/>
              <a:gd name="connsiteX1" fmla="*/ 566670 w 3860495"/>
              <a:gd name="connsiteY1" fmla="*/ 4134118 h 4207773"/>
              <a:gd name="connsiteX2" fmla="*/ 3258355 w 3860495"/>
              <a:gd name="connsiteY2" fmla="*/ 4056845 h 4207773"/>
              <a:gd name="connsiteX3" fmla="*/ 3799268 w 3860495"/>
              <a:gd name="connsiteY3" fmla="*/ 2665927 h 4207773"/>
              <a:gd name="connsiteX4" fmla="*/ 3825025 w 3860495"/>
              <a:gd name="connsiteY4" fmla="*/ 0 h 4207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0495" h="4207773">
                <a:moveTo>
                  <a:pt x="0" y="3734873"/>
                </a:moveTo>
                <a:cubicBezTo>
                  <a:pt x="11805" y="3907664"/>
                  <a:pt x="23611" y="4080456"/>
                  <a:pt x="566670" y="4134118"/>
                </a:cubicBezTo>
                <a:cubicBezTo>
                  <a:pt x="1109729" y="4187780"/>
                  <a:pt x="2719589" y="4301543"/>
                  <a:pt x="3258355" y="4056845"/>
                </a:cubicBezTo>
                <a:cubicBezTo>
                  <a:pt x="3797121" y="3812147"/>
                  <a:pt x="3704823" y="3342068"/>
                  <a:pt x="3799268" y="2665927"/>
                </a:cubicBezTo>
                <a:cubicBezTo>
                  <a:pt x="3893713" y="1989786"/>
                  <a:pt x="3859369" y="994893"/>
                  <a:pt x="3825025" y="0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CE3EAC7-7A36-F6DE-59E7-98AE87C56214}"/>
              </a:ext>
            </a:extLst>
          </p:cNvPr>
          <p:cNvCxnSpPr>
            <a:cxnSpLocks/>
            <a:stCxn id="45" idx="2"/>
            <a:endCxn id="14" idx="3"/>
          </p:cNvCxnSpPr>
          <p:nvPr/>
        </p:nvCxnSpPr>
        <p:spPr>
          <a:xfrm flipH="1">
            <a:off x="3026674" y="4933680"/>
            <a:ext cx="1107584" cy="45720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3C36B54-DBCA-5920-687F-57E734B41669}"/>
              </a:ext>
            </a:extLst>
          </p:cNvPr>
          <p:cNvSpPr/>
          <p:nvPr/>
        </p:nvSpPr>
        <p:spPr>
          <a:xfrm>
            <a:off x="3168342" y="4457162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  <a:endParaRPr lang="en-US" sz="1200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2968259-D51C-BB63-1312-783EEAC89D70}"/>
              </a:ext>
            </a:extLst>
          </p:cNvPr>
          <p:cNvSpPr/>
          <p:nvPr/>
        </p:nvSpPr>
        <p:spPr>
          <a:xfrm>
            <a:off x="8143205" y="2361126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StartReadBlocks</a:t>
            </a:r>
            <a:endParaRPr lang="en-US" sz="1400" dirty="0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B2B9BE45-6AA9-66C7-A2D2-F7BE85CF3E47}"/>
              </a:ext>
            </a:extLst>
          </p:cNvPr>
          <p:cNvSpPr/>
          <p:nvPr/>
        </p:nvSpPr>
        <p:spPr>
          <a:xfrm>
            <a:off x="8143205" y="3066244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WaitReadBlocks</a:t>
            </a:r>
            <a:endParaRPr lang="en-US" sz="1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C116B31-2A49-BBBF-5F19-A071652EAB74}"/>
              </a:ext>
            </a:extLst>
          </p:cNvPr>
          <p:cNvSpPr/>
          <p:nvPr/>
        </p:nvSpPr>
        <p:spPr>
          <a:xfrm>
            <a:off x="8143205" y="3761703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ReadBlockComplete</a:t>
            </a:r>
            <a:endParaRPr lang="en-US" sz="1200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20FED28-1887-C9CE-B75B-CDBBB9934CD1}"/>
              </a:ext>
            </a:extLst>
          </p:cNvPr>
          <p:cNvSpPr/>
          <p:nvPr/>
        </p:nvSpPr>
        <p:spPr>
          <a:xfrm rot="11164929">
            <a:off x="10114992" y="3132449"/>
            <a:ext cx="593569" cy="388107"/>
          </a:xfrm>
          <a:custGeom>
            <a:avLst/>
            <a:gdLst>
              <a:gd name="connsiteX0" fmla="*/ 593569 w 593569"/>
              <a:gd name="connsiteY0" fmla="*/ 168662 h 388107"/>
              <a:gd name="connsiteX1" fmla="*/ 439023 w 593569"/>
              <a:gd name="connsiteY1" fmla="*/ 336087 h 388107"/>
              <a:gd name="connsiteX2" fmla="*/ 52657 w 593569"/>
              <a:gd name="connsiteY2" fmla="*/ 374724 h 388107"/>
              <a:gd name="connsiteX3" fmla="*/ 26899 w 593569"/>
              <a:gd name="connsiteY3" fmla="*/ 130025 h 388107"/>
              <a:gd name="connsiteX4" fmla="*/ 271598 w 593569"/>
              <a:gd name="connsiteY4" fmla="*/ 1237 h 388107"/>
              <a:gd name="connsiteX5" fmla="*/ 567812 w 593569"/>
              <a:gd name="connsiteY5" fmla="*/ 65631 h 38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569" h="388107">
                <a:moveTo>
                  <a:pt x="593569" y="168662"/>
                </a:moveTo>
                <a:cubicBezTo>
                  <a:pt x="561372" y="235202"/>
                  <a:pt x="529175" y="301743"/>
                  <a:pt x="439023" y="336087"/>
                </a:cubicBezTo>
                <a:cubicBezTo>
                  <a:pt x="348871" y="370431"/>
                  <a:pt x="121344" y="409068"/>
                  <a:pt x="52657" y="374724"/>
                </a:cubicBezTo>
                <a:cubicBezTo>
                  <a:pt x="-16030" y="340380"/>
                  <a:pt x="-9591" y="192273"/>
                  <a:pt x="26899" y="130025"/>
                </a:cubicBezTo>
                <a:cubicBezTo>
                  <a:pt x="63389" y="67777"/>
                  <a:pt x="181446" y="11969"/>
                  <a:pt x="271598" y="1237"/>
                </a:cubicBezTo>
                <a:cubicBezTo>
                  <a:pt x="361750" y="-9495"/>
                  <a:pt x="486246" y="52752"/>
                  <a:pt x="567812" y="65631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BFEE933-375C-90B8-5921-EDADE3B5FCD4}"/>
              </a:ext>
            </a:extLst>
          </p:cNvPr>
          <p:cNvCxnSpPr>
            <a:cxnSpLocks/>
            <a:stCxn id="47" idx="0"/>
          </p:cNvCxnSpPr>
          <p:nvPr/>
        </p:nvCxnSpPr>
        <p:spPr>
          <a:xfrm flipH="1" flipV="1">
            <a:off x="6905086" y="1490729"/>
            <a:ext cx="2203482" cy="347730"/>
          </a:xfrm>
          <a:prstGeom prst="straightConnector1">
            <a:avLst/>
          </a:prstGeom>
          <a:ln w="38100">
            <a:solidFill>
              <a:schemeClr val="tx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260F6ED2-87A2-46D5-EA7B-65FCD8BC57EF}"/>
              </a:ext>
            </a:extLst>
          </p:cNvPr>
          <p:cNvSpPr txBox="1"/>
          <p:nvPr/>
        </p:nvSpPr>
        <p:spPr>
          <a:xfrm>
            <a:off x="7885212" y="1222852"/>
            <a:ext cx="1223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error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8EFB184-77AC-1828-255C-EDFF350F80C7}"/>
              </a:ext>
            </a:extLst>
          </p:cNvPr>
          <p:cNvCxnSpPr>
            <a:cxnSpLocks/>
            <a:stCxn id="6" idx="2"/>
            <a:endCxn id="7" idx="3"/>
          </p:cNvCxnSpPr>
          <p:nvPr/>
        </p:nvCxnSpPr>
        <p:spPr>
          <a:xfrm flipH="1">
            <a:off x="4069862" y="1838459"/>
            <a:ext cx="1766554" cy="760926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A8997C6-20B6-8EE3-0889-3FA3942130AF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>
            <a:off x="9109121" y="2837644"/>
            <a:ext cx="0" cy="22860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DAC94AFF-319E-2119-431E-F1DB36ECB196}"/>
              </a:ext>
            </a:extLst>
          </p:cNvPr>
          <p:cNvCxnSpPr>
            <a:cxnSpLocks/>
            <a:stCxn id="49" idx="2"/>
            <a:endCxn id="50" idx="0"/>
          </p:cNvCxnSpPr>
          <p:nvPr/>
        </p:nvCxnSpPr>
        <p:spPr>
          <a:xfrm>
            <a:off x="9109121" y="3542762"/>
            <a:ext cx="0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CCDE5D3A-AE3B-B0F8-6B96-1641D54EDD74}"/>
              </a:ext>
            </a:extLst>
          </p:cNvPr>
          <p:cNvSpPr/>
          <p:nvPr/>
        </p:nvSpPr>
        <p:spPr>
          <a:xfrm>
            <a:off x="5975797" y="2021983"/>
            <a:ext cx="3265939" cy="3099194"/>
          </a:xfrm>
          <a:custGeom>
            <a:avLst/>
            <a:gdLst>
              <a:gd name="connsiteX0" fmla="*/ 3142445 w 3265939"/>
              <a:gd name="connsiteY0" fmla="*/ 2279561 h 3099194"/>
              <a:gd name="connsiteX1" fmla="*/ 3181082 w 3265939"/>
              <a:gd name="connsiteY1" fmla="*/ 3013656 h 3099194"/>
              <a:gd name="connsiteX2" fmla="*/ 2176530 w 3265939"/>
              <a:gd name="connsiteY2" fmla="*/ 3065172 h 3099194"/>
              <a:gd name="connsiteX3" fmla="*/ 785611 w 3265939"/>
              <a:gd name="connsiteY3" fmla="*/ 2923504 h 3099194"/>
              <a:gd name="connsiteX4" fmla="*/ 180304 w 3265939"/>
              <a:gd name="connsiteY4" fmla="*/ 1300766 h 3099194"/>
              <a:gd name="connsiteX5" fmla="*/ 0 w 3265939"/>
              <a:gd name="connsiteY5" fmla="*/ 0 h 3099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65939" h="3099194">
                <a:moveTo>
                  <a:pt x="3142445" y="2279561"/>
                </a:moveTo>
                <a:cubicBezTo>
                  <a:pt x="3242256" y="2581141"/>
                  <a:pt x="3342068" y="2882721"/>
                  <a:pt x="3181082" y="3013656"/>
                </a:cubicBezTo>
                <a:cubicBezTo>
                  <a:pt x="3020096" y="3144591"/>
                  <a:pt x="2575775" y="3080197"/>
                  <a:pt x="2176530" y="3065172"/>
                </a:cubicBezTo>
                <a:cubicBezTo>
                  <a:pt x="1777285" y="3050147"/>
                  <a:pt x="1118315" y="3217572"/>
                  <a:pt x="785611" y="2923504"/>
                </a:cubicBezTo>
                <a:cubicBezTo>
                  <a:pt x="452907" y="2629436"/>
                  <a:pt x="311239" y="1788017"/>
                  <a:pt x="180304" y="1300766"/>
                </a:cubicBezTo>
                <a:cubicBezTo>
                  <a:pt x="49369" y="813515"/>
                  <a:pt x="24684" y="406757"/>
                  <a:pt x="0" y="0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21BBFF6-D6B2-93E9-4920-ECCBBA41BC4B}"/>
              </a:ext>
            </a:extLst>
          </p:cNvPr>
          <p:cNvCxnSpPr>
            <a:cxnSpLocks/>
            <a:stCxn id="10" idx="2"/>
            <a:endCxn id="45" idx="0"/>
          </p:cNvCxnSpPr>
          <p:nvPr/>
        </p:nvCxnSpPr>
        <p:spPr>
          <a:xfrm>
            <a:off x="4134258" y="4238221"/>
            <a:ext cx="0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C67009F9-94C9-9B33-EB9C-FEC55AB22930}"/>
              </a:ext>
            </a:extLst>
          </p:cNvPr>
          <p:cNvSpPr txBox="1"/>
          <p:nvPr/>
        </p:nvSpPr>
        <p:spPr>
          <a:xfrm>
            <a:off x="4069862" y="6280060"/>
            <a:ext cx="71103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https://github.com/tock/tock/blob/master/capsules/extra/src/sdcard.rs#L482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46798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Deep-dive into driver design options</a:t>
            </a:r>
          </a:p>
          <a:p>
            <a:endParaRPr lang="en-US" dirty="0"/>
          </a:p>
          <a:p>
            <a:r>
              <a:rPr lang="en-US" dirty="0"/>
              <a:t>Explore another aspect of device driver design</a:t>
            </a:r>
          </a:p>
          <a:p>
            <a:pPr lvl="1"/>
            <a:r>
              <a:rPr lang="en-US" dirty="0"/>
              <a:t>Non-blocking vs Blocking interfaces</a:t>
            </a:r>
          </a:p>
          <a:p>
            <a:pPr lvl="1"/>
            <a:endParaRPr lang="en-US" dirty="0"/>
          </a:p>
          <a:p>
            <a:r>
              <a:rPr lang="en-US" dirty="0"/>
              <a:t>Discuss how interrupts interact with these</a:t>
            </a:r>
          </a:p>
          <a:p>
            <a:pPr lvl="1"/>
            <a:r>
              <a:rPr lang="en-US" dirty="0"/>
              <a:t>Event-loop as a partial alternative</a:t>
            </a:r>
          </a:p>
          <a:p>
            <a:pPr lvl="1"/>
            <a:endParaRPr lang="en-US" dirty="0"/>
          </a:p>
          <a:p>
            <a:r>
              <a:rPr lang="en-US" dirty="0"/>
              <a:t>Introduce State Machines for coordinating logic</a:t>
            </a:r>
          </a:p>
          <a:p>
            <a:pPr lvl="1"/>
            <a:endParaRPr lang="en-US" dirty="0"/>
          </a:p>
          <a:p>
            <a:r>
              <a:rPr lang="en-US" dirty="0"/>
              <a:t>Consider how an LED matrix driver could be constructed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0ABC2A-AAB5-BA29-9BE4-3714B5FEB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into the state machine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327FA7-48BE-48A0-EC4D-62D0307EC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Might be executed each time through the loop</a:t>
            </a:r>
          </a:p>
          <a:p>
            <a:pPr lvl="1"/>
            <a:r>
              <a:rPr lang="en-US" dirty="0"/>
              <a:t>Just call “</a:t>
            </a:r>
            <a:r>
              <a:rPr lang="en-US" dirty="0" err="1"/>
              <a:t>advance_state_machine</a:t>
            </a:r>
            <a:r>
              <a:rPr lang="en-US" dirty="0"/>
              <a:t>()” each time through the main loop</a:t>
            </a:r>
          </a:p>
          <a:p>
            <a:pPr lvl="1"/>
            <a:r>
              <a:rPr lang="en-US" dirty="0"/>
              <a:t>Game logic might do this, for example</a:t>
            </a:r>
          </a:p>
          <a:p>
            <a:endParaRPr lang="en-US" dirty="0"/>
          </a:p>
          <a:p>
            <a:r>
              <a:rPr lang="en-US" dirty="0"/>
              <a:t>Could advance through interrupts or timers</a:t>
            </a:r>
          </a:p>
          <a:p>
            <a:pPr lvl="1"/>
            <a:r>
              <a:rPr lang="en-US" dirty="0"/>
              <a:t>On hardware event, run the state machine and determine what to do now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Often some state transitions are manual and some are automatic</a:t>
            </a:r>
          </a:p>
          <a:p>
            <a:pPr lvl="2"/>
            <a:r>
              <a:rPr lang="en-US" dirty="0"/>
              <a:t>Idle -&gt; Running on function call to start some action</a:t>
            </a:r>
          </a:p>
          <a:p>
            <a:pPr lvl="2"/>
            <a:r>
              <a:rPr lang="en-US" dirty="0"/>
              <a:t>Running -&gt; Idle after an interrupt occurs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6EDEC6-FC93-F8AB-8607-4920C3F6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62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23312-45CD-521F-6E7E-3BC227739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852983-77CF-D45D-FF5F-69DF46C16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6E4F5-802E-D742-3A2F-D81CF499B4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Event-driven Model</a:t>
            </a:r>
          </a:p>
          <a:p>
            <a:endParaRPr lang="en-US" dirty="0"/>
          </a:p>
          <a:p>
            <a:r>
              <a:rPr lang="en-US" dirty="0"/>
              <a:t>State Machines</a:t>
            </a:r>
          </a:p>
          <a:p>
            <a:endParaRPr lang="en-US" dirty="0"/>
          </a:p>
          <a:p>
            <a:r>
              <a:rPr lang="en-US" b="1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7006E6-4FA8-CD11-653E-D44073FB7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15453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9C2-88FF-CACE-2F85-C2011433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AAF26-9315-E2A7-B842-8E0C3ECA9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some sensors/actuators they might be continuously updating in the background</a:t>
            </a:r>
          </a:p>
          <a:p>
            <a:endParaRPr lang="en-US" dirty="0"/>
          </a:p>
          <a:p>
            <a:r>
              <a:rPr lang="en-US" dirty="0"/>
              <a:t>For those, we only need one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init_and_start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function and a read or write function</a:t>
            </a:r>
          </a:p>
          <a:p>
            <a:pPr lvl="1"/>
            <a:r>
              <a:rPr lang="en-US" dirty="0"/>
              <a:t>Continuous sensors are always ready with the most recent sample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Continuous actuators will always update to the new command as soon as possible</a:t>
            </a:r>
          </a:p>
          <a:p>
            <a:pPr lvl="2"/>
            <a:r>
              <a:rPr lang="en-US" dirty="0"/>
              <a:t>They might skip a command if you give it multiple very quickly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AEF2C-A93B-E51E-8D9B-046234BB7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46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9C2-88FF-CACE-2F85-C2011433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Continuously updating temperature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AAF26-9315-E2A7-B842-8E0C3ECA9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58581" cy="5029200"/>
          </a:xfrm>
        </p:spPr>
        <p:txBody>
          <a:bodyPr/>
          <a:lstStyle/>
          <a:p>
            <a:r>
              <a:rPr lang="en-US" dirty="0"/>
              <a:t>Temperature driver design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In the interrupt handler, copy over the value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Start the next event, which will automatically re-trigger the interrupt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 more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is_ready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function, data is always ready with the most up-to-date value</a:t>
            </a:r>
          </a:p>
          <a:p>
            <a:pPr lvl="2"/>
            <a:r>
              <a:rPr lang="en-US" dirty="0"/>
              <a:t>Might be a little behind real-time, but only by one sample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For temperature specifically, this would result in a TON of interrupts</a:t>
            </a:r>
          </a:p>
          <a:p>
            <a:pPr lvl="1"/>
            <a:r>
              <a:rPr lang="en-US" dirty="0"/>
              <a:t>Probably want to combine with a timer to run it more slowly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AEF2C-A93B-E51E-8D9B-046234BB7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6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AA8CA-0CD0-0EC9-27B3-0EF72360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 Matrix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C0E5-D765-A5DC-DE69-105DEB234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is a good example of a continuous operation actuator</a:t>
            </a:r>
          </a:p>
          <a:p>
            <a:pPr lvl="1"/>
            <a:endParaRPr lang="en-US" dirty="0"/>
          </a:p>
          <a:p>
            <a:r>
              <a:rPr lang="en-US" dirty="0"/>
              <a:t>General driver design</a:t>
            </a:r>
          </a:p>
          <a:p>
            <a:pPr lvl="1"/>
            <a:r>
              <a:rPr lang="en-US" dirty="0"/>
              <a:t>Split operation between a Model and a View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linkClick r:id="rId2"/>
              </a:rPr>
              <a:t>Model-View-Controller design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Model contains what you want the state of the LEDs to be</a:t>
            </a:r>
          </a:p>
          <a:p>
            <a:pPr lvl="2"/>
            <a:r>
              <a:rPr lang="en-US" dirty="0"/>
              <a:t>Only updates when the user calls a function</a:t>
            </a:r>
          </a:p>
          <a:p>
            <a:pPr lvl="2"/>
            <a:r>
              <a:rPr lang="en-US" dirty="0"/>
              <a:t>Updates immediately (non-blocking)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View contains the code to take the model and display it on the LEDs</a:t>
            </a:r>
          </a:p>
          <a:p>
            <a:pPr lvl="2"/>
            <a:r>
              <a:rPr lang="en-US" dirty="0"/>
              <a:t>Continuously updates the LED states with a timer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21D52-CDE0-7A6F-467B-50AD8AAA1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956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sz="2400" dirty="0"/>
              <a:t>Use two GPIO pins to control each LED</a:t>
            </a:r>
          </a:p>
          <a:p>
            <a:pPr lvl="1"/>
            <a:r>
              <a:rPr lang="en-US" sz="2000" dirty="0"/>
              <a:t>Row high as VDD</a:t>
            </a:r>
          </a:p>
          <a:p>
            <a:pPr lvl="1"/>
            <a:r>
              <a:rPr lang="en-US" sz="2000" dirty="0"/>
              <a:t>Column low as Ground</a:t>
            </a:r>
          </a:p>
          <a:p>
            <a:pPr lvl="1"/>
            <a:endParaRPr lang="en-US" sz="2000" dirty="0"/>
          </a:p>
          <a:p>
            <a:r>
              <a:rPr lang="en-US" sz="2400" dirty="0"/>
              <a:t>Remember, connections only exist where there are dots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EC083B6-DC62-4A7D-890B-188E8738F577}"/>
              </a:ext>
            </a:extLst>
          </p:cNvPr>
          <p:cNvGrpSpPr/>
          <p:nvPr/>
        </p:nvGrpSpPr>
        <p:grpSpPr>
          <a:xfrm>
            <a:off x="1627134" y="3982339"/>
            <a:ext cx="2908396" cy="2443861"/>
            <a:chOff x="1320704" y="3271139"/>
            <a:chExt cx="2908396" cy="244386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20FBB5F-34DD-4679-A309-DF71964CE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0704" y="3271139"/>
              <a:ext cx="2908396" cy="244386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35E678F-B0EF-44FC-93D0-BDA748F1DEFC}"/>
                </a:ext>
              </a:extLst>
            </p:cNvPr>
            <p:cNvSpPr/>
            <p:nvPr/>
          </p:nvSpPr>
          <p:spPr>
            <a:xfrm>
              <a:off x="3721100" y="4749800"/>
              <a:ext cx="508000" cy="965200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99006B-9288-480D-8987-99C267F09709}"/>
                </a:ext>
              </a:extLst>
            </p:cNvPr>
            <p:cNvSpPr/>
            <p:nvPr/>
          </p:nvSpPr>
          <p:spPr>
            <a:xfrm>
              <a:off x="3670299" y="4809331"/>
              <a:ext cx="106363" cy="160338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6F9B7B-4DA8-4A2C-B89B-4623EA77FC1F}"/>
                </a:ext>
              </a:extLst>
            </p:cNvPr>
            <p:cNvSpPr/>
            <p:nvPr/>
          </p:nvSpPr>
          <p:spPr>
            <a:xfrm>
              <a:off x="3111500" y="4809330"/>
              <a:ext cx="507999" cy="119857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6D8D6A-5018-478E-949E-B38BB3978086}"/>
                </a:ext>
              </a:extLst>
            </p:cNvPr>
            <p:cNvSpPr/>
            <p:nvPr/>
          </p:nvSpPr>
          <p:spPr>
            <a:xfrm>
              <a:off x="3492502" y="5518943"/>
              <a:ext cx="507999" cy="196057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33190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the LED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We can light up all the LEDs at once:</a:t>
            </a:r>
          </a:p>
          <a:p>
            <a:pPr lvl="1"/>
            <a:r>
              <a:rPr lang="en-US" dirty="0"/>
              <a:t>Set all rows to High</a:t>
            </a:r>
          </a:p>
          <a:p>
            <a:pPr lvl="1"/>
            <a:r>
              <a:rPr lang="en-US" dirty="0"/>
              <a:t>Clear all columns to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019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the LED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But now how do we turn off the right middle LED?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624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control by row?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But now how do we turn off the right middle LED?</a:t>
            </a:r>
          </a:p>
          <a:p>
            <a:endParaRPr lang="en-US" dirty="0"/>
          </a:p>
          <a:p>
            <a:r>
              <a:rPr lang="en-US" dirty="0"/>
              <a:t>What if we clear the row to Low?</a:t>
            </a:r>
          </a:p>
          <a:p>
            <a:pPr lvl="1"/>
            <a:r>
              <a:rPr lang="en-US" dirty="0"/>
              <a:t>Messes up the entire row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758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control by column?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But now how do we turn off the right middle LED?</a:t>
            </a:r>
          </a:p>
          <a:p>
            <a:endParaRPr lang="en-US" dirty="0"/>
          </a:p>
          <a:p>
            <a:r>
              <a:rPr lang="en-US" dirty="0"/>
              <a:t>What if we set the column to High?</a:t>
            </a:r>
          </a:p>
          <a:p>
            <a:pPr lvl="1"/>
            <a:r>
              <a:rPr lang="en-US" dirty="0"/>
              <a:t>Messes up the entire column</a:t>
            </a:r>
          </a:p>
          <a:p>
            <a:pPr lvl="1"/>
            <a:endParaRPr lang="en-US" dirty="0"/>
          </a:p>
          <a:p>
            <a:r>
              <a:rPr lang="en-US" dirty="0"/>
              <a:t>We don’t actually have arbitrary control over the whole thing at once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1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5102B-9D50-83C6-79B0-14A3F936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18CB22-6D0C-753C-820C-635F47EF6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DC419-6310-15E6-E200-CAB7159A67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Event-driven Model</a:t>
            </a:r>
          </a:p>
          <a:p>
            <a:endParaRPr lang="en-US" dirty="0"/>
          </a:p>
          <a:p>
            <a:r>
              <a:rPr lang="en-US" dirty="0"/>
              <a:t>State Machines</a:t>
            </a:r>
          </a:p>
          <a:p>
            <a:endParaRPr lang="en-US" dirty="0"/>
          </a:p>
          <a:p>
            <a:r>
              <a:rPr lang="en-US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F70C00-200B-B337-5609-95B43A09C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92563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B9C-9176-8E8B-91F2-3EB24FEBD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Persistence of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20C01-8F74-E813-A77A-C47D98BBC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solution here is to abuse how human eyes work</a:t>
            </a:r>
          </a:p>
          <a:p>
            <a:endParaRPr lang="en-US" dirty="0"/>
          </a:p>
          <a:p>
            <a:r>
              <a:rPr lang="en-US" dirty="0"/>
              <a:t>Eyes can’t detect changes in light that are going faster than a certain speed</a:t>
            </a:r>
          </a:p>
          <a:p>
            <a:pPr lvl="1"/>
            <a:r>
              <a:rPr lang="en-US" dirty="0"/>
              <a:t>Or if they do at all, it’s interpreted as slightly dimmer light</a:t>
            </a:r>
          </a:p>
          <a:p>
            <a:pPr lvl="1"/>
            <a:r>
              <a:rPr lang="en-US" dirty="0"/>
              <a:t>Any given LED should be above ~100 Hz to keep humans from noticing the flicker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0599A-D280-9552-2288-6F472F31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100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4F42B-ED30-5D28-A824-8DB361B27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Persistance</a:t>
            </a:r>
            <a:r>
              <a:rPr lang="en-US" dirty="0"/>
              <a:t> of vision on an LED matrix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0413F-5942-1D74-94A3-654A262A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1026" name="Picture 2" descr="In-Depth: Interfacing MAX7219 LED Dot Matrix Display with Arduino">
            <a:extLst>
              <a:ext uri="{FF2B5EF4-FFF2-40B4-BE49-F238E27FC236}">
                <a16:creationId xmlns:a16="http://schemas.microsoft.com/office/drawing/2014/main" id="{CF3B1D7C-55D4-081C-E673-3C3DBF2FA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570" y="1324176"/>
            <a:ext cx="4666848" cy="466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3071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First column, all LEDs 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271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Same for second column through fourth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8397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Same for second column through fourth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0800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Same for second column through fourth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5902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Last column we only turn on some of the LEDs</a:t>
            </a:r>
          </a:p>
          <a:p>
            <a:endParaRPr lang="en-US" dirty="0"/>
          </a:p>
          <a:p>
            <a:r>
              <a:rPr lang="en-US" dirty="0"/>
              <a:t>As long as we keep cycling through columns fast enough, the whole thing becomes a display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7492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8DDAA-020F-A335-37A7-3B714E78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 matrix full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00A85-2866-688E-632B-2EFD43930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Requires GPIO pins and a Timer</a:t>
            </a:r>
          </a:p>
          <a:p>
            <a:pPr lvl="1"/>
            <a:endParaRPr lang="en-US" dirty="0"/>
          </a:p>
          <a:p>
            <a:r>
              <a:rPr lang="en-US" dirty="0"/>
              <a:t>When the Timer fires</a:t>
            </a:r>
          </a:p>
          <a:p>
            <a:pPr lvl="1"/>
            <a:r>
              <a:rPr lang="en-US" dirty="0"/>
              <a:t>Change which column you are displaying</a:t>
            </a:r>
          </a:p>
          <a:p>
            <a:pPr lvl="1"/>
            <a:r>
              <a:rPr lang="en-US" dirty="0"/>
              <a:t>Update the row pins based on this new column</a:t>
            </a:r>
          </a:p>
          <a:p>
            <a:pPr lvl="2"/>
            <a:r>
              <a:rPr lang="en-US" dirty="0"/>
              <a:t>Read row data from a 5x5 array that models what the screen should show</a:t>
            </a:r>
          </a:p>
          <a:p>
            <a:pPr lvl="2"/>
            <a:endParaRPr lang="en-US" dirty="0"/>
          </a:p>
          <a:p>
            <a:r>
              <a:rPr lang="en-US" dirty="0"/>
              <a:t>When the user wants to change the display</a:t>
            </a:r>
          </a:p>
          <a:p>
            <a:pPr lvl="1"/>
            <a:r>
              <a:rPr lang="en-US" dirty="0"/>
              <a:t>Update that 5x5 array in memory</a:t>
            </a:r>
          </a:p>
          <a:p>
            <a:pPr lvl="1"/>
            <a:r>
              <a:rPr lang="en-US" dirty="0"/>
              <a:t>It’ll start getting drawn on the screen the </a:t>
            </a:r>
            <a:r>
              <a:rPr lang="en-US" i="1" dirty="0"/>
              <a:t>next</a:t>
            </a:r>
            <a:r>
              <a:rPr lang="en-US" dirty="0"/>
              <a:t> time the Timer fires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966C7-FB23-8D23-1074-C4CAC9943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8812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F35A2-4738-0D1A-3141-01A9F0580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84BE4A-7B99-CB6B-AD18-0A6C2040D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C55A1A-308D-4C5F-3DFF-459BBFB14B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Event-driven Model</a:t>
            </a:r>
          </a:p>
          <a:p>
            <a:endParaRPr lang="en-US" dirty="0"/>
          </a:p>
          <a:p>
            <a:r>
              <a:rPr lang="en-US" dirty="0"/>
              <a:t>State Machines</a:t>
            </a:r>
          </a:p>
          <a:p>
            <a:endParaRPr lang="en-US" dirty="0"/>
          </a:p>
          <a:p>
            <a:r>
              <a:rPr lang="en-US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EFD66C-A042-CED8-F96C-2F89247C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66749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846A8-9954-14D5-8456-1F9040F1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we write driver software?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D9544-7011-5F69-D3B2-F8E3530CE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various knobs available to us from hardware</a:t>
            </a:r>
          </a:p>
          <a:p>
            <a:pPr lvl="1"/>
            <a:r>
              <a:rPr lang="en-US" dirty="0"/>
              <a:t>Polling, Interrupts, DMA</a:t>
            </a:r>
          </a:p>
          <a:p>
            <a:pPr lvl="1"/>
            <a:endParaRPr lang="en-US" dirty="0"/>
          </a:p>
          <a:p>
            <a:r>
              <a:rPr lang="en-US" dirty="0"/>
              <a:t>There are also various software interface design</a:t>
            </a:r>
          </a:p>
          <a:p>
            <a:pPr lvl="1"/>
            <a:r>
              <a:rPr lang="en-US" dirty="0"/>
              <a:t>Synchronous</a:t>
            </a:r>
          </a:p>
          <a:p>
            <a:pPr lvl="1"/>
            <a:r>
              <a:rPr lang="en-US" dirty="0"/>
              <a:t>Asynchronous</a:t>
            </a:r>
          </a:p>
          <a:p>
            <a:pPr lvl="2"/>
            <a:r>
              <a:rPr lang="en-US" dirty="0"/>
              <a:t>Callback</a:t>
            </a:r>
          </a:p>
          <a:p>
            <a:pPr lvl="2"/>
            <a:r>
              <a:rPr lang="en-US" dirty="0"/>
              <a:t>Event-driven model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E3110-E9E7-FCB5-FBA1-FCA8314C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02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64A6E-5899-4888-1784-ED006EEB0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device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49985-8E61-3056-C6E7-796A6381B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Synchronous functions</a:t>
            </a:r>
          </a:p>
          <a:p>
            <a:pPr lvl="1"/>
            <a:r>
              <a:rPr lang="en-US" dirty="0"/>
              <a:t>Function call issues a command</a:t>
            </a:r>
          </a:p>
          <a:p>
            <a:pPr lvl="1"/>
            <a:r>
              <a:rPr lang="en-US" dirty="0"/>
              <a:t>Does not return until action is complete and result is ready</a:t>
            </a:r>
          </a:p>
          <a:p>
            <a:pPr lvl="1"/>
            <a:endParaRPr lang="en-US" dirty="0"/>
          </a:p>
          <a:p>
            <a:r>
              <a:rPr lang="en-US" dirty="0"/>
              <a:t>Example: most functions we’re used to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sqrt()</a:t>
            </a:r>
            <a:r>
              <a:rPr lang="en-US" dirty="0"/>
              <a:t> for example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also mostly works this way (with some exceptions)</a:t>
            </a:r>
          </a:p>
          <a:p>
            <a:pPr lvl="1"/>
            <a:endParaRPr lang="en-US" dirty="0"/>
          </a:p>
          <a:p>
            <a:r>
              <a:rPr lang="en-US" dirty="0"/>
              <a:t>Arduino interfaces are usually like this!</a:t>
            </a:r>
          </a:p>
          <a:p>
            <a:pPr lvl="1"/>
            <a:r>
              <a:rPr lang="en-US" dirty="0"/>
              <a:t>Easy to get started with and understand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4AFC24-1FB9-1D08-C143-72B0C67D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10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C96D9-624B-44F5-891A-4321EC318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Downside of synchronous code: the waiting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FB85C-48FF-4765-3C0E-17698299B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long will it take until the function returns?</a:t>
            </a:r>
          </a:p>
          <a:p>
            <a:pPr lvl="1"/>
            <a:r>
              <a:rPr lang="en-US" dirty="0"/>
              <a:t>Immediately, seconds, minutes?</a:t>
            </a:r>
          </a:p>
          <a:p>
            <a:pPr lvl="1"/>
            <a:endParaRPr lang="en-US" dirty="0"/>
          </a:p>
          <a:p>
            <a:r>
              <a:rPr lang="en-US" dirty="0"/>
              <a:t>What if there’s an error and the device never responds?</a:t>
            </a:r>
          </a:p>
          <a:p>
            <a:pPr lvl="1"/>
            <a:r>
              <a:rPr lang="en-US" dirty="0"/>
              <a:t>More advanced interface could include a timeout option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Synchronous designs require other synchronous designs</a:t>
            </a:r>
          </a:p>
          <a:p>
            <a:pPr lvl="1"/>
            <a:r>
              <a:rPr lang="en-US" dirty="0"/>
              <a:t>We can build synchronous interfaces from asynchronous ones</a:t>
            </a:r>
          </a:p>
          <a:p>
            <a:pPr lvl="1"/>
            <a:r>
              <a:rPr lang="en-US" dirty="0"/>
              <a:t>But we can’t go the other way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E0A56-C8A7-E233-58AE-49059C32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8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ACE2C-1CC2-228E-11B2-89CAB9FB2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Asynchronous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0AE55-5100-158F-ECCE-1D7F26478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let the hardware run on its own and have the code get back to it later</a:t>
            </a:r>
          </a:p>
          <a:p>
            <a:endParaRPr lang="en-US" dirty="0"/>
          </a:p>
          <a:p>
            <a:r>
              <a:rPr lang="en-US" dirty="0"/>
              <a:t>Challenge: programmers don’t think that way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Other challenge: how do we “get back to it later”?</a:t>
            </a:r>
          </a:p>
          <a:p>
            <a:pPr lvl="1"/>
            <a:r>
              <a:rPr lang="en-US" dirty="0"/>
              <a:t>Callbacks</a:t>
            </a:r>
          </a:p>
          <a:p>
            <a:pPr lvl="1"/>
            <a:r>
              <a:rPr lang="en-US" dirty="0"/>
              <a:t>Event-driven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91EDC-E84F-E8E0-73F9-59A51654F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339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622B8-F395-2FE3-A510-426CA2FF8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Callbacks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3343F-6D99-22B8-9582-A0ECE4360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Callbacks reuse a similar idea to interrupts</a:t>
            </a:r>
          </a:p>
          <a:p>
            <a:pPr lvl="1"/>
            <a:r>
              <a:rPr lang="en-US" dirty="0"/>
              <a:t>When the event occurs, call this function</a:t>
            </a:r>
          </a:p>
          <a:p>
            <a:pPr lvl="1"/>
            <a:endParaRPr lang="en-US" dirty="0"/>
          </a:p>
          <a:p>
            <a:r>
              <a:rPr lang="en-US" dirty="0"/>
              <a:t>General pattern</a:t>
            </a:r>
          </a:p>
          <a:p>
            <a:pPr lvl="1"/>
            <a:r>
              <a:rPr lang="en-US" dirty="0"/>
              <a:t>Call driver function with one argument being a function pointer</a:t>
            </a:r>
          </a:p>
          <a:p>
            <a:pPr lvl="1"/>
            <a:r>
              <a:rPr lang="en-US" dirty="0"/>
              <a:t>Driver sets up interaction and returns immediately</a:t>
            </a:r>
          </a:p>
          <a:p>
            <a:pPr lvl="1"/>
            <a:r>
              <a:rPr lang="en-US" dirty="0"/>
              <a:t>Later the event happens and the driver calls the function pointer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C4CB5-2CAA-39D8-47CA-BF96A4D0E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91500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1451</TotalTime>
  <Words>2483</Words>
  <Application>Microsoft Office PowerPoint</Application>
  <PresentationFormat>Widescreen</PresentationFormat>
  <Paragraphs>545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Courier New</vt:lpstr>
      <vt:lpstr>Lucida Console</vt:lpstr>
      <vt:lpstr>Tahoma</vt:lpstr>
      <vt:lpstr>Class Slides</vt:lpstr>
      <vt:lpstr>Lecture 08 Driver Design</vt:lpstr>
      <vt:lpstr>Administriva</vt:lpstr>
      <vt:lpstr>Today’s Goals</vt:lpstr>
      <vt:lpstr>Outline</vt:lpstr>
      <vt:lpstr>How should we write driver software?</vt:lpstr>
      <vt:lpstr>Synchronous device drivers</vt:lpstr>
      <vt:lpstr>Downside of synchronous code: the waiting</vt:lpstr>
      <vt:lpstr>Asynchronous drivers</vt:lpstr>
      <vt:lpstr>Callbacks</vt:lpstr>
      <vt:lpstr>Function pointers in C</vt:lpstr>
      <vt:lpstr>Callback functions</vt:lpstr>
      <vt:lpstr>Building synchronous code out of callbacks</vt:lpstr>
      <vt:lpstr>Live Coding: Temp driver example</vt:lpstr>
      <vt:lpstr>Callbacks usually run in an interrupt mode</vt:lpstr>
      <vt:lpstr>Outline</vt:lpstr>
      <vt:lpstr>Interrupts are frustrating</vt:lpstr>
      <vt:lpstr>Event loop</vt:lpstr>
      <vt:lpstr>Downsides of event loop design</vt:lpstr>
      <vt:lpstr>Top-half / Bottom-half handler design</vt:lpstr>
      <vt:lpstr>Live Coding: Temperature event-loop example</vt:lpstr>
      <vt:lpstr>Driver design is about the public interfaces</vt:lpstr>
      <vt:lpstr>Outline</vt:lpstr>
      <vt:lpstr>Complex devices often have multiple states of operation</vt:lpstr>
      <vt:lpstr>Finite State Machine (FSM)</vt:lpstr>
      <vt:lpstr>State machine for a turnstyle</vt:lpstr>
      <vt:lpstr>State machines can help structure actions in code</vt:lpstr>
      <vt:lpstr>Enums in C</vt:lpstr>
      <vt:lpstr>Temperature Sensor State Machine Example</vt:lpstr>
      <vt:lpstr>Truncated example of SD Card driver state machine</vt:lpstr>
      <vt:lpstr>Calling into the state machine</vt:lpstr>
      <vt:lpstr>Outline</vt:lpstr>
      <vt:lpstr>Continuous operation</vt:lpstr>
      <vt:lpstr>Continuously updating temperature</vt:lpstr>
      <vt:lpstr>LED Matrix design</vt:lpstr>
      <vt:lpstr>LEDs on the Microbit</vt:lpstr>
      <vt:lpstr>Controlling the LED matrix</vt:lpstr>
      <vt:lpstr>Controlling the LED matrix</vt:lpstr>
      <vt:lpstr>Can we control by row?</vt:lpstr>
      <vt:lpstr>Can we control by column?</vt:lpstr>
      <vt:lpstr>Persistence of vision</vt:lpstr>
      <vt:lpstr>Persistance of vision on an LED matrix</vt:lpstr>
      <vt:lpstr>One column at a time</vt:lpstr>
      <vt:lpstr>One column at a time</vt:lpstr>
      <vt:lpstr>One column at a time</vt:lpstr>
      <vt:lpstr>One column at a time</vt:lpstr>
      <vt:lpstr>One column at a time</vt:lpstr>
      <vt:lpstr>LED matrix full design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07 Driver Design</dc:title>
  <dc:creator>Branden Ghena</dc:creator>
  <cp:lastModifiedBy>Branden Ghena</cp:lastModifiedBy>
  <cp:revision>99</cp:revision>
  <dcterms:created xsi:type="dcterms:W3CDTF">2021-04-14T03:12:40Z</dcterms:created>
  <dcterms:modified xsi:type="dcterms:W3CDTF">2025-10-09T20:11:46Z</dcterms:modified>
</cp:coreProperties>
</file>