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" ContentType="image/ti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90" r:id="rId1"/>
  </p:sldMasterIdLst>
  <p:notesMasterIdLst>
    <p:notesMasterId r:id="rId52"/>
  </p:notesMasterIdLst>
  <p:sldIdLst>
    <p:sldId id="256" r:id="rId2"/>
    <p:sldId id="484" r:id="rId3"/>
    <p:sldId id="264" r:id="rId4"/>
    <p:sldId id="520" r:id="rId5"/>
    <p:sldId id="406" r:id="rId6"/>
    <p:sldId id="387" r:id="rId7"/>
    <p:sldId id="407" r:id="rId8"/>
    <p:sldId id="408" r:id="rId9"/>
    <p:sldId id="389" r:id="rId10"/>
    <p:sldId id="409" r:id="rId11"/>
    <p:sldId id="412" r:id="rId12"/>
    <p:sldId id="398" r:id="rId13"/>
    <p:sldId id="396" r:id="rId14"/>
    <p:sldId id="399" r:id="rId15"/>
    <p:sldId id="400" r:id="rId16"/>
    <p:sldId id="497" r:id="rId17"/>
    <p:sldId id="423" r:id="rId18"/>
    <p:sldId id="411" r:id="rId19"/>
    <p:sldId id="410" r:id="rId20"/>
    <p:sldId id="519" r:id="rId21"/>
    <p:sldId id="413" r:id="rId22"/>
    <p:sldId id="397" r:id="rId23"/>
    <p:sldId id="401" r:id="rId24"/>
    <p:sldId id="417" r:id="rId25"/>
    <p:sldId id="414" r:id="rId26"/>
    <p:sldId id="415" r:id="rId27"/>
    <p:sldId id="426" r:id="rId28"/>
    <p:sldId id="479" r:id="rId29"/>
    <p:sldId id="490" r:id="rId30"/>
    <p:sldId id="518" r:id="rId31"/>
    <p:sldId id="383" r:id="rId32"/>
    <p:sldId id="388" r:id="rId33"/>
    <p:sldId id="492" r:id="rId34"/>
    <p:sldId id="385" r:id="rId35"/>
    <p:sldId id="393" r:id="rId36"/>
    <p:sldId id="493" r:id="rId37"/>
    <p:sldId id="394" r:id="rId38"/>
    <p:sldId id="391" r:id="rId39"/>
    <p:sldId id="390" r:id="rId40"/>
    <p:sldId id="395" r:id="rId41"/>
    <p:sldId id="491" r:id="rId42"/>
    <p:sldId id="441" r:id="rId43"/>
    <p:sldId id="517" r:id="rId44"/>
    <p:sldId id="485" r:id="rId45"/>
    <p:sldId id="522" r:id="rId46"/>
    <p:sldId id="526" r:id="rId47"/>
    <p:sldId id="523" r:id="rId48"/>
    <p:sldId id="525" r:id="rId49"/>
    <p:sldId id="524" r:id="rId50"/>
    <p:sldId id="513" r:id="rId5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744C0DD7-F1CF-4368-81C8-E87A97418579}">
          <p14:sldIdLst>
            <p14:sldId id="256"/>
          </p14:sldIdLst>
        </p14:section>
        <p14:section name="Goals" id="{1DC203D8-8C04-4F3B-815B-A15E3261C9A4}">
          <p14:sldIdLst>
            <p14:sldId id="484"/>
            <p14:sldId id="264"/>
          </p14:sldIdLst>
        </p14:section>
        <p14:section name="Digital Circuits" id="{EE1DC2E9-93D0-436D-9339-8C3B1043052A}">
          <p14:sldIdLst>
            <p14:sldId id="520"/>
            <p14:sldId id="406"/>
            <p14:sldId id="387"/>
            <p14:sldId id="407"/>
            <p14:sldId id="408"/>
            <p14:sldId id="389"/>
            <p14:sldId id="409"/>
            <p14:sldId id="412"/>
            <p14:sldId id="398"/>
            <p14:sldId id="396"/>
            <p14:sldId id="399"/>
            <p14:sldId id="400"/>
            <p14:sldId id="497"/>
            <p14:sldId id="423"/>
            <p14:sldId id="411"/>
            <p14:sldId id="410"/>
          </p14:sldIdLst>
        </p14:section>
        <p14:section name="LEDs" id="{CCE555A9-0A09-428B-9061-634E9EA64323}">
          <p14:sldIdLst>
            <p14:sldId id="519"/>
            <p14:sldId id="413"/>
            <p14:sldId id="397"/>
            <p14:sldId id="401"/>
            <p14:sldId id="417"/>
            <p14:sldId id="414"/>
            <p14:sldId id="415"/>
            <p14:sldId id="426"/>
            <p14:sldId id="479"/>
            <p14:sldId id="490"/>
          </p14:sldIdLst>
        </p14:section>
        <p14:section name="Prototyping" id="{639D571A-AD2C-4C59-96DA-68918B1E8B2E}">
          <p14:sldIdLst>
            <p14:sldId id="518"/>
            <p14:sldId id="383"/>
            <p14:sldId id="388"/>
            <p14:sldId id="492"/>
            <p14:sldId id="385"/>
            <p14:sldId id="393"/>
            <p14:sldId id="493"/>
            <p14:sldId id="394"/>
            <p14:sldId id="391"/>
            <p14:sldId id="390"/>
            <p14:sldId id="395"/>
            <p14:sldId id="491"/>
            <p14:sldId id="441"/>
          </p14:sldIdLst>
        </p14:section>
        <p14:section name="Project Overview" id="{240BBD65-DBC5-4918-B687-26087D80D49F}">
          <p14:sldIdLst>
            <p14:sldId id="517"/>
            <p14:sldId id="485"/>
            <p14:sldId id="522"/>
            <p14:sldId id="526"/>
            <p14:sldId id="523"/>
            <p14:sldId id="525"/>
            <p14:sldId id="524"/>
          </p14:sldIdLst>
        </p14:section>
        <p14:section name="Wrapup" id="{29A7F866-9DA9-446B-8359-CE426CB89C7A}">
          <p14:sldIdLst>
            <p14:sldId id="513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CF8"/>
    <a:srgbClr val="D9D9D9"/>
    <a:srgbClr val="4E2A8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69" autoAdjust="0"/>
    <p:restoredTop sz="97440" autoAdjust="0"/>
  </p:normalViewPr>
  <p:slideViewPr>
    <p:cSldViewPr snapToGrid="0">
      <p:cViewPr varScale="1">
        <p:scale>
          <a:sx n="74" d="100"/>
          <a:sy n="74" d="100"/>
        </p:scale>
        <p:origin x="84" y="201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672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6BBF250-3188-4B97-91A0-4CBD75F11794}" type="datetimeFigureOut">
              <a:rPr lang="en-US" smtClean="0"/>
              <a:t>9/30/2025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E9DC289-C093-4A03-96E3-7FA6F6D9C6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84106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rgbClr val="4E2A8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90F8AEA4-90DD-470A-A00C-52C76871BE7D}"/>
              </a:ext>
            </a:extLst>
          </p:cNvPr>
          <p:cNvSpPr/>
          <p:nvPr userDrawn="1"/>
        </p:nvSpPr>
        <p:spPr>
          <a:xfrm>
            <a:off x="607595" y="684106"/>
            <a:ext cx="10972799" cy="548534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 descr="NWU PPT Wide Opt 2_Master.jpg">
            <a:extLst>
              <a:ext uri="{FF2B5EF4-FFF2-40B4-BE49-F238E27FC236}">
                <a16:creationId xmlns:a16="http://schemas.microsoft.com/office/drawing/2014/main" id="{D5195E2D-71BD-4DAB-A8EA-C60068318A8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6353298"/>
            <a:ext cx="12192000" cy="50470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9A78A89-7B53-4AF2-9B97-0D7A0E3C415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7595" y="684106"/>
            <a:ext cx="10972799" cy="2286000"/>
          </a:xfrm>
          <a:prstGeom prst="rect">
            <a:avLst/>
          </a:prstGeom>
        </p:spPr>
        <p:txBody>
          <a:bodyPr anchor="b"/>
          <a:lstStyle>
            <a:lvl1pPr algn="ctr">
              <a:defRPr sz="60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A3757E7-8A62-4C6A-A11F-B44CFFC7E26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07595" y="3887894"/>
            <a:ext cx="10972799" cy="1369905"/>
          </a:xfrm>
        </p:spPr>
        <p:txBody>
          <a:bodyPr>
            <a:normAutofit/>
          </a:bodyPr>
          <a:lstStyle>
            <a:lvl1pPr marL="0" indent="0" algn="ctr">
              <a:buNone/>
              <a:defRPr sz="36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B852B33-DB5B-406B-8EF8-7F27B15C3EB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07595" y="5804324"/>
            <a:ext cx="916405" cy="365125"/>
          </a:xfrm>
        </p:spPr>
        <p:txBody>
          <a:bodyPr/>
          <a:lstStyle/>
          <a:p>
            <a:fld id="{6DA34142-4057-4E41-8FAB-93DD5A2F5272}" type="datetime1">
              <a:rPr lang="en-US" smtClean="0"/>
              <a:t>9/30/2025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D218BC2-7D03-48DD-8ED3-F2F43C400C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261807" y="5806652"/>
            <a:ext cx="3664373" cy="365125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74918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CD1B4F-AD76-4462-AF17-AA9750E0FB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7595" y="228600"/>
            <a:ext cx="10972799" cy="6858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5C87F7-B5DC-45D6-AC96-43D6899A05C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400"/>
              </a:spcBef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F6F708-77A7-451E-A87C-DF3B5FA66E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82682-8512-4993-8477-88A6B81ECC95}" type="datetime1">
              <a:rPr lang="en-US" smtClean="0"/>
              <a:t>9/30/2025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AE1449-91D8-4F9D-A105-23A1F43ECC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15F04F4-7CB4-4D18-91E9-7F025B5600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26171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CD1B4F-AD76-4462-AF17-AA9750E0FB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7595" y="228600"/>
            <a:ext cx="10972799" cy="6858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5C87F7-B5DC-45D6-AC96-43D6899A05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4" y="1143000"/>
            <a:ext cx="5257800" cy="5029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F6F708-77A7-451E-A87C-DF3B5FA66E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82682-8512-4993-8477-88A6B81ECC95}" type="datetime1">
              <a:rPr lang="en-US" smtClean="0"/>
              <a:t>9/30/2025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AE1449-91D8-4F9D-A105-23A1F43ECC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15F04F4-7CB4-4D18-91E9-7F025B5600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‹#›</a:t>
            </a:fld>
            <a:endParaRPr lang="en-US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ED6171B2-CD8A-4537-A0B5-CFA0882ED8CE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6326608" y="1143000"/>
            <a:ext cx="5257800" cy="5029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1579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C6EE6D-0807-49F6-8402-F877AEC3AE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7595" y="228600"/>
            <a:ext cx="10972799" cy="6858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F2EDB09-5A47-4685-A1EE-A5B4DA1904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2C82BC-EFE8-41E4-A86B-07FC0B1457C3}" type="datetime1">
              <a:rPr lang="en-US" smtClean="0"/>
              <a:t>9/30/2025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F5553B9-1067-4918-A0C0-3170E1AA20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D5B2D71-8C87-4458-AC29-EA2047202D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43100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7D77160-3215-44CF-B830-0B88FB3654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D1D5B-B5C1-4AF0-9BCF-12885203BE3F}" type="datetime1">
              <a:rPr lang="en-US" smtClean="0"/>
              <a:t>9/30/2025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A931AD3-C3A1-4F17-AE8A-223019F625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071321F-FC35-406D-934E-9286AA4857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08410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utline">
    <p:bg>
      <p:bgPr>
        <a:solidFill>
          <a:srgbClr val="4E2A8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96553EE-3FBA-43B0-83E3-DED9FBF895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600F0348-2F1A-4EE8-8A85-4721B86DEA66}" type="datetime1">
              <a:rPr lang="en-US" smtClean="0"/>
              <a:t>9/30/2025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36DF780-B863-4D17-AD07-08D9915186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37C2309-BC50-471A-9507-CB2945B5B4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778C724-3839-4D76-A707-B4C23905D05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311DEA04-1277-494F-991B-E62F01E8926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07596" y="694143"/>
            <a:ext cx="10972798" cy="5486400"/>
          </a:xfrm>
          <a:solidFill>
            <a:schemeClr val="bg1"/>
          </a:solidFill>
        </p:spPr>
        <p:txBody>
          <a:bodyPr lIns="182880" tIns="182880" rIns="182880" bIns="182880"/>
          <a:lstStyle>
            <a:lvl1pPr>
              <a:spcBef>
                <a:spcPts val="2000"/>
              </a:spcBef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A84967AA-4B26-426D-8185-065158151C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7595" y="8343"/>
            <a:ext cx="10972798" cy="685800"/>
          </a:xfrm>
        </p:spPr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74306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FACFB29-59D2-4823-BEFA-2A2FDF148C7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07595" y="1143000"/>
            <a:ext cx="10972800" cy="5029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C448D8-B1FE-4537-8A5B-AEAA01D153E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07595" y="6356350"/>
            <a:ext cx="91640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F27AB6CE-1AFC-4A94-BDA7-A76098728A1D}" type="datetime1">
              <a:rPr lang="en-US" smtClean="0"/>
              <a:t>9/30/2025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42C4873-1315-4883-97DC-8A47AFCAED5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267200" y="6356350"/>
            <a:ext cx="36643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51DC0E4-58B6-42DF-8BD2-2BB7A3B6E31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668000" y="6356350"/>
            <a:ext cx="91239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0778C724-3839-4D76-A707-B4C23905D05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Title Placeholder 9">
            <a:extLst>
              <a:ext uri="{FF2B5EF4-FFF2-40B4-BE49-F238E27FC236}">
                <a16:creationId xmlns:a16="http://schemas.microsoft.com/office/drawing/2014/main" id="{BCB9CD12-280E-4818-853C-F36BB6D68A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7595" y="228600"/>
            <a:ext cx="10972799" cy="685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17996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700" r:id="rId3"/>
    <p:sldLayoutId id="2147483696" r:id="rId4"/>
    <p:sldLayoutId id="2147483697" r:id="rId5"/>
    <p:sldLayoutId id="2147483698" r:id="rId6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s://learn.sparkfun.com/tutorials/light-emitting-diodes-leds" TargetMode="External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s://cdn-shop.adafruit.com/datasheets/FLR-100WAS-RGB.pdf" TargetMode="External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hyperlink" Target="https://oshpark.com/" TargetMode="External"/><Relationship Id="rId2" Type="http://schemas.openxmlformats.org/officeDocument/2006/relationships/hyperlink" Target="https://fritzing.org/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2.png"/><Relationship Id="rId4" Type="http://schemas.openxmlformats.org/officeDocument/2006/relationships/image" Target="../media/image31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7.jpeg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parkfun.com/products/13989" TargetMode="External"/><Relationship Id="rId2" Type="http://schemas.openxmlformats.org/officeDocument/2006/relationships/hyperlink" Target="https://tech.microbit.org/hardware/schematic/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2.png"/><Relationship Id="rId5" Type="http://schemas.openxmlformats.org/officeDocument/2006/relationships/image" Target="../media/image41.png"/><Relationship Id="rId4" Type="http://schemas.openxmlformats.org/officeDocument/2006/relationships/hyperlink" Target="https://learn.sparkfun.com/tutorials/microbit-breakout-board-hookup-guide" TargetMode="Externa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adafruit.com/" TargetMode="External"/><Relationship Id="rId2" Type="http://schemas.openxmlformats.org/officeDocument/2006/relationships/hyperlink" Target="https://www.sparkfun.com/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4.png"/><Relationship Id="rId5" Type="http://schemas.openxmlformats.org/officeDocument/2006/relationships/hyperlink" Target="https://www.mouser.com/" TargetMode="External"/><Relationship Id="rId4" Type="http://schemas.openxmlformats.org/officeDocument/2006/relationships/hyperlink" Target="https://www.digikey.com/" TargetMode="Externa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adafruit.com/category/620" TargetMode="External"/><Relationship Id="rId2" Type="http://schemas.openxmlformats.org/officeDocument/2006/relationships/hyperlink" Target="https://www.sparkfun.com/qwiic" TargetMode="Externa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tif"/><Relationship Id="rId2" Type="http://schemas.openxmlformats.org/officeDocument/2006/relationships/image" Target="../media/image2.tif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haretechnote.com/html/Electronics_CMOS.html" TargetMode="Externa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learn.sparkfun.com/tutorials/button-and-switch-basics/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EB4EB4-B710-4B4C-9E9E-B9B5D5E06A8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Lecture 05</a:t>
            </a:r>
            <a:br>
              <a:rPr lang="en-US" dirty="0"/>
            </a:br>
            <a:r>
              <a:rPr lang="en-US" sz="5300" dirty="0"/>
              <a:t>Prototyping &amp; Digital Circuits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CC2EFA9-08FA-449E-880F-86912EE7E77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CE346 – Microcontroller System Design</a:t>
            </a:r>
          </a:p>
          <a:p>
            <a:r>
              <a:rPr lang="en-US" dirty="0"/>
              <a:t>Branden Ghena – Fall 2025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8568A2C-4591-46CA-A8BD-BE89EF149629}"/>
              </a:ext>
            </a:extLst>
          </p:cNvPr>
          <p:cNvSpPr txBox="1"/>
          <p:nvPr/>
        </p:nvSpPr>
        <p:spPr>
          <a:xfrm>
            <a:off x="607595" y="5511800"/>
            <a:ext cx="109727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Some slides borrowed from:</a:t>
            </a:r>
            <a:br>
              <a:rPr lang="en-US" sz="1600" dirty="0"/>
            </a:br>
            <a:r>
              <a:rPr lang="en-US" sz="1600" dirty="0"/>
              <a:t>Josiah Hester (Northwestern), Prabal Dutta (UC Berkeley)</a:t>
            </a:r>
          </a:p>
        </p:txBody>
      </p:sp>
    </p:spTree>
    <p:extLst>
      <p:ext uri="{BB962C8B-B14F-4D97-AF65-F5344CB8AC3E}">
        <p14:creationId xmlns:p14="http://schemas.microsoft.com/office/powerpoint/2010/main" val="380219658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08D2A2-78D3-4C80-8F60-93C67D343E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Disconnected circuits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A374C52-7ABD-495E-B821-7BEED69CEC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3636964"/>
            <a:ext cx="10972800" cy="2535236"/>
          </a:xfrm>
        </p:spPr>
        <p:txBody>
          <a:bodyPr/>
          <a:lstStyle/>
          <a:p>
            <a:r>
              <a:rPr lang="en-US" sz="2400" dirty="0"/>
              <a:t>When button is pushed, input signal is low</a:t>
            </a:r>
          </a:p>
          <a:p>
            <a:r>
              <a:rPr lang="en-US" sz="2400" b="1" dirty="0"/>
              <a:t>What is the value of the input when the button is unpressed?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47F6307-D689-4FA8-981E-7D84F95AE8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10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DDB7CA2-B60E-4019-8C43-E3DE7CBFBF6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26994" y="1477962"/>
            <a:ext cx="5334000" cy="1743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792796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08D2A2-78D3-4C80-8F60-93C67D343E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Disconnected circuits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A374C52-7ABD-495E-B821-7BEED69CEC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3636964"/>
            <a:ext cx="10972800" cy="2535236"/>
          </a:xfrm>
        </p:spPr>
        <p:txBody>
          <a:bodyPr/>
          <a:lstStyle/>
          <a:p>
            <a:r>
              <a:rPr lang="en-US" sz="2400" dirty="0"/>
              <a:t>When button is pushed, input signal is low</a:t>
            </a:r>
          </a:p>
          <a:p>
            <a:r>
              <a:rPr lang="en-US" sz="2400" b="1" dirty="0"/>
              <a:t>What is the value of the input when the button is unpressed?</a:t>
            </a:r>
          </a:p>
          <a:p>
            <a:pPr lvl="1"/>
            <a:r>
              <a:rPr lang="en-US" dirty="0"/>
              <a:t>Floating! Could be any voltage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Solution: need to connect weakly to either high or low voltage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47F6307-D689-4FA8-981E-7D84F95AE8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11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DDB7CA2-B60E-4019-8C43-E3DE7CBFBF6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26994" y="1477962"/>
            <a:ext cx="5334000" cy="1743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027504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itle 24">
            <a:extLst>
              <a:ext uri="{FF2B5EF4-FFF2-40B4-BE49-F238E27FC236}">
                <a16:creationId xmlns:a16="http://schemas.microsoft.com/office/drawing/2014/main" id="{7EFDE67C-8ADC-4AC7-AA69-A5BD31CF11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Resistors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09BE0B-CB7E-4DEE-8347-C97B543754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12</a:t>
            </a:fld>
            <a:endParaRPr lang="en-US"/>
          </a:p>
        </p:txBody>
      </p:sp>
      <p:grpSp>
        <p:nvGrpSpPr>
          <p:cNvPr id="5" name="Group 44">
            <a:extLst>
              <a:ext uri="{FF2B5EF4-FFF2-40B4-BE49-F238E27FC236}">
                <a16:creationId xmlns:a16="http://schemas.microsoft.com/office/drawing/2014/main" id="{D8090281-1975-4105-8434-E55D5D29B7CA}"/>
              </a:ext>
            </a:extLst>
          </p:cNvPr>
          <p:cNvGrpSpPr>
            <a:grpSpLocks/>
          </p:cNvGrpSpPr>
          <p:nvPr/>
        </p:nvGrpSpPr>
        <p:grpSpPr bwMode="auto">
          <a:xfrm>
            <a:off x="4185679" y="1872339"/>
            <a:ext cx="3252787" cy="2311400"/>
            <a:chOff x="4634552" y="4038600"/>
            <a:chExt cx="3252719" cy="2311906"/>
          </a:xfrm>
        </p:grpSpPr>
        <p:sp>
          <p:nvSpPr>
            <p:cNvPr id="6" name="Text Box 43">
              <a:extLst>
                <a:ext uri="{FF2B5EF4-FFF2-40B4-BE49-F238E27FC236}">
                  <a16:creationId xmlns:a16="http://schemas.microsoft.com/office/drawing/2014/main" id="{096EE181-8D6A-4D3F-86BB-E2B4A8134CB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178742" y="4038600"/>
              <a:ext cx="2686050" cy="3667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/>
              <a:r>
                <a:rPr lang="en-US"/>
                <a:t>Surface Mount Resistors</a:t>
              </a:r>
            </a:p>
          </p:txBody>
        </p:sp>
        <p:pic>
          <p:nvPicPr>
            <p:cNvPr id="7" name="Picture 5">
              <a:extLst>
                <a:ext uri="{FF2B5EF4-FFF2-40B4-BE49-F238E27FC236}">
                  <a16:creationId xmlns:a16="http://schemas.microsoft.com/office/drawing/2014/main" id="{9B5E4643-F8D7-4759-951C-3758923CCCF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156263" y="4381498"/>
              <a:ext cx="2731008" cy="19690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8" name="Picture 3">
              <a:extLst>
                <a:ext uri="{FF2B5EF4-FFF2-40B4-BE49-F238E27FC236}">
                  <a16:creationId xmlns:a16="http://schemas.microsoft.com/office/drawing/2014/main" id="{5408917C-2423-4B38-9E92-5A9B31CAF59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34552" y="4584952"/>
              <a:ext cx="504825" cy="15621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9" name="Group 43">
            <a:extLst>
              <a:ext uri="{FF2B5EF4-FFF2-40B4-BE49-F238E27FC236}">
                <a16:creationId xmlns:a16="http://schemas.microsoft.com/office/drawing/2014/main" id="{FCAF23B8-3978-4F92-A232-8317DE629093}"/>
              </a:ext>
            </a:extLst>
          </p:cNvPr>
          <p:cNvGrpSpPr>
            <a:grpSpLocks/>
          </p:cNvGrpSpPr>
          <p:nvPr/>
        </p:nvGrpSpPr>
        <p:grpSpPr bwMode="auto">
          <a:xfrm>
            <a:off x="7635457" y="1837414"/>
            <a:ext cx="3944937" cy="2346325"/>
            <a:chOff x="3948752" y="1524000"/>
            <a:chExt cx="3944615" cy="2346959"/>
          </a:xfrm>
        </p:grpSpPr>
        <p:pic>
          <p:nvPicPr>
            <p:cNvPr id="10" name="Picture 2">
              <a:extLst>
                <a:ext uri="{FF2B5EF4-FFF2-40B4-BE49-F238E27FC236}">
                  <a16:creationId xmlns:a16="http://schemas.microsoft.com/office/drawing/2014/main" id="{CA8850CA-4DFC-4F6C-9613-877AE1CB96C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48752" y="2111692"/>
              <a:ext cx="1133475" cy="15525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1" name="Picture 4">
              <a:extLst>
                <a:ext uri="{FF2B5EF4-FFF2-40B4-BE49-F238E27FC236}">
                  <a16:creationId xmlns:a16="http://schemas.microsoft.com/office/drawing/2014/main" id="{35105EC3-47CA-43A4-92EF-31E2F5B11058}"/>
                </a:ext>
              </a:extLst>
            </p:cNvPr>
            <p:cNvPicPr>
              <a:picLocks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150167" y="1904999"/>
              <a:ext cx="2743200" cy="19659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2" name="Text Box 36">
              <a:extLst>
                <a:ext uri="{FF2B5EF4-FFF2-40B4-BE49-F238E27FC236}">
                  <a16:creationId xmlns:a16="http://schemas.microsoft.com/office/drawing/2014/main" id="{20161C7E-9B4C-440D-888A-D6D7BD9BF01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502592" y="1524000"/>
              <a:ext cx="2039687" cy="6618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ctr" eaLnBrk="1" hangingPunct="1"/>
              <a:r>
                <a:rPr lang="en-US"/>
                <a:t>Variable Resistors</a:t>
              </a:r>
            </a:p>
            <a:p>
              <a:pPr algn="ctr" eaLnBrk="1" hangingPunct="1">
                <a:spcBef>
                  <a:spcPts val="600"/>
                </a:spcBef>
              </a:pPr>
              <a:r>
                <a:rPr lang="en-US" sz="1400"/>
                <a:t>(potentiometer)</a:t>
              </a:r>
            </a:p>
          </p:txBody>
        </p:sp>
      </p:grpSp>
      <p:grpSp>
        <p:nvGrpSpPr>
          <p:cNvPr id="19" name="Group 42">
            <a:extLst>
              <a:ext uri="{FF2B5EF4-FFF2-40B4-BE49-F238E27FC236}">
                <a16:creationId xmlns:a16="http://schemas.microsoft.com/office/drawing/2014/main" id="{BDD282C7-FA42-409E-BB15-9E477E7CF578}"/>
              </a:ext>
            </a:extLst>
          </p:cNvPr>
          <p:cNvGrpSpPr>
            <a:grpSpLocks/>
          </p:cNvGrpSpPr>
          <p:nvPr/>
        </p:nvGrpSpPr>
        <p:grpSpPr bwMode="auto">
          <a:xfrm>
            <a:off x="607595" y="1840589"/>
            <a:ext cx="3324225" cy="2343150"/>
            <a:chOff x="485775" y="1524000"/>
            <a:chExt cx="3324225" cy="2342387"/>
          </a:xfrm>
        </p:grpSpPr>
        <p:sp>
          <p:nvSpPr>
            <p:cNvPr id="20" name="Text Box 29">
              <a:extLst>
                <a:ext uri="{FF2B5EF4-FFF2-40B4-BE49-F238E27FC236}">
                  <a16:creationId xmlns:a16="http://schemas.microsoft.com/office/drawing/2014/main" id="{66500E4A-C623-471D-A23C-36AA74568CA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990600" y="1524000"/>
              <a:ext cx="2819400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ctr" eaLnBrk="1" hangingPunct="1"/>
              <a:r>
                <a:rPr lang="en-US"/>
                <a:t>Carbon Film Resistors</a:t>
              </a:r>
            </a:p>
          </p:txBody>
        </p:sp>
        <p:pic>
          <p:nvPicPr>
            <p:cNvPr id="21" name="Picture 3">
              <a:extLst>
                <a:ext uri="{FF2B5EF4-FFF2-40B4-BE49-F238E27FC236}">
                  <a16:creationId xmlns:a16="http://schemas.microsoft.com/office/drawing/2014/main" id="{2D77BBC6-5928-49D1-AA40-5955C150C12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85775" y="2106929"/>
              <a:ext cx="504825" cy="15621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22" name="Group 40">
              <a:extLst>
                <a:ext uri="{FF2B5EF4-FFF2-40B4-BE49-F238E27FC236}">
                  <a16:creationId xmlns:a16="http://schemas.microsoft.com/office/drawing/2014/main" id="{97FB83E1-1F20-463F-8A1E-585DA6F1C47B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022123" y="1909571"/>
              <a:ext cx="2756355" cy="1956816"/>
              <a:chOff x="990600" y="1909571"/>
              <a:chExt cx="2756355" cy="1956816"/>
            </a:xfrm>
          </p:grpSpPr>
          <p:pic>
            <p:nvPicPr>
              <p:cNvPr id="23" name="Picture 3">
                <a:extLst>
                  <a:ext uri="{FF2B5EF4-FFF2-40B4-BE49-F238E27FC236}">
                    <a16:creationId xmlns:a16="http://schemas.microsoft.com/office/drawing/2014/main" id="{D3387988-396A-4A6F-83F6-05595D5B2AD4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990600" y="1909571"/>
                <a:ext cx="2731008" cy="195681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24" name="Rectangle 38">
                <a:extLst>
                  <a:ext uri="{FF2B5EF4-FFF2-40B4-BE49-F238E27FC236}">
                    <a16:creationId xmlns:a16="http://schemas.microsoft.com/office/drawing/2014/main" id="{14B40351-665F-44C6-93E0-0CFB17AADA4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715904" y="2754868"/>
                <a:ext cx="1031051" cy="3693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/>
                  <a:t>4 Bands</a:t>
                </a:r>
              </a:p>
            </p:txBody>
          </p:sp>
        </p:grpSp>
      </p:grp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A63BFAF9-1184-5F5A-68D0-D461D85558F4}"/>
              </a:ext>
            </a:extLst>
          </p:cNvPr>
          <p:cNvSpPr txBox="1">
            <a:spLocks/>
          </p:cNvSpPr>
          <p:nvPr/>
        </p:nvSpPr>
        <p:spPr>
          <a:xfrm>
            <a:off x="607595" y="4825900"/>
            <a:ext cx="10972799" cy="1346299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Resistors are not directional</a:t>
            </a:r>
          </a:p>
          <a:p>
            <a:pPr lvl="1"/>
            <a:r>
              <a:rPr lang="en-US" dirty="0"/>
              <a:t>Either orientation is fine and works identically</a:t>
            </a:r>
          </a:p>
        </p:txBody>
      </p:sp>
    </p:spTree>
    <p:extLst>
      <p:ext uri="{BB962C8B-B14F-4D97-AF65-F5344CB8AC3E}">
        <p14:creationId xmlns:p14="http://schemas.microsoft.com/office/powerpoint/2010/main" val="158347336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38E78E-F76F-4D6C-AE65-B4BE809263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Resistor color codes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C1D000-8A31-4445-8800-D63DBE3660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6150325" cy="5029200"/>
          </a:xfrm>
        </p:spPr>
        <p:txBody>
          <a:bodyPr/>
          <a:lstStyle/>
          <a:p>
            <a:r>
              <a:rPr lang="en-US" dirty="0"/>
              <a:t>Colored bands on resistors label the resistance value of the part</a:t>
            </a:r>
          </a:p>
          <a:p>
            <a:endParaRPr lang="en-US" dirty="0"/>
          </a:p>
          <a:p>
            <a:r>
              <a:rPr lang="en-US" dirty="0"/>
              <a:t>First and second bands are the digits</a:t>
            </a:r>
          </a:p>
          <a:p>
            <a:r>
              <a:rPr lang="en-US" dirty="0"/>
              <a:t>Third band is multiplier</a:t>
            </a:r>
          </a:p>
          <a:p>
            <a:r>
              <a:rPr lang="en-US" dirty="0"/>
              <a:t>Fourth band is tolerance</a:t>
            </a:r>
          </a:p>
          <a:p>
            <a:pPr lvl="1"/>
            <a:r>
              <a:rPr lang="en-US" dirty="0"/>
              <a:t>Usually gold: +/- 5%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CC1A88B-DE5A-4E89-B636-5A6F7ACF70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13</a:t>
            </a:fld>
            <a:endParaRPr lang="en-US"/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AC3C9360-FCC1-46E1-817A-57EE644B4E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119871" y="1573213"/>
            <a:ext cx="4038600" cy="4405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6" name="Group 22">
            <a:extLst>
              <a:ext uri="{FF2B5EF4-FFF2-40B4-BE49-F238E27FC236}">
                <a16:creationId xmlns:a16="http://schemas.microsoft.com/office/drawing/2014/main" id="{F3E0F72C-4951-4F98-BE92-CFF0D26D4453}"/>
              </a:ext>
            </a:extLst>
          </p:cNvPr>
          <p:cNvGrpSpPr>
            <a:grpSpLocks/>
          </p:cNvGrpSpPr>
          <p:nvPr/>
        </p:nvGrpSpPr>
        <p:grpSpPr bwMode="auto">
          <a:xfrm>
            <a:off x="7380221" y="685800"/>
            <a:ext cx="3886200" cy="1254125"/>
            <a:chOff x="3765475" y="1524000"/>
            <a:chExt cx="3886200" cy="1254825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78C6AB4F-FF51-4ACC-B869-AD5323902DBB}"/>
                </a:ext>
              </a:extLst>
            </p:cNvPr>
            <p:cNvSpPr/>
            <p:nvPr/>
          </p:nvSpPr>
          <p:spPr bwMode="auto">
            <a:xfrm>
              <a:off x="3765475" y="1752728"/>
              <a:ext cx="3886200" cy="76243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12700">
              <a:solidFill>
                <a:schemeClr val="bg1">
                  <a:lumMod val="65000"/>
                </a:schemeClr>
              </a:solidFill>
              <a:headEnd type="oval" w="sm" len="sm"/>
              <a:tailEnd type="oval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8" name="Rounded Rectangle 7">
              <a:extLst>
                <a:ext uri="{FF2B5EF4-FFF2-40B4-BE49-F238E27FC236}">
                  <a16:creationId xmlns:a16="http://schemas.microsoft.com/office/drawing/2014/main" id="{FF08808C-B114-4E9D-9C94-C44FA26D7567}"/>
                </a:ext>
              </a:extLst>
            </p:cNvPr>
            <p:cNvSpPr/>
            <p:nvPr/>
          </p:nvSpPr>
          <p:spPr bwMode="auto">
            <a:xfrm>
              <a:off x="4743375" y="1524000"/>
              <a:ext cx="1981200" cy="533698"/>
            </a:xfrm>
            <a:prstGeom prst="roundRect">
              <a:avLst/>
            </a:prstGeom>
            <a:solidFill>
              <a:srgbClr val="FFCC99"/>
            </a:solidFill>
            <a:ln w="12700">
              <a:solidFill>
                <a:srgbClr val="FFCC66"/>
              </a:solidFill>
              <a:headEnd type="oval" w="sm" len="sm"/>
              <a:tailEnd type="oval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9" name="Rounded Rectangle 8">
              <a:extLst>
                <a:ext uri="{FF2B5EF4-FFF2-40B4-BE49-F238E27FC236}">
                  <a16:creationId xmlns:a16="http://schemas.microsoft.com/office/drawing/2014/main" id="{29D8474B-15C9-4AFC-918E-95D5BA6CC66F}"/>
                </a:ext>
              </a:extLst>
            </p:cNvPr>
            <p:cNvSpPr/>
            <p:nvPr/>
          </p:nvSpPr>
          <p:spPr bwMode="auto">
            <a:xfrm>
              <a:off x="4743375" y="1524000"/>
              <a:ext cx="1981200" cy="533698"/>
            </a:xfrm>
            <a:prstGeom prst="roundRect">
              <a:avLst/>
            </a:prstGeom>
            <a:noFill/>
            <a:ln w="12700">
              <a:solidFill>
                <a:srgbClr val="FFCC66"/>
              </a:solidFill>
              <a:headEnd type="oval" w="sm" len="sm"/>
              <a:tailEnd type="oval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44CB6B66-3EE6-4EFB-91D9-3BD9DDD28C01}"/>
                </a:ext>
              </a:extLst>
            </p:cNvPr>
            <p:cNvSpPr/>
            <p:nvPr/>
          </p:nvSpPr>
          <p:spPr>
            <a:xfrm>
              <a:off x="4038525" y="2473855"/>
              <a:ext cx="762000" cy="304970"/>
            </a:xfrm>
            <a:prstGeom prst="rect">
              <a:avLst/>
            </a:prstGeom>
            <a:ln w="12700">
              <a:noFill/>
              <a:headEnd type="oval" w="sm" len="sm"/>
              <a:tailEnd type="oval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AAD5C175-A1EE-40B9-9D81-4938F0AE5FD7}"/>
                </a:ext>
              </a:extLst>
            </p:cNvPr>
            <p:cNvSpPr/>
            <p:nvPr/>
          </p:nvSpPr>
          <p:spPr>
            <a:xfrm>
              <a:off x="4900538" y="2473855"/>
              <a:ext cx="762000" cy="304970"/>
            </a:xfrm>
            <a:prstGeom prst="rect">
              <a:avLst/>
            </a:prstGeom>
            <a:ln w="12700">
              <a:noFill/>
              <a:headEnd type="oval" w="sm" len="sm"/>
              <a:tailEnd type="oval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006AB57B-DACF-4F18-A01D-A68B4D973C65}"/>
                </a:ext>
              </a:extLst>
            </p:cNvPr>
            <p:cNvSpPr/>
            <p:nvPr/>
          </p:nvSpPr>
          <p:spPr>
            <a:xfrm>
              <a:off x="5791125" y="2473855"/>
              <a:ext cx="762000" cy="304970"/>
            </a:xfrm>
            <a:prstGeom prst="rect">
              <a:avLst/>
            </a:prstGeom>
            <a:ln w="12700">
              <a:noFill/>
              <a:headEnd type="oval" w="sm" len="sm"/>
              <a:tailEnd type="oval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63AB841E-264E-4542-AC42-EC052806B3D2}"/>
                </a:ext>
              </a:extLst>
            </p:cNvPr>
            <p:cNvSpPr/>
            <p:nvPr/>
          </p:nvSpPr>
          <p:spPr>
            <a:xfrm>
              <a:off x="6705525" y="2473855"/>
              <a:ext cx="762000" cy="304970"/>
            </a:xfrm>
            <a:prstGeom prst="rect">
              <a:avLst/>
            </a:prstGeom>
            <a:ln w="12700">
              <a:noFill/>
              <a:headEnd type="oval" w="sm" len="sm"/>
              <a:tailEnd type="oval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cxnSp>
          <p:nvCxnSpPr>
            <p:cNvPr id="14" name="Elbow Connector 13">
              <a:extLst>
                <a:ext uri="{FF2B5EF4-FFF2-40B4-BE49-F238E27FC236}">
                  <a16:creationId xmlns:a16="http://schemas.microsoft.com/office/drawing/2014/main" id="{1F2CB07E-EFA0-4C1B-B46D-353FF0B02868}"/>
                </a:ext>
              </a:extLst>
            </p:cNvPr>
            <p:cNvCxnSpPr>
              <a:stCxn id="10" idx="0"/>
              <a:endCxn id="19" idx="2"/>
            </p:cNvCxnSpPr>
            <p:nvPr/>
          </p:nvCxnSpPr>
          <p:spPr>
            <a:xfrm rot="5400000" flipH="1" flipV="1">
              <a:off x="4493625" y="1983599"/>
              <a:ext cx="416157" cy="564357"/>
            </a:xfrm>
            <a:prstGeom prst="bentConnector3">
              <a:avLst>
                <a:gd name="adj1" fmla="val 50000"/>
              </a:avLst>
            </a:prstGeom>
            <a:ln w="12700">
              <a:solidFill>
                <a:srgbClr val="FF0000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Elbow Connector 14">
              <a:extLst>
                <a:ext uri="{FF2B5EF4-FFF2-40B4-BE49-F238E27FC236}">
                  <a16:creationId xmlns:a16="http://schemas.microsoft.com/office/drawing/2014/main" id="{A4351F9E-49AA-4372-BA14-3A683B1C9CE8}"/>
                </a:ext>
              </a:extLst>
            </p:cNvPr>
            <p:cNvCxnSpPr>
              <a:stCxn id="11" idx="0"/>
              <a:endCxn id="20" idx="2"/>
            </p:cNvCxnSpPr>
            <p:nvPr/>
          </p:nvCxnSpPr>
          <p:spPr>
            <a:xfrm rot="16200000" flipV="1">
              <a:off x="5073063" y="2265380"/>
              <a:ext cx="416157" cy="794"/>
            </a:xfrm>
            <a:prstGeom prst="bentConnector3">
              <a:avLst>
                <a:gd name="adj1" fmla="val 50000"/>
              </a:avLst>
            </a:prstGeom>
            <a:ln w="12700">
              <a:solidFill>
                <a:srgbClr val="FF0000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Elbow Connector 15">
              <a:extLst>
                <a:ext uri="{FF2B5EF4-FFF2-40B4-BE49-F238E27FC236}">
                  <a16:creationId xmlns:a16="http://schemas.microsoft.com/office/drawing/2014/main" id="{65761B59-8313-4F3E-883C-26E9F4A543B4}"/>
                </a:ext>
              </a:extLst>
            </p:cNvPr>
            <p:cNvCxnSpPr>
              <a:stCxn id="12" idx="0"/>
              <a:endCxn id="21" idx="2"/>
            </p:cNvCxnSpPr>
            <p:nvPr/>
          </p:nvCxnSpPr>
          <p:spPr>
            <a:xfrm rot="16200000" flipV="1">
              <a:off x="5668376" y="1970105"/>
              <a:ext cx="416157" cy="591343"/>
            </a:xfrm>
            <a:prstGeom prst="bentConnector3">
              <a:avLst>
                <a:gd name="adj1" fmla="val 50000"/>
              </a:avLst>
            </a:prstGeom>
            <a:ln w="12700">
              <a:solidFill>
                <a:srgbClr val="FF0000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Elbow Connector 16">
              <a:extLst>
                <a:ext uri="{FF2B5EF4-FFF2-40B4-BE49-F238E27FC236}">
                  <a16:creationId xmlns:a16="http://schemas.microsoft.com/office/drawing/2014/main" id="{0FA25433-5DBE-4FC5-BEE3-F7DB0410029B}"/>
                </a:ext>
              </a:extLst>
            </p:cNvPr>
            <p:cNvCxnSpPr>
              <a:stCxn id="13" idx="0"/>
              <a:endCxn id="18" idx="2"/>
            </p:cNvCxnSpPr>
            <p:nvPr/>
          </p:nvCxnSpPr>
          <p:spPr>
            <a:xfrm rot="16200000" flipV="1">
              <a:off x="6537532" y="1924861"/>
              <a:ext cx="416157" cy="681831"/>
            </a:xfrm>
            <a:prstGeom prst="bentConnector3">
              <a:avLst>
                <a:gd name="adj1" fmla="val 50000"/>
              </a:avLst>
            </a:prstGeom>
            <a:ln w="12700">
              <a:solidFill>
                <a:srgbClr val="FF0000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8" name="Rectangle 17">
            <a:extLst>
              <a:ext uri="{FF2B5EF4-FFF2-40B4-BE49-F238E27FC236}">
                <a16:creationId xmlns:a16="http://schemas.microsoft.com/office/drawing/2014/main" id="{09DA0010-22AE-41BA-8F76-9C006227CBB4}"/>
              </a:ext>
            </a:extLst>
          </p:cNvPr>
          <p:cNvSpPr/>
          <p:nvPr/>
        </p:nvSpPr>
        <p:spPr>
          <a:xfrm>
            <a:off x="9928159" y="685800"/>
            <a:ext cx="182562" cy="533400"/>
          </a:xfrm>
          <a:prstGeom prst="rect">
            <a:avLst/>
          </a:prstGeom>
          <a:solidFill>
            <a:srgbClr val="FFCC00"/>
          </a:solidFill>
          <a:ln w="9525">
            <a:solidFill>
              <a:srgbClr val="FFCC00"/>
            </a:solidFill>
            <a:headEnd type="oval" w="sm" len="sm"/>
            <a:tailEnd type="oval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4423039E-54D1-4073-A999-18A2753B7127}"/>
              </a:ext>
            </a:extLst>
          </p:cNvPr>
          <p:cNvSpPr/>
          <p:nvPr/>
        </p:nvSpPr>
        <p:spPr>
          <a:xfrm>
            <a:off x="8507346" y="685800"/>
            <a:ext cx="182563" cy="533400"/>
          </a:xfrm>
          <a:prstGeom prst="rect">
            <a:avLst/>
          </a:prstGeom>
          <a:solidFill>
            <a:srgbClr val="FF6600"/>
          </a:solidFill>
          <a:ln w="9525">
            <a:solidFill>
              <a:srgbClr val="FF6600"/>
            </a:solidFill>
            <a:headEnd type="oval" w="sm" len="sm"/>
            <a:tailEnd type="oval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US">
              <a:ln>
                <a:solidFill>
                  <a:srgbClr val="FF6600"/>
                </a:solidFill>
              </a:ln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5125300E-81C5-43D6-805E-D92EA6AB7AD5}"/>
              </a:ext>
            </a:extLst>
          </p:cNvPr>
          <p:cNvSpPr/>
          <p:nvPr/>
        </p:nvSpPr>
        <p:spPr>
          <a:xfrm>
            <a:off x="8804209" y="685800"/>
            <a:ext cx="182562" cy="53340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headEnd type="oval" w="sm" len="sm"/>
            <a:tailEnd type="oval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CE37D274-FDEB-4C70-BF9B-C5CE5EA901D5}"/>
              </a:ext>
            </a:extLst>
          </p:cNvPr>
          <p:cNvSpPr/>
          <p:nvPr/>
        </p:nvSpPr>
        <p:spPr>
          <a:xfrm>
            <a:off x="9104246" y="685800"/>
            <a:ext cx="182563" cy="533400"/>
          </a:xfrm>
          <a:prstGeom prst="rect">
            <a:avLst/>
          </a:prstGeom>
          <a:solidFill>
            <a:srgbClr val="00B050"/>
          </a:solidFill>
          <a:ln w="9525">
            <a:solidFill>
              <a:srgbClr val="00B050"/>
            </a:solidFill>
            <a:headEnd type="oval" w="sm" len="sm"/>
            <a:tailEnd type="oval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530137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C77821-988E-43B1-9086-E15D3C8241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Break + Determine the resistor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AF81DEF-BF41-4FC1-93C9-2653D0C525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14</a:t>
            </a:fld>
            <a:endParaRPr lang="en-US"/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6A51BAFC-265E-47B0-4797-B846A5C46946}"/>
              </a:ext>
            </a:extLst>
          </p:cNvPr>
          <p:cNvGrpSpPr/>
          <p:nvPr/>
        </p:nvGrpSpPr>
        <p:grpSpPr>
          <a:xfrm>
            <a:off x="6452315" y="411162"/>
            <a:ext cx="5245994" cy="6035675"/>
            <a:chOff x="6521450" y="685800"/>
            <a:chExt cx="4146550" cy="5292725"/>
          </a:xfrm>
        </p:grpSpPr>
        <p:pic>
          <p:nvPicPr>
            <p:cNvPr id="5" name="Picture 2">
              <a:extLst>
                <a:ext uri="{FF2B5EF4-FFF2-40B4-BE49-F238E27FC236}">
                  <a16:creationId xmlns:a16="http://schemas.microsoft.com/office/drawing/2014/main" id="{87A9B1C7-80AE-4564-8BC1-77409070830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521450" y="1573213"/>
              <a:ext cx="4038600" cy="44053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6" name="Group 44">
              <a:extLst>
                <a:ext uri="{FF2B5EF4-FFF2-40B4-BE49-F238E27FC236}">
                  <a16:creationId xmlns:a16="http://schemas.microsoft.com/office/drawing/2014/main" id="{C26AB2FD-3E30-41DC-AA24-2EAEACA4CFB9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781800" y="685800"/>
              <a:ext cx="3886200" cy="1254125"/>
              <a:chOff x="4908475" y="1447800"/>
              <a:chExt cx="3886200" cy="1254825"/>
            </a:xfrm>
          </p:grpSpPr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DDA1E0D3-A172-42C8-B1CC-26D5C897ED29}"/>
                  </a:ext>
                </a:extLst>
              </p:cNvPr>
              <p:cNvSpPr/>
              <p:nvPr/>
            </p:nvSpPr>
            <p:spPr bwMode="auto">
              <a:xfrm>
                <a:off x="4908475" y="1676528"/>
                <a:ext cx="3886200" cy="76243"/>
              </a:xfrm>
              <a:prstGeom prst="rect">
                <a:avLst/>
              </a:prstGeom>
              <a:solidFill>
                <a:schemeClr val="bg1">
                  <a:lumMod val="75000"/>
                </a:schemeClr>
              </a:solidFill>
              <a:ln w="12700">
                <a:solidFill>
                  <a:schemeClr val="bg1">
                    <a:lumMod val="65000"/>
                  </a:schemeClr>
                </a:solidFill>
                <a:headEnd type="oval" w="sm" len="sm"/>
                <a:tailEnd type="oval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sp>
            <p:nvSpPr>
              <p:cNvPr id="8" name="Rounded Rectangle 24">
                <a:extLst>
                  <a:ext uri="{FF2B5EF4-FFF2-40B4-BE49-F238E27FC236}">
                    <a16:creationId xmlns:a16="http://schemas.microsoft.com/office/drawing/2014/main" id="{757C6111-0CFB-43D2-B393-BEE7FFECEFA9}"/>
                  </a:ext>
                </a:extLst>
              </p:cNvPr>
              <p:cNvSpPr/>
              <p:nvPr/>
            </p:nvSpPr>
            <p:spPr bwMode="auto">
              <a:xfrm>
                <a:off x="5891138" y="1447800"/>
                <a:ext cx="1981200" cy="533698"/>
              </a:xfrm>
              <a:prstGeom prst="roundRect">
                <a:avLst/>
              </a:prstGeom>
              <a:solidFill>
                <a:srgbClr val="FFCC99"/>
              </a:solidFill>
              <a:ln w="12700">
                <a:solidFill>
                  <a:srgbClr val="FFCC66"/>
                </a:solidFill>
                <a:headEnd type="oval" w="sm" len="sm"/>
                <a:tailEnd type="oval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sp>
            <p:nvSpPr>
              <p:cNvPr id="9" name="Rounded Rectangle 25">
                <a:extLst>
                  <a:ext uri="{FF2B5EF4-FFF2-40B4-BE49-F238E27FC236}">
                    <a16:creationId xmlns:a16="http://schemas.microsoft.com/office/drawing/2014/main" id="{27EC43D0-13E1-49D5-B85A-D24A666E5287}"/>
                  </a:ext>
                </a:extLst>
              </p:cNvPr>
              <p:cNvSpPr/>
              <p:nvPr/>
            </p:nvSpPr>
            <p:spPr bwMode="auto">
              <a:xfrm>
                <a:off x="5884788" y="1447800"/>
                <a:ext cx="1981200" cy="533698"/>
              </a:xfrm>
              <a:prstGeom prst="roundRect">
                <a:avLst/>
              </a:prstGeom>
              <a:noFill/>
              <a:ln w="12700">
                <a:solidFill>
                  <a:srgbClr val="FFCC66"/>
                </a:solidFill>
                <a:headEnd type="oval" w="sm" len="sm"/>
                <a:tailEnd type="oval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2FC0258A-8431-40A4-A60C-F9B6A7382269}"/>
                  </a:ext>
                </a:extLst>
              </p:cNvPr>
              <p:cNvSpPr/>
              <p:nvPr/>
            </p:nvSpPr>
            <p:spPr>
              <a:xfrm>
                <a:off x="5181525" y="2397655"/>
                <a:ext cx="762000" cy="304970"/>
              </a:xfrm>
              <a:prstGeom prst="rect">
                <a:avLst/>
              </a:prstGeom>
              <a:ln w="12700">
                <a:noFill/>
                <a:headEnd type="oval" w="sm" len="sm"/>
                <a:tailEnd type="oval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BC5AAE58-01AF-4D14-8DF5-58C4C00361FB}"/>
                  </a:ext>
                </a:extLst>
              </p:cNvPr>
              <p:cNvSpPr/>
              <p:nvPr/>
            </p:nvSpPr>
            <p:spPr>
              <a:xfrm>
                <a:off x="6043538" y="2397655"/>
                <a:ext cx="762000" cy="304970"/>
              </a:xfrm>
              <a:prstGeom prst="rect">
                <a:avLst/>
              </a:prstGeom>
              <a:ln w="12700">
                <a:noFill/>
                <a:headEnd type="oval" w="sm" len="sm"/>
                <a:tailEnd type="oval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id="{B323C9EE-DC99-427E-B81D-1D34976544BF}"/>
                  </a:ext>
                </a:extLst>
              </p:cNvPr>
              <p:cNvSpPr/>
              <p:nvPr/>
            </p:nvSpPr>
            <p:spPr>
              <a:xfrm>
                <a:off x="6934125" y="2397655"/>
                <a:ext cx="762000" cy="304970"/>
              </a:xfrm>
              <a:prstGeom prst="rect">
                <a:avLst/>
              </a:prstGeom>
              <a:ln w="12700">
                <a:noFill/>
                <a:headEnd type="oval" w="sm" len="sm"/>
                <a:tailEnd type="oval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id="{EC9D6DF0-EE0F-4329-B0E7-D1D638BC9D78}"/>
                  </a:ext>
                </a:extLst>
              </p:cNvPr>
              <p:cNvSpPr/>
              <p:nvPr/>
            </p:nvSpPr>
            <p:spPr>
              <a:xfrm>
                <a:off x="7848525" y="2397655"/>
                <a:ext cx="762000" cy="304970"/>
              </a:xfrm>
              <a:prstGeom prst="rect">
                <a:avLst/>
              </a:prstGeom>
              <a:ln w="12700">
                <a:noFill/>
                <a:headEnd type="oval" w="sm" len="sm"/>
                <a:tailEnd type="oval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cxnSp>
            <p:nvCxnSpPr>
              <p:cNvPr id="14" name="Elbow Connector 30">
                <a:extLst>
                  <a:ext uri="{FF2B5EF4-FFF2-40B4-BE49-F238E27FC236}">
                    <a16:creationId xmlns:a16="http://schemas.microsoft.com/office/drawing/2014/main" id="{3EFBE78A-6348-40F8-B300-F87D6D9D65A2}"/>
                  </a:ext>
                </a:extLst>
              </p:cNvPr>
              <p:cNvCxnSpPr>
                <a:stCxn id="10" idx="0"/>
                <a:endCxn id="19" idx="2"/>
              </p:cNvCxnSpPr>
              <p:nvPr/>
            </p:nvCxnSpPr>
            <p:spPr>
              <a:xfrm rot="5400000" flipH="1" flipV="1">
                <a:off x="5636625" y="1907399"/>
                <a:ext cx="416157" cy="564357"/>
              </a:xfrm>
              <a:prstGeom prst="bentConnector3">
                <a:avLst>
                  <a:gd name="adj1" fmla="val 50000"/>
                </a:avLst>
              </a:prstGeom>
              <a:ln w="12700">
                <a:solidFill>
                  <a:srgbClr val="FF0000"/>
                </a:solidFill>
                <a:headEnd type="non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Elbow Connector 31">
                <a:extLst>
                  <a:ext uri="{FF2B5EF4-FFF2-40B4-BE49-F238E27FC236}">
                    <a16:creationId xmlns:a16="http://schemas.microsoft.com/office/drawing/2014/main" id="{C9894DF0-54E5-43A4-86E0-94C240D2CAF0}"/>
                  </a:ext>
                </a:extLst>
              </p:cNvPr>
              <p:cNvCxnSpPr>
                <a:stCxn id="11" idx="0"/>
                <a:endCxn id="20" idx="2"/>
              </p:cNvCxnSpPr>
              <p:nvPr/>
            </p:nvCxnSpPr>
            <p:spPr>
              <a:xfrm rot="16200000" flipV="1">
                <a:off x="6216063" y="2189180"/>
                <a:ext cx="416157" cy="794"/>
              </a:xfrm>
              <a:prstGeom prst="bentConnector3">
                <a:avLst>
                  <a:gd name="adj1" fmla="val 50000"/>
                </a:avLst>
              </a:prstGeom>
              <a:ln w="12700">
                <a:solidFill>
                  <a:srgbClr val="FF0000"/>
                </a:solidFill>
                <a:headEnd type="non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" name="Elbow Connector 32">
                <a:extLst>
                  <a:ext uri="{FF2B5EF4-FFF2-40B4-BE49-F238E27FC236}">
                    <a16:creationId xmlns:a16="http://schemas.microsoft.com/office/drawing/2014/main" id="{CE6955FF-E44F-45AE-B1EC-AB8ACDEB48F5}"/>
                  </a:ext>
                </a:extLst>
              </p:cNvPr>
              <p:cNvCxnSpPr>
                <a:stCxn id="12" idx="0"/>
                <a:endCxn id="21" idx="2"/>
              </p:cNvCxnSpPr>
              <p:nvPr/>
            </p:nvCxnSpPr>
            <p:spPr>
              <a:xfrm rot="16200000" flipV="1">
                <a:off x="6811376" y="1893905"/>
                <a:ext cx="416157" cy="591343"/>
              </a:xfrm>
              <a:prstGeom prst="bentConnector3">
                <a:avLst>
                  <a:gd name="adj1" fmla="val 50000"/>
                </a:avLst>
              </a:prstGeom>
              <a:ln w="12700">
                <a:solidFill>
                  <a:srgbClr val="FF0000"/>
                </a:solidFill>
                <a:headEnd type="non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" name="Elbow Connector 33">
                <a:extLst>
                  <a:ext uri="{FF2B5EF4-FFF2-40B4-BE49-F238E27FC236}">
                    <a16:creationId xmlns:a16="http://schemas.microsoft.com/office/drawing/2014/main" id="{8BC0773C-C25E-41A8-AA9E-B45548B8136D}"/>
                  </a:ext>
                </a:extLst>
              </p:cNvPr>
              <p:cNvCxnSpPr>
                <a:stCxn id="13" idx="0"/>
                <a:endCxn id="18" idx="2"/>
              </p:cNvCxnSpPr>
              <p:nvPr/>
            </p:nvCxnSpPr>
            <p:spPr>
              <a:xfrm rot="16200000" flipV="1">
                <a:off x="7680532" y="1848661"/>
                <a:ext cx="416157" cy="681831"/>
              </a:xfrm>
              <a:prstGeom prst="bentConnector3">
                <a:avLst>
                  <a:gd name="adj1" fmla="val 50000"/>
                </a:avLst>
              </a:prstGeom>
              <a:ln w="12700">
                <a:solidFill>
                  <a:srgbClr val="FF0000"/>
                </a:solidFill>
                <a:headEnd type="non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7DE5C40-9939-4A76-8E5B-0D7B1FDB018E}"/>
                </a:ext>
              </a:extLst>
            </p:cNvPr>
            <p:cNvSpPr/>
            <p:nvPr/>
          </p:nvSpPr>
          <p:spPr>
            <a:xfrm>
              <a:off x="9329738" y="685800"/>
              <a:ext cx="182562" cy="533400"/>
            </a:xfrm>
            <a:prstGeom prst="rect">
              <a:avLst/>
            </a:prstGeom>
            <a:solidFill>
              <a:srgbClr val="FFCC00"/>
            </a:solidFill>
            <a:ln w="9525">
              <a:solidFill>
                <a:srgbClr val="FFCC00"/>
              </a:solidFill>
              <a:headEnd type="oval" w="sm" len="sm"/>
              <a:tailEnd type="oval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DF5FD701-4ED8-43C9-888A-91D6765BBAAE}"/>
                </a:ext>
              </a:extLst>
            </p:cNvPr>
            <p:cNvSpPr/>
            <p:nvPr/>
          </p:nvSpPr>
          <p:spPr>
            <a:xfrm>
              <a:off x="7908925" y="685800"/>
              <a:ext cx="182563" cy="533400"/>
            </a:xfrm>
            <a:prstGeom prst="rect">
              <a:avLst/>
            </a:prstGeom>
            <a:solidFill>
              <a:srgbClr val="00B050"/>
            </a:solidFill>
            <a:ln w="9525">
              <a:solidFill>
                <a:srgbClr val="00B050"/>
              </a:solidFill>
              <a:headEnd type="oval" w="sm" len="sm"/>
              <a:tailEnd type="oval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en-US">
                <a:ln>
                  <a:solidFill>
                    <a:srgbClr val="FF6600"/>
                  </a:solidFill>
                </a:ln>
              </a:endParaRPr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8B6AE7D1-842E-41F3-AC3A-D559298F61BC}"/>
                </a:ext>
              </a:extLst>
            </p:cNvPr>
            <p:cNvSpPr/>
            <p:nvPr/>
          </p:nvSpPr>
          <p:spPr>
            <a:xfrm>
              <a:off x="8205788" y="685800"/>
              <a:ext cx="182562" cy="533400"/>
            </a:xfrm>
            <a:prstGeom prst="rect">
              <a:avLst/>
            </a:prstGeom>
            <a:solidFill>
              <a:srgbClr val="0000FF"/>
            </a:solidFill>
            <a:ln w="9525">
              <a:solidFill>
                <a:srgbClr val="0000FF"/>
              </a:solidFill>
              <a:headEnd type="oval" w="sm" len="sm"/>
              <a:tailEnd type="oval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4AD7043B-9BB2-41F8-B9B0-20F97ACA74ED}"/>
                </a:ext>
              </a:extLst>
            </p:cNvPr>
            <p:cNvSpPr/>
            <p:nvPr/>
          </p:nvSpPr>
          <p:spPr>
            <a:xfrm>
              <a:off x="8505825" y="685800"/>
              <a:ext cx="182563" cy="533400"/>
            </a:xfrm>
            <a:prstGeom prst="rect">
              <a:avLst/>
            </a:prstGeom>
            <a:solidFill>
              <a:srgbClr val="663300"/>
            </a:solidFill>
            <a:ln w="9525">
              <a:solidFill>
                <a:srgbClr val="663300"/>
              </a:solidFill>
              <a:headEnd type="oval" w="sm" len="sm"/>
              <a:tailEnd type="oval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78687617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Group 25">
            <a:extLst>
              <a:ext uri="{FF2B5EF4-FFF2-40B4-BE49-F238E27FC236}">
                <a16:creationId xmlns:a16="http://schemas.microsoft.com/office/drawing/2014/main" id="{B97137C7-2751-6912-B67E-A78EAAABC5BF}"/>
              </a:ext>
            </a:extLst>
          </p:cNvPr>
          <p:cNvGrpSpPr/>
          <p:nvPr/>
        </p:nvGrpSpPr>
        <p:grpSpPr>
          <a:xfrm>
            <a:off x="6452315" y="411162"/>
            <a:ext cx="5245994" cy="6035675"/>
            <a:chOff x="6521450" y="685800"/>
            <a:chExt cx="4146550" cy="5292725"/>
          </a:xfrm>
        </p:grpSpPr>
        <p:pic>
          <p:nvPicPr>
            <p:cNvPr id="27" name="Picture 2">
              <a:extLst>
                <a:ext uri="{FF2B5EF4-FFF2-40B4-BE49-F238E27FC236}">
                  <a16:creationId xmlns:a16="http://schemas.microsoft.com/office/drawing/2014/main" id="{83ED155F-CD89-3402-1A42-FAB1F719B35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521450" y="1573213"/>
              <a:ext cx="4038600" cy="44053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28" name="Group 44">
              <a:extLst>
                <a:ext uri="{FF2B5EF4-FFF2-40B4-BE49-F238E27FC236}">
                  <a16:creationId xmlns:a16="http://schemas.microsoft.com/office/drawing/2014/main" id="{1998B7C9-B59F-38B7-A378-56AEC0D4BE4F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781800" y="685800"/>
              <a:ext cx="3886200" cy="1254125"/>
              <a:chOff x="4908475" y="1447800"/>
              <a:chExt cx="3886200" cy="1254825"/>
            </a:xfrm>
          </p:grpSpPr>
          <p:sp>
            <p:nvSpPr>
              <p:cNvPr id="33" name="Rectangle 32">
                <a:extLst>
                  <a:ext uri="{FF2B5EF4-FFF2-40B4-BE49-F238E27FC236}">
                    <a16:creationId xmlns:a16="http://schemas.microsoft.com/office/drawing/2014/main" id="{389CE03C-D0D6-FD21-98B4-00F30162B066}"/>
                  </a:ext>
                </a:extLst>
              </p:cNvPr>
              <p:cNvSpPr/>
              <p:nvPr/>
            </p:nvSpPr>
            <p:spPr bwMode="auto">
              <a:xfrm>
                <a:off x="4908475" y="1676528"/>
                <a:ext cx="3886200" cy="76243"/>
              </a:xfrm>
              <a:prstGeom prst="rect">
                <a:avLst/>
              </a:prstGeom>
              <a:solidFill>
                <a:schemeClr val="bg1">
                  <a:lumMod val="75000"/>
                </a:schemeClr>
              </a:solidFill>
              <a:ln w="12700">
                <a:solidFill>
                  <a:schemeClr val="bg1">
                    <a:lumMod val="65000"/>
                  </a:schemeClr>
                </a:solidFill>
                <a:headEnd type="oval" w="sm" len="sm"/>
                <a:tailEnd type="oval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sp>
            <p:nvSpPr>
              <p:cNvPr id="34" name="Rounded Rectangle 24">
                <a:extLst>
                  <a:ext uri="{FF2B5EF4-FFF2-40B4-BE49-F238E27FC236}">
                    <a16:creationId xmlns:a16="http://schemas.microsoft.com/office/drawing/2014/main" id="{E235676D-D040-32CB-6F2E-390D49125F98}"/>
                  </a:ext>
                </a:extLst>
              </p:cNvPr>
              <p:cNvSpPr/>
              <p:nvPr/>
            </p:nvSpPr>
            <p:spPr bwMode="auto">
              <a:xfrm>
                <a:off x="5891138" y="1447800"/>
                <a:ext cx="1981200" cy="533698"/>
              </a:xfrm>
              <a:prstGeom prst="roundRect">
                <a:avLst/>
              </a:prstGeom>
              <a:solidFill>
                <a:srgbClr val="FFCC99"/>
              </a:solidFill>
              <a:ln w="12700">
                <a:solidFill>
                  <a:srgbClr val="FFCC66"/>
                </a:solidFill>
                <a:headEnd type="oval" w="sm" len="sm"/>
                <a:tailEnd type="oval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sp>
            <p:nvSpPr>
              <p:cNvPr id="35" name="Rounded Rectangle 25">
                <a:extLst>
                  <a:ext uri="{FF2B5EF4-FFF2-40B4-BE49-F238E27FC236}">
                    <a16:creationId xmlns:a16="http://schemas.microsoft.com/office/drawing/2014/main" id="{A1A930A6-77F3-181C-BB78-D48B8DE09DD1}"/>
                  </a:ext>
                </a:extLst>
              </p:cNvPr>
              <p:cNvSpPr/>
              <p:nvPr/>
            </p:nvSpPr>
            <p:spPr bwMode="auto">
              <a:xfrm>
                <a:off x="5884788" y="1447800"/>
                <a:ext cx="1981200" cy="533698"/>
              </a:xfrm>
              <a:prstGeom prst="roundRect">
                <a:avLst/>
              </a:prstGeom>
              <a:noFill/>
              <a:ln w="12700">
                <a:solidFill>
                  <a:srgbClr val="FFCC66"/>
                </a:solidFill>
                <a:headEnd type="oval" w="sm" len="sm"/>
                <a:tailEnd type="oval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sp>
            <p:nvSpPr>
              <p:cNvPr id="36" name="Rectangle 35">
                <a:extLst>
                  <a:ext uri="{FF2B5EF4-FFF2-40B4-BE49-F238E27FC236}">
                    <a16:creationId xmlns:a16="http://schemas.microsoft.com/office/drawing/2014/main" id="{C940CC73-C40C-9A5D-6532-AFDF8A590A3B}"/>
                  </a:ext>
                </a:extLst>
              </p:cNvPr>
              <p:cNvSpPr/>
              <p:nvPr/>
            </p:nvSpPr>
            <p:spPr>
              <a:xfrm>
                <a:off x="5181525" y="2397655"/>
                <a:ext cx="762000" cy="304970"/>
              </a:xfrm>
              <a:prstGeom prst="rect">
                <a:avLst/>
              </a:prstGeom>
              <a:ln w="12700">
                <a:noFill/>
                <a:headEnd type="oval" w="sm" len="sm"/>
                <a:tailEnd type="oval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sp>
            <p:nvSpPr>
              <p:cNvPr id="37" name="Rectangle 36">
                <a:extLst>
                  <a:ext uri="{FF2B5EF4-FFF2-40B4-BE49-F238E27FC236}">
                    <a16:creationId xmlns:a16="http://schemas.microsoft.com/office/drawing/2014/main" id="{AF356886-88A2-CD4D-A0D9-19A49345F80D}"/>
                  </a:ext>
                </a:extLst>
              </p:cNvPr>
              <p:cNvSpPr/>
              <p:nvPr/>
            </p:nvSpPr>
            <p:spPr>
              <a:xfrm>
                <a:off x="6043538" y="2397655"/>
                <a:ext cx="762000" cy="304970"/>
              </a:xfrm>
              <a:prstGeom prst="rect">
                <a:avLst/>
              </a:prstGeom>
              <a:ln w="12700">
                <a:noFill/>
                <a:headEnd type="oval" w="sm" len="sm"/>
                <a:tailEnd type="oval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sp>
            <p:nvSpPr>
              <p:cNvPr id="38" name="Rectangle 37">
                <a:extLst>
                  <a:ext uri="{FF2B5EF4-FFF2-40B4-BE49-F238E27FC236}">
                    <a16:creationId xmlns:a16="http://schemas.microsoft.com/office/drawing/2014/main" id="{BCA193B3-EFCF-DB30-37E1-7BC8787BDBED}"/>
                  </a:ext>
                </a:extLst>
              </p:cNvPr>
              <p:cNvSpPr/>
              <p:nvPr/>
            </p:nvSpPr>
            <p:spPr>
              <a:xfrm>
                <a:off x="6934125" y="2397655"/>
                <a:ext cx="762000" cy="304970"/>
              </a:xfrm>
              <a:prstGeom prst="rect">
                <a:avLst/>
              </a:prstGeom>
              <a:ln w="12700">
                <a:noFill/>
                <a:headEnd type="oval" w="sm" len="sm"/>
                <a:tailEnd type="oval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sp>
            <p:nvSpPr>
              <p:cNvPr id="39" name="Rectangle 38">
                <a:extLst>
                  <a:ext uri="{FF2B5EF4-FFF2-40B4-BE49-F238E27FC236}">
                    <a16:creationId xmlns:a16="http://schemas.microsoft.com/office/drawing/2014/main" id="{04722C92-BC21-B6BB-2F06-77DB1ADAED43}"/>
                  </a:ext>
                </a:extLst>
              </p:cNvPr>
              <p:cNvSpPr/>
              <p:nvPr/>
            </p:nvSpPr>
            <p:spPr>
              <a:xfrm>
                <a:off x="7848525" y="2397655"/>
                <a:ext cx="762000" cy="304970"/>
              </a:xfrm>
              <a:prstGeom prst="rect">
                <a:avLst/>
              </a:prstGeom>
              <a:ln w="12700">
                <a:noFill/>
                <a:headEnd type="oval" w="sm" len="sm"/>
                <a:tailEnd type="oval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cxnSp>
            <p:nvCxnSpPr>
              <p:cNvPr id="40" name="Elbow Connector 30">
                <a:extLst>
                  <a:ext uri="{FF2B5EF4-FFF2-40B4-BE49-F238E27FC236}">
                    <a16:creationId xmlns:a16="http://schemas.microsoft.com/office/drawing/2014/main" id="{9AFFE2A9-5824-A13E-0AA0-69AEE5E2F119}"/>
                  </a:ext>
                </a:extLst>
              </p:cNvPr>
              <p:cNvCxnSpPr>
                <a:stCxn id="36" idx="0"/>
                <a:endCxn id="30" idx="2"/>
              </p:cNvCxnSpPr>
              <p:nvPr/>
            </p:nvCxnSpPr>
            <p:spPr>
              <a:xfrm rot="5400000" flipH="1" flipV="1">
                <a:off x="5636625" y="1907399"/>
                <a:ext cx="416157" cy="564357"/>
              </a:xfrm>
              <a:prstGeom prst="bentConnector3">
                <a:avLst>
                  <a:gd name="adj1" fmla="val 50000"/>
                </a:avLst>
              </a:prstGeom>
              <a:ln w="12700">
                <a:solidFill>
                  <a:srgbClr val="FF0000"/>
                </a:solidFill>
                <a:headEnd type="non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1" name="Elbow Connector 31">
                <a:extLst>
                  <a:ext uri="{FF2B5EF4-FFF2-40B4-BE49-F238E27FC236}">
                    <a16:creationId xmlns:a16="http://schemas.microsoft.com/office/drawing/2014/main" id="{9872FE70-E1C8-1E61-1311-D5AF78A8FF79}"/>
                  </a:ext>
                </a:extLst>
              </p:cNvPr>
              <p:cNvCxnSpPr>
                <a:stCxn id="37" idx="0"/>
                <a:endCxn id="31" idx="2"/>
              </p:cNvCxnSpPr>
              <p:nvPr/>
            </p:nvCxnSpPr>
            <p:spPr>
              <a:xfrm rot="16200000" flipV="1">
                <a:off x="6216063" y="2189180"/>
                <a:ext cx="416157" cy="794"/>
              </a:xfrm>
              <a:prstGeom prst="bentConnector3">
                <a:avLst>
                  <a:gd name="adj1" fmla="val 50000"/>
                </a:avLst>
              </a:prstGeom>
              <a:ln w="12700">
                <a:solidFill>
                  <a:srgbClr val="FF0000"/>
                </a:solidFill>
                <a:headEnd type="non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" name="Elbow Connector 32">
                <a:extLst>
                  <a:ext uri="{FF2B5EF4-FFF2-40B4-BE49-F238E27FC236}">
                    <a16:creationId xmlns:a16="http://schemas.microsoft.com/office/drawing/2014/main" id="{96E20D3F-2351-47EC-41AC-2EC561E891CC}"/>
                  </a:ext>
                </a:extLst>
              </p:cNvPr>
              <p:cNvCxnSpPr>
                <a:stCxn id="38" idx="0"/>
                <a:endCxn id="32" idx="2"/>
              </p:cNvCxnSpPr>
              <p:nvPr/>
            </p:nvCxnSpPr>
            <p:spPr>
              <a:xfrm rot="16200000" flipV="1">
                <a:off x="6811376" y="1893905"/>
                <a:ext cx="416157" cy="591343"/>
              </a:xfrm>
              <a:prstGeom prst="bentConnector3">
                <a:avLst>
                  <a:gd name="adj1" fmla="val 50000"/>
                </a:avLst>
              </a:prstGeom>
              <a:ln w="12700">
                <a:solidFill>
                  <a:srgbClr val="FF0000"/>
                </a:solidFill>
                <a:headEnd type="non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3" name="Elbow Connector 33">
                <a:extLst>
                  <a:ext uri="{FF2B5EF4-FFF2-40B4-BE49-F238E27FC236}">
                    <a16:creationId xmlns:a16="http://schemas.microsoft.com/office/drawing/2014/main" id="{060E9126-89FF-A2D9-A038-22853C99AB34}"/>
                  </a:ext>
                </a:extLst>
              </p:cNvPr>
              <p:cNvCxnSpPr>
                <a:stCxn id="39" idx="0"/>
                <a:endCxn id="29" idx="2"/>
              </p:cNvCxnSpPr>
              <p:nvPr/>
            </p:nvCxnSpPr>
            <p:spPr>
              <a:xfrm rot="16200000" flipV="1">
                <a:off x="7680532" y="1848661"/>
                <a:ext cx="416157" cy="681831"/>
              </a:xfrm>
              <a:prstGeom prst="bentConnector3">
                <a:avLst>
                  <a:gd name="adj1" fmla="val 50000"/>
                </a:avLst>
              </a:prstGeom>
              <a:ln w="12700">
                <a:solidFill>
                  <a:srgbClr val="FF0000"/>
                </a:solidFill>
                <a:headEnd type="non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15EAA55F-AEBB-DFE3-0780-44DAA59ACC36}"/>
                </a:ext>
              </a:extLst>
            </p:cNvPr>
            <p:cNvSpPr/>
            <p:nvPr/>
          </p:nvSpPr>
          <p:spPr>
            <a:xfrm>
              <a:off x="9329738" y="685800"/>
              <a:ext cx="182562" cy="533400"/>
            </a:xfrm>
            <a:prstGeom prst="rect">
              <a:avLst/>
            </a:prstGeom>
            <a:solidFill>
              <a:srgbClr val="FFCC00"/>
            </a:solidFill>
            <a:ln w="9525">
              <a:solidFill>
                <a:srgbClr val="FFCC00"/>
              </a:solidFill>
              <a:headEnd type="oval" w="sm" len="sm"/>
              <a:tailEnd type="oval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E3C3B49B-5248-3A3C-6834-1AD1A43BFF91}"/>
                </a:ext>
              </a:extLst>
            </p:cNvPr>
            <p:cNvSpPr/>
            <p:nvPr/>
          </p:nvSpPr>
          <p:spPr>
            <a:xfrm>
              <a:off x="7908925" y="685800"/>
              <a:ext cx="182563" cy="533400"/>
            </a:xfrm>
            <a:prstGeom prst="rect">
              <a:avLst/>
            </a:prstGeom>
            <a:solidFill>
              <a:srgbClr val="00B050"/>
            </a:solidFill>
            <a:ln w="9525">
              <a:solidFill>
                <a:srgbClr val="00B050"/>
              </a:solidFill>
              <a:headEnd type="oval" w="sm" len="sm"/>
              <a:tailEnd type="oval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en-US">
                <a:ln>
                  <a:solidFill>
                    <a:srgbClr val="FF6600"/>
                  </a:solidFill>
                </a:ln>
              </a:endParaRPr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1817BBB6-9E50-3387-6883-020E99AB6A64}"/>
                </a:ext>
              </a:extLst>
            </p:cNvPr>
            <p:cNvSpPr/>
            <p:nvPr/>
          </p:nvSpPr>
          <p:spPr>
            <a:xfrm>
              <a:off x="8205788" y="685800"/>
              <a:ext cx="182562" cy="533400"/>
            </a:xfrm>
            <a:prstGeom prst="rect">
              <a:avLst/>
            </a:prstGeom>
            <a:solidFill>
              <a:srgbClr val="0000FF"/>
            </a:solidFill>
            <a:ln w="9525">
              <a:solidFill>
                <a:srgbClr val="0000FF"/>
              </a:solidFill>
              <a:headEnd type="oval" w="sm" len="sm"/>
              <a:tailEnd type="oval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81E7DE16-0FB0-916C-49D3-B0C941D4EE66}"/>
                </a:ext>
              </a:extLst>
            </p:cNvPr>
            <p:cNvSpPr/>
            <p:nvPr/>
          </p:nvSpPr>
          <p:spPr>
            <a:xfrm>
              <a:off x="8505825" y="685800"/>
              <a:ext cx="182563" cy="533400"/>
            </a:xfrm>
            <a:prstGeom prst="rect">
              <a:avLst/>
            </a:prstGeom>
            <a:solidFill>
              <a:srgbClr val="663300"/>
            </a:solidFill>
            <a:ln w="9525">
              <a:solidFill>
                <a:srgbClr val="663300"/>
              </a:solidFill>
              <a:headEnd type="oval" w="sm" len="sm"/>
              <a:tailEnd type="oval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C0C77821-988E-43B1-9086-E15D3C8241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Break + Determine the resistor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3AF42DA-A159-4DE9-93AC-CDE509BE69D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56 x 10 Ω = 560 Ω (</a:t>
            </a:r>
            <a:r>
              <a:rPr lang="en-US" sz="2800" dirty="0">
                <a:sym typeface="Symbol" pitchFamily="18" charset="2"/>
              </a:rPr>
              <a:t>5%)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AF81DEF-BF41-4FC1-93C9-2653D0C525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15</a:t>
            </a:fld>
            <a:endParaRPr lang="en-US"/>
          </a:p>
        </p:txBody>
      </p:sp>
      <p:sp>
        <p:nvSpPr>
          <p:cNvPr id="22" name="Rounded Rectangle 42">
            <a:extLst>
              <a:ext uri="{FF2B5EF4-FFF2-40B4-BE49-F238E27FC236}">
                <a16:creationId xmlns:a16="http://schemas.microsoft.com/office/drawing/2014/main" id="{81D6021E-9887-42AA-8C79-8521D914C0EF}"/>
              </a:ext>
            </a:extLst>
          </p:cNvPr>
          <p:cNvSpPr/>
          <p:nvPr/>
        </p:nvSpPr>
        <p:spPr>
          <a:xfrm>
            <a:off x="10571354" y="2510225"/>
            <a:ext cx="823913" cy="320675"/>
          </a:xfrm>
          <a:prstGeom prst="roundRect">
            <a:avLst/>
          </a:prstGeom>
          <a:ln w="76200">
            <a:solidFill>
              <a:srgbClr val="FF0000"/>
            </a:solidFill>
            <a:headEnd type="oval" w="sm" len="sm"/>
            <a:tailEnd type="oval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3" name="Rounded Rectangle 42">
            <a:extLst>
              <a:ext uri="{FF2B5EF4-FFF2-40B4-BE49-F238E27FC236}">
                <a16:creationId xmlns:a16="http://schemas.microsoft.com/office/drawing/2014/main" id="{3D2CA0CE-95FD-4814-A3BA-462BA70C56E8}"/>
              </a:ext>
            </a:extLst>
          </p:cNvPr>
          <p:cNvSpPr/>
          <p:nvPr/>
        </p:nvSpPr>
        <p:spPr>
          <a:xfrm>
            <a:off x="7169554" y="4640353"/>
            <a:ext cx="823913" cy="320675"/>
          </a:xfrm>
          <a:prstGeom prst="roundRect">
            <a:avLst/>
          </a:prstGeom>
          <a:ln w="76200">
            <a:solidFill>
              <a:srgbClr val="FF0000"/>
            </a:solidFill>
            <a:headEnd type="oval" w="sm" len="sm"/>
            <a:tailEnd type="oval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4" name="Rounded Rectangle 42">
            <a:extLst>
              <a:ext uri="{FF2B5EF4-FFF2-40B4-BE49-F238E27FC236}">
                <a16:creationId xmlns:a16="http://schemas.microsoft.com/office/drawing/2014/main" id="{00C10C42-0C75-49D3-9FEF-DDC61F3485CD}"/>
              </a:ext>
            </a:extLst>
          </p:cNvPr>
          <p:cNvSpPr/>
          <p:nvPr/>
        </p:nvSpPr>
        <p:spPr>
          <a:xfrm>
            <a:off x="8328656" y="4988084"/>
            <a:ext cx="823913" cy="320675"/>
          </a:xfrm>
          <a:prstGeom prst="roundRect">
            <a:avLst/>
          </a:prstGeom>
          <a:ln w="76200">
            <a:solidFill>
              <a:srgbClr val="FF0000"/>
            </a:solidFill>
            <a:headEnd type="oval" w="sm" len="sm"/>
            <a:tailEnd type="oval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5" name="Rounded Rectangle 42">
            <a:extLst>
              <a:ext uri="{FF2B5EF4-FFF2-40B4-BE49-F238E27FC236}">
                <a16:creationId xmlns:a16="http://schemas.microsoft.com/office/drawing/2014/main" id="{6263FB42-FDB8-450B-A247-B52E9D9FCE99}"/>
              </a:ext>
            </a:extLst>
          </p:cNvPr>
          <p:cNvSpPr/>
          <p:nvPr/>
        </p:nvSpPr>
        <p:spPr>
          <a:xfrm>
            <a:off x="9433053" y="3224083"/>
            <a:ext cx="823913" cy="320675"/>
          </a:xfrm>
          <a:prstGeom prst="roundRect">
            <a:avLst/>
          </a:prstGeom>
          <a:ln w="76200">
            <a:solidFill>
              <a:srgbClr val="FF0000"/>
            </a:solidFill>
            <a:headEnd type="oval" w="sm" len="sm"/>
            <a:tailEnd type="oval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06770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23" grpId="0" animBg="1"/>
      <p:bldP spid="24" grpId="0" animBg="1"/>
      <p:bldP spid="25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B63823-E3B2-4427-9282-DC748C9417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Potentiometers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972097E-531D-48AB-9EB6-518C342D82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4" y="1143000"/>
            <a:ext cx="5084867" cy="5029200"/>
          </a:xfrm>
        </p:spPr>
        <p:txBody>
          <a:bodyPr>
            <a:normAutofit/>
          </a:bodyPr>
          <a:lstStyle/>
          <a:p>
            <a:r>
              <a:rPr lang="en-US" dirty="0"/>
              <a:t>Vary resistance between zero and some maximum</a:t>
            </a:r>
          </a:p>
          <a:p>
            <a:pPr lvl="1"/>
            <a:r>
              <a:rPr lang="en-US" dirty="0"/>
              <a:t>1 </a:t>
            </a:r>
            <a:r>
              <a:rPr lang="en-US" dirty="0" err="1"/>
              <a:t>kΩ</a:t>
            </a:r>
            <a:r>
              <a:rPr lang="en-US" dirty="0"/>
              <a:t>, 10 </a:t>
            </a:r>
            <a:r>
              <a:rPr lang="en-US" dirty="0" err="1"/>
              <a:t>kΩ</a:t>
            </a:r>
            <a:r>
              <a:rPr lang="en-US" dirty="0"/>
              <a:t>, 100 </a:t>
            </a:r>
            <a:r>
              <a:rPr lang="en-US" dirty="0" err="1"/>
              <a:t>kΩ</a:t>
            </a:r>
            <a:r>
              <a:rPr lang="en-US" dirty="0"/>
              <a:t> common</a:t>
            </a:r>
          </a:p>
          <a:p>
            <a:pPr lvl="1"/>
            <a:endParaRPr lang="en-US" dirty="0"/>
          </a:p>
          <a:p>
            <a:r>
              <a:rPr lang="en-US" dirty="0"/>
              <a:t>Connect middle and an edge for just a changeable resistor</a:t>
            </a:r>
          </a:p>
          <a:p>
            <a:pPr lvl="1"/>
            <a:endParaRPr lang="en-US" dirty="0"/>
          </a:p>
          <a:p>
            <a:r>
              <a:rPr lang="en-US" dirty="0"/>
              <a:t>Middle terminal is a movable resistor divider</a:t>
            </a:r>
          </a:p>
          <a:p>
            <a:pPr lvl="1"/>
            <a:r>
              <a:rPr lang="en-US" dirty="0"/>
              <a:t>Knob changes middle output if outer pins are VCC and Ground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A5727CD-FCBA-43AE-9C6D-73D29ED7C8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16</a:t>
            </a:fld>
            <a:endParaRPr lang="en-US"/>
          </a:p>
        </p:txBody>
      </p:sp>
      <p:pic>
        <p:nvPicPr>
          <p:cNvPr id="11266" name="Picture 2" descr="Potentiometer Circuit | Circuit diagram, Electronics basics, Circuit">
            <a:extLst>
              <a:ext uri="{FF2B5EF4-FFF2-40B4-BE49-F238E27FC236}">
                <a16:creationId xmlns:a16="http://schemas.microsoft.com/office/drawing/2014/main" id="{064060E5-5A2A-478D-98A3-B15399250A8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692461" y="2508250"/>
            <a:ext cx="6096000" cy="3848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1701C964-50D9-44EA-8ED7-4B1A3973BF8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27338" y="228600"/>
            <a:ext cx="2553056" cy="25911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732270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F32ADC-DEFF-4934-B4CF-AA0F9F8B68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Current flows through the “path of least resistance”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ECAC792-8B19-4197-8C9B-F725520E45E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Simplification</a:t>
            </a:r>
          </a:p>
          <a:p>
            <a:pPr lvl="1"/>
            <a:r>
              <a:rPr lang="en-US" dirty="0"/>
              <a:t>Works well for the types of circuits we use</a:t>
            </a:r>
          </a:p>
          <a:p>
            <a:pPr lvl="1"/>
            <a:endParaRPr lang="en-US" dirty="0"/>
          </a:p>
          <a:p>
            <a:r>
              <a:rPr lang="en-US" dirty="0"/>
              <a:t>Pull-up resistor</a:t>
            </a:r>
          </a:p>
          <a:p>
            <a:pPr lvl="1"/>
            <a:r>
              <a:rPr lang="en-US" dirty="0"/>
              <a:t>When button is open (disconnected),</a:t>
            </a:r>
            <a:br>
              <a:rPr lang="en-US" dirty="0"/>
            </a:br>
            <a:r>
              <a:rPr lang="en-US" dirty="0"/>
              <a:t>the only path is through the resistor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When button is closed (connected)</a:t>
            </a:r>
            <a:br>
              <a:rPr lang="en-US" dirty="0"/>
            </a:br>
            <a:r>
              <a:rPr lang="en-US" dirty="0"/>
              <a:t>the least resistance path is through</a:t>
            </a:r>
            <a:br>
              <a:rPr lang="en-US" dirty="0"/>
            </a:br>
            <a:r>
              <a:rPr lang="en-US" dirty="0"/>
              <a:t>the button to Ground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28C9CAF-E97C-4D9F-B5D0-C1CA5E1FD6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17</a:t>
            </a:fld>
            <a:endParaRPr lang="en-US"/>
          </a:p>
        </p:txBody>
      </p:sp>
      <p:pic>
        <p:nvPicPr>
          <p:cNvPr id="5" name="Picture 2" descr="schematic pull-up">
            <a:extLst>
              <a:ext uri="{FF2B5EF4-FFF2-40B4-BE49-F238E27FC236}">
                <a16:creationId xmlns:a16="http://schemas.microsoft.com/office/drawing/2014/main" id="{1B89CC1F-246C-4F15-BCB0-4077FFFE8D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46494" y="2262187"/>
            <a:ext cx="3810000" cy="2790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9249295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B1F487-7725-4597-A35A-CDBFF12D2A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Pull-up resistors and pull-down resistors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6A73924-A441-4AE4-8412-29707682D0E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Resistor sets the “default” value of a wire</a:t>
            </a:r>
          </a:p>
          <a:p>
            <a:pPr lvl="1"/>
            <a:r>
              <a:rPr lang="en-US" dirty="0"/>
              <a:t>Pull-up connects to VCC</a:t>
            </a:r>
          </a:p>
          <a:p>
            <a:pPr lvl="1"/>
            <a:r>
              <a:rPr lang="en-US" dirty="0"/>
              <a:t>Pull-down connects to Ground</a:t>
            </a:r>
          </a:p>
          <a:p>
            <a:pPr lvl="1"/>
            <a:r>
              <a:rPr lang="en-US" dirty="0"/>
              <a:t>Usually 10-100 </a:t>
            </a:r>
            <a:r>
              <a:rPr lang="en-US" dirty="0" err="1"/>
              <a:t>kΩ</a:t>
            </a:r>
            <a:endParaRPr lang="en-US" dirty="0"/>
          </a:p>
          <a:p>
            <a:pPr lvl="1"/>
            <a:endParaRPr lang="en-US" dirty="0"/>
          </a:p>
          <a:p>
            <a:r>
              <a:rPr lang="en-US" dirty="0"/>
              <a:t>When button is open (disconnected)</a:t>
            </a:r>
          </a:p>
          <a:p>
            <a:pPr lvl="1"/>
            <a:r>
              <a:rPr lang="en-US" dirty="0"/>
              <a:t>Connection through the resistor sets signal</a:t>
            </a:r>
          </a:p>
          <a:p>
            <a:pPr lvl="1"/>
            <a:endParaRPr lang="en-US" dirty="0"/>
          </a:p>
          <a:p>
            <a:r>
              <a:rPr lang="en-US" dirty="0"/>
              <a:t>When button is closed (connected)</a:t>
            </a:r>
          </a:p>
          <a:p>
            <a:pPr lvl="1"/>
            <a:r>
              <a:rPr lang="en-US" dirty="0"/>
              <a:t>Signal is directly connected to a voltage source</a:t>
            </a:r>
          </a:p>
          <a:p>
            <a:pPr lvl="1"/>
            <a:r>
              <a:rPr lang="en-US" dirty="0"/>
              <a:t>Much lower resistance means that signal dominates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B648A9E-E9F2-404D-9D0C-BF766E5DB3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18</a:t>
            </a:fld>
            <a:endParaRPr lang="en-US"/>
          </a:p>
        </p:txBody>
      </p:sp>
      <p:pic>
        <p:nvPicPr>
          <p:cNvPr id="4098" name="Picture 2" descr="schematic pull-up">
            <a:extLst>
              <a:ext uri="{FF2B5EF4-FFF2-40B4-BE49-F238E27FC236}">
                <a16:creationId xmlns:a16="http://schemas.microsoft.com/office/drawing/2014/main" id="{FB346F55-0B47-4EAD-B989-14021A1680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0394" y="1143000"/>
            <a:ext cx="3810000" cy="2790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7747720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0D7C26-6EA5-440B-957A-454F2D0A2C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Buttons on the </a:t>
            </a:r>
            <a:r>
              <a:rPr lang="en-US" dirty="0" err="1"/>
              <a:t>Microbit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7CD03A-2555-4CA8-8831-F42EC61596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6743109" cy="5029200"/>
          </a:xfrm>
        </p:spPr>
        <p:txBody>
          <a:bodyPr/>
          <a:lstStyle/>
          <a:p>
            <a:r>
              <a:rPr lang="en-US" dirty="0"/>
              <a:t>Normally open buttons</a:t>
            </a:r>
          </a:p>
          <a:p>
            <a:pPr lvl="1"/>
            <a:r>
              <a:rPr lang="en-US" dirty="0"/>
              <a:t>Disconnected by default</a:t>
            </a:r>
          </a:p>
          <a:p>
            <a:pPr lvl="1"/>
            <a:endParaRPr lang="en-US" dirty="0"/>
          </a:p>
          <a:p>
            <a:r>
              <a:rPr lang="en-US" dirty="0"/>
              <a:t>Active low signal</a:t>
            </a:r>
          </a:p>
          <a:p>
            <a:pPr lvl="1"/>
            <a:r>
              <a:rPr lang="en-US" dirty="0"/>
              <a:t>Activating (pushing) button creates a low signal</a:t>
            </a:r>
          </a:p>
          <a:p>
            <a:pPr lvl="1"/>
            <a:endParaRPr lang="en-US" dirty="0"/>
          </a:p>
          <a:p>
            <a:r>
              <a:rPr lang="en-US" dirty="0"/>
              <a:t>Pull-up resistors</a:t>
            </a:r>
          </a:p>
          <a:p>
            <a:pPr lvl="1"/>
            <a:r>
              <a:rPr lang="en-US" dirty="0"/>
              <a:t>Set button signal high by default</a:t>
            </a:r>
          </a:p>
          <a:p>
            <a:pPr lvl="1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C65161F-7FF9-4426-B940-EE1BE9CFDD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19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C6A1B9D-C1FA-43F5-9CBE-CB502A89BD8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50704" y="1143000"/>
            <a:ext cx="4229690" cy="3810532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ADE5106-45EB-3269-4F91-AA3DEE4990D5}"/>
              </a:ext>
            </a:extLst>
          </p:cNvPr>
          <p:cNvSpPr txBox="1"/>
          <p:nvPr/>
        </p:nvSpPr>
        <p:spPr>
          <a:xfrm>
            <a:off x="9929611" y="819834"/>
            <a:ext cx="2073498" cy="64633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/>
              <a:t>Signal going to the Microcontroller</a:t>
            </a:r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666AA118-4BBE-2B5A-8D17-C477C5B543B6}"/>
              </a:ext>
            </a:extLst>
          </p:cNvPr>
          <p:cNvCxnSpPr/>
          <p:nvPr/>
        </p:nvCxnSpPr>
        <p:spPr>
          <a:xfrm>
            <a:off x="10972800" y="1506828"/>
            <a:ext cx="0" cy="1429555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55511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BB1B76-247F-49F1-A197-59E20CF056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Administrivia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BB2EC10-8602-43D1-8CE4-511B198D08A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Labs</a:t>
            </a:r>
          </a:p>
          <a:p>
            <a:pPr lvl="1"/>
            <a:r>
              <a:rPr lang="en-US" dirty="0"/>
              <a:t>See schedule of Lab hours available on Canvas for checkoffs</a:t>
            </a:r>
          </a:p>
          <a:p>
            <a:pPr lvl="2"/>
            <a:r>
              <a:rPr lang="en-US" dirty="0"/>
              <a:t>Due by end-of-day Thursday (but last office hours ends at 6pm)</a:t>
            </a:r>
          </a:p>
          <a:p>
            <a:endParaRPr lang="en-US" dirty="0"/>
          </a:p>
          <a:p>
            <a:r>
              <a:rPr lang="en-US" dirty="0"/>
              <a:t>Quiz</a:t>
            </a:r>
          </a:p>
          <a:p>
            <a:pPr lvl="1"/>
            <a:r>
              <a:rPr lang="en-US" dirty="0"/>
              <a:t>Today at end of class! (tell your friends who aren’t here yet)</a:t>
            </a:r>
          </a:p>
          <a:p>
            <a:pPr lvl="1"/>
            <a:r>
              <a:rPr lang="en-US" dirty="0"/>
              <a:t>Someone remind me at ~4:30 if I don’t stop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49D2708-CCD5-4557-B6B1-FF3228F919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82100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82DD88-BCA0-2CC1-F29C-1D79712D14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64FB912-A7F2-44DC-88E0-E0818CBE5B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pPr/>
              <a:t>20</a:t>
            </a:fld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E50F56A-A9AA-47D6-BD6E-6C4F67C7A33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solidFill>
            <a:schemeClr val="bg1"/>
          </a:solidFill>
        </p:spPr>
        <p:txBody>
          <a:bodyPr>
            <a:normAutofit/>
          </a:bodyPr>
          <a:lstStyle/>
          <a:p>
            <a:r>
              <a:rPr lang="en-US" b="1" dirty="0"/>
              <a:t>Digital Circuits</a:t>
            </a:r>
          </a:p>
          <a:p>
            <a:pPr lvl="1"/>
            <a:r>
              <a:rPr lang="en-US" dirty="0"/>
              <a:t>Inputs</a:t>
            </a:r>
          </a:p>
          <a:p>
            <a:pPr lvl="1"/>
            <a:r>
              <a:rPr lang="en-US" b="1" dirty="0"/>
              <a:t>Outputs</a:t>
            </a:r>
          </a:p>
          <a:p>
            <a:endParaRPr lang="en-US" dirty="0"/>
          </a:p>
          <a:p>
            <a:r>
              <a:rPr lang="en-US" dirty="0"/>
              <a:t>Prototyping</a:t>
            </a:r>
          </a:p>
          <a:p>
            <a:endParaRPr lang="en-US" dirty="0"/>
          </a:p>
          <a:p>
            <a:r>
              <a:rPr lang="en-US" dirty="0"/>
              <a:t>Project Overview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388AD9FA-A5D7-BA9E-20E2-481AF82D3A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</p:spTree>
    <p:extLst>
      <p:ext uri="{BB962C8B-B14F-4D97-AF65-F5344CB8AC3E}">
        <p14:creationId xmlns:p14="http://schemas.microsoft.com/office/powerpoint/2010/main" val="161839744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E211E4-D52A-4897-A032-F5E4CFFC11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LEDs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594A4D3-8996-4B1D-BF3C-21E647C6C9B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Light Emitting Diodes</a:t>
            </a:r>
          </a:p>
          <a:p>
            <a:pPr lvl="1"/>
            <a:r>
              <a:rPr lang="en-US" dirty="0"/>
              <a:t>Generate light as current passes through them</a:t>
            </a:r>
          </a:p>
          <a:p>
            <a:pPr lvl="1"/>
            <a:r>
              <a:rPr lang="en-US" dirty="0"/>
              <a:t>Various colors available</a:t>
            </a:r>
          </a:p>
          <a:p>
            <a:pPr lvl="1"/>
            <a:endParaRPr lang="en-US" dirty="0"/>
          </a:p>
          <a:p>
            <a:r>
              <a:rPr lang="en-US" dirty="0"/>
              <a:t>Diodes</a:t>
            </a:r>
          </a:p>
          <a:p>
            <a:pPr lvl="1"/>
            <a:r>
              <a:rPr lang="en-US" dirty="0"/>
              <a:t>Only allow current to go through one way</a:t>
            </a:r>
          </a:p>
          <a:p>
            <a:pPr lvl="1"/>
            <a:r>
              <a:rPr lang="en-US" dirty="0"/>
              <a:t>Not particularly relevant for LEDs</a:t>
            </a:r>
          </a:p>
          <a:p>
            <a:pPr lvl="2"/>
            <a:r>
              <a:rPr lang="en-US" dirty="0"/>
              <a:t>Treat as a digital component</a:t>
            </a:r>
          </a:p>
          <a:p>
            <a:pPr marL="457200" lvl="1" indent="0">
              <a:buNone/>
            </a:pPr>
            <a:endParaRPr lang="en-US" dirty="0"/>
          </a:p>
          <a:p>
            <a:r>
              <a:rPr lang="en-US" dirty="0"/>
              <a:t>Connect anode to high voltage and cathode to ground</a:t>
            </a:r>
          </a:p>
          <a:p>
            <a:pPr lvl="1"/>
            <a:r>
              <a:rPr lang="en-US" dirty="0"/>
              <a:t>Plus a resistor to limit the total amount of current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AB634B4-A0A9-4D63-A197-60EDD7B368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21</a:t>
            </a:fld>
            <a:endParaRPr lang="en-US"/>
          </a:p>
        </p:txBody>
      </p:sp>
      <p:pic>
        <p:nvPicPr>
          <p:cNvPr id="6146" name="Picture 2">
            <a:extLst>
              <a:ext uri="{FF2B5EF4-FFF2-40B4-BE49-F238E27FC236}">
                <a16:creationId xmlns:a16="http://schemas.microsoft.com/office/drawing/2014/main" id="{8875AE00-3DE1-4948-96D6-14C041CC26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14970" y="1320800"/>
            <a:ext cx="3565424" cy="3416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C34DF1BE-58E3-4241-9A11-6E152757D0F2}"/>
              </a:ext>
            </a:extLst>
          </p:cNvPr>
          <p:cNvSpPr txBox="1"/>
          <p:nvPr/>
        </p:nvSpPr>
        <p:spPr>
          <a:xfrm>
            <a:off x="774700" y="6051550"/>
            <a:ext cx="75565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hlinkClick r:id="rId3"/>
              </a:rPr>
              <a:t>https://learn.sparkfun.com/tutorials/light-emitting-diodes-leds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086311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led schematic symbol - Clip Art Library">
            <a:extLst>
              <a:ext uri="{FF2B5EF4-FFF2-40B4-BE49-F238E27FC236}">
                <a16:creationId xmlns:a16="http://schemas.microsoft.com/office/drawing/2014/main" id="{5B6F2AA6-9308-424D-9368-76E3441830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07595" y="2906001"/>
            <a:ext cx="2762250" cy="1657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A28CB2E5-F994-4CA1-A827-93CB9DA5F248}"/>
              </a:ext>
            </a:extLst>
          </p:cNvPr>
          <p:cNvSpPr txBox="1"/>
          <p:nvPr/>
        </p:nvSpPr>
        <p:spPr>
          <a:xfrm>
            <a:off x="3693933" y="4142711"/>
            <a:ext cx="228741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Negative ( - ) lead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34CC5AE-CD69-469B-AB97-AE5B08225A3C}"/>
              </a:ext>
            </a:extLst>
          </p:cNvPr>
          <p:cNvSpPr txBox="1"/>
          <p:nvPr/>
        </p:nvSpPr>
        <p:spPr>
          <a:xfrm>
            <a:off x="951426" y="4342766"/>
            <a:ext cx="244127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Schematic Symbol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724127DC-D20D-45C1-98F0-4190765FFAD2}"/>
              </a:ext>
            </a:extLst>
          </p:cNvPr>
          <p:cNvCxnSpPr>
            <a:cxnSpLocks/>
            <a:stCxn id="15" idx="1"/>
          </p:cNvCxnSpPr>
          <p:nvPr/>
        </p:nvCxnSpPr>
        <p:spPr>
          <a:xfrm flipH="1" flipV="1">
            <a:off x="3040352" y="3958561"/>
            <a:ext cx="653581" cy="384205"/>
          </a:xfrm>
          <a:prstGeom prst="line">
            <a:avLst/>
          </a:prstGeom>
          <a:ln w="25400">
            <a:solidFill>
              <a:srgbClr val="AF1E2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44535636-09FA-4FE4-A4AF-D677046618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LEDs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88D27F7-F088-4A6F-879A-0B90795A3F6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Directional component: only allows current to flow one way</a:t>
            </a:r>
          </a:p>
          <a:p>
            <a:endParaRPr lang="en-US" dirty="0"/>
          </a:p>
          <a:p>
            <a:r>
              <a:rPr lang="en-US" dirty="0"/>
              <a:t>Shorter side is the negative one</a:t>
            </a:r>
          </a:p>
          <a:p>
            <a:pPr lvl="1"/>
            <a:r>
              <a:rPr lang="en-US" dirty="0"/>
              <a:t>i.e. where current flows to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81086BB-61E9-4A82-86E6-8748994675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22</a:t>
            </a:fld>
            <a:endParaRPr lang="en-US"/>
          </a:p>
        </p:txBody>
      </p:sp>
      <p:pic>
        <p:nvPicPr>
          <p:cNvPr id="5" name="Picture 2" descr="Z:\2010_0416_My Pics from PLTW laptop\2011_0204_POE_Electrical Circuits_Physical\IMG_2641.JPG">
            <a:extLst>
              <a:ext uri="{FF2B5EF4-FFF2-40B4-BE49-F238E27FC236}">
                <a16:creationId xmlns:a16="http://schemas.microsoft.com/office/drawing/2014/main" id="{FD5F174B-57FB-44C3-A361-81A958E1E05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0249360" y="2331918"/>
            <a:ext cx="1111170" cy="37492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02A98B21-357E-497A-A8B8-E41921F41455}"/>
              </a:ext>
            </a:extLst>
          </p:cNvPr>
          <p:cNvCxnSpPr/>
          <p:nvPr/>
        </p:nvCxnSpPr>
        <p:spPr>
          <a:xfrm flipH="1" flipV="1">
            <a:off x="8989306" y="2906001"/>
            <a:ext cx="1563338" cy="175071"/>
          </a:xfrm>
          <a:prstGeom prst="line">
            <a:avLst/>
          </a:prstGeom>
          <a:ln w="25400">
            <a:solidFill>
              <a:srgbClr val="AF1E2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E00847C3-C043-496A-B8E8-B56F698C3ED2}"/>
              </a:ext>
            </a:extLst>
          </p:cNvPr>
          <p:cNvSpPr txBox="1"/>
          <p:nvPr/>
        </p:nvSpPr>
        <p:spPr>
          <a:xfrm>
            <a:off x="7171183" y="2440535"/>
            <a:ext cx="240085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Larger metal component</a:t>
            </a:r>
          </a:p>
          <a:p>
            <a:r>
              <a:rPr lang="en-US" sz="2000" dirty="0"/>
              <a:t>inside of case or case flat spot is cathode or </a:t>
            </a:r>
          </a:p>
          <a:p>
            <a:r>
              <a:rPr lang="en-US" sz="2000" dirty="0"/>
              <a:t>negative (-) lead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F968D59-7166-4F37-B795-B3A451885CB4}"/>
              </a:ext>
            </a:extLst>
          </p:cNvPr>
          <p:cNvSpPr txBox="1"/>
          <p:nvPr/>
        </p:nvSpPr>
        <p:spPr>
          <a:xfrm>
            <a:off x="7171184" y="4800932"/>
            <a:ext cx="226863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/>
              <a:t>Shorter wire is cathode or </a:t>
            </a:r>
          </a:p>
          <a:p>
            <a:r>
              <a:rPr lang="en-US" sz="2000"/>
              <a:t>negative (-) lead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829A8104-31FB-48EA-BC50-A0461054101E}"/>
              </a:ext>
            </a:extLst>
          </p:cNvPr>
          <p:cNvCxnSpPr/>
          <p:nvPr/>
        </p:nvCxnSpPr>
        <p:spPr>
          <a:xfrm flipH="1">
            <a:off x="8956441" y="5054408"/>
            <a:ext cx="1596203" cy="174745"/>
          </a:xfrm>
          <a:prstGeom prst="line">
            <a:avLst/>
          </a:prstGeom>
          <a:ln w="25400">
            <a:solidFill>
              <a:srgbClr val="AF1E2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>
            <a:extLst>
              <a:ext uri="{FF2B5EF4-FFF2-40B4-BE49-F238E27FC236}">
                <a16:creationId xmlns:a16="http://schemas.microsoft.com/office/drawing/2014/main" id="{6AD4DFDA-625A-B5A8-16F9-9000544EDF6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173" t="29032" r="24707" b="28447"/>
          <a:stretch/>
        </p:blipFill>
        <p:spPr bwMode="auto">
          <a:xfrm>
            <a:off x="4214747" y="5509887"/>
            <a:ext cx="1300760" cy="11035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630CB867-E612-B70C-DBE0-5C883DFD147C}"/>
              </a:ext>
            </a:extLst>
          </p:cNvPr>
          <p:cNvSpPr txBox="1"/>
          <p:nvPr/>
        </p:nvSpPr>
        <p:spPr>
          <a:xfrm>
            <a:off x="3871025" y="5189387"/>
            <a:ext cx="240085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Surface-mount LED</a:t>
            </a:r>
          </a:p>
        </p:txBody>
      </p:sp>
    </p:spTree>
    <p:extLst>
      <p:ext uri="{BB962C8B-B14F-4D97-AF65-F5344CB8AC3E}">
        <p14:creationId xmlns:p14="http://schemas.microsoft.com/office/powerpoint/2010/main" val="392537011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D6A55B-E9D3-46C1-A1B2-5214273D2B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RGB LED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41A9B6-7C60-4AA7-B5BA-F4AB84F3E2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6371582" cy="5029200"/>
          </a:xfrm>
        </p:spPr>
        <p:txBody>
          <a:bodyPr>
            <a:normAutofit lnSpcReduction="10000"/>
          </a:bodyPr>
          <a:lstStyle/>
          <a:p>
            <a:r>
              <a:rPr lang="en-US" dirty="0"/>
              <a:t>Three different colors of LED in a single large diffuser</a:t>
            </a:r>
          </a:p>
          <a:p>
            <a:pPr lvl="1"/>
            <a:endParaRPr lang="en-US" dirty="0"/>
          </a:p>
          <a:p>
            <a:r>
              <a:rPr lang="en-US" dirty="0"/>
              <a:t>Short leads are negative ends</a:t>
            </a:r>
          </a:p>
          <a:p>
            <a:pPr lvl="1"/>
            <a:r>
              <a:rPr lang="en-US" dirty="0"/>
              <a:t>One for each color</a:t>
            </a:r>
          </a:p>
          <a:p>
            <a:pPr lvl="1"/>
            <a:endParaRPr lang="en-US" dirty="0"/>
          </a:p>
          <a:p>
            <a:r>
              <a:rPr lang="en-US" dirty="0"/>
              <a:t>Long lead is common power</a:t>
            </a:r>
          </a:p>
          <a:p>
            <a:pPr lvl="1"/>
            <a:r>
              <a:rPr lang="en-US" dirty="0"/>
              <a:t>Common anode</a:t>
            </a:r>
          </a:p>
          <a:p>
            <a:pPr lvl="1"/>
            <a:endParaRPr lang="en-US" dirty="0"/>
          </a:p>
          <a:p>
            <a:r>
              <a:rPr lang="en-US" dirty="0"/>
              <a:t>Combinations of LEDs give other colors</a:t>
            </a:r>
          </a:p>
          <a:p>
            <a:pPr lvl="1"/>
            <a:r>
              <a:rPr lang="en-US" dirty="0"/>
              <a:t>Cyan, Yellow, Violet, White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0678A98-7655-4E65-B938-809DD9FCF9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23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EA594AB-E052-4EF3-AC5E-030CFE199B4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79177" y="875561"/>
            <a:ext cx="4601217" cy="5296639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EF215A79-D24B-4BE2-9EF7-7AEFF548402D}"/>
              </a:ext>
            </a:extLst>
          </p:cNvPr>
          <p:cNvSpPr txBox="1"/>
          <p:nvPr/>
        </p:nvSpPr>
        <p:spPr>
          <a:xfrm>
            <a:off x="607595" y="6172200"/>
            <a:ext cx="72227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hlinkClick r:id="rId3"/>
              </a:rPr>
              <a:t>https://cdn-shop.adafruit.com/datasheets/FLR-100WAS-RGB.pdf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041365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4827A4-21CE-476E-8188-16AD3598CD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Active state for LEDs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C510ED-342B-446D-A898-3D0C38BECC6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LEDs can be active high or active low depending on configuration</a:t>
            </a:r>
          </a:p>
          <a:p>
            <a:pPr lvl="1"/>
            <a:r>
              <a:rPr lang="en-US" dirty="0"/>
              <a:t>Active high is how people assume they work</a:t>
            </a:r>
          </a:p>
          <a:p>
            <a:pPr lvl="1"/>
            <a:r>
              <a:rPr lang="en-US" dirty="0"/>
              <a:t>Active low is often used instead</a:t>
            </a:r>
          </a:p>
          <a:p>
            <a:pPr lvl="2"/>
            <a:r>
              <a:rPr lang="en-US" dirty="0"/>
              <a:t>GPIO pins can usually sink more current than they can source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A92CDA5-69B0-4C81-8F6B-6D25062D0A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24</a:t>
            </a:fld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09CFD0B1-D995-46ED-9093-3571E7359B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79749" y="3052566"/>
            <a:ext cx="4486901" cy="2810267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A0F8B48B-64CC-4F84-A5E1-BBB99AD6311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7880" y="2919197"/>
            <a:ext cx="4191585" cy="30770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47390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862D3B-3A64-4BAF-9AAF-453117E791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LEDs on the </a:t>
            </a:r>
            <a:r>
              <a:rPr lang="en-US" dirty="0" err="1"/>
              <a:t>Microbit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D6678F0-60DB-48EA-886E-7EA495E7348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Microphone LED</a:t>
            </a:r>
          </a:p>
          <a:p>
            <a:pPr lvl="1"/>
            <a:r>
              <a:rPr lang="en-US" dirty="0"/>
              <a:t>Active high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r>
              <a:rPr lang="en-US" dirty="0"/>
              <a:t>Simple to use,</a:t>
            </a:r>
            <a:br>
              <a:rPr lang="en-US" dirty="0"/>
            </a:br>
            <a:r>
              <a:rPr lang="en-US" dirty="0"/>
              <a:t>just set the GPIO</a:t>
            </a:r>
            <a:br>
              <a:rPr lang="en-US" dirty="0"/>
            </a:br>
            <a:r>
              <a:rPr lang="en-US" dirty="0"/>
              <a:t>high to enable it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392CD4C-BB5D-4F80-81E8-3CB4555BC1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25</a:t>
            </a:fld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457F538A-82A5-47AB-9DAC-56316A0D1A1D}"/>
              </a:ext>
            </a:extLst>
          </p:cNvPr>
          <p:cNvGrpSpPr/>
          <p:nvPr/>
        </p:nvGrpSpPr>
        <p:grpSpPr>
          <a:xfrm>
            <a:off x="3673394" y="1760157"/>
            <a:ext cx="6804643" cy="4412043"/>
            <a:chOff x="4422157" y="1760157"/>
            <a:chExt cx="6804643" cy="4412043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8EDFAAD0-A43E-4DB1-A114-029493B48DA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422157" y="1760157"/>
              <a:ext cx="6804643" cy="4412043"/>
            </a:xfrm>
            <a:prstGeom prst="rect">
              <a:avLst/>
            </a:prstGeom>
          </p:spPr>
        </p:pic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3FB90B8F-C08F-4197-9745-A9BB1758FA01}"/>
                </a:ext>
              </a:extLst>
            </p:cNvPr>
            <p:cNvSpPr/>
            <p:nvPr/>
          </p:nvSpPr>
          <p:spPr>
            <a:xfrm>
              <a:off x="6604000" y="2768600"/>
              <a:ext cx="4521200" cy="3403600"/>
            </a:xfrm>
            <a:prstGeom prst="rect">
              <a:avLst/>
            </a:prstGeom>
            <a:solidFill>
              <a:srgbClr val="D9D9D9">
                <a:alpha val="6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3CD3C905-74F9-41C6-B65C-DB46923BAFC0}"/>
                </a:ext>
              </a:extLst>
            </p:cNvPr>
            <p:cNvSpPr/>
            <p:nvPr/>
          </p:nvSpPr>
          <p:spPr>
            <a:xfrm>
              <a:off x="5802898" y="2768600"/>
              <a:ext cx="801102" cy="660400"/>
            </a:xfrm>
            <a:prstGeom prst="rect">
              <a:avLst/>
            </a:prstGeom>
            <a:solidFill>
              <a:srgbClr val="D9D9D9">
                <a:alpha val="6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1A03D651-4481-442C-8FC8-3831B0DB6EEA}"/>
              </a:ext>
            </a:extLst>
          </p:cNvPr>
          <p:cNvSpPr txBox="1"/>
          <p:nvPr/>
        </p:nvSpPr>
        <p:spPr>
          <a:xfrm>
            <a:off x="10541000" y="3098800"/>
            <a:ext cx="13843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Ignore this other part for now</a:t>
            </a:r>
          </a:p>
        </p:txBody>
      </p:sp>
    </p:spTree>
    <p:extLst>
      <p:ext uri="{BB962C8B-B14F-4D97-AF65-F5344CB8AC3E}">
        <p14:creationId xmlns:p14="http://schemas.microsoft.com/office/powerpoint/2010/main" val="323953184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D98CB8-4B35-4293-A9C4-BAD373E0D6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LEDs on the </a:t>
            </a:r>
            <a:r>
              <a:rPr lang="en-US" dirty="0" err="1"/>
              <a:t>Microbit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48F6A2-E2B0-4492-BED2-AE9A6C008C5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5356733" cy="5029200"/>
          </a:xfrm>
        </p:spPr>
        <p:txBody>
          <a:bodyPr>
            <a:normAutofit/>
          </a:bodyPr>
          <a:lstStyle/>
          <a:p>
            <a:r>
              <a:rPr lang="en-US" sz="2400" dirty="0"/>
              <a:t>Use two GPIO pins to control each LED</a:t>
            </a:r>
          </a:p>
          <a:p>
            <a:pPr lvl="1"/>
            <a:r>
              <a:rPr lang="en-US" sz="2000" dirty="0"/>
              <a:t>Row high as VDD</a:t>
            </a:r>
          </a:p>
          <a:p>
            <a:pPr lvl="1"/>
            <a:r>
              <a:rPr lang="en-US" sz="2000" dirty="0"/>
              <a:t>Column low as Ground</a:t>
            </a:r>
          </a:p>
          <a:p>
            <a:pPr lvl="1"/>
            <a:endParaRPr lang="en-US" sz="2000" dirty="0"/>
          </a:p>
          <a:p>
            <a:r>
              <a:rPr lang="en-US" sz="2400" dirty="0"/>
              <a:t>Connections on circuit schematics only exist where there are dots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61D27B2-B0B4-434F-8B3D-89743AF25F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26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FAC1757-7EB2-48B3-9B44-9CAF655884C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27673" y="342900"/>
            <a:ext cx="4389527" cy="6172200"/>
          </a:xfrm>
          <a:prstGeom prst="rect">
            <a:avLst/>
          </a:prstGeom>
        </p:spPr>
      </p:pic>
      <p:grpSp>
        <p:nvGrpSpPr>
          <p:cNvPr id="13" name="Group 12">
            <a:extLst>
              <a:ext uri="{FF2B5EF4-FFF2-40B4-BE49-F238E27FC236}">
                <a16:creationId xmlns:a16="http://schemas.microsoft.com/office/drawing/2014/main" id="{9EC083B6-DC62-4A7D-890B-188E8738F577}"/>
              </a:ext>
            </a:extLst>
          </p:cNvPr>
          <p:cNvGrpSpPr/>
          <p:nvPr/>
        </p:nvGrpSpPr>
        <p:grpSpPr>
          <a:xfrm>
            <a:off x="1627134" y="3982339"/>
            <a:ext cx="2908396" cy="2443861"/>
            <a:chOff x="1320704" y="3271139"/>
            <a:chExt cx="2908396" cy="2443861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820FBB5F-34DD-4679-A309-DF71964CEDD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320704" y="3271139"/>
              <a:ext cx="2908396" cy="2443861"/>
            </a:xfrm>
            <a:prstGeom prst="rect">
              <a:avLst/>
            </a:prstGeom>
          </p:spPr>
        </p:pic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335E678F-B0EF-44FC-93D0-BDA748F1DEFC}"/>
                </a:ext>
              </a:extLst>
            </p:cNvPr>
            <p:cNvSpPr/>
            <p:nvPr/>
          </p:nvSpPr>
          <p:spPr>
            <a:xfrm>
              <a:off x="3721100" y="4749800"/>
              <a:ext cx="508000" cy="965200"/>
            </a:xfrm>
            <a:prstGeom prst="rect">
              <a:avLst/>
            </a:prstGeom>
            <a:solidFill>
              <a:srgbClr val="FFFCF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CC99006B-9288-480D-8987-99C267F09709}"/>
                </a:ext>
              </a:extLst>
            </p:cNvPr>
            <p:cNvSpPr/>
            <p:nvPr/>
          </p:nvSpPr>
          <p:spPr>
            <a:xfrm>
              <a:off x="3670299" y="4809331"/>
              <a:ext cx="106363" cy="160338"/>
            </a:xfrm>
            <a:prstGeom prst="rect">
              <a:avLst/>
            </a:prstGeom>
            <a:solidFill>
              <a:srgbClr val="FFFCF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4B6F9B7B-4DA8-4A2C-B89B-4623EA77FC1F}"/>
                </a:ext>
              </a:extLst>
            </p:cNvPr>
            <p:cNvSpPr/>
            <p:nvPr/>
          </p:nvSpPr>
          <p:spPr>
            <a:xfrm>
              <a:off x="3111500" y="4809330"/>
              <a:ext cx="507999" cy="119857"/>
            </a:xfrm>
            <a:prstGeom prst="rect">
              <a:avLst/>
            </a:prstGeom>
            <a:solidFill>
              <a:srgbClr val="FFFCF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A46D8D6A-5018-478E-949E-B38BB3978086}"/>
                </a:ext>
              </a:extLst>
            </p:cNvPr>
            <p:cNvSpPr/>
            <p:nvPr/>
          </p:nvSpPr>
          <p:spPr>
            <a:xfrm>
              <a:off x="3492502" y="5518943"/>
              <a:ext cx="507999" cy="196057"/>
            </a:xfrm>
            <a:prstGeom prst="rect">
              <a:avLst/>
            </a:prstGeom>
            <a:solidFill>
              <a:srgbClr val="FFFCF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82331907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D98CB8-4B35-4293-A9C4-BAD373E0D6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Controlling the LED matrix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48F6A2-E2B0-4492-BED2-AE9A6C008C5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5356733" cy="5029200"/>
          </a:xfrm>
        </p:spPr>
        <p:txBody>
          <a:bodyPr>
            <a:normAutofit/>
          </a:bodyPr>
          <a:lstStyle/>
          <a:p>
            <a:r>
              <a:rPr lang="en-US" dirty="0"/>
              <a:t>Cannot individually control all LEDs simultaneously</a:t>
            </a:r>
          </a:p>
          <a:p>
            <a:pPr lvl="1"/>
            <a:r>
              <a:rPr lang="en-US" dirty="0"/>
              <a:t>Need to light one row at a time</a:t>
            </a:r>
          </a:p>
          <a:p>
            <a:pPr lvl="1"/>
            <a:r>
              <a:rPr lang="en-US" dirty="0"/>
              <a:t>Iterate rows quickly to make them appear on all the time</a:t>
            </a:r>
          </a:p>
          <a:p>
            <a:pPr lvl="1"/>
            <a:endParaRPr lang="en-US" dirty="0"/>
          </a:p>
          <a:p>
            <a:r>
              <a:rPr lang="en-US" dirty="0"/>
              <a:t>We’ll have a lab on these later</a:t>
            </a:r>
          </a:p>
          <a:p>
            <a:pPr lvl="1"/>
            <a:r>
              <a:rPr lang="en-US" dirty="0"/>
              <a:t>Combines GPIO and timers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61D27B2-B0B4-434F-8B3D-89743AF25F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27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FAC1757-7EB2-48B3-9B44-9CAF655884C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27673" y="342900"/>
            <a:ext cx="4389527" cy="6172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82035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EF9C69-AF8E-40B5-97A4-605C5B7680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Break + Question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4942AE4-710D-4021-8B03-691C03DE5D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28</a:t>
            </a:fld>
            <a:endParaRPr lang="en-US"/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7F33DFD6-134D-4B47-9253-16B82F29FE0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Should the spot in green have?</a:t>
            </a:r>
          </a:p>
          <a:p>
            <a:pPr marL="914400" lvl="1" indent="-457200">
              <a:buFont typeface="+mj-lt"/>
              <a:buAutoNum type="alphaUcPeriod"/>
            </a:pPr>
            <a:r>
              <a:rPr lang="en-US" dirty="0"/>
              <a:t>Pull-up Resistor</a:t>
            </a:r>
          </a:p>
          <a:p>
            <a:pPr marL="914400" lvl="1" indent="-457200">
              <a:buFont typeface="+mj-lt"/>
              <a:buAutoNum type="alphaUcPeriod"/>
            </a:pPr>
            <a:r>
              <a:rPr lang="en-US" dirty="0"/>
              <a:t>Pull-down Resistor</a:t>
            </a:r>
          </a:p>
          <a:p>
            <a:pPr marL="914400" lvl="1" indent="-457200">
              <a:buFont typeface="+mj-lt"/>
              <a:buAutoNum type="alphaUcPeriod"/>
            </a:pPr>
            <a:r>
              <a:rPr lang="en-US" dirty="0"/>
              <a:t>Either</a:t>
            </a:r>
          </a:p>
          <a:p>
            <a:pPr marL="914400" lvl="1" indent="-457200">
              <a:buFont typeface="+mj-lt"/>
              <a:buAutoNum type="alphaUcPeriod"/>
            </a:pPr>
            <a:r>
              <a:rPr lang="en-US" dirty="0"/>
              <a:t>Neither</a:t>
            </a:r>
          </a:p>
        </p:txBody>
      </p:sp>
      <p:pic>
        <p:nvPicPr>
          <p:cNvPr id="12" name="Content Placeholder 8" descr="Chart, diagram, schematic&#10;&#10;Description automatically generated">
            <a:extLst>
              <a:ext uri="{FF2B5EF4-FFF2-40B4-BE49-F238E27FC236}">
                <a16:creationId xmlns:a16="http://schemas.microsoft.com/office/drawing/2014/main" id="{93A5DD36-873F-4A10-8354-CFDE9F975B4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1259" y="2667929"/>
            <a:ext cx="7396741" cy="35963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636269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EF9C69-AF8E-40B5-97A4-605C5B7680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Break + Question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4942AE4-710D-4021-8B03-691C03DE5D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29</a:t>
            </a:fld>
            <a:endParaRPr lang="en-US"/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7F33DFD6-134D-4B47-9253-16B82F29FE0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Should the spot in green have?</a:t>
            </a:r>
          </a:p>
          <a:p>
            <a:pPr marL="914400" lvl="1" indent="-457200">
              <a:buFont typeface="+mj-lt"/>
              <a:buAutoNum type="alphaUcPeriod"/>
            </a:pPr>
            <a:r>
              <a:rPr lang="en-US" dirty="0"/>
              <a:t>Pull-up Resistor</a:t>
            </a:r>
          </a:p>
          <a:p>
            <a:pPr marL="914400" lvl="1" indent="-457200">
              <a:buFont typeface="+mj-lt"/>
              <a:buAutoNum type="alphaUcPeriod"/>
            </a:pPr>
            <a:r>
              <a:rPr lang="en-US" b="1" dirty="0"/>
              <a:t>Pull-down Resistor </a:t>
            </a:r>
            <a:r>
              <a:rPr lang="en-US" dirty="0"/>
              <a:t>(needs to pull input low by default)</a:t>
            </a:r>
          </a:p>
          <a:p>
            <a:pPr marL="914400" lvl="1" indent="-457200">
              <a:buFont typeface="+mj-lt"/>
              <a:buAutoNum type="alphaUcPeriod"/>
            </a:pPr>
            <a:r>
              <a:rPr lang="en-US" dirty="0"/>
              <a:t>Either</a:t>
            </a:r>
          </a:p>
          <a:p>
            <a:pPr marL="914400" lvl="1" indent="-457200">
              <a:buFont typeface="+mj-lt"/>
              <a:buAutoNum type="alphaUcPeriod"/>
            </a:pPr>
            <a:r>
              <a:rPr lang="en-US" dirty="0"/>
              <a:t>Neither</a:t>
            </a:r>
          </a:p>
        </p:txBody>
      </p:sp>
      <p:pic>
        <p:nvPicPr>
          <p:cNvPr id="12" name="Content Placeholder 8" descr="Chart, diagram, schematic&#10;&#10;Description automatically generated">
            <a:extLst>
              <a:ext uri="{FF2B5EF4-FFF2-40B4-BE49-F238E27FC236}">
                <a16:creationId xmlns:a16="http://schemas.microsoft.com/office/drawing/2014/main" id="{93A5DD36-873F-4A10-8354-CFDE9F975B4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1259" y="2667929"/>
            <a:ext cx="7396741" cy="35963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0273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0EF959-C62E-4F8A-8D4C-BEF087A77F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Today’s Goals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7EDBE37-7B8E-47BF-A4AD-CD288F601E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Understand the basics of digital circuitry</a:t>
            </a:r>
          </a:p>
          <a:p>
            <a:pPr lvl="1"/>
            <a:r>
              <a:rPr lang="en-US" dirty="0"/>
              <a:t>Enough to be able to interact with the Microbit</a:t>
            </a:r>
          </a:p>
          <a:p>
            <a:pPr lvl="1"/>
            <a:r>
              <a:rPr lang="en-US" dirty="0"/>
              <a:t>Inputs: Switches and Buttons</a:t>
            </a:r>
          </a:p>
          <a:p>
            <a:pPr lvl="1"/>
            <a:r>
              <a:rPr lang="en-US" dirty="0" err="1"/>
              <a:t>Ouptuts</a:t>
            </a:r>
            <a:r>
              <a:rPr lang="en-US" dirty="0"/>
              <a:t>: LEDs</a:t>
            </a:r>
          </a:p>
          <a:p>
            <a:endParaRPr lang="en-US" dirty="0"/>
          </a:p>
          <a:p>
            <a:r>
              <a:rPr lang="en-US" dirty="0"/>
              <a:t>Discuss prototyping methods such as breadboarding</a:t>
            </a:r>
          </a:p>
          <a:p>
            <a:pPr lvl="1"/>
            <a:r>
              <a:rPr lang="en-US" dirty="0"/>
              <a:t>And where to find sensors</a:t>
            </a:r>
          </a:p>
          <a:p>
            <a:pPr lvl="1"/>
            <a:endParaRPr lang="en-US" dirty="0"/>
          </a:p>
          <a:p>
            <a:r>
              <a:rPr lang="en-US" dirty="0"/>
              <a:t>Introduce final project goals and requirements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B366CAC-B34E-4A3F-AB6B-24F84A0572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971958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EE23B8-1D06-0CF1-FFCA-48E595DA66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F6FC214-D7FD-0F70-0219-5AE1CACDD5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pPr/>
              <a:t>30</a:t>
            </a:fld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1301636F-1861-A675-0312-48EC399BB88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solidFill>
            <a:schemeClr val="bg1"/>
          </a:solidFill>
        </p:spPr>
        <p:txBody>
          <a:bodyPr>
            <a:normAutofit/>
          </a:bodyPr>
          <a:lstStyle/>
          <a:p>
            <a:r>
              <a:rPr lang="en-US" dirty="0"/>
              <a:t>Digital Circuits</a:t>
            </a:r>
          </a:p>
          <a:p>
            <a:pPr lvl="1"/>
            <a:r>
              <a:rPr lang="en-US" dirty="0"/>
              <a:t>Inputs</a:t>
            </a:r>
          </a:p>
          <a:p>
            <a:pPr lvl="1"/>
            <a:r>
              <a:rPr lang="en-US" dirty="0"/>
              <a:t>Outputs</a:t>
            </a:r>
          </a:p>
          <a:p>
            <a:endParaRPr lang="en-US" dirty="0"/>
          </a:p>
          <a:p>
            <a:r>
              <a:rPr lang="en-US" b="1" dirty="0"/>
              <a:t>Prototyping</a:t>
            </a:r>
          </a:p>
          <a:p>
            <a:endParaRPr lang="en-US" dirty="0"/>
          </a:p>
          <a:p>
            <a:r>
              <a:rPr lang="en-US" dirty="0"/>
              <a:t>Project Overview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4C2D15B4-B099-09B6-DECD-55B0534CF6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</p:spTree>
    <p:extLst>
      <p:ext uri="{BB962C8B-B14F-4D97-AF65-F5344CB8AC3E}">
        <p14:creationId xmlns:p14="http://schemas.microsoft.com/office/powerpoint/2010/main" val="410883862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FCC8AE-C498-4811-8E91-6876E4E110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Prototyping goals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748590-1808-4AA5-B592-C13E71EF38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Does this thing work at all?</a:t>
            </a:r>
          </a:p>
          <a:p>
            <a:pPr lvl="1"/>
            <a:r>
              <a:rPr lang="en-US" dirty="0"/>
              <a:t>Particular IC</a:t>
            </a:r>
          </a:p>
          <a:p>
            <a:pPr lvl="1"/>
            <a:r>
              <a:rPr lang="en-US" dirty="0"/>
              <a:t>Circuit layout</a:t>
            </a:r>
          </a:p>
          <a:p>
            <a:pPr lvl="1"/>
            <a:r>
              <a:rPr lang="en-US" dirty="0"/>
              <a:t>Software design</a:t>
            </a:r>
          </a:p>
          <a:p>
            <a:pPr lvl="1"/>
            <a:r>
              <a:rPr lang="en-US" dirty="0"/>
              <a:t>etc.</a:t>
            </a:r>
          </a:p>
          <a:p>
            <a:pPr lvl="1"/>
            <a:endParaRPr lang="en-US" dirty="0"/>
          </a:p>
          <a:p>
            <a:r>
              <a:rPr lang="en-US" dirty="0"/>
              <a:t>Sometimes before doing something more serious with it</a:t>
            </a:r>
          </a:p>
          <a:p>
            <a:pPr lvl="1"/>
            <a:r>
              <a:rPr lang="en-US" dirty="0"/>
              <a:t>Design a PCB, Make a product, etc.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Not uncommon that the prototype is as far as you’ll get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09BE0B-CB7E-4DEE-8347-C97B543754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892813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7BBB73-6792-4C85-B067-45D792CC2B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Isolating tests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4EED9A3-0F01-42F9-BDE1-174E7D6D814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The goal when prototyping is to isolate the question at hand</a:t>
            </a:r>
          </a:p>
          <a:p>
            <a:endParaRPr lang="en-US" dirty="0"/>
          </a:p>
          <a:p>
            <a:r>
              <a:rPr lang="en-US" dirty="0"/>
              <a:t>Do consider</a:t>
            </a:r>
          </a:p>
          <a:p>
            <a:pPr lvl="1"/>
            <a:r>
              <a:rPr lang="en-US" dirty="0"/>
              <a:t>New sensor/IC/component/whatever</a:t>
            </a:r>
          </a:p>
          <a:p>
            <a:endParaRPr lang="en-US" dirty="0"/>
          </a:p>
          <a:p>
            <a:r>
              <a:rPr lang="en-US" dirty="0"/>
              <a:t>Do not consider</a:t>
            </a:r>
          </a:p>
          <a:p>
            <a:pPr lvl="1"/>
            <a:r>
              <a:rPr lang="en-US" dirty="0"/>
              <a:t>Power</a:t>
            </a:r>
          </a:p>
          <a:p>
            <a:pPr lvl="1"/>
            <a:r>
              <a:rPr lang="en-US" dirty="0"/>
              <a:t>Interference</a:t>
            </a:r>
          </a:p>
          <a:p>
            <a:pPr lvl="1"/>
            <a:r>
              <a:rPr lang="en-US" dirty="0"/>
              <a:t>Enclosure</a:t>
            </a:r>
          </a:p>
          <a:p>
            <a:pPr lvl="1"/>
            <a:r>
              <a:rPr lang="en-US" dirty="0"/>
              <a:t>Stable microcontroller</a:t>
            </a:r>
          </a:p>
          <a:p>
            <a:pPr lvl="1"/>
            <a:r>
              <a:rPr lang="en-US" dirty="0"/>
              <a:t>Soldering skills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F83F497-767E-4A7C-843D-0C1AFFB1B3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993131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E177B3-B2FC-4B3C-A530-B35BF97D4D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Prototyping methods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8943577-BC2C-46D2-B1FC-5E65A5FEAB0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Breadboarding</a:t>
            </a:r>
          </a:p>
          <a:p>
            <a:pPr lvl="1"/>
            <a:r>
              <a:rPr lang="en-US" dirty="0"/>
              <a:t>Plug and connect components as needed</a:t>
            </a:r>
          </a:p>
          <a:p>
            <a:pPr lvl="1"/>
            <a:r>
              <a:rPr lang="en-US" dirty="0"/>
              <a:t>Build up arbitrarily complex designs from nothing</a:t>
            </a:r>
          </a:p>
          <a:p>
            <a:pPr lvl="1"/>
            <a:endParaRPr lang="en-US" dirty="0"/>
          </a:p>
          <a:p>
            <a:r>
              <a:rPr lang="en-US" dirty="0"/>
              <a:t>Development kits</a:t>
            </a:r>
          </a:p>
          <a:p>
            <a:pPr lvl="1"/>
            <a:r>
              <a:rPr lang="en-US" dirty="0"/>
              <a:t>Pre-fabricated systems design for testing components</a:t>
            </a:r>
          </a:p>
          <a:p>
            <a:pPr lvl="1"/>
            <a:endParaRPr lang="en-US" dirty="0"/>
          </a:p>
          <a:p>
            <a:r>
              <a:rPr lang="en-US" dirty="0"/>
              <a:t>Small-scale test PCBs</a:t>
            </a:r>
          </a:p>
          <a:p>
            <a:pPr lvl="1"/>
            <a:r>
              <a:rPr lang="en-US" dirty="0"/>
              <a:t>Design a PCB that demonstrates the thing you’re interested in</a:t>
            </a:r>
          </a:p>
          <a:p>
            <a:pPr lvl="2"/>
            <a:r>
              <a:rPr lang="en-US" dirty="0"/>
              <a:t>Making a PCB is less hard than some might think (Eagle, </a:t>
            </a:r>
            <a:r>
              <a:rPr lang="en-US" dirty="0">
                <a:hlinkClick r:id="rId2"/>
              </a:rPr>
              <a:t>Fritzing</a:t>
            </a:r>
            <a:r>
              <a:rPr lang="en-US" dirty="0"/>
              <a:t>, etc.)</a:t>
            </a:r>
          </a:p>
          <a:p>
            <a:pPr lvl="2"/>
            <a:r>
              <a:rPr lang="en-US" dirty="0"/>
              <a:t>$20-30 for small, low-speed PCBs from batch services like </a:t>
            </a:r>
            <a:r>
              <a:rPr lang="en-US" dirty="0">
                <a:hlinkClick r:id="rId3"/>
              </a:rPr>
              <a:t>OSHPark</a:t>
            </a:r>
            <a:endParaRPr lang="en-US" dirty="0"/>
          </a:p>
          <a:p>
            <a:pPr lvl="1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0489CE9-2F08-47F8-B993-29C71A7887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33</a:t>
            </a:fld>
            <a:endParaRPr lang="en-US"/>
          </a:p>
        </p:txBody>
      </p:sp>
      <p:pic>
        <p:nvPicPr>
          <p:cNvPr id="1026" name="Picture 2" descr="additional product photo">
            <a:extLst>
              <a:ext uri="{FF2B5EF4-FFF2-40B4-BE49-F238E27FC236}">
                <a16:creationId xmlns:a16="http://schemas.microsoft.com/office/drawing/2014/main" id="{C39CCAF5-3C2B-40EA-8311-C0D3D527CE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321449" y="251930"/>
            <a:ext cx="2080130" cy="15611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nRF52840 DK">
            <a:extLst>
              <a:ext uri="{FF2B5EF4-FFF2-40B4-BE49-F238E27FC236}">
                <a16:creationId xmlns:a16="http://schemas.microsoft.com/office/drawing/2014/main" id="{86B2D013-FCBD-4B94-9B5A-F1D2C5125DA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800588" y="582663"/>
            <a:ext cx="1824318" cy="38109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3373319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FCC8AE-C498-4811-8E91-6876E4E110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Breadboards for prototyping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748590-1808-4AA5-B592-C13E71EF38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20775"/>
            <a:ext cx="10972800" cy="5029200"/>
          </a:xfrm>
        </p:spPr>
        <p:txBody>
          <a:bodyPr/>
          <a:lstStyle/>
          <a:p>
            <a:r>
              <a:rPr lang="en-US" dirty="0"/>
              <a:t>Reusable platform for temporary circuits</a:t>
            </a:r>
          </a:p>
          <a:p>
            <a:pPr lvl="1"/>
            <a:endParaRPr lang="en-US" dirty="0"/>
          </a:p>
          <a:p>
            <a:r>
              <a:rPr lang="en-US" dirty="0"/>
              <a:t>Plug in jumper wires and through-hold components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09BE0B-CB7E-4DEE-8347-C97B543754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34</a:t>
            </a:fld>
            <a:endParaRPr lang="en-US"/>
          </a:p>
        </p:txBody>
      </p:sp>
      <p:pic>
        <p:nvPicPr>
          <p:cNvPr id="6" name="Picture 2" descr="breadboard5">
            <a:extLst>
              <a:ext uri="{FF2B5EF4-FFF2-40B4-BE49-F238E27FC236}">
                <a16:creationId xmlns:a16="http://schemas.microsoft.com/office/drawing/2014/main" id="{8DD5F21E-5599-4E4B-9F88-C8E3F3673C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168238" y="2834639"/>
            <a:ext cx="6863820" cy="35957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4" name="Picture 2" descr="Newbiehack-Resistors-4!7K-Ohm-Quarterwatt-Through-Hole">
            <a:extLst>
              <a:ext uri="{FF2B5EF4-FFF2-40B4-BE49-F238E27FC236}">
                <a16:creationId xmlns:a16="http://schemas.microsoft.com/office/drawing/2014/main" id="{C78CC2FC-8255-4E6B-9E2B-269F9FB640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360103" y="357521"/>
            <a:ext cx="2358996" cy="24771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2801266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0D65AF-B9D6-4C2E-ADC6-D530B30348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a breadboard works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1F12FA-70D8-4504-9C3C-E2D8571A11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6913667" cy="2902920"/>
          </a:xfrm>
        </p:spPr>
        <p:txBody>
          <a:bodyPr>
            <a:normAutofit/>
          </a:bodyPr>
          <a:lstStyle/>
          <a:p>
            <a:r>
              <a:rPr lang="en-US" dirty="0"/>
              <a:t>Component leads and wires are inserted into holes in the breadboard</a:t>
            </a:r>
            <a:br>
              <a:rPr lang="en-US" dirty="0"/>
            </a:br>
            <a:endParaRPr lang="en-US" dirty="0"/>
          </a:p>
          <a:p>
            <a:r>
              <a:rPr lang="en-US" dirty="0"/>
              <a:t>Half-rows of five holes are connected</a:t>
            </a:r>
          </a:p>
          <a:p>
            <a:r>
              <a:rPr lang="en-US" dirty="0"/>
              <a:t>Vertical columns are connected for power/ground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00C0ED5-74F6-4D7C-B29F-03A1B8E8D6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35</a:t>
            </a:fld>
            <a:endParaRPr lang="en-US"/>
          </a:p>
        </p:txBody>
      </p:sp>
      <p:pic>
        <p:nvPicPr>
          <p:cNvPr id="5" name="Picture 2" descr="breadboard1">
            <a:extLst>
              <a:ext uri="{FF2B5EF4-FFF2-40B4-BE49-F238E27FC236}">
                <a16:creationId xmlns:a16="http://schemas.microsoft.com/office/drawing/2014/main" id="{CD37B5EA-461E-44A1-BE03-B4E2574DC4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374903" y="4017873"/>
            <a:ext cx="2170457" cy="25210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2">
            <a:extLst>
              <a:ext uri="{FF2B5EF4-FFF2-40B4-BE49-F238E27FC236}">
                <a16:creationId xmlns:a16="http://schemas.microsoft.com/office/drawing/2014/main" id="{A178319F-B443-4B8E-AF94-16DFD91CA0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4750689" y="4212871"/>
            <a:ext cx="1593234" cy="13280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>
            <a:extLst>
              <a:ext uri="{FF2B5EF4-FFF2-40B4-BE49-F238E27FC236}">
                <a16:creationId xmlns:a16="http://schemas.microsoft.com/office/drawing/2014/main" id="{BCFBD3BB-F903-41A0-8EF3-CE3086A150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7779334" y="825009"/>
            <a:ext cx="3636990" cy="5463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05B63513-A556-4F77-AF37-A8F9065C1051}"/>
              </a:ext>
            </a:extLst>
          </p:cNvPr>
          <p:cNvSpPr txBox="1"/>
          <p:nvPr/>
        </p:nvSpPr>
        <p:spPr>
          <a:xfrm>
            <a:off x="4675913" y="5707915"/>
            <a:ext cx="174278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Holes to</a:t>
            </a:r>
          </a:p>
          <a:p>
            <a:r>
              <a:rPr lang="en-US" sz="2400" dirty="0"/>
              <a:t>insert wires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917879BF-23B4-4EF7-B7D3-52A5CDE8BF8D}"/>
              </a:ext>
            </a:extLst>
          </p:cNvPr>
          <p:cNvSpPr/>
          <p:nvPr/>
        </p:nvSpPr>
        <p:spPr>
          <a:xfrm>
            <a:off x="5760898" y="4511166"/>
            <a:ext cx="228600" cy="2286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589B62E-1CA4-427B-ADA7-F566CDB5709B}"/>
              </a:ext>
            </a:extLst>
          </p:cNvPr>
          <p:cNvSpPr/>
          <p:nvPr/>
        </p:nvSpPr>
        <p:spPr>
          <a:xfrm>
            <a:off x="7871961" y="1071116"/>
            <a:ext cx="204716" cy="4995081"/>
          </a:xfrm>
          <a:prstGeom prst="rect">
            <a:avLst/>
          </a:prstGeom>
          <a:solidFill>
            <a:schemeClr val="accent2">
              <a:lumMod val="75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B8A82D98-8BBE-42EC-B321-6FABA5D97E9E}"/>
              </a:ext>
            </a:extLst>
          </p:cNvPr>
          <p:cNvSpPr/>
          <p:nvPr/>
        </p:nvSpPr>
        <p:spPr>
          <a:xfrm>
            <a:off x="8415563" y="1014248"/>
            <a:ext cx="1141322" cy="154678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4B18876-A0AD-4907-A1FF-F589B8E137D7}"/>
              </a:ext>
            </a:extLst>
          </p:cNvPr>
          <p:cNvSpPr/>
          <p:nvPr/>
        </p:nvSpPr>
        <p:spPr>
          <a:xfrm>
            <a:off x="9681989" y="1018799"/>
            <a:ext cx="1141322" cy="150126"/>
          </a:xfrm>
          <a:prstGeom prst="rect">
            <a:avLst/>
          </a:prstGeom>
          <a:solidFill>
            <a:schemeClr val="accent4">
              <a:lumMod val="75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5482879-F917-4E6C-BC47-E6ACD32520DF}"/>
              </a:ext>
            </a:extLst>
          </p:cNvPr>
          <p:cNvSpPr/>
          <p:nvPr/>
        </p:nvSpPr>
        <p:spPr>
          <a:xfrm>
            <a:off x="8115314" y="1069026"/>
            <a:ext cx="204716" cy="4995081"/>
          </a:xfrm>
          <a:prstGeom prst="rect">
            <a:avLst/>
          </a:prstGeom>
          <a:solidFill>
            <a:schemeClr val="accent5">
              <a:lumMod val="75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36158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  <p:bldP spid="13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1DB9B3-905F-453B-B928-CDC9AFB81D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Breadboard LED example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5B7CE2-55B6-42EC-9779-40D2EBE5949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Uses button to control LED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80AE956-620E-4CCE-927F-DBC5DDF48C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36</a:t>
            </a:fld>
            <a:endParaRPr lang="en-US"/>
          </a:p>
        </p:txBody>
      </p:sp>
      <p:pic>
        <p:nvPicPr>
          <p:cNvPr id="10242" name="Picture 2" descr="How to Use a Breadboard">
            <a:extLst>
              <a:ext uri="{FF2B5EF4-FFF2-40B4-BE49-F238E27FC236}">
                <a16:creationId xmlns:a16="http://schemas.microsoft.com/office/drawing/2014/main" id="{4E12B7D4-2113-473E-8E54-4367F204B8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486400" y="189429"/>
            <a:ext cx="6093994" cy="66685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0831995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0D65AF-B9D6-4C2E-ADC6-D530B30348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Breadboard guidelines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1F12FA-70D8-4504-9C3C-E2D8571A110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Long wires in large bird nests makes debugging very difficult</a:t>
            </a:r>
          </a:p>
          <a:p>
            <a:pPr lvl="1"/>
            <a:r>
              <a:rPr lang="en-US" dirty="0"/>
              <a:t>Shorter, constrained wires are easier to understand</a:t>
            </a:r>
          </a:p>
          <a:p>
            <a:pPr lvl="1"/>
            <a:r>
              <a:rPr lang="en-US" dirty="0"/>
              <a:t>In this class, we’ll only have large jumper wires though…</a:t>
            </a:r>
          </a:p>
          <a:p>
            <a:pPr lvl="1"/>
            <a:endParaRPr lang="en-US" dirty="0"/>
          </a:p>
          <a:p>
            <a:r>
              <a:rPr lang="en-US" dirty="0"/>
              <a:t>Use the minimum jumpers necessary,</a:t>
            </a:r>
            <a:br>
              <a:rPr lang="en-US" dirty="0"/>
            </a:br>
            <a:r>
              <a:rPr lang="en-US" dirty="0"/>
              <a:t>mostly use breadboard for connections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A5F1CD0-25FF-4C38-B54C-08655E832AA9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33709" y="3768128"/>
            <a:ext cx="2603662" cy="23097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05297C90-C188-4A2D-8683-C9090DC48E22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18438" y="3768128"/>
            <a:ext cx="2604428" cy="23097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2946A589-247E-4299-960A-93B21B080FDA}"/>
              </a:ext>
            </a:extLst>
          </p:cNvPr>
          <p:cNvSpPr txBox="1"/>
          <p:nvPr/>
        </p:nvSpPr>
        <p:spPr>
          <a:xfrm>
            <a:off x="8026469" y="5585235"/>
            <a:ext cx="100444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Better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9329648-FFC5-4F1D-A885-20DBC308CBFE}"/>
              </a:ext>
            </a:extLst>
          </p:cNvPr>
          <p:cNvSpPr txBox="1"/>
          <p:nvPr/>
        </p:nvSpPr>
        <p:spPr>
          <a:xfrm>
            <a:off x="3989973" y="5616163"/>
            <a:ext cx="73289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Bad</a:t>
            </a:r>
          </a:p>
        </p:txBody>
      </p:sp>
      <p:sp>
        <p:nvSpPr>
          <p:cNvPr id="9" name="Slide Number Placeholder 3">
            <a:extLst>
              <a:ext uri="{FF2B5EF4-FFF2-40B4-BE49-F238E27FC236}">
                <a16:creationId xmlns:a16="http://schemas.microsoft.com/office/drawing/2014/main" id="{9D5491FC-BA41-4743-AD83-F562CAF14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68000" y="6356350"/>
            <a:ext cx="912394" cy="365125"/>
          </a:xfrm>
        </p:spPr>
        <p:txBody>
          <a:bodyPr/>
          <a:lstStyle/>
          <a:p>
            <a:fld id="{0778C724-3839-4D76-A707-B4C23905D055}" type="slidenum">
              <a:rPr lang="en-US" smtClean="0"/>
              <a:t>37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075353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7201DC-AD37-4461-91E3-DDBAA2525C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Microbit</a:t>
            </a:r>
            <a:r>
              <a:rPr lang="en-US" dirty="0"/>
              <a:t> breakout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FA28780-1B1F-4BE1-A20B-A9CCAFCF92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Connects Microbit pins to breadboard</a:t>
            </a:r>
          </a:p>
          <a:p>
            <a:pPr lvl="1"/>
            <a:r>
              <a:rPr lang="en-US" dirty="0"/>
              <a:t>Need to consult table to know which pins</a:t>
            </a:r>
          </a:p>
          <a:p>
            <a:pPr lvl="1"/>
            <a:r>
              <a:rPr lang="en-US" dirty="0">
                <a:hlinkClick r:id="rId2"/>
              </a:rPr>
              <a:t>https://tech.microbit.org/hardware/schematic/</a:t>
            </a:r>
            <a:endParaRPr lang="en-US" dirty="0"/>
          </a:p>
          <a:p>
            <a:pPr lvl="1"/>
            <a:endParaRPr lang="en-US" dirty="0"/>
          </a:p>
          <a:p>
            <a:r>
              <a:rPr lang="en-US" b="1" dirty="0"/>
              <a:t>Always connect LED matrix side up</a:t>
            </a:r>
          </a:p>
          <a:p>
            <a:pPr marL="0" indent="0">
              <a:buNone/>
            </a:pPr>
            <a:r>
              <a:rPr lang="en-US" sz="1600" dirty="0">
                <a:hlinkClick r:id="rId3"/>
              </a:rPr>
              <a:t>https://www.sparkfun.com/products/13989</a:t>
            </a:r>
            <a:endParaRPr lang="en-US" sz="1600" dirty="0"/>
          </a:p>
          <a:p>
            <a:pPr marL="0" indent="0">
              <a:buNone/>
            </a:pPr>
            <a:r>
              <a:rPr lang="en-US" sz="1600" dirty="0">
                <a:hlinkClick r:id="rId4"/>
              </a:rPr>
              <a:t>https://learn.sparkfun.com/tutorials/microbit-breakout-board-hookup-guide</a:t>
            </a:r>
            <a:endParaRPr lang="en-US" sz="16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74A88BE-C7BE-452B-B7F1-5E3144C40F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38</a:t>
            </a:fld>
            <a:endParaRPr lang="en-US"/>
          </a:p>
        </p:txBody>
      </p:sp>
      <p:pic>
        <p:nvPicPr>
          <p:cNvPr id="4102" name="Picture 6">
            <a:extLst>
              <a:ext uri="{FF2B5EF4-FFF2-40B4-BE49-F238E27FC236}">
                <a16:creationId xmlns:a16="http://schemas.microsoft.com/office/drawing/2014/main" id="{58E82027-66BC-4D3D-9DA7-78528D277F7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07594" y="4649400"/>
            <a:ext cx="10972799" cy="1522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4" name="Picture 8" descr="micro:bit breakout board hookup Fritzing">
            <a:extLst>
              <a:ext uri="{FF2B5EF4-FFF2-40B4-BE49-F238E27FC236}">
                <a16:creationId xmlns:a16="http://schemas.microsoft.com/office/drawing/2014/main" id="{1027637D-B721-4993-96AC-FB671DB2A7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297333" y="228600"/>
            <a:ext cx="3283060" cy="4348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5371048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ProtoBoard - Square 2&quot;">
            <a:extLst>
              <a:ext uri="{FF2B5EF4-FFF2-40B4-BE49-F238E27FC236}">
                <a16:creationId xmlns:a16="http://schemas.microsoft.com/office/drawing/2014/main" id="{18D35644-0D57-449D-BD20-C0E3657350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237927" y="1486366"/>
            <a:ext cx="4342467" cy="43424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2EA41A9-C0F5-4D8F-8F3C-0594DD5EEC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More permanent breadboards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B57FC40-75CD-4E5E-9391-D88B3593AFF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Breadboards are also known as “Solderless Breadboards”</a:t>
            </a:r>
          </a:p>
          <a:p>
            <a:endParaRPr lang="en-US" dirty="0"/>
          </a:p>
          <a:p>
            <a:r>
              <a:rPr lang="en-US" dirty="0"/>
              <a:t>Protoboard allows configurable circuits</a:t>
            </a:r>
          </a:p>
          <a:p>
            <a:pPr lvl="1"/>
            <a:r>
              <a:rPr lang="en-US" dirty="0"/>
              <a:t>Solder jumper wires between locations</a:t>
            </a:r>
          </a:p>
          <a:p>
            <a:pPr lvl="1"/>
            <a:r>
              <a:rPr lang="en-US" dirty="0"/>
              <a:t>Solder adjacent pads to form connection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r>
              <a:rPr lang="en-US" dirty="0"/>
              <a:t>Usually not worth it (just make a PCB)</a:t>
            </a:r>
          </a:p>
          <a:p>
            <a:pPr lvl="1"/>
            <a:r>
              <a:rPr lang="en-US" dirty="0"/>
              <a:t>Does solve core problem of breadboards:</a:t>
            </a:r>
            <a:br>
              <a:rPr lang="en-US" dirty="0"/>
            </a:br>
            <a:r>
              <a:rPr lang="en-US" dirty="0"/>
              <a:t>things getting unintentionally unplugged</a:t>
            </a:r>
          </a:p>
          <a:p>
            <a:pPr lvl="1"/>
            <a:r>
              <a:rPr lang="en-US" dirty="0"/>
              <a:t>Might be useful for some projects!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ADE42A0-2EAD-456F-A344-C3D2ECC515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763126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0B2B63-3598-31CE-6AA4-985FA45A92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1B555AF-0ADB-5B30-69C4-1DDEF33890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A4A1EB78-FFD0-BFEB-E0D7-D048C0BE097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solidFill>
            <a:schemeClr val="bg1"/>
          </a:solidFill>
        </p:spPr>
        <p:txBody>
          <a:bodyPr>
            <a:normAutofit/>
          </a:bodyPr>
          <a:lstStyle/>
          <a:p>
            <a:r>
              <a:rPr lang="en-US" b="1" dirty="0"/>
              <a:t>Digital Circuits</a:t>
            </a:r>
          </a:p>
          <a:p>
            <a:pPr lvl="1"/>
            <a:r>
              <a:rPr lang="en-US" b="1" dirty="0"/>
              <a:t>Inputs</a:t>
            </a:r>
          </a:p>
          <a:p>
            <a:pPr lvl="1"/>
            <a:r>
              <a:rPr lang="en-US" dirty="0"/>
              <a:t>Outputs</a:t>
            </a:r>
          </a:p>
          <a:p>
            <a:endParaRPr lang="en-US" dirty="0"/>
          </a:p>
          <a:p>
            <a:r>
              <a:rPr lang="en-US" dirty="0"/>
              <a:t>Prototyping</a:t>
            </a:r>
          </a:p>
          <a:p>
            <a:endParaRPr lang="en-US" dirty="0"/>
          </a:p>
          <a:p>
            <a:r>
              <a:rPr lang="en-US" dirty="0"/>
              <a:t>Project Overview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6217272B-D3E9-BBD7-35A0-469ADF3B9A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</p:spTree>
    <p:extLst>
      <p:ext uri="{BB962C8B-B14F-4D97-AF65-F5344CB8AC3E}">
        <p14:creationId xmlns:p14="http://schemas.microsoft.com/office/powerpoint/2010/main" val="2508067614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0D65AF-B9D6-4C2E-ADC6-D530B30348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When to not use breadboards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1F12FA-70D8-4504-9C3C-E2D8571A110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Breadboards work great for digital circuits and simple analog!</a:t>
            </a:r>
          </a:p>
          <a:p>
            <a:pPr lvl="1"/>
            <a:endParaRPr lang="en-US" dirty="0"/>
          </a:p>
          <a:p>
            <a:r>
              <a:rPr lang="en-US" dirty="0"/>
              <a:t>High voltage/current are bad for breadboards</a:t>
            </a:r>
          </a:p>
          <a:p>
            <a:pPr lvl="1"/>
            <a:r>
              <a:rPr lang="en-US" dirty="0"/>
              <a:t>Honestly, anything above 12 volts DC shouldn’t be in a breadboard</a:t>
            </a:r>
          </a:p>
          <a:p>
            <a:pPr lvl="1"/>
            <a:r>
              <a:rPr lang="en-US" dirty="0"/>
              <a:t>Also avoid high-power applications above a few Watts</a:t>
            </a:r>
          </a:p>
          <a:p>
            <a:pPr lvl="1"/>
            <a:r>
              <a:rPr lang="en-US" dirty="0"/>
              <a:t>Never put AC in a breadboard!</a:t>
            </a:r>
          </a:p>
          <a:p>
            <a:pPr lvl="1"/>
            <a:endParaRPr lang="en-US" dirty="0"/>
          </a:p>
          <a:p>
            <a:r>
              <a:rPr lang="en-US" dirty="0"/>
              <a:t>Sensitive analog circuits</a:t>
            </a:r>
          </a:p>
          <a:p>
            <a:pPr lvl="1"/>
            <a:r>
              <a:rPr lang="en-US" dirty="0"/>
              <a:t>Particularly anything sensitive to capacitance may not work right</a:t>
            </a:r>
          </a:p>
          <a:p>
            <a:pPr lvl="1"/>
            <a:r>
              <a:rPr lang="en-US" dirty="0"/>
              <a:t>Sets of metal holes with strips connecting them function as capacitors</a:t>
            </a:r>
          </a:p>
          <a:p>
            <a:pPr lvl="1"/>
            <a:endParaRPr lang="en-US" dirty="0"/>
          </a:p>
          <a:p>
            <a:r>
              <a:rPr lang="en-US" dirty="0"/>
              <a:t>Anything in long term use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00C0ED5-74F6-4D7C-B29F-03A1B8E8D6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8102009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FBA1F0-ACA7-419D-85E3-BE0E974954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Buying Parts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DE2919-5F75-489B-9D3F-4847D4D6685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4576558" cy="5213350"/>
          </a:xfrm>
        </p:spPr>
        <p:txBody>
          <a:bodyPr>
            <a:normAutofit fontScale="92500"/>
          </a:bodyPr>
          <a:lstStyle/>
          <a:p>
            <a:r>
              <a:rPr lang="en-US" dirty="0"/>
              <a:t>Prototyping vendors</a:t>
            </a:r>
          </a:p>
          <a:p>
            <a:pPr lvl="1"/>
            <a:r>
              <a:rPr lang="en-US" dirty="0"/>
              <a:t>Where you look for cool stuff to buy</a:t>
            </a:r>
          </a:p>
          <a:p>
            <a:pPr lvl="1"/>
            <a:r>
              <a:rPr lang="en-US" dirty="0">
                <a:hlinkClick r:id="rId2"/>
              </a:rPr>
              <a:t>Sparkfun</a:t>
            </a:r>
            <a:endParaRPr lang="en-US" dirty="0"/>
          </a:p>
          <a:p>
            <a:pPr lvl="1"/>
            <a:r>
              <a:rPr lang="en-US" dirty="0">
                <a:hlinkClick r:id="rId3"/>
              </a:rPr>
              <a:t>Adafruit</a:t>
            </a:r>
            <a:endParaRPr lang="en-US" dirty="0"/>
          </a:p>
          <a:p>
            <a:pPr lvl="1"/>
            <a:r>
              <a:rPr lang="en-US" dirty="0"/>
              <a:t>NOT Amazon for prototyping parts if possible</a:t>
            </a:r>
          </a:p>
          <a:p>
            <a:pPr lvl="1"/>
            <a:endParaRPr lang="en-US" dirty="0"/>
          </a:p>
          <a:p>
            <a:r>
              <a:rPr lang="en-US" dirty="0"/>
              <a:t>Electronics vendors</a:t>
            </a:r>
          </a:p>
          <a:p>
            <a:pPr lvl="1"/>
            <a:r>
              <a:rPr lang="en-US" dirty="0"/>
              <a:t>Where you buy raw parts when you know what you need</a:t>
            </a:r>
          </a:p>
          <a:p>
            <a:pPr lvl="1"/>
            <a:r>
              <a:rPr lang="en-US" dirty="0">
                <a:hlinkClick r:id="rId4"/>
              </a:rPr>
              <a:t>Digikey</a:t>
            </a:r>
            <a:endParaRPr lang="en-US" dirty="0"/>
          </a:p>
          <a:p>
            <a:pPr lvl="1"/>
            <a:r>
              <a:rPr lang="en-US" dirty="0">
                <a:hlinkClick r:id="rId5"/>
              </a:rPr>
              <a:t>Mouser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0E5CF9D-D817-4417-999B-8292DDB23C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41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20E090A-3BDE-45E7-8B41-CC5A882BF799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84153" y="228600"/>
            <a:ext cx="6396241" cy="594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399902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84C544-945C-2974-33A0-B98211B141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QWIIC sensors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1BEA069-6384-D614-8E96-E3A4D59849C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>
                <a:hlinkClick r:id="rId2"/>
              </a:rPr>
              <a:t>https://www.sparkfun.com/qwiic</a:t>
            </a:r>
            <a:endParaRPr lang="en-US" dirty="0"/>
          </a:p>
          <a:p>
            <a:pPr lvl="1"/>
            <a:r>
              <a:rPr lang="en-US" dirty="0"/>
              <a:t>Adafruit has compatible parts it calls “STEMMA” </a:t>
            </a:r>
            <a:r>
              <a:rPr lang="en-US" dirty="0">
                <a:hlinkClick r:id="rId3"/>
              </a:rPr>
              <a:t>https://www.adafruit.com/category/620</a:t>
            </a:r>
            <a:endParaRPr lang="en-US" dirty="0"/>
          </a:p>
          <a:p>
            <a:endParaRPr lang="en-US" dirty="0"/>
          </a:p>
          <a:p>
            <a:r>
              <a:rPr lang="en-US" dirty="0"/>
              <a:t>Sensors have a standard, wired interface</a:t>
            </a:r>
          </a:p>
          <a:p>
            <a:pPr lvl="1"/>
            <a:r>
              <a:rPr lang="en-US" dirty="0"/>
              <a:t>Power, Ground, I2C (wired communication protocol)</a:t>
            </a:r>
          </a:p>
          <a:p>
            <a:pPr lvl="1"/>
            <a:endParaRPr lang="en-US" dirty="0"/>
          </a:p>
          <a:p>
            <a:r>
              <a:rPr lang="en-US" dirty="0"/>
              <a:t>Removes electrical/wiring issues</a:t>
            </a:r>
          </a:p>
          <a:p>
            <a:pPr lvl="1"/>
            <a:r>
              <a:rPr lang="en-US" dirty="0"/>
              <a:t>Transforms into a software issue of what the correct commands to send to the device are</a:t>
            </a:r>
          </a:p>
          <a:p>
            <a:pPr lvl="1"/>
            <a:r>
              <a:rPr lang="en-US" dirty="0"/>
              <a:t>Our usual plan: use an existing driver to guide creation of our own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84B490F-64C6-97A0-2A26-A1FEF4F95E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5150812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E6316E-F801-E116-8B3C-1B1297DDB0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6A793A0-F19F-67C0-51DF-CF8A1BA9C5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pPr/>
              <a:t>43</a:t>
            </a:fld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97D03854-D983-2E0F-210F-D0C94511506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solidFill>
            <a:schemeClr val="bg1"/>
          </a:solidFill>
        </p:spPr>
        <p:txBody>
          <a:bodyPr>
            <a:normAutofit/>
          </a:bodyPr>
          <a:lstStyle/>
          <a:p>
            <a:r>
              <a:rPr lang="en-US" dirty="0"/>
              <a:t>Digital Circuits</a:t>
            </a:r>
          </a:p>
          <a:p>
            <a:pPr lvl="1"/>
            <a:r>
              <a:rPr lang="en-US" dirty="0"/>
              <a:t>Inputs</a:t>
            </a:r>
          </a:p>
          <a:p>
            <a:pPr lvl="1"/>
            <a:r>
              <a:rPr lang="en-US" dirty="0"/>
              <a:t>Outputs</a:t>
            </a:r>
          </a:p>
          <a:p>
            <a:endParaRPr lang="en-US" dirty="0"/>
          </a:p>
          <a:p>
            <a:r>
              <a:rPr lang="en-US" dirty="0"/>
              <a:t>Prototyping</a:t>
            </a:r>
          </a:p>
          <a:p>
            <a:endParaRPr lang="en-US" dirty="0"/>
          </a:p>
          <a:p>
            <a:r>
              <a:rPr lang="en-US" dirty="0"/>
              <a:t>Project Overview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2235DE86-3129-E051-30D6-C1372F8B1D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</p:spTree>
    <p:extLst>
      <p:ext uri="{BB962C8B-B14F-4D97-AF65-F5344CB8AC3E}">
        <p14:creationId xmlns:p14="http://schemas.microsoft.com/office/powerpoint/2010/main" val="2640230281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45C0CB-95E5-4231-B9FB-BD77A2F293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Project Proposals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A0F1E3-51FE-4D14-B2C4-EC088EC46EF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It is time to start forming teams and working on Proposals</a:t>
            </a:r>
          </a:p>
          <a:p>
            <a:pPr lvl="1"/>
            <a:r>
              <a:rPr lang="en-US" dirty="0"/>
              <a:t>Due next week Friday! (10/10)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Project and proposal details will be posted to Piazza tomorrow</a:t>
            </a:r>
          </a:p>
          <a:p>
            <a:pPr lvl="2"/>
            <a:r>
              <a:rPr lang="en-US" dirty="0"/>
              <a:t>1-2 pages, with some specific items you MUST include</a:t>
            </a:r>
          </a:p>
          <a:p>
            <a:endParaRPr lang="en-US" dirty="0"/>
          </a:p>
          <a:p>
            <a:r>
              <a:rPr lang="en-US" dirty="0"/>
              <a:t>Project teams are 2-3 students (4 under rare occasions)</a:t>
            </a:r>
          </a:p>
          <a:p>
            <a:pPr lvl="1"/>
            <a:r>
              <a:rPr lang="en-US" dirty="0"/>
              <a:t>You may NOT work alone</a:t>
            </a:r>
          </a:p>
          <a:p>
            <a:pPr lvl="1"/>
            <a:r>
              <a:rPr lang="en-US" dirty="0"/>
              <a:t>There is a partnership survey if you want us to match you with someone</a:t>
            </a:r>
          </a:p>
          <a:p>
            <a:pPr lvl="2"/>
            <a:r>
              <a:rPr lang="en-US" dirty="0"/>
              <a:t>Due by end-of-day Sunday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FE1505A-DB44-44BB-A246-7F729702BE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1312650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BB2057-141C-A811-FFF3-9C044F1083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are the rules for a final project?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35E7187-96C5-4C9A-D16F-CB7046F8925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Minimum: anything with at least two inputs and one output</a:t>
            </a:r>
          </a:p>
          <a:p>
            <a:pPr lvl="1"/>
            <a:r>
              <a:rPr lang="en-US" dirty="0"/>
              <a:t>Where none of those three were developed for lab</a:t>
            </a:r>
          </a:p>
          <a:p>
            <a:pPr lvl="1"/>
            <a:r>
              <a:rPr lang="en-US" dirty="0"/>
              <a:t>Rule of thumb, not a precise limit</a:t>
            </a:r>
          </a:p>
          <a:p>
            <a:pPr lvl="1"/>
            <a:endParaRPr lang="en-US" dirty="0"/>
          </a:p>
          <a:p>
            <a:r>
              <a:rPr lang="en-US" dirty="0"/>
              <a:t>Goals: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dirty="0"/>
              <a:t>Pick something interesting to you</a:t>
            </a:r>
            <a:br>
              <a:rPr lang="en-US" dirty="0"/>
            </a:br>
            <a:endParaRPr lang="en-US" dirty="0"/>
          </a:p>
          <a:p>
            <a:pPr marL="914400" lvl="1" indent="-457200">
              <a:buFont typeface="+mj-lt"/>
              <a:buAutoNum type="arabicPeriod"/>
            </a:pPr>
            <a:r>
              <a:rPr lang="en-US" dirty="0"/>
              <a:t>Applies course knowledge to creating the project</a:t>
            </a:r>
          </a:p>
          <a:p>
            <a:pPr lvl="2"/>
            <a:r>
              <a:rPr lang="en-US" dirty="0"/>
              <a:t>Often also includes some knowledge beyond this class</a:t>
            </a:r>
            <a:br>
              <a:rPr lang="en-US" dirty="0"/>
            </a:br>
            <a:endParaRPr lang="en-US" dirty="0"/>
          </a:p>
          <a:p>
            <a:pPr marL="914400" lvl="1" indent="-457200">
              <a:buFont typeface="+mj-lt"/>
              <a:buAutoNum type="arabicPeriod"/>
            </a:pPr>
            <a:r>
              <a:rPr lang="en-US" dirty="0"/>
              <a:t>Takes some serious effort to complete and is a well-polished demo</a:t>
            </a:r>
          </a:p>
          <a:p>
            <a:pPr lvl="2"/>
            <a:r>
              <a:rPr lang="en-US" dirty="0"/>
              <a:t>40% of your course grade is from the project</a:t>
            </a:r>
          </a:p>
          <a:p>
            <a:pPr lvl="2"/>
            <a:r>
              <a:rPr lang="en-US" dirty="0"/>
              <a:t>Proportional expectations to size of group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B3A1A61-60C2-2CB1-9A68-B6AF550D3F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15382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7D866E-C9F6-4862-010B-65475618A9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Specific rules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406364F-13EE-339D-A458-CE8F060BEC9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2-3 group members</a:t>
            </a:r>
          </a:p>
          <a:p>
            <a:pPr lvl="1"/>
            <a:r>
              <a:rPr lang="en-US" dirty="0"/>
              <a:t>Or 4 if you come talk to me first and it’s justified for a big project</a:t>
            </a:r>
          </a:p>
          <a:p>
            <a:pPr lvl="1"/>
            <a:endParaRPr lang="en-US" dirty="0"/>
          </a:p>
          <a:p>
            <a:r>
              <a:rPr lang="en-US" dirty="0"/>
              <a:t>Uses the Microbit and C code</a:t>
            </a:r>
          </a:p>
          <a:p>
            <a:pPr lvl="1"/>
            <a:r>
              <a:rPr lang="en-US" dirty="0"/>
              <a:t>Although it could use additional systems if needed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r>
              <a:rPr lang="en-US" dirty="0"/>
              <a:t>Banned projects:</a:t>
            </a:r>
          </a:p>
          <a:p>
            <a:pPr lvl="1"/>
            <a:r>
              <a:rPr lang="en-US" dirty="0"/>
              <a:t>Plant Monitoring/Care</a:t>
            </a:r>
          </a:p>
          <a:p>
            <a:pPr lvl="1"/>
            <a:r>
              <a:rPr lang="en-US" dirty="0"/>
              <a:t>Home Security System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8C900E8-D615-B5CD-D615-E1D93E3519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51886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006342-FE26-DDD6-455B-38A7F9D202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Judging projects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8BB2767-A386-55C4-583E-78ED32F38DF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Two key metrics: difficulty and quality</a:t>
            </a:r>
          </a:p>
          <a:p>
            <a:pPr lvl="1"/>
            <a:r>
              <a:rPr lang="en-US" dirty="0"/>
              <a:t>Grade is a combination of the two</a:t>
            </a:r>
          </a:p>
          <a:p>
            <a:pPr lvl="1"/>
            <a:r>
              <a:rPr lang="en-US" dirty="0"/>
              <a:t>Essentially we’re considering:</a:t>
            </a:r>
          </a:p>
          <a:p>
            <a:pPr marL="1371600" lvl="2" indent="-457200">
              <a:buFont typeface="+mj-lt"/>
              <a:buAutoNum type="arabicPeriod"/>
            </a:pPr>
            <a:r>
              <a:rPr lang="en-US" dirty="0"/>
              <a:t>All the work that went into the parts of the project</a:t>
            </a:r>
          </a:p>
          <a:p>
            <a:pPr marL="1371600" lvl="2" indent="-457200">
              <a:buFont typeface="+mj-lt"/>
              <a:buAutoNum type="arabicPeriod"/>
            </a:pPr>
            <a:r>
              <a:rPr lang="en-US" dirty="0"/>
              <a:t>Making all the parts work together as a cohesive demo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r>
              <a:rPr lang="en-US" dirty="0"/>
              <a:t>Either extreme can still be a good project:</a:t>
            </a:r>
          </a:p>
          <a:p>
            <a:pPr lvl="1"/>
            <a:r>
              <a:rPr lang="en-US" dirty="0"/>
              <a:t>A project that’s really hard to get working, and the demo is </a:t>
            </a:r>
            <a:r>
              <a:rPr lang="en-US" dirty="0" err="1"/>
              <a:t>kinda</a:t>
            </a:r>
            <a:r>
              <a:rPr lang="en-US" dirty="0"/>
              <a:t> </a:t>
            </a:r>
            <a:r>
              <a:rPr lang="en-US" dirty="0" err="1"/>
              <a:t>jank</a:t>
            </a:r>
            <a:endParaRPr lang="en-US" dirty="0"/>
          </a:p>
          <a:p>
            <a:pPr lvl="1"/>
            <a:r>
              <a:rPr lang="en-US" dirty="0"/>
              <a:t>A project that’s simple to get working, and the demo is fantastic</a:t>
            </a:r>
          </a:p>
          <a:p>
            <a:pPr lvl="1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76D92C5-9C6F-5D89-2D2F-98B153CC49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285233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7AA78D-CB6B-1A91-575A-A411415303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Project collaboration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810461E-428E-E4AE-6159-EEB27DB4181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Challenge: working on hardware/software projects as a team</a:t>
            </a:r>
          </a:p>
          <a:p>
            <a:endParaRPr lang="en-US" dirty="0"/>
          </a:p>
          <a:p>
            <a:r>
              <a:rPr lang="en-US" dirty="0"/>
              <a:t>Make sure you communicate with each other about plans and expectations</a:t>
            </a:r>
          </a:p>
          <a:p>
            <a:pPr lvl="1"/>
            <a:r>
              <a:rPr lang="en-US" dirty="0"/>
              <a:t>Proposal will ask you to put some small consideration in how best to do this</a:t>
            </a:r>
          </a:p>
          <a:p>
            <a:pPr lvl="1"/>
            <a:endParaRPr lang="en-US" dirty="0"/>
          </a:p>
          <a:p>
            <a:r>
              <a:rPr lang="en-US" dirty="0"/>
              <a:t>Remember that things can be different difficulties and help each other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8474FC5-3849-F7DD-F382-A7914B12A3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87075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65607C-B8EE-1B0C-3DD6-F80BAB2121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Navigating proposals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A83E807-B276-594D-D978-F5BC0FE5AE4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dirty="0"/>
              <a:t>Find some people to work with</a:t>
            </a:r>
            <a:br>
              <a:rPr lang="en-US" dirty="0"/>
            </a:br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Brainstorm ideas that might be interesting to all of you</a:t>
            </a:r>
            <a:br>
              <a:rPr lang="en-US" dirty="0"/>
            </a:br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Do just a little bit of googling to figure out if that seems like a plausible project</a:t>
            </a:r>
            <a:br>
              <a:rPr lang="en-US" dirty="0"/>
            </a:br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Write up the proposal</a:t>
            </a:r>
          </a:p>
          <a:p>
            <a:pPr lvl="1"/>
            <a:r>
              <a:rPr lang="en-US" dirty="0"/>
              <a:t>Looking for like 70% baked ideas</a:t>
            </a:r>
          </a:p>
          <a:p>
            <a:pPr lvl="1"/>
            <a:r>
              <a:rPr lang="en-US" dirty="0"/>
              <a:t>I’ll give you feedback if I think the project would be a bad fit</a:t>
            </a:r>
            <a:br>
              <a:rPr lang="en-US" dirty="0"/>
            </a:br>
            <a:r>
              <a:rPr lang="en-US" dirty="0"/>
              <a:t>(too easy OR too hard)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5D87083-C031-A951-6F6A-D800FB8A8A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6091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B98D74-D2DE-4DF5-9EA9-F03B908429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Digital signals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323694C-39F9-433D-9269-61406E2B1F7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5691605" cy="5029200"/>
          </a:xfrm>
        </p:spPr>
        <p:txBody>
          <a:bodyPr>
            <a:normAutofit/>
          </a:bodyPr>
          <a:lstStyle/>
          <a:p>
            <a:r>
              <a:rPr lang="en-US" dirty="0"/>
              <a:t>Exist in two states:</a:t>
            </a:r>
          </a:p>
          <a:p>
            <a:pPr lvl="1"/>
            <a:r>
              <a:rPr lang="en-US" dirty="0"/>
              <a:t>High (a.k.a. Set, a.k.a. 1)</a:t>
            </a:r>
          </a:p>
          <a:p>
            <a:pPr lvl="1"/>
            <a:r>
              <a:rPr lang="en-US" dirty="0"/>
              <a:t>Low (a.k.a. Clear, a.k.a. 0)</a:t>
            </a:r>
          </a:p>
          <a:p>
            <a:pPr lvl="1"/>
            <a:endParaRPr lang="en-US" dirty="0"/>
          </a:p>
          <a:p>
            <a:r>
              <a:rPr lang="en-US" dirty="0"/>
              <a:t>Simpler to interact with</a:t>
            </a:r>
          </a:p>
          <a:p>
            <a:pPr lvl="1"/>
            <a:r>
              <a:rPr lang="en-US" dirty="0"/>
              <a:t>Constrained to two voltages</a:t>
            </a:r>
          </a:p>
          <a:p>
            <a:pPr lvl="1"/>
            <a:r>
              <a:rPr lang="en-US" dirty="0"/>
              <a:t>With quick transitions between the two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No math for voltage level</a:t>
            </a:r>
          </a:p>
          <a:p>
            <a:pPr lvl="2"/>
            <a:r>
              <a:rPr lang="en-US" dirty="0"/>
              <a:t>Either high or low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D31A900-E942-42FA-9193-B475F10793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</a:t>
            </a:fld>
            <a:endParaRPr lang="en-US"/>
          </a:p>
        </p:txBody>
      </p:sp>
      <p:pic>
        <p:nvPicPr>
          <p:cNvPr id="5" name="Image" descr="Image">
            <a:extLst>
              <a:ext uri="{FF2B5EF4-FFF2-40B4-BE49-F238E27FC236}">
                <a16:creationId xmlns:a16="http://schemas.microsoft.com/office/drawing/2014/main" id="{1DDD2EFA-AF85-4108-8DF8-505D0084E3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69101" y="234486"/>
            <a:ext cx="4811294" cy="2886777"/>
          </a:xfrm>
          <a:prstGeom prst="rect">
            <a:avLst/>
          </a:prstGeom>
          <a:ln w="12700">
            <a:miter lim="400000"/>
          </a:ln>
        </p:spPr>
      </p:pic>
      <p:pic>
        <p:nvPicPr>
          <p:cNvPr id="6" name="Image" descr="Image">
            <a:extLst>
              <a:ext uri="{FF2B5EF4-FFF2-40B4-BE49-F238E27FC236}">
                <a16:creationId xmlns:a16="http://schemas.microsoft.com/office/drawing/2014/main" id="{2E6DC6F6-E67D-4549-B6A4-4A4F33DD6C3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69100" y="3121263"/>
            <a:ext cx="4811293" cy="3025100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2294758025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FE4CC8D-826F-4242-A164-B180748AA6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pPr/>
              <a:t>50</a:t>
            </a:fld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973E2CD-F5CF-4EB2-8FFE-BEF643D0303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solidFill>
            <a:schemeClr val="bg1"/>
          </a:solidFill>
        </p:spPr>
        <p:txBody>
          <a:bodyPr>
            <a:normAutofit/>
          </a:bodyPr>
          <a:lstStyle/>
          <a:p>
            <a:r>
              <a:rPr lang="en-US" dirty="0"/>
              <a:t>Digital Circuits</a:t>
            </a:r>
          </a:p>
          <a:p>
            <a:pPr lvl="1"/>
            <a:r>
              <a:rPr lang="en-US" dirty="0"/>
              <a:t>Inputs</a:t>
            </a:r>
          </a:p>
          <a:p>
            <a:pPr lvl="1"/>
            <a:r>
              <a:rPr lang="en-US" dirty="0"/>
              <a:t>Outputs</a:t>
            </a:r>
          </a:p>
          <a:p>
            <a:endParaRPr lang="en-US" dirty="0"/>
          </a:p>
          <a:p>
            <a:r>
              <a:rPr lang="en-US" dirty="0"/>
              <a:t>Prototyping</a:t>
            </a:r>
          </a:p>
          <a:p>
            <a:endParaRPr lang="en-US" dirty="0"/>
          </a:p>
          <a:p>
            <a:r>
              <a:rPr lang="en-US" dirty="0"/>
              <a:t>Project Overview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FF4148B5-F7F1-4E4C-AFA8-582DA01BEC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</p:spTree>
    <p:extLst>
      <p:ext uri="{BB962C8B-B14F-4D97-AF65-F5344CB8AC3E}">
        <p14:creationId xmlns:p14="http://schemas.microsoft.com/office/powerpoint/2010/main" val="25609607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FCC8AE-C498-4811-8E91-6876E4E110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Digital signals map to voltage ranges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748590-1808-4AA5-B592-C13E71EF38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2669005" cy="5029200"/>
          </a:xfrm>
        </p:spPr>
        <p:txBody>
          <a:bodyPr>
            <a:normAutofit lnSpcReduction="10000"/>
          </a:bodyPr>
          <a:lstStyle/>
          <a:p>
            <a:r>
              <a:rPr lang="en-US" dirty="0"/>
              <a:t>Upper range is high signal</a:t>
            </a:r>
          </a:p>
          <a:p>
            <a:pPr lvl="1"/>
            <a:r>
              <a:rPr lang="en-US" dirty="0"/>
              <a:t>~0.7*VDD</a:t>
            </a:r>
          </a:p>
          <a:p>
            <a:r>
              <a:rPr lang="en-US" dirty="0"/>
              <a:t>Bottom range is low signal</a:t>
            </a:r>
          </a:p>
          <a:p>
            <a:pPr lvl="1"/>
            <a:r>
              <a:rPr lang="en-US" dirty="0"/>
              <a:t>~0.3*VDD</a:t>
            </a:r>
          </a:p>
          <a:p>
            <a:endParaRPr lang="en-US" dirty="0"/>
          </a:p>
          <a:p>
            <a:r>
              <a:rPr lang="en-US" dirty="0"/>
              <a:t>Middle is undefined</a:t>
            </a:r>
          </a:p>
          <a:p>
            <a:pPr lvl="1"/>
            <a:r>
              <a:rPr lang="en-US" dirty="0"/>
              <a:t>Only exists during transitions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09BE0B-CB7E-4DEE-8347-C97B543754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6</a:t>
            </a:fld>
            <a:endParaRPr lang="en-US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8721BFC7-2508-472A-A5FA-947C0E0C44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5632" y="1143000"/>
            <a:ext cx="8454762" cy="50254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286B1DE-654E-4805-98DC-ECE9C877B80C}"/>
              </a:ext>
            </a:extLst>
          </p:cNvPr>
          <p:cNvSpPr txBox="1"/>
          <p:nvPr/>
        </p:nvSpPr>
        <p:spPr>
          <a:xfrm>
            <a:off x="4454883" y="6214057"/>
            <a:ext cx="433351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hlinkClick r:id="rId3"/>
              </a:rPr>
              <a:t>http://www.sharetechnote.com/html/Electronics_CMOS.html</a:t>
            </a:r>
            <a:endParaRPr lang="en-US" sz="1200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63AC447-A1CB-4C93-B744-E9F051A09142}"/>
              </a:ext>
            </a:extLst>
          </p:cNvPr>
          <p:cNvSpPr/>
          <p:nvPr/>
        </p:nvSpPr>
        <p:spPr>
          <a:xfrm>
            <a:off x="7962900" y="1143000"/>
            <a:ext cx="736600" cy="5025407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503762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AE9629-87FC-4DAA-A481-F4DB71BE4F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Digital circuits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3AF824C-B1DC-4732-90BF-E32DFBC67ED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Connecting components together with digital signals</a:t>
            </a:r>
          </a:p>
          <a:p>
            <a:pPr lvl="1"/>
            <a:r>
              <a:rPr lang="en-US" dirty="0"/>
              <a:t>Mostly ICs</a:t>
            </a:r>
          </a:p>
          <a:p>
            <a:pPr lvl="1"/>
            <a:r>
              <a:rPr lang="en-US" dirty="0"/>
              <a:t>Also buttons/switches and LEDs</a:t>
            </a:r>
          </a:p>
          <a:p>
            <a:pPr lvl="1"/>
            <a:endParaRPr lang="en-US" dirty="0"/>
          </a:p>
          <a:p>
            <a:r>
              <a:rPr lang="en-US" dirty="0"/>
              <a:t>Way simpler than analog circuits</a:t>
            </a:r>
          </a:p>
          <a:p>
            <a:pPr lvl="1"/>
            <a:r>
              <a:rPr lang="en-US" dirty="0"/>
              <a:t>Mostly connecting boxes with wires</a:t>
            </a:r>
          </a:p>
          <a:p>
            <a:pPr lvl="1"/>
            <a:r>
              <a:rPr lang="en-US" dirty="0"/>
              <a:t>Plus a few resistors here and there</a:t>
            </a:r>
          </a:p>
          <a:p>
            <a:pPr lvl="1"/>
            <a:endParaRPr lang="en-US" dirty="0"/>
          </a:p>
          <a:p>
            <a:r>
              <a:rPr lang="en-US" dirty="0"/>
              <a:t>An abstraction</a:t>
            </a:r>
          </a:p>
          <a:p>
            <a:pPr lvl="1"/>
            <a:r>
              <a:rPr lang="en-US" dirty="0"/>
              <a:t>Not sufficient for fully understanding electronics behavior, but close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D06CDE8-B6FD-4439-8C50-26B8C78512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2100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334001FD-1D20-4D49-A343-7E0825669E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04348" y="2064710"/>
            <a:ext cx="3576046" cy="320022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D8A3B06-7C58-4D38-A58C-6160996E63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Switches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1CAFDAC-DDAE-472F-BB6A-59D5E5AE0B8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Single Pole, Double Throw switch</a:t>
            </a:r>
          </a:p>
          <a:p>
            <a:pPr lvl="1"/>
            <a:r>
              <a:rPr lang="en-US" dirty="0"/>
              <a:t>Middle pin (Pole) connects to one of two outer pins (Throws)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r>
              <a:rPr lang="en-US" dirty="0"/>
              <a:t>For controlling microcontrollers</a:t>
            </a:r>
          </a:p>
          <a:p>
            <a:pPr lvl="1"/>
            <a:r>
              <a:rPr lang="en-US" dirty="0"/>
              <a:t>Often connect outer pins to VCC and Ground respectively</a:t>
            </a:r>
          </a:p>
          <a:p>
            <a:pPr lvl="1"/>
            <a:r>
              <a:rPr lang="en-US" dirty="0"/>
              <a:t>Input then goes High or Low depending on switch state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350003B-EE7C-4C45-B82D-4F7DAF3500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8</a:t>
            </a:fld>
            <a:endParaRPr lang="en-US"/>
          </a:p>
        </p:txBody>
      </p:sp>
      <p:pic>
        <p:nvPicPr>
          <p:cNvPr id="2050" name="Picture 2" descr="Button and Switch Basics - learn.sparkfun.com">
            <a:extLst>
              <a:ext uri="{FF2B5EF4-FFF2-40B4-BE49-F238E27FC236}">
                <a16:creationId xmlns:a16="http://schemas.microsoft.com/office/drawing/2014/main" id="{B46B2C5E-450D-4DCF-BBD7-F66374C476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9850" y="2064710"/>
            <a:ext cx="6267450" cy="24437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B8768780-5512-4EBB-AA76-66ADF893E2A6}"/>
              </a:ext>
            </a:extLst>
          </p:cNvPr>
          <p:cNvSpPr txBox="1"/>
          <p:nvPr/>
        </p:nvSpPr>
        <p:spPr>
          <a:xfrm>
            <a:off x="731859" y="6216134"/>
            <a:ext cx="75565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hlinkClick r:id="rId4"/>
              </a:rPr>
              <a:t>https://learn.sparkfun.com/tutorials/button-and-switch-basics/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789065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4398A4-09F7-48DF-8A83-F80DB09E38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Buttons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320E13A-E8FC-47B6-B3EC-5FD83902786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Single Pole, Single Throw switch</a:t>
            </a:r>
          </a:p>
          <a:p>
            <a:pPr lvl="1"/>
            <a:r>
              <a:rPr lang="en-US" dirty="0"/>
              <a:t>Pole pin either connects to Throw pin or is disconnected</a:t>
            </a:r>
          </a:p>
          <a:p>
            <a:pPr lvl="1"/>
            <a:r>
              <a:rPr lang="en-US" dirty="0"/>
              <a:t>Come in normally-closed (connected) and normally-open (disconnected)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1123AD7-2B3A-47B8-8035-E3459ECA9D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9</a:t>
            </a:fld>
            <a:endParaRPr lang="en-US"/>
          </a:p>
        </p:txBody>
      </p:sp>
      <p:pic>
        <p:nvPicPr>
          <p:cNvPr id="3074" name="Picture 2" descr="SPST circuit example and real-life example">
            <a:extLst>
              <a:ext uri="{FF2B5EF4-FFF2-40B4-BE49-F238E27FC236}">
                <a16:creationId xmlns:a16="http://schemas.microsoft.com/office/drawing/2014/main" id="{EAFFA5BB-89BD-4FFF-9005-FD0478C482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1414" y="2562225"/>
            <a:ext cx="5715000" cy="2724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Mini Pushbutton Switch - COM-00097 - SparkFun Electronics">
            <a:extLst>
              <a:ext uri="{FF2B5EF4-FFF2-40B4-BE49-F238E27FC236}">
                <a16:creationId xmlns:a16="http://schemas.microsoft.com/office/drawing/2014/main" id="{57DD8D62-96F1-496F-9D18-ED8E5140B8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9857" y="2645228"/>
            <a:ext cx="2558143" cy="25581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26628705"/>
      </p:ext>
    </p:extLst>
  </p:cSld>
  <p:clrMapOvr>
    <a:masterClrMapping/>
  </p:clrMapOvr>
</p:sld>
</file>

<file path=ppt/theme/theme1.xml><?xml version="1.0" encoding="utf-8"?>
<a:theme xmlns:a="http://schemas.openxmlformats.org/drawingml/2006/main" name="Class Slides">
  <a:themeElements>
    <a:clrScheme name="Custom Colors">
      <a:dk1>
        <a:sysClr val="windowText" lastClr="000000"/>
      </a:dk1>
      <a:lt1>
        <a:sysClr val="window" lastClr="FFFFFF"/>
      </a:lt1>
      <a:dk2>
        <a:srgbClr val="000000"/>
      </a:dk2>
      <a:lt2>
        <a:srgbClr val="FFFFFF"/>
      </a:lt2>
      <a:accent1>
        <a:srgbClr val="4472C4"/>
      </a:accent1>
      <a:accent2>
        <a:srgbClr val="ED7D31"/>
      </a:accent2>
      <a:accent3>
        <a:srgbClr val="FFC000"/>
      </a:accent3>
      <a:accent4>
        <a:srgbClr val="70AD47"/>
      </a:accent4>
      <a:accent5>
        <a:srgbClr val="954F72"/>
      </a:accent5>
      <a:accent6>
        <a:srgbClr val="A5A5A5"/>
      </a:accent6>
      <a:hlink>
        <a:srgbClr val="0563C1"/>
      </a:hlink>
      <a:folHlink>
        <a:srgbClr val="0563C1"/>
      </a:folHlink>
    </a:clrScheme>
    <a:fontScheme name="Custom Tahoma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313499C5-2493-46D7-A578-A55B4E92D20D}" vid="{B37469B3-D6DE-4740-A3F3-917322C394BB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ce346_template</Template>
  <TotalTime>1440</TotalTime>
  <Words>2118</Words>
  <Application>Microsoft Office PowerPoint</Application>
  <PresentationFormat>Widescreen</PresentationFormat>
  <Paragraphs>472</Paragraphs>
  <Slides>50</Slides>
  <Notes>0</Notes>
  <HiddenSlides>1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50</vt:i4>
      </vt:variant>
    </vt:vector>
  </HeadingPairs>
  <TitlesOfParts>
    <vt:vector size="55" baseType="lpstr">
      <vt:lpstr>Arial</vt:lpstr>
      <vt:lpstr>Calibri</vt:lpstr>
      <vt:lpstr>Symbol</vt:lpstr>
      <vt:lpstr>Tahoma</vt:lpstr>
      <vt:lpstr>Class Slides</vt:lpstr>
      <vt:lpstr>Lecture 05 Prototyping &amp; Digital Circuits</vt:lpstr>
      <vt:lpstr>Administrivia</vt:lpstr>
      <vt:lpstr>Today’s Goals</vt:lpstr>
      <vt:lpstr>Outline</vt:lpstr>
      <vt:lpstr>Digital signals</vt:lpstr>
      <vt:lpstr>Digital signals map to voltage ranges</vt:lpstr>
      <vt:lpstr>Digital circuits</vt:lpstr>
      <vt:lpstr>Switches</vt:lpstr>
      <vt:lpstr>Buttons</vt:lpstr>
      <vt:lpstr>Disconnected circuits</vt:lpstr>
      <vt:lpstr>Disconnected circuits</vt:lpstr>
      <vt:lpstr>Resistors</vt:lpstr>
      <vt:lpstr>Resistor color codes</vt:lpstr>
      <vt:lpstr>Break + Determine the resistor</vt:lpstr>
      <vt:lpstr>Break + Determine the resistor</vt:lpstr>
      <vt:lpstr>Potentiometers</vt:lpstr>
      <vt:lpstr>Current flows through the “path of least resistance”</vt:lpstr>
      <vt:lpstr>Pull-up resistors and pull-down resistors</vt:lpstr>
      <vt:lpstr>Buttons on the Microbit</vt:lpstr>
      <vt:lpstr>Outline</vt:lpstr>
      <vt:lpstr>LEDs</vt:lpstr>
      <vt:lpstr>LEDs</vt:lpstr>
      <vt:lpstr>RGB LED</vt:lpstr>
      <vt:lpstr>Active state for LEDs</vt:lpstr>
      <vt:lpstr>LEDs on the Microbit</vt:lpstr>
      <vt:lpstr>LEDs on the Microbit</vt:lpstr>
      <vt:lpstr>Controlling the LED matrix</vt:lpstr>
      <vt:lpstr>Break + Question</vt:lpstr>
      <vt:lpstr>Break + Question</vt:lpstr>
      <vt:lpstr>Outline</vt:lpstr>
      <vt:lpstr>Prototyping goals</vt:lpstr>
      <vt:lpstr>Isolating tests</vt:lpstr>
      <vt:lpstr>Prototyping methods</vt:lpstr>
      <vt:lpstr>Breadboards for prototyping</vt:lpstr>
      <vt:lpstr>How a breadboard works</vt:lpstr>
      <vt:lpstr>Breadboard LED example</vt:lpstr>
      <vt:lpstr>Breadboard guidelines</vt:lpstr>
      <vt:lpstr>Microbit breakout</vt:lpstr>
      <vt:lpstr>More permanent breadboards</vt:lpstr>
      <vt:lpstr>When to not use breadboards</vt:lpstr>
      <vt:lpstr>Buying Parts</vt:lpstr>
      <vt:lpstr>QWIIC sensors</vt:lpstr>
      <vt:lpstr>Outline</vt:lpstr>
      <vt:lpstr>Project Proposals</vt:lpstr>
      <vt:lpstr>What are the rules for a final project?</vt:lpstr>
      <vt:lpstr>Specific rules</vt:lpstr>
      <vt:lpstr>Judging projects</vt:lpstr>
      <vt:lpstr>Project collaboration</vt:lpstr>
      <vt:lpstr>Navigating proposals</vt:lpstr>
      <vt:lpstr>Outline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Lecture 05 Digital Circuits</dc:title>
  <dc:creator>Branden Ghena</dc:creator>
  <cp:lastModifiedBy>Branden Ghena</cp:lastModifiedBy>
  <cp:revision>75</cp:revision>
  <dcterms:created xsi:type="dcterms:W3CDTF">2021-04-06T21:49:56Z</dcterms:created>
  <dcterms:modified xsi:type="dcterms:W3CDTF">2025-09-30T20:09:06Z</dcterms:modified>
</cp:coreProperties>
</file>