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9"/>
  </p:notesMasterIdLst>
  <p:sldIdLst>
    <p:sldId id="256" r:id="rId2"/>
    <p:sldId id="385" r:id="rId3"/>
    <p:sldId id="264" r:id="rId4"/>
    <p:sldId id="2336" r:id="rId5"/>
    <p:sldId id="434" r:id="rId6"/>
    <p:sldId id="435" r:id="rId7"/>
    <p:sldId id="436" r:id="rId8"/>
    <p:sldId id="437" r:id="rId9"/>
    <p:sldId id="438" r:id="rId10"/>
    <p:sldId id="270" r:id="rId11"/>
    <p:sldId id="427" r:id="rId12"/>
    <p:sldId id="426" r:id="rId13"/>
    <p:sldId id="439" r:id="rId14"/>
    <p:sldId id="429" r:id="rId15"/>
    <p:sldId id="386" r:id="rId16"/>
    <p:sldId id="490" r:id="rId17"/>
    <p:sldId id="2290" r:id="rId18"/>
    <p:sldId id="448" r:id="rId19"/>
    <p:sldId id="420" r:id="rId20"/>
    <p:sldId id="404" r:id="rId21"/>
    <p:sldId id="387" r:id="rId22"/>
    <p:sldId id="458" r:id="rId23"/>
    <p:sldId id="460" r:id="rId24"/>
    <p:sldId id="455" r:id="rId25"/>
    <p:sldId id="456" r:id="rId26"/>
    <p:sldId id="461" r:id="rId27"/>
    <p:sldId id="2337" r:id="rId28"/>
    <p:sldId id="445" r:id="rId29"/>
    <p:sldId id="462" r:id="rId30"/>
    <p:sldId id="409" r:id="rId31"/>
    <p:sldId id="411" r:id="rId32"/>
    <p:sldId id="403" r:id="rId33"/>
    <p:sldId id="408" r:id="rId34"/>
    <p:sldId id="463" r:id="rId35"/>
    <p:sldId id="465" r:id="rId36"/>
    <p:sldId id="425" r:id="rId37"/>
    <p:sldId id="441" r:id="rId38"/>
    <p:sldId id="2343" r:id="rId39"/>
    <p:sldId id="2338" r:id="rId40"/>
    <p:sldId id="446" r:id="rId41"/>
    <p:sldId id="2332" r:id="rId42"/>
    <p:sldId id="2333" r:id="rId43"/>
    <p:sldId id="2334" r:id="rId44"/>
    <p:sldId id="410" r:id="rId45"/>
    <p:sldId id="2339" r:id="rId46"/>
    <p:sldId id="447" r:id="rId47"/>
    <p:sldId id="395" r:id="rId48"/>
    <p:sldId id="412" r:id="rId49"/>
    <p:sldId id="414" r:id="rId50"/>
    <p:sldId id="413" r:id="rId51"/>
    <p:sldId id="406" r:id="rId52"/>
    <p:sldId id="2340" r:id="rId53"/>
    <p:sldId id="384" r:id="rId54"/>
    <p:sldId id="392" r:id="rId55"/>
    <p:sldId id="2285" r:id="rId56"/>
    <p:sldId id="2318" r:id="rId57"/>
    <p:sldId id="2316" r:id="rId58"/>
    <p:sldId id="2317" r:id="rId59"/>
    <p:sldId id="400" r:id="rId60"/>
    <p:sldId id="2341" r:id="rId61"/>
    <p:sldId id="415" r:id="rId62"/>
    <p:sldId id="418" r:id="rId63"/>
    <p:sldId id="2330" r:id="rId64"/>
    <p:sldId id="2331" r:id="rId65"/>
    <p:sldId id="417" r:id="rId66"/>
    <p:sldId id="444" r:id="rId67"/>
    <p:sldId id="2342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385"/>
            <p14:sldId id="264"/>
          </p14:sldIdLst>
        </p14:section>
        <p14:section name="Microcontrollers and Computers" id="{B55B8E8C-5EAB-4A1E-A4E9-AE5E896E46FA}">
          <p14:sldIdLst>
            <p14:sldId id="2336"/>
            <p14:sldId id="434"/>
            <p14:sldId id="435"/>
            <p14:sldId id="436"/>
            <p14:sldId id="437"/>
            <p14:sldId id="438"/>
            <p14:sldId id="270"/>
            <p14:sldId id="427"/>
            <p14:sldId id="426"/>
            <p14:sldId id="439"/>
            <p14:sldId id="429"/>
            <p14:sldId id="386"/>
            <p14:sldId id="490"/>
            <p14:sldId id="2290"/>
            <p14:sldId id="448"/>
          </p14:sldIdLst>
        </p14:section>
        <p14:section name="Microcontroller Components" id="{A99267BF-6414-4838-9A55-B8A3FC6F856D}">
          <p14:sldIdLst>
            <p14:sldId id="420"/>
            <p14:sldId id="404"/>
            <p14:sldId id="387"/>
            <p14:sldId id="458"/>
            <p14:sldId id="460"/>
            <p14:sldId id="455"/>
            <p14:sldId id="456"/>
            <p14:sldId id="461"/>
            <p14:sldId id="2337"/>
            <p14:sldId id="445"/>
            <p14:sldId id="462"/>
            <p14:sldId id="409"/>
            <p14:sldId id="411"/>
            <p14:sldId id="403"/>
            <p14:sldId id="408"/>
            <p14:sldId id="463"/>
            <p14:sldId id="465"/>
            <p14:sldId id="425"/>
            <p14:sldId id="441"/>
            <p14:sldId id="2343"/>
            <p14:sldId id="2338"/>
            <p14:sldId id="446"/>
            <p14:sldId id="2332"/>
            <p14:sldId id="2333"/>
            <p14:sldId id="2334"/>
            <p14:sldId id="410"/>
            <p14:sldId id="2339"/>
            <p14:sldId id="447"/>
            <p14:sldId id="395"/>
            <p14:sldId id="412"/>
            <p14:sldId id="414"/>
            <p14:sldId id="413"/>
            <p14:sldId id="406"/>
          </p14:sldIdLst>
        </p14:section>
        <p14:section name="Microbit microcontroller" id="{6F86D875-7193-43ED-B0E5-29A3666B94D2}">
          <p14:sldIdLst>
            <p14:sldId id="2340"/>
            <p14:sldId id="384"/>
            <p14:sldId id="392"/>
            <p14:sldId id="2285"/>
            <p14:sldId id="2318"/>
            <p14:sldId id="2316"/>
            <p14:sldId id="2317"/>
            <p14:sldId id="400"/>
          </p14:sldIdLst>
        </p14:section>
        <p14:section name="Microcontroller History" id="{695CDD05-5B83-4D82-8AE0-F83421156970}">
          <p14:sldIdLst>
            <p14:sldId id="2341"/>
            <p14:sldId id="415"/>
            <p14:sldId id="418"/>
            <p14:sldId id="2330"/>
            <p14:sldId id="2331"/>
            <p14:sldId id="417"/>
            <p14:sldId id="444"/>
          </p14:sldIdLst>
        </p14:section>
        <p14:section name="Wrapup" id="{29A7F866-9DA9-446B-8359-CE426CB89C7A}">
          <p14:sldIdLst>
            <p14:sldId id="234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6" d="100"/>
          <a:sy n="76" d="100"/>
        </p:scale>
        <p:origin x="96" y="19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5" name="Shape 22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Fitbit, Wearables, microcontrolles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5" name="Shape 22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Fitbit, Wearables, microcontrolles</a:t>
            </a:r>
          </a:p>
        </p:txBody>
      </p:sp>
    </p:spTree>
    <p:extLst>
      <p:ext uri="{BB962C8B-B14F-4D97-AF65-F5344CB8AC3E}">
        <p14:creationId xmlns:p14="http://schemas.microsoft.com/office/powerpoint/2010/main" val="2909163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C17D5D61-E153-4B61-B1B4-A1FBFF1EB21D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E907F-BFEF-46F4-95CF-2468DDB6EBAA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94625-60CD-4CC2-9C1F-B24A439F6880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23FE-EADA-4EB5-9DCA-90357B969C3D}" type="datetime1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8AF67-0EC3-42D8-B2E5-E5C5CEB7722C}" type="datetime1">
              <a:rPr lang="en-US" smtClean="0"/>
              <a:t>9/18/2025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B92CC7-EDE7-44CD-8C16-50D9A0080C7D}" type="datetime1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77E600C-9346-4C40-B4D6-D786B0D8C3AF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fixit.com/Teardown/Fitbit+Flex+Teardown/1605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t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ARM_Cortex-M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fixit.com/Teardown/MacBook+Air+13-Inch+Mid+2013+Teardown/15042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github.com/nu-ce346/nu-microbit-base/blob/main/software/boards/microbit_v2/microbit_v2.h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nordicsemi.com/bundle/ps_nrf52833/page/keyfeatures_html5.html" TargetMode="External"/><Relationship Id="rId2" Type="http://schemas.openxmlformats.org/officeDocument/2006/relationships/hyperlink" Target="https://infocenter.nordicsemi.com/index.jsp?topic=%2Fps_nrf52833%2Fkeyfeatures_html5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-be.nordicsemi.com/bundle/ps_nrf52833/attach/nRF52833_PS_v1.7.pd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02</a:t>
            </a:r>
            <a:br>
              <a:rPr lang="en-US" dirty="0"/>
            </a:br>
            <a:r>
              <a:rPr lang="en-US" dirty="0"/>
              <a:t>Microcontrollers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32" y="1991486"/>
            <a:ext cx="3395467" cy="339546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410E81D-7195-F275-CB33-7F75F5F4B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inside a Fitbit?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86C20-3964-BD1E-525A-55AEEE398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8499" y="1143000"/>
            <a:ext cx="7071895" cy="5029200"/>
          </a:xfrm>
        </p:spPr>
        <p:txBody>
          <a:bodyPr/>
          <a:lstStyle/>
          <a:p>
            <a:r>
              <a:rPr lang="en-US" dirty="0"/>
              <a:t>Fitbit flex (circa 2013)</a:t>
            </a:r>
          </a:p>
          <a:p>
            <a:endParaRPr lang="en-US" dirty="0"/>
          </a:p>
          <a:p>
            <a:r>
              <a:rPr lang="en-US" dirty="0"/>
              <a:t>Features</a:t>
            </a:r>
          </a:p>
          <a:p>
            <a:pPr lvl="1"/>
            <a:r>
              <a:rPr lang="en-US" dirty="0"/>
              <a:t>Counts your steps</a:t>
            </a:r>
          </a:p>
          <a:p>
            <a:pPr lvl="1"/>
            <a:r>
              <a:rPr lang="en-US" dirty="0"/>
              <a:t>Reports via Bluetooth Low Energy</a:t>
            </a:r>
          </a:p>
          <a:p>
            <a:pPr lvl="1"/>
            <a:r>
              <a:rPr lang="en-US" dirty="0"/>
              <a:t>Lights up some LEDs based on your goals</a:t>
            </a:r>
          </a:p>
          <a:p>
            <a:pPr lvl="1"/>
            <a:r>
              <a:rPr lang="en-US" dirty="0"/>
              <a:t>Vibrates when its battery is low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6352D8-3514-4737-A37D-5D7A9D9D4176}"/>
              </a:ext>
            </a:extLst>
          </p:cNvPr>
          <p:cNvSpPr txBox="1"/>
          <p:nvPr/>
        </p:nvSpPr>
        <p:spPr>
          <a:xfrm>
            <a:off x="5728437" y="6172200"/>
            <a:ext cx="5118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4"/>
              </a:rPr>
              <a:t>https://www.ifixit.com/Teardown/Fitbit+Flex+Teardown/16050</a:t>
            </a:r>
            <a:endParaRPr lang="en-US" sz="1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52FF23-3EFC-BF54-A120-07BC667E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D97DCF67-0340-7D29-D5E6-CA78F14B7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202" y="508476"/>
            <a:ext cx="8802798" cy="66020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32" y="1991486"/>
            <a:ext cx="3395467" cy="339546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410E81D-7195-F275-CB33-7F75F5F4B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Fitbit teardown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F23FB-5740-63E6-4338-006DB8FC4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47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C4A46-3BF9-CC1C-6C21-5BB5E1279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0100" y="228600"/>
            <a:ext cx="8240294" cy="685800"/>
          </a:xfrm>
        </p:spPr>
        <p:txBody>
          <a:bodyPr/>
          <a:lstStyle/>
          <a:p>
            <a:r>
              <a:rPr lang="en-US" dirty="0"/>
              <a:t>Fitbit circuit board front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6756B-C3BD-82E5-8F02-DB758DAEC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0099" y="1143000"/>
            <a:ext cx="8240295" cy="5029200"/>
          </a:xfrm>
        </p:spPr>
        <p:txBody>
          <a:bodyPr/>
          <a:lstStyle/>
          <a:p>
            <a:r>
              <a:rPr lang="en-US" dirty="0"/>
              <a:t>Red (top)</a:t>
            </a:r>
          </a:p>
          <a:p>
            <a:pPr lvl="1"/>
            <a:r>
              <a:rPr lang="en-US" dirty="0" err="1"/>
              <a:t>STMicro</a:t>
            </a:r>
            <a:r>
              <a:rPr lang="en-US" dirty="0"/>
              <a:t> 32L151C6 Microcontroller</a:t>
            </a:r>
          </a:p>
          <a:p>
            <a:pPr lvl="1"/>
            <a:endParaRPr lang="en-US" dirty="0"/>
          </a:p>
          <a:p>
            <a:r>
              <a:rPr lang="en-US" dirty="0"/>
              <a:t>Blue (left)</a:t>
            </a:r>
          </a:p>
          <a:p>
            <a:pPr lvl="1"/>
            <a:r>
              <a:rPr lang="en-US" dirty="0"/>
              <a:t>TI BQ24040 Battery Charger</a:t>
            </a:r>
          </a:p>
          <a:p>
            <a:pPr lvl="1"/>
            <a:endParaRPr lang="en-US" dirty="0"/>
          </a:p>
          <a:p>
            <a:r>
              <a:rPr lang="en-US" dirty="0"/>
              <a:t>Yellow (right)</a:t>
            </a:r>
          </a:p>
          <a:p>
            <a:pPr lvl="1"/>
            <a:r>
              <a:rPr lang="en-US" dirty="0" err="1"/>
              <a:t>STMicro</a:t>
            </a:r>
            <a:r>
              <a:rPr lang="en-US" dirty="0"/>
              <a:t> LIS2DH Accelerometer</a:t>
            </a:r>
          </a:p>
          <a:p>
            <a:pPr lvl="1"/>
            <a:endParaRPr lang="en-US" dirty="0"/>
          </a:p>
          <a:p>
            <a:r>
              <a:rPr lang="en-US" dirty="0"/>
              <a:t>Orange (bottom)</a:t>
            </a:r>
          </a:p>
          <a:p>
            <a:pPr lvl="1"/>
            <a:r>
              <a:rPr lang="en-US" dirty="0"/>
              <a:t>Nordic nRF8001 Bluetooth Low Energy Radio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CF167D-9F2A-28D1-3666-E9F8E9EAB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8B2D21E-C7EF-DD88-93DE-107B9C315A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1696" y="419100"/>
            <a:ext cx="2667842" cy="630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F7F8CAD-B982-F6FB-0496-CEC81787D5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96601" y="914400"/>
            <a:ext cx="1542798" cy="396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3CB121-65AD-2571-0529-92E5DCCEFB9B}"/>
              </a:ext>
            </a:extLst>
          </p:cNvPr>
          <p:cNvSpPr txBox="1"/>
          <p:nvPr/>
        </p:nvSpPr>
        <p:spPr>
          <a:xfrm>
            <a:off x="9967099" y="268069"/>
            <a:ext cx="1542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back is uninteresting</a:t>
            </a:r>
          </a:p>
        </p:txBody>
      </p:sp>
    </p:spTree>
    <p:extLst>
      <p:ext uri="{BB962C8B-B14F-4D97-AF65-F5344CB8AC3E}">
        <p14:creationId xmlns:p14="http://schemas.microsoft.com/office/powerpoint/2010/main" val="1880878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98753-FB06-1677-17E1-91EE8DC93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Fitbit as a computer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52C9B-B837-831C-C9F9-B8B9ACE84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6444559" cy="5029200"/>
          </a:xfrm>
        </p:spPr>
        <p:txBody>
          <a:bodyPr/>
          <a:lstStyle/>
          <a:p>
            <a:r>
              <a:rPr lang="en-US" dirty="0"/>
              <a:t>Computers </a:t>
            </a:r>
            <a:r>
              <a:rPr lang="en-US" i="1" dirty="0"/>
              <a:t>usually</a:t>
            </a:r>
            <a:r>
              <a:rPr lang="en-US" dirty="0"/>
              <a:t> need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dirty="0"/>
              <a:t>Memory (RAM)</a:t>
            </a:r>
          </a:p>
          <a:p>
            <a:pPr lvl="1"/>
            <a:r>
              <a:rPr lang="en-US" dirty="0"/>
              <a:t>Storage (Flash/SSD)</a:t>
            </a:r>
          </a:p>
          <a:p>
            <a:pPr lvl="1"/>
            <a:r>
              <a:rPr lang="en-US" dirty="0"/>
              <a:t>External communication</a:t>
            </a:r>
          </a:p>
          <a:p>
            <a:pPr lvl="2"/>
            <a:r>
              <a:rPr lang="en-US" dirty="0"/>
              <a:t>USB, Thunderbolt, SATA, HDMI, WiFi</a:t>
            </a:r>
          </a:p>
          <a:p>
            <a:pPr lvl="1"/>
            <a:r>
              <a:rPr lang="en-US" dirty="0"/>
              <a:t>Power management</a:t>
            </a:r>
          </a:p>
          <a:p>
            <a:pPr lvl="2"/>
            <a:r>
              <a:rPr lang="en-US" dirty="0"/>
              <a:t>Maybe batteries and charging</a:t>
            </a:r>
          </a:p>
          <a:p>
            <a:pPr lvl="1"/>
            <a:r>
              <a:rPr lang="en-US" dirty="0"/>
              <a:t>Something to connect it all: motherboard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3F3A4-4637-3F88-6E9E-8613C1A3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067C66-95F1-086F-7C3D-96A918E525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346514" y="1143000"/>
            <a:ext cx="4237893" cy="50292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Microcontroller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Bluetooth radio</a:t>
            </a:r>
          </a:p>
          <a:p>
            <a:pPr lvl="1"/>
            <a:r>
              <a:rPr lang="en-US" dirty="0"/>
              <a:t>Vibratory motor</a:t>
            </a:r>
          </a:p>
          <a:p>
            <a:pPr lvl="1"/>
            <a:r>
              <a:rPr lang="en-US" dirty="0"/>
              <a:t>Battery and power management</a:t>
            </a:r>
          </a:p>
          <a:p>
            <a:pPr lvl="1"/>
            <a:r>
              <a:rPr lang="en-US" dirty="0"/>
              <a:t>Circuit board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6F6EEA80-D02B-F966-EEA5-ACFFF428ED25}"/>
              </a:ext>
            </a:extLst>
          </p:cNvPr>
          <p:cNvSpPr/>
          <p:nvPr/>
        </p:nvSpPr>
        <p:spPr>
          <a:xfrm>
            <a:off x="4240061" y="1622122"/>
            <a:ext cx="732772" cy="1177446"/>
          </a:xfrm>
          <a:prstGeom prst="rightBrace">
            <a:avLst>
              <a:gd name="adj1" fmla="val 3014"/>
              <a:gd name="adj2" fmla="val 4734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DD22ED0-596C-84F5-2BF1-41ACD6ABEF11}"/>
              </a:ext>
            </a:extLst>
          </p:cNvPr>
          <p:cNvSpPr/>
          <p:nvPr/>
        </p:nvSpPr>
        <p:spPr>
          <a:xfrm>
            <a:off x="6964471" y="3123678"/>
            <a:ext cx="895612" cy="20354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85D95B1-EEDD-42F8-36FF-953A905FF926}"/>
              </a:ext>
            </a:extLst>
          </p:cNvPr>
          <p:cNvSpPr/>
          <p:nvPr/>
        </p:nvSpPr>
        <p:spPr>
          <a:xfrm>
            <a:off x="5874707" y="3708226"/>
            <a:ext cx="1985376" cy="20354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65BF264-E25E-5AEF-730E-76EB66B11A03}"/>
              </a:ext>
            </a:extLst>
          </p:cNvPr>
          <p:cNvSpPr/>
          <p:nvPr/>
        </p:nvSpPr>
        <p:spPr>
          <a:xfrm>
            <a:off x="6964471" y="4384110"/>
            <a:ext cx="895612" cy="203548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301AE97-DB75-FFEA-2AFB-ABC65E970EA9}"/>
              </a:ext>
            </a:extLst>
          </p:cNvPr>
          <p:cNvSpPr/>
          <p:nvPr/>
        </p:nvSpPr>
        <p:spPr>
          <a:xfrm>
            <a:off x="5104355" y="2075406"/>
            <a:ext cx="2633597" cy="203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62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295FA-C828-383C-8784-870B6A133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you could make a Fitbit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CAAE2-F9BF-1CBB-E4AF-1CED5E8E7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those parts are commercially available, so you could make your own Fitbit if you wanted to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a circuit board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Buy those parts and solder them 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Write some embedded software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a plastic case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… build a big software backend for everything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You’ve got a Fitbit!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9C03F0-220B-A421-96F3-F89ECA293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43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7878F2E-789E-7D47-C246-BC854DB9E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2842" y="571500"/>
            <a:ext cx="3890962" cy="267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FE91D4-F0DF-4815-921D-5510C3F96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Categories of computer chips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4219D-D66F-4532-B1F0-30E1AA41E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3577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Microprocessor (MPU or Processor)</a:t>
            </a:r>
          </a:p>
          <a:p>
            <a:pPr lvl="1"/>
            <a:r>
              <a:rPr lang="en-US" dirty="0"/>
              <a:t>CPU</a:t>
            </a:r>
          </a:p>
          <a:p>
            <a:pPr lvl="1"/>
            <a:r>
              <a:rPr lang="en-US" dirty="0"/>
              <a:t>Most memory and peripherals are external</a:t>
            </a:r>
          </a:p>
          <a:p>
            <a:pPr lvl="1"/>
            <a:endParaRPr lang="en-US" dirty="0"/>
          </a:p>
          <a:p>
            <a:r>
              <a:rPr lang="en-US" dirty="0"/>
              <a:t>Microcontroller (MCU)</a:t>
            </a:r>
          </a:p>
          <a:p>
            <a:pPr lvl="1"/>
            <a:r>
              <a:rPr lang="en-US" dirty="0"/>
              <a:t>CPU + Memory + Peripherals</a:t>
            </a:r>
          </a:p>
          <a:p>
            <a:pPr lvl="1"/>
            <a:r>
              <a:rPr lang="en-US" dirty="0"/>
              <a:t>Peripherals: separate hardware units within chip</a:t>
            </a:r>
          </a:p>
          <a:p>
            <a:pPr lvl="2"/>
            <a:r>
              <a:rPr lang="en-US" dirty="0"/>
              <a:t>Often I/O interfaces</a:t>
            </a:r>
          </a:p>
          <a:p>
            <a:pPr lvl="1"/>
            <a:r>
              <a:rPr lang="en-US" dirty="0"/>
              <a:t>Essentially, a microcontroller is almost an entire</a:t>
            </a:r>
            <a:br>
              <a:rPr lang="en-US" dirty="0"/>
            </a:br>
            <a:r>
              <a:rPr lang="en-US" dirty="0"/>
              <a:t>computer within a single chip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8E49E-191F-4593-9903-F77CEBB47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1026" name="Picture 2" descr="Intel 8080 - Wikipedia">
            <a:extLst>
              <a:ext uri="{FF2B5EF4-FFF2-40B4-BE49-F238E27FC236}">
                <a16:creationId xmlns:a16="http://schemas.microsoft.com/office/drawing/2014/main" id="{0593F0BF-98E0-4BA1-8D6F-1B7E2B10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97003" y="274784"/>
            <a:ext cx="2141993" cy="143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rdic Semicon|Nordic Semicon NRF52832-QFAA-R|RF Transceiver ICs|LCSC">
            <a:extLst>
              <a:ext uri="{FF2B5EF4-FFF2-40B4-BE49-F238E27FC236}">
                <a16:creationId xmlns:a16="http://schemas.microsoft.com/office/drawing/2014/main" id="{2E54E05F-0E61-4C60-8CD3-3828F5DCCF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80391" y="4823060"/>
            <a:ext cx="2310031" cy="176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I MSP430 - Wikipedia">
            <a:extLst>
              <a:ext uri="{FF2B5EF4-FFF2-40B4-BE49-F238E27FC236}">
                <a16:creationId xmlns:a16="http://schemas.microsoft.com/office/drawing/2014/main" id="{0235D403-3662-4A75-9241-5DC3E54B9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73056" y="3429000"/>
            <a:ext cx="1760156" cy="176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1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129D9-8F12-ADA6-80B2-96D76474B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A911A-259E-CE97-81E6-0AE4F2A3D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/>
          </a:bodyPr>
          <a:lstStyle/>
          <a:p>
            <a:r>
              <a:rPr lang="en-US" sz="2600" dirty="0"/>
              <a:t>Why do laptops/desktops use external memory chips instead of building it into the processor (like a microcontroller)?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647AA-CF3C-4243-DC80-B8881EAE3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62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02F7F-51F1-F3A9-1D90-3B2079AEA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D4490-CFC7-7CEE-215D-DC966C5A8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4998E-A834-E79E-293F-94D0A0966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Why do laptops/desktops use external memory chips instead of building it into the processor (like a microcontroller)?</a:t>
            </a:r>
          </a:p>
          <a:p>
            <a:endParaRPr lang="en-US" dirty="0"/>
          </a:p>
          <a:p>
            <a:pPr lvl="1"/>
            <a:r>
              <a:rPr lang="en-US" dirty="0"/>
              <a:t>Flexibility</a:t>
            </a:r>
          </a:p>
          <a:p>
            <a:pPr lvl="2"/>
            <a:r>
              <a:rPr lang="en-US" dirty="0"/>
              <a:t>If it’s built into the processor, you’re limited to whatever they picked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Fabrication issues</a:t>
            </a:r>
          </a:p>
          <a:p>
            <a:pPr lvl="2"/>
            <a:r>
              <a:rPr lang="en-US" dirty="0"/>
              <a:t>DRAM and CMOS gates are somewhat different manufacturing processes (affects yield and costs)</a:t>
            </a:r>
          </a:p>
          <a:p>
            <a:pPr lvl="2"/>
            <a:r>
              <a:rPr lang="en-US" dirty="0"/>
              <a:t>DRAM takes up a lot of space (multiple chips for many GBs of RAM)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Some systems are doing this</a:t>
            </a:r>
          </a:p>
          <a:p>
            <a:pPr lvl="2"/>
            <a:r>
              <a:rPr lang="en-US" dirty="0"/>
              <a:t>Apple M4 includes separate RAM silicon dies in the same processor package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A1EA6E-4FF4-9DE3-2A7F-F1D56113E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972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40EF3-785A-8A20-31A6-C8DD0E2B1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Chips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7E7C3-F00B-1CA8-2EF3-5D80A5A55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System on a Chip (SoC)</a:t>
            </a:r>
          </a:p>
          <a:p>
            <a:pPr lvl="1"/>
            <a:r>
              <a:rPr lang="en-US" dirty="0"/>
              <a:t>Processor with extensive peripherals</a:t>
            </a:r>
          </a:p>
          <a:p>
            <a:pPr lvl="1"/>
            <a:r>
              <a:rPr lang="en-US" dirty="0"/>
              <a:t>Example: Radios or ML Accelerators</a:t>
            </a:r>
          </a:p>
          <a:p>
            <a:pPr lvl="1"/>
            <a:r>
              <a:rPr lang="en-US" dirty="0"/>
              <a:t>Essentially multiple chips combined into one</a:t>
            </a:r>
          </a:p>
          <a:p>
            <a:pPr lvl="1"/>
            <a:endParaRPr lang="en-US" dirty="0"/>
          </a:p>
          <a:p>
            <a:r>
              <a:rPr lang="en-US" dirty="0"/>
              <a:t>Evolution of increased complexity over time</a:t>
            </a:r>
          </a:p>
          <a:p>
            <a:pPr lvl="1"/>
            <a:r>
              <a:rPr lang="en-US" dirty="0"/>
              <a:t>Basically everything is an SoC these days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What we call Microcontrollers</a:t>
            </a:r>
            <a:br>
              <a:rPr lang="en-US" dirty="0"/>
            </a:br>
            <a:r>
              <a:rPr lang="en-US" dirty="0"/>
              <a:t>are still mostly self-contained and targeted and simpler, cheaper devices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What we call Microprocessors</a:t>
            </a:r>
            <a:br>
              <a:rPr lang="en-US" dirty="0"/>
            </a:br>
            <a:r>
              <a:rPr lang="en-US" dirty="0"/>
              <a:t>are more expensive, more performant, and usually require external memory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083E4-DFE9-047D-FB1F-00B7AAC81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8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Microcontrollers and Computers</a:t>
            </a:r>
          </a:p>
          <a:p>
            <a:r>
              <a:rPr lang="en-US" b="1" dirty="0"/>
              <a:t>Microcontroller Components</a:t>
            </a:r>
          </a:p>
          <a:p>
            <a:pPr lvl="1"/>
            <a:r>
              <a:rPr lang="en-US" b="1" dirty="0"/>
              <a:t>Processor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Peripherals</a:t>
            </a:r>
          </a:p>
          <a:p>
            <a:pPr lvl="1"/>
            <a:r>
              <a:rPr lang="en-US" dirty="0"/>
              <a:t>Pins &amp; Other stuff</a:t>
            </a:r>
          </a:p>
          <a:p>
            <a:r>
              <a:rPr lang="en-US" dirty="0"/>
              <a:t>Microbit microcontroller</a:t>
            </a:r>
          </a:p>
          <a:p>
            <a:r>
              <a:rPr lang="en-US" dirty="0"/>
              <a:t>Microcontroller History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5605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6F8AF-3BDA-4CF4-9D20-28BA99712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2E9D0-4713-4A1D-813E-F7DEDEACE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“official” lab this Friday</a:t>
            </a:r>
          </a:p>
          <a:p>
            <a:endParaRPr lang="en-US" dirty="0"/>
          </a:p>
          <a:p>
            <a:r>
              <a:rPr lang="en-US" dirty="0"/>
              <a:t>Personal Software Setup will be posted tonight</a:t>
            </a:r>
          </a:p>
          <a:p>
            <a:pPr lvl="1"/>
            <a:r>
              <a:rPr lang="en-US" dirty="0"/>
              <a:t>At some point</a:t>
            </a:r>
          </a:p>
          <a:p>
            <a:pPr lvl="1"/>
            <a:r>
              <a:rPr lang="en-US" dirty="0"/>
              <a:t>Gotta finish updating it</a:t>
            </a:r>
          </a:p>
          <a:p>
            <a:endParaRPr lang="en-US" dirty="0"/>
          </a:p>
          <a:p>
            <a:r>
              <a:rPr lang="en-US" dirty="0"/>
              <a:t>Office hours should start sometime next week</a:t>
            </a:r>
          </a:p>
          <a:p>
            <a:pPr lvl="1"/>
            <a:r>
              <a:rPr lang="en-US" dirty="0"/>
              <a:t>If you need help with the software setup, always feel free to reach out on Piazza!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DA3D2-0DD6-402A-BF90-A9C1A8D90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8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6A7BA-E6D6-4E9F-967E-2E02EDF22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microcontroller block diagram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C3B8A-8FAB-4A86-A6F3-116F0BCD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6C8520-7F90-496F-B345-31E6C8CBC5EB}"/>
              </a:ext>
            </a:extLst>
          </p:cNvPr>
          <p:cNvSpPr/>
          <p:nvPr/>
        </p:nvSpPr>
        <p:spPr>
          <a:xfrm>
            <a:off x="2474494" y="1412875"/>
            <a:ext cx="7239000" cy="444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200" b="1" dirty="0"/>
              <a:t>Microcontroller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9C9A11-B081-4142-A60D-5B5850F9A907}"/>
              </a:ext>
            </a:extLst>
          </p:cNvPr>
          <p:cNvSpPr/>
          <p:nvPr/>
        </p:nvSpPr>
        <p:spPr>
          <a:xfrm>
            <a:off x="2829091" y="2300871"/>
            <a:ext cx="3126206" cy="147420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Processor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2165A4-3891-4101-8D4E-43884C92535B}"/>
              </a:ext>
            </a:extLst>
          </p:cNvPr>
          <p:cNvSpPr/>
          <p:nvPr/>
        </p:nvSpPr>
        <p:spPr>
          <a:xfrm>
            <a:off x="2801685" y="4841879"/>
            <a:ext cx="3126206" cy="8128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Memory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18E8C1-C982-41ED-8C7F-BD9291738FD4}"/>
              </a:ext>
            </a:extLst>
          </p:cNvPr>
          <p:cNvSpPr/>
          <p:nvPr/>
        </p:nvSpPr>
        <p:spPr>
          <a:xfrm rot="16200000">
            <a:off x="6037847" y="2759074"/>
            <a:ext cx="3126206" cy="812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Peripherals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A289CBA-64E5-4BE2-93A8-6EFD31184380}"/>
              </a:ext>
            </a:extLst>
          </p:cNvPr>
          <p:cNvSpPr/>
          <p:nvPr/>
        </p:nvSpPr>
        <p:spPr>
          <a:xfrm rot="16200000">
            <a:off x="8098588" y="2759074"/>
            <a:ext cx="3126206" cy="8128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Pins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928C963A-FBB5-40A7-85B5-22E98BB24576}"/>
              </a:ext>
            </a:extLst>
          </p:cNvPr>
          <p:cNvSpPr/>
          <p:nvPr/>
        </p:nvSpPr>
        <p:spPr>
          <a:xfrm>
            <a:off x="5990388" y="2695072"/>
            <a:ext cx="11884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Left-Right 10">
            <a:extLst>
              <a:ext uri="{FF2B5EF4-FFF2-40B4-BE49-F238E27FC236}">
                <a16:creationId xmlns:a16="http://schemas.microsoft.com/office/drawing/2014/main" id="{7AEFAFE2-DB95-4729-BC6E-7670308223B5}"/>
              </a:ext>
            </a:extLst>
          </p:cNvPr>
          <p:cNvSpPr/>
          <p:nvPr/>
        </p:nvSpPr>
        <p:spPr>
          <a:xfrm>
            <a:off x="8023059" y="2695072"/>
            <a:ext cx="12392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622D49D5-F455-41A5-9026-8761CDFC06AF}"/>
              </a:ext>
            </a:extLst>
          </p:cNvPr>
          <p:cNvSpPr/>
          <p:nvPr/>
        </p:nvSpPr>
        <p:spPr>
          <a:xfrm rot="5400000">
            <a:off x="3858792" y="3965577"/>
            <a:ext cx="106680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7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4123A-8DDE-4F89-AA12-8D6E14FA4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79067-E6DA-4EE2-A6E6-C8B2F99B6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 needs to execute software instructions</a:t>
            </a:r>
          </a:p>
          <a:p>
            <a:endParaRPr lang="en-US" dirty="0"/>
          </a:p>
          <a:p>
            <a:r>
              <a:rPr lang="en-US" dirty="0"/>
              <a:t>Probably just one single-core processor</a:t>
            </a:r>
          </a:p>
          <a:p>
            <a:pPr lvl="1"/>
            <a:r>
              <a:rPr lang="en-US" dirty="0"/>
              <a:t>Newest chips might have multiple (we’ll come back to that)</a:t>
            </a:r>
          </a:p>
          <a:p>
            <a:pPr lvl="1"/>
            <a:r>
              <a:rPr lang="en-US" dirty="0"/>
              <a:t>Often a fairly basic processor like you’d learn in CE361 (Comp Arch)</a:t>
            </a:r>
          </a:p>
          <a:p>
            <a:pPr lvl="1"/>
            <a:r>
              <a:rPr lang="en-US" dirty="0"/>
              <a:t>Usually running a 1-100 MHz clock speeds</a:t>
            </a:r>
          </a:p>
          <a:p>
            <a:pPr lvl="2"/>
            <a:r>
              <a:rPr lang="en-US" dirty="0"/>
              <a:t>Compare to 3000-5000 MHz for modern desktop processors</a:t>
            </a:r>
          </a:p>
          <a:p>
            <a:pPr lvl="2"/>
            <a:endParaRPr lang="en-US" dirty="0"/>
          </a:p>
          <a:p>
            <a:r>
              <a:rPr lang="en-US" dirty="0"/>
              <a:t>A point of consideration for microcontroller processors is what architecture they 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78D96-2DFC-4902-A7DD-9B7DA5F55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0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D33A7-5F62-5FAB-8D67-A1837DC4D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FC2DA-9FC4-65B7-8B01-2A39AE573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Instruction Set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6A939-7137-B984-5DA6-3A5D9ED21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ISA defines the actual instructions as well as the model for how the computer interacts with memory</a:t>
            </a:r>
          </a:p>
          <a:p>
            <a:pPr lvl="1"/>
            <a:r>
              <a:rPr lang="en-US" dirty="0"/>
              <a:t>ISA also includes the native word size (8, 16, 32, or 64-bit)</a:t>
            </a:r>
          </a:p>
          <a:p>
            <a:pPr lvl="2"/>
            <a:r>
              <a:rPr lang="en-US" dirty="0"/>
              <a:t>Defines size of registers and pointers</a:t>
            </a:r>
          </a:p>
          <a:p>
            <a:pPr lvl="2"/>
            <a:r>
              <a:rPr lang="en-US" dirty="0"/>
              <a:t>Also defines the limit of memory available to a system</a:t>
            </a:r>
          </a:p>
          <a:p>
            <a:endParaRPr lang="en-US" dirty="0"/>
          </a:p>
          <a:p>
            <a:r>
              <a:rPr lang="en-US" dirty="0"/>
              <a:t>Does the ISA for a microcontroller matter if you’re not programming in assembly? (and I promise we won’t)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114CC-9875-58C1-AAAE-C5EB7FC01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099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21809-3DC0-FDFD-CF32-C84A1F35C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01C01-6FBB-2AC2-F2F6-7CD1F5A0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Instruction Set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17326-880A-2068-68DE-99F299736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ISA defines the actual instructions as well as the model for how the computer interacts with memory</a:t>
            </a:r>
          </a:p>
          <a:p>
            <a:pPr lvl="1"/>
            <a:r>
              <a:rPr lang="en-US" dirty="0"/>
              <a:t>ISA also includes the native word size (8, 16, 32, or 64-bit)</a:t>
            </a:r>
          </a:p>
          <a:p>
            <a:pPr lvl="2"/>
            <a:r>
              <a:rPr lang="en-US" dirty="0"/>
              <a:t>Defines size of registers and pointers</a:t>
            </a:r>
          </a:p>
          <a:p>
            <a:pPr lvl="2"/>
            <a:r>
              <a:rPr lang="en-US" dirty="0"/>
              <a:t>Also defines the limit of memory available to a system</a:t>
            </a:r>
          </a:p>
          <a:p>
            <a:endParaRPr lang="en-US" dirty="0"/>
          </a:p>
          <a:p>
            <a:r>
              <a:rPr lang="en-US" dirty="0"/>
              <a:t>Does the ISA for a microcontroller matter if you’re not programming in assembly? (and I promise we won’t)</a:t>
            </a:r>
          </a:p>
          <a:p>
            <a:pPr lvl="1"/>
            <a:r>
              <a:rPr lang="en-US" dirty="0"/>
              <a:t>Yes</a:t>
            </a:r>
          </a:p>
          <a:p>
            <a:pPr lvl="1"/>
            <a:r>
              <a:rPr lang="en-US" dirty="0"/>
              <a:t>Differences in instruction efficiency and amount are important</a:t>
            </a:r>
          </a:p>
          <a:p>
            <a:pPr lvl="1"/>
            <a:r>
              <a:rPr lang="en-US" dirty="0"/>
              <a:t>Differences in compiler support are VERY important</a:t>
            </a:r>
          </a:p>
          <a:p>
            <a:pPr lvl="1"/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03700-C6E5-DB13-DB8F-BD589186A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46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60D8A-EE1C-8070-A564-DF8B6B370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and RISC-V are common microcontroller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374DA-189E-A7A0-8331-73391614E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architectures</a:t>
            </a:r>
          </a:p>
          <a:p>
            <a:pPr lvl="1"/>
            <a:r>
              <a:rPr lang="en-US" dirty="0"/>
              <a:t>ARM (usually 32-bit) – also used in all smartphones, new Apple hardware</a:t>
            </a:r>
          </a:p>
          <a:p>
            <a:pPr lvl="1"/>
            <a:r>
              <a:rPr lang="en-US" dirty="0"/>
              <a:t>RISC-V (32-bit) – newer, free, open-source architecture</a:t>
            </a:r>
          </a:p>
          <a:p>
            <a:pPr lvl="1"/>
            <a:endParaRPr lang="en-US" dirty="0"/>
          </a:p>
          <a:p>
            <a:r>
              <a:rPr lang="en-US" dirty="0"/>
              <a:t>Previously common</a:t>
            </a:r>
          </a:p>
          <a:p>
            <a:pPr lvl="1"/>
            <a:r>
              <a:rPr lang="en-US" dirty="0"/>
              <a:t>Various custom architectures created by companies</a:t>
            </a:r>
          </a:p>
          <a:p>
            <a:pPr lvl="2"/>
            <a:r>
              <a:rPr lang="en-US" dirty="0"/>
              <a:t>8-bit or 16-bit on older systems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Still found in some microcontrollers</a:t>
            </a:r>
          </a:p>
          <a:p>
            <a:pPr lvl="2"/>
            <a:r>
              <a:rPr lang="en-US" dirty="0"/>
              <a:t>Original ESP32 used a 32-bit Xtensa architecture</a:t>
            </a:r>
          </a:p>
          <a:p>
            <a:pPr lvl="2"/>
            <a:r>
              <a:rPr lang="en-US" dirty="0"/>
              <a:t>New ESP32s mostly use a 32-bit RISC-V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FA853-DF40-59C2-0DFF-F91B8ABFA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488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0C32B-C59D-F56C-7C05-7FA0A3B69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processor choices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63121-462C-EA49-1EDF-3D8908AFC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operations may or may not be supported depending on the processor</a:t>
            </a:r>
          </a:p>
          <a:p>
            <a:pPr lvl="1"/>
            <a:r>
              <a:rPr lang="en-US" dirty="0"/>
              <a:t>Multiplication/Division</a:t>
            </a:r>
          </a:p>
          <a:p>
            <a:pPr lvl="1"/>
            <a:r>
              <a:rPr lang="en-US" dirty="0"/>
              <a:t>Floating-point</a:t>
            </a:r>
          </a:p>
          <a:p>
            <a:pPr lvl="1"/>
            <a:r>
              <a:rPr lang="en-US" dirty="0"/>
              <a:t>Atomic operations</a:t>
            </a:r>
          </a:p>
          <a:p>
            <a:pPr lvl="1"/>
            <a:r>
              <a:rPr lang="en-US" dirty="0"/>
              <a:t>Vector / DSP operations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2A4D2E-987C-B60D-3DD3-FDF8BD0D8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29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80DA7-A029-CE98-8C25-98F7E41E4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5BF3335-D887-A45A-5005-AA2ECD721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Cortex M Series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60262B6-B7D0-5325-B69A-B9BCC41EE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675605" cy="52984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ARM processors commonly used in microcontrollers</a:t>
            </a:r>
          </a:p>
          <a:p>
            <a:endParaRPr lang="en-US" dirty="0"/>
          </a:p>
          <a:p>
            <a:r>
              <a:rPr lang="en-US" dirty="0"/>
              <a:t>A number of options for increasing capabilities</a:t>
            </a:r>
          </a:p>
          <a:p>
            <a:endParaRPr lang="en-US" dirty="0"/>
          </a:p>
          <a:p>
            <a:r>
              <a:rPr lang="en-US" dirty="0"/>
              <a:t>In practice:</a:t>
            </a:r>
          </a:p>
          <a:p>
            <a:pPr lvl="1"/>
            <a:r>
              <a:rPr lang="en-US" dirty="0"/>
              <a:t>Cortex-M0+ for low-end systems</a:t>
            </a:r>
          </a:p>
          <a:p>
            <a:pPr lvl="1"/>
            <a:r>
              <a:rPr lang="en-US" dirty="0"/>
              <a:t>Cortex-M7 for high capability systems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Cortex-M23 and M33 are newer replacements for those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D8018-9DA7-976A-6EED-42579CC52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9982642-742D-1FCC-9A05-D01C927288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678460"/>
              </p:ext>
            </p:extLst>
          </p:nvPr>
        </p:nvGraphicFramePr>
        <p:xfrm>
          <a:off x="5350337" y="571500"/>
          <a:ext cx="6230057" cy="5375392"/>
        </p:xfrm>
        <a:graphic>
          <a:graphicData uri="http://schemas.openxmlformats.org/drawingml/2006/table">
            <a:tbl>
              <a:tblPr/>
              <a:tblGrid>
                <a:gridCol w="1232011">
                  <a:extLst>
                    <a:ext uri="{9D8B030D-6E8A-4147-A177-3AD203B41FA5}">
                      <a16:colId xmlns:a16="http://schemas.microsoft.com/office/drawing/2014/main" val="1486441425"/>
                    </a:ext>
                  </a:extLst>
                </a:gridCol>
                <a:gridCol w="660806">
                  <a:extLst>
                    <a:ext uri="{9D8B030D-6E8A-4147-A177-3AD203B41FA5}">
                      <a16:colId xmlns:a16="http://schemas.microsoft.com/office/drawing/2014/main" val="247593202"/>
                    </a:ext>
                  </a:extLst>
                </a:gridCol>
                <a:gridCol w="694406">
                  <a:extLst>
                    <a:ext uri="{9D8B030D-6E8A-4147-A177-3AD203B41FA5}">
                      <a16:colId xmlns:a16="http://schemas.microsoft.com/office/drawing/2014/main" val="3433457084"/>
                    </a:ext>
                  </a:extLst>
                </a:gridCol>
                <a:gridCol w="750407">
                  <a:extLst>
                    <a:ext uri="{9D8B030D-6E8A-4147-A177-3AD203B41FA5}">
                      <a16:colId xmlns:a16="http://schemas.microsoft.com/office/drawing/2014/main" val="1273726223"/>
                    </a:ext>
                  </a:extLst>
                </a:gridCol>
                <a:gridCol w="750407">
                  <a:extLst>
                    <a:ext uri="{9D8B030D-6E8A-4147-A177-3AD203B41FA5}">
                      <a16:colId xmlns:a16="http://schemas.microsoft.com/office/drawing/2014/main" val="2466660472"/>
                    </a:ext>
                  </a:extLst>
                </a:gridCol>
                <a:gridCol w="750407">
                  <a:extLst>
                    <a:ext uri="{9D8B030D-6E8A-4147-A177-3AD203B41FA5}">
                      <a16:colId xmlns:a16="http://schemas.microsoft.com/office/drawing/2014/main" val="119805695"/>
                    </a:ext>
                  </a:extLst>
                </a:gridCol>
                <a:gridCol w="694406">
                  <a:extLst>
                    <a:ext uri="{9D8B030D-6E8A-4147-A177-3AD203B41FA5}">
                      <a16:colId xmlns:a16="http://schemas.microsoft.com/office/drawing/2014/main" val="2611597253"/>
                    </a:ext>
                  </a:extLst>
                </a:gridCol>
                <a:gridCol w="697207">
                  <a:extLst>
                    <a:ext uri="{9D8B030D-6E8A-4147-A177-3AD203B41FA5}">
                      <a16:colId xmlns:a16="http://schemas.microsoft.com/office/drawing/2014/main" val="3892664204"/>
                    </a:ext>
                  </a:extLst>
                </a:gridCol>
              </a:tblGrid>
              <a:tr h="180043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Arm Core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Cortex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Cortex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Cortex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Cortex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Cortex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Cortex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Cortex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063865"/>
                  </a:ext>
                </a:extLst>
              </a:tr>
              <a:tr h="1800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M0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M0+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M3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M4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M7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M23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M33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055617"/>
                  </a:ext>
                </a:extLst>
              </a:tr>
              <a:tr h="180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ARM architecture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ARMv6-M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ARMv6-M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ARMv7-M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ARMv7E-M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ARMv7E-M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ARMv8-M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ARMv8-M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073714"/>
                  </a:ext>
                </a:extLst>
              </a:tr>
              <a:tr h="334365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Computer architecture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Von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Von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Harvard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Harvard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Harvard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Von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Harvard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965831"/>
                  </a:ext>
                </a:extLst>
              </a:tr>
              <a:tr h="1800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Neumann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Neumann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Neumann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025272"/>
                  </a:ext>
                </a:extLst>
              </a:tr>
              <a:tr h="1800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Instruction pipeline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stages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stages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stages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stages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stages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stages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stages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108445"/>
                  </a:ext>
                </a:extLst>
              </a:tr>
              <a:tr h="17318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Multiply instructions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23637"/>
                  </a:ext>
                </a:extLst>
              </a:tr>
              <a:tr h="3515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32×32 = 32-bit result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100460"/>
                  </a:ext>
                </a:extLst>
              </a:tr>
              <a:tr h="17318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Multiply instructions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632700"/>
                  </a:ext>
                </a:extLst>
              </a:tr>
              <a:tr h="3515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32×32 = 64-bit result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44510"/>
                  </a:ext>
                </a:extLst>
              </a:tr>
              <a:tr h="17318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Divide instructions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303430"/>
                  </a:ext>
                </a:extLst>
              </a:tr>
              <a:tr h="3515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32/32 = 32-bit quotient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3119947"/>
                  </a:ext>
                </a:extLst>
              </a:tr>
              <a:tr h="3515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Saturated math instructions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Some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423462"/>
                  </a:ext>
                </a:extLst>
              </a:tr>
              <a:tr h="48011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DSP instructions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F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Optional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824615"/>
                  </a:ext>
                </a:extLst>
              </a:tr>
              <a:tr h="34293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Single-Precision (SP)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Optional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Optional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Optional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647152"/>
                  </a:ext>
                </a:extLst>
              </a:tr>
              <a:tr h="3515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floating-point instructions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967401"/>
                  </a:ext>
                </a:extLst>
              </a:tr>
              <a:tr h="34293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Double-Precision (DP)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Optional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982742"/>
                  </a:ext>
                </a:extLst>
              </a:tr>
              <a:tr h="3515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floating-point instructions</a:t>
                      </a:r>
                    </a:p>
                  </a:txBody>
                  <a:tcPr marL="8573" marR="8573" marT="8573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146876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9452B92-708C-7616-F438-5AC9999E513D}"/>
              </a:ext>
            </a:extLst>
          </p:cNvPr>
          <p:cNvSpPr txBox="1"/>
          <p:nvPr/>
        </p:nvSpPr>
        <p:spPr>
          <a:xfrm>
            <a:off x="5283200" y="6072108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https://en.wikipedia.org/wiki/ARM_Cortex-M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858830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0B6CD-EA78-28FE-4E04-31FBDA249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579764-A678-6177-EC8E-B9AE9D04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C6A99C-B2D0-A2A7-0E88-52D79EDCF4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Microcontrollers and Computers</a:t>
            </a:r>
          </a:p>
          <a:p>
            <a:r>
              <a:rPr lang="en-US" b="1" dirty="0"/>
              <a:t>Microcontroller Components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b="1" dirty="0"/>
              <a:t>Memory</a:t>
            </a:r>
          </a:p>
          <a:p>
            <a:pPr lvl="1"/>
            <a:r>
              <a:rPr lang="en-US" dirty="0"/>
              <a:t>Peripherals</a:t>
            </a:r>
          </a:p>
          <a:p>
            <a:pPr lvl="1"/>
            <a:r>
              <a:rPr lang="en-US" dirty="0"/>
              <a:t>Pins &amp; Other stuff</a:t>
            </a:r>
          </a:p>
          <a:p>
            <a:r>
              <a:rPr lang="en-US" dirty="0"/>
              <a:t>Microbit microcontroller</a:t>
            </a:r>
          </a:p>
          <a:p>
            <a:r>
              <a:rPr lang="en-US" dirty="0"/>
              <a:t>Microcontroller History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A7F920-A784-B7D9-4653-3396D1DC9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754851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6A7BA-E6D6-4E9F-967E-2E02EDF22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microcontroller block diagram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C3B8A-8FAB-4A86-A6F3-116F0BCD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6C8520-7F90-496F-B345-31E6C8CBC5EB}"/>
              </a:ext>
            </a:extLst>
          </p:cNvPr>
          <p:cNvSpPr/>
          <p:nvPr/>
        </p:nvSpPr>
        <p:spPr>
          <a:xfrm>
            <a:off x="2474494" y="1412875"/>
            <a:ext cx="7239000" cy="444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200" b="1" dirty="0"/>
              <a:t>Microcontroller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9C9A11-B081-4142-A60D-5B5850F9A907}"/>
              </a:ext>
            </a:extLst>
          </p:cNvPr>
          <p:cNvSpPr/>
          <p:nvPr/>
        </p:nvSpPr>
        <p:spPr>
          <a:xfrm>
            <a:off x="2829091" y="2300871"/>
            <a:ext cx="3126206" cy="147420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Processor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2165A4-3891-4101-8D4E-43884C92535B}"/>
              </a:ext>
            </a:extLst>
          </p:cNvPr>
          <p:cNvSpPr/>
          <p:nvPr/>
        </p:nvSpPr>
        <p:spPr>
          <a:xfrm>
            <a:off x="2801685" y="4841879"/>
            <a:ext cx="3126206" cy="8128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Memory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18E8C1-C982-41ED-8C7F-BD9291738FD4}"/>
              </a:ext>
            </a:extLst>
          </p:cNvPr>
          <p:cNvSpPr/>
          <p:nvPr/>
        </p:nvSpPr>
        <p:spPr>
          <a:xfrm rot="16200000">
            <a:off x="6037847" y="2759074"/>
            <a:ext cx="3126206" cy="812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Peripherals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A289CBA-64E5-4BE2-93A8-6EFD31184380}"/>
              </a:ext>
            </a:extLst>
          </p:cNvPr>
          <p:cNvSpPr/>
          <p:nvPr/>
        </p:nvSpPr>
        <p:spPr>
          <a:xfrm rot="16200000">
            <a:off x="8098588" y="2759074"/>
            <a:ext cx="3126206" cy="8128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Pins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928C963A-FBB5-40A7-85B5-22E98BB24576}"/>
              </a:ext>
            </a:extLst>
          </p:cNvPr>
          <p:cNvSpPr/>
          <p:nvPr/>
        </p:nvSpPr>
        <p:spPr>
          <a:xfrm>
            <a:off x="5990388" y="2695072"/>
            <a:ext cx="11884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Left-Right 10">
            <a:extLst>
              <a:ext uri="{FF2B5EF4-FFF2-40B4-BE49-F238E27FC236}">
                <a16:creationId xmlns:a16="http://schemas.microsoft.com/office/drawing/2014/main" id="{7AEFAFE2-DB95-4729-BC6E-7670308223B5}"/>
              </a:ext>
            </a:extLst>
          </p:cNvPr>
          <p:cNvSpPr/>
          <p:nvPr/>
        </p:nvSpPr>
        <p:spPr>
          <a:xfrm>
            <a:off x="8023059" y="2695072"/>
            <a:ext cx="12392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622D49D5-F455-41A5-9026-8761CDFC06AF}"/>
              </a:ext>
            </a:extLst>
          </p:cNvPr>
          <p:cNvSpPr/>
          <p:nvPr/>
        </p:nvSpPr>
        <p:spPr>
          <a:xfrm rot="5400000">
            <a:off x="3858792" y="3965577"/>
            <a:ext cx="106680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41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53520-A61E-7547-47F8-205D9B7A9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types of memory are needed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9E802-A4CE-7D6E-0D01-2CB2C28AC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Systems often have two types of memory</a:t>
            </a:r>
          </a:p>
          <a:p>
            <a:pPr lvl="1"/>
            <a:r>
              <a:rPr lang="en-US" dirty="0"/>
              <a:t>Volatile memory</a:t>
            </a:r>
          </a:p>
          <a:p>
            <a:pPr lvl="2"/>
            <a:r>
              <a:rPr lang="en-US" dirty="0"/>
              <a:t>Cheap and fast</a:t>
            </a:r>
          </a:p>
          <a:p>
            <a:pPr lvl="2"/>
            <a:r>
              <a:rPr lang="en-US" dirty="0"/>
              <a:t>Loses values without power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Non-volatile memory</a:t>
            </a:r>
          </a:p>
          <a:p>
            <a:pPr lvl="2"/>
            <a:r>
              <a:rPr lang="en-US" dirty="0"/>
              <a:t>Keeps values without power</a:t>
            </a:r>
          </a:p>
          <a:p>
            <a:pPr lvl="2"/>
            <a:r>
              <a:rPr lang="en-US" dirty="0"/>
              <a:t>Slower to access and modify</a:t>
            </a:r>
          </a:p>
          <a:p>
            <a:pPr lvl="2"/>
            <a:endParaRPr lang="en-US" dirty="0"/>
          </a:p>
          <a:p>
            <a:r>
              <a:rPr lang="en-US" dirty="0"/>
              <a:t>On normal computers, these are RAM and Disk</a:t>
            </a:r>
          </a:p>
          <a:p>
            <a:pPr lvl="1"/>
            <a:r>
              <a:rPr lang="en-US" dirty="0"/>
              <a:t>Usually DRAM and Flash SSDs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E7481-5551-CE09-D785-433BFDC5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06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microcontrollers</a:t>
            </a:r>
          </a:p>
          <a:p>
            <a:pPr lvl="1"/>
            <a:r>
              <a:rPr lang="en-US" dirty="0"/>
              <a:t>How do they compare to computers?</a:t>
            </a:r>
          </a:p>
          <a:p>
            <a:pPr lvl="1"/>
            <a:r>
              <a:rPr lang="en-US" dirty="0"/>
              <a:t>Purpose, capabilities, tradeoffs</a:t>
            </a:r>
          </a:p>
          <a:p>
            <a:pPr lvl="1"/>
            <a:endParaRPr lang="en-US" dirty="0"/>
          </a:p>
          <a:p>
            <a:r>
              <a:rPr lang="en-US" dirty="0"/>
              <a:t>Explore the microcontroller(s) on the Microbit</a:t>
            </a:r>
          </a:p>
          <a:p>
            <a:endParaRPr lang="en-US" dirty="0"/>
          </a:p>
          <a:p>
            <a:r>
              <a:rPr lang="en-US" dirty="0"/>
              <a:t>Describe history and state-of-the-art for microcontrollers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E8DC-BBCD-4D5E-8047-86756178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Volatile memory: SRAM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F6839-A51C-4A18-9F32-9931C1BF8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design as registers in traditional computer systems</a:t>
            </a:r>
          </a:p>
          <a:p>
            <a:pPr lvl="1"/>
            <a:r>
              <a:rPr lang="en-US" dirty="0"/>
              <a:t>No need to refresh it -&gt; lower energy costs</a:t>
            </a:r>
          </a:p>
          <a:p>
            <a:pPr lvl="1"/>
            <a:endParaRPr lang="en-US" dirty="0"/>
          </a:p>
          <a:p>
            <a:r>
              <a:rPr lang="en-US" dirty="0"/>
              <a:t>Embedded systems use SRAM for</a:t>
            </a:r>
            <a:br>
              <a:rPr lang="en-US" dirty="0"/>
            </a:br>
            <a:r>
              <a:rPr lang="en-US" dirty="0"/>
              <a:t>all of their memory (no DRAM)</a:t>
            </a:r>
          </a:p>
          <a:p>
            <a:pPr lvl="1"/>
            <a:endParaRPr lang="en-US" dirty="0"/>
          </a:p>
          <a:p>
            <a:r>
              <a:rPr lang="en-US" dirty="0"/>
              <a:t>Tradeoffs:</a:t>
            </a:r>
          </a:p>
          <a:p>
            <a:pPr lvl="1"/>
            <a:r>
              <a:rPr lang="en-US" dirty="0"/>
              <a:t>Way less energy cost</a:t>
            </a:r>
          </a:p>
          <a:p>
            <a:pPr lvl="1"/>
            <a:r>
              <a:rPr lang="en-US" dirty="0"/>
              <a:t>Faster to access</a:t>
            </a:r>
          </a:p>
          <a:p>
            <a:pPr lvl="1"/>
            <a:r>
              <a:rPr lang="en-US" dirty="0"/>
              <a:t>More expensive and physically larger</a:t>
            </a:r>
          </a:p>
          <a:p>
            <a:pPr lvl="2"/>
            <a:r>
              <a:rPr lang="en-US" dirty="0"/>
              <a:t>So we have less of it in total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026D6-39DF-45B3-981E-B24EDDF3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2052" name="Picture 4" descr="SRAM memory cell - what kind of flip-flop - Electrical Engineering Stack  Exchange">
            <a:extLst>
              <a:ext uri="{FF2B5EF4-FFF2-40B4-BE49-F238E27FC236}">
                <a16:creationId xmlns:a16="http://schemas.microsoft.com/office/drawing/2014/main" id="{E8C15B98-EE69-4CB2-971F-E9FEABF67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7255" y="2768600"/>
            <a:ext cx="4120745" cy="30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552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E8DC-BBCD-4D5E-8047-86756178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Non-Volatile memory: Flash (usually)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F6839-A51C-4A18-9F32-9931C1BF8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design as SSDs and Flash drives</a:t>
            </a:r>
          </a:p>
          <a:p>
            <a:endParaRPr lang="en-US" dirty="0"/>
          </a:p>
          <a:p>
            <a:r>
              <a:rPr lang="en-US" dirty="0"/>
              <a:t>Memory is stored with no energy costs</a:t>
            </a:r>
          </a:p>
          <a:p>
            <a:pPr lvl="1"/>
            <a:r>
              <a:rPr lang="en-US" dirty="0"/>
              <a:t>Reading is lowish energy and quick</a:t>
            </a:r>
          </a:p>
          <a:p>
            <a:pPr lvl="1"/>
            <a:r>
              <a:rPr lang="en-US" dirty="0"/>
              <a:t>Writing is high energy and very slow</a:t>
            </a:r>
          </a:p>
          <a:p>
            <a:pPr lvl="2"/>
            <a:r>
              <a:rPr lang="en-US" dirty="0"/>
              <a:t>Writing also has to occur in blocks (e.g. 512 bytes)</a:t>
            </a:r>
          </a:p>
          <a:p>
            <a:pPr lvl="2"/>
            <a:endParaRPr lang="en-US" dirty="0"/>
          </a:p>
          <a:p>
            <a:r>
              <a:rPr lang="en-US" dirty="0"/>
              <a:t>Concern: Flash has a limited lifetime ~10,000 writes</a:t>
            </a:r>
          </a:p>
          <a:p>
            <a:pPr lvl="1"/>
            <a:r>
              <a:rPr lang="en-US" dirty="0"/>
              <a:t>Only writing to Flash when you load code? Essentially forever</a:t>
            </a:r>
          </a:p>
          <a:p>
            <a:pPr lvl="1"/>
            <a:r>
              <a:rPr lang="en-US" dirty="0"/>
              <a:t>Recording data to Flash every second? 2.8 hours</a:t>
            </a:r>
          </a:p>
          <a:p>
            <a:pPr lvl="1"/>
            <a:r>
              <a:rPr lang="en-US" dirty="0"/>
              <a:t>Result: most embedded systems don’t modify their own Flash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026D6-39DF-45B3-981E-B24EDDF3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345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E8DC-BBCD-4D5E-8047-86756178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SRAM (RAM) versus Flash (ROM)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F6839-A51C-4A18-9F32-9931C1BF8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/>
          </a:bodyPr>
          <a:lstStyle/>
          <a:p>
            <a:r>
              <a:rPr lang="en-US" dirty="0"/>
              <a:t>Size and time difference between non-volatile and volatile memory is </a:t>
            </a:r>
            <a:r>
              <a:rPr lang="en-US" i="1" dirty="0"/>
              <a:t>significantly</a:t>
            </a:r>
            <a:r>
              <a:rPr lang="en-US" dirty="0"/>
              <a:t> reduced from traditional computing</a:t>
            </a:r>
          </a:p>
          <a:p>
            <a:pPr lvl="1"/>
            <a:r>
              <a:rPr lang="en-US" dirty="0"/>
              <a:t>Non-volatile store 2-10x larger than volatile</a:t>
            </a:r>
          </a:p>
          <a:p>
            <a:pPr lvl="1"/>
            <a:r>
              <a:rPr lang="en-US" dirty="0"/>
              <a:t>Single-cycle RAM. Maybe two-cycles to Flash (to read)</a:t>
            </a:r>
          </a:p>
          <a:p>
            <a:pPr lvl="1"/>
            <a:endParaRPr lang="en-US" dirty="0"/>
          </a:p>
          <a:p>
            <a:r>
              <a:rPr lang="en-US" dirty="0"/>
              <a:t>Major difference: energy and writability</a:t>
            </a:r>
          </a:p>
          <a:p>
            <a:pPr lvl="1"/>
            <a:r>
              <a:rPr lang="en-US" dirty="0"/>
              <a:t>SRAM is low-energy to read and write (no refresh needed)</a:t>
            </a:r>
          </a:p>
          <a:p>
            <a:pPr lvl="1"/>
            <a:r>
              <a:rPr lang="en-US" dirty="0"/>
              <a:t>Flash is lowish-energy to read, but very high energy to write</a:t>
            </a:r>
          </a:p>
          <a:p>
            <a:pPr lvl="1"/>
            <a:endParaRPr lang="en-US" dirty="0"/>
          </a:p>
          <a:p>
            <a:r>
              <a:rPr lang="en-US" dirty="0"/>
              <a:t>Use by software</a:t>
            </a:r>
          </a:p>
          <a:p>
            <a:pPr lvl="1"/>
            <a:r>
              <a:rPr lang="en-US" dirty="0"/>
              <a:t>Stack/Heap/Data sections (variables) in SRAM</a:t>
            </a:r>
          </a:p>
          <a:p>
            <a:pPr lvl="1"/>
            <a:r>
              <a:rPr lang="en-US" dirty="0"/>
              <a:t>Code goes in Flash (also const variables)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026D6-39DF-45B3-981E-B24EDDF3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08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E8DC-BBCD-4D5E-8047-86756178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design choices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F6839-A51C-4A18-9F32-9931C1BF8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42445" cy="5029200"/>
          </a:xfrm>
        </p:spPr>
        <p:txBody>
          <a:bodyPr/>
          <a:lstStyle/>
          <a:p>
            <a:r>
              <a:rPr lang="en-US" dirty="0"/>
              <a:t>How much memory can we fit without making the microcontroller too high cost or too high power?</a:t>
            </a:r>
          </a:p>
          <a:p>
            <a:pPr lvl="1"/>
            <a:r>
              <a:rPr lang="en-US" dirty="0"/>
              <a:t>The answer has slowly increased over time</a:t>
            </a:r>
          </a:p>
          <a:p>
            <a:pPr lvl="1"/>
            <a:r>
              <a:rPr lang="en-US" dirty="0"/>
              <a:t>20 years ago: 2 KB RAM – 32 KB Flash</a:t>
            </a:r>
          </a:p>
          <a:p>
            <a:pPr lvl="1"/>
            <a:r>
              <a:rPr lang="en-US" dirty="0"/>
              <a:t>Today: 256 KB RAM – 1024 KB Flash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That’s enough memory that you </a:t>
            </a:r>
            <a:r>
              <a:rPr lang="en-US" i="1" dirty="0"/>
              <a:t>usually</a:t>
            </a:r>
            <a:r>
              <a:rPr lang="en-US" dirty="0"/>
              <a:t> don’t need to think about it</a:t>
            </a:r>
          </a:p>
          <a:p>
            <a:pPr lvl="1"/>
            <a:r>
              <a:rPr lang="en-US" dirty="0"/>
              <a:t>But not enough memory to </a:t>
            </a:r>
            <a:r>
              <a:rPr lang="en-US" i="1" dirty="0"/>
              <a:t>never</a:t>
            </a:r>
            <a:r>
              <a:rPr lang="en-US" dirty="0"/>
              <a:t> think about it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026D6-39DF-45B3-981E-B24EDDF3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4502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6A7D1-60D0-65BA-18B9-0AA75DAEC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from memory in standard computers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B3D0-17A7-A992-1051-01F309BE2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provide memory safety?</a:t>
            </a:r>
          </a:p>
          <a:p>
            <a:pPr lvl="1"/>
            <a:r>
              <a:rPr lang="en-US" dirty="0"/>
              <a:t>Usually no virtual memory (all addresses are real addresses)</a:t>
            </a:r>
          </a:p>
          <a:p>
            <a:pPr lvl="1"/>
            <a:r>
              <a:rPr lang="en-US" dirty="0"/>
              <a:t>Nothing stops arbitrary memory overwriting</a:t>
            </a:r>
          </a:p>
          <a:p>
            <a:pPr lvl="1"/>
            <a:r>
              <a:rPr lang="en-US" dirty="0"/>
              <a:t>Modern systems: Memory Protection Unit</a:t>
            </a:r>
          </a:p>
          <a:p>
            <a:pPr lvl="2"/>
            <a:r>
              <a:rPr lang="en-US" dirty="0"/>
              <a:t>Specify a small number of ranges and permissions</a:t>
            </a:r>
          </a:p>
          <a:p>
            <a:endParaRPr lang="en-US" dirty="0"/>
          </a:p>
          <a:p>
            <a:r>
              <a:rPr lang="en-US" dirty="0"/>
              <a:t>Hierarchical structure is not enforced</a:t>
            </a:r>
          </a:p>
          <a:p>
            <a:pPr lvl="1"/>
            <a:r>
              <a:rPr lang="en-US" dirty="0"/>
              <a:t>Same address space for RAM and Flash (very different from traditional)</a:t>
            </a:r>
          </a:p>
          <a:p>
            <a:pPr lvl="1"/>
            <a:r>
              <a:rPr lang="en-US" dirty="0"/>
              <a:t>Run instructions right inside of Flash</a:t>
            </a:r>
          </a:p>
          <a:p>
            <a:pPr lvl="1"/>
            <a:r>
              <a:rPr lang="en-US" dirty="0"/>
              <a:t>Keep variables in RAM (or </a:t>
            </a:r>
            <a:r>
              <a:rPr lang="en-US" dirty="0">
                <a:latin typeface="Consolas" panose="020B0609020204030204" pitchFamily="49" charset="0"/>
              </a:rPr>
              <a:t>const</a:t>
            </a:r>
            <a:r>
              <a:rPr lang="en-US" dirty="0"/>
              <a:t> variables in Flash)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2A3717-2AE0-89FF-A1C1-88C6DD444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1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628AC-D2AB-871F-C91C-063CBAFE4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caches?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0C2D0-54F7-2B45-72E6-EA43BD3A4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 no caches</a:t>
            </a:r>
          </a:p>
          <a:p>
            <a:endParaRPr lang="en-US" dirty="0"/>
          </a:p>
          <a:p>
            <a:r>
              <a:rPr lang="en-US" dirty="0"/>
              <a:t>Caches are about improving performance</a:t>
            </a:r>
          </a:p>
          <a:p>
            <a:pPr lvl="1"/>
            <a:r>
              <a:rPr lang="en-US" dirty="0"/>
              <a:t>But embedded systems are not often performance-constrained</a:t>
            </a:r>
          </a:p>
          <a:p>
            <a:pPr lvl="1"/>
            <a:r>
              <a:rPr lang="en-US" dirty="0"/>
              <a:t>AND caches can make timing unreliable</a:t>
            </a:r>
          </a:p>
          <a:p>
            <a:endParaRPr lang="en-US" dirty="0"/>
          </a:p>
          <a:p>
            <a:r>
              <a:rPr lang="en-US" dirty="0"/>
              <a:t>They exist in some high-end microcontrollers</a:t>
            </a:r>
          </a:p>
          <a:p>
            <a:pPr lvl="1"/>
            <a:r>
              <a:rPr lang="en-US" dirty="0"/>
              <a:t>Often instruction caches only</a:t>
            </a:r>
          </a:p>
          <a:p>
            <a:pPr lvl="1"/>
            <a:r>
              <a:rPr lang="en-US" dirty="0"/>
              <a:t>Often disabled by default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6468FC-5E70-FD65-8143-A8ABB5F8F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0847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6A14F-4A16-46D2-93E3-2E24E9536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D6F73-365B-47EC-A06C-383C3B48E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little memory (RAM and/or ROM) can a computer have and still be useful?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A6757-113E-4DC8-87C5-AD9101FAF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3101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6A14F-4A16-46D2-93E3-2E24E9536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D6F73-365B-47EC-A06C-383C3B48E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little memory (RAM and/or ROM) can a computer have and still be useful?</a:t>
            </a:r>
          </a:p>
          <a:p>
            <a:pPr lvl="1"/>
            <a:r>
              <a:rPr lang="en-US" dirty="0"/>
              <a:t>If we want to run C code, we need a stack and a global data section</a:t>
            </a:r>
          </a:p>
          <a:p>
            <a:pPr lvl="1"/>
            <a:r>
              <a:rPr lang="en-US" dirty="0"/>
              <a:t>Function calls may require local variables to be placed in the stack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To use less memory, we’d need to write applications in registers</a:t>
            </a:r>
          </a:p>
          <a:p>
            <a:pPr lvl="1"/>
            <a:r>
              <a:rPr lang="en-US" dirty="0"/>
              <a:t>Most variables could </a:t>
            </a:r>
            <a:r>
              <a:rPr lang="en-US" i="1" dirty="0"/>
              <a:t>probably</a:t>
            </a:r>
            <a:r>
              <a:rPr lang="en-US" dirty="0"/>
              <a:t> fit in registers?</a:t>
            </a:r>
          </a:p>
          <a:p>
            <a:pPr lvl="1"/>
            <a:r>
              <a:rPr lang="en-US" dirty="0"/>
              <a:t>So the limit could get </a:t>
            </a:r>
            <a:r>
              <a:rPr lang="en-US" i="1" dirty="0"/>
              <a:t>very</a:t>
            </a:r>
            <a:r>
              <a:rPr lang="en-US" dirty="0"/>
              <a:t> low</a:t>
            </a:r>
          </a:p>
          <a:p>
            <a:pPr lvl="2"/>
            <a:r>
              <a:rPr lang="en-US" dirty="0"/>
              <a:t>Enough ROM space for some useful code + a tiny bit of RAM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A6757-113E-4DC8-87C5-AD9101FAF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57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BAD41-AD91-EE6E-48C1-8BD6DCACD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2025: least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05BE2-091D-A153-84F1-50DACCC6F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little memory might a microcontroller have?</a:t>
            </a:r>
          </a:p>
          <a:p>
            <a:endParaRPr lang="en-US" dirty="0"/>
          </a:p>
          <a:p>
            <a:r>
              <a:rPr lang="en-US" dirty="0"/>
              <a:t>PIC10F200</a:t>
            </a:r>
          </a:p>
          <a:p>
            <a:pPr lvl="1"/>
            <a:r>
              <a:rPr lang="en-US" dirty="0"/>
              <a:t>384 Bytes of ROM,</a:t>
            </a:r>
          </a:p>
          <a:p>
            <a:pPr lvl="1"/>
            <a:r>
              <a:rPr lang="en-US" dirty="0"/>
              <a:t>16 Bytes of RAM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Still actively produced and for sale on </a:t>
            </a:r>
            <a:r>
              <a:rPr lang="en-US" dirty="0" err="1"/>
              <a:t>Digikey</a:t>
            </a:r>
            <a:endParaRPr lang="en-US" dirty="0"/>
          </a:p>
          <a:p>
            <a:pPr lvl="2"/>
            <a:r>
              <a:rPr lang="en-US" dirty="0"/>
              <a:t>$0.58 a piece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A54DA-43B8-2B69-1C23-99A6B4635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3074" name="Picture 2" descr="SOT 23-6">
            <a:extLst>
              <a:ext uri="{FF2B5EF4-FFF2-40B4-BE49-F238E27FC236}">
                <a16:creationId xmlns:a16="http://schemas.microsoft.com/office/drawing/2014/main" id="{16F22F64-9B89-FA96-68C7-E8911C010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364" y="1828800"/>
            <a:ext cx="2251364" cy="225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2589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625A3-C436-E04C-EAEA-EC4944A59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CA4D85-F968-894F-9061-20906A984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2B4BA1-E7D7-E8F6-617D-45C0ACDD32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Microcontrollers and Computers</a:t>
            </a:r>
          </a:p>
          <a:p>
            <a:r>
              <a:rPr lang="en-US" b="1" dirty="0"/>
              <a:t>Microcontroller Components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b="1" dirty="0"/>
              <a:t>Peripherals</a:t>
            </a:r>
          </a:p>
          <a:p>
            <a:pPr lvl="1"/>
            <a:r>
              <a:rPr lang="en-US" dirty="0"/>
              <a:t>Pins &amp; Other stuff</a:t>
            </a:r>
          </a:p>
          <a:p>
            <a:r>
              <a:rPr lang="en-US" dirty="0"/>
              <a:t>Microbit microcontroller</a:t>
            </a:r>
          </a:p>
          <a:p>
            <a:r>
              <a:rPr lang="en-US" dirty="0"/>
              <a:t>Microcontroller History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8F26F1F-09F7-70B5-14A6-173F0EFDD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61565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C3016-4A74-128A-E648-21C5CB6E1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426FFD-CF75-7EA6-2A74-44A438BDD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90E5FA-1439-7685-0EFB-9095927458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Microcontrollers and Computers</a:t>
            </a:r>
          </a:p>
          <a:p>
            <a:r>
              <a:rPr lang="en-US" dirty="0"/>
              <a:t>Microcontroller Components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Peripherals</a:t>
            </a:r>
          </a:p>
          <a:p>
            <a:pPr lvl="1"/>
            <a:r>
              <a:rPr lang="en-US" dirty="0"/>
              <a:t>Pins &amp; Other stuff</a:t>
            </a:r>
          </a:p>
          <a:p>
            <a:r>
              <a:rPr lang="en-US" dirty="0"/>
              <a:t>Microbit microcontroller</a:t>
            </a:r>
          </a:p>
          <a:p>
            <a:r>
              <a:rPr lang="en-US" dirty="0"/>
              <a:t>Microcontroller History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F1FD614-1951-E10B-D413-A5B979CC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338124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6A7BA-E6D6-4E9F-967E-2E02EDF22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microcontroller block diagram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C3B8A-8FAB-4A86-A6F3-116F0BCD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6C8520-7F90-496F-B345-31E6C8CBC5EB}"/>
              </a:ext>
            </a:extLst>
          </p:cNvPr>
          <p:cNvSpPr/>
          <p:nvPr/>
        </p:nvSpPr>
        <p:spPr>
          <a:xfrm>
            <a:off x="2474494" y="1412875"/>
            <a:ext cx="7239000" cy="444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200" b="1" dirty="0"/>
              <a:t>Microcontroller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9C9A11-B081-4142-A60D-5B5850F9A907}"/>
              </a:ext>
            </a:extLst>
          </p:cNvPr>
          <p:cNvSpPr/>
          <p:nvPr/>
        </p:nvSpPr>
        <p:spPr>
          <a:xfrm>
            <a:off x="2829091" y="2300871"/>
            <a:ext cx="3126206" cy="147420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Processor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2165A4-3891-4101-8D4E-43884C92535B}"/>
              </a:ext>
            </a:extLst>
          </p:cNvPr>
          <p:cNvSpPr/>
          <p:nvPr/>
        </p:nvSpPr>
        <p:spPr>
          <a:xfrm>
            <a:off x="2801685" y="4841879"/>
            <a:ext cx="3126206" cy="8128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Memory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18E8C1-C982-41ED-8C7F-BD9291738FD4}"/>
              </a:ext>
            </a:extLst>
          </p:cNvPr>
          <p:cNvSpPr/>
          <p:nvPr/>
        </p:nvSpPr>
        <p:spPr>
          <a:xfrm rot="16200000">
            <a:off x="6037847" y="2759074"/>
            <a:ext cx="3126206" cy="812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Peripherals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A289CBA-64E5-4BE2-93A8-6EFD31184380}"/>
              </a:ext>
            </a:extLst>
          </p:cNvPr>
          <p:cNvSpPr/>
          <p:nvPr/>
        </p:nvSpPr>
        <p:spPr>
          <a:xfrm rot="16200000">
            <a:off x="8098588" y="2759074"/>
            <a:ext cx="3126206" cy="8128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Pins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928C963A-FBB5-40A7-85B5-22E98BB24576}"/>
              </a:ext>
            </a:extLst>
          </p:cNvPr>
          <p:cNvSpPr/>
          <p:nvPr/>
        </p:nvSpPr>
        <p:spPr>
          <a:xfrm>
            <a:off x="5990388" y="2695072"/>
            <a:ext cx="11884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Left-Right 10">
            <a:extLst>
              <a:ext uri="{FF2B5EF4-FFF2-40B4-BE49-F238E27FC236}">
                <a16:creationId xmlns:a16="http://schemas.microsoft.com/office/drawing/2014/main" id="{7AEFAFE2-DB95-4729-BC6E-7670308223B5}"/>
              </a:ext>
            </a:extLst>
          </p:cNvPr>
          <p:cNvSpPr/>
          <p:nvPr/>
        </p:nvSpPr>
        <p:spPr>
          <a:xfrm>
            <a:off x="8023059" y="2695072"/>
            <a:ext cx="12392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622D49D5-F455-41A5-9026-8761CDFC06AF}"/>
              </a:ext>
            </a:extLst>
          </p:cNvPr>
          <p:cNvSpPr/>
          <p:nvPr/>
        </p:nvSpPr>
        <p:spPr>
          <a:xfrm rot="5400000">
            <a:off x="3858792" y="3965577"/>
            <a:ext cx="106680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2671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30B29-BBCC-5E2F-BC97-9D95FED59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D9A66-43BF-A986-2790-FCC486953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86BBB-2F94-BA3A-389B-BD400123F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Hardware modules that perform some action</a:t>
            </a:r>
          </a:p>
          <a:p>
            <a:pPr lvl="1"/>
            <a:r>
              <a:rPr lang="en-US" dirty="0"/>
              <a:t>Specifically, modules within the microcontroller chip</a:t>
            </a:r>
          </a:p>
          <a:p>
            <a:pPr lvl="1"/>
            <a:r>
              <a:rPr lang="en-US" dirty="0"/>
              <a:t>NOT a separate chip, sensor, or </a:t>
            </a:r>
            <a:r>
              <a:rPr lang="en-US" dirty="0" err="1"/>
              <a:t>inpu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Examples</a:t>
            </a:r>
          </a:p>
          <a:p>
            <a:pPr lvl="1"/>
            <a:r>
              <a:rPr lang="en-US" dirty="0"/>
              <a:t>Random Number Generator (RNG)</a:t>
            </a:r>
          </a:p>
          <a:p>
            <a:pPr lvl="2"/>
            <a:r>
              <a:rPr lang="en-US" dirty="0"/>
              <a:t>Processor can request a random number</a:t>
            </a:r>
          </a:p>
          <a:p>
            <a:pPr lvl="2"/>
            <a:r>
              <a:rPr lang="en-US" dirty="0"/>
              <a:t>The RNG peripheral does some kind of actions to generate one</a:t>
            </a:r>
          </a:p>
          <a:p>
            <a:pPr lvl="2"/>
            <a:r>
              <a:rPr lang="en-US" dirty="0"/>
              <a:t>The RNG provides the random number to the processor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9425C-E0FD-54DE-ED6A-5A67FB1B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8BE819-8F7A-B9A8-13D0-D69220EE9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8769" y="2565036"/>
            <a:ext cx="3219033" cy="136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8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5DF7A-5F73-5C8B-2C83-9E381E485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92037-6E3C-DBE9-01F9-9E4900B18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kinds of peripherals exist?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39FD1-F287-A9E0-8CAA-EDD3B74E8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External connections</a:t>
            </a:r>
          </a:p>
          <a:p>
            <a:pPr lvl="1"/>
            <a:r>
              <a:rPr lang="en-US" dirty="0"/>
              <a:t>Used by processor to interact with outside world</a:t>
            </a:r>
          </a:p>
          <a:p>
            <a:pPr lvl="1"/>
            <a:r>
              <a:rPr lang="en-US" dirty="0"/>
              <a:t>Examples</a:t>
            </a:r>
          </a:p>
          <a:p>
            <a:pPr lvl="2"/>
            <a:r>
              <a:rPr lang="en-US" dirty="0"/>
              <a:t>Read from buttons and switches</a:t>
            </a:r>
          </a:p>
          <a:p>
            <a:pPr lvl="2"/>
            <a:r>
              <a:rPr lang="en-US" dirty="0"/>
              <a:t>Turn on/off LEDs</a:t>
            </a:r>
          </a:p>
          <a:p>
            <a:pPr lvl="2"/>
            <a:r>
              <a:rPr lang="en-US" dirty="0"/>
              <a:t>Measure a voltage</a:t>
            </a:r>
          </a:p>
          <a:p>
            <a:pPr lvl="2"/>
            <a:r>
              <a:rPr lang="en-US" dirty="0"/>
              <a:t>Connect to external sensors chips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Internal systems</a:t>
            </a:r>
          </a:p>
          <a:p>
            <a:pPr lvl="1"/>
            <a:r>
              <a:rPr lang="en-US" dirty="0"/>
              <a:t>Used by processor to speedup or provide some action it’s not capable of</a:t>
            </a:r>
          </a:p>
          <a:p>
            <a:pPr lvl="1"/>
            <a:r>
              <a:rPr lang="en-US" dirty="0"/>
              <a:t>Examples:</a:t>
            </a:r>
          </a:p>
          <a:p>
            <a:pPr lvl="2"/>
            <a:r>
              <a:rPr lang="en-US" dirty="0"/>
              <a:t>Request random numbers</a:t>
            </a:r>
          </a:p>
          <a:p>
            <a:pPr lvl="2"/>
            <a:r>
              <a:rPr lang="en-US" dirty="0"/>
              <a:t>Encrypt or decrypt some information</a:t>
            </a:r>
          </a:p>
          <a:p>
            <a:pPr lvl="2"/>
            <a:r>
              <a:rPr lang="en-US" dirty="0"/>
              <a:t>Check the current time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0AD8BF-B403-8F5A-F546-A0A5A7FDC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057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68F1B-E86A-778C-BE64-56F476BD0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D1D26-69B5-AF47-CD49-3421D833B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microcontrollers usually have?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03757-707C-5560-5F74-EEDD134E1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163695" cy="5029200"/>
          </a:xfrm>
        </p:spPr>
        <p:txBody>
          <a:bodyPr>
            <a:normAutofit/>
          </a:bodyPr>
          <a:lstStyle/>
          <a:p>
            <a:r>
              <a:rPr lang="en-US" dirty="0"/>
              <a:t>Common examples</a:t>
            </a:r>
          </a:p>
          <a:p>
            <a:pPr lvl="1"/>
            <a:r>
              <a:rPr lang="en-US" dirty="0"/>
              <a:t>Digital inputs and outputs</a:t>
            </a:r>
          </a:p>
          <a:p>
            <a:pPr lvl="1"/>
            <a:r>
              <a:rPr lang="en-US" dirty="0"/>
              <a:t>Analog inputs and outputs</a:t>
            </a:r>
          </a:p>
          <a:p>
            <a:pPr lvl="1"/>
            <a:r>
              <a:rPr lang="en-US" dirty="0"/>
              <a:t>Messages over various communication protocols: UART, I2C, SPI</a:t>
            </a:r>
          </a:p>
          <a:p>
            <a:pPr lvl="1"/>
            <a:r>
              <a:rPr lang="en-US" dirty="0"/>
              <a:t>Set and check timers</a:t>
            </a:r>
            <a:br>
              <a:rPr lang="en-US" dirty="0"/>
            </a:br>
            <a:endParaRPr lang="en-US" dirty="0"/>
          </a:p>
          <a:p>
            <a:r>
              <a:rPr lang="en-US" dirty="0"/>
              <a:t>Less common (but not rare) examples</a:t>
            </a:r>
          </a:p>
          <a:p>
            <a:pPr lvl="1"/>
            <a:r>
              <a:rPr lang="en-US" dirty="0"/>
              <a:t>Cryptography accelerators</a:t>
            </a:r>
          </a:p>
          <a:p>
            <a:pPr lvl="1"/>
            <a:r>
              <a:rPr lang="en-US" dirty="0"/>
              <a:t>Complicated wire protocols (USB, CAN)</a:t>
            </a:r>
          </a:p>
          <a:p>
            <a:pPr lvl="1"/>
            <a:r>
              <a:rPr lang="en-US" dirty="0"/>
              <a:t>Wireless radios (BLE, 802.15.4, </a:t>
            </a:r>
            <a:r>
              <a:rPr lang="en-US" dirty="0" err="1"/>
              <a:t>WiFi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r>
              <a:rPr lang="en-US" dirty="0"/>
              <a:t>We’ll spend most of class learning various peripherals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96C1DA-FF8A-0527-CDFD-BA79646E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0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E8DC-BBCD-4D5E-8047-86756178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Peripheral design choices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F6839-A51C-4A18-9F32-9931C1BF8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882105" cy="5029200"/>
          </a:xfrm>
        </p:spPr>
        <p:txBody>
          <a:bodyPr/>
          <a:lstStyle/>
          <a:p>
            <a:r>
              <a:rPr lang="en-US" dirty="0"/>
              <a:t>More peripherals mean more capabilities</a:t>
            </a:r>
          </a:p>
          <a:p>
            <a:pPr lvl="1"/>
            <a:r>
              <a:rPr lang="en-US" dirty="0"/>
              <a:t>But also means more cost for the chip</a:t>
            </a:r>
          </a:p>
          <a:p>
            <a:pPr lvl="1"/>
            <a:r>
              <a:rPr lang="en-US" dirty="0"/>
              <a:t>Peripherals occupy silicon</a:t>
            </a:r>
          </a:p>
          <a:p>
            <a:pPr lvl="1"/>
            <a:r>
              <a:rPr lang="en-US" dirty="0"/>
              <a:t>Most peripherals will go unused for a given application…</a:t>
            </a:r>
          </a:p>
          <a:p>
            <a:pPr lvl="1"/>
            <a:endParaRPr lang="en-US" dirty="0"/>
          </a:p>
          <a:p>
            <a:r>
              <a:rPr lang="en-US" dirty="0"/>
              <a:t>Flexibility tradeoffs within a given peripheral</a:t>
            </a:r>
          </a:p>
          <a:p>
            <a:pPr lvl="1"/>
            <a:r>
              <a:rPr lang="en-US" dirty="0"/>
              <a:t>One capability is easier to use</a:t>
            </a:r>
          </a:p>
          <a:p>
            <a:pPr lvl="1"/>
            <a:r>
              <a:rPr lang="en-US" dirty="0"/>
              <a:t>Many capabilities are more useful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026D6-39DF-45B3-981E-B24EDDF3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A9ADF027-C200-49D5-8568-2B83DDC39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7056" y="228601"/>
            <a:ext cx="4643337" cy="5486400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635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6" name="Apple A8 SoC">
            <a:extLst>
              <a:ext uri="{FF2B5EF4-FFF2-40B4-BE49-F238E27FC236}">
                <a16:creationId xmlns:a16="http://schemas.microsoft.com/office/drawing/2014/main" id="{92AB1010-211A-4863-A58B-C482AF3A8369}"/>
              </a:ext>
            </a:extLst>
          </p:cNvPr>
          <p:cNvSpPr txBox="1"/>
          <p:nvPr/>
        </p:nvSpPr>
        <p:spPr>
          <a:xfrm>
            <a:off x="7249568" y="5634036"/>
            <a:ext cx="4330825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5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/>
              <a:t>Apple A8 SoC</a:t>
            </a:r>
          </a:p>
        </p:txBody>
      </p:sp>
    </p:spTree>
    <p:extLst>
      <p:ext uri="{BB962C8B-B14F-4D97-AF65-F5344CB8AC3E}">
        <p14:creationId xmlns:p14="http://schemas.microsoft.com/office/powerpoint/2010/main" val="20251774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0705C-B56D-4790-174D-4381EB066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133733-B795-C216-AF92-C04286F0F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30A35A-59EA-BC80-AA37-55B2B033E2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Microcontrollers and Computers</a:t>
            </a:r>
          </a:p>
          <a:p>
            <a:r>
              <a:rPr lang="en-US" b="1" dirty="0"/>
              <a:t>Microcontroller Components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Peripherals</a:t>
            </a:r>
          </a:p>
          <a:p>
            <a:pPr lvl="1"/>
            <a:r>
              <a:rPr lang="en-US" b="1" dirty="0"/>
              <a:t>Pins &amp; Other Stuff</a:t>
            </a:r>
          </a:p>
          <a:p>
            <a:r>
              <a:rPr lang="en-US" dirty="0"/>
              <a:t>Microbit microcontroller</a:t>
            </a:r>
          </a:p>
          <a:p>
            <a:r>
              <a:rPr lang="en-US" dirty="0"/>
              <a:t>Microcontroller History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CF75B59-6C9F-74DE-CAB5-B759076ED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564910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6A7BA-E6D6-4E9F-967E-2E02EDF22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microcontroller block diagram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C3B8A-8FAB-4A86-A6F3-116F0BCD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6C8520-7F90-496F-B345-31E6C8CBC5EB}"/>
              </a:ext>
            </a:extLst>
          </p:cNvPr>
          <p:cNvSpPr/>
          <p:nvPr/>
        </p:nvSpPr>
        <p:spPr>
          <a:xfrm>
            <a:off x="2474494" y="1412875"/>
            <a:ext cx="7239000" cy="444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200" b="1" dirty="0"/>
              <a:t>Microcontroller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9C9A11-B081-4142-A60D-5B5850F9A907}"/>
              </a:ext>
            </a:extLst>
          </p:cNvPr>
          <p:cNvSpPr/>
          <p:nvPr/>
        </p:nvSpPr>
        <p:spPr>
          <a:xfrm>
            <a:off x="2829091" y="2300871"/>
            <a:ext cx="3126206" cy="147420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Processor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2165A4-3891-4101-8D4E-43884C92535B}"/>
              </a:ext>
            </a:extLst>
          </p:cNvPr>
          <p:cNvSpPr/>
          <p:nvPr/>
        </p:nvSpPr>
        <p:spPr>
          <a:xfrm>
            <a:off x="2801685" y="4841879"/>
            <a:ext cx="3126206" cy="8128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Memory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18E8C1-C982-41ED-8C7F-BD9291738FD4}"/>
              </a:ext>
            </a:extLst>
          </p:cNvPr>
          <p:cNvSpPr/>
          <p:nvPr/>
        </p:nvSpPr>
        <p:spPr>
          <a:xfrm rot="16200000">
            <a:off x="6037847" y="2759074"/>
            <a:ext cx="3126206" cy="812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Peripherals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A289CBA-64E5-4BE2-93A8-6EFD31184380}"/>
              </a:ext>
            </a:extLst>
          </p:cNvPr>
          <p:cNvSpPr/>
          <p:nvPr/>
        </p:nvSpPr>
        <p:spPr>
          <a:xfrm rot="16200000">
            <a:off x="8098588" y="2759074"/>
            <a:ext cx="3126206" cy="8128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Pins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928C963A-FBB5-40A7-85B5-22E98BB24576}"/>
              </a:ext>
            </a:extLst>
          </p:cNvPr>
          <p:cNvSpPr/>
          <p:nvPr/>
        </p:nvSpPr>
        <p:spPr>
          <a:xfrm>
            <a:off x="5990388" y="2695072"/>
            <a:ext cx="11884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Left-Right 10">
            <a:extLst>
              <a:ext uri="{FF2B5EF4-FFF2-40B4-BE49-F238E27FC236}">
                <a16:creationId xmlns:a16="http://schemas.microsoft.com/office/drawing/2014/main" id="{7AEFAFE2-DB95-4729-BC6E-7670308223B5}"/>
              </a:ext>
            </a:extLst>
          </p:cNvPr>
          <p:cNvSpPr/>
          <p:nvPr/>
        </p:nvSpPr>
        <p:spPr>
          <a:xfrm>
            <a:off x="8023059" y="2695072"/>
            <a:ext cx="12392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622D49D5-F455-41A5-9026-8761CDFC06AF}"/>
              </a:ext>
            </a:extLst>
          </p:cNvPr>
          <p:cNvSpPr/>
          <p:nvPr/>
        </p:nvSpPr>
        <p:spPr>
          <a:xfrm rot="5400000">
            <a:off x="3858792" y="3965577"/>
            <a:ext cx="106680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565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A1538-6B17-4E11-8E32-B08A7C35D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3AF9E-FB4D-432A-9923-79D55096A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Peripherals need to electrically connect to outside world</a:t>
            </a:r>
          </a:p>
          <a:p>
            <a:pPr lvl="1"/>
            <a:r>
              <a:rPr lang="en-US" dirty="0"/>
              <a:t>Attach to pins on the exterior of the chip</a:t>
            </a:r>
          </a:p>
          <a:p>
            <a:pPr lvl="1"/>
            <a:endParaRPr lang="en-US" dirty="0"/>
          </a:p>
          <a:p>
            <a:r>
              <a:rPr lang="en-US" dirty="0"/>
              <a:t>More pins allow for more connections</a:t>
            </a:r>
          </a:p>
          <a:p>
            <a:pPr lvl="1"/>
            <a:r>
              <a:rPr lang="en-US" dirty="0"/>
              <a:t>At increased cost and size</a:t>
            </a:r>
          </a:p>
          <a:p>
            <a:pPr lvl="1"/>
            <a:endParaRPr lang="en-US" dirty="0"/>
          </a:p>
          <a:p>
            <a:r>
              <a:rPr lang="en-US" dirty="0"/>
              <a:t>Pin layouts can add more pins for cheaper</a:t>
            </a:r>
          </a:p>
          <a:p>
            <a:pPr lvl="1"/>
            <a:r>
              <a:rPr lang="en-US" dirty="0"/>
              <a:t>But make soldering and debugging difficult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D215D7-2F49-430D-A1E0-ACB1DE51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A22F63E-7B31-44C2-8E8D-35A122211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5132" y="2159962"/>
            <a:ext cx="18669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What is a BGA: SMD Ball Grid Array » Electronics Notes">
            <a:extLst>
              <a:ext uri="{FF2B5EF4-FFF2-40B4-BE49-F238E27FC236}">
                <a16:creationId xmlns:a16="http://schemas.microsoft.com/office/drawing/2014/main" id="{81F8123D-9C77-471B-BAF5-45AC703112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80779" y="5194026"/>
            <a:ext cx="1803400" cy="152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ow to Build a PCB: QFN footprints">
            <a:extLst>
              <a:ext uri="{FF2B5EF4-FFF2-40B4-BE49-F238E27FC236}">
                <a16:creationId xmlns:a16="http://schemas.microsoft.com/office/drawing/2014/main" id="{3F7A1EBE-E85F-44D6-A698-FD351DFEB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82622" y="4026862"/>
            <a:ext cx="2747719" cy="98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021E6FC-3C12-417E-B895-92F5FCF10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6482" y="525185"/>
            <a:ext cx="1568450" cy="156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5328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E8DC-BBCD-4D5E-8047-86756178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connections to pins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F6839-A51C-4A18-9F32-9931C1BF8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Peripherals need to be connected to external pins</a:t>
            </a:r>
          </a:p>
          <a:p>
            <a:pPr lvl="1"/>
            <a:r>
              <a:rPr lang="en-US" dirty="0"/>
              <a:t>Can any peripheral connect to any pin, or are there limited mappings?</a:t>
            </a:r>
          </a:p>
          <a:p>
            <a:pPr lvl="1"/>
            <a:r>
              <a:rPr lang="en-US" dirty="0"/>
              <a:t>Modern microcontrollers allow any-to-any connections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Older MCUs</a:t>
            </a:r>
            <a:br>
              <a:rPr lang="en-US" dirty="0"/>
            </a:br>
            <a:r>
              <a:rPr lang="en-US" dirty="0"/>
              <a:t>had mapping</a:t>
            </a:r>
            <a:br>
              <a:rPr lang="en-US" dirty="0"/>
            </a:br>
            <a:r>
              <a:rPr lang="en-US" dirty="0"/>
              <a:t>tables and</a:t>
            </a:r>
            <a:br>
              <a:rPr lang="en-US" dirty="0"/>
            </a:br>
            <a:r>
              <a:rPr lang="en-US" dirty="0"/>
              <a:t>pin selection</a:t>
            </a:r>
            <a:br>
              <a:rPr lang="en-US" dirty="0"/>
            </a:br>
            <a:r>
              <a:rPr lang="en-US" dirty="0"/>
              <a:t>was more</a:t>
            </a:r>
            <a:br>
              <a:rPr lang="en-US" dirty="0"/>
            </a:br>
            <a:r>
              <a:rPr lang="en-US" dirty="0"/>
              <a:t>challenging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026D6-39DF-45B3-981E-B24EDDF3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1D9559-76A2-4ADE-8421-7D64F55BC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231" y="2682542"/>
            <a:ext cx="8536463" cy="358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186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36E37-DDED-464A-A8A2-A09EEF6F3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haven’t we talked about?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58431-FD72-4362-960B-07EDC308E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255211" cy="5029200"/>
          </a:xfrm>
        </p:spPr>
        <p:txBody>
          <a:bodyPr/>
          <a:lstStyle/>
          <a:p>
            <a:r>
              <a:rPr lang="en-US" b="1" dirty="0"/>
              <a:t>Power</a:t>
            </a:r>
          </a:p>
          <a:p>
            <a:pPr marL="457200" lvl="1" indent="0">
              <a:buNone/>
            </a:pPr>
            <a:endParaRPr lang="en-US" b="1" dirty="0"/>
          </a:p>
          <a:p>
            <a:r>
              <a:rPr lang="en-US" b="1" dirty="0"/>
              <a:t>Programming</a:t>
            </a:r>
          </a:p>
          <a:p>
            <a:pPr marL="457200" lvl="1" indent="0">
              <a:buNone/>
            </a:pPr>
            <a:endParaRPr lang="en-US" b="1" dirty="0"/>
          </a:p>
          <a:p>
            <a:r>
              <a:rPr lang="en-US" b="1" dirty="0"/>
              <a:t>Others?</a:t>
            </a:r>
          </a:p>
          <a:p>
            <a:pPr lvl="1"/>
            <a:r>
              <a:rPr lang="en-US" dirty="0"/>
              <a:t>Clocks</a:t>
            </a:r>
          </a:p>
          <a:p>
            <a:pPr lvl="1"/>
            <a:r>
              <a:rPr lang="en-US" dirty="0"/>
              <a:t>Antennas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A8023-D723-4CF6-989D-59B46D21F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91206E-4921-45D7-AB9D-7F65C55F794E}"/>
              </a:ext>
            </a:extLst>
          </p:cNvPr>
          <p:cNvSpPr/>
          <p:nvPr/>
        </p:nvSpPr>
        <p:spPr>
          <a:xfrm>
            <a:off x="3986797" y="1514475"/>
            <a:ext cx="7239000" cy="444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200" b="1" dirty="0"/>
              <a:t>Microcontroller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99B5B6D-F2E6-4775-AFEF-46DF0BE0A379}"/>
              </a:ext>
            </a:extLst>
          </p:cNvPr>
          <p:cNvSpPr/>
          <p:nvPr/>
        </p:nvSpPr>
        <p:spPr>
          <a:xfrm>
            <a:off x="4341394" y="2402471"/>
            <a:ext cx="3126206" cy="147420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Processor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9039A12-2851-4D32-A3C7-851978F85F8A}"/>
              </a:ext>
            </a:extLst>
          </p:cNvPr>
          <p:cNvSpPr/>
          <p:nvPr/>
        </p:nvSpPr>
        <p:spPr>
          <a:xfrm>
            <a:off x="4313988" y="4943479"/>
            <a:ext cx="3126206" cy="8128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Memory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6706D7D-87E2-4835-A79A-64B908D07F94}"/>
              </a:ext>
            </a:extLst>
          </p:cNvPr>
          <p:cNvSpPr/>
          <p:nvPr/>
        </p:nvSpPr>
        <p:spPr>
          <a:xfrm rot="16200000">
            <a:off x="7550150" y="2860674"/>
            <a:ext cx="3126206" cy="812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Peripherals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3332705-CDAF-465D-8947-181E7521837D}"/>
              </a:ext>
            </a:extLst>
          </p:cNvPr>
          <p:cNvSpPr/>
          <p:nvPr/>
        </p:nvSpPr>
        <p:spPr>
          <a:xfrm rot="16200000">
            <a:off x="9610891" y="2860674"/>
            <a:ext cx="3126206" cy="8128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Pins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BACA518C-F93F-45EA-89F9-EDCFF6B0D887}"/>
              </a:ext>
            </a:extLst>
          </p:cNvPr>
          <p:cNvSpPr/>
          <p:nvPr/>
        </p:nvSpPr>
        <p:spPr>
          <a:xfrm>
            <a:off x="7502691" y="2796672"/>
            <a:ext cx="11884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Left-Right 10">
            <a:extLst>
              <a:ext uri="{FF2B5EF4-FFF2-40B4-BE49-F238E27FC236}">
                <a16:creationId xmlns:a16="http://schemas.microsoft.com/office/drawing/2014/main" id="{6F1D3F9E-ED62-4CB1-9325-2D655F05EA65}"/>
              </a:ext>
            </a:extLst>
          </p:cNvPr>
          <p:cNvSpPr/>
          <p:nvPr/>
        </p:nvSpPr>
        <p:spPr>
          <a:xfrm>
            <a:off x="9535362" y="2796672"/>
            <a:ext cx="12392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3D10D88E-0C68-407D-9522-FC3A186DCFF3}"/>
              </a:ext>
            </a:extLst>
          </p:cNvPr>
          <p:cNvSpPr/>
          <p:nvPr/>
        </p:nvSpPr>
        <p:spPr>
          <a:xfrm rot="5400000">
            <a:off x="5371095" y="4067177"/>
            <a:ext cx="106680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646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0DBEF-15D0-7D4E-85C6-ED67163E5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inside a computer?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7FE66-48C9-EC73-D965-9C7CFEE02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26315" cy="5029200"/>
          </a:xfrm>
        </p:spPr>
        <p:txBody>
          <a:bodyPr/>
          <a:lstStyle/>
          <a:p>
            <a:r>
              <a:rPr lang="en-US" dirty="0" err="1"/>
              <a:t>Macbook</a:t>
            </a:r>
            <a:r>
              <a:rPr lang="en-US" dirty="0"/>
              <a:t> Air (circa 2013, 2</a:t>
            </a:r>
            <a:r>
              <a:rPr lang="en-US" baseline="30000" dirty="0"/>
              <a:t>nd</a:t>
            </a:r>
            <a:r>
              <a:rPr lang="en-US" dirty="0"/>
              <a:t> gen)</a:t>
            </a:r>
          </a:p>
          <a:p>
            <a:pPr lvl="1"/>
            <a:r>
              <a:rPr lang="en-US" dirty="0"/>
              <a:t>Modern computers are mostly similar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Intel Core i5 processor</a:t>
            </a:r>
          </a:p>
          <a:p>
            <a:pPr lvl="1"/>
            <a:r>
              <a:rPr lang="en-US" dirty="0"/>
              <a:t>128 GB Flash storage</a:t>
            </a:r>
          </a:p>
          <a:p>
            <a:pPr lvl="1"/>
            <a:r>
              <a:rPr lang="en-US" dirty="0"/>
              <a:t>4 GB DDR3 RAM</a:t>
            </a:r>
          </a:p>
          <a:p>
            <a:pPr lvl="1"/>
            <a:r>
              <a:rPr lang="en-US" dirty="0"/>
              <a:t>1440x900 pixel display</a:t>
            </a:r>
          </a:p>
          <a:p>
            <a:pPr lvl="1"/>
            <a:endParaRPr lang="en-US" dirty="0"/>
          </a:p>
          <a:p>
            <a:r>
              <a:rPr lang="en-US" dirty="0"/>
              <a:t>Picked because there is a teardown I like of an embedded device from the same year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F8DB5-5A4C-4601-3238-1748B2BED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8B54E78-59A1-1EBE-87D2-3A7AAC3946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84303" y="571500"/>
            <a:ext cx="3945698" cy="468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1F9C84-2A68-F93D-BACA-AFD65E066AA5}"/>
              </a:ext>
            </a:extLst>
          </p:cNvPr>
          <p:cNvSpPr txBox="1"/>
          <p:nvPr/>
        </p:nvSpPr>
        <p:spPr>
          <a:xfrm>
            <a:off x="530789" y="6050119"/>
            <a:ext cx="70599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https://www.ifixit.com/Teardown/MacBook+Air+13-Inch+Mid+2013+Teardown/15042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77365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E8DC-BBCD-4D5E-8047-86756178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Powering microcontrollers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F6839-A51C-4A18-9F32-9931C1BF8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require a specific voltage</a:t>
            </a:r>
          </a:p>
          <a:p>
            <a:pPr lvl="1"/>
            <a:r>
              <a:rPr lang="en-US" dirty="0"/>
              <a:t>E.g. 5 volts, 3.3 volts, 1.8 volts</a:t>
            </a:r>
          </a:p>
          <a:p>
            <a:pPr lvl="1"/>
            <a:r>
              <a:rPr lang="en-US" dirty="0"/>
              <a:t>Must be stable and supply enough current (or MCU “browns out”)</a:t>
            </a:r>
          </a:p>
          <a:p>
            <a:pPr lvl="1"/>
            <a:r>
              <a:rPr lang="en-US" dirty="0"/>
              <a:t>Noisy power supply can be an issue</a:t>
            </a:r>
          </a:p>
          <a:p>
            <a:pPr lvl="1"/>
            <a:endParaRPr lang="en-US" dirty="0"/>
          </a:p>
          <a:p>
            <a:r>
              <a:rPr lang="en-US" dirty="0"/>
              <a:t>Some microcontrollers have wider ranges of acceptable voltages</a:t>
            </a:r>
          </a:p>
          <a:p>
            <a:pPr lvl="1"/>
            <a:r>
              <a:rPr lang="en-US" dirty="0"/>
              <a:t>Need to pay attention to acceptable range on I/O though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026D6-39DF-45B3-981E-B24EDDF3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58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E8DC-BBCD-4D5E-8047-86756178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microcontrollers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F6839-A51C-4A18-9F32-9931C1BF8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JTAG (Joint Test Action Group)</a:t>
            </a:r>
          </a:p>
          <a:p>
            <a:pPr lvl="1"/>
            <a:r>
              <a:rPr lang="en-US" dirty="0"/>
              <a:t>Hardware built into the microcontroller for testing purposes</a:t>
            </a:r>
          </a:p>
          <a:p>
            <a:pPr lvl="1"/>
            <a:r>
              <a:rPr lang="en-US" dirty="0"/>
              <a:t>Can arbitrarily read/write memory</a:t>
            </a:r>
          </a:p>
          <a:p>
            <a:pPr lvl="1"/>
            <a:r>
              <a:rPr lang="en-US" dirty="0"/>
              <a:t>Can single step process too, at runtime!</a:t>
            </a:r>
          </a:p>
          <a:p>
            <a:pPr lvl="2"/>
            <a:r>
              <a:rPr lang="en-US" dirty="0"/>
              <a:t>GDB can connect to it! (sort of)</a:t>
            </a:r>
          </a:p>
          <a:p>
            <a:endParaRPr lang="en-US" dirty="0"/>
          </a:p>
          <a:p>
            <a:r>
              <a:rPr lang="en-US" dirty="0"/>
              <a:t>Bootloaders</a:t>
            </a:r>
          </a:p>
          <a:p>
            <a:pPr lvl="1"/>
            <a:r>
              <a:rPr lang="en-US" dirty="0"/>
              <a:t>Software runs on the microcontroller at boot that waits a short time for someone to contact it and upload code</a:t>
            </a:r>
          </a:p>
          <a:p>
            <a:pPr lvl="2"/>
            <a:r>
              <a:rPr lang="en-US" dirty="0"/>
              <a:t>Via I/O pins</a:t>
            </a:r>
          </a:p>
          <a:p>
            <a:pPr lvl="1"/>
            <a:r>
              <a:rPr lang="en-US" dirty="0"/>
              <a:t>Convenient, but sometimes unreliable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026D6-39DF-45B3-981E-B24EDDF3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1668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4DB79-BCF2-7F69-81C6-988A1D688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5B6A5E-EBF8-D718-D541-D1999E0E5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C33D28-99BB-BC4F-1BF4-3D59CF1804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Microcontrollers and Computers</a:t>
            </a:r>
          </a:p>
          <a:p>
            <a:r>
              <a:rPr lang="en-US" dirty="0"/>
              <a:t>Microcontroller Components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Peripherals</a:t>
            </a:r>
          </a:p>
          <a:p>
            <a:pPr lvl="1"/>
            <a:r>
              <a:rPr lang="en-US" dirty="0"/>
              <a:t>Pins &amp; Other stuff</a:t>
            </a:r>
          </a:p>
          <a:p>
            <a:r>
              <a:rPr lang="en-US" b="1" dirty="0"/>
              <a:t>Microbit microcontroller</a:t>
            </a:r>
          </a:p>
          <a:p>
            <a:r>
              <a:rPr lang="en-US" dirty="0"/>
              <a:t>Microcontroller History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CE864DE-0846-1F7F-692D-F6C238EC0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0056522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89E4251-5EC6-4CD2-ADDA-284714CAF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2188" y="228600"/>
            <a:ext cx="7437755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Micro:bit</a:t>
            </a:r>
            <a:r>
              <a:rPr lang="en-US" dirty="0"/>
              <a:t> v2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3327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Circuit board</a:t>
            </a:r>
          </a:p>
          <a:p>
            <a:pPr lvl="1"/>
            <a:r>
              <a:rPr lang="en-US" dirty="0"/>
              <a:t>Entire thing</a:t>
            </a:r>
          </a:p>
          <a:p>
            <a:pPr lvl="1"/>
            <a:r>
              <a:rPr lang="en-US" dirty="0" err="1"/>
              <a:t>a.k.a</a:t>
            </a:r>
            <a:r>
              <a:rPr lang="en-US" dirty="0"/>
              <a:t> “Dev Board”</a:t>
            </a:r>
          </a:p>
          <a:p>
            <a:pPr lvl="1"/>
            <a:r>
              <a:rPr lang="en-US" dirty="0" err="1"/>
              <a:t>a.k.a</a:t>
            </a:r>
            <a:r>
              <a:rPr lang="en-US" dirty="0"/>
              <a:t> PCB</a:t>
            </a:r>
            <a:br>
              <a:rPr lang="en-US" dirty="0"/>
            </a:br>
            <a:r>
              <a:rPr lang="en-US" dirty="0"/>
              <a:t>(Printed Circuit Board)</a:t>
            </a:r>
          </a:p>
          <a:p>
            <a:pPr lvl="1"/>
            <a:endParaRPr lang="en-US" dirty="0"/>
          </a:p>
          <a:p>
            <a:r>
              <a:rPr lang="en-US" dirty="0"/>
              <a:t>Microcontroller</a:t>
            </a:r>
          </a:p>
          <a:p>
            <a:pPr lvl="1"/>
            <a:r>
              <a:rPr lang="en-US" dirty="0"/>
              <a:t>The computer on it</a:t>
            </a:r>
          </a:p>
          <a:p>
            <a:pPr lvl="1"/>
            <a:r>
              <a:rPr lang="en-US" dirty="0" err="1"/>
              <a:t>Microbit</a:t>
            </a:r>
            <a:r>
              <a:rPr lang="en-US" dirty="0"/>
              <a:t> has two</a:t>
            </a:r>
          </a:p>
          <a:p>
            <a:pPr lvl="2"/>
            <a:r>
              <a:rPr lang="en-US" dirty="0"/>
              <a:t>One as a programmer for the </a:t>
            </a:r>
            <a:r>
              <a:rPr lang="en-US" dirty="0" err="1"/>
              <a:t>nRF</a:t>
            </a:r>
            <a:br>
              <a:rPr lang="en-US" dirty="0"/>
            </a:br>
            <a:r>
              <a:rPr lang="en-US" dirty="0"/>
              <a:t>(USB-&gt;JTAG)</a:t>
            </a:r>
          </a:p>
          <a:p>
            <a:pPr lvl="2"/>
            <a:r>
              <a:rPr lang="en-US" dirty="0"/>
              <a:t>One for applications that we will use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09BB9C9-1412-4004-B9C0-4802440BD157}"/>
              </a:ext>
            </a:extLst>
          </p:cNvPr>
          <p:cNvGrpSpPr/>
          <p:nvPr/>
        </p:nvGrpSpPr>
        <p:grpSpPr>
          <a:xfrm>
            <a:off x="5473702" y="4265246"/>
            <a:ext cx="4066719" cy="2206848"/>
            <a:chOff x="5473702" y="4265246"/>
            <a:chExt cx="4066719" cy="220684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30F8F8B-B722-4E3D-800B-56BDA3138137}"/>
                </a:ext>
              </a:extLst>
            </p:cNvPr>
            <p:cNvSpPr/>
            <p:nvPr/>
          </p:nvSpPr>
          <p:spPr>
            <a:xfrm>
              <a:off x="7150100" y="4265246"/>
              <a:ext cx="711200" cy="738554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D3BBEDE-CDCA-4A6B-83A3-C4EA8039B0AD}"/>
                </a:ext>
              </a:extLst>
            </p:cNvPr>
            <p:cNvSpPr/>
            <p:nvPr/>
          </p:nvSpPr>
          <p:spPr>
            <a:xfrm>
              <a:off x="8829221" y="4316046"/>
              <a:ext cx="711200" cy="738554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61BA9A5-D7EC-4BD2-AA05-754E320DA9C9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 flipH="1">
              <a:off x="6311901" y="4895641"/>
              <a:ext cx="942352" cy="1276559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7DA96F7-A3F5-446F-9E8B-0FD14FA540E3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 flipH="1">
              <a:off x="6311902" y="4946441"/>
              <a:ext cx="2621472" cy="1225759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7DF47A4-DDFF-4865-800E-647972AB7DC0}"/>
                </a:ext>
              </a:extLst>
            </p:cNvPr>
            <p:cNvSpPr txBox="1"/>
            <p:nvPr/>
          </p:nvSpPr>
          <p:spPr>
            <a:xfrm>
              <a:off x="5473702" y="6102762"/>
              <a:ext cx="177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Microcontrollers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31244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4123A-8DDE-4F89-AA12-8D6E14FA4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– Microcontroller on the </a:t>
            </a:r>
            <a:r>
              <a:rPr lang="en-US" dirty="0" err="1"/>
              <a:t>Micro:bit</a:t>
            </a:r>
            <a:r>
              <a:rPr lang="en-US" dirty="0"/>
              <a:t> v2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79067-E6DA-4EE2-A6E6-C8B2F99B6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Processor: 32-bit ARM Cortex-M4F</a:t>
            </a:r>
          </a:p>
          <a:p>
            <a:pPr lvl="1"/>
            <a:r>
              <a:rPr lang="en-US" dirty="0"/>
              <a:t>32-bit registers and pointers, Floating-point support</a:t>
            </a:r>
          </a:p>
          <a:p>
            <a:pPr lvl="1"/>
            <a:r>
              <a:rPr lang="en-US" dirty="0"/>
              <a:t>64 MHz clock frequency</a:t>
            </a:r>
          </a:p>
          <a:p>
            <a:r>
              <a:rPr lang="en-US" dirty="0"/>
              <a:t>Memory:</a:t>
            </a:r>
          </a:p>
          <a:p>
            <a:pPr lvl="1"/>
            <a:r>
              <a:rPr lang="en-US" dirty="0"/>
              <a:t>128 KB SRAM</a:t>
            </a:r>
          </a:p>
          <a:p>
            <a:pPr lvl="1"/>
            <a:r>
              <a:rPr lang="en-US" dirty="0"/>
              <a:t>512 KB Flash</a:t>
            </a:r>
          </a:p>
          <a:p>
            <a:pPr lvl="1"/>
            <a:endParaRPr lang="en-US" dirty="0"/>
          </a:p>
          <a:p>
            <a:r>
              <a:rPr lang="en-US" dirty="0"/>
              <a:t>Peripherals:</a:t>
            </a:r>
          </a:p>
          <a:p>
            <a:pPr lvl="1"/>
            <a:r>
              <a:rPr lang="en-US" dirty="0"/>
              <a:t>Various peripherals</a:t>
            </a:r>
          </a:p>
          <a:p>
            <a:pPr lvl="2"/>
            <a:r>
              <a:rPr lang="en-US" dirty="0"/>
              <a:t>ADC, PWM</a:t>
            </a:r>
          </a:p>
          <a:p>
            <a:pPr lvl="2"/>
            <a:r>
              <a:rPr lang="en-US" dirty="0"/>
              <a:t>I2C, UART, SPI, USB</a:t>
            </a:r>
          </a:p>
          <a:p>
            <a:pPr lvl="2"/>
            <a:r>
              <a:rPr lang="en-US" dirty="0"/>
              <a:t>RNG, 32-bit Timers, Watchdog, Temperature</a:t>
            </a:r>
          </a:p>
          <a:p>
            <a:pPr lvl="2"/>
            <a:r>
              <a:rPr lang="en-US" dirty="0"/>
              <a:t>2.4 GHz Radio: Bluetooth Low energy / 802.15.4</a:t>
            </a:r>
          </a:p>
          <a:p>
            <a:pPr lvl="1"/>
            <a:endParaRPr lang="en-US" dirty="0"/>
          </a:p>
          <a:p>
            <a:r>
              <a:rPr lang="en-US" dirty="0"/>
              <a:t>Pins:</a:t>
            </a:r>
          </a:p>
          <a:p>
            <a:pPr lvl="1"/>
            <a:r>
              <a:rPr lang="en-US" dirty="0"/>
              <a:t>73 total pins, up to 42 I/O pins that can connect to peripherals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78D96-2DFC-4902-A7DD-9B7DA5F55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5122" name="Picture 2" descr="nRF52833 - Advanced Bluetooth multiprotocol SoC - nordicsemi.com">
            <a:extLst>
              <a:ext uri="{FF2B5EF4-FFF2-40B4-BE49-F238E27FC236}">
                <a16:creationId xmlns:a16="http://schemas.microsoft.com/office/drawing/2014/main" id="{0B24C1A5-6CBC-4D7C-A896-90F51A218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9600" y="1934368"/>
            <a:ext cx="2989263" cy="298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1277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BF987-B9F1-865E-3A58-ED3412BAD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Pins on the nRF52833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AEF6B-7C51-506E-51BC-5BFE71EC8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879266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73 individual pins</a:t>
            </a:r>
          </a:p>
          <a:p>
            <a:pPr lvl="1"/>
            <a:r>
              <a:rPr lang="en-US" dirty="0"/>
              <a:t>Plus a big ground pad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Some are used for special purposes</a:t>
            </a:r>
          </a:p>
          <a:p>
            <a:pPr lvl="1"/>
            <a:r>
              <a:rPr lang="en-US" dirty="0"/>
              <a:t>Power (16)</a:t>
            </a:r>
          </a:p>
          <a:p>
            <a:pPr lvl="1"/>
            <a:r>
              <a:rPr lang="en-US" dirty="0"/>
              <a:t>External Oscillator (2)</a:t>
            </a:r>
          </a:p>
          <a:p>
            <a:pPr lvl="1"/>
            <a:r>
              <a:rPr lang="en-US" dirty="0"/>
              <a:t>Debugging (2)</a:t>
            </a:r>
          </a:p>
          <a:p>
            <a:pPr lvl="1"/>
            <a:r>
              <a:rPr lang="en-US" dirty="0"/>
              <a:t>RF Antenna (1)</a:t>
            </a:r>
          </a:p>
          <a:p>
            <a:pPr lvl="1"/>
            <a:r>
              <a:rPr lang="en-US" dirty="0"/>
              <a:t>USB (2)</a:t>
            </a:r>
          </a:p>
          <a:p>
            <a:pPr lvl="1"/>
            <a:r>
              <a:rPr lang="en-US" dirty="0"/>
              <a:t>Not connected at all (8)</a:t>
            </a:r>
          </a:p>
          <a:p>
            <a:pPr lvl="1"/>
            <a:endParaRPr lang="en-US" dirty="0"/>
          </a:p>
          <a:p>
            <a:r>
              <a:rPr lang="en-US" dirty="0"/>
              <a:t>Remaining 42 pins can be used as General Purpose I/O (GPIO)</a:t>
            </a:r>
          </a:p>
          <a:p>
            <a:pPr lvl="1"/>
            <a:r>
              <a:rPr lang="en-US" dirty="0"/>
              <a:t>Digital I/O</a:t>
            </a:r>
          </a:p>
          <a:p>
            <a:pPr lvl="1"/>
            <a:r>
              <a:rPr lang="en-US" dirty="0"/>
              <a:t>Or connected to other peripherals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BB225-D2F2-381A-246F-18EB73DED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1026" name="Picture 2" descr="NRF52833 RF Transceiver Bluetooth 2.4GHz 73-VFQ: Datasheet, Pinout, and  nRf52833 vs nRF52840">
            <a:extLst>
              <a:ext uri="{FF2B5EF4-FFF2-40B4-BE49-F238E27FC236}">
                <a16:creationId xmlns:a16="http://schemas.microsoft.com/office/drawing/2014/main" id="{247CA0C6-2246-DCA2-D2FE-558FB0EC0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2733" y="1023769"/>
            <a:ext cx="5267661" cy="526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84B56F3-5C26-84BA-9B98-8925F5FCD0F1}"/>
              </a:ext>
            </a:extLst>
          </p:cNvPr>
          <p:cNvCxnSpPr>
            <a:cxnSpLocks/>
          </p:cNvCxnSpPr>
          <p:nvPr/>
        </p:nvCxnSpPr>
        <p:spPr>
          <a:xfrm>
            <a:off x="7756264" y="1033631"/>
            <a:ext cx="86061" cy="38615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9D309AE-04A0-B3B3-A88A-9177D81B6173}"/>
              </a:ext>
            </a:extLst>
          </p:cNvPr>
          <p:cNvCxnSpPr>
            <a:cxnSpLocks/>
          </p:cNvCxnSpPr>
          <p:nvPr/>
        </p:nvCxnSpPr>
        <p:spPr>
          <a:xfrm>
            <a:off x="7605656" y="1078080"/>
            <a:ext cx="109371" cy="6310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5A3F599-51B4-7C5A-8CA2-28400A60C9FC}"/>
              </a:ext>
            </a:extLst>
          </p:cNvPr>
          <p:cNvCxnSpPr>
            <a:cxnSpLocks/>
          </p:cNvCxnSpPr>
          <p:nvPr/>
        </p:nvCxnSpPr>
        <p:spPr>
          <a:xfrm flipH="1">
            <a:off x="7381539" y="1118795"/>
            <a:ext cx="95026" cy="35130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1306F80-9D07-563C-5CB5-CDE2B3E11558}"/>
              </a:ext>
            </a:extLst>
          </p:cNvPr>
          <p:cNvSpPr txBox="1"/>
          <p:nvPr/>
        </p:nvSpPr>
        <p:spPr>
          <a:xfrm>
            <a:off x="7293686" y="739590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Pins</a:t>
            </a:r>
          </a:p>
        </p:txBody>
      </p:sp>
    </p:spTree>
    <p:extLst>
      <p:ext uri="{BB962C8B-B14F-4D97-AF65-F5344CB8AC3E}">
        <p14:creationId xmlns:p14="http://schemas.microsoft.com/office/powerpoint/2010/main" val="41667588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4B34-4DC1-B6FA-40D5-E29716CC3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nRF52833 pins in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FD22A-5C01-1063-02D9-FD9CD7353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Pins are collected into “Ports”</a:t>
            </a:r>
          </a:p>
          <a:p>
            <a:pPr lvl="1"/>
            <a:r>
              <a:rPr lang="en-US" dirty="0"/>
              <a:t>Each Port has 32 pins</a:t>
            </a:r>
          </a:p>
          <a:p>
            <a:pPr lvl="1"/>
            <a:endParaRPr lang="en-US" dirty="0"/>
          </a:p>
          <a:p>
            <a:r>
              <a:rPr lang="en-US" dirty="0"/>
              <a:t>42 total GPIO pins</a:t>
            </a:r>
          </a:p>
          <a:p>
            <a:pPr lvl="1"/>
            <a:r>
              <a:rPr lang="en-US" dirty="0"/>
              <a:t>Port 0 – pins 0-31</a:t>
            </a:r>
          </a:p>
          <a:p>
            <a:pPr lvl="1"/>
            <a:r>
              <a:rPr lang="en-US" dirty="0"/>
              <a:t>Port 1 – pins 0-9</a:t>
            </a:r>
          </a:p>
          <a:p>
            <a:pPr lvl="1"/>
            <a:endParaRPr lang="en-US" dirty="0"/>
          </a:p>
          <a:p>
            <a:r>
              <a:rPr lang="en-US" dirty="0"/>
              <a:t>Referred to as 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[port]</a:t>
            </a:r>
            <a:r>
              <a:rPr lang="en-US" dirty="0"/>
              <a:t>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[pin]</a:t>
            </a:r>
          </a:p>
          <a:p>
            <a:pPr lvl="1"/>
            <a:r>
              <a:rPr lang="en-US" dirty="0"/>
              <a:t>For example: P0.20, P1.08, P0.00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1FBE2-CA4A-0346-F0A7-5452529A0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4163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1805A-F672-AE6D-31DD-4090A450D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Pins on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51BAA-2319-7C37-5E55-87A9369D8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707144" cy="50292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Microbit</a:t>
            </a:r>
            <a:r>
              <a:rPr lang="en-US" dirty="0"/>
              <a:t> uses the nRF52833, and then connects individual pins from the Microcontroller to certain parts of the board</a:t>
            </a:r>
          </a:p>
          <a:p>
            <a:pPr lvl="1"/>
            <a:r>
              <a:rPr lang="en-US" dirty="0"/>
              <a:t>Every board does this</a:t>
            </a:r>
          </a:p>
          <a:p>
            <a:pPr lvl="1"/>
            <a:r>
              <a:rPr lang="en-US" dirty="0"/>
              <a:t>The only way to know this connections is to look at the documentation</a:t>
            </a:r>
          </a:p>
          <a:p>
            <a:pPr lvl="1"/>
            <a:endParaRPr lang="en-US" dirty="0"/>
          </a:p>
          <a:p>
            <a:r>
              <a:rPr lang="en-US" dirty="0"/>
              <a:t>For example:</a:t>
            </a:r>
          </a:p>
          <a:p>
            <a:pPr lvl="1"/>
            <a:r>
              <a:rPr lang="en-US" dirty="0"/>
              <a:t>BTN_A connects to P0.14</a:t>
            </a:r>
          </a:p>
          <a:p>
            <a:pPr lvl="1"/>
            <a:r>
              <a:rPr lang="en-US" dirty="0"/>
              <a:t>BTN_B connects to P0.23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58864C-0BFF-346B-BA0B-9021C0576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491CBB-D82E-BC15-6838-146BC847D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9750" y="395268"/>
            <a:ext cx="5219874" cy="623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6569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F4429-1229-C3D7-76DA-0B99C37B8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our software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D4D21-4EB7-8286-906C-127C748EC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298353" cy="5029200"/>
          </a:xfrm>
        </p:spPr>
        <p:txBody>
          <a:bodyPr/>
          <a:lstStyle/>
          <a:p>
            <a:r>
              <a:rPr lang="en-US" dirty="0"/>
              <a:t>Header file gives names to each pin based on how the </a:t>
            </a:r>
            <a:r>
              <a:rPr lang="en-US" dirty="0" err="1"/>
              <a:t>Microbit</a:t>
            </a:r>
            <a:r>
              <a:rPr lang="en-US" dirty="0"/>
              <a:t> uses it</a:t>
            </a:r>
          </a:p>
          <a:p>
            <a:pPr lvl="1"/>
            <a:r>
              <a:rPr lang="en-US" dirty="0">
                <a:hlinkClick r:id="rId2"/>
              </a:rPr>
              <a:t>https://github.com/nu-ce346/nu-microbit-base/blob/main/software/boards/microbit_v2/microbit_v2.h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You can use these names directly in your code where you need the pin number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CDD9A-E8EB-4B00-B678-2491CDC5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A9FEC8-C7FE-F58B-5D97-AFD0C9D51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054" y="491991"/>
            <a:ext cx="4572000" cy="746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153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11F63-6F6E-4515-8C51-BF0253DEB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the datasheet!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20635-E688-4A9D-8F29-EE913724D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nRF52833 Product Specification</a:t>
            </a:r>
            <a:endParaRPr lang="en-US" dirty="0">
              <a:hlinkClick r:id="rId2"/>
            </a:endParaRPr>
          </a:p>
          <a:p>
            <a:pPr lvl="1"/>
            <a:r>
              <a:rPr lang="en-US" dirty="0"/>
              <a:t>Online: </a:t>
            </a:r>
            <a:r>
              <a:rPr lang="en-US" dirty="0">
                <a:hlinkClick r:id="rId3"/>
              </a:rPr>
              <a:t>https://docs.nordicsemi.com/bundle/ps_nrf52833/page/keyfeatures_html5.html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PDF: </a:t>
            </a:r>
            <a:r>
              <a:rPr lang="en-US" dirty="0">
                <a:hlinkClick r:id="rId4"/>
              </a:rPr>
              <a:t>https://docs-be.nordicsemi.com/bundle/ps_nrf52833/attach/nRF52833_PS_v1.7.pdf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09FED6-F305-43EB-9437-AB2E3FA48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839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DAEB8-CA9F-2767-801D-F053B1AA4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Unscrewing the bottom cover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C803A-ADD9-5BB0-672E-CBC51831E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745200" cy="5029200"/>
          </a:xfrm>
        </p:spPr>
        <p:txBody>
          <a:bodyPr/>
          <a:lstStyle/>
          <a:p>
            <a:r>
              <a:rPr lang="en-US" dirty="0"/>
              <a:t>Top half is the motherboard</a:t>
            </a:r>
          </a:p>
          <a:p>
            <a:pPr lvl="1"/>
            <a:r>
              <a:rPr lang="en-US" dirty="0"/>
              <a:t>Holds and connects all the parts of the computer</a:t>
            </a:r>
          </a:p>
          <a:p>
            <a:endParaRPr lang="en-US" dirty="0"/>
          </a:p>
          <a:p>
            <a:r>
              <a:rPr lang="en-US" dirty="0"/>
              <a:t>Bottom half are battery packs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A55BF-CE13-B6CF-CCFC-20CCBCBA3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2C4DF2A-311A-9D5D-1544-AFE8C003D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4088" y="1016135"/>
            <a:ext cx="7286847" cy="546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1937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E82C9-DB40-3E47-F1B1-8A2909E3A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62338D-C53A-3D98-A4A4-0141E86AD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8096A5-4744-5F3A-120E-8B8B037C0C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Microcontrollers and Computers</a:t>
            </a:r>
          </a:p>
          <a:p>
            <a:r>
              <a:rPr lang="en-US" dirty="0"/>
              <a:t>Microcontroller Components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Peripherals</a:t>
            </a:r>
          </a:p>
          <a:p>
            <a:pPr lvl="1"/>
            <a:r>
              <a:rPr lang="en-US" dirty="0"/>
              <a:t>Pins &amp; Other stuff</a:t>
            </a:r>
          </a:p>
          <a:p>
            <a:r>
              <a:rPr lang="en-US" dirty="0"/>
              <a:t>Microbit microcontroller</a:t>
            </a:r>
          </a:p>
          <a:p>
            <a:r>
              <a:rPr lang="en-US" b="1" dirty="0"/>
              <a:t>Microcontroller History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92F4223-4761-24E2-5A7E-07E54CA9A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410819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E8DC-BBCD-4D5E-8047-86756178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Older microcontrollers (90s-00s)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F6839-A51C-4A18-9F32-9931C1BF8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Focus: cheap, small computer systems</a:t>
            </a:r>
          </a:p>
          <a:p>
            <a:endParaRPr lang="en-US" dirty="0"/>
          </a:p>
          <a:p>
            <a:r>
              <a:rPr lang="en-US" dirty="0"/>
              <a:t>PIC</a:t>
            </a:r>
          </a:p>
          <a:p>
            <a:pPr lvl="1"/>
            <a:r>
              <a:rPr lang="en-US" dirty="0"/>
              <a:t>8, 16, and 24-bit MIPs architecture</a:t>
            </a:r>
          </a:p>
          <a:p>
            <a:pPr lvl="1"/>
            <a:r>
              <a:rPr lang="en-US" dirty="0"/>
              <a:t>PICAXE available with Basic interpreter</a:t>
            </a:r>
          </a:p>
          <a:p>
            <a:pPr lvl="1"/>
            <a:endParaRPr lang="en-US" dirty="0"/>
          </a:p>
          <a:p>
            <a:r>
              <a:rPr lang="en-US" dirty="0"/>
              <a:t>AVR</a:t>
            </a:r>
          </a:p>
          <a:p>
            <a:pPr lvl="1"/>
            <a:r>
              <a:rPr lang="en-US" dirty="0"/>
              <a:t>8-bit custom architecture (AVR architecture)</a:t>
            </a:r>
          </a:p>
          <a:p>
            <a:pPr lvl="1"/>
            <a:r>
              <a:rPr lang="en-US" dirty="0"/>
              <a:t>Used in Arduinos</a:t>
            </a:r>
          </a:p>
          <a:p>
            <a:pPr lvl="1"/>
            <a:r>
              <a:rPr lang="en-US" dirty="0"/>
              <a:t>AT Tiny 4: $0.30 per unit</a:t>
            </a:r>
          </a:p>
          <a:p>
            <a:pPr lvl="2"/>
            <a:r>
              <a:rPr lang="en-US" dirty="0"/>
              <a:t>4 I/O pins, 32 Bytes RAM, 512 Bytes ROM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026D6-39DF-45B3-981E-B24EDDF3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648A36-AFD6-4802-A5D7-4C76C9FAE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67" y="228600"/>
            <a:ext cx="3658127" cy="305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837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E8DC-BBCD-4D5E-8047-86756178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capable microcontrollers (00s-10s)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F6839-A51C-4A18-9F32-9931C1BF8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Focus: diversify into extreme low power and more capable systems</a:t>
            </a:r>
          </a:p>
          <a:p>
            <a:endParaRPr lang="en-US" dirty="0"/>
          </a:p>
          <a:p>
            <a:r>
              <a:rPr lang="en-US" dirty="0"/>
              <a:t>MSP430</a:t>
            </a:r>
          </a:p>
          <a:p>
            <a:pPr lvl="1"/>
            <a:r>
              <a:rPr lang="en-US" dirty="0"/>
              <a:t>16-bit custom architecture (MSP430 architecture)</a:t>
            </a:r>
          </a:p>
          <a:p>
            <a:pPr lvl="1"/>
            <a:r>
              <a:rPr lang="en-US" dirty="0"/>
              <a:t>Capable, but also extremely low power</a:t>
            </a:r>
          </a:p>
          <a:p>
            <a:pPr lvl="2"/>
            <a:r>
              <a:rPr lang="en-US" dirty="0"/>
              <a:t>&lt;1 </a:t>
            </a:r>
            <a:r>
              <a:rPr lang="en-US" dirty="0" err="1"/>
              <a:t>μA</a:t>
            </a:r>
            <a:r>
              <a:rPr lang="en-US" dirty="0"/>
              <a:t> sleep current</a:t>
            </a:r>
          </a:p>
          <a:p>
            <a:pPr lvl="1"/>
            <a:endParaRPr lang="en-US" dirty="0"/>
          </a:p>
          <a:p>
            <a:r>
              <a:rPr lang="en-US" dirty="0"/>
              <a:t>STM32, Atmel SAM series (Cortex-M0, M3, M4, M4F)</a:t>
            </a:r>
          </a:p>
          <a:p>
            <a:pPr lvl="1"/>
            <a:r>
              <a:rPr lang="en-US" dirty="0"/>
              <a:t>32-bit ARM architecture (ARMv7)</a:t>
            </a:r>
          </a:p>
          <a:p>
            <a:pPr lvl="2"/>
            <a:r>
              <a:rPr lang="en-US" dirty="0"/>
              <a:t>Leverage success of ARM on smartphones</a:t>
            </a:r>
          </a:p>
          <a:p>
            <a:pPr lvl="1"/>
            <a:r>
              <a:rPr lang="en-US" dirty="0"/>
              <a:t>Every peripheral under the sun. Plus a variety of memory choices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026D6-39DF-45B3-981E-B24EDDF3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555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E8DC-BBCD-4D5E-8047-86756178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system-on-chips (10s-20s?)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F6839-A51C-4A18-9F32-9931C1BF8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Focus: increase memory and capability</a:t>
            </a:r>
          </a:p>
          <a:p>
            <a:pPr lvl="1"/>
            <a:r>
              <a:rPr lang="en-US" dirty="0"/>
              <a:t>Include radios in the same chip</a:t>
            </a:r>
          </a:p>
          <a:p>
            <a:endParaRPr lang="en-US" dirty="0"/>
          </a:p>
          <a:p>
            <a:r>
              <a:rPr lang="en-US" dirty="0"/>
              <a:t>nRF51 and nRF52 series</a:t>
            </a:r>
          </a:p>
          <a:p>
            <a:pPr lvl="1"/>
            <a:r>
              <a:rPr lang="en-US" dirty="0"/>
              <a:t>32-bit ARM microcontrollers (Cortex M)</a:t>
            </a:r>
          </a:p>
          <a:p>
            <a:pPr lvl="1"/>
            <a:r>
              <a:rPr lang="en-US" dirty="0"/>
              <a:t>Include 2.4 GHz radio: Bluetooth Low Energy and 802.15.4/Thread</a:t>
            </a:r>
          </a:p>
          <a:p>
            <a:pPr lvl="1"/>
            <a:endParaRPr lang="en-US" dirty="0"/>
          </a:p>
          <a:p>
            <a:r>
              <a:rPr lang="en-US" dirty="0"/>
              <a:t>Others have followed this same path</a:t>
            </a:r>
          </a:p>
          <a:p>
            <a:pPr lvl="1"/>
            <a:r>
              <a:rPr lang="en-US" dirty="0"/>
              <a:t>TI CC26XX</a:t>
            </a:r>
          </a:p>
          <a:p>
            <a:pPr lvl="1"/>
            <a:r>
              <a:rPr lang="en-US" dirty="0"/>
              <a:t>Apollo3</a:t>
            </a:r>
          </a:p>
          <a:p>
            <a:pPr lvl="1"/>
            <a:r>
              <a:rPr lang="en-US" dirty="0"/>
              <a:t>STM32WL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026D6-39DF-45B3-981E-B24EDDF3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418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3CCD0-12BF-48B4-BE28-2E461ACC6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microcontrollers (20s and beyond)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1790C-80CD-4496-BE25-359C615FC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Multi-core systems</a:t>
            </a:r>
          </a:p>
          <a:p>
            <a:pPr lvl="1"/>
            <a:r>
              <a:rPr lang="en-US" dirty="0"/>
              <a:t>Not for performance, but for separation of concerns</a:t>
            </a:r>
          </a:p>
          <a:p>
            <a:pPr lvl="2"/>
            <a:r>
              <a:rPr lang="en-US" dirty="0"/>
              <a:t>Run radio code on one core</a:t>
            </a:r>
          </a:p>
          <a:p>
            <a:pPr lvl="2"/>
            <a:r>
              <a:rPr lang="en-US" dirty="0"/>
              <a:t>Application code goes on the other core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Also allows </a:t>
            </a:r>
            <a:r>
              <a:rPr lang="en-US" dirty="0" err="1"/>
              <a:t>BIG.little</a:t>
            </a:r>
            <a:r>
              <a:rPr lang="en-US" dirty="0"/>
              <a:t> architecture</a:t>
            </a:r>
          </a:p>
          <a:p>
            <a:pPr lvl="2"/>
            <a:r>
              <a:rPr lang="en-US" dirty="0"/>
              <a:t>Higher performance core when interpreting data</a:t>
            </a:r>
          </a:p>
          <a:p>
            <a:pPr lvl="2"/>
            <a:r>
              <a:rPr lang="en-US" dirty="0"/>
              <a:t>Lower performance core for sampling sensors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nRF54 series really emphasizes this</a:t>
            </a:r>
          </a:p>
          <a:p>
            <a:pPr lvl="2"/>
            <a:r>
              <a:rPr lang="en-US" dirty="0"/>
              <a:t>Multiple BIG ARM processors and little RISC-V processors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B4BDC-4CE7-46B0-94F9-1D050B90A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84E34D-9E93-486B-9A3F-8112AFABBE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801" y="1148919"/>
            <a:ext cx="3289300" cy="383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053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60B05-FEE2-47C1-819F-671166DD3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Popular components rarely die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816B8-E499-41B6-8803-CEFF2038A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Majority of popular older options still exist</a:t>
            </a:r>
          </a:p>
          <a:p>
            <a:pPr lvl="1"/>
            <a:r>
              <a:rPr lang="en-US" dirty="0"/>
              <a:t>Designers can trade off cost, capability, and efficiency</a:t>
            </a:r>
            <a:br>
              <a:rPr lang="en-US" dirty="0"/>
            </a:br>
            <a:r>
              <a:rPr lang="en-US" dirty="0"/>
              <a:t>alongside “modern features”</a:t>
            </a:r>
          </a:p>
          <a:p>
            <a:pPr lvl="1"/>
            <a:endParaRPr lang="en-US" dirty="0"/>
          </a:p>
          <a:p>
            <a:r>
              <a:rPr lang="en-US" dirty="0"/>
              <a:t>Upgrading for an existing product is unlikely</a:t>
            </a:r>
          </a:p>
          <a:p>
            <a:pPr lvl="1"/>
            <a:r>
              <a:rPr lang="en-US" dirty="0"/>
              <a:t>Large cost, little benefit</a:t>
            </a:r>
          </a:p>
          <a:p>
            <a:endParaRPr lang="en-US" dirty="0"/>
          </a:p>
          <a:p>
            <a:r>
              <a:rPr lang="en-US" dirty="0"/>
              <a:t>Example: Arduino still primarily uses AVR</a:t>
            </a:r>
          </a:p>
          <a:p>
            <a:pPr lvl="1"/>
            <a:r>
              <a:rPr lang="en-US" dirty="0"/>
              <a:t>Works just fine for its needs</a:t>
            </a:r>
          </a:p>
          <a:p>
            <a:pPr lvl="1"/>
            <a:r>
              <a:rPr lang="en-US" dirty="0"/>
              <a:t>Also releases new boards with nRF52s (Arduino Nano 33 BLE)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6AAF8-2DB6-425B-A4AF-FD6A95D21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pic>
        <p:nvPicPr>
          <p:cNvPr id="4098" name="Picture 2" descr="Arduino Uno - Wikipedia">
            <a:extLst>
              <a:ext uri="{FF2B5EF4-FFF2-40B4-BE49-F238E27FC236}">
                <a16:creationId xmlns:a16="http://schemas.microsoft.com/office/drawing/2014/main" id="{CD58FE06-6021-4A8F-B3CB-DFD5CC332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7194" y="228600"/>
            <a:ext cx="3100806" cy="31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mazon.com: Arduino Nano 33 BLE [ABX00030]: Computers &amp; Accessories">
            <a:extLst>
              <a:ext uri="{FF2B5EF4-FFF2-40B4-BE49-F238E27FC236}">
                <a16:creationId xmlns:a16="http://schemas.microsoft.com/office/drawing/2014/main" id="{366E2193-70CC-48A2-8BD6-0D25CB4C0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4207" y="3375820"/>
            <a:ext cx="2073693" cy="153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893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C85FC-4882-DDD0-EAFD-410A21DA4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2025: cheapest microcontroller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3A4C7-68E2-40A6-2E6B-CE9150BD9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PIC16F15213</a:t>
            </a:r>
          </a:p>
          <a:p>
            <a:pPr lvl="1"/>
            <a:r>
              <a:rPr lang="en-US" dirty="0"/>
              <a:t>16-bit custom architecture running at 32 MHz</a:t>
            </a:r>
          </a:p>
          <a:p>
            <a:pPr lvl="1"/>
            <a:r>
              <a:rPr lang="en-US" dirty="0"/>
              <a:t>256 KB of RAM</a:t>
            </a:r>
          </a:p>
          <a:p>
            <a:pPr lvl="1"/>
            <a:r>
              <a:rPr lang="en-US" dirty="0"/>
              <a:t>3.5 KB of Flash</a:t>
            </a:r>
          </a:p>
          <a:p>
            <a:pPr lvl="1"/>
            <a:r>
              <a:rPr lang="en-US" dirty="0"/>
              <a:t>8 pins (5 for I/O)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$0.38 per microcontroller</a:t>
            </a:r>
          </a:p>
          <a:p>
            <a:pPr lvl="2"/>
            <a:r>
              <a:rPr lang="en-US" dirty="0"/>
              <a:t>Still an “active” chip being manufactured</a:t>
            </a:r>
          </a:p>
          <a:p>
            <a:pPr lvl="2"/>
            <a:endParaRPr lang="en-US" dirty="0"/>
          </a:p>
          <a:p>
            <a:r>
              <a:rPr lang="en-US" dirty="0"/>
              <a:t>Can get significantly cheaper prices buying at scale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DB294-4ACD-DD04-37CD-C80E3745B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pic>
        <p:nvPicPr>
          <p:cNvPr id="2050" name="Picture 2" descr="8 SOIC">
            <a:extLst>
              <a:ext uri="{FF2B5EF4-FFF2-40B4-BE49-F238E27FC236}">
                <a16:creationId xmlns:a16="http://schemas.microsoft.com/office/drawing/2014/main" id="{FDAE1AC3-1081-3D89-EE2A-B4130D6DC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797" y="1261918"/>
            <a:ext cx="2819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068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2DD85-802B-7633-E1FC-66B666161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4C752C-9BE2-F46E-C2A9-E7F8526A0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65AB64-8F70-A591-A1F8-729AD38C13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Microcontrollers and Computers</a:t>
            </a:r>
          </a:p>
          <a:p>
            <a:r>
              <a:rPr lang="en-US" dirty="0"/>
              <a:t>Microcontroller Components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Peripherals</a:t>
            </a:r>
          </a:p>
          <a:p>
            <a:pPr lvl="1"/>
            <a:r>
              <a:rPr lang="en-US" dirty="0"/>
              <a:t>Pins &amp; Other stuff</a:t>
            </a:r>
          </a:p>
          <a:p>
            <a:r>
              <a:rPr lang="en-US" dirty="0"/>
              <a:t>Microbit microcontroller</a:t>
            </a:r>
          </a:p>
          <a:p>
            <a:r>
              <a:rPr lang="en-US" dirty="0"/>
              <a:t>Microcontroller History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4A840C0-0274-C1A7-57C9-E170AB80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43122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280C3-2473-D4DD-11E3-AEF709430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Non-volatile long-term storage: SSD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BF5DE-7318-9587-CC5F-AA5EB5AEE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04273" cy="5029200"/>
          </a:xfrm>
        </p:spPr>
        <p:txBody>
          <a:bodyPr/>
          <a:lstStyle/>
          <a:p>
            <a:r>
              <a:rPr lang="en-US" dirty="0"/>
              <a:t>The SSD is a module that connects through PCIe</a:t>
            </a:r>
          </a:p>
          <a:p>
            <a:endParaRPr lang="en-US" dirty="0"/>
          </a:p>
          <a:p>
            <a:r>
              <a:rPr lang="en-US" dirty="0"/>
              <a:t>In modern laptops the SSD is often soldered directly onto the motherboard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5D3A0-3249-B227-E95A-927B44A16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7FADA3A-E9E1-FB6E-CEAF-A095E537D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5761" y="1098550"/>
            <a:ext cx="5344633" cy="400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922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EA3FE-D408-1F8D-8B39-08CD7D4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Investigating the motherboard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1347B-1108-C126-E495-B7065095C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655" y="1143000"/>
            <a:ext cx="5030739" cy="5029200"/>
          </a:xfrm>
        </p:spPr>
        <p:txBody>
          <a:bodyPr/>
          <a:lstStyle/>
          <a:p>
            <a:r>
              <a:rPr lang="en-US" dirty="0"/>
              <a:t>Red (front, right)</a:t>
            </a:r>
          </a:p>
          <a:p>
            <a:pPr lvl="1"/>
            <a:r>
              <a:rPr lang="en-US" dirty="0"/>
              <a:t>Intel core i5 processor</a:t>
            </a:r>
          </a:p>
          <a:p>
            <a:pPr lvl="1"/>
            <a:endParaRPr lang="en-US" dirty="0"/>
          </a:p>
          <a:p>
            <a:r>
              <a:rPr lang="en-US" dirty="0"/>
              <a:t>Red (bottom, left)</a:t>
            </a:r>
          </a:p>
          <a:p>
            <a:pPr lvl="1"/>
            <a:r>
              <a:rPr lang="en-US" dirty="0"/>
              <a:t>Elpida LPDDR3 RAM, 4 GB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Other stuff are mostly radios, USB/Thunderbolt controllers, and power supply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7D043-7CA2-0B6F-0F88-0037EE359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AFC9190-30E4-34F8-3EDC-ABA1141B5E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5804" y="1690867"/>
            <a:ext cx="5925879" cy="173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67C41842-A95E-A40D-1BC2-37F895815C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5804" y="4599930"/>
            <a:ext cx="5925879" cy="157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2C1EC0-7103-AAED-A286-468A5DE06E52}"/>
              </a:ext>
            </a:extLst>
          </p:cNvPr>
          <p:cNvSpPr txBox="1"/>
          <p:nvPr/>
        </p:nvSpPr>
        <p:spPr>
          <a:xfrm>
            <a:off x="2169042" y="1317667"/>
            <a:ext cx="2247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71AB09-52F6-FCF6-5DAE-D1B4F9D12227}"/>
              </a:ext>
            </a:extLst>
          </p:cNvPr>
          <p:cNvSpPr txBox="1"/>
          <p:nvPr/>
        </p:nvSpPr>
        <p:spPr>
          <a:xfrm>
            <a:off x="2169042" y="4230598"/>
            <a:ext cx="2247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818546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98753-FB06-1677-17E1-91EE8DC93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Generalizing computer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52C9B-B837-831C-C9F9-B8B9ACE84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Computers </a:t>
            </a:r>
            <a:r>
              <a:rPr lang="en-US" i="1" dirty="0"/>
              <a:t>usually</a:t>
            </a:r>
            <a:r>
              <a:rPr lang="en-US" dirty="0"/>
              <a:t> need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dirty="0"/>
              <a:t>Memory (RAM)</a:t>
            </a:r>
          </a:p>
          <a:p>
            <a:pPr lvl="1"/>
            <a:r>
              <a:rPr lang="en-US" dirty="0"/>
              <a:t>Storage (Flash/SSD)</a:t>
            </a:r>
          </a:p>
          <a:p>
            <a:pPr lvl="1"/>
            <a:r>
              <a:rPr lang="en-US" dirty="0"/>
              <a:t>External communication</a:t>
            </a:r>
          </a:p>
          <a:p>
            <a:pPr lvl="2"/>
            <a:r>
              <a:rPr lang="en-US" dirty="0"/>
              <a:t>USB, Thunderbolt, SATA, HDMI, WiFi</a:t>
            </a:r>
          </a:p>
          <a:p>
            <a:pPr lvl="1"/>
            <a:r>
              <a:rPr lang="en-US" dirty="0"/>
              <a:t>Power management</a:t>
            </a:r>
          </a:p>
          <a:p>
            <a:pPr lvl="2"/>
            <a:r>
              <a:rPr lang="en-US" dirty="0"/>
              <a:t>Maybe batteries and charging</a:t>
            </a:r>
          </a:p>
          <a:p>
            <a:pPr lvl="1"/>
            <a:r>
              <a:rPr lang="en-US" dirty="0"/>
              <a:t>Something to connect it all: motherboard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3F3A4-4637-3F88-6E9E-8613C1A3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3C87472-A9CB-2B79-2C91-38D28D52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0873" y="309562"/>
            <a:ext cx="4749866" cy="398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64098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2133</TotalTime>
  <Words>3410</Words>
  <Application>Microsoft Office PowerPoint</Application>
  <PresentationFormat>Widescreen</PresentationFormat>
  <Paragraphs>804</Paragraphs>
  <Slides>67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3" baseType="lpstr">
      <vt:lpstr>Arial</vt:lpstr>
      <vt:lpstr>Calibri</vt:lpstr>
      <vt:lpstr>Consolas</vt:lpstr>
      <vt:lpstr>Courier New</vt:lpstr>
      <vt:lpstr>Tahoma</vt:lpstr>
      <vt:lpstr>Class Slides</vt:lpstr>
      <vt:lpstr>Lecture 02 Microcontrollers</vt:lpstr>
      <vt:lpstr>Class Updates</vt:lpstr>
      <vt:lpstr>Today’s Goals</vt:lpstr>
      <vt:lpstr>Outline</vt:lpstr>
      <vt:lpstr>What’s inside a computer?</vt:lpstr>
      <vt:lpstr>Unscrewing the bottom cover</vt:lpstr>
      <vt:lpstr>Non-volatile long-term storage: SSD</vt:lpstr>
      <vt:lpstr>Investigating the motherboard</vt:lpstr>
      <vt:lpstr>Generalizing computer design</vt:lpstr>
      <vt:lpstr>What’s inside a Fitbit?</vt:lpstr>
      <vt:lpstr>Fitbit teardown</vt:lpstr>
      <vt:lpstr>Fitbit circuit board front</vt:lpstr>
      <vt:lpstr>Fitbit as a computer</vt:lpstr>
      <vt:lpstr>Sidebar: you could make a Fitbit yourself</vt:lpstr>
      <vt:lpstr>Categories of computer chips</vt:lpstr>
      <vt:lpstr>Break + Question</vt:lpstr>
      <vt:lpstr>Break + Question</vt:lpstr>
      <vt:lpstr>Modern Chips</vt:lpstr>
      <vt:lpstr>Outline</vt:lpstr>
      <vt:lpstr>Generic microcontroller block diagram</vt:lpstr>
      <vt:lpstr>Processor</vt:lpstr>
      <vt:lpstr>Background: Instruction Set Architecture</vt:lpstr>
      <vt:lpstr>Background: Instruction Set Architecture</vt:lpstr>
      <vt:lpstr>ARM and RISC-V are common microcontroller architectures</vt:lpstr>
      <vt:lpstr>Other processor choices</vt:lpstr>
      <vt:lpstr>ARM Cortex M Series</vt:lpstr>
      <vt:lpstr>Outline</vt:lpstr>
      <vt:lpstr>Generic microcontroller block diagram</vt:lpstr>
      <vt:lpstr>Multiple types of memory are needed</vt:lpstr>
      <vt:lpstr>Volatile memory: SRAM</vt:lpstr>
      <vt:lpstr>Non-Volatile memory: Flash (usually)</vt:lpstr>
      <vt:lpstr>SRAM (RAM) versus Flash (ROM) memory</vt:lpstr>
      <vt:lpstr>Memory design choices</vt:lpstr>
      <vt:lpstr>Differences from memory in standard computers</vt:lpstr>
      <vt:lpstr>What about caches?</vt:lpstr>
      <vt:lpstr>Break + Open Question</vt:lpstr>
      <vt:lpstr>Break + Open Question</vt:lpstr>
      <vt:lpstr>Fall 2025: least memory</vt:lpstr>
      <vt:lpstr>Outline</vt:lpstr>
      <vt:lpstr>Generic microcontroller block diagram</vt:lpstr>
      <vt:lpstr>Peripherals</vt:lpstr>
      <vt:lpstr>What kinds of peripherals exist?</vt:lpstr>
      <vt:lpstr>What do microcontrollers usually have?</vt:lpstr>
      <vt:lpstr>Peripheral design choices</vt:lpstr>
      <vt:lpstr>Outline</vt:lpstr>
      <vt:lpstr>Generic microcontroller block diagram</vt:lpstr>
      <vt:lpstr>Pins</vt:lpstr>
      <vt:lpstr>Internal connections to pins</vt:lpstr>
      <vt:lpstr>What haven’t we talked about?</vt:lpstr>
      <vt:lpstr>Powering microcontrollers</vt:lpstr>
      <vt:lpstr>Programming microcontrollers</vt:lpstr>
      <vt:lpstr>Outline</vt:lpstr>
      <vt:lpstr>Micro:bit v2</vt:lpstr>
      <vt:lpstr>nRF52833 – Microcontroller on the Micro:bit v2</vt:lpstr>
      <vt:lpstr>Pins on the nRF52833</vt:lpstr>
      <vt:lpstr>Accessing nRF52833 pins in software</vt:lpstr>
      <vt:lpstr>Pins on the Microbit</vt:lpstr>
      <vt:lpstr>In our software library</vt:lpstr>
      <vt:lpstr>To the datasheet!</vt:lpstr>
      <vt:lpstr>Outline</vt:lpstr>
      <vt:lpstr>Older microcontrollers (90s-00s)</vt:lpstr>
      <vt:lpstr>More capable microcontrollers (00s-10s)</vt:lpstr>
      <vt:lpstr>Modern system-on-chips (10s-20s?)</vt:lpstr>
      <vt:lpstr>Future microcontrollers (20s and beyond)</vt:lpstr>
      <vt:lpstr>Popular components rarely die</vt:lpstr>
      <vt:lpstr>Fall 2025: cheapest microcontroller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02 Microcontrollers</dc:title>
  <dc:creator>Branden Ghena</dc:creator>
  <cp:lastModifiedBy>Branden Ghena</cp:lastModifiedBy>
  <cp:revision>83</cp:revision>
  <dcterms:created xsi:type="dcterms:W3CDTF">2021-03-30T17:35:24Z</dcterms:created>
  <dcterms:modified xsi:type="dcterms:W3CDTF">2025-09-18T20:06:38Z</dcterms:modified>
</cp:coreProperties>
</file>