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62"/>
  </p:notesMasterIdLst>
  <p:sldIdLst>
    <p:sldId id="256" r:id="rId2"/>
    <p:sldId id="384" r:id="rId3"/>
    <p:sldId id="472" r:id="rId4"/>
    <p:sldId id="449" r:id="rId5"/>
    <p:sldId id="386" r:id="rId6"/>
    <p:sldId id="387" r:id="rId7"/>
    <p:sldId id="264" r:id="rId8"/>
    <p:sldId id="450" r:id="rId9"/>
    <p:sldId id="2292" r:id="rId10"/>
    <p:sldId id="433" r:id="rId11"/>
    <p:sldId id="434" r:id="rId12"/>
    <p:sldId id="456" r:id="rId13"/>
    <p:sldId id="435" r:id="rId14"/>
    <p:sldId id="436" r:id="rId15"/>
    <p:sldId id="2303" r:id="rId16"/>
    <p:sldId id="2304" r:id="rId17"/>
    <p:sldId id="2305" r:id="rId18"/>
    <p:sldId id="2309" r:id="rId19"/>
    <p:sldId id="432" r:id="rId20"/>
    <p:sldId id="452" r:id="rId21"/>
    <p:sldId id="478" r:id="rId22"/>
    <p:sldId id="480" r:id="rId23"/>
    <p:sldId id="481" r:id="rId24"/>
    <p:sldId id="453" r:id="rId25"/>
    <p:sldId id="430" r:id="rId26"/>
    <p:sldId id="400" r:id="rId27"/>
    <p:sldId id="406" r:id="rId28"/>
    <p:sldId id="419" r:id="rId29"/>
    <p:sldId id="422" r:id="rId30"/>
    <p:sldId id="423" r:id="rId31"/>
    <p:sldId id="2306" r:id="rId32"/>
    <p:sldId id="466" r:id="rId33"/>
    <p:sldId id="2294" r:id="rId34"/>
    <p:sldId id="442" r:id="rId35"/>
    <p:sldId id="421" r:id="rId36"/>
    <p:sldId id="391" r:id="rId37"/>
    <p:sldId id="425" r:id="rId38"/>
    <p:sldId id="455" r:id="rId39"/>
    <p:sldId id="441" r:id="rId40"/>
    <p:sldId id="2307" r:id="rId41"/>
    <p:sldId id="482" r:id="rId42"/>
    <p:sldId id="454" r:id="rId43"/>
    <p:sldId id="431" r:id="rId44"/>
    <p:sldId id="447" r:id="rId45"/>
    <p:sldId id="2280" r:id="rId46"/>
    <p:sldId id="491" r:id="rId47"/>
    <p:sldId id="417" r:id="rId48"/>
    <p:sldId id="2295" r:id="rId49"/>
    <p:sldId id="383" r:id="rId50"/>
    <p:sldId id="463" r:id="rId51"/>
    <p:sldId id="459" r:id="rId52"/>
    <p:sldId id="465" r:id="rId53"/>
    <p:sldId id="2291" r:id="rId54"/>
    <p:sldId id="2296" r:id="rId55"/>
    <p:sldId id="444" r:id="rId56"/>
    <p:sldId id="2298" r:id="rId57"/>
    <p:sldId id="2299" r:id="rId58"/>
    <p:sldId id="2300" r:id="rId59"/>
    <p:sldId id="2302" r:id="rId60"/>
    <p:sldId id="2297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384"/>
          </p14:sldIdLst>
        </p14:section>
        <p14:section name="Who and Why" id="{B55B8E8C-5EAB-4A1E-A4E9-AE5E896E46FA}">
          <p14:sldIdLst>
            <p14:sldId id="472"/>
            <p14:sldId id="449"/>
            <p14:sldId id="386"/>
            <p14:sldId id="387"/>
            <p14:sldId id="264"/>
            <p14:sldId id="450"/>
          </p14:sldIdLst>
        </p14:section>
        <p14:section name="Embedded Systems" id="{1014F7E0-65CC-462D-8134-46C98BE194DC}">
          <p14:sldIdLst>
            <p14:sldId id="2292"/>
            <p14:sldId id="433"/>
            <p14:sldId id="434"/>
            <p14:sldId id="456"/>
            <p14:sldId id="435"/>
            <p14:sldId id="436"/>
            <p14:sldId id="2303"/>
            <p14:sldId id="2304"/>
            <p14:sldId id="2305"/>
            <p14:sldId id="2309"/>
            <p14:sldId id="432"/>
            <p14:sldId id="452"/>
            <p14:sldId id="478"/>
            <p14:sldId id="480"/>
            <p14:sldId id="481"/>
            <p14:sldId id="453"/>
            <p14:sldId id="430"/>
            <p14:sldId id="400"/>
            <p14:sldId id="406"/>
            <p14:sldId id="419"/>
            <p14:sldId id="422"/>
            <p14:sldId id="423"/>
            <p14:sldId id="2306"/>
            <p14:sldId id="466"/>
          </p14:sldIdLst>
        </p14:section>
        <p14:section name="Course Overview" id="{9ADE3480-6D2C-4CD1-85E0-064AEE158619}">
          <p14:sldIdLst>
            <p14:sldId id="2294"/>
            <p14:sldId id="442"/>
            <p14:sldId id="421"/>
            <p14:sldId id="391"/>
            <p14:sldId id="425"/>
            <p14:sldId id="455"/>
            <p14:sldId id="441"/>
            <p14:sldId id="2307"/>
            <p14:sldId id="482"/>
            <p14:sldId id="454"/>
            <p14:sldId id="431"/>
            <p14:sldId id="447"/>
            <p14:sldId id="2280"/>
            <p14:sldId id="491"/>
            <p14:sldId id="417"/>
          </p14:sldIdLst>
        </p14:section>
        <p14:section name="Class Hardware" id="{43CDEE35-2117-4A09-A5B8-94D42A5B1968}">
          <p14:sldIdLst>
            <p14:sldId id="2295"/>
            <p14:sldId id="383"/>
            <p14:sldId id="463"/>
            <p14:sldId id="459"/>
            <p14:sldId id="465"/>
            <p14:sldId id="2291"/>
          </p14:sldIdLst>
        </p14:section>
        <p14:section name="Project Ideas" id="{52DB7C92-0A3B-4275-ACE4-0B2C4B80013C}">
          <p14:sldIdLst>
            <p14:sldId id="2296"/>
            <p14:sldId id="444"/>
            <p14:sldId id="2298"/>
            <p14:sldId id="2299"/>
            <p14:sldId id="2300"/>
            <p14:sldId id="2302"/>
          </p14:sldIdLst>
        </p14:section>
        <p14:section name="Wrapup" id="{29A7F866-9DA9-446B-8359-CE426CB89C7A}">
          <p14:sldIdLst>
            <p14:sldId id="229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 autoAdjust="0"/>
    <p:restoredTop sz="85443" autoAdjust="0"/>
  </p:normalViewPr>
  <p:slideViewPr>
    <p:cSldViewPr snapToGrid="0">
      <p:cViewPr varScale="1">
        <p:scale>
          <a:sx n="74" d="100"/>
          <a:sy n="74" d="100"/>
        </p:scale>
        <p:origin x="84" y="14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76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524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769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088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9/16/2025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slideLayout" Target="../slideLayouts/slideLayout4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34" Type="http://schemas.openxmlformats.org/officeDocument/2006/relationships/image" Target="../media/image25.jpe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image" Target="../media/image24.jpeg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image" Target="../media/image20.jpe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image" Target="../media/image23.emf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image" Target="../media/image19.png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image" Target="../media/image22.emf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image" Target="../media/image18.emf"/><Relationship Id="rId30" Type="http://schemas.openxmlformats.org/officeDocument/2006/relationships/image" Target="../media/image21.jpeg"/><Relationship Id="rId8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tags" Target="../tags/tag38.xml"/><Relationship Id="rId18" Type="http://schemas.openxmlformats.org/officeDocument/2006/relationships/tags" Target="../tags/tag43.xml"/><Relationship Id="rId26" Type="http://schemas.openxmlformats.org/officeDocument/2006/relationships/tags" Target="../tags/tag51.xml"/><Relationship Id="rId39" Type="http://schemas.openxmlformats.org/officeDocument/2006/relationships/image" Target="../media/image21.jpeg"/><Relationship Id="rId21" Type="http://schemas.openxmlformats.org/officeDocument/2006/relationships/tags" Target="../tags/tag46.xml"/><Relationship Id="rId34" Type="http://schemas.openxmlformats.org/officeDocument/2006/relationships/tags" Target="../tags/tag59.xml"/><Relationship Id="rId42" Type="http://schemas.openxmlformats.org/officeDocument/2006/relationships/image" Target="../media/image24.jpeg"/><Relationship Id="rId7" Type="http://schemas.openxmlformats.org/officeDocument/2006/relationships/tags" Target="../tags/tag32.xml"/><Relationship Id="rId2" Type="http://schemas.openxmlformats.org/officeDocument/2006/relationships/tags" Target="../tags/tag27.xml"/><Relationship Id="rId16" Type="http://schemas.openxmlformats.org/officeDocument/2006/relationships/tags" Target="../tags/tag41.xml"/><Relationship Id="rId20" Type="http://schemas.openxmlformats.org/officeDocument/2006/relationships/tags" Target="../tags/tag45.xml"/><Relationship Id="rId29" Type="http://schemas.openxmlformats.org/officeDocument/2006/relationships/tags" Target="../tags/tag54.xml"/><Relationship Id="rId41" Type="http://schemas.openxmlformats.org/officeDocument/2006/relationships/image" Target="../media/image23.emf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24" Type="http://schemas.openxmlformats.org/officeDocument/2006/relationships/tags" Target="../tags/tag49.xml"/><Relationship Id="rId32" Type="http://schemas.openxmlformats.org/officeDocument/2006/relationships/tags" Target="../tags/tag57.xml"/><Relationship Id="rId37" Type="http://schemas.openxmlformats.org/officeDocument/2006/relationships/image" Target="../media/image19.png"/><Relationship Id="rId40" Type="http://schemas.openxmlformats.org/officeDocument/2006/relationships/image" Target="../media/image22.emf"/><Relationship Id="rId5" Type="http://schemas.openxmlformats.org/officeDocument/2006/relationships/tags" Target="../tags/tag30.xml"/><Relationship Id="rId15" Type="http://schemas.openxmlformats.org/officeDocument/2006/relationships/tags" Target="../tags/tag40.xml"/><Relationship Id="rId23" Type="http://schemas.openxmlformats.org/officeDocument/2006/relationships/tags" Target="../tags/tag48.xml"/><Relationship Id="rId28" Type="http://schemas.openxmlformats.org/officeDocument/2006/relationships/tags" Target="../tags/tag53.xml"/><Relationship Id="rId36" Type="http://schemas.openxmlformats.org/officeDocument/2006/relationships/image" Target="../media/image18.emf"/><Relationship Id="rId10" Type="http://schemas.openxmlformats.org/officeDocument/2006/relationships/tags" Target="../tags/tag35.xml"/><Relationship Id="rId19" Type="http://schemas.openxmlformats.org/officeDocument/2006/relationships/tags" Target="../tags/tag44.xml"/><Relationship Id="rId31" Type="http://schemas.openxmlformats.org/officeDocument/2006/relationships/tags" Target="../tags/tag56.xml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tags" Target="../tags/tag47.xml"/><Relationship Id="rId27" Type="http://schemas.openxmlformats.org/officeDocument/2006/relationships/tags" Target="../tags/tag52.xml"/><Relationship Id="rId30" Type="http://schemas.openxmlformats.org/officeDocument/2006/relationships/tags" Target="../tags/tag55.xml"/><Relationship Id="rId35" Type="http://schemas.openxmlformats.org/officeDocument/2006/relationships/slideLayout" Target="../slideLayouts/slideLayout4.xml"/><Relationship Id="rId43" Type="http://schemas.openxmlformats.org/officeDocument/2006/relationships/image" Target="../media/image25.jpeg"/><Relationship Id="rId8" Type="http://schemas.openxmlformats.org/officeDocument/2006/relationships/tags" Target="../tags/tag33.xml"/><Relationship Id="rId3" Type="http://schemas.openxmlformats.org/officeDocument/2006/relationships/tags" Target="../tags/tag28.xml"/><Relationship Id="rId12" Type="http://schemas.openxmlformats.org/officeDocument/2006/relationships/tags" Target="../tags/tag37.xml"/><Relationship Id="rId17" Type="http://schemas.openxmlformats.org/officeDocument/2006/relationships/tags" Target="../tags/tag42.xml"/><Relationship Id="rId25" Type="http://schemas.openxmlformats.org/officeDocument/2006/relationships/tags" Target="../tags/tag50.xml"/><Relationship Id="rId33" Type="http://schemas.openxmlformats.org/officeDocument/2006/relationships/tags" Target="../tags/tag58.xml"/><Relationship Id="rId38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tags" Target="../tags/tag72.xml"/><Relationship Id="rId18" Type="http://schemas.openxmlformats.org/officeDocument/2006/relationships/tags" Target="../tags/tag77.xml"/><Relationship Id="rId26" Type="http://schemas.openxmlformats.org/officeDocument/2006/relationships/tags" Target="../tags/tag85.xml"/><Relationship Id="rId39" Type="http://schemas.openxmlformats.org/officeDocument/2006/relationships/image" Target="../media/image18.emf"/><Relationship Id="rId21" Type="http://schemas.openxmlformats.org/officeDocument/2006/relationships/tags" Target="../tags/tag80.xml"/><Relationship Id="rId34" Type="http://schemas.openxmlformats.org/officeDocument/2006/relationships/tags" Target="../tags/tag93.xml"/><Relationship Id="rId42" Type="http://schemas.openxmlformats.org/officeDocument/2006/relationships/image" Target="../media/image23.emf"/><Relationship Id="rId7" Type="http://schemas.openxmlformats.org/officeDocument/2006/relationships/tags" Target="../tags/tag66.xml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tags" Target="../tags/tag79.xml"/><Relationship Id="rId29" Type="http://schemas.openxmlformats.org/officeDocument/2006/relationships/tags" Target="../tags/tag88.xml"/><Relationship Id="rId41" Type="http://schemas.openxmlformats.org/officeDocument/2006/relationships/image" Target="../media/image22.emf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tags" Target="../tags/tag83.xml"/><Relationship Id="rId32" Type="http://schemas.openxmlformats.org/officeDocument/2006/relationships/tags" Target="../tags/tag91.xml"/><Relationship Id="rId37" Type="http://schemas.openxmlformats.org/officeDocument/2006/relationships/image" Target="../media/image19.png"/><Relationship Id="rId40" Type="http://schemas.openxmlformats.org/officeDocument/2006/relationships/image" Target="../media/image21.jpe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tags" Target="../tags/tag82.xml"/><Relationship Id="rId28" Type="http://schemas.openxmlformats.org/officeDocument/2006/relationships/tags" Target="../tags/tag87.xml"/><Relationship Id="rId36" Type="http://schemas.openxmlformats.org/officeDocument/2006/relationships/slideLayout" Target="../slideLayouts/slideLayout4.xml"/><Relationship Id="rId10" Type="http://schemas.openxmlformats.org/officeDocument/2006/relationships/tags" Target="../tags/tag69.xml"/><Relationship Id="rId19" Type="http://schemas.openxmlformats.org/officeDocument/2006/relationships/tags" Target="../tags/tag78.xml"/><Relationship Id="rId31" Type="http://schemas.openxmlformats.org/officeDocument/2006/relationships/tags" Target="../tags/tag90.xml"/><Relationship Id="rId44" Type="http://schemas.openxmlformats.org/officeDocument/2006/relationships/image" Target="../media/image24.jpeg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tags" Target="../tags/tag81.xml"/><Relationship Id="rId27" Type="http://schemas.openxmlformats.org/officeDocument/2006/relationships/tags" Target="../tags/tag86.xml"/><Relationship Id="rId30" Type="http://schemas.openxmlformats.org/officeDocument/2006/relationships/tags" Target="../tags/tag89.xml"/><Relationship Id="rId35" Type="http://schemas.openxmlformats.org/officeDocument/2006/relationships/tags" Target="../tags/tag94.xml"/><Relationship Id="rId43" Type="http://schemas.openxmlformats.org/officeDocument/2006/relationships/image" Target="../media/image25.jpeg"/><Relationship Id="rId8" Type="http://schemas.openxmlformats.org/officeDocument/2006/relationships/tags" Target="../tags/tag67.xml"/><Relationship Id="rId3" Type="http://schemas.openxmlformats.org/officeDocument/2006/relationships/tags" Target="../tags/tag62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tags" Target="../tags/tag84.xml"/><Relationship Id="rId33" Type="http://schemas.openxmlformats.org/officeDocument/2006/relationships/tags" Target="../tags/tag92.xml"/><Relationship Id="rId38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3.emf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image" Target="../media/image28.emf"/><Relationship Id="rId11" Type="http://schemas.openxmlformats.org/officeDocument/2006/relationships/image" Target="../media/image30.jpeg"/><Relationship Id="rId5" Type="http://schemas.openxmlformats.org/officeDocument/2006/relationships/image" Target="../media/image27.png"/><Relationship Id="rId10" Type="http://schemas.openxmlformats.org/officeDocument/2006/relationships/image" Target="../media/image24.jpeg"/><Relationship Id="rId4" Type="http://schemas.openxmlformats.org/officeDocument/2006/relationships/image" Target="../media/image26.jpeg"/><Relationship Id="rId9" Type="http://schemas.openxmlformats.org/officeDocument/2006/relationships/image" Target="../media/image22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ece.engin.umich.edu/stories/michigan-micro-mote-m3-makes-history-as-the-worlds-smallest-computer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tif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tif"/><Relationship Id="rId5" Type="http://schemas.openxmlformats.org/officeDocument/2006/relationships/image" Target="../media/image51.tif"/><Relationship Id="rId4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tiff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arkfun.com/products/17287" TargetMode="External"/><Relationship Id="rId2" Type="http://schemas.openxmlformats.org/officeDocument/2006/relationships/hyperlink" Target="https://www.adafruit.com/product/478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mazon.com/BBC-Micro-Programming-Include-Battery/dp/B0BSF5KTLT" TargetMode="Externa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afruit.com/" TargetMode="External"/><Relationship Id="rId2" Type="http://schemas.openxmlformats.org/officeDocument/2006/relationships/hyperlink" Target="https://www.sparkfun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pn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7.jpe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01</a:t>
            </a:r>
            <a:br>
              <a:rPr lang="en-US" dirty="0"/>
            </a:br>
            <a:r>
              <a:rPr lang="en-US" dirty="0"/>
              <a:t>Introduction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2DC7A-EEB5-44E7-876D-B4C4C767F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Bell’s Law: A new computer class every decade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660EDA-1790-4990-8B1D-1B0DA2ADD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B8F30C3-DD11-40D2-8ECB-9426FDB127A6}"/>
              </a:ext>
            </a:extLst>
          </p:cNvPr>
          <p:cNvSpPr txBox="1">
            <a:spLocks noChangeArrowheads="1"/>
          </p:cNvSpPr>
          <p:nvPr/>
        </p:nvSpPr>
        <p:spPr>
          <a:xfrm>
            <a:off x="607595" y="1143000"/>
            <a:ext cx="5983705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r>
              <a:rPr lang="en-US" sz="2400" i="1" dirty="0">
                <a:ea typeface="ＭＳ Ｐゴシック" pitchFamily="1" charset="-128"/>
                <a:cs typeface="ＭＳ Ｐゴシック" pitchFamily="1" charset="-128"/>
              </a:rPr>
              <a:t>     “Roughly every decade a new, lower priced computer class forms based on a new programming platform, network, and interface resulting in new usage and the establishment of a new industry.”</a:t>
            </a:r>
          </a:p>
          <a:p>
            <a:pPr algn="ctr">
              <a:buFontTx/>
              <a:buNone/>
            </a:pPr>
            <a:endParaRPr lang="en-US" sz="2400" dirty="0">
              <a:ea typeface="ＭＳ Ｐゴシック" pitchFamily="1" charset="-128"/>
              <a:cs typeface="ＭＳ Ｐゴシック" pitchFamily="1" charset="-128"/>
            </a:endParaRPr>
          </a:p>
          <a:p>
            <a:pPr algn="ctr">
              <a:buFontTx/>
              <a:buNone/>
            </a:pPr>
            <a:r>
              <a:rPr lang="en-US" sz="2400" dirty="0">
                <a:ea typeface="ＭＳ Ｐゴシック" pitchFamily="1" charset="-128"/>
                <a:cs typeface="ＭＳ Ｐゴシック" pitchFamily="1" charset="-128"/>
              </a:rPr>
              <a:t>- Gordon Bell [1972,2008]</a:t>
            </a:r>
          </a:p>
        </p:txBody>
      </p:sp>
      <p:pic>
        <p:nvPicPr>
          <p:cNvPr id="8" name="Picture 3" descr="bells-law.png">
            <a:extLst>
              <a:ext uri="{FF2B5EF4-FFF2-40B4-BE49-F238E27FC236}">
                <a16:creationId xmlns:a16="http://schemas.microsoft.com/office/drawing/2014/main" id="{C6049FC2-D955-405F-BB99-403C68E66F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48500" y="1143000"/>
            <a:ext cx="4531894" cy="5033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2672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19875F1-74D6-4703-A83F-16D82B30E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Classes of computation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C7AFED-AC0B-4A35-964A-D1B294AB0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41" name="Picture 1">
            <a:extLst>
              <a:ext uri="{FF2B5EF4-FFF2-40B4-BE49-F238E27FC236}">
                <a16:creationId xmlns:a16="http://schemas.microsoft.com/office/drawing/2014/main" id="{05954CFB-2428-451E-A5E0-5F22C3386CFB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1162" y="677863"/>
            <a:ext cx="8715375" cy="667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2" name="Group 53">
            <a:extLst>
              <a:ext uri="{FF2B5EF4-FFF2-40B4-BE49-F238E27FC236}">
                <a16:creationId xmlns:a16="http://schemas.microsoft.com/office/drawing/2014/main" id="{66CE6D04-FD32-439E-9349-D7815BE46A91}"/>
              </a:ext>
            </a:extLst>
          </p:cNvPr>
          <p:cNvGrpSpPr>
            <a:grpSpLocks/>
          </p:cNvGrpSpPr>
          <p:nvPr/>
        </p:nvGrpSpPr>
        <p:grpSpPr bwMode="auto">
          <a:xfrm>
            <a:off x="2537727" y="906463"/>
            <a:ext cx="7677835" cy="5441950"/>
            <a:chOff x="856565" y="1096963"/>
            <a:chExt cx="7677835" cy="5441949"/>
          </a:xfrm>
        </p:grpSpPr>
        <p:pic>
          <p:nvPicPr>
            <p:cNvPr id="43" name="Picture 2">
              <a:extLst>
                <a:ext uri="{FF2B5EF4-FFF2-40B4-BE49-F238E27FC236}">
                  <a16:creationId xmlns:a16="http://schemas.microsoft.com/office/drawing/2014/main" id="{A9194CFE-D0DB-4B99-B052-BBF35D7DB628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3303588"/>
              <a:ext cx="1447800" cy="1241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2">
              <a:extLst>
                <a:ext uri="{FF2B5EF4-FFF2-40B4-BE49-F238E27FC236}">
                  <a16:creationId xmlns:a16="http://schemas.microsoft.com/office/drawing/2014/main" id="{00E0880B-8C07-4F55-9E12-E9E1D9F0E3B2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600" y="3916363"/>
              <a:ext cx="838200" cy="774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8C81D614-D0F1-4525-82B0-9BD8D9733344}"/>
                </a:ext>
              </a:extLst>
            </p:cNvPr>
            <p:cNvCxnSpPr/>
            <p:nvPr>
              <p:custDataLst>
                <p:tags r:id="rId5"/>
              </p:custDataLst>
            </p:nvPr>
          </p:nvCxnSpPr>
          <p:spPr>
            <a:xfrm flipV="1">
              <a:off x="1981200" y="1858963"/>
              <a:ext cx="457200" cy="1524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30D516F-D666-4885-991D-6817E66E46AF}"/>
                </a:ext>
              </a:extLst>
            </p:cNvPr>
            <p:cNvCxnSpPr/>
            <p:nvPr>
              <p:custDataLst>
                <p:tags r:id="rId6"/>
              </p:custDataLst>
            </p:nvPr>
          </p:nvCxnSpPr>
          <p:spPr>
            <a:xfrm rot="5400000" flipH="1" flipV="1">
              <a:off x="2286000" y="3001963"/>
              <a:ext cx="762000" cy="1524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E534D25F-D4E3-4DD1-BD51-6A85467FFACC}"/>
                </a:ext>
              </a:extLst>
            </p:cNvPr>
            <p:cNvCxnSpPr/>
            <p:nvPr>
              <p:custDataLst>
                <p:tags r:id="rId7"/>
              </p:custDataLst>
            </p:nvPr>
          </p:nvCxnSpPr>
          <p:spPr>
            <a:xfrm flipV="1">
              <a:off x="3581400" y="3001963"/>
              <a:ext cx="533400" cy="3810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C4A3489C-7172-4064-BDAE-04A38C004164}"/>
                </a:ext>
              </a:extLst>
            </p:cNvPr>
            <p:cNvCxnSpPr/>
            <p:nvPr>
              <p:custDataLst>
                <p:tags r:id="rId8"/>
              </p:custDataLst>
            </p:nvPr>
          </p:nvCxnSpPr>
          <p:spPr>
            <a:xfrm rot="5400000" flipH="1" flipV="1">
              <a:off x="4000500" y="4183062"/>
              <a:ext cx="457200" cy="2286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0541535-6D9A-4875-A201-41747CEAFB3A}"/>
                </a:ext>
              </a:extLst>
            </p:cNvPr>
            <p:cNvCxnSpPr/>
            <p:nvPr>
              <p:custDataLst>
                <p:tags r:id="rId9"/>
              </p:custDataLst>
            </p:nvPr>
          </p:nvCxnSpPr>
          <p:spPr>
            <a:xfrm rot="5400000" flipH="1" flipV="1">
              <a:off x="5715000" y="5364162"/>
              <a:ext cx="228600" cy="2286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16BBAF0-4D68-4CCC-BFD5-47DDB3E25E67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3505200" y="1096963"/>
              <a:ext cx="1981200" cy="3270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Mainframe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B146ECB-F04B-473C-BDBF-77F2D4ADD1BB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1447800" y="4752974"/>
              <a:ext cx="1600200" cy="5447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Mini Computer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6FA84A8-A579-44A0-B80A-B672E470880D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2971800" y="5440362"/>
              <a:ext cx="1600200" cy="5492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Personal Computer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6380129-756D-4788-B719-C958861A7602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4576762" y="2285206"/>
              <a:ext cx="1600200" cy="3270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Workstation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0EC6D90-AC70-4049-808B-D15DA4747057}"/>
                </a:ext>
              </a:extLst>
            </p:cNvPr>
            <p:cNvSpPr txBox="1"/>
            <p:nvPr>
              <p:custDataLst>
                <p:tags r:id="rId14"/>
              </p:custDataLst>
            </p:nvPr>
          </p:nvSpPr>
          <p:spPr>
            <a:xfrm>
              <a:off x="4800600" y="6126162"/>
              <a:ext cx="1600200" cy="3270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Smartphone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2AF0F45-5798-4AD2-9B24-2BD5DC042120}"/>
                </a:ext>
              </a:extLst>
            </p:cNvPr>
            <p:cNvCxnSpPr/>
            <p:nvPr>
              <p:custDataLst>
                <p:tags r:id="rId15"/>
              </p:custDataLst>
            </p:nvPr>
          </p:nvCxnSpPr>
          <p:spPr>
            <a:xfrm flipV="1">
              <a:off x="6781800" y="5364162"/>
              <a:ext cx="838200" cy="6858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966BE48-DE03-4D90-8BFD-EE4B3A64C8BD}"/>
                </a:ext>
              </a:extLst>
            </p:cNvPr>
            <p:cNvSpPr txBox="1"/>
            <p:nvPr>
              <p:custDataLst>
                <p:tags r:id="rId16"/>
              </p:custDataLst>
            </p:nvPr>
          </p:nvSpPr>
          <p:spPr>
            <a:xfrm>
              <a:off x="6934200" y="4179887"/>
              <a:ext cx="1600200" cy="5445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Smart Sensors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2611984-3665-4BF3-BDBA-BE0E4BF7D86F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7010400" y="4783137"/>
              <a:ext cx="1524000" cy="2762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400" dirty="0">
                  <a:solidFill>
                    <a:srgbClr val="00B050"/>
                  </a:solidFill>
                  <a:latin typeface="Helvetica Neue"/>
                  <a:ea typeface="+mn-ea"/>
                  <a:cs typeface="Helvetica Neue"/>
                </a:rPr>
                <a:t>Ubiquitous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8A1144C-4133-4F63-8550-A8CA07215405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872162" y="3424239"/>
              <a:ext cx="1600200" cy="3270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Laptop</a:t>
              </a:r>
            </a:p>
          </p:txBody>
        </p:sp>
        <p:pic>
          <p:nvPicPr>
            <p:cNvPr id="65" name="Picture 4">
              <a:extLst>
                <a:ext uri="{FF2B5EF4-FFF2-40B4-BE49-F238E27FC236}">
                  <a16:creationId xmlns:a16="http://schemas.microsoft.com/office/drawing/2014/main" id="{DB0585B5-9F79-4A76-B1BF-662F7EB55D5F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9"/>
              </p:custDataLst>
            </p:nvPr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1038" y="4678363"/>
              <a:ext cx="1503362" cy="1017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9696FEE-5046-4F65-A719-5BBB27830CB3}"/>
                </a:ext>
              </a:extLst>
            </p:cNvPr>
            <p:cNvCxnSpPr/>
            <p:nvPr>
              <p:custDataLst>
                <p:tags r:id="rId20"/>
              </p:custDataLst>
            </p:nvPr>
          </p:nvCxnSpPr>
          <p:spPr>
            <a:xfrm flipV="1">
              <a:off x="5172075" y="4449762"/>
              <a:ext cx="238125" cy="2286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7" name="Picture 6">
              <a:extLst>
                <a:ext uri="{FF2B5EF4-FFF2-40B4-BE49-F238E27FC236}">
                  <a16:creationId xmlns:a16="http://schemas.microsoft.com/office/drawing/2014/main" id="{EC277DC3-457B-4412-B1A9-F2A681D2BBEA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1"/>
              </p:custDataLst>
            </p:nvPr>
          </p:nvPicPr>
          <p:blipFill>
            <a:blip r:embed="rId31"/>
            <a:srcRect/>
            <a:stretch>
              <a:fillRect/>
            </a:stretch>
          </p:blipFill>
          <p:spPr bwMode="auto">
            <a:xfrm>
              <a:off x="3978275" y="2005013"/>
              <a:ext cx="627063" cy="1173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" name="Picture 9">
              <a:extLst>
                <a:ext uri="{FF2B5EF4-FFF2-40B4-BE49-F238E27FC236}">
                  <a16:creationId xmlns:a16="http://schemas.microsoft.com/office/drawing/2014/main" id="{A032FBAA-4122-4612-A901-E5750B908F4A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2"/>
              </p:custDataLst>
            </p:nvPr>
          </p:nvPicPr>
          <p:blipFill>
            <a:blip r:embed="rId32"/>
            <a:srcRect/>
            <a:stretch>
              <a:fillRect/>
            </a:stretch>
          </p:blipFill>
          <p:spPr bwMode="auto">
            <a:xfrm>
              <a:off x="3319463" y="4592638"/>
              <a:ext cx="1063625" cy="715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9" name="Picture 2">
              <a:extLst>
                <a:ext uri="{FF2B5EF4-FFF2-40B4-BE49-F238E27FC236}">
                  <a16:creationId xmlns:a16="http://schemas.microsoft.com/office/drawing/2014/main" id="{1CDA1620-CFD3-42C6-A5B5-1AC5C5555E3F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3"/>
              </p:custDataLst>
            </p:nvPr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6905" y="1162844"/>
              <a:ext cx="1447800" cy="1093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" name="Picture 4">
              <a:extLst>
                <a:ext uri="{FF2B5EF4-FFF2-40B4-BE49-F238E27FC236}">
                  <a16:creationId xmlns:a16="http://schemas.microsoft.com/office/drawing/2014/main" id="{8FDF767F-B523-4FB4-97EA-95505FB3D2BD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4"/>
              </p:custDataLst>
            </p:nvPr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1038" y="4678363"/>
              <a:ext cx="1503362" cy="1017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" name="Picture 11">
              <a:extLst>
                <a:ext uri="{FF2B5EF4-FFF2-40B4-BE49-F238E27FC236}">
                  <a16:creationId xmlns:a16="http://schemas.microsoft.com/office/drawing/2014/main" id="{09C27B1C-29E2-4A12-A012-5C1730A51152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5"/>
              </p:custDataLst>
            </p:nvPr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8275" y="5543550"/>
              <a:ext cx="452438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3" name="Rectangle 50">
              <a:extLst>
                <a:ext uri="{FF2B5EF4-FFF2-40B4-BE49-F238E27FC236}">
                  <a16:creationId xmlns:a16="http://schemas.microsoft.com/office/drawing/2014/main" id="{4E718F14-0795-4E1F-B6A8-77D667DDCD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6565" y="1423987"/>
              <a:ext cx="667435" cy="511492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eaLnBrk="0" hangingPunct="0"/>
              <a:endParaRPr lang="en-US" dirty="0">
                <a:latin typeface="Helvetica Neue"/>
                <a:cs typeface="Helvetica Neue"/>
              </a:endParaRPr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93780F57-64C1-441C-B4B1-5175E1641AC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548562" y="1209549"/>
            <a:ext cx="2762250" cy="544765"/>
          </a:xfrm>
          <a:prstGeom prst="rect">
            <a:avLst/>
          </a:prstGeom>
          <a:noFill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1" charset="2"/>
              <a:buNone/>
            </a:pPr>
            <a:r>
              <a:rPr lang="en-US" sz="1800" dirty="0">
                <a:solidFill>
                  <a:srgbClr val="1D315B"/>
                </a:solidFill>
                <a:latin typeface="Helvetica Neue"/>
                <a:cs typeface="Helvetica Neue"/>
              </a:rPr>
              <a:t>[Bell et al. </a:t>
            </a:r>
            <a:r>
              <a:rPr lang="en-US" sz="1800" i="1" dirty="0">
                <a:solidFill>
                  <a:srgbClr val="1D315B"/>
                </a:solidFill>
                <a:latin typeface="Helvetica Neue"/>
                <a:cs typeface="Helvetica Neue"/>
              </a:rPr>
              <a:t>Computer, 1972</a:t>
            </a:r>
            <a:r>
              <a:rPr lang="en-US" sz="1800" dirty="0">
                <a:solidFill>
                  <a:srgbClr val="1D315B"/>
                </a:solidFill>
                <a:latin typeface="Helvetica Neue"/>
                <a:cs typeface="Helvetica Neue"/>
              </a:rPr>
              <a:t>, ACM, 2008]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081465-C8EA-04BE-CCB0-9B807C15ED84}"/>
              </a:ext>
            </a:extLst>
          </p:cNvPr>
          <p:cNvSpPr/>
          <p:nvPr/>
        </p:nvSpPr>
        <p:spPr>
          <a:xfrm>
            <a:off x="2112135" y="3113088"/>
            <a:ext cx="667435" cy="1994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14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19875F1-74D6-4703-A83F-16D82B30E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Number of computers per person grows over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C7AFED-AC0B-4A35-964A-D1B294AB0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41" name="Picture 1">
            <a:extLst>
              <a:ext uri="{FF2B5EF4-FFF2-40B4-BE49-F238E27FC236}">
                <a16:creationId xmlns:a16="http://schemas.microsoft.com/office/drawing/2014/main" id="{05954CFB-2428-451E-A5E0-5F22C3386CFB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1162" y="677863"/>
            <a:ext cx="8715375" cy="667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2" name="Group 53">
            <a:extLst>
              <a:ext uri="{FF2B5EF4-FFF2-40B4-BE49-F238E27FC236}">
                <a16:creationId xmlns:a16="http://schemas.microsoft.com/office/drawing/2014/main" id="{66CE6D04-FD32-439E-9349-D7815BE46A91}"/>
              </a:ext>
            </a:extLst>
          </p:cNvPr>
          <p:cNvGrpSpPr>
            <a:grpSpLocks/>
          </p:cNvGrpSpPr>
          <p:nvPr/>
        </p:nvGrpSpPr>
        <p:grpSpPr bwMode="auto">
          <a:xfrm>
            <a:off x="1909762" y="906463"/>
            <a:ext cx="8305800" cy="5441950"/>
            <a:chOff x="228600" y="1096963"/>
            <a:chExt cx="8305800" cy="5441949"/>
          </a:xfrm>
        </p:grpSpPr>
        <p:pic>
          <p:nvPicPr>
            <p:cNvPr id="43" name="Picture 2">
              <a:extLst>
                <a:ext uri="{FF2B5EF4-FFF2-40B4-BE49-F238E27FC236}">
                  <a16:creationId xmlns:a16="http://schemas.microsoft.com/office/drawing/2014/main" id="{A9194CFE-D0DB-4B99-B052-BBF35D7DB628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3303588"/>
              <a:ext cx="1447800" cy="1241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2">
              <a:extLst>
                <a:ext uri="{FF2B5EF4-FFF2-40B4-BE49-F238E27FC236}">
                  <a16:creationId xmlns:a16="http://schemas.microsoft.com/office/drawing/2014/main" id="{00E0880B-8C07-4F55-9E12-E9E1D9F0E3B2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600" y="3916363"/>
              <a:ext cx="838200" cy="774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8C81D614-D0F1-4525-82B0-9BD8D9733344}"/>
                </a:ext>
              </a:extLst>
            </p:cNvPr>
            <p:cNvCxnSpPr/>
            <p:nvPr>
              <p:custDataLst>
                <p:tags r:id="rId5"/>
              </p:custDataLst>
            </p:nvPr>
          </p:nvCxnSpPr>
          <p:spPr>
            <a:xfrm flipV="1">
              <a:off x="1981200" y="1858963"/>
              <a:ext cx="457200" cy="1524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30D516F-D666-4885-991D-6817E66E46AF}"/>
                </a:ext>
              </a:extLst>
            </p:cNvPr>
            <p:cNvCxnSpPr/>
            <p:nvPr>
              <p:custDataLst>
                <p:tags r:id="rId6"/>
              </p:custDataLst>
            </p:nvPr>
          </p:nvCxnSpPr>
          <p:spPr>
            <a:xfrm rot="5400000" flipH="1" flipV="1">
              <a:off x="2286000" y="3001963"/>
              <a:ext cx="762000" cy="1524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E534D25F-D4E3-4DD1-BD51-6A85467FFACC}"/>
                </a:ext>
              </a:extLst>
            </p:cNvPr>
            <p:cNvCxnSpPr/>
            <p:nvPr>
              <p:custDataLst>
                <p:tags r:id="rId7"/>
              </p:custDataLst>
            </p:nvPr>
          </p:nvCxnSpPr>
          <p:spPr>
            <a:xfrm flipV="1">
              <a:off x="3581400" y="3001963"/>
              <a:ext cx="533400" cy="3810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C4A3489C-7172-4064-BDAE-04A38C004164}"/>
                </a:ext>
              </a:extLst>
            </p:cNvPr>
            <p:cNvCxnSpPr/>
            <p:nvPr>
              <p:custDataLst>
                <p:tags r:id="rId8"/>
              </p:custDataLst>
            </p:nvPr>
          </p:nvCxnSpPr>
          <p:spPr>
            <a:xfrm rot="5400000" flipH="1" flipV="1">
              <a:off x="4000500" y="4183062"/>
              <a:ext cx="457200" cy="2286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0541535-6D9A-4875-A201-41747CEAFB3A}"/>
                </a:ext>
              </a:extLst>
            </p:cNvPr>
            <p:cNvCxnSpPr/>
            <p:nvPr>
              <p:custDataLst>
                <p:tags r:id="rId9"/>
              </p:custDataLst>
            </p:nvPr>
          </p:nvCxnSpPr>
          <p:spPr>
            <a:xfrm rot="5400000" flipH="1" flipV="1">
              <a:off x="5715000" y="5364162"/>
              <a:ext cx="228600" cy="2286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16BBAF0-4D68-4CCC-BFD5-47DDB3E25E67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3505200" y="1096963"/>
              <a:ext cx="1981200" cy="3270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Mainframe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B146ECB-F04B-473C-BDBF-77F2D4ADD1BB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1447800" y="4752974"/>
              <a:ext cx="1600200" cy="5447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Mini Computer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6FA84A8-A579-44A0-B80A-B672E470880D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2971800" y="5440362"/>
              <a:ext cx="1600200" cy="5492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Personal Computer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6380129-756D-4788-B719-C958861A7602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4576762" y="2285206"/>
              <a:ext cx="1600200" cy="3270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Workstation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0EC6D90-AC70-4049-808B-D15DA4747057}"/>
                </a:ext>
              </a:extLst>
            </p:cNvPr>
            <p:cNvSpPr txBox="1"/>
            <p:nvPr>
              <p:custDataLst>
                <p:tags r:id="rId14"/>
              </p:custDataLst>
            </p:nvPr>
          </p:nvSpPr>
          <p:spPr>
            <a:xfrm>
              <a:off x="4800600" y="6126162"/>
              <a:ext cx="1600200" cy="3270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Smartphone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2AF0F45-5798-4AD2-9B24-2BD5DC042120}"/>
                </a:ext>
              </a:extLst>
            </p:cNvPr>
            <p:cNvCxnSpPr/>
            <p:nvPr>
              <p:custDataLst>
                <p:tags r:id="rId15"/>
              </p:custDataLst>
            </p:nvPr>
          </p:nvCxnSpPr>
          <p:spPr>
            <a:xfrm flipV="1">
              <a:off x="6781800" y="5364162"/>
              <a:ext cx="838200" cy="6858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966BE48-DE03-4D90-8BFD-EE4B3A64C8BD}"/>
                </a:ext>
              </a:extLst>
            </p:cNvPr>
            <p:cNvSpPr txBox="1"/>
            <p:nvPr>
              <p:custDataLst>
                <p:tags r:id="rId16"/>
              </p:custDataLst>
            </p:nvPr>
          </p:nvSpPr>
          <p:spPr>
            <a:xfrm>
              <a:off x="6934200" y="4179887"/>
              <a:ext cx="1600200" cy="5445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Smart Sensors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CE3C664-431F-4EB6-8746-91D8704C7E34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3581400" y="1325563"/>
              <a:ext cx="1905000" cy="2762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400" dirty="0">
                  <a:solidFill>
                    <a:srgbClr val="00B050"/>
                  </a:solidFill>
                  <a:latin typeface="Helvetica Neue"/>
                  <a:ea typeface="+mn-ea"/>
                  <a:cs typeface="Helvetica Neue"/>
                </a:rPr>
                <a:t>1 per Enterprise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8F9E4F4-9DB2-460C-8AAB-236FCE0833A8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1371600" y="5211762"/>
              <a:ext cx="1905000" cy="2762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400" dirty="0">
                  <a:solidFill>
                    <a:srgbClr val="00B050"/>
                  </a:solidFill>
                  <a:latin typeface="Helvetica Neue"/>
                  <a:ea typeface="+mn-ea"/>
                  <a:cs typeface="Helvetica Neue"/>
                </a:rPr>
                <a:t>1 per Company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F2A40E0-6F99-41BF-AA68-41B363D6C80D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43600" y="3687763"/>
              <a:ext cx="1524000" cy="44422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400" dirty="0">
                  <a:solidFill>
                    <a:srgbClr val="00B050"/>
                  </a:solidFill>
                  <a:latin typeface="Helvetica Neue"/>
                  <a:ea typeface="+mn-ea"/>
                  <a:cs typeface="Helvetica Neue"/>
                </a:rPr>
                <a:t>1 per Professional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B775D82-F915-4FDA-BD21-A218BE01D1ED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4572000" y="5897562"/>
              <a:ext cx="1905000" cy="2762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400" dirty="0">
                  <a:solidFill>
                    <a:srgbClr val="00B050"/>
                  </a:solidFill>
                  <a:latin typeface="Helvetica Neue"/>
                  <a:ea typeface="+mn-ea"/>
                  <a:cs typeface="Helvetica Neue"/>
                </a:rPr>
                <a:t>1 per person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2611984-3665-4BF3-BDBA-BE0E4BF7D86F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7010400" y="4783137"/>
              <a:ext cx="1524000" cy="2762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400" dirty="0">
                  <a:solidFill>
                    <a:srgbClr val="00B050"/>
                  </a:solidFill>
                  <a:latin typeface="Helvetica Neue"/>
                  <a:ea typeface="+mn-ea"/>
                  <a:cs typeface="Helvetica Neue"/>
                </a:rPr>
                <a:t>Ubiquitous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D95A540-D3CB-4F2D-B126-1AB3021272AB}"/>
                </a:ext>
              </a:extLst>
            </p:cNvPr>
            <p:cNvSpPr txBox="1"/>
            <p:nvPr>
              <p:custDataLst>
                <p:tags r:id="rId22"/>
              </p:custDataLst>
            </p:nvPr>
          </p:nvSpPr>
          <p:spPr>
            <a:xfrm>
              <a:off x="2743200" y="5897562"/>
              <a:ext cx="1905000" cy="27186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400" dirty="0">
                  <a:solidFill>
                    <a:srgbClr val="00B050"/>
                  </a:solidFill>
                  <a:latin typeface="Helvetica Neue"/>
                  <a:ea typeface="+mn-ea"/>
                  <a:cs typeface="Helvetica Neue"/>
                </a:rPr>
                <a:t>1 per Family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3481278-17BB-4A6B-848E-0D9E63F1C456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4605338" y="2552700"/>
              <a:ext cx="1524000" cy="2762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400" dirty="0">
                  <a:solidFill>
                    <a:srgbClr val="00B050"/>
                  </a:solidFill>
                  <a:latin typeface="Helvetica Neue"/>
                  <a:ea typeface="+mn-ea"/>
                  <a:cs typeface="Helvetica Neue"/>
                </a:rPr>
                <a:t>1 per Engineer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8A1144C-4133-4F63-8550-A8CA07215405}"/>
                </a:ext>
              </a:extLst>
            </p:cNvPr>
            <p:cNvSpPr txBox="1"/>
            <p:nvPr>
              <p:custDataLst>
                <p:tags r:id="rId24"/>
              </p:custDataLst>
            </p:nvPr>
          </p:nvSpPr>
          <p:spPr>
            <a:xfrm>
              <a:off x="5872162" y="3424239"/>
              <a:ext cx="1600200" cy="3270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Laptop</a:t>
              </a:r>
            </a:p>
          </p:txBody>
        </p:sp>
        <p:pic>
          <p:nvPicPr>
            <p:cNvPr id="65" name="Picture 4">
              <a:extLst>
                <a:ext uri="{FF2B5EF4-FFF2-40B4-BE49-F238E27FC236}">
                  <a16:creationId xmlns:a16="http://schemas.microsoft.com/office/drawing/2014/main" id="{DB0585B5-9F79-4A76-B1BF-662F7EB55D5F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5"/>
              </p:custDataLst>
            </p:nvPr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1038" y="4678363"/>
              <a:ext cx="1503362" cy="1017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9696FEE-5046-4F65-A719-5BBB27830CB3}"/>
                </a:ext>
              </a:extLst>
            </p:cNvPr>
            <p:cNvCxnSpPr/>
            <p:nvPr>
              <p:custDataLst>
                <p:tags r:id="rId26"/>
              </p:custDataLst>
            </p:nvPr>
          </p:nvCxnSpPr>
          <p:spPr>
            <a:xfrm flipV="1">
              <a:off x="5172075" y="4449762"/>
              <a:ext cx="238125" cy="2286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7" name="Picture 6">
              <a:extLst>
                <a:ext uri="{FF2B5EF4-FFF2-40B4-BE49-F238E27FC236}">
                  <a16:creationId xmlns:a16="http://schemas.microsoft.com/office/drawing/2014/main" id="{EC277DC3-457B-4412-B1A9-F2A681D2BBEA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7"/>
              </p:custDataLst>
            </p:nvPr>
          </p:nvPicPr>
          <p:blipFill>
            <a:blip r:embed="rId40"/>
            <a:srcRect/>
            <a:stretch>
              <a:fillRect/>
            </a:stretch>
          </p:blipFill>
          <p:spPr bwMode="auto">
            <a:xfrm>
              <a:off x="3978275" y="2005013"/>
              <a:ext cx="627063" cy="1173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" name="Picture 9">
              <a:extLst>
                <a:ext uri="{FF2B5EF4-FFF2-40B4-BE49-F238E27FC236}">
                  <a16:creationId xmlns:a16="http://schemas.microsoft.com/office/drawing/2014/main" id="{A032FBAA-4122-4612-A901-E5750B908F4A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8"/>
              </p:custDataLst>
            </p:nvPr>
          </p:nvPicPr>
          <p:blipFill>
            <a:blip r:embed="rId41"/>
            <a:srcRect/>
            <a:stretch>
              <a:fillRect/>
            </a:stretch>
          </p:blipFill>
          <p:spPr bwMode="auto">
            <a:xfrm>
              <a:off x="3319463" y="4592638"/>
              <a:ext cx="1063625" cy="715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9" name="Picture 2">
              <a:extLst>
                <a:ext uri="{FF2B5EF4-FFF2-40B4-BE49-F238E27FC236}">
                  <a16:creationId xmlns:a16="http://schemas.microsoft.com/office/drawing/2014/main" id="{1CDA1620-CFD3-42C6-A5B5-1AC5C5555E3F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9"/>
              </p:custDataLst>
            </p:nvPr>
          </p:nvPicPr>
          <p:blipFill>
            <a:blip r:embed="rId4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6905" y="1162844"/>
              <a:ext cx="1447800" cy="1093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" name="Picture 4">
              <a:extLst>
                <a:ext uri="{FF2B5EF4-FFF2-40B4-BE49-F238E27FC236}">
                  <a16:creationId xmlns:a16="http://schemas.microsoft.com/office/drawing/2014/main" id="{8FDF767F-B523-4FB4-97EA-95505FB3D2BD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30"/>
              </p:custDataLst>
            </p:nvPr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1038" y="4678363"/>
              <a:ext cx="1503362" cy="1017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" name="Picture 11">
              <a:extLst>
                <a:ext uri="{FF2B5EF4-FFF2-40B4-BE49-F238E27FC236}">
                  <a16:creationId xmlns:a16="http://schemas.microsoft.com/office/drawing/2014/main" id="{09C27B1C-29E2-4A12-A012-5C1730A51152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31"/>
              </p:custDataLst>
            </p:nvPr>
          </p:nvPicPr>
          <p:blipFill>
            <a:blip r:embed="rId4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8275" y="5543550"/>
              <a:ext cx="452438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621A625D-3FCE-4E5D-8784-2CEB12F0AE4A}"/>
                </a:ext>
              </a:extLst>
            </p:cNvPr>
            <p:cNvSpPr txBox="1"/>
            <p:nvPr>
              <p:custDataLst>
                <p:tags r:id="rId32"/>
              </p:custDataLst>
            </p:nvPr>
          </p:nvSpPr>
          <p:spPr>
            <a:xfrm>
              <a:off x="7010400" y="5745162"/>
              <a:ext cx="1524000" cy="4476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400" dirty="0">
                  <a:solidFill>
                    <a:srgbClr val="00B050"/>
                  </a:solidFill>
                  <a:latin typeface="Helvetica Neue"/>
                  <a:ea typeface="+mn-ea"/>
                  <a:cs typeface="Helvetica Neue"/>
                </a:rPr>
                <a:t>100 – 1000’s per person</a:t>
              </a:r>
            </a:p>
          </p:txBody>
        </p:sp>
        <p:sp>
          <p:nvSpPr>
            <p:cNvPr id="73" name="Rectangle 50">
              <a:extLst>
                <a:ext uri="{FF2B5EF4-FFF2-40B4-BE49-F238E27FC236}">
                  <a16:creationId xmlns:a16="http://schemas.microsoft.com/office/drawing/2014/main" id="{4E718F14-0795-4E1F-B6A8-77D667DDCD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6565" y="1423987"/>
              <a:ext cx="667435" cy="511492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eaLnBrk="0" hangingPunct="0"/>
              <a:endParaRPr lang="en-US" dirty="0">
                <a:latin typeface="Helvetica Neue"/>
                <a:cs typeface="Helvetica Neue"/>
              </a:endParaRPr>
            </a:p>
          </p:txBody>
        </p:sp>
        <p:sp>
          <p:nvSpPr>
            <p:cNvPr id="74" name="Right Arrow 51">
              <a:extLst>
                <a:ext uri="{FF2B5EF4-FFF2-40B4-BE49-F238E27FC236}">
                  <a16:creationId xmlns:a16="http://schemas.microsoft.com/office/drawing/2014/main" id="{30E60530-08EE-407E-82D1-788ECEADC9A1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 bwMode="auto">
            <a:xfrm rot="5400000">
              <a:off x="-914400" y="3733799"/>
              <a:ext cx="3200399" cy="914400"/>
            </a:xfrm>
            <a:prstGeom prst="rightArrow">
              <a:avLst/>
            </a:prstGeom>
            <a:solidFill>
              <a:srgbClr val="FFCC00"/>
            </a:solidFill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80167" tIns="40084" rIns="80167" bIns="40084" anchor="ctr">
              <a:prstTxWarp prst="textNoShape">
                <a:avLst/>
              </a:prstTxWarp>
            </a:bodyPr>
            <a:lstStyle/>
            <a:p>
              <a:pPr algn="ctr" defTabSz="801688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endParaRPr lang="en-US" sz="1800" dirty="0">
                <a:solidFill>
                  <a:srgbClr val="1D315B"/>
                </a:solidFill>
                <a:latin typeface="Helvetica Neue"/>
                <a:ea typeface="+mn-ea"/>
                <a:cs typeface="Helvetica Neue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542E740-04EA-4926-826C-3DCA1233CF2D}"/>
                </a:ext>
              </a:extLst>
            </p:cNvPr>
            <p:cNvSpPr txBox="1"/>
            <p:nvPr>
              <p:custDataLst>
                <p:tags r:id="rId34"/>
              </p:custDataLst>
            </p:nvPr>
          </p:nvSpPr>
          <p:spPr>
            <a:xfrm rot="16200000">
              <a:off x="-847725" y="3933824"/>
              <a:ext cx="3086099" cy="3238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latin typeface="Helvetica Neue"/>
                  <a:ea typeface="+mn-ea"/>
                  <a:cs typeface="Helvetica Neue"/>
                </a:rPr>
                <a:t>log (people per computer)</a:t>
              </a:r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93780F57-64C1-441C-B4B1-5175E1641AC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548562" y="1209549"/>
            <a:ext cx="2762250" cy="544765"/>
          </a:xfrm>
          <a:prstGeom prst="rect">
            <a:avLst/>
          </a:prstGeom>
          <a:noFill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1" charset="2"/>
              <a:buNone/>
            </a:pPr>
            <a:r>
              <a:rPr lang="en-US" sz="1800" dirty="0">
                <a:solidFill>
                  <a:srgbClr val="1D315B"/>
                </a:solidFill>
                <a:latin typeface="Helvetica Neue"/>
                <a:cs typeface="Helvetica Neue"/>
              </a:rPr>
              <a:t>[Bell et al. </a:t>
            </a:r>
            <a:r>
              <a:rPr lang="en-US" sz="1800" i="1" dirty="0">
                <a:solidFill>
                  <a:srgbClr val="1D315B"/>
                </a:solidFill>
                <a:latin typeface="Helvetica Neue"/>
                <a:cs typeface="Helvetica Neue"/>
              </a:rPr>
              <a:t>Computer, 1972</a:t>
            </a:r>
            <a:r>
              <a:rPr lang="en-US" sz="1800" dirty="0">
                <a:solidFill>
                  <a:srgbClr val="1D315B"/>
                </a:solidFill>
                <a:latin typeface="Helvetica Neue"/>
                <a:cs typeface="Helvetica Neue"/>
              </a:rPr>
              <a:t>, ACM, 2008]</a:t>
            </a:r>
          </a:p>
        </p:txBody>
      </p:sp>
    </p:spTree>
    <p:extLst>
      <p:ext uri="{BB962C8B-B14F-4D97-AF65-F5344CB8AC3E}">
        <p14:creationId xmlns:p14="http://schemas.microsoft.com/office/powerpoint/2010/main" val="3155181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ight Arrow 29">
            <a:extLst>
              <a:ext uri="{FF2B5EF4-FFF2-40B4-BE49-F238E27FC236}">
                <a16:creationId xmlns:a16="http://schemas.microsoft.com/office/drawing/2014/main" id="{D6A075DF-7D17-4939-940C-334FE4ACADC1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 rot="5400000">
            <a:off x="774282" y="3363913"/>
            <a:ext cx="3200400" cy="914400"/>
          </a:xfrm>
          <a:prstGeom prst="rightArrow">
            <a:avLst/>
          </a:prstGeom>
          <a:solidFill>
            <a:srgbClr val="FFCC00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0167" tIns="40084" rIns="80167" bIns="40084" anchor="ctr">
            <a:prstTxWarp prst="textNoShape">
              <a:avLst/>
            </a:prstTxWarp>
          </a:bodyPr>
          <a:lstStyle/>
          <a:p>
            <a:pPr algn="ctr" defTabSz="801688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endParaRPr lang="en-US" sz="1800">
              <a:solidFill>
                <a:srgbClr val="1D315B"/>
              </a:solidFill>
              <a:latin typeface="Helvetica Neue"/>
              <a:ea typeface="+mn-ea"/>
              <a:cs typeface="Helvetica Neue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9E211E-845E-429F-8CA7-907E83FD3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volume shrinks by 100x every decade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5AAFEA-9C56-47BE-9E33-DEFC00757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pic>
        <p:nvPicPr>
          <p:cNvPr id="38" name="Picture 2">
            <a:extLst>
              <a:ext uri="{FF2B5EF4-FFF2-40B4-BE49-F238E27FC236}">
                <a16:creationId xmlns:a16="http://schemas.microsoft.com/office/drawing/2014/main" id="{7C5E330E-BF3B-472F-B05D-F367E6941957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9962" y="3113088"/>
            <a:ext cx="1447800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2">
            <a:extLst>
              <a:ext uri="{FF2B5EF4-FFF2-40B4-BE49-F238E27FC236}">
                <a16:creationId xmlns:a16="http://schemas.microsoft.com/office/drawing/2014/main" id="{EC98B335-1E64-4892-ADE4-F32A765DF861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3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3762" y="3725863"/>
            <a:ext cx="8382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1">
            <a:extLst>
              <a:ext uri="{FF2B5EF4-FFF2-40B4-BE49-F238E27FC236}">
                <a16:creationId xmlns:a16="http://schemas.microsoft.com/office/drawing/2014/main" id="{B5433C6E-0EF3-4482-950D-4BB27CDCAD1C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1162" y="677863"/>
            <a:ext cx="8715375" cy="667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4501427-1C60-4D2C-BB12-2EF5D2AAE0DB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 flipV="1">
            <a:off x="5262562" y="2811463"/>
            <a:ext cx="533400" cy="381000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90C8D45-90D9-41F0-8C57-C449FDD95844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 rot="5400000" flipH="1" flipV="1">
            <a:off x="5681662" y="3992563"/>
            <a:ext cx="457200" cy="228600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59576AB-EC02-4B7C-B4D9-F74120D82304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 rot="5400000" flipH="1" flipV="1">
            <a:off x="7396162" y="5173663"/>
            <a:ext cx="228600" cy="228600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3AB4BEE9-218C-4D86-91C8-69ED31033DC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186362" y="906463"/>
            <a:ext cx="1981200" cy="327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Mainframe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12CF2C8-6260-44AD-8DD6-DE863958776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652962" y="5249863"/>
            <a:ext cx="1600200" cy="549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Personal Computer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0348586-08DA-4992-A17D-DC6C8E5090E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6481762" y="5935663"/>
            <a:ext cx="1600200" cy="327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Smartphone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496033A-60CE-465E-84DF-28D7B1064401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386762" y="1668463"/>
            <a:ext cx="1828800" cy="549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C00000"/>
                </a:solidFill>
                <a:latin typeface="Helvetica Neue"/>
                <a:ea typeface="+mn-ea"/>
                <a:cs typeface="Helvetica Neue"/>
              </a:rPr>
              <a:t>100x smaller every decade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76295A5-966E-4515-876B-FF4FB5686FCA}"/>
              </a:ext>
            </a:extLst>
          </p:cNvPr>
          <p:cNvSpPr/>
          <p:nvPr>
            <p:custDataLst>
              <p:tags r:id="rId12"/>
            </p:custDataLst>
          </p:nvPr>
        </p:nvSpPr>
        <p:spPr bwMode="auto">
          <a:xfrm>
            <a:off x="8462962" y="1592263"/>
            <a:ext cx="1676400" cy="685800"/>
          </a:xfrm>
          <a:prstGeom prst="rect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0167" tIns="40084" rIns="80167" bIns="40084" anchor="ctr">
            <a:prstTxWarp prst="textNoShape">
              <a:avLst/>
            </a:prstTxWarp>
          </a:bodyPr>
          <a:lstStyle/>
          <a:p>
            <a:pPr algn="ctr" defTabSz="801688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endParaRPr lang="en-US" sz="1800">
              <a:solidFill>
                <a:srgbClr val="1D315B"/>
              </a:solidFill>
              <a:latin typeface="Helvetica Neue"/>
              <a:ea typeface="+mn-ea"/>
              <a:cs typeface="Helvetica Neue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4AE805E-33F4-4062-BEE4-B876254753CB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8386762" y="2278063"/>
            <a:ext cx="1828800" cy="327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1D315B"/>
                </a:solidFill>
                <a:latin typeface="Helvetica Neue"/>
                <a:ea typeface="+mn-ea"/>
                <a:cs typeface="Helvetica Neue"/>
              </a:rPr>
              <a:t>[Nakagawa08]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5ED56F5-06C9-4405-895E-9872221A83F0}"/>
              </a:ext>
            </a:extLst>
          </p:cNvPr>
          <p:cNvCxnSpPr/>
          <p:nvPr>
            <p:custDataLst>
              <p:tags r:id="rId14"/>
            </p:custDataLst>
          </p:nvPr>
        </p:nvCxnSpPr>
        <p:spPr>
          <a:xfrm flipV="1">
            <a:off x="8462962" y="5173663"/>
            <a:ext cx="838200" cy="685800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270BF921-45DF-437E-BF28-2827CC29A62F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5262562" y="1135063"/>
            <a:ext cx="19050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400" dirty="0">
                <a:solidFill>
                  <a:srgbClr val="00B050"/>
                </a:solidFill>
                <a:latin typeface="Helvetica Neue"/>
                <a:ea typeface="+mn-ea"/>
                <a:cs typeface="Helvetica Neue"/>
              </a:rPr>
              <a:t>1 per Enterprise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C8AD457-5148-4A49-A81B-A629AC2FD90D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3052762" y="5021263"/>
            <a:ext cx="19050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400" dirty="0">
                <a:solidFill>
                  <a:srgbClr val="00B050"/>
                </a:solidFill>
                <a:latin typeface="Helvetica Neue"/>
                <a:ea typeface="+mn-ea"/>
                <a:cs typeface="Helvetica Neue"/>
              </a:rPr>
              <a:t>1 per Company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858EA50-9654-4A2B-A088-2A35EADD2751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6253162" y="5707063"/>
            <a:ext cx="19050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400" dirty="0">
                <a:solidFill>
                  <a:srgbClr val="00B050"/>
                </a:solidFill>
                <a:latin typeface="Helvetica Neue"/>
                <a:ea typeface="+mn-ea"/>
                <a:cs typeface="Helvetica Neue"/>
              </a:rPr>
              <a:t>1 per person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049021F-1EA9-4D45-B893-EF23FA9D8D92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8691562" y="4592638"/>
            <a:ext cx="15240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400" dirty="0">
                <a:solidFill>
                  <a:srgbClr val="00B050"/>
                </a:solidFill>
                <a:latin typeface="Helvetica Neue"/>
                <a:ea typeface="+mn-ea"/>
                <a:cs typeface="Helvetica Neue"/>
              </a:rPr>
              <a:t>Ubiquitous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BBCE0C0-443F-4A97-B789-61EFF602072D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4424362" y="5707063"/>
            <a:ext cx="1905000" cy="27186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400" dirty="0">
                <a:solidFill>
                  <a:srgbClr val="00B050"/>
                </a:solidFill>
                <a:latin typeface="Helvetica Neue"/>
                <a:ea typeface="+mn-ea"/>
                <a:cs typeface="Helvetica Neue"/>
              </a:rPr>
              <a:t>1 per Family</a:t>
            </a:r>
          </a:p>
        </p:txBody>
      </p:sp>
      <p:pic>
        <p:nvPicPr>
          <p:cNvPr id="63" name="Picture 4">
            <a:extLst>
              <a:ext uri="{FF2B5EF4-FFF2-40B4-BE49-F238E27FC236}">
                <a16:creationId xmlns:a16="http://schemas.microsoft.com/office/drawing/2014/main" id="{E730D15C-FBB0-4F5D-AFA7-BB4F4DA24E0B}"/>
              </a:ext>
            </a:extLst>
          </p:cNvPr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12200" y="4487863"/>
            <a:ext cx="1503362" cy="101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3072ABE0-F548-4041-8272-3F7EE95F83D0}"/>
              </a:ext>
            </a:extLst>
          </p:cNvPr>
          <p:cNvCxnSpPr/>
          <p:nvPr>
            <p:custDataLst>
              <p:tags r:id="rId21"/>
            </p:custDataLst>
          </p:nvPr>
        </p:nvCxnSpPr>
        <p:spPr>
          <a:xfrm flipV="1">
            <a:off x="6853237" y="4259263"/>
            <a:ext cx="238125" cy="228600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">
            <a:extLst>
              <a:ext uri="{FF2B5EF4-FFF2-40B4-BE49-F238E27FC236}">
                <a16:creationId xmlns:a16="http://schemas.microsoft.com/office/drawing/2014/main" id="{31425AA9-4FA4-47AB-B16D-13BB0319F567}"/>
              </a:ext>
            </a:extLst>
          </p:cNvPr>
          <p:cNvPicPr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41"/>
          <a:srcRect/>
          <a:stretch>
            <a:fillRect/>
          </a:stretch>
        </p:blipFill>
        <p:spPr bwMode="auto">
          <a:xfrm>
            <a:off x="5659437" y="1814513"/>
            <a:ext cx="627063" cy="117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Picture 9">
            <a:extLst>
              <a:ext uri="{FF2B5EF4-FFF2-40B4-BE49-F238E27FC236}">
                <a16:creationId xmlns:a16="http://schemas.microsoft.com/office/drawing/2014/main" id="{9825C4EE-2E01-4F56-95E2-18133693B09E}"/>
              </a:ext>
            </a:extLst>
          </p:cNvPr>
          <p:cNvPicPr>
            <a:picLocks noChangeAspect="1" noChangeArrowheads="1"/>
          </p:cNvPicPr>
          <p:nvPr>
            <p:custDataLst>
              <p:tags r:id="rId23"/>
            </p:custDataLst>
          </p:nvPr>
        </p:nvPicPr>
        <p:blipFill>
          <a:blip r:embed="rId42"/>
          <a:srcRect/>
          <a:stretch>
            <a:fillRect/>
          </a:stretch>
        </p:blipFill>
        <p:spPr bwMode="auto">
          <a:xfrm>
            <a:off x="5000625" y="4402138"/>
            <a:ext cx="1063625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" name="Picture 4">
            <a:extLst>
              <a:ext uri="{FF2B5EF4-FFF2-40B4-BE49-F238E27FC236}">
                <a16:creationId xmlns:a16="http://schemas.microsoft.com/office/drawing/2014/main" id="{C716E18B-2DD9-4E2F-AFCC-F20F950F8731}"/>
              </a:ext>
            </a:extLst>
          </p:cNvPr>
          <p:cNvPicPr>
            <a:picLocks noChangeAspect="1" noChangeArrowheads="1"/>
          </p:cNvPicPr>
          <p:nvPr>
            <p:custDataLst>
              <p:tags r:id="rId24"/>
            </p:custDataLst>
          </p:nvPr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12200" y="4487863"/>
            <a:ext cx="1503362" cy="101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" name="Picture 11">
            <a:extLst>
              <a:ext uri="{FF2B5EF4-FFF2-40B4-BE49-F238E27FC236}">
                <a16:creationId xmlns:a16="http://schemas.microsoft.com/office/drawing/2014/main" id="{E51A228A-2A29-4B13-BEDC-20B18C19E12E}"/>
              </a:ext>
            </a:extLst>
          </p:cNvPr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4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9437" y="5353050"/>
            <a:ext cx="4524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BB9510BB-BDD6-466A-B728-02288B8DEB88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8691562" y="5554663"/>
            <a:ext cx="1524000" cy="447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400" dirty="0">
                <a:solidFill>
                  <a:srgbClr val="00B050"/>
                </a:solidFill>
                <a:latin typeface="Helvetica Neue"/>
                <a:ea typeface="+mn-ea"/>
                <a:cs typeface="Helvetica Neue"/>
              </a:rPr>
              <a:t>100 – 1000’s per person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E7D69EB-3750-4BC7-A74C-E001B69BE2AA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8615362" y="3989388"/>
            <a:ext cx="1600200" cy="5445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Smart Sensors</a:t>
            </a:r>
          </a:p>
        </p:txBody>
      </p:sp>
      <p:pic>
        <p:nvPicPr>
          <p:cNvPr id="73" name="Picture 2">
            <a:extLst>
              <a:ext uri="{FF2B5EF4-FFF2-40B4-BE49-F238E27FC236}">
                <a16:creationId xmlns:a16="http://schemas.microsoft.com/office/drawing/2014/main" id="{A8BFA4D4-5E80-40C0-A50E-5B314EC170A6}"/>
              </a:ext>
            </a:extLst>
          </p:cNvPr>
          <p:cNvPicPr>
            <a:picLocks noChangeAspect="1" noChangeArrowheads="1"/>
          </p:cNvPicPr>
          <p:nvPr>
            <p:custDataLst>
              <p:tags r:id="rId28"/>
            </p:custDataLst>
          </p:nvPr>
        </p:nvPicPr>
        <p:blipFill>
          <a:blip r:embed="rId4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58067" y="972344"/>
            <a:ext cx="1447800" cy="109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01F8F24-96B1-485F-A9C3-71AD0DB50349}"/>
              </a:ext>
            </a:extLst>
          </p:cNvPr>
          <p:cNvCxnSpPr/>
          <p:nvPr>
            <p:custDataLst>
              <p:tags r:id="rId29"/>
            </p:custDataLst>
          </p:nvPr>
        </p:nvCxnSpPr>
        <p:spPr bwMode="auto">
          <a:xfrm flipV="1">
            <a:off x="3662362" y="1668463"/>
            <a:ext cx="457200" cy="152400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1F20D68A-2A5E-4A7A-A80C-9E86AF921D06}"/>
              </a:ext>
            </a:extLst>
          </p:cNvPr>
          <p:cNvCxnSpPr/>
          <p:nvPr>
            <p:custDataLst>
              <p:tags r:id="rId30"/>
            </p:custDataLst>
          </p:nvPr>
        </p:nvCxnSpPr>
        <p:spPr bwMode="auto">
          <a:xfrm rot="5400000" flipH="1" flipV="1">
            <a:off x="3967162" y="2811463"/>
            <a:ext cx="762000" cy="152400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C2878A3B-C812-4916-9A48-688792600D9B}"/>
              </a:ext>
            </a:extLst>
          </p:cNvPr>
          <p:cNvSpPr txBox="1"/>
          <p:nvPr>
            <p:custDataLst>
              <p:tags r:id="rId31"/>
            </p:custDataLst>
          </p:nvPr>
        </p:nvSpPr>
        <p:spPr bwMode="auto">
          <a:xfrm>
            <a:off x="3128962" y="4562475"/>
            <a:ext cx="1600200" cy="5447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Mini Computer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C7F6DE2-1FAE-44BB-AF34-D25E9BECA2B1}"/>
              </a:ext>
            </a:extLst>
          </p:cNvPr>
          <p:cNvSpPr txBox="1"/>
          <p:nvPr>
            <p:custDataLst>
              <p:tags r:id="rId32"/>
            </p:custDataLst>
          </p:nvPr>
        </p:nvSpPr>
        <p:spPr bwMode="auto">
          <a:xfrm>
            <a:off x="6257924" y="2094706"/>
            <a:ext cx="1600200" cy="327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Workstation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EB6D12A-04EF-4A62-922E-C5531A2D9684}"/>
              </a:ext>
            </a:extLst>
          </p:cNvPr>
          <p:cNvSpPr txBox="1"/>
          <p:nvPr>
            <p:custDataLst>
              <p:tags r:id="rId33"/>
            </p:custDataLst>
          </p:nvPr>
        </p:nvSpPr>
        <p:spPr bwMode="auto">
          <a:xfrm>
            <a:off x="7624762" y="3497263"/>
            <a:ext cx="1524000" cy="4442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400" dirty="0">
                <a:solidFill>
                  <a:srgbClr val="00B050"/>
                </a:solidFill>
                <a:latin typeface="Helvetica Neue"/>
                <a:ea typeface="+mn-ea"/>
                <a:cs typeface="Helvetica Neue"/>
              </a:rPr>
              <a:t>1 per Professional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E15D676-931A-40A3-B837-FC437B73D06A}"/>
              </a:ext>
            </a:extLst>
          </p:cNvPr>
          <p:cNvSpPr txBox="1"/>
          <p:nvPr>
            <p:custDataLst>
              <p:tags r:id="rId34"/>
            </p:custDataLst>
          </p:nvPr>
        </p:nvSpPr>
        <p:spPr bwMode="auto">
          <a:xfrm>
            <a:off x="6286500" y="2362200"/>
            <a:ext cx="15240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400" dirty="0">
                <a:solidFill>
                  <a:srgbClr val="00B050"/>
                </a:solidFill>
                <a:latin typeface="Helvetica Neue"/>
                <a:ea typeface="+mn-ea"/>
                <a:cs typeface="Helvetica Neue"/>
              </a:rPr>
              <a:t>1 per Engineer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66C6D50-BC84-4F3B-AA42-5F2DC8B10CA1}"/>
              </a:ext>
            </a:extLst>
          </p:cNvPr>
          <p:cNvSpPr txBox="1"/>
          <p:nvPr>
            <p:custDataLst>
              <p:tags r:id="rId35"/>
            </p:custDataLst>
          </p:nvPr>
        </p:nvSpPr>
        <p:spPr bwMode="auto">
          <a:xfrm>
            <a:off x="7553324" y="3233739"/>
            <a:ext cx="1600200" cy="327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Laptop</a:t>
            </a:r>
          </a:p>
        </p:txBody>
      </p:sp>
    </p:spTree>
    <p:extLst>
      <p:ext uri="{BB962C8B-B14F-4D97-AF65-F5344CB8AC3E}">
        <p14:creationId xmlns:p14="http://schemas.microsoft.com/office/powerpoint/2010/main" val="3016167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0E44F-1208-4190-AF43-4869A924F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Price falls dramatically, enabling new applications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0F9D0-1990-49ED-BC89-D07E89704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pic>
        <p:nvPicPr>
          <p:cNvPr id="35" name="Picture 46">
            <a:extLst>
              <a:ext uri="{FF2B5EF4-FFF2-40B4-BE49-F238E27FC236}">
                <a16:creationId xmlns:a16="http://schemas.microsoft.com/office/drawing/2014/main" id="{BFDCA27F-FA92-4A69-862F-C0B4EEEC2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9437" y="3452813"/>
            <a:ext cx="148431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47">
            <a:extLst>
              <a:ext uri="{FF2B5EF4-FFF2-40B4-BE49-F238E27FC236}">
                <a16:creationId xmlns:a16="http://schemas.microsoft.com/office/drawing/2014/main" id="{201DDED7-F0A2-43C9-AF08-ED965FCA1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8037" y="3016251"/>
            <a:ext cx="1752600" cy="150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Right Arrow 48">
            <a:extLst>
              <a:ext uri="{FF2B5EF4-FFF2-40B4-BE49-F238E27FC236}">
                <a16:creationId xmlns:a16="http://schemas.microsoft.com/office/drawing/2014/main" id="{4C7C1884-897E-4698-9354-DE61DE2A788E}"/>
              </a:ext>
            </a:extLst>
          </p:cNvPr>
          <p:cNvSpPr/>
          <p:nvPr/>
        </p:nvSpPr>
        <p:spPr bwMode="auto">
          <a:xfrm rot="5400000">
            <a:off x="33337" y="3414713"/>
            <a:ext cx="4648200" cy="914400"/>
          </a:xfrm>
          <a:prstGeom prst="rightArrow">
            <a:avLst/>
          </a:prstGeom>
          <a:solidFill>
            <a:srgbClr val="FFCC00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0167" tIns="40084" rIns="80167" bIns="40084" anchor="ctr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9pPr>
          </a:lstStyle>
          <a:p>
            <a:pPr algn="ctr" defTabSz="801688" fontAlgn="ctr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endParaRPr lang="en-US" sz="1800">
              <a:solidFill>
                <a:srgbClr val="1D315B"/>
              </a:solidFill>
              <a:latin typeface="Arial" charset="0"/>
              <a:ea typeface="+mn-ea"/>
              <a:cs typeface="+mn-cs"/>
            </a:endParaRPr>
          </a:p>
        </p:txBody>
      </p:sp>
      <p:pic>
        <p:nvPicPr>
          <p:cNvPr id="38" name="Picture 49">
            <a:extLst>
              <a:ext uri="{FF2B5EF4-FFF2-40B4-BE49-F238E27FC236}">
                <a16:creationId xmlns:a16="http://schemas.microsoft.com/office/drawing/2014/main" id="{1FFEC0F1-B567-4C61-8795-60AD3C345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3537" y="633413"/>
            <a:ext cx="8763000" cy="671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50">
            <a:extLst>
              <a:ext uri="{FF2B5EF4-FFF2-40B4-BE49-F238E27FC236}">
                <a16:creationId xmlns:a16="http://schemas.microsoft.com/office/drawing/2014/main" id="{249F4C0E-70E6-4F51-8ECE-EB2C7CD92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76775" y="4214813"/>
            <a:ext cx="1716087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51">
            <a:extLst>
              <a:ext uri="{FF2B5EF4-FFF2-40B4-BE49-F238E27FC236}">
                <a16:creationId xmlns:a16="http://schemas.microsoft.com/office/drawing/2014/main" id="{8FDD4538-6445-429E-AE21-F2219C0EB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48437" y="5129213"/>
            <a:ext cx="1214438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70FBED4-DAB3-40A1-953D-D18AD10C3CDE}"/>
              </a:ext>
            </a:extLst>
          </p:cNvPr>
          <p:cNvCxnSpPr/>
          <p:nvPr/>
        </p:nvCxnSpPr>
        <p:spPr>
          <a:xfrm flipV="1">
            <a:off x="3652837" y="2005013"/>
            <a:ext cx="152400" cy="82550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1A260AC-FACF-4CEF-8CB5-5BAB1D789BFB}"/>
              </a:ext>
            </a:extLst>
          </p:cNvPr>
          <p:cNvCxnSpPr/>
          <p:nvPr/>
        </p:nvCxnSpPr>
        <p:spPr>
          <a:xfrm rot="5400000" flipH="1" flipV="1">
            <a:off x="5254625" y="3222625"/>
            <a:ext cx="158750" cy="161925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8728CC0-C10E-4D9C-83BC-528BC906307A}"/>
              </a:ext>
            </a:extLst>
          </p:cNvPr>
          <p:cNvCxnSpPr/>
          <p:nvPr/>
        </p:nvCxnSpPr>
        <p:spPr>
          <a:xfrm rot="5400000" flipH="1" flipV="1">
            <a:off x="5864225" y="4054475"/>
            <a:ext cx="158750" cy="161925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FE2087B-C101-4521-B643-5C5AD2C739EE}"/>
              </a:ext>
            </a:extLst>
          </p:cNvPr>
          <p:cNvCxnSpPr/>
          <p:nvPr/>
        </p:nvCxnSpPr>
        <p:spPr>
          <a:xfrm flipV="1">
            <a:off x="6843712" y="4291013"/>
            <a:ext cx="238125" cy="228600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6D0307D-97E0-474E-BCF0-8D8EA09E6527}"/>
              </a:ext>
            </a:extLst>
          </p:cNvPr>
          <p:cNvCxnSpPr/>
          <p:nvPr/>
        </p:nvCxnSpPr>
        <p:spPr>
          <a:xfrm rot="5400000" flipH="1" flipV="1">
            <a:off x="7355681" y="5007769"/>
            <a:ext cx="304800" cy="242888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1626B7A3-6751-455C-8139-7243FAE7048F}"/>
              </a:ext>
            </a:extLst>
          </p:cNvPr>
          <p:cNvSpPr txBox="1"/>
          <p:nvPr/>
        </p:nvSpPr>
        <p:spPr>
          <a:xfrm>
            <a:off x="4948237" y="839788"/>
            <a:ext cx="1981200" cy="3270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9pPr>
          </a:lstStyle>
          <a:p>
            <a:pPr algn="ctr" fontAlgn="ctr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Mainframe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F01D9E6-CB66-45C6-B786-C98F8BEED182}"/>
              </a:ext>
            </a:extLst>
          </p:cNvPr>
          <p:cNvSpPr txBox="1"/>
          <p:nvPr/>
        </p:nvSpPr>
        <p:spPr>
          <a:xfrm>
            <a:off x="3043237" y="4672013"/>
            <a:ext cx="1600200" cy="54476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9pPr>
          </a:lstStyle>
          <a:p>
            <a:pPr algn="ctr" fontAlgn="ctr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Mini Computer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098994C-86C6-4A84-AFB8-F3CC52B4FE37}"/>
              </a:ext>
            </a:extLst>
          </p:cNvPr>
          <p:cNvSpPr txBox="1"/>
          <p:nvPr/>
        </p:nvSpPr>
        <p:spPr>
          <a:xfrm>
            <a:off x="4643437" y="5357813"/>
            <a:ext cx="1600200" cy="54927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9pPr>
          </a:lstStyle>
          <a:p>
            <a:pPr algn="ctr" fontAlgn="ctr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Personal Computer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C68F043-068C-41B6-A99C-937F5DB93B0D}"/>
              </a:ext>
            </a:extLst>
          </p:cNvPr>
          <p:cNvSpPr txBox="1"/>
          <p:nvPr/>
        </p:nvSpPr>
        <p:spPr>
          <a:xfrm>
            <a:off x="5329237" y="1319213"/>
            <a:ext cx="1600200" cy="3270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9pPr>
          </a:lstStyle>
          <a:p>
            <a:pPr algn="ctr" fontAlgn="ctr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Workstation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1196DE5-BB4E-4194-98DC-570FEFBB1167}"/>
              </a:ext>
            </a:extLst>
          </p:cNvPr>
          <p:cNvSpPr txBox="1"/>
          <p:nvPr/>
        </p:nvSpPr>
        <p:spPr>
          <a:xfrm>
            <a:off x="6548437" y="5945188"/>
            <a:ext cx="1600200" cy="3270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9pPr>
          </a:lstStyle>
          <a:p>
            <a:pPr algn="ctr" fontAlgn="ctr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Smartphone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CAA89A7-DBD3-48E0-A69C-E551AEF3D38F}"/>
              </a:ext>
            </a:extLst>
          </p:cNvPr>
          <p:cNvSpPr txBox="1"/>
          <p:nvPr/>
        </p:nvSpPr>
        <p:spPr>
          <a:xfrm>
            <a:off x="6700837" y="3224213"/>
            <a:ext cx="1600200" cy="3270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9pPr>
          </a:lstStyle>
          <a:p>
            <a:pPr algn="ctr" fontAlgn="ctr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Laptop</a:t>
            </a:r>
          </a:p>
        </p:txBody>
      </p:sp>
      <p:pic>
        <p:nvPicPr>
          <p:cNvPr id="52" name="Picture 63">
            <a:extLst>
              <a:ext uri="{FF2B5EF4-FFF2-40B4-BE49-F238E27FC236}">
                <a16:creationId xmlns:a16="http://schemas.microsoft.com/office/drawing/2014/main" id="{87A670CF-16DB-44D5-9488-31DC4424A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540375" y="1624013"/>
            <a:ext cx="85566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9BE79CE-939A-4028-99B7-1FA62B409F48}"/>
              </a:ext>
            </a:extLst>
          </p:cNvPr>
          <p:cNvCxnSpPr/>
          <p:nvPr/>
        </p:nvCxnSpPr>
        <p:spPr>
          <a:xfrm flipV="1">
            <a:off x="3652837" y="1852613"/>
            <a:ext cx="381000" cy="234950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2D3451CF-8AA1-4301-8CA6-FA318638B968}"/>
              </a:ext>
            </a:extLst>
          </p:cNvPr>
          <p:cNvCxnSpPr/>
          <p:nvPr/>
        </p:nvCxnSpPr>
        <p:spPr>
          <a:xfrm rot="5400000" flipH="1" flipV="1">
            <a:off x="4262437" y="2995613"/>
            <a:ext cx="228600" cy="76200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66">
            <a:extLst>
              <a:ext uri="{FF2B5EF4-FFF2-40B4-BE49-F238E27FC236}">
                <a16:creationId xmlns:a16="http://schemas.microsoft.com/office/drawing/2014/main" id="{6EDF37AD-4563-43FF-885E-D9C059D56E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4331" y="923925"/>
            <a:ext cx="1447800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CB45363F-D43C-4E85-9B2C-8955DBA179A4}"/>
              </a:ext>
            </a:extLst>
          </p:cNvPr>
          <p:cNvSpPr/>
          <p:nvPr/>
        </p:nvSpPr>
        <p:spPr bwMode="auto">
          <a:xfrm>
            <a:off x="8148637" y="1408113"/>
            <a:ext cx="1981200" cy="1282700"/>
          </a:xfrm>
          <a:prstGeom prst="rect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0167" tIns="40084" rIns="80167" bIns="40084" anchor="ctr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9pPr>
          </a:lstStyle>
          <a:p>
            <a:pPr algn="ctr" defTabSz="801688" fontAlgn="ctr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endParaRPr lang="en-US" sz="1800" b="1">
              <a:solidFill>
                <a:srgbClr val="1D315B"/>
              </a:solidFill>
              <a:latin typeface="Helvetica Neue"/>
              <a:ea typeface="+mn-ea"/>
              <a:cs typeface="Helvetica Neue"/>
            </a:endParaRPr>
          </a:p>
        </p:txBody>
      </p:sp>
      <p:sp>
        <p:nvSpPr>
          <p:cNvPr id="57" name="Text Box 8">
            <a:extLst>
              <a:ext uri="{FF2B5EF4-FFF2-40B4-BE49-F238E27FC236}">
                <a16:creationId xmlns:a16="http://schemas.microsoft.com/office/drawing/2014/main" id="{52A096C9-8333-4296-AF9E-E17856DC9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7205" y="4788535"/>
            <a:ext cx="1347576" cy="14773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800" dirty="0">
                <a:solidFill>
                  <a:schemeClr val="accent2"/>
                </a:solidFill>
                <a:latin typeface="Helvetica Neue"/>
                <a:cs typeface="Helvetica Neue"/>
              </a:rPr>
              <a:t>streaming </a:t>
            </a:r>
          </a:p>
          <a:p>
            <a:pPr eaLnBrk="0" hangingPunct="0"/>
            <a:r>
              <a:rPr lang="en-US" sz="1800" dirty="0">
                <a:solidFill>
                  <a:schemeClr val="accent2"/>
                </a:solidFill>
                <a:latin typeface="Helvetica Neue"/>
                <a:cs typeface="Helvetica Neue"/>
              </a:rPr>
              <a:t>information</a:t>
            </a:r>
          </a:p>
          <a:p>
            <a:pPr eaLnBrk="0" hangingPunct="0"/>
            <a:r>
              <a:rPr lang="en-US" sz="1800" dirty="0">
                <a:solidFill>
                  <a:schemeClr val="accent2"/>
                </a:solidFill>
                <a:latin typeface="Helvetica Neue"/>
                <a:cs typeface="Helvetica Neue"/>
              </a:rPr>
              <a:t>to/from the </a:t>
            </a:r>
          </a:p>
          <a:p>
            <a:pPr eaLnBrk="0" hangingPunct="0"/>
            <a:r>
              <a:rPr lang="en-US" sz="1800" dirty="0">
                <a:solidFill>
                  <a:schemeClr val="accent2"/>
                </a:solidFill>
                <a:latin typeface="Helvetica Neue"/>
                <a:cs typeface="Helvetica Neue"/>
              </a:rPr>
              <a:t>physical </a:t>
            </a:r>
          </a:p>
          <a:p>
            <a:pPr eaLnBrk="0" hangingPunct="0"/>
            <a:r>
              <a:rPr lang="en-US" sz="1800" dirty="0">
                <a:solidFill>
                  <a:schemeClr val="accent2"/>
                </a:solidFill>
                <a:latin typeface="Helvetica Neue"/>
                <a:cs typeface="Helvetica Neue"/>
              </a:rPr>
              <a:t>world</a:t>
            </a:r>
          </a:p>
        </p:txBody>
      </p:sp>
      <p:grpSp>
        <p:nvGrpSpPr>
          <p:cNvPr id="58" name="Group 9">
            <a:extLst>
              <a:ext uri="{FF2B5EF4-FFF2-40B4-BE49-F238E27FC236}">
                <a16:creationId xmlns:a16="http://schemas.microsoft.com/office/drawing/2014/main" id="{8D06E6CD-4D6A-4C08-A4D0-23F4C76F1AC4}"/>
              </a:ext>
            </a:extLst>
          </p:cNvPr>
          <p:cNvGrpSpPr>
            <a:grpSpLocks/>
          </p:cNvGrpSpPr>
          <p:nvPr/>
        </p:nvGrpSpPr>
        <p:grpSpPr bwMode="auto">
          <a:xfrm>
            <a:off x="6967537" y="1928813"/>
            <a:ext cx="2600325" cy="1295400"/>
            <a:chOff x="3936" y="1248"/>
            <a:chExt cx="1638" cy="816"/>
          </a:xfrm>
        </p:grpSpPr>
        <p:sp>
          <p:nvSpPr>
            <p:cNvPr id="59" name="AutoShape 12">
              <a:extLst>
                <a:ext uri="{FF2B5EF4-FFF2-40B4-BE49-F238E27FC236}">
                  <a16:creationId xmlns:a16="http://schemas.microsoft.com/office/drawing/2014/main" id="{98BD1D22-353F-4E2E-A072-C5C757FF8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6" y="1248"/>
              <a:ext cx="240" cy="816"/>
            </a:xfrm>
            <a:prstGeom prst="rightBrace">
              <a:avLst>
                <a:gd name="adj1" fmla="val 28333"/>
                <a:gd name="adj2" fmla="val 50000"/>
              </a:avLst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Helvetica Neue"/>
                <a:cs typeface="Helvetica Neue"/>
              </a:endParaRPr>
            </a:p>
          </p:txBody>
        </p:sp>
        <p:sp>
          <p:nvSpPr>
            <p:cNvPr id="60" name="Text Box 13">
              <a:extLst>
                <a:ext uri="{FF2B5EF4-FFF2-40B4-BE49-F238E27FC236}">
                  <a16:creationId xmlns:a16="http://schemas.microsoft.com/office/drawing/2014/main" id="{6B7C555D-14ED-408B-B527-F3A8134F29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4" y="1440"/>
              <a:ext cx="1350" cy="40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800" dirty="0">
                  <a:solidFill>
                    <a:schemeClr val="hlink"/>
                  </a:solidFill>
                  <a:latin typeface="Helvetica Neue"/>
                  <a:cs typeface="Helvetica Neue"/>
                </a:rPr>
                <a:t>Number Crunching</a:t>
              </a:r>
            </a:p>
            <a:p>
              <a:pPr eaLnBrk="0" hangingPunct="0"/>
              <a:r>
                <a:rPr lang="en-US" sz="1800" dirty="0">
                  <a:solidFill>
                    <a:schemeClr val="hlink"/>
                  </a:solidFill>
                  <a:latin typeface="Helvetica Neue"/>
                  <a:cs typeface="Helvetica Neue"/>
                </a:rPr>
                <a:t>Data Storage </a:t>
              </a:r>
            </a:p>
          </p:txBody>
        </p:sp>
      </p:grpSp>
      <p:grpSp>
        <p:nvGrpSpPr>
          <p:cNvPr id="61" name="Group 14">
            <a:extLst>
              <a:ext uri="{FF2B5EF4-FFF2-40B4-BE49-F238E27FC236}">
                <a16:creationId xmlns:a16="http://schemas.microsoft.com/office/drawing/2014/main" id="{933FAF04-7B71-4CC8-85E9-9805A7762784}"/>
              </a:ext>
            </a:extLst>
          </p:cNvPr>
          <p:cNvGrpSpPr>
            <a:grpSpLocks/>
          </p:cNvGrpSpPr>
          <p:nvPr/>
        </p:nvGrpSpPr>
        <p:grpSpPr bwMode="auto">
          <a:xfrm>
            <a:off x="8491539" y="3757613"/>
            <a:ext cx="1887538" cy="1219200"/>
            <a:chOff x="3984" y="2160"/>
            <a:chExt cx="1189" cy="768"/>
          </a:xfrm>
        </p:grpSpPr>
        <p:sp>
          <p:nvSpPr>
            <p:cNvPr id="62" name="AutoShape 15">
              <a:extLst>
                <a:ext uri="{FF2B5EF4-FFF2-40B4-BE49-F238E27FC236}">
                  <a16:creationId xmlns:a16="http://schemas.microsoft.com/office/drawing/2014/main" id="{C99627DB-061F-4CFE-8672-189D6293B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4" y="2160"/>
              <a:ext cx="240" cy="768"/>
            </a:xfrm>
            <a:prstGeom prst="rightBrace">
              <a:avLst>
                <a:gd name="adj1" fmla="val 26667"/>
                <a:gd name="adj2" fmla="val 50000"/>
              </a:avLst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Helvetica Neue"/>
                <a:cs typeface="Helvetica Neue"/>
              </a:endParaRPr>
            </a:p>
          </p:txBody>
        </p:sp>
        <p:sp>
          <p:nvSpPr>
            <p:cNvPr id="63" name="Text Box 16">
              <a:extLst>
                <a:ext uri="{FF2B5EF4-FFF2-40B4-BE49-F238E27FC236}">
                  <a16:creationId xmlns:a16="http://schemas.microsoft.com/office/drawing/2014/main" id="{DD97E577-98A7-4E65-A768-F5D909948D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4" y="2332"/>
              <a:ext cx="879" cy="40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800" dirty="0">
                  <a:solidFill>
                    <a:schemeClr val="hlink"/>
                  </a:solidFill>
                  <a:latin typeface="Helvetica Neue"/>
                  <a:cs typeface="Helvetica Neue"/>
                </a:rPr>
                <a:t>productivity</a:t>
              </a:r>
            </a:p>
            <a:p>
              <a:pPr eaLnBrk="0" hangingPunct="0"/>
              <a:r>
                <a:rPr lang="en-US" sz="1800" dirty="0">
                  <a:solidFill>
                    <a:schemeClr val="hlink"/>
                  </a:solidFill>
                  <a:latin typeface="Helvetica Neue"/>
                  <a:cs typeface="Helvetica Neue"/>
                </a:rPr>
                <a:t>interactive</a:t>
              </a:r>
            </a:p>
          </p:txBody>
        </p:sp>
      </p:grpSp>
      <p:pic>
        <p:nvPicPr>
          <p:cNvPr id="64" name="Picture 4">
            <a:extLst>
              <a:ext uri="{FF2B5EF4-FFF2-40B4-BE49-F238E27FC236}">
                <a16:creationId xmlns:a16="http://schemas.microsoft.com/office/drawing/2014/main" id="{43A890FD-7AE7-4E7A-B184-959ADEC12DF7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91537" y="5510213"/>
            <a:ext cx="674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A13D60A3-AB52-4DB3-9A16-FACEAFC0B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34337" y="5041901"/>
            <a:ext cx="1600200" cy="5445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Smart Sensors</a:t>
            </a:r>
          </a:p>
        </p:txBody>
      </p:sp>
    </p:spTree>
    <p:extLst>
      <p:ext uri="{BB962C8B-B14F-4D97-AF65-F5344CB8AC3E}">
        <p14:creationId xmlns:p14="http://schemas.microsoft.com/office/powerpoint/2010/main" val="4044454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08757526-EACC-3BD0-70C9-3C64535423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0494" y="914400"/>
            <a:ext cx="10287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65EC4E-2B8D-3385-0AFB-B6F4672E4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Michigan Micro Mote (2015)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E7CF3B-D2A0-D219-3A16-9E19F8C44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935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D811B-68DB-A32D-8DC4-10EA7EFE0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B9276-C595-C074-5D7C-81922995F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</a:t>
            </a:r>
            <a:r>
              <a:rPr lang="en-US" baseline="30000" dirty="0"/>
              <a:t>3</a:t>
            </a:r>
            <a:r>
              <a:rPr lang="en-US" dirty="0"/>
              <a:t> Use cases and design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CFA4CD-1BC1-C928-7DF7-E9EC20D36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253F6E3-2C3A-BEB8-6D09-0E9FE4BC4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862" y="1409903"/>
            <a:ext cx="6594763" cy="3204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25BC587D-E6C9-2F3C-45D8-0925D2B97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2717" y="1294517"/>
            <a:ext cx="4815320" cy="482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DD2E7A-D4DD-AC21-C090-43BDEAA2D6C1}"/>
              </a:ext>
            </a:extLst>
          </p:cNvPr>
          <p:cNvSpPr txBox="1"/>
          <p:nvPr/>
        </p:nvSpPr>
        <p:spPr>
          <a:xfrm>
            <a:off x="310862" y="5892581"/>
            <a:ext cx="6097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https://ece.engin.umich.edu/stories/michigan-micro-mote-m3-makes-history-as-the-worlds-smallest-computer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146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497D6-D4E0-A775-E4D3-99D2CD630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Powering and Programming the Mote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9E6BB7-DEB3-B3B1-0620-3367CCFCF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pic>
        <p:nvPicPr>
          <p:cNvPr id="2050" name="Picture 2" descr="microcomputer under a lamp">
            <a:extLst>
              <a:ext uri="{FF2B5EF4-FFF2-40B4-BE49-F238E27FC236}">
                <a16:creationId xmlns:a16="http://schemas.microsoft.com/office/drawing/2014/main" id="{78D1277E-48D4-27F7-B455-E4EAB5E72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7981" y="1096740"/>
            <a:ext cx="7896038" cy="5259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0902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EBB84-8A55-6DE2-EC3F-2BE9A2DC8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idea: computers can be built into other things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8AE337-7502-67A5-242D-7723DC1C3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Computers have become small enough that they don’t need their own rooms or even their own boxes to house them</a:t>
            </a:r>
          </a:p>
          <a:p>
            <a:endParaRPr lang="en-US" dirty="0"/>
          </a:p>
          <a:p>
            <a:r>
              <a:rPr lang="en-US" dirty="0"/>
              <a:t>They can be built into other things we use in everyday life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88E3E2-8E67-1D39-5918-AEB781155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0048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embedded system?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computer built into a device</a:t>
            </a:r>
            <a:br>
              <a:rPr lang="en-US" dirty="0"/>
            </a:br>
            <a:r>
              <a:rPr lang="en-US" u="sng" dirty="0"/>
              <a:t>such that the </a:t>
            </a:r>
            <a:r>
              <a:rPr lang="en-US" i="1" u="sng" dirty="0"/>
              <a:t>device</a:t>
            </a:r>
            <a:r>
              <a:rPr lang="en-US" u="sng" dirty="0"/>
              <a:t> is interacted with</a:t>
            </a:r>
            <a:r>
              <a:rPr lang="en-US" dirty="0"/>
              <a:t>, </a:t>
            </a:r>
            <a:r>
              <a:rPr lang="en-US" b="1" dirty="0"/>
              <a:t>not</a:t>
            </a:r>
            <a:r>
              <a:rPr lang="en-US" dirty="0"/>
              <a:t> the computer</a:t>
            </a:r>
          </a:p>
          <a:p>
            <a:pPr lvl="1"/>
            <a:r>
              <a:rPr lang="en-US" dirty="0"/>
              <a:t>E.g., not a desktop or laptop</a:t>
            </a:r>
          </a:p>
          <a:p>
            <a:pPr lvl="1"/>
            <a:r>
              <a:rPr lang="en-US" dirty="0"/>
              <a:t>(although many of those deal with overlapping hardware/software issues)</a:t>
            </a:r>
          </a:p>
          <a:p>
            <a:pPr lvl="1"/>
            <a:endParaRPr lang="en-US" dirty="0"/>
          </a:p>
          <a:p>
            <a:r>
              <a:rPr lang="en-US" dirty="0"/>
              <a:t>Includes many domains</a:t>
            </a:r>
          </a:p>
          <a:p>
            <a:pPr lvl="1"/>
            <a:r>
              <a:rPr lang="en-US" dirty="0"/>
              <a:t>Robotics</a:t>
            </a:r>
          </a:p>
          <a:p>
            <a:pPr lvl="1"/>
            <a:r>
              <a:rPr lang="en-US" dirty="0"/>
              <a:t>Industrial processes</a:t>
            </a:r>
          </a:p>
          <a:p>
            <a:pPr lvl="1"/>
            <a:r>
              <a:rPr lang="en-US" dirty="0"/>
              <a:t>Smart home</a:t>
            </a:r>
          </a:p>
          <a:p>
            <a:pPr lvl="1"/>
            <a:r>
              <a:rPr lang="en-US" dirty="0"/>
              <a:t>Smart city</a:t>
            </a:r>
          </a:p>
          <a:p>
            <a:pPr lvl="1"/>
            <a:r>
              <a:rPr lang="en-US" dirty="0"/>
              <a:t>Wearables and health sensing</a:t>
            </a:r>
          </a:p>
          <a:p>
            <a:pPr lvl="1"/>
            <a:r>
              <a:rPr lang="en-US" dirty="0"/>
              <a:t>Internet of Things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656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C9FB6-1AAB-4E64-9D17-321DC7488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 to CE346/CS346!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7A412F-CE86-4ECA-910F-E6BCD2FD83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 on hardware/software systems and their design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Hardware/Software co-design</a:t>
            </a:r>
          </a:p>
          <a:p>
            <a:pPr lvl="2"/>
            <a:r>
              <a:rPr lang="en-US" dirty="0"/>
              <a:t>How do you write software that interacts with hardware?</a:t>
            </a:r>
          </a:p>
          <a:p>
            <a:pPr lvl="2"/>
            <a:r>
              <a:rPr lang="en-US" dirty="0"/>
              <a:t>How do you choose hardware to support software needs?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Sensors and Sensing</a:t>
            </a:r>
          </a:p>
          <a:p>
            <a:pPr lvl="2"/>
            <a:r>
              <a:rPr lang="en-US" dirty="0"/>
              <a:t>What can sensors do and how do they work?</a:t>
            </a:r>
          </a:p>
          <a:p>
            <a:pPr lvl="2"/>
            <a:r>
              <a:rPr lang="en-US" dirty="0"/>
              <a:t>How do you write applications that sense the world?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F73A33-8C84-4154-9FD0-953F87046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5306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B9EC0-261F-0CFF-8D07-C7D318373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Discussion: identify some embedded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DFBEA-216C-E88D-6D8E-12853BC6D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devices that you might not usually consider as computers actually have embedded computers in them?</a:t>
            </a:r>
          </a:p>
          <a:p>
            <a:pPr lvl="1"/>
            <a:r>
              <a:rPr lang="en-US" dirty="0"/>
              <a:t>Talk with the others around you</a:t>
            </a:r>
          </a:p>
          <a:p>
            <a:pPr lvl="1"/>
            <a:r>
              <a:rPr lang="en-US" dirty="0"/>
              <a:t>Goal: come up some unique ideas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We’ll share ideas with the class afterwards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A2AC4C-E761-6600-55B8-34D73E68F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111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Hilitand 5.45 inch Smartphone, HD Full Screen Unlocked Cell Phones, for  Android 4.4.2 Face Fingerprint Smart Phone, 512MB/4GB, HD Camera Mobil  Phone, ...">
            <a:extLst>
              <a:ext uri="{FF2B5EF4-FFF2-40B4-BE49-F238E27FC236}">
                <a16:creationId xmlns:a16="http://schemas.microsoft.com/office/drawing/2014/main" id="{9FC3F624-9148-123B-1F81-D1EFFAF7C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3250" y="4421620"/>
            <a:ext cx="2299855" cy="2299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2FCFAE-2B44-F2AE-16F0-036296A0D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and does not count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E0AC3-A2D6-4888-1E7A-673880909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Is _____ an embedded system? Why or why not?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Smart lightbulb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Roomba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Autonomous vehicle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Smartwatch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Smartphone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Voice-assistant (Alexa)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Keyboard</a:t>
            </a:r>
            <a:br>
              <a:rPr lang="en-US" dirty="0"/>
            </a:b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5634CE-2711-27F8-1F5E-C4FC6B83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pic>
        <p:nvPicPr>
          <p:cNvPr id="1028" name="Picture 4" descr="Roomba | RoboWiki | Fandom">
            <a:extLst>
              <a:ext uri="{FF2B5EF4-FFF2-40B4-BE49-F238E27FC236}">
                <a16:creationId xmlns:a16="http://schemas.microsoft.com/office/drawing/2014/main" id="{4278E2BF-D0E5-1672-813B-BF7CD5ED8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9313" y="2655167"/>
            <a:ext cx="2304313" cy="1801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Autonomous Vehicles Could Help People with Disabilities | Scientific  American">
            <a:extLst>
              <a:ext uri="{FF2B5EF4-FFF2-40B4-BE49-F238E27FC236}">
                <a16:creationId xmlns:a16="http://schemas.microsoft.com/office/drawing/2014/main" id="{F144198A-0A48-A879-F5EB-049A00208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87245" y="1587682"/>
            <a:ext cx="2568560" cy="1712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mart Watch for Android and iPhone, H5 IP68 Waterproof Smartwatch for Women  Men , Smart Watch with Bluetooth Call(Answer/Make Calls), Black">
            <a:extLst>
              <a:ext uri="{FF2B5EF4-FFF2-40B4-BE49-F238E27FC236}">
                <a16:creationId xmlns:a16="http://schemas.microsoft.com/office/drawing/2014/main" id="{FD5E77FB-A68F-4A10-24AC-3D87C255C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8137" y="4764953"/>
            <a:ext cx="1510145" cy="151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FluxSmart Bluetooth Light Bulb, Smart LED Bulb, Dimmable Smart Bulb,  Smartphone-Controlled Hue Bulb with 16 Million Color Options, Compatible  with iOS ...">
            <a:extLst>
              <a:ext uri="{FF2B5EF4-FFF2-40B4-BE49-F238E27FC236}">
                <a16:creationId xmlns:a16="http://schemas.microsoft.com/office/drawing/2014/main" id="{AD262C94-4D4E-4166-61E6-56F5902F5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89469" y="2131578"/>
            <a:ext cx="2079844" cy="207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Wink | Amazon Alexa">
            <a:extLst>
              <a:ext uri="{FF2B5EF4-FFF2-40B4-BE49-F238E27FC236}">
                <a16:creationId xmlns:a16="http://schemas.microsoft.com/office/drawing/2014/main" id="{9F32F78B-BE40-9D26-A3AC-694E836C0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63561" y="3553007"/>
            <a:ext cx="3063875" cy="306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Best Buy essentials™ Full-size Wired Membrane USB Keyboard Black BE-PKWDKB  - Best Buy">
            <a:extLst>
              <a:ext uri="{FF2B5EF4-FFF2-40B4-BE49-F238E27FC236}">
                <a16:creationId xmlns:a16="http://schemas.microsoft.com/office/drawing/2014/main" id="{368E9063-B1CE-AECA-6DF1-267EBD0B2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87992" y="5599183"/>
            <a:ext cx="2535177" cy="102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89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0DB2C-D6D1-7533-D16A-292F3BAE8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A56B9-53DF-44F1-D4BD-4DE079527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Thought experiment: high-capability computing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4E9DB-24A7-6897-DD52-024978CE8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if the smart lightbulb was powered by an entire desktop?</a:t>
            </a:r>
          </a:p>
          <a:p>
            <a:pPr lvl="1"/>
            <a:r>
              <a:rPr lang="en-US" dirty="0"/>
              <a:t>16-core x86-64 processor, 64 GB RAM, 1 TB SSD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Could that still be an embedded system?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Why don’t we see that in practice?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559D4E-9E7E-4DBF-05F5-CDE4884BB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324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3EE8A-0B00-E30E-860C-C486CC0B5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0ED52-AA01-9775-7C1E-07AE68CA7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Thought experiment: high-capability computing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F1D8A-E57F-39F4-C095-D82516BA9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What if the smart lightbulb was powered by an entire desktop?</a:t>
            </a:r>
          </a:p>
          <a:p>
            <a:pPr lvl="1"/>
            <a:r>
              <a:rPr lang="en-US" dirty="0"/>
              <a:t>16-core x86-64 processor, 64 GB RAM, 1 TB SSD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Could that still be an embedded system?</a:t>
            </a:r>
          </a:p>
          <a:p>
            <a:pPr lvl="1"/>
            <a:r>
              <a:rPr lang="en-US" b="1" dirty="0"/>
              <a:t>Yes</a:t>
            </a:r>
          </a:p>
          <a:p>
            <a:pPr lvl="1"/>
            <a:endParaRPr lang="en-US" dirty="0"/>
          </a:p>
          <a:p>
            <a:r>
              <a:rPr lang="en-US" dirty="0"/>
              <a:t>Why don’t we see that in practice?</a:t>
            </a:r>
          </a:p>
          <a:p>
            <a:pPr lvl="1"/>
            <a:r>
              <a:rPr lang="en-US" b="1" dirty="0"/>
              <a:t>Cost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68C8E-6564-82F2-9106-5C0527189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120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B9EC0-261F-0CFF-8D07-C7D318373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Trend: embedded computers instead of custom hardware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DFBEA-216C-E88D-6D8E-12853BC6D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embedded devices could be a state machine in custom hardware instead</a:t>
            </a:r>
          </a:p>
          <a:p>
            <a:endParaRPr lang="en-US" dirty="0"/>
          </a:p>
          <a:p>
            <a:r>
              <a:rPr lang="en-US" dirty="0"/>
              <a:t>However, computers are increasingly common in those cases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Embedded computers are increasingly cheap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More software developers than hardware developers</a:t>
            </a:r>
          </a:p>
          <a:p>
            <a:endParaRPr lang="en-US" dirty="0"/>
          </a:p>
          <a:p>
            <a:r>
              <a:rPr lang="en-US" dirty="0"/>
              <a:t>Example: thermostats existed without computers</a:t>
            </a:r>
          </a:p>
          <a:p>
            <a:pPr lvl="1"/>
            <a:r>
              <a:rPr lang="en-US" dirty="0"/>
              <a:t>But are cheaper to make </a:t>
            </a:r>
            <a:r>
              <a:rPr lang="en-US" i="1" dirty="0"/>
              <a:t>with</a:t>
            </a:r>
            <a:r>
              <a:rPr lang="en-US" dirty="0"/>
              <a:t> computers these days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A2AC4C-E761-6600-55B8-34D73E68F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531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571B4-E21F-41D3-A4D1-DAAC2B2E0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Related area: Cyber-Physical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A1D39-D28F-48E2-A466-975E5E462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Systems that are part computational and part real-world</a:t>
            </a:r>
          </a:p>
          <a:p>
            <a:pPr lvl="1"/>
            <a:r>
              <a:rPr lang="en-US" dirty="0"/>
              <a:t>Example: autonomous vehicles</a:t>
            </a:r>
          </a:p>
          <a:p>
            <a:pPr lvl="1"/>
            <a:endParaRPr lang="en-US" dirty="0"/>
          </a:p>
          <a:p>
            <a:r>
              <a:rPr lang="en-US" dirty="0"/>
              <a:t>Combines multiple fields to handle this problem</a:t>
            </a:r>
          </a:p>
          <a:p>
            <a:pPr lvl="1"/>
            <a:r>
              <a:rPr lang="en-US" dirty="0"/>
              <a:t>Embedded Systems</a:t>
            </a:r>
          </a:p>
          <a:p>
            <a:pPr lvl="1"/>
            <a:r>
              <a:rPr lang="en-US" dirty="0"/>
              <a:t>Electronics</a:t>
            </a:r>
          </a:p>
          <a:p>
            <a:pPr lvl="1"/>
            <a:r>
              <a:rPr lang="en-US" dirty="0"/>
              <a:t>Controls</a:t>
            </a:r>
          </a:p>
          <a:p>
            <a:pPr lvl="1"/>
            <a:r>
              <a:rPr lang="en-US" dirty="0"/>
              <a:t>Software Engineering</a:t>
            </a:r>
          </a:p>
          <a:p>
            <a:pPr lvl="1"/>
            <a:r>
              <a:rPr lang="en-US" dirty="0"/>
              <a:t>Computer Theory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446349-550C-4C3F-976F-B4AE015F2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31">
            <a:extLst>
              <a:ext uri="{FF2B5EF4-FFF2-40B4-BE49-F238E27FC236}">
                <a16:creationId xmlns:a16="http://schemas.microsoft.com/office/drawing/2014/main" id="{53FB151D-4D6F-4102-94E8-9B2126373D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63853" y="4140200"/>
            <a:ext cx="3903969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34">
            <a:extLst>
              <a:ext uri="{FF2B5EF4-FFF2-40B4-BE49-F238E27FC236}">
                <a16:creationId xmlns:a16="http://schemas.microsoft.com/office/drawing/2014/main" id="{8A40B0C3-A17B-470B-812A-B8135C33A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3312" y="5763331"/>
            <a:ext cx="112631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prstClr val="black"/>
                </a:solidFill>
              </a:rPr>
              <a:t>Automotive</a:t>
            </a:r>
          </a:p>
        </p:txBody>
      </p:sp>
    </p:spTree>
    <p:extLst>
      <p:ext uri="{BB962C8B-B14F-4D97-AF65-F5344CB8AC3E}">
        <p14:creationId xmlns:p14="http://schemas.microsoft.com/office/powerpoint/2010/main" val="34125754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E221F-C6CE-49C2-A115-E5CB432C5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Related area: Internet-of-Things devices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2FB47-5CFA-F573-70C4-954C26430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115194"/>
            <a:ext cx="10972800" cy="1057006"/>
          </a:xfrm>
        </p:spPr>
        <p:txBody>
          <a:bodyPr/>
          <a:lstStyle/>
          <a:p>
            <a:r>
              <a:rPr lang="en-US" dirty="0"/>
              <a:t>Device + Computation + Networking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9A2897-82C5-45EA-97E8-9E0D8CFEE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577813-7A77-4A21-AB52-315F70E4D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54734" y="1848119"/>
            <a:ext cx="2709278" cy="270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C64BEBF3-70FC-45A6-8F2A-567EC0582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3702" y="1280797"/>
            <a:ext cx="186690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64CA34A9-18C8-498F-AF30-F03EE2D66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96692" y="1028384"/>
            <a:ext cx="21336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FD8443F6-1808-44AA-8790-E04AD6A43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0807" y="1496697"/>
            <a:ext cx="1571625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2C2EF966-A372-46F9-84B8-362F7277F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5227" y="1785622"/>
            <a:ext cx="1657350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551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FB12F08-2C4D-4C03-B1FB-47D411777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202" y="4057291"/>
            <a:ext cx="3829584" cy="25721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6D5863-216C-4A64-B931-C9D8C8F06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Warning: Internet of Crap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EC15E-A3CC-4777-A021-78C4E7136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68785C6-BB6B-4113-BCEB-2513AA8666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62306" y="228600"/>
            <a:ext cx="3818088" cy="404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F0D93236-B483-464D-BE58-C80D267EB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591" y="895709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4C0093AF-29E7-4488-BE47-3CE92F313A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8786" y="4282894"/>
            <a:ext cx="3822701" cy="2120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492EDF38-1FC2-49F8-BE61-AA74C22571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095" y="4729965"/>
            <a:ext cx="2707705" cy="1899435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FB745511-FF31-4A56-8F64-364DA194C7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82037" y="1196428"/>
            <a:ext cx="2918822" cy="279963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435675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924A0-93B5-40E8-9349-E57653AA7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Internet of Insecure Crap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977A4-8A9F-43F4-917F-2D0A2F3CF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229528"/>
            <a:ext cx="10972800" cy="1942672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Mirai</a:t>
            </a:r>
            <a:r>
              <a:rPr lang="en-US" dirty="0"/>
              <a:t> botnet (2016)</a:t>
            </a:r>
          </a:p>
          <a:p>
            <a:r>
              <a:rPr lang="en-US" dirty="0"/>
              <a:t>Takes control of up to 600,000 insecure connected devices</a:t>
            </a:r>
          </a:p>
          <a:p>
            <a:pPr lvl="1"/>
            <a:r>
              <a:rPr lang="en-US" dirty="0"/>
              <a:t>IP-attached cameras, DVRs, routers, printers</a:t>
            </a:r>
          </a:p>
          <a:p>
            <a:r>
              <a:rPr lang="en-US" dirty="0"/>
              <a:t>Used to DoS websites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94A274-AB26-4EF1-A651-7287DD6F9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67EE6B-343A-4530-B103-13BA9C6D7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205134"/>
            <a:ext cx="10972799" cy="302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827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20083-7EF4-487C-A5B3-8AE2988B4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makes resource-constrained embedded systems interesting?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21E32-A788-48A7-B35B-23B3254F3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 on the real world</a:t>
            </a:r>
          </a:p>
          <a:p>
            <a:pPr lvl="1"/>
            <a:r>
              <a:rPr lang="en-US" dirty="0"/>
              <a:t>You can actually see the purpose and effects of your applications</a:t>
            </a:r>
          </a:p>
          <a:p>
            <a:pPr lvl="1"/>
            <a:r>
              <a:rPr lang="en-US" dirty="0"/>
              <a:t>Easily explainable to non-engineer humans</a:t>
            </a:r>
          </a:p>
          <a:p>
            <a:endParaRPr lang="en-US" dirty="0"/>
          </a:p>
          <a:p>
            <a:r>
              <a:rPr lang="en-US" dirty="0"/>
              <a:t>Challenging limitations</a:t>
            </a:r>
          </a:p>
          <a:p>
            <a:pPr lvl="1"/>
            <a:r>
              <a:rPr lang="en-US" dirty="0"/>
              <a:t>Limited memory and processing</a:t>
            </a:r>
          </a:p>
          <a:p>
            <a:pPr lvl="1"/>
            <a:r>
              <a:rPr lang="en-US" dirty="0"/>
              <a:t>Energy concerns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080646-8D27-45A4-8E70-F452B5316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120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Who and Why</a:t>
            </a:r>
          </a:p>
          <a:p>
            <a:pPr lvl="1"/>
            <a:endParaRPr lang="en-US" dirty="0"/>
          </a:p>
          <a:p>
            <a:r>
              <a:rPr lang="en-US" dirty="0"/>
              <a:t>Embedded Systems</a:t>
            </a:r>
          </a:p>
          <a:p>
            <a:pPr lvl="1"/>
            <a:endParaRPr lang="en-US" dirty="0"/>
          </a:p>
          <a:p>
            <a:r>
              <a:rPr lang="en-US" dirty="0"/>
              <a:t>Course Overview</a:t>
            </a:r>
          </a:p>
          <a:p>
            <a:pPr lvl="1"/>
            <a:endParaRPr lang="en-US" dirty="0"/>
          </a:p>
          <a:p>
            <a:r>
              <a:rPr lang="en-US" dirty="0"/>
              <a:t>Class Hardware</a:t>
            </a:r>
          </a:p>
          <a:p>
            <a:pPr lvl="1"/>
            <a:endParaRPr lang="en-US" dirty="0"/>
          </a:p>
          <a:p>
            <a:r>
              <a:rPr lang="en-US" dirty="0"/>
              <a:t>Project Ideas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0819897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EC053-EEFD-40B6-AAFC-5AFD357DF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makes resource-constrained embedded systems frustrating?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00DBA-C4BE-43F9-A11B-6A6AC960A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Challenging limitations</a:t>
            </a:r>
          </a:p>
          <a:p>
            <a:pPr lvl="1"/>
            <a:r>
              <a:rPr lang="en-US" dirty="0"/>
              <a:t>Limited memory and processing</a:t>
            </a:r>
          </a:p>
          <a:p>
            <a:pPr lvl="1"/>
            <a:r>
              <a:rPr lang="en-US" dirty="0"/>
              <a:t>Energy concerns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Full-stack development means problems could be </a:t>
            </a:r>
            <a:r>
              <a:rPr lang="en-US" i="1" dirty="0"/>
              <a:t>anywhere</a:t>
            </a:r>
          </a:p>
          <a:p>
            <a:pPr lvl="1"/>
            <a:r>
              <a:rPr lang="en-US" dirty="0"/>
              <a:t>Hardware problems</a:t>
            </a:r>
          </a:p>
          <a:p>
            <a:pPr lvl="1"/>
            <a:r>
              <a:rPr lang="en-US" dirty="0"/>
              <a:t>Firmware problems</a:t>
            </a:r>
          </a:p>
          <a:p>
            <a:pPr lvl="1"/>
            <a:r>
              <a:rPr lang="en-US" dirty="0"/>
              <a:t>Software problems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5B4D5B-C4D6-4029-A5DD-B3572C3E4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3088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3DC77-B574-39CD-4A8D-C05BB98F6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A8584-72E3-2BC5-A97E-01FB72749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makes resource-constrained embedded systems frustrating?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A24BA-2162-5931-3888-283E5C61B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Example: my first grad project, eye-tracking glasses</a:t>
            </a:r>
          </a:p>
          <a:p>
            <a:pPr lvl="1"/>
            <a:r>
              <a:rPr lang="en-US" dirty="0"/>
              <a:t>Captured images of eyes and world, display on a nearby desktop</a:t>
            </a:r>
          </a:p>
          <a:p>
            <a:pPr lvl="1"/>
            <a:r>
              <a:rPr lang="en-US" sz="2200" dirty="0"/>
              <a:t>System stack-up:</a:t>
            </a:r>
          </a:p>
          <a:p>
            <a:pPr lvl="2"/>
            <a:r>
              <a:rPr lang="en-US" sz="2200" dirty="0"/>
              <a:t>Camera</a:t>
            </a:r>
            <a:br>
              <a:rPr lang="en-US" sz="2200" dirty="0"/>
            </a:br>
            <a:r>
              <a:rPr lang="en-US" sz="2200" dirty="0"/>
              <a:t>-&gt; Analog-to-Digital Converter</a:t>
            </a:r>
            <a:br>
              <a:rPr lang="en-US" sz="2200" dirty="0"/>
            </a:br>
            <a:r>
              <a:rPr lang="en-US" sz="2200" dirty="0"/>
              <a:t>-&gt; FPGA (hardware to manage camera)</a:t>
            </a:r>
            <a:br>
              <a:rPr lang="en-US" sz="2200" dirty="0"/>
            </a:br>
            <a:r>
              <a:rPr lang="en-US" sz="2200" dirty="0"/>
              <a:t>-&gt; Linux driver</a:t>
            </a:r>
            <a:br>
              <a:rPr lang="en-US" sz="2200" dirty="0"/>
            </a:br>
            <a:r>
              <a:rPr lang="en-US" sz="2200" dirty="0"/>
              <a:t>-&gt; Linux app</a:t>
            </a:r>
            <a:br>
              <a:rPr lang="en-US" sz="2200" dirty="0"/>
            </a:br>
            <a:r>
              <a:rPr lang="en-US" sz="2200" dirty="0"/>
              <a:t>-&gt; Network</a:t>
            </a:r>
            <a:br>
              <a:rPr lang="en-US" sz="2200" dirty="0"/>
            </a:br>
            <a:r>
              <a:rPr lang="en-US" sz="2200" dirty="0"/>
              <a:t>-&gt; Visualizer app</a:t>
            </a:r>
          </a:p>
          <a:p>
            <a:pPr lvl="1"/>
            <a:endParaRPr lang="en-US" sz="2200" dirty="0"/>
          </a:p>
          <a:p>
            <a:pPr lvl="1"/>
            <a:r>
              <a:rPr lang="en-US" sz="2200" dirty="0"/>
              <a:t>One morning, I came to lab and</a:t>
            </a:r>
            <a:br>
              <a:rPr lang="en-US" sz="2200" dirty="0"/>
            </a:br>
            <a:r>
              <a:rPr lang="en-US" sz="2200" dirty="0"/>
              <a:t>nothing worked…</a:t>
            </a:r>
          </a:p>
          <a:p>
            <a:pPr lvl="1"/>
            <a:endParaRPr lang="en-US" sz="2200" dirty="0"/>
          </a:p>
          <a:p>
            <a:pPr lvl="1"/>
            <a:r>
              <a:rPr lang="en-US" sz="2200" dirty="0"/>
              <a:t>This WILL happen to you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554440-D682-5107-9B0F-9D6C4B786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7C22503-4E73-B32B-883C-C22722302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63514" y="2312750"/>
            <a:ext cx="4653067" cy="3489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46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7BEB5-1423-8641-6C59-0BA5DB057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</a:t>
            </a:r>
            <a:r>
              <a:rPr lang="en-US" dirty="0" err="1"/>
              <a:t>xkcd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46A2A7-90AC-E91A-2371-53482D580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pic>
        <p:nvPicPr>
          <p:cNvPr id="1026" name="Picture 2" descr="Smart Home Security">
            <a:extLst>
              <a:ext uri="{FF2B5EF4-FFF2-40B4-BE49-F238E27FC236}">
                <a16:creationId xmlns:a16="http://schemas.microsoft.com/office/drawing/2014/main" id="{29F5EBAA-9BD7-8A11-2F0E-D60F50150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7491" y="914400"/>
            <a:ext cx="7796861" cy="524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B0AD8D-86BF-614B-97CC-C4779C7B0352}"/>
              </a:ext>
            </a:extLst>
          </p:cNvPr>
          <p:cNvSpPr txBox="1"/>
          <p:nvPr/>
        </p:nvSpPr>
        <p:spPr>
          <a:xfrm>
            <a:off x="607595" y="62600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https://xkcd.com/1966/</a:t>
            </a:r>
          </a:p>
        </p:txBody>
      </p:sp>
    </p:spTree>
    <p:extLst>
      <p:ext uri="{BB962C8B-B14F-4D97-AF65-F5344CB8AC3E}">
        <p14:creationId xmlns:p14="http://schemas.microsoft.com/office/powerpoint/2010/main" val="8520562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3EF39-769D-1F2C-C6DA-A036F3BDC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CBCA9F-150A-FF9A-8D6A-4174D1B99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997A294-CD2B-A915-83C9-3DFC8DD89F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Who and Why</a:t>
            </a:r>
          </a:p>
          <a:p>
            <a:pPr lvl="1"/>
            <a:endParaRPr lang="en-US" dirty="0"/>
          </a:p>
          <a:p>
            <a:r>
              <a:rPr lang="en-US" dirty="0"/>
              <a:t>Embedded Systems</a:t>
            </a:r>
          </a:p>
          <a:p>
            <a:pPr lvl="1"/>
            <a:endParaRPr lang="en-US" dirty="0"/>
          </a:p>
          <a:p>
            <a:r>
              <a:rPr lang="en-US" b="1" dirty="0"/>
              <a:t>Course Overview</a:t>
            </a:r>
          </a:p>
          <a:p>
            <a:pPr lvl="1"/>
            <a:endParaRPr lang="en-US" dirty="0"/>
          </a:p>
          <a:p>
            <a:r>
              <a:rPr lang="en-US" dirty="0"/>
              <a:t>Class Hardware</a:t>
            </a:r>
          </a:p>
          <a:p>
            <a:pPr lvl="1"/>
            <a:endParaRPr lang="en-US" dirty="0"/>
          </a:p>
          <a:p>
            <a:r>
              <a:rPr lang="en-US" dirty="0"/>
              <a:t>Project Ideas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515F314-45BA-5A3E-4A81-735B00DA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4568588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726AA-21B7-4CE1-8DD0-50658E2BC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Staff and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9032A-4EFE-43DC-8925-C7C5AD008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Four PMs who previously took the class</a:t>
            </a:r>
          </a:p>
          <a:p>
            <a:pPr lvl="1"/>
            <a:r>
              <a:rPr lang="en-US" dirty="0"/>
              <a:t>Satviki Madaan</a:t>
            </a:r>
          </a:p>
          <a:p>
            <a:pPr lvl="1"/>
            <a:r>
              <a:rPr lang="en-US" dirty="0"/>
              <a:t>Jonathan </a:t>
            </a:r>
            <a:r>
              <a:rPr lang="en-US" dirty="0" err="1"/>
              <a:t>Raport</a:t>
            </a:r>
            <a:endParaRPr lang="en-US" dirty="0"/>
          </a:p>
          <a:p>
            <a:pPr lvl="1"/>
            <a:r>
              <a:rPr lang="en-US" dirty="0"/>
              <a:t>Lucas Takayasu</a:t>
            </a:r>
          </a:p>
          <a:p>
            <a:pPr lvl="1"/>
            <a:r>
              <a:rPr lang="en-US" dirty="0"/>
              <a:t>Jayden Wool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They will help out during labs and also provide lab office hours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Office Hours: TBD</a:t>
            </a:r>
          </a:p>
          <a:p>
            <a:pPr lvl="1"/>
            <a:r>
              <a:rPr lang="en-US" dirty="0"/>
              <a:t>We’ll post a schedule soonish (should be M, T, W, and R)</a:t>
            </a:r>
          </a:p>
          <a:p>
            <a:pPr lvl="1"/>
            <a:r>
              <a:rPr lang="en-US" dirty="0"/>
              <a:t>Also by request! (especially during projects)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6AD9C7-2EBF-42B6-91C9-C4D69C2A9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7103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details – how to learn stuff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05363" cy="5029200"/>
          </a:xfrm>
        </p:spPr>
        <p:txBody>
          <a:bodyPr/>
          <a:lstStyle/>
          <a:p>
            <a:r>
              <a:rPr lang="en-US" dirty="0"/>
              <a:t>Lecture: Tuesdays and Thursdays 3:30-4:50pm</a:t>
            </a:r>
          </a:p>
          <a:p>
            <a:pPr lvl="1"/>
            <a:r>
              <a:rPr lang="en-US" dirty="0"/>
              <a:t>2122 Sheridan, Room 250</a:t>
            </a:r>
          </a:p>
          <a:p>
            <a:pPr lvl="1"/>
            <a:endParaRPr lang="en-US" dirty="0"/>
          </a:p>
          <a:p>
            <a:r>
              <a:rPr lang="en-US" dirty="0"/>
              <a:t>Provides background on everything we’ll be doing in labs</a:t>
            </a:r>
          </a:p>
          <a:p>
            <a:pPr lvl="1"/>
            <a:r>
              <a:rPr lang="en-US" dirty="0"/>
              <a:t>Lectures are automatically recorded so you can review them</a:t>
            </a:r>
          </a:p>
          <a:p>
            <a:pPr lvl="1"/>
            <a:r>
              <a:rPr lang="en-US" dirty="0"/>
              <a:t>Slides are posted to the Canvas homepage right before class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No textbook for this class</a:t>
            </a:r>
          </a:p>
          <a:p>
            <a:pPr lvl="1"/>
            <a:r>
              <a:rPr lang="en-US" dirty="0"/>
              <a:t>Nobody seems to write a good one</a:t>
            </a:r>
          </a:p>
          <a:p>
            <a:pPr lvl="1"/>
            <a:r>
              <a:rPr lang="en-US" dirty="0"/>
              <a:t>The datasheet for our microcontroller (nRF52833) will be important though!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7603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Asking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Class and office hours are always an option!</a:t>
            </a:r>
          </a:p>
          <a:p>
            <a:pPr lvl="1"/>
            <a:r>
              <a:rPr lang="en-US" dirty="0"/>
              <a:t>We can do extra questions right after class too</a:t>
            </a:r>
          </a:p>
          <a:p>
            <a:pPr lvl="1"/>
            <a:endParaRPr lang="en-US" dirty="0"/>
          </a:p>
          <a:p>
            <a:r>
              <a:rPr lang="en-US" dirty="0"/>
              <a:t>Piazza:</a:t>
            </a:r>
          </a:p>
          <a:p>
            <a:pPr lvl="1"/>
            <a:r>
              <a:rPr lang="en-US" dirty="0"/>
              <a:t>Post questions</a:t>
            </a:r>
          </a:p>
          <a:p>
            <a:pPr lvl="1"/>
            <a:r>
              <a:rPr lang="en-US" dirty="0"/>
              <a:t>Answer each other’s questions</a:t>
            </a:r>
          </a:p>
          <a:p>
            <a:pPr lvl="1"/>
            <a:r>
              <a:rPr lang="en-US" dirty="0"/>
              <a:t>Find posts from the course staff</a:t>
            </a:r>
          </a:p>
          <a:p>
            <a:pPr lvl="1"/>
            <a:r>
              <a:rPr lang="en-US" dirty="0"/>
              <a:t>Post private info just to course staff</a:t>
            </a:r>
          </a:p>
          <a:p>
            <a:pPr lvl="1"/>
            <a:endParaRPr lang="en-US" dirty="0"/>
          </a:p>
          <a:p>
            <a:r>
              <a:rPr lang="en-US" dirty="0"/>
              <a:t>Post on Piazza – do NOT send me emails</a:t>
            </a:r>
          </a:p>
          <a:p>
            <a:pPr lvl="1"/>
            <a:r>
              <a:rPr lang="en-US" dirty="0"/>
              <a:t>Messages are kept in one place and stay “unanswered”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You can post directly to “Instructors” if it is private</a:t>
            </a:r>
          </a:p>
          <a:p>
            <a:pPr lvl="2"/>
            <a:r>
              <a:rPr lang="en-US" dirty="0"/>
              <a:t>Use that feature to request office hour appointments if desired</a:t>
            </a:r>
          </a:p>
          <a:p>
            <a:pPr lvl="2"/>
            <a:r>
              <a:rPr lang="en-US" dirty="0"/>
              <a:t>Or to tell me that you’re sick and can’t attend lab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40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7571E-4465-456D-93FC-D73D1209D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grade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3D4F5-486B-44F9-9CE5-6A49138F9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42% Labs</a:t>
            </a:r>
          </a:p>
          <a:p>
            <a:pPr lvl="1"/>
            <a:r>
              <a:rPr lang="en-US" dirty="0"/>
              <a:t>6 labs at 7% each</a:t>
            </a:r>
          </a:p>
          <a:p>
            <a:pPr lvl="1"/>
            <a:r>
              <a:rPr lang="en-US" dirty="0"/>
              <a:t>Guided exploration of course concepts</a:t>
            </a:r>
          </a:p>
          <a:p>
            <a:pPr lvl="1"/>
            <a:r>
              <a:rPr lang="en-US" dirty="0"/>
              <a:t>Staff gives checkoffs as you complete parts</a:t>
            </a:r>
          </a:p>
          <a:p>
            <a:pPr lvl="1"/>
            <a:endParaRPr lang="en-US" dirty="0"/>
          </a:p>
          <a:p>
            <a:r>
              <a:rPr lang="en-US" dirty="0"/>
              <a:t>20% Quizzes</a:t>
            </a:r>
          </a:p>
          <a:p>
            <a:pPr lvl="1"/>
            <a:r>
              <a:rPr lang="en-US" dirty="0"/>
              <a:t>Four timed quizzes at 5% each</a:t>
            </a:r>
          </a:p>
          <a:p>
            <a:pPr lvl="1"/>
            <a:r>
              <a:rPr lang="en-US" dirty="0"/>
              <a:t>Covers lecture material from last two weeks</a:t>
            </a:r>
          </a:p>
          <a:p>
            <a:pPr lvl="1"/>
            <a:r>
              <a:rPr lang="en-US" dirty="0"/>
              <a:t>In-class at the end of class, schedule on Canvas</a:t>
            </a:r>
          </a:p>
          <a:p>
            <a:pPr lvl="1"/>
            <a:endParaRPr lang="en-US" dirty="0"/>
          </a:p>
          <a:p>
            <a:r>
              <a:rPr lang="en-US" dirty="0"/>
              <a:t>38% Final Project</a:t>
            </a:r>
          </a:p>
          <a:p>
            <a:pPr lvl="1"/>
            <a:r>
              <a:rPr lang="en-US" dirty="0"/>
              <a:t>Open-ended group project (will explain in a minute)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DDEE44-2715-4BEF-B176-4BB2B5843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7145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A402B-BD2D-62FA-49A7-C416C0CFE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lab sessions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9DCE0-2551-AEB7-0C9C-6E2067DB3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Lab: Fridays 1:00-2:50pm OR 3:00-4:50pm, Frances Searle 1483</a:t>
            </a:r>
          </a:p>
          <a:p>
            <a:pPr lvl="1"/>
            <a:r>
              <a:rPr lang="en-US" dirty="0"/>
              <a:t>Mandatory attendance for these (part of your lab grade)</a:t>
            </a:r>
          </a:p>
          <a:p>
            <a:pPr lvl="1"/>
            <a:r>
              <a:rPr lang="en-US" dirty="0"/>
              <a:t>Let me know ASAP if you’re sick and will miss</a:t>
            </a:r>
          </a:p>
          <a:p>
            <a:pPr lvl="1"/>
            <a:endParaRPr lang="en-US" dirty="0"/>
          </a:p>
          <a:p>
            <a:r>
              <a:rPr lang="en-US" dirty="0"/>
              <a:t>Labs start next week Friday and are weekly from there</a:t>
            </a:r>
          </a:p>
          <a:p>
            <a:pPr lvl="1"/>
            <a:r>
              <a:rPr lang="en-US" dirty="0"/>
              <a:t>Six labs total</a:t>
            </a:r>
          </a:p>
          <a:p>
            <a:pPr lvl="1"/>
            <a:r>
              <a:rPr lang="en-US" dirty="0"/>
              <a:t>When labs run out, I’ll use the time for project meetings with groups</a:t>
            </a:r>
          </a:p>
          <a:p>
            <a:pPr lvl="1"/>
            <a:r>
              <a:rPr lang="en-US" dirty="0"/>
              <a:t>Optional lab this Friday for software setup</a:t>
            </a:r>
          </a:p>
          <a:p>
            <a:endParaRPr lang="en-US" dirty="0"/>
          </a:p>
          <a:p>
            <a:r>
              <a:rPr lang="en-US" dirty="0"/>
              <a:t>Warning: labs won’t usually be finished during the lab sessions</a:t>
            </a:r>
          </a:p>
          <a:p>
            <a:pPr lvl="1"/>
            <a:r>
              <a:rPr lang="en-US" dirty="0"/>
              <a:t>You’ll have to work on them on your own time too</a:t>
            </a:r>
          </a:p>
          <a:p>
            <a:pPr lvl="1"/>
            <a:r>
              <a:rPr lang="en-US" dirty="0"/>
              <a:t>We’ll have office hours for checkoffs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947F13-0D08-B5EA-D53A-1719CE67F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56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A0B72-EB1A-441A-8F84-9C7E5049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A8C72-6478-4B44-B86B-56CAEC401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MMIO and Interrupts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Virtual Timers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LED Matrix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Breadboarding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Audio Input/Output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I2C Accelerometer/Magnetometer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Labs will be partner work</a:t>
            </a:r>
          </a:p>
          <a:p>
            <a:pPr lvl="1"/>
            <a:r>
              <a:rPr lang="en-US" dirty="0"/>
              <a:t>You choose, but different partner each week</a:t>
            </a:r>
          </a:p>
          <a:p>
            <a:pPr lvl="1"/>
            <a:r>
              <a:rPr lang="en-US" dirty="0"/>
              <a:t>MUST work with a partner</a:t>
            </a:r>
          </a:p>
          <a:p>
            <a:pPr lvl="1"/>
            <a:endParaRPr lang="en-US" dirty="0"/>
          </a:p>
          <a:p>
            <a:r>
              <a:rPr lang="en-US" dirty="0"/>
              <a:t>Due one week from start of lab</a:t>
            </a:r>
          </a:p>
          <a:p>
            <a:pPr lvl="1"/>
            <a:r>
              <a:rPr lang="en-US" dirty="0"/>
              <a:t>You’ll need to get checkoffs in lab or during office hours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9E7779-9790-4A57-9294-5586EF02E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788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et's plan for the return of r/place : r/Cosmere">
            <a:extLst>
              <a:ext uri="{FF2B5EF4-FFF2-40B4-BE49-F238E27FC236}">
                <a16:creationId xmlns:a16="http://schemas.microsoft.com/office/drawing/2014/main" id="{CD8CF414-1658-4589-C14E-5E9A04EB3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05053" y="4015829"/>
            <a:ext cx="1264691" cy="126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arents' Ultimate Guide to Twitch | Common Sense Media">
            <a:extLst>
              <a:ext uri="{FF2B5EF4-FFF2-40B4-BE49-F238E27FC236}">
                <a16:creationId xmlns:a16="http://schemas.microsoft.com/office/drawing/2014/main" id="{1ED15ED4-DC3C-48B0-AE15-7880A8DFD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886" y="4864237"/>
            <a:ext cx="1583240" cy="94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8D8978-A2AA-46DE-B77F-0FF26CB8B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Branden Ghena (he/him)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6B206-DCEC-45A2-8DC1-CFF880E41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dirty="0"/>
              <a:t>Assistant Faculty of Instruction</a:t>
            </a:r>
          </a:p>
          <a:p>
            <a:r>
              <a:rPr lang="en-US" sz="2400" dirty="0"/>
              <a:t>Education</a:t>
            </a:r>
          </a:p>
          <a:p>
            <a:pPr lvl="1"/>
            <a:r>
              <a:rPr lang="en-US" sz="2000" dirty="0"/>
              <a:t>Undergrad: Michigan Tech</a:t>
            </a:r>
          </a:p>
          <a:p>
            <a:pPr lvl="1"/>
            <a:r>
              <a:rPr lang="en-US" sz="2000" dirty="0"/>
              <a:t>Master’s: University of Michigan</a:t>
            </a:r>
          </a:p>
          <a:p>
            <a:pPr lvl="1"/>
            <a:r>
              <a:rPr lang="en-US" sz="2000" dirty="0"/>
              <a:t>PhD: University of California, Berkeley</a:t>
            </a:r>
          </a:p>
          <a:p>
            <a:r>
              <a:rPr lang="en-US" sz="2400" dirty="0"/>
              <a:t>Research</a:t>
            </a:r>
          </a:p>
          <a:p>
            <a:pPr lvl="1"/>
            <a:r>
              <a:rPr lang="en-US" sz="2000" dirty="0"/>
              <a:t>Resource-constrained sensing systems</a:t>
            </a:r>
          </a:p>
          <a:p>
            <a:pPr lvl="1"/>
            <a:r>
              <a:rPr lang="en-US" sz="2000" dirty="0"/>
              <a:t>Low-energy wireless networks</a:t>
            </a:r>
          </a:p>
          <a:p>
            <a:pPr lvl="1"/>
            <a:r>
              <a:rPr lang="en-US" sz="2000" dirty="0"/>
              <a:t>Embedded operating systems: Tock</a:t>
            </a:r>
          </a:p>
          <a:p>
            <a:r>
              <a:rPr lang="en-US" sz="2400" dirty="0"/>
              <a:t>Teaching</a:t>
            </a:r>
          </a:p>
          <a:p>
            <a:pPr lvl="1"/>
            <a:r>
              <a:rPr lang="en-US" sz="2000" dirty="0"/>
              <a:t>Computer Systems</a:t>
            </a:r>
          </a:p>
          <a:p>
            <a:pPr lvl="2"/>
            <a:r>
              <a:rPr lang="en-US" sz="2000" dirty="0"/>
              <a:t>CS211: Fundamentals of Programming II</a:t>
            </a:r>
          </a:p>
          <a:p>
            <a:pPr lvl="2"/>
            <a:r>
              <a:rPr lang="en-US" sz="2000" dirty="0"/>
              <a:t>CS213: Intro to Computer Systems</a:t>
            </a:r>
          </a:p>
          <a:p>
            <a:pPr lvl="2"/>
            <a:r>
              <a:rPr lang="en-US" sz="2000" dirty="0"/>
              <a:t>CS343: Operating Systems</a:t>
            </a:r>
          </a:p>
          <a:p>
            <a:pPr lvl="2"/>
            <a:r>
              <a:rPr lang="en-US" sz="2000" dirty="0"/>
              <a:t>CE346: Microcontroller System Design</a:t>
            </a:r>
          </a:p>
          <a:p>
            <a:pPr lvl="2"/>
            <a:r>
              <a:rPr lang="en-US" sz="2000" dirty="0"/>
              <a:t>CS433: Wireless Protocols for the IoT</a:t>
            </a:r>
          </a:p>
        </p:txBody>
      </p:sp>
      <p:pic>
        <p:nvPicPr>
          <p:cNvPr id="6" name="Google Shape;146;g5c617d92c5_1_0">
            <a:extLst>
              <a:ext uri="{FF2B5EF4-FFF2-40B4-BE49-F238E27FC236}">
                <a16:creationId xmlns:a16="http://schemas.microsoft.com/office/drawing/2014/main" id="{D2DC6C1D-38E0-4B59-A83C-1DE9328E46DD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87304" y="463734"/>
            <a:ext cx="1608928" cy="10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g5c617d92c5_1_0">
            <a:extLst>
              <a:ext uri="{FF2B5EF4-FFF2-40B4-BE49-F238E27FC236}">
                <a16:creationId xmlns:a16="http://schemas.microsoft.com/office/drawing/2014/main" id="{0ED34F3A-FDD2-4273-925E-B2168437E6C3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2794" y="280852"/>
            <a:ext cx="2667600" cy="223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C0E3D32B-6636-4A01-97FE-11A7742C34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4511"/>
          <a:stretch/>
        </p:blipFill>
        <p:spPr bwMode="auto">
          <a:xfrm>
            <a:off x="5461090" y="385158"/>
            <a:ext cx="1897363" cy="118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E30CCB7-5A4C-4C15-8F91-A1AB4EF52D2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4151" y="1721034"/>
            <a:ext cx="2258642" cy="12326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0C013C8-3BEB-403D-AFFD-01F09B8CD64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1163" y="2890456"/>
            <a:ext cx="2004413" cy="5907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1059812-E4EE-49E5-BFE5-756752BF81F8}"/>
              </a:ext>
            </a:extLst>
          </p:cNvPr>
          <p:cNvSpPr txBox="1"/>
          <p:nvPr/>
        </p:nvSpPr>
        <p:spPr>
          <a:xfrm>
            <a:off x="7211964" y="3327725"/>
            <a:ext cx="1583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Things I love</a:t>
            </a:r>
          </a:p>
        </p:txBody>
      </p:sp>
      <p:pic>
        <p:nvPicPr>
          <p:cNvPr id="1028" name="Picture 4" descr="Critical Role - Wikipedia">
            <a:extLst>
              <a:ext uri="{FF2B5EF4-FFF2-40B4-BE49-F238E27FC236}">
                <a16:creationId xmlns:a16="http://schemas.microsoft.com/office/drawing/2014/main" id="{E1DED63D-1BA6-26CA-8FEF-D51D189F5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8873" y="5411787"/>
            <a:ext cx="1146719" cy="1146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8C150427-B83B-4115-B73A-4A663B32C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00747" y="2890456"/>
            <a:ext cx="590796" cy="59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122DA6C-9979-43F5-9EA0-3691FD54C3C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5109" y="3747372"/>
            <a:ext cx="1590675" cy="9525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56589-585C-BC20-EFA7-98E9C8BA0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4D6ECC-6F35-39A8-BE98-482E1269411D}"/>
              </a:ext>
            </a:extLst>
          </p:cNvPr>
          <p:cNvSpPr txBox="1"/>
          <p:nvPr/>
        </p:nvSpPr>
        <p:spPr>
          <a:xfrm>
            <a:off x="9080171" y="4394551"/>
            <a:ext cx="31118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My summer reading list: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Some Desperate Glory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Stone and Sky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Royal Gambit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Psalm for the Wild-Built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Tainted Cup</a:t>
            </a:r>
          </a:p>
        </p:txBody>
      </p:sp>
    </p:spTree>
    <p:extLst>
      <p:ext uri="{BB962C8B-B14F-4D97-AF65-F5344CB8AC3E}">
        <p14:creationId xmlns:p14="http://schemas.microsoft.com/office/powerpoint/2010/main" val="1074248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09251-F120-09B0-6CE0-E2384CB8C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Show up to lab session on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9EE3F-F077-D7EE-B76E-D0BF80850C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Labs start right away forming partnerships and starting work</a:t>
            </a:r>
          </a:p>
          <a:p>
            <a:endParaRPr lang="en-US" dirty="0"/>
          </a:p>
          <a:p>
            <a:r>
              <a:rPr lang="en-US" dirty="0"/>
              <a:t>So showing up late is a problem</a:t>
            </a:r>
          </a:p>
          <a:p>
            <a:pPr lvl="1"/>
            <a:r>
              <a:rPr lang="en-US" dirty="0"/>
              <a:t>And I will deduct lab points for it if I have to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F124CF-6CA7-0099-B2F3-07E12743A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025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32F4E-AB53-54AD-0B73-9B5C5E8DC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 (assignment) Penalties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760F6-BCE8-BE93-B4E4-2B35D0C09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10% reduction in maximum points per day late</a:t>
            </a:r>
          </a:p>
          <a:p>
            <a:pPr lvl="1"/>
            <a:r>
              <a:rPr lang="en-US" dirty="0"/>
              <a:t>Just applies to the labs. Quizzes and Projects can’t be late</a:t>
            </a:r>
          </a:p>
          <a:p>
            <a:pPr lvl="1"/>
            <a:endParaRPr lang="en-US" dirty="0"/>
          </a:p>
          <a:p>
            <a:r>
              <a:rPr lang="en-US" dirty="0"/>
              <a:t>Sometimes stuff just doesn’t work. Especially when we’re working with hardware. We can be flexible about deadlines</a:t>
            </a:r>
          </a:p>
          <a:p>
            <a:pPr lvl="1"/>
            <a:r>
              <a:rPr lang="en-US" dirty="0"/>
              <a:t>If you’re having problems and </a:t>
            </a:r>
            <a:r>
              <a:rPr lang="en-US" b="1" dirty="0"/>
              <a:t>tell us</a:t>
            </a:r>
          </a:p>
          <a:p>
            <a:pPr lvl="1"/>
            <a:r>
              <a:rPr lang="en-US" dirty="0"/>
              <a:t>Less flexible if you don’t communicate or if you started late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In general, communicate for any problems outside of your control and we can provide flexibility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14BCFA-0E4B-1D69-282F-D02536102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2893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9C502-D585-6A21-7708-811714B60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Quizzes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552FC-7001-46B7-08D8-CD002358B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In-class, on-paper, closed notes quizzes</a:t>
            </a:r>
          </a:p>
          <a:p>
            <a:pPr lvl="1"/>
            <a:r>
              <a:rPr lang="en-US" dirty="0"/>
              <a:t>Usually about 15 minutes and held at the end of lecture</a:t>
            </a:r>
          </a:p>
          <a:p>
            <a:pPr lvl="1"/>
            <a:endParaRPr lang="en-US" dirty="0"/>
          </a:p>
          <a:p>
            <a:r>
              <a:rPr lang="en-US" dirty="0"/>
              <a:t>Cover the last two weeks worth of material (give or take)</a:t>
            </a:r>
          </a:p>
          <a:p>
            <a:pPr lvl="1"/>
            <a:r>
              <a:rPr lang="en-US" dirty="0"/>
              <a:t>So make sure you’re up-to-date on what we’re talking about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First quiz is Tuesday, September 30</a:t>
            </a:r>
            <a:r>
              <a:rPr lang="en-US" baseline="30000" dirty="0"/>
              <a:t>th</a:t>
            </a:r>
            <a:r>
              <a:rPr lang="en-US" dirty="0"/>
              <a:t> (third week of classes)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2327DB-0AFB-2280-2C9D-490B4E148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5530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FED02-CFD3-4918-A368-4C4514442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131D1-00D3-478F-9997-763DBC211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Opportunity for you to apply your interests to this course</a:t>
            </a:r>
          </a:p>
          <a:p>
            <a:pPr lvl="1"/>
            <a:r>
              <a:rPr lang="en-US" dirty="0"/>
              <a:t>In groups of 2-3 students (maybe 4 for a really big idea)</a:t>
            </a:r>
          </a:p>
          <a:p>
            <a:pPr lvl="1"/>
            <a:r>
              <a:rPr lang="en-US" dirty="0"/>
              <a:t>Groups of three is encouraged</a:t>
            </a:r>
          </a:p>
          <a:p>
            <a:pPr lvl="1"/>
            <a:endParaRPr lang="en-US" dirty="0"/>
          </a:p>
          <a:p>
            <a:r>
              <a:rPr lang="en-US" dirty="0"/>
              <a:t>Demonstrate course knowledge through any application</a:t>
            </a:r>
          </a:p>
          <a:p>
            <a:pPr lvl="1"/>
            <a:r>
              <a:rPr lang="en-US" dirty="0" err="1"/>
              <a:t>Microbit</a:t>
            </a:r>
            <a:r>
              <a:rPr lang="en-US" dirty="0"/>
              <a:t> (99% required) in our C software system (99.9% required)</a:t>
            </a:r>
          </a:p>
          <a:p>
            <a:pPr lvl="1"/>
            <a:r>
              <a:rPr lang="en-US" dirty="0"/>
              <a:t>Various hardware I’ll have on hand</a:t>
            </a:r>
          </a:p>
          <a:p>
            <a:pPr lvl="1"/>
            <a:r>
              <a:rPr lang="en-US" dirty="0"/>
              <a:t>Decent per-team budget for purchasing additional stuff</a:t>
            </a:r>
            <a:br>
              <a:rPr lang="en-US" dirty="0"/>
            </a:br>
            <a:r>
              <a:rPr lang="en-US" dirty="0"/>
              <a:t>(usually around $40 per person in team)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59B427-D4AF-43BD-8CC7-A038161B9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6667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3A38C-8FD0-41AE-B082-FEE33BF7D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Logistics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ECB50E-313F-4B38-B719-460E9C4C8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163695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Week 4: Proposals due</a:t>
            </a:r>
          </a:p>
          <a:p>
            <a:pPr lvl="1"/>
            <a:r>
              <a:rPr lang="en-US" dirty="0"/>
              <a:t>I’ll get feedback to teams I’m concerned about</a:t>
            </a:r>
          </a:p>
          <a:p>
            <a:pPr lvl="1"/>
            <a:endParaRPr lang="en-US" dirty="0"/>
          </a:p>
          <a:p>
            <a:r>
              <a:rPr lang="en-US" dirty="0"/>
              <a:t>Week 6: Project Design Presentations</a:t>
            </a:r>
          </a:p>
          <a:p>
            <a:pPr lvl="1"/>
            <a:r>
              <a:rPr lang="en-US" dirty="0"/>
              <a:t>Short presentations in class about your proposed project and design</a:t>
            </a:r>
          </a:p>
          <a:p>
            <a:pPr lvl="1"/>
            <a:r>
              <a:rPr lang="en-US" dirty="0"/>
              <a:t>Chance to give each other useful feedback about how to proceed</a:t>
            </a:r>
          </a:p>
          <a:p>
            <a:pPr lvl="1"/>
            <a:endParaRPr lang="en-US" dirty="0"/>
          </a:p>
          <a:p>
            <a:r>
              <a:rPr lang="en-US" dirty="0"/>
              <a:t>Week 8-12: Labs are done and Fridays are used for project office hours</a:t>
            </a:r>
          </a:p>
          <a:p>
            <a:pPr lvl="1"/>
            <a:r>
              <a:rPr lang="en-US" dirty="0"/>
              <a:t>And a required project check-in, probably week 9</a:t>
            </a:r>
          </a:p>
          <a:p>
            <a:endParaRPr lang="en-US" dirty="0"/>
          </a:p>
          <a:p>
            <a:r>
              <a:rPr lang="en-US" dirty="0"/>
              <a:t>Exam Week: Live project demos!!</a:t>
            </a:r>
          </a:p>
          <a:p>
            <a:pPr lvl="1"/>
            <a:r>
              <a:rPr lang="en-US" dirty="0"/>
              <a:t>Public demo session (invite friends!)</a:t>
            </a:r>
          </a:p>
          <a:p>
            <a:pPr lvl="1"/>
            <a:r>
              <a:rPr lang="en-US" dirty="0"/>
              <a:t>Tuesday of exam week (usually half of the class at a time for a 2-3 hour block)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40EF74-41E0-410E-B4D5-AA3D7FDA6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491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2516F-8255-6965-7166-652ACF379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talk about Generative 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1E3D7-F038-652E-308C-E5476D1C46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Generative AI tools </a:t>
            </a:r>
            <a:r>
              <a:rPr lang="en-US" b="1" dirty="0"/>
              <a:t>MAY NOT </a:t>
            </a:r>
            <a:r>
              <a:rPr lang="en-US" dirty="0"/>
              <a:t>be used to develop </a:t>
            </a:r>
            <a:r>
              <a:rPr lang="en-US" b="1" dirty="0"/>
              <a:t>LAB </a:t>
            </a:r>
            <a:r>
              <a:rPr lang="en-US" dirty="0"/>
              <a:t>code</a:t>
            </a:r>
          </a:p>
          <a:p>
            <a:pPr lvl="1"/>
            <a:endParaRPr lang="en-US" dirty="0"/>
          </a:p>
          <a:p>
            <a:r>
              <a:rPr lang="en-US" dirty="0"/>
              <a:t>Rationale: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Want you to practice working on systems code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Want you to be</a:t>
            </a:r>
            <a:r>
              <a:rPr lang="en-US" b="1" dirty="0"/>
              <a:t> significantly better </a:t>
            </a:r>
            <a:r>
              <a:rPr lang="en-US" dirty="0"/>
              <a:t>than AI tools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We will help you complete the labs (in lab session and office hours)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You may use AI tools for studying and understanding course material outside of labs</a:t>
            </a:r>
          </a:p>
          <a:p>
            <a:r>
              <a:rPr lang="en-US" dirty="0"/>
              <a:t>You may use AI tools for the final project </a:t>
            </a:r>
            <a:r>
              <a:rPr lang="en-US" b="1" dirty="0"/>
              <a:t>as long as the source is properly documented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8B0B33-C7EA-2092-222D-2F494F0B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1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45EDE-71F7-7917-8E87-B34713AB8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Details about who is in the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C28F6-8058-F720-CAC7-1777D85EB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2999"/>
            <a:ext cx="5257800" cy="5335073"/>
          </a:xfrm>
        </p:spPr>
        <p:txBody>
          <a:bodyPr>
            <a:normAutofit/>
          </a:bodyPr>
          <a:lstStyle/>
          <a:p>
            <a:r>
              <a:rPr lang="en-US" dirty="0"/>
              <a:t>55 total students</a:t>
            </a:r>
          </a:p>
          <a:p>
            <a:pPr lvl="1"/>
            <a:r>
              <a:rPr lang="en-US" dirty="0"/>
              <a:t>Grad: 14</a:t>
            </a:r>
          </a:p>
          <a:p>
            <a:pPr lvl="1"/>
            <a:r>
              <a:rPr lang="en-US" dirty="0"/>
              <a:t>Undergrad: 42</a:t>
            </a:r>
          </a:p>
          <a:p>
            <a:endParaRPr lang="en-US" dirty="0"/>
          </a:p>
          <a:p>
            <a:r>
              <a:rPr lang="en-US" dirty="0"/>
              <a:t>Majors</a:t>
            </a:r>
          </a:p>
          <a:p>
            <a:pPr lvl="1"/>
            <a:r>
              <a:rPr lang="en-US" dirty="0"/>
              <a:t>Computer Science: 26</a:t>
            </a:r>
          </a:p>
          <a:p>
            <a:pPr lvl="1"/>
            <a:r>
              <a:rPr lang="en-US" dirty="0"/>
              <a:t>Computer Engineering: 22</a:t>
            </a:r>
          </a:p>
          <a:p>
            <a:pPr lvl="1"/>
            <a:r>
              <a:rPr lang="en-US" dirty="0"/>
              <a:t>Data Science: 4</a:t>
            </a:r>
          </a:p>
          <a:p>
            <a:pPr lvl="1"/>
            <a:r>
              <a:rPr lang="en-US" dirty="0"/>
              <a:t>Electrical Engineering: 5</a:t>
            </a:r>
          </a:p>
          <a:p>
            <a:pPr lvl="1"/>
            <a:r>
              <a:rPr lang="en-US" dirty="0"/>
              <a:t>Robotics: 2</a:t>
            </a:r>
          </a:p>
          <a:p>
            <a:pPr lvl="1"/>
            <a:r>
              <a:rPr lang="en-US" dirty="0"/>
              <a:t>Mechanical Engineering: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F9BBAD-0F16-14E8-3498-DEA737B9E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25DDFCA-8180-79B9-32F9-189924B110A7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You don’t all know the same things, and that’s okay!!</a:t>
            </a:r>
          </a:p>
          <a:p>
            <a:endParaRPr lang="en-US" dirty="0"/>
          </a:p>
          <a:p>
            <a:r>
              <a:rPr lang="en-US" dirty="0"/>
              <a:t>This class thrives on a variety of backgrounds</a:t>
            </a:r>
          </a:p>
          <a:p>
            <a:pPr lvl="1"/>
            <a:r>
              <a:rPr lang="en-US" dirty="0"/>
              <a:t>Software</a:t>
            </a:r>
          </a:p>
          <a:p>
            <a:pPr lvl="1"/>
            <a:r>
              <a:rPr lang="en-US" dirty="0"/>
              <a:t>Hardware</a:t>
            </a:r>
          </a:p>
          <a:p>
            <a:pPr lvl="1"/>
            <a:r>
              <a:rPr lang="en-US" dirty="0"/>
              <a:t>Data Interpretation</a:t>
            </a:r>
          </a:p>
          <a:p>
            <a:pPr lvl="1"/>
            <a:r>
              <a:rPr lang="en-US" dirty="0"/>
              <a:t>Applications</a:t>
            </a:r>
          </a:p>
          <a:p>
            <a:pPr lvl="1"/>
            <a:endParaRPr lang="en-US" dirty="0"/>
          </a:p>
          <a:p>
            <a:r>
              <a:rPr lang="en-US" dirty="0"/>
              <a:t>The best projects often have a mix of backgrounds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7719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820F9-DA05-4B99-A5BC-EF45B7FCD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Architecture of a lecture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77CB7A-0E40-414F-8241-3FEBAEDCE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sp>
        <p:nvSpPr>
          <p:cNvPr id="5" name="Google Shape;442;p28">
            <a:extLst>
              <a:ext uri="{FF2B5EF4-FFF2-40B4-BE49-F238E27FC236}">
                <a16:creationId xmlns:a16="http://schemas.microsoft.com/office/drawing/2014/main" id="{0AC0A0D0-F875-48BD-9D33-2A3E13C839FE}"/>
              </a:ext>
            </a:extLst>
          </p:cNvPr>
          <p:cNvSpPr txBox="1"/>
          <p:nvPr/>
        </p:nvSpPr>
        <p:spPr>
          <a:xfrm rot="-5400000">
            <a:off x="1787975" y="3073249"/>
            <a:ext cx="18144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Attention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443;p28">
            <a:extLst>
              <a:ext uri="{FF2B5EF4-FFF2-40B4-BE49-F238E27FC236}">
                <a16:creationId xmlns:a16="http://schemas.microsoft.com/office/drawing/2014/main" id="{756FFEF1-FC0C-40C1-B4A3-352D7D6842E5}"/>
              </a:ext>
            </a:extLst>
          </p:cNvPr>
          <p:cNvSpPr txBox="1"/>
          <p:nvPr/>
        </p:nvSpPr>
        <p:spPr>
          <a:xfrm>
            <a:off x="4345328" y="5130224"/>
            <a:ext cx="2703384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 (minutes)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" name="Google Shape;444;p28">
            <a:extLst>
              <a:ext uri="{FF2B5EF4-FFF2-40B4-BE49-F238E27FC236}">
                <a16:creationId xmlns:a16="http://schemas.microsoft.com/office/drawing/2014/main" id="{A96B2BF7-6805-4FF3-885C-11474EE622F2}"/>
              </a:ext>
            </a:extLst>
          </p:cNvPr>
          <p:cNvCxnSpPr/>
          <p:nvPr/>
        </p:nvCxnSpPr>
        <p:spPr>
          <a:xfrm rot="-5400000">
            <a:off x="1610594" y="3022024"/>
            <a:ext cx="3031066" cy="1588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</p:cxnSp>
      <p:cxnSp>
        <p:nvCxnSpPr>
          <p:cNvPr id="8" name="Google Shape;445;p28">
            <a:extLst>
              <a:ext uri="{FF2B5EF4-FFF2-40B4-BE49-F238E27FC236}">
                <a16:creationId xmlns:a16="http://schemas.microsoft.com/office/drawing/2014/main" id="{965AFD12-0DC9-4322-9897-6414166F32A1}"/>
              </a:ext>
            </a:extLst>
          </p:cNvPr>
          <p:cNvCxnSpPr/>
          <p:nvPr/>
        </p:nvCxnSpPr>
        <p:spPr>
          <a:xfrm rot="10800000" flipH="1">
            <a:off x="3125333" y="4520624"/>
            <a:ext cx="5893594" cy="17727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</p:cxnSp>
      <p:sp>
        <p:nvSpPr>
          <p:cNvPr id="9" name="Google Shape;446;p28">
            <a:extLst>
              <a:ext uri="{FF2B5EF4-FFF2-40B4-BE49-F238E27FC236}">
                <a16:creationId xmlns:a16="http://schemas.microsoft.com/office/drawing/2014/main" id="{9DFBF7D9-559C-404A-B6AA-C568C9EEF8D3}"/>
              </a:ext>
            </a:extLst>
          </p:cNvPr>
          <p:cNvSpPr txBox="1"/>
          <p:nvPr/>
        </p:nvSpPr>
        <p:spPr>
          <a:xfrm>
            <a:off x="3075328" y="4503694"/>
            <a:ext cx="392656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447;p28">
            <a:extLst>
              <a:ext uri="{FF2B5EF4-FFF2-40B4-BE49-F238E27FC236}">
                <a16:creationId xmlns:a16="http://schemas.microsoft.com/office/drawing/2014/main" id="{8C63B879-60AF-4618-BA7A-DA4029611F1E}"/>
              </a:ext>
            </a:extLst>
          </p:cNvPr>
          <p:cNvSpPr txBox="1"/>
          <p:nvPr/>
        </p:nvSpPr>
        <p:spPr>
          <a:xfrm>
            <a:off x="4192928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448;p28">
            <a:extLst>
              <a:ext uri="{FF2B5EF4-FFF2-40B4-BE49-F238E27FC236}">
                <a16:creationId xmlns:a16="http://schemas.microsoft.com/office/drawing/2014/main" id="{C600BC4B-2DCC-4777-BE75-CE7469F51046}"/>
              </a:ext>
            </a:extLst>
          </p:cNvPr>
          <p:cNvSpPr txBox="1"/>
          <p:nvPr/>
        </p:nvSpPr>
        <p:spPr>
          <a:xfrm>
            <a:off x="4819461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449;p28">
            <a:extLst>
              <a:ext uri="{FF2B5EF4-FFF2-40B4-BE49-F238E27FC236}">
                <a16:creationId xmlns:a16="http://schemas.microsoft.com/office/drawing/2014/main" id="{11DFBA70-578D-4FA1-BF59-90C2E9918BF0}"/>
              </a:ext>
            </a:extLst>
          </p:cNvPr>
          <p:cNvSpPr txBox="1"/>
          <p:nvPr/>
        </p:nvSpPr>
        <p:spPr>
          <a:xfrm>
            <a:off x="6191061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450;p28">
            <a:extLst>
              <a:ext uri="{FF2B5EF4-FFF2-40B4-BE49-F238E27FC236}">
                <a16:creationId xmlns:a16="http://schemas.microsoft.com/office/drawing/2014/main" id="{8590C5C8-4365-4332-A927-91B75DB4B228}"/>
              </a:ext>
            </a:extLst>
          </p:cNvPr>
          <p:cNvSpPr txBox="1"/>
          <p:nvPr/>
        </p:nvSpPr>
        <p:spPr>
          <a:xfrm>
            <a:off x="6766794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53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451;p28">
            <a:extLst>
              <a:ext uri="{FF2B5EF4-FFF2-40B4-BE49-F238E27FC236}">
                <a16:creationId xmlns:a16="http://schemas.microsoft.com/office/drawing/2014/main" id="{15BBA685-0CD3-460A-BDDE-18F1CD5C2988}"/>
              </a:ext>
            </a:extLst>
          </p:cNvPr>
          <p:cNvSpPr txBox="1"/>
          <p:nvPr/>
        </p:nvSpPr>
        <p:spPr>
          <a:xfrm>
            <a:off x="7918260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78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452;p28">
            <a:extLst>
              <a:ext uri="{FF2B5EF4-FFF2-40B4-BE49-F238E27FC236}">
                <a16:creationId xmlns:a16="http://schemas.microsoft.com/office/drawing/2014/main" id="{56FB8800-7789-49F3-8DB2-12A322D9E1F0}"/>
              </a:ext>
            </a:extLst>
          </p:cNvPr>
          <p:cNvSpPr txBox="1"/>
          <p:nvPr/>
        </p:nvSpPr>
        <p:spPr>
          <a:xfrm>
            <a:off x="8527860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453;p28">
            <a:extLst>
              <a:ext uri="{FF2B5EF4-FFF2-40B4-BE49-F238E27FC236}">
                <a16:creationId xmlns:a16="http://schemas.microsoft.com/office/drawing/2014/main" id="{971EC48D-A408-4BCA-BAC0-BA22FAC9F869}"/>
              </a:ext>
            </a:extLst>
          </p:cNvPr>
          <p:cNvSpPr/>
          <p:nvPr/>
        </p:nvSpPr>
        <p:spPr>
          <a:xfrm>
            <a:off x="3159994" y="2079402"/>
            <a:ext cx="1550505" cy="47695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3491"/>
                </a:moveTo>
                <a:cubicBezTo>
                  <a:pt x="33421" y="6745"/>
                  <a:pt x="66842" y="0"/>
                  <a:pt x="86842" y="17751"/>
                </a:cubicBezTo>
                <a:cubicBezTo>
                  <a:pt x="106842" y="35502"/>
                  <a:pt x="120000" y="120000"/>
                  <a:pt x="120000" y="120000"/>
                </a:cubicBez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454;p28">
            <a:extLst>
              <a:ext uri="{FF2B5EF4-FFF2-40B4-BE49-F238E27FC236}">
                <a16:creationId xmlns:a16="http://schemas.microsoft.com/office/drawing/2014/main" id="{64217546-A91D-4DD5-9869-0B8FE811DACC}"/>
              </a:ext>
            </a:extLst>
          </p:cNvPr>
          <p:cNvSpPr/>
          <p:nvPr/>
        </p:nvSpPr>
        <p:spPr>
          <a:xfrm>
            <a:off x="4956460" y="2130202"/>
            <a:ext cx="1505534" cy="47695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3491"/>
                </a:moveTo>
                <a:cubicBezTo>
                  <a:pt x="33421" y="6745"/>
                  <a:pt x="66842" y="0"/>
                  <a:pt x="86842" y="17751"/>
                </a:cubicBezTo>
                <a:cubicBezTo>
                  <a:pt x="106842" y="35502"/>
                  <a:pt x="120000" y="120000"/>
                  <a:pt x="120000" y="120000"/>
                </a:cubicBez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455;p28">
            <a:extLst>
              <a:ext uri="{FF2B5EF4-FFF2-40B4-BE49-F238E27FC236}">
                <a16:creationId xmlns:a16="http://schemas.microsoft.com/office/drawing/2014/main" id="{EAA42BD9-9487-4B15-9615-0B698090AA82}"/>
              </a:ext>
            </a:extLst>
          </p:cNvPr>
          <p:cNvSpPr/>
          <p:nvPr/>
        </p:nvSpPr>
        <p:spPr>
          <a:xfrm>
            <a:off x="6732928" y="2164069"/>
            <a:ext cx="1540132" cy="47695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3491"/>
                </a:moveTo>
                <a:cubicBezTo>
                  <a:pt x="33421" y="6745"/>
                  <a:pt x="66842" y="0"/>
                  <a:pt x="86842" y="17751"/>
                </a:cubicBezTo>
                <a:cubicBezTo>
                  <a:pt x="106842" y="35502"/>
                  <a:pt x="120000" y="120000"/>
                  <a:pt x="120000" y="120000"/>
                </a:cubicBez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" name="Google Shape;456;p28">
            <a:extLst>
              <a:ext uri="{FF2B5EF4-FFF2-40B4-BE49-F238E27FC236}">
                <a16:creationId xmlns:a16="http://schemas.microsoft.com/office/drawing/2014/main" id="{009EED70-AA6D-4DAF-A0D2-40B942685C49}"/>
              </a:ext>
            </a:extLst>
          </p:cNvPr>
          <p:cNvGrpSpPr/>
          <p:nvPr/>
        </p:nvGrpSpPr>
        <p:grpSpPr>
          <a:xfrm>
            <a:off x="3685347" y="2855785"/>
            <a:ext cx="2050305" cy="1599365"/>
            <a:chOff x="2760560" y="3026489"/>
            <a:chExt cx="2050305" cy="1599365"/>
          </a:xfrm>
        </p:grpSpPr>
        <p:sp>
          <p:nvSpPr>
            <p:cNvPr id="20" name="Google Shape;457;p28">
              <a:extLst>
                <a:ext uri="{FF2B5EF4-FFF2-40B4-BE49-F238E27FC236}">
                  <a16:creationId xmlns:a16="http://schemas.microsoft.com/office/drawing/2014/main" id="{3F12C08A-F4A9-403F-94BE-48DF9819154B}"/>
                </a:ext>
              </a:extLst>
            </p:cNvPr>
            <p:cNvSpPr txBox="1"/>
            <p:nvPr/>
          </p:nvSpPr>
          <p:spPr>
            <a:xfrm>
              <a:off x="2760560" y="3026489"/>
              <a:ext cx="205030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Administrivia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+ stretch break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" name="Google Shape;458;p28">
              <a:extLst>
                <a:ext uri="{FF2B5EF4-FFF2-40B4-BE49-F238E27FC236}">
                  <a16:creationId xmlns:a16="http://schemas.microsoft.com/office/drawing/2014/main" id="{DFF0E734-9F58-4370-A8E0-B3ED9155AA15}"/>
                </a:ext>
              </a:extLst>
            </p:cNvPr>
            <p:cNvCxnSpPr/>
            <p:nvPr/>
          </p:nvCxnSpPr>
          <p:spPr>
            <a:xfrm>
              <a:off x="3868785" y="3982391"/>
              <a:ext cx="1" cy="643463"/>
            </a:xfrm>
            <a:prstGeom prst="straightConnector1">
              <a:avLst/>
            </a:pr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stealth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</p:cxnSp>
      </p:grpSp>
      <p:grpSp>
        <p:nvGrpSpPr>
          <p:cNvPr id="22" name="Google Shape;459;p28">
            <a:extLst>
              <a:ext uri="{FF2B5EF4-FFF2-40B4-BE49-F238E27FC236}">
                <a16:creationId xmlns:a16="http://schemas.microsoft.com/office/drawing/2014/main" id="{A5F4E033-FC5D-4C5A-96AE-7FF9173A8C22}"/>
              </a:ext>
            </a:extLst>
          </p:cNvPr>
          <p:cNvGrpSpPr/>
          <p:nvPr/>
        </p:nvGrpSpPr>
        <p:grpSpPr>
          <a:xfrm>
            <a:off x="7651637" y="2855785"/>
            <a:ext cx="1373966" cy="1597105"/>
            <a:chOff x="6726850" y="3026489"/>
            <a:chExt cx="1373966" cy="1597105"/>
          </a:xfrm>
        </p:grpSpPr>
        <p:sp>
          <p:nvSpPr>
            <p:cNvPr id="23" name="Google Shape;460;p28">
              <a:extLst>
                <a:ext uri="{FF2B5EF4-FFF2-40B4-BE49-F238E27FC236}">
                  <a16:creationId xmlns:a16="http://schemas.microsoft.com/office/drawing/2014/main" id="{8A985508-3E37-442D-AFAB-C243900027C4}"/>
                </a:ext>
              </a:extLst>
            </p:cNvPr>
            <p:cNvSpPr txBox="1"/>
            <p:nvPr/>
          </p:nvSpPr>
          <p:spPr>
            <a:xfrm>
              <a:off x="6726850" y="3026489"/>
              <a:ext cx="1373966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Summary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+ Bonus</a:t>
              </a:r>
              <a:endParaRPr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4" name="Google Shape;461;p28">
              <a:extLst>
                <a:ext uri="{FF2B5EF4-FFF2-40B4-BE49-F238E27FC236}">
                  <a16:creationId xmlns:a16="http://schemas.microsoft.com/office/drawing/2014/main" id="{7CE0B657-3641-437E-A0F7-614F85F073A0}"/>
                </a:ext>
              </a:extLst>
            </p:cNvPr>
            <p:cNvCxnSpPr/>
            <p:nvPr/>
          </p:nvCxnSpPr>
          <p:spPr>
            <a:xfrm rot="5400000">
              <a:off x="7095067" y="4368800"/>
              <a:ext cx="508000" cy="1588"/>
            </a:xfrm>
            <a:prstGeom prst="straightConnector1">
              <a:avLst/>
            </a:pr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stealth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</p:cxnSp>
      </p:grpSp>
      <p:grpSp>
        <p:nvGrpSpPr>
          <p:cNvPr id="25" name="Google Shape;462;p28">
            <a:extLst>
              <a:ext uri="{FF2B5EF4-FFF2-40B4-BE49-F238E27FC236}">
                <a16:creationId xmlns:a16="http://schemas.microsoft.com/office/drawing/2014/main" id="{058D6880-F93F-488C-842F-9EBBEF094572}"/>
              </a:ext>
            </a:extLst>
          </p:cNvPr>
          <p:cNvGrpSpPr/>
          <p:nvPr/>
        </p:nvGrpSpPr>
        <p:grpSpPr>
          <a:xfrm>
            <a:off x="5735653" y="2855785"/>
            <a:ext cx="1517198" cy="1599365"/>
            <a:chOff x="3930333" y="2433822"/>
            <a:chExt cx="1517198" cy="1599365"/>
          </a:xfrm>
        </p:grpSpPr>
        <p:sp>
          <p:nvSpPr>
            <p:cNvPr id="26" name="Google Shape;463;p28">
              <a:extLst>
                <a:ext uri="{FF2B5EF4-FFF2-40B4-BE49-F238E27FC236}">
                  <a16:creationId xmlns:a16="http://schemas.microsoft.com/office/drawing/2014/main" id="{E7875A96-934F-4050-A67E-49F2C9CA5F9D}"/>
                </a:ext>
              </a:extLst>
            </p:cNvPr>
            <p:cNvSpPr txBox="1"/>
            <p:nvPr/>
          </p:nvSpPr>
          <p:spPr>
            <a:xfrm>
              <a:off x="3930333" y="2433822"/>
              <a:ext cx="151719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Open</a:t>
              </a:r>
              <a:b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Question</a:t>
              </a:r>
              <a:endParaRPr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7" name="Google Shape;464;p28">
              <a:extLst>
                <a:ext uri="{FF2B5EF4-FFF2-40B4-BE49-F238E27FC236}">
                  <a16:creationId xmlns:a16="http://schemas.microsoft.com/office/drawing/2014/main" id="{F6FCBE5A-2393-4A0C-AC06-A99E14DEFF88}"/>
                </a:ext>
              </a:extLst>
            </p:cNvPr>
            <p:cNvCxnSpPr/>
            <p:nvPr/>
          </p:nvCxnSpPr>
          <p:spPr>
            <a:xfrm>
              <a:off x="4688932" y="3389724"/>
              <a:ext cx="0" cy="643463"/>
            </a:xfrm>
            <a:prstGeom prst="straightConnector1">
              <a:avLst/>
            </a:pr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stealth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</p:cxnSp>
      </p:grpSp>
      <p:sp>
        <p:nvSpPr>
          <p:cNvPr id="28" name="Google Shape;465;p28">
            <a:extLst>
              <a:ext uri="{FF2B5EF4-FFF2-40B4-BE49-F238E27FC236}">
                <a16:creationId xmlns:a16="http://schemas.microsoft.com/office/drawing/2014/main" id="{9606D7C0-223B-49C8-96AF-D5D81472ADB6}"/>
              </a:ext>
            </a:extLst>
          </p:cNvPr>
          <p:cNvSpPr txBox="1"/>
          <p:nvPr/>
        </p:nvSpPr>
        <p:spPr>
          <a:xfrm>
            <a:off x="2402827" y="1899369"/>
            <a:ext cx="62869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Full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845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A5D71-BA42-8886-2F8B-73D3B76C6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F42DB4-6C60-3B7B-FD7B-89A07CA85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F148B0-1623-ADE3-5E38-4E16239BE4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Who and Why</a:t>
            </a:r>
          </a:p>
          <a:p>
            <a:pPr lvl="1"/>
            <a:endParaRPr lang="en-US" dirty="0"/>
          </a:p>
          <a:p>
            <a:r>
              <a:rPr lang="en-US" dirty="0"/>
              <a:t>Embedded Systems</a:t>
            </a:r>
          </a:p>
          <a:p>
            <a:pPr lvl="1"/>
            <a:endParaRPr lang="en-US" dirty="0"/>
          </a:p>
          <a:p>
            <a:r>
              <a:rPr lang="en-US" dirty="0"/>
              <a:t>Course Overview</a:t>
            </a:r>
          </a:p>
          <a:p>
            <a:pPr lvl="1"/>
            <a:endParaRPr lang="en-US" dirty="0"/>
          </a:p>
          <a:p>
            <a:r>
              <a:rPr lang="en-US" b="1" dirty="0"/>
              <a:t>Class Hardware</a:t>
            </a:r>
          </a:p>
          <a:p>
            <a:pPr lvl="1"/>
            <a:endParaRPr lang="en-US" dirty="0"/>
          </a:p>
          <a:p>
            <a:r>
              <a:rPr lang="en-US" dirty="0"/>
              <a:t>Project Ideas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00B3487-1A8F-8E23-0033-E310CC36C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8549548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89E4251-5EC6-4CD2-ADDA-284714CAF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8188" y="228600"/>
            <a:ext cx="7437755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Micro:bit</a:t>
            </a:r>
            <a:r>
              <a:rPr lang="en-US" dirty="0"/>
              <a:t> v2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095034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Legacy from 1980s “BBC Computer Literacy Project”</a:t>
            </a:r>
          </a:p>
          <a:p>
            <a:pPr lvl="1"/>
            <a:r>
              <a:rPr lang="en-US" dirty="0"/>
              <a:t>Reimagined today</a:t>
            </a:r>
          </a:p>
          <a:p>
            <a:endParaRPr lang="en-US" dirty="0"/>
          </a:p>
          <a:p>
            <a:r>
              <a:rPr lang="en-US" dirty="0"/>
              <a:t>Around $20</a:t>
            </a:r>
          </a:p>
          <a:p>
            <a:pPr lvl="1"/>
            <a:r>
              <a:rPr lang="en-US" dirty="0"/>
              <a:t>Modern microcontroller AND sensors</a:t>
            </a:r>
          </a:p>
          <a:p>
            <a:pPr lvl="1"/>
            <a:endParaRPr lang="en-US" dirty="0"/>
          </a:p>
          <a:p>
            <a:r>
              <a:rPr lang="en-US" dirty="0"/>
              <a:t>Plan for class:</a:t>
            </a:r>
          </a:p>
          <a:p>
            <a:pPr lvl="1"/>
            <a:r>
              <a:rPr lang="en-US" dirty="0"/>
              <a:t>Explore most of its functionality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E4FFA-3428-44FC-BD27-7EB28B9DD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area: resource-constrained embedded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618A9-F4F1-45DA-8DC7-5F2E40E22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Most interesting to me: the interfaces</a:t>
            </a:r>
          </a:p>
          <a:p>
            <a:pPr lvl="1"/>
            <a:r>
              <a:rPr lang="en-US" dirty="0"/>
              <a:t>Hardware and software</a:t>
            </a:r>
          </a:p>
          <a:p>
            <a:pPr lvl="1"/>
            <a:r>
              <a:rPr lang="en-US" dirty="0"/>
              <a:t>Applications and OS</a:t>
            </a:r>
          </a:p>
          <a:p>
            <a:pPr lvl="1"/>
            <a:r>
              <a:rPr lang="en-US" dirty="0"/>
              <a:t>Communication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F807EE-D3C2-495C-A3B0-5CF59D1C1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1D243D-D061-4B3A-811C-FA460B05A12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620" y="1143000"/>
            <a:ext cx="3611151" cy="19707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01546D-7A3D-4EFC-A233-C0AC61AA69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9580" y="2595236"/>
            <a:ext cx="3314922" cy="20276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C128-7D4F-40E6-8C9B-B28DD158A5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5709" y="4766107"/>
            <a:ext cx="3362379" cy="16346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CC72B6-BF5A-40C4-A3DD-694798DCE85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1040" y="1189177"/>
            <a:ext cx="2190460" cy="28956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C833E3-81E4-4B52-9025-661D326443E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1344" y="1045907"/>
            <a:ext cx="2313512" cy="163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9789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009A8-A6F6-4C1F-AA20-88950A703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your own </a:t>
            </a:r>
            <a:r>
              <a:rPr lang="en-US" dirty="0" err="1"/>
              <a:t>Microbit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71FDC-555E-10DA-3C35-AEA6027A9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do NOT need to buy your own </a:t>
            </a:r>
            <a:r>
              <a:rPr lang="en-US" dirty="0" err="1"/>
              <a:t>Microbit</a:t>
            </a:r>
            <a:endParaRPr lang="en-US" dirty="0"/>
          </a:p>
          <a:p>
            <a:pPr lvl="1"/>
            <a:r>
              <a:rPr lang="en-US" dirty="0"/>
              <a:t>I have enough for everyone in the class to borrow one for the quarter</a:t>
            </a:r>
          </a:p>
          <a:p>
            <a:endParaRPr lang="en-US" dirty="0"/>
          </a:p>
          <a:p>
            <a:r>
              <a:rPr lang="en-US" dirty="0"/>
              <a:t>If you want your own though, they’re pretty cheap:</a:t>
            </a:r>
          </a:p>
          <a:p>
            <a:pPr lvl="1"/>
            <a:r>
              <a:rPr lang="en-US" dirty="0"/>
              <a:t>$17.95 Adafruit: </a:t>
            </a:r>
            <a:r>
              <a:rPr lang="en-US" dirty="0">
                <a:hlinkClick r:id="rId2"/>
              </a:rPr>
              <a:t>https://www.adafruit.com/product/4781</a:t>
            </a:r>
            <a:endParaRPr lang="en-US" dirty="0"/>
          </a:p>
          <a:p>
            <a:pPr lvl="1"/>
            <a:r>
              <a:rPr lang="en-US" dirty="0"/>
              <a:t>$16.50 </a:t>
            </a:r>
            <a:r>
              <a:rPr lang="en-US" dirty="0" err="1"/>
              <a:t>Sparkfun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https://www.sparkfun.com/products/17287</a:t>
            </a:r>
            <a:endParaRPr lang="en-US" dirty="0"/>
          </a:p>
          <a:p>
            <a:pPr lvl="1"/>
            <a:r>
              <a:rPr lang="en-US" dirty="0"/>
              <a:t>$19.95 Amazon: </a:t>
            </a:r>
            <a:r>
              <a:rPr lang="en-US" dirty="0">
                <a:hlinkClick r:id="rId4"/>
              </a:rPr>
              <a:t>https://www.amazon.com/BBC-Micro-Programming-Include-Battery/dp/B0BSF5KTLT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CE964C-EDB5-7317-5DC8-0609F0646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0197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64C87-F317-8A79-AABB-8F091338F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Labs will use your own laptops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C2CFE-53F5-F209-F7E6-389796A30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All labs will use your own computers</a:t>
            </a:r>
          </a:p>
          <a:p>
            <a:pPr lvl="1"/>
            <a:endParaRPr lang="en-US" dirty="0"/>
          </a:p>
          <a:p>
            <a:r>
              <a:rPr lang="en-US" dirty="0"/>
              <a:t>In the past we used the computers in CG50</a:t>
            </a:r>
          </a:p>
          <a:p>
            <a:pPr lvl="1"/>
            <a:r>
              <a:rPr lang="en-US" dirty="0"/>
              <a:t>About one computer would crash per lab session</a:t>
            </a:r>
          </a:p>
          <a:p>
            <a:pPr lvl="1"/>
            <a:r>
              <a:rPr lang="en-US" dirty="0"/>
              <a:t>Super crammed in there with no elbow room or walking room</a:t>
            </a:r>
          </a:p>
          <a:p>
            <a:pPr lvl="1"/>
            <a:r>
              <a:rPr lang="en-US" dirty="0"/>
              <a:t>And you had to physically go there to work on labs</a:t>
            </a:r>
          </a:p>
          <a:p>
            <a:pPr lvl="1"/>
            <a:endParaRPr lang="en-US" dirty="0"/>
          </a:p>
          <a:p>
            <a:r>
              <a:rPr lang="en-US" dirty="0"/>
              <a:t>Setup for your own computers won’t be that hard</a:t>
            </a:r>
          </a:p>
          <a:p>
            <a:pPr lvl="1"/>
            <a:r>
              <a:rPr lang="en-US" dirty="0"/>
              <a:t>Native MacOS or Linux works great</a:t>
            </a:r>
          </a:p>
          <a:p>
            <a:pPr lvl="1"/>
            <a:r>
              <a:rPr lang="en-US" dirty="0"/>
              <a:t>For Windows, VMWare Workstation + Ubuntu is pretty easy, but requires ~20 GB</a:t>
            </a:r>
          </a:p>
          <a:p>
            <a:pPr lvl="1"/>
            <a:endParaRPr lang="en-US" dirty="0"/>
          </a:p>
          <a:p>
            <a:r>
              <a:rPr lang="en-US" dirty="0"/>
              <a:t>Concern of mine: equal access to labs</a:t>
            </a:r>
          </a:p>
          <a:p>
            <a:pPr lvl="1"/>
            <a:r>
              <a:rPr lang="en-US" dirty="0"/>
              <a:t>If you don’t have a laptop or don’t think it’ll work, let me know!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74A6D2-A32F-662F-5F2A-1763FDB0E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720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40A4D-EF06-3B38-0968-B7F7C5D27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 of the room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03D3D-4918-5AEC-3327-077C148D7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MacOS users</a:t>
            </a:r>
          </a:p>
          <a:p>
            <a:pPr lvl="1"/>
            <a:endParaRPr lang="en-US" dirty="0"/>
          </a:p>
          <a:p>
            <a:r>
              <a:rPr lang="en-US" dirty="0"/>
              <a:t>Linux users</a:t>
            </a:r>
          </a:p>
          <a:p>
            <a:pPr lvl="1"/>
            <a:endParaRPr lang="en-US" dirty="0"/>
          </a:p>
          <a:p>
            <a:r>
              <a:rPr lang="en-US" dirty="0"/>
              <a:t>Windows users</a:t>
            </a:r>
          </a:p>
          <a:p>
            <a:pPr lvl="1"/>
            <a:r>
              <a:rPr lang="en-US" dirty="0"/>
              <a:t>WSL users?</a:t>
            </a:r>
          </a:p>
          <a:p>
            <a:pPr lvl="1"/>
            <a:endParaRPr lang="en-US" dirty="0"/>
          </a:p>
          <a:p>
            <a:r>
              <a:rPr lang="en-US" dirty="0"/>
              <a:t>Other?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16E63B-0D6A-C6A7-398D-C2F609DBE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53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37FDB-1CCA-A283-873D-42E04F9A2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Lab0: Software Setup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EC0FF-F04D-B7B2-0ED5-7BB169593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Should release Thursday (maybe tomorrow)</a:t>
            </a:r>
          </a:p>
          <a:p>
            <a:endParaRPr lang="en-US" dirty="0"/>
          </a:p>
          <a:p>
            <a:r>
              <a:rPr lang="en-US" dirty="0"/>
              <a:t>Optionally, I’ll be at the lab sessions on Friday if you want help with your setup</a:t>
            </a:r>
          </a:p>
          <a:p>
            <a:pPr lvl="1"/>
            <a:r>
              <a:rPr lang="en-US" dirty="0"/>
              <a:t>If you have a weird computer setup</a:t>
            </a:r>
          </a:p>
          <a:p>
            <a:pPr lvl="1"/>
            <a:r>
              <a:rPr lang="en-US" dirty="0"/>
              <a:t>Or if you feel uncomfortable installing a bunch of tooling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If you feel comfortable with it, you’re welcome to do this first “lab”  on your own</a:t>
            </a:r>
          </a:p>
          <a:p>
            <a:pPr lvl="1"/>
            <a:r>
              <a:rPr lang="en-US" dirty="0"/>
              <a:t>And you don’t have to attend lab this Friday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BC3D1B-56FE-AB39-7967-85FB2BC69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2973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CE2FB-C970-4F14-373B-E08FCC6B0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CB1B19-D0AA-430F-B816-370F1EDA2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6A6EFD6-B8F9-78A9-F992-CDA369E114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Who and Why</a:t>
            </a:r>
          </a:p>
          <a:p>
            <a:pPr lvl="1"/>
            <a:endParaRPr lang="en-US" dirty="0"/>
          </a:p>
          <a:p>
            <a:r>
              <a:rPr lang="en-US" dirty="0"/>
              <a:t>Embedded Systems</a:t>
            </a:r>
          </a:p>
          <a:p>
            <a:pPr lvl="1"/>
            <a:endParaRPr lang="en-US" dirty="0"/>
          </a:p>
          <a:p>
            <a:r>
              <a:rPr lang="en-US" dirty="0"/>
              <a:t>Course Overview</a:t>
            </a:r>
          </a:p>
          <a:p>
            <a:pPr lvl="1"/>
            <a:endParaRPr lang="en-US" dirty="0"/>
          </a:p>
          <a:p>
            <a:r>
              <a:rPr lang="en-US" dirty="0"/>
              <a:t>Class Hardware</a:t>
            </a:r>
          </a:p>
          <a:p>
            <a:pPr lvl="1"/>
            <a:endParaRPr lang="en-US" dirty="0"/>
          </a:p>
          <a:p>
            <a:r>
              <a:rPr lang="en-US" b="1" dirty="0"/>
              <a:t>Project Ideas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5C91267-ADC2-9CAD-F0F2-DE269693B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92340246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BA29C-4D10-40FE-9284-16C9C89C9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19E5C-7C82-472C-B2E8-C6E3F320B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ideas to get you thinking</a:t>
            </a:r>
          </a:p>
          <a:p>
            <a:pPr lvl="1"/>
            <a:r>
              <a:rPr lang="en-US" b="0" i="0" dirty="0">
                <a:effectLst/>
                <a:latin typeface="Arial" panose="020B0604020202020204" pitchFamily="34" charset="0"/>
              </a:rPr>
              <a:t>Game with interesting control mechanism</a:t>
            </a:r>
          </a:p>
          <a:p>
            <a:pPr lvl="1"/>
            <a:r>
              <a:rPr lang="en-US" dirty="0">
                <a:latin typeface="Arial" panose="020B0604020202020204" pitchFamily="34" charset="0"/>
              </a:rPr>
              <a:t>Smart gloves</a:t>
            </a:r>
          </a:p>
          <a:p>
            <a:pPr lvl="1"/>
            <a:r>
              <a:rPr lang="en-US" b="0" i="0" dirty="0">
                <a:effectLst/>
                <a:latin typeface="Arial" panose="020B0604020202020204" pitchFamily="34" charset="0"/>
              </a:rPr>
              <a:t>Smartwatch</a:t>
            </a:r>
          </a:p>
          <a:p>
            <a:pPr lvl="1"/>
            <a:r>
              <a:rPr lang="en-US" b="0" i="0" dirty="0">
                <a:effectLst/>
                <a:latin typeface="Arial" panose="020B0604020202020204" pitchFamily="34" charset="0"/>
              </a:rPr>
              <a:t>Simple robotic systems</a:t>
            </a:r>
          </a:p>
          <a:p>
            <a:pPr lvl="1"/>
            <a:endParaRPr lang="en-US" dirty="0">
              <a:latin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</a:rPr>
              <a:t>Projects can use</a:t>
            </a:r>
          </a:p>
          <a:p>
            <a:pPr lvl="1"/>
            <a:r>
              <a:rPr lang="en-US" dirty="0">
                <a:latin typeface="Arial" panose="020B0604020202020204" pitchFamily="34" charset="0"/>
              </a:rPr>
              <a:t>Multiple </a:t>
            </a:r>
            <a:r>
              <a:rPr lang="en-US" dirty="0" err="1">
                <a:latin typeface="Arial" panose="020B0604020202020204" pitchFamily="34" charset="0"/>
              </a:rPr>
              <a:t>Microbits</a:t>
            </a:r>
            <a:endParaRPr lang="en-US" dirty="0">
              <a:latin typeface="Arial" panose="020B0604020202020204" pitchFamily="34" charset="0"/>
            </a:endParaRPr>
          </a:p>
          <a:p>
            <a:pPr lvl="1"/>
            <a:r>
              <a:rPr lang="en-US" dirty="0">
                <a:latin typeface="Arial" panose="020B0604020202020204" pitchFamily="34" charset="0"/>
              </a:rPr>
              <a:t>A personal computer for some amount of coordination</a:t>
            </a:r>
          </a:p>
          <a:p>
            <a:pPr lvl="1"/>
            <a:r>
              <a:rPr lang="en-US" dirty="0">
                <a:latin typeface="Arial" panose="020B0604020202020204" pitchFamily="34" charset="0"/>
              </a:rPr>
              <a:t>Small screens and displays</a:t>
            </a:r>
          </a:p>
          <a:p>
            <a:pPr lvl="1"/>
            <a:r>
              <a:rPr lang="en-US" dirty="0">
                <a:latin typeface="Arial" panose="020B0604020202020204" pitchFamily="34" charset="0"/>
              </a:rPr>
              <a:t>Lots of different sensors or actuators</a:t>
            </a:r>
          </a:p>
          <a:p>
            <a:pPr lvl="2"/>
            <a:r>
              <a:rPr lang="en-US" dirty="0">
                <a:latin typeface="Arial" panose="020B0604020202020204" pitchFamily="34" charset="0"/>
              </a:rPr>
              <a:t>Go explore </a:t>
            </a:r>
            <a:r>
              <a:rPr lang="en-US" dirty="0" err="1">
                <a:latin typeface="Arial" panose="020B0604020202020204" pitchFamily="34" charset="0"/>
                <a:hlinkClick r:id="rId2"/>
              </a:rPr>
              <a:t>Sparkfun</a:t>
            </a:r>
            <a:r>
              <a:rPr lang="en-US" dirty="0">
                <a:latin typeface="Arial" panose="020B0604020202020204" pitchFamily="34" charset="0"/>
              </a:rPr>
              <a:t> and </a:t>
            </a:r>
            <a:r>
              <a:rPr lang="en-US" dirty="0">
                <a:latin typeface="Arial" panose="020B0604020202020204" pitchFamily="34" charset="0"/>
                <a:hlinkClick r:id="rId3"/>
              </a:rPr>
              <a:t>Adafruit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78782-2355-431D-B631-EE9EF5D87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pic>
        <p:nvPicPr>
          <p:cNvPr id="5" name="Picture 2" descr="micro:bit smart coding kit - YouTube">
            <a:extLst>
              <a:ext uri="{FF2B5EF4-FFF2-40B4-BE49-F238E27FC236}">
                <a16:creationId xmlns:a16="http://schemas.microsoft.com/office/drawing/2014/main" id="{1DE5AADF-5713-4EF2-8A93-97CAB467ED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873544" y="212501"/>
            <a:ext cx="2758833" cy="1877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erson holding a glove with wires&#10;&#10;Description automatically generated">
            <a:extLst>
              <a:ext uri="{FF2B5EF4-FFF2-40B4-BE49-F238E27FC236}">
                <a16:creationId xmlns:a16="http://schemas.microsoft.com/office/drawing/2014/main" id="{EBF7BC0E-FB24-F19A-4234-0FA994C8720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9455" y="2318857"/>
            <a:ext cx="2590940" cy="404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8874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D9AE6-2AD7-3D1A-6672-503F595BC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awesome projects – interactable objects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B97ED3-C335-34D4-79E8-2A86E5BF8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pic>
        <p:nvPicPr>
          <p:cNvPr id="5" name="Picture 4" descr="A picture containing table, indoor, sitting, wooden&#10;&#10;Description automatically generated">
            <a:extLst>
              <a:ext uri="{FF2B5EF4-FFF2-40B4-BE49-F238E27FC236}">
                <a16:creationId xmlns:a16="http://schemas.microsoft.com/office/drawing/2014/main" id="{FF79F0B7-A4DC-8D22-5A44-BB0C2075CC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265" y="914400"/>
            <a:ext cx="2647995" cy="2332533"/>
          </a:xfrm>
          <a:prstGeom prst="rect">
            <a:avLst/>
          </a:prstGeom>
        </p:spPr>
      </p:pic>
      <p:pic>
        <p:nvPicPr>
          <p:cNvPr id="6" name="Picture 5" descr="A picture containing floor, indoor&#10;&#10;Description automatically generated">
            <a:extLst>
              <a:ext uri="{FF2B5EF4-FFF2-40B4-BE49-F238E27FC236}">
                <a16:creationId xmlns:a16="http://schemas.microsoft.com/office/drawing/2014/main" id="{4B12EDDE-4AB0-B29C-40F1-8FED88A42F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3410" y="3635375"/>
            <a:ext cx="3106748" cy="2815490"/>
          </a:xfrm>
          <a:prstGeom prst="rect">
            <a:avLst/>
          </a:prstGeom>
        </p:spPr>
      </p:pic>
      <p:pic>
        <p:nvPicPr>
          <p:cNvPr id="7" name="Picture 6" descr="A person holding a bicycle&#10;&#10;Description automatically generated">
            <a:extLst>
              <a:ext uri="{FF2B5EF4-FFF2-40B4-BE49-F238E27FC236}">
                <a16:creationId xmlns:a16="http://schemas.microsoft.com/office/drawing/2014/main" id="{C3BD43FF-0A5D-9815-E26D-AF257BEFF0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9937" y="3813910"/>
            <a:ext cx="3739323" cy="2815490"/>
          </a:xfrm>
          <a:prstGeom prst="rect">
            <a:avLst/>
          </a:prstGeom>
        </p:spPr>
      </p:pic>
      <p:pic>
        <p:nvPicPr>
          <p:cNvPr id="8" name="Picture 2" descr="Smartwatch (l) and Plant Pal (r)">
            <a:extLst>
              <a:ext uri="{FF2B5EF4-FFF2-40B4-BE49-F238E27FC236}">
                <a16:creationId xmlns:a16="http://schemas.microsoft.com/office/drawing/2014/main" id="{78020273-591A-BCB7-DA05-784D2C61E6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18898" y="1178847"/>
            <a:ext cx="2259866" cy="281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9247C7-C9B8-1EF5-24D4-F70594685B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7741" y="890713"/>
            <a:ext cx="3306070" cy="274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6593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CA19E-564A-F54D-61C4-78FB75396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awesome projects – electronic music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427172-93B7-4AD0-C094-8B789095E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pic>
        <p:nvPicPr>
          <p:cNvPr id="5" name="Picture 4" descr="A group of people sitting at a table with a keyboard&#10;&#10;AI-generated content may be incorrect.">
            <a:extLst>
              <a:ext uri="{FF2B5EF4-FFF2-40B4-BE49-F238E27FC236}">
                <a16:creationId xmlns:a16="http://schemas.microsoft.com/office/drawing/2014/main" id="{814371CF-C08D-3223-0BFC-9724F27814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6591" y="1075749"/>
            <a:ext cx="3396659" cy="25596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D5ED60-7D5E-1E97-4672-B5CCCB9319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595" y="4003047"/>
            <a:ext cx="3929152" cy="2408038"/>
          </a:xfrm>
          <a:prstGeom prst="rect">
            <a:avLst/>
          </a:prstGeom>
        </p:spPr>
      </p:pic>
      <p:pic>
        <p:nvPicPr>
          <p:cNvPr id="7" name="Picture 6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5F81D9C5-EA2C-FA26-89C3-A60E5C9BE2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53974" y="412124"/>
            <a:ext cx="2395471" cy="59442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A482AC-1496-30CF-C482-A4173540C0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5222" y="3262100"/>
            <a:ext cx="3076535" cy="311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2452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410F5-52E0-80BF-4A98-7FF92945C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awesome projects – playable games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4A7665-170B-1B00-D152-589FCD1A1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pic>
        <p:nvPicPr>
          <p:cNvPr id="5" name="Picture 4" descr="A basketball game on a table&#10;&#10;Description automatically generated">
            <a:extLst>
              <a:ext uri="{FF2B5EF4-FFF2-40B4-BE49-F238E27FC236}">
                <a16:creationId xmlns:a16="http://schemas.microsoft.com/office/drawing/2014/main" id="{E5E87663-0202-24A8-FB6B-6B5E389DB6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6777" y="973708"/>
            <a:ext cx="3628402" cy="4499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07A7E0-85FC-E954-F45A-D015FDE980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8629" y="4152897"/>
            <a:ext cx="3288190" cy="23860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B3F7F9-982E-84A3-1B02-A138B668FD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461" y="973708"/>
            <a:ext cx="3288190" cy="37415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63900A-7F18-1A63-8145-7EB20F0C75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3819" y="973708"/>
            <a:ext cx="3367790" cy="286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119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D406663-1059-B400-F240-93337F8D8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awesome projects – interactable art and robotics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F769E-1666-9567-0B66-C43659E31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pic>
        <p:nvPicPr>
          <p:cNvPr id="6" name="Picture 5" descr="A group of men sitting at a table with a small lamp&#10;&#10;Description automatically generated">
            <a:extLst>
              <a:ext uri="{FF2B5EF4-FFF2-40B4-BE49-F238E27FC236}">
                <a16:creationId xmlns:a16="http://schemas.microsoft.com/office/drawing/2014/main" id="{3E34D1D7-378B-49C0-C90B-FD0F3B57CB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7738" y="914400"/>
            <a:ext cx="2175748" cy="36018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EDD6B1-B12C-782E-8D91-7B1BCD127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518" y="962436"/>
            <a:ext cx="3812244" cy="27292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9AA211-A8F0-1BF2-FB5B-DBC7881EA6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461" y="1128296"/>
            <a:ext cx="2263116" cy="27524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8195F22-3E35-7888-EFBC-77D7818E95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298" y="4237091"/>
            <a:ext cx="4592557" cy="2301821"/>
          </a:xfrm>
          <a:prstGeom prst="rect">
            <a:avLst/>
          </a:prstGeom>
        </p:spPr>
      </p:pic>
      <p:pic>
        <p:nvPicPr>
          <p:cNvPr id="5" name="Picture 4" descr="A group of women posing for a picture&#10;&#10;Description automatically generated">
            <a:extLst>
              <a:ext uri="{FF2B5EF4-FFF2-40B4-BE49-F238E27FC236}">
                <a16:creationId xmlns:a16="http://schemas.microsoft.com/office/drawing/2014/main" id="{8927C361-340A-1543-99F8-C6C6BFCFA7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5674" y="3233282"/>
            <a:ext cx="2175749" cy="316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347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B6A0-D56A-404D-9DEC-B886F68E0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Faculty: now I can choose what to teach!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63300-2100-411A-B266-C6E69941E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provide classes that teach more advanced embedded systems topics</a:t>
            </a:r>
          </a:p>
          <a:p>
            <a:pPr lvl="1"/>
            <a:r>
              <a:rPr lang="en-US" dirty="0"/>
              <a:t>Hopefully, generally useful to other nearby domains of CS and ECE too!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Result: this course!</a:t>
            </a:r>
          </a:p>
          <a:p>
            <a:pPr lvl="1"/>
            <a:r>
              <a:rPr lang="en-US" dirty="0"/>
              <a:t>Course goal: introduce students to hardware-software interactions</a:t>
            </a:r>
          </a:p>
          <a:p>
            <a:pPr lvl="2"/>
            <a:r>
              <a:rPr lang="en-US" dirty="0"/>
              <a:t>Practical hands-on experience with microcontrollers and sensors</a:t>
            </a:r>
          </a:p>
          <a:p>
            <a:pPr lvl="2"/>
            <a:r>
              <a:rPr lang="en-US" dirty="0"/>
              <a:t>Open-ended project where students can choose their specific focus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8BD10B-243C-41ED-A800-A0C0DA55F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33362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27597-E9D4-47AA-23CB-E4536349A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0A4A27-FB1B-E46F-C422-786EB8333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BBD0B1-00C8-E56F-A114-BBBE272D32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Who and Why</a:t>
            </a:r>
          </a:p>
          <a:p>
            <a:pPr lvl="1"/>
            <a:endParaRPr lang="en-US" dirty="0"/>
          </a:p>
          <a:p>
            <a:r>
              <a:rPr lang="en-US" dirty="0"/>
              <a:t>Embedded Systems</a:t>
            </a:r>
          </a:p>
          <a:p>
            <a:pPr lvl="1"/>
            <a:endParaRPr lang="en-US" dirty="0"/>
          </a:p>
          <a:p>
            <a:r>
              <a:rPr lang="en-US" dirty="0"/>
              <a:t>Course Overview</a:t>
            </a:r>
          </a:p>
          <a:p>
            <a:pPr lvl="1"/>
            <a:endParaRPr lang="en-US" dirty="0"/>
          </a:p>
          <a:p>
            <a:r>
              <a:rPr lang="en-US" dirty="0"/>
              <a:t>Class Hardware</a:t>
            </a:r>
          </a:p>
          <a:p>
            <a:pPr lvl="1"/>
            <a:endParaRPr lang="en-US" dirty="0"/>
          </a:p>
          <a:p>
            <a:r>
              <a:rPr lang="en-US" dirty="0"/>
              <a:t>Project Ideas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2688572-C8ED-C0E5-D818-48C371FD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95706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goals of this course?</a:t>
            </a:r>
          </a:p>
          <a:p>
            <a:endParaRPr lang="en-US" dirty="0"/>
          </a:p>
          <a:p>
            <a:r>
              <a:rPr lang="en-US" dirty="0"/>
              <a:t>Why do I think embedded systems are so important?</a:t>
            </a:r>
          </a:p>
          <a:p>
            <a:endParaRPr lang="en-US" dirty="0"/>
          </a:p>
          <a:p>
            <a:r>
              <a:rPr lang="en-US" dirty="0"/>
              <a:t>How is the course going to operate?</a:t>
            </a:r>
          </a:p>
          <a:p>
            <a:endParaRPr lang="en-US" dirty="0"/>
          </a:p>
          <a:p>
            <a:r>
              <a:rPr lang="en-US" dirty="0"/>
              <a:t>Discuss hardware used for the course and some project ideas.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3240F-697F-316E-827A-613D07E15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Asking questions, four 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93000-0B02-7449-3F20-D36E7EAC7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You can always ask questions during lecture!</a:t>
            </a:r>
          </a:p>
          <a:p>
            <a:pPr lvl="1"/>
            <a:r>
              <a:rPr lang="en-US" dirty="0"/>
              <a:t>I’ll let you know if I need to move on for now and answer you after class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We’ll take breaks during lecture</a:t>
            </a:r>
          </a:p>
          <a:p>
            <a:pPr lvl="1"/>
            <a:r>
              <a:rPr lang="en-US" dirty="0"/>
              <a:t>I’ll pause after each break to see if any questions came up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 will hang out after class for questions</a:t>
            </a:r>
          </a:p>
          <a:p>
            <a:pPr lvl="1"/>
            <a:r>
              <a:rPr lang="en-US" dirty="0"/>
              <a:t>Plenty of time to answer everyone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You can always ask questions on Piazza too</a:t>
            </a:r>
          </a:p>
          <a:p>
            <a:pPr marL="457200" lvl="1" indent="0">
              <a:buNone/>
            </a:pPr>
            <a:r>
              <a:rPr lang="en-US" dirty="0"/>
              <a:t>The class message board app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2CBC38-679E-15C5-2100-12C3BC026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38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D3985-B3CA-9227-3F18-74FFD8C23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74943D-3109-3B9B-D5ED-37D20C7A1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5C3B71-18BA-14CD-DB9B-0812C52FD0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Who and Why</a:t>
            </a:r>
          </a:p>
          <a:p>
            <a:pPr lvl="1"/>
            <a:endParaRPr lang="en-US" dirty="0"/>
          </a:p>
          <a:p>
            <a:r>
              <a:rPr lang="en-US" b="1" dirty="0"/>
              <a:t>Embedded Systems</a:t>
            </a:r>
          </a:p>
          <a:p>
            <a:pPr lvl="1"/>
            <a:endParaRPr lang="en-US" dirty="0"/>
          </a:p>
          <a:p>
            <a:r>
              <a:rPr lang="en-US" dirty="0"/>
              <a:t>Course Overview</a:t>
            </a:r>
          </a:p>
          <a:p>
            <a:pPr lvl="1"/>
            <a:endParaRPr lang="en-US" dirty="0"/>
          </a:p>
          <a:p>
            <a:r>
              <a:rPr lang="en-US" dirty="0"/>
              <a:t>Class Hardware</a:t>
            </a:r>
          </a:p>
          <a:p>
            <a:pPr lvl="1"/>
            <a:endParaRPr lang="en-US" dirty="0"/>
          </a:p>
          <a:p>
            <a:r>
              <a:rPr lang="en-US" dirty="0"/>
              <a:t>Project Ideas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CCAEAF3-2618-DDF5-08BA-6FA6F6890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422606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l3uVkrLww8tKgVXDOlXMQ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ZirjA8yyaf0mT1cm2KVjj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0KLyP37gUDgGcMvFp2z2J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t4QDUHPzLA3fhGy1juqT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5dOpQnlTJg0VhGHb9qrkR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elpRj7lZs0vqART1gYbED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Ry0FQHjPF4iHShFrliT6B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rSqa4wvlBZNvNaDQOk65u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GWt1gX2zCV7uCOmTc0Xr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O5Bsc4gEZpq8I9TxTUVJs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0HTU41KMJYz0suxORxrE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zsUw6ZvbGoADlfgY5prpu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v4cGNtnSIxdBula80qMSF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BwbMAbwEwdluogz3Avpx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SX7m7Peelplp66PrJs80u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kUi0BsXw4z21bx77tqd2f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4bggne8A9Qh8veiJUsgCC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8Yate8LXogjTjsgD0lI6X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l3uVkrLww8tKgVXDOlXM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zsUw6ZvbGoADlfgY5prpu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lEFAUR6l4QJrO49QEgnwd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Zp5LFzdwhCokWHfl8F3G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lEFAUR6l4QJrO49QEgnwd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99jAiDkCqXkRi8WeXVoZN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Shzl8JJ9GuEfZXToknGGC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sQIERWikjOq1h20WuBTh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c29ZkzA0j6vkPJDtRMQlb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wWdhj0K6qUDmebitac8ej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ZirjA8yyaf0mT1cm2KVjj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0KLyP37gUDgGcMvFp2z2J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t4QDUHPzLA3fhGy1juqTl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5dOpQnlTJg0VhGHb9qrkR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elpRj7lZs0vqART1gYbED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Zp5LFzdwhCokWHfl8F3G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Ry0FQHjPF4iHShFrliT6B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rSqa4wvlBZNvNaDQOk65u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X34nqQCaOraRtcnf77ty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WC2WtT3cz3ckdBtBrpiKy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ChXlFYwEvWEh7sltnI7CS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E8YLLvG4fg7V0LZ8e4FUy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GWt1gX2zCV7uCOmTc0Xr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9brzufu3WYzos2hKeJ1GD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Nv8aLkRFW7zhMizHtM5zZ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O5Bsc4gEZpq8I9TxTUVJs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99jAiDkCqXkRi8WeXVoZN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0HTU41KMJYz0suxORxrEN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v4cGNtnSIxdBula80qMSF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BwbMAbwEwdluogz3Avpx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SX7m7Peelplp66PrJs80u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kUi0BsXw4z21bx77tqd2f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4bggne8A9Qh8veiJUsgCC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8Yate8LXogjTjsgD0lI6X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ChXlFYwEvWEh7sltnI7CS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jLg3rXyo06am4hmVxUpWc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DFZc5OQ3cVQ4XfPRdak5h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Shzl8JJ9GuEfZXToknGGC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jLg3rXyo06am4hmVxUpWc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lEFAUR6l4QJrO49QEgnwd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Zp5LFzdwhCokWHfl8F3GQ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l3uVkrLww8tKgVXDOlXMQ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sQIERWikjOq1h20WuBThg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c29ZkzA0j6vkPJDtRMQlb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wWdhj0K6qUDmebitac8ej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ZirjA8yyaf0mT1cm2KVjj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t4QDUHPzLA3fhGy1juqTl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elpRj7lZs0vqART1gYbED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sQIERWikjOq1h20WuBTh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Ay2XBPbfGca3adafKGqsT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BM8JB1UAU0MrB81p3KORj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DFZc5OQ3cVQ4XfPRdak5h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Ry0FQHjPF4iHShFrliT6B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X34nqQCaOraRtcnf77ty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WC2WtT3cz3ckdBtBrpiKy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E8YLLvG4fg7V0LZ8e4FUy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GWt1gX2zCV7uCOmTc0Xr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9brzufu3WYzos2hKeJ1GD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0HTU41KMJYz0suxORxrE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c29ZkzA0j6vkPJDtRMQlb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v4cGNtnSIxdBula80qMSF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BwbMAbwEwdluogz3Avpx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SX7m7Peelplp66PrJs80u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4bggne8A9Qh8veiJUsgCC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8Yate8LXogjTjsgD0lI6X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ChXlFYwEvWEh7sltnI7CS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rSqa4wvlBZNvNaDQOk65u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kUi0BsXw4z21bx77tqd2f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99jAiDkCqXkRi8WeXVoZN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Shzl8JJ9GuEfZXToknGGC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wWdhj0K6qUDmebitac8ej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0KLyP37gUDgGcMvFp2z2J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5dOpQnlTJg0VhGHb9qrkR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ChXlFYwEvWEh7sltnI7CS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Nv8aLkRFW7zhMizHtM5zZ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O5Bsc4gEZpq8I9TxTUVJs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4bggne8A9Qh8veiJUsgCC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rSqa4wvlBZNvNaDQOk65u"/>
</p:tagLst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D699844-62C2-4F5B-BA58-2833D7D2E072}" vid="{1A5B8C95-92F1-4E37-845D-DAA97ED93FC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1958</TotalTime>
  <Words>2679</Words>
  <Application>Microsoft Office PowerPoint</Application>
  <PresentationFormat>Widescreen</PresentationFormat>
  <Paragraphs>622</Paragraphs>
  <Slides>60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7" baseType="lpstr">
      <vt:lpstr>ＭＳ Ｐゴシック</vt:lpstr>
      <vt:lpstr>Arial</vt:lpstr>
      <vt:lpstr>Calibri</vt:lpstr>
      <vt:lpstr>Helvetica Neue</vt:lpstr>
      <vt:lpstr>Tahoma</vt:lpstr>
      <vt:lpstr>Wingdings</vt:lpstr>
      <vt:lpstr>Class Slides</vt:lpstr>
      <vt:lpstr>Lecture 01 Introduction</vt:lpstr>
      <vt:lpstr>Welcome to CE346/CS346!</vt:lpstr>
      <vt:lpstr>Outline</vt:lpstr>
      <vt:lpstr>Branden Ghena (he/him)</vt:lpstr>
      <vt:lpstr>Research area: resource-constrained embedded systems</vt:lpstr>
      <vt:lpstr>Faculty: now I can choose what to teach!</vt:lpstr>
      <vt:lpstr>Today’s Goals</vt:lpstr>
      <vt:lpstr>Asking questions, four ways</vt:lpstr>
      <vt:lpstr>Outline</vt:lpstr>
      <vt:lpstr>Bell’s Law: A new computer class every decade</vt:lpstr>
      <vt:lpstr>Classes of computation</vt:lpstr>
      <vt:lpstr>Number of computers per person grows over time</vt:lpstr>
      <vt:lpstr>Computer volume shrinks by 100x every decade</vt:lpstr>
      <vt:lpstr>Price falls dramatically, enabling new applications</vt:lpstr>
      <vt:lpstr>Michigan Micro Mote (2015)</vt:lpstr>
      <vt:lpstr>M3 Use cases and design</vt:lpstr>
      <vt:lpstr>Powering and Programming the Mote</vt:lpstr>
      <vt:lpstr>Key idea: computers can be built into other things</vt:lpstr>
      <vt:lpstr>What is an embedded system?</vt:lpstr>
      <vt:lpstr>Discussion: identify some embedded systems</vt:lpstr>
      <vt:lpstr>What does and does not count</vt:lpstr>
      <vt:lpstr>Thought experiment: high-capability computing</vt:lpstr>
      <vt:lpstr>Thought experiment: high-capability computing</vt:lpstr>
      <vt:lpstr>Trend: embedded computers instead of custom hardware</vt:lpstr>
      <vt:lpstr>Related area: Cyber-Physical Systems</vt:lpstr>
      <vt:lpstr>Related area: Internet-of-Things devices</vt:lpstr>
      <vt:lpstr>Warning: Internet of Crap</vt:lpstr>
      <vt:lpstr>Internet of Insecure Crap</vt:lpstr>
      <vt:lpstr>What makes resource-constrained embedded systems interesting?</vt:lpstr>
      <vt:lpstr>What makes resource-constrained embedded systems frustrating?</vt:lpstr>
      <vt:lpstr>What makes resource-constrained embedded systems frustrating?</vt:lpstr>
      <vt:lpstr>Break + xkcd</vt:lpstr>
      <vt:lpstr>Outline</vt:lpstr>
      <vt:lpstr>Course Staff and Office Hours</vt:lpstr>
      <vt:lpstr>Course details – how to learn stuff</vt:lpstr>
      <vt:lpstr>Asking Questions</vt:lpstr>
      <vt:lpstr>Course grade components</vt:lpstr>
      <vt:lpstr>Class lab sessions</vt:lpstr>
      <vt:lpstr>Labs</vt:lpstr>
      <vt:lpstr>Show up to lab session on time</vt:lpstr>
      <vt:lpstr>Late (assignment) Penalties</vt:lpstr>
      <vt:lpstr>Quizzes</vt:lpstr>
      <vt:lpstr>Final projects</vt:lpstr>
      <vt:lpstr>Project Logistics</vt:lpstr>
      <vt:lpstr>Let’s talk about Generative AI</vt:lpstr>
      <vt:lpstr>Details about who is in the class</vt:lpstr>
      <vt:lpstr>Break + Architecture of a lecture</vt:lpstr>
      <vt:lpstr>Outline</vt:lpstr>
      <vt:lpstr>Micro:bit v2</vt:lpstr>
      <vt:lpstr>Getting your own Microbit</vt:lpstr>
      <vt:lpstr>Labs will use your own laptops</vt:lpstr>
      <vt:lpstr>Poll of the room</vt:lpstr>
      <vt:lpstr>Lab0: Software Setup </vt:lpstr>
      <vt:lpstr>Outline</vt:lpstr>
      <vt:lpstr>Project Ideas</vt:lpstr>
      <vt:lpstr>Some awesome projects – interactable objects</vt:lpstr>
      <vt:lpstr>Some awesome projects – electronic music</vt:lpstr>
      <vt:lpstr>Some awesome projects – playable games</vt:lpstr>
      <vt:lpstr>Some awesome projects – interactable art and robotics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 Introduction</dc:title>
  <dc:creator>Branden Ghena</dc:creator>
  <cp:lastModifiedBy>Branden Ghena</cp:lastModifiedBy>
  <cp:revision>100</cp:revision>
  <dcterms:created xsi:type="dcterms:W3CDTF">2021-03-29T03:50:04Z</dcterms:created>
  <dcterms:modified xsi:type="dcterms:W3CDTF">2025-09-16T20:14:11Z</dcterms:modified>
</cp:coreProperties>
</file>