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0" r:id="rId1"/>
  </p:sldMasterIdLst>
  <p:notesMasterIdLst>
    <p:notesMasterId r:id="rId59"/>
  </p:notesMasterIdLst>
  <p:sldIdLst>
    <p:sldId id="256" r:id="rId2"/>
    <p:sldId id="711" r:id="rId3"/>
    <p:sldId id="264" r:id="rId4"/>
    <p:sldId id="348" r:id="rId5"/>
    <p:sldId id="383" r:id="rId6"/>
    <p:sldId id="661" r:id="rId7"/>
    <p:sldId id="666" r:id="rId8"/>
    <p:sldId id="663" r:id="rId9"/>
    <p:sldId id="664" r:id="rId10"/>
    <p:sldId id="667" r:id="rId11"/>
    <p:sldId id="670" r:id="rId12"/>
    <p:sldId id="668" r:id="rId13"/>
    <p:sldId id="674" r:id="rId14"/>
    <p:sldId id="673" r:id="rId15"/>
    <p:sldId id="671" r:id="rId16"/>
    <p:sldId id="704" r:id="rId17"/>
    <p:sldId id="675" r:id="rId18"/>
    <p:sldId id="463" r:id="rId19"/>
    <p:sldId id="468" r:id="rId20"/>
    <p:sldId id="469" r:id="rId21"/>
    <p:sldId id="470" r:id="rId22"/>
    <p:sldId id="676" r:id="rId23"/>
    <p:sldId id="677" r:id="rId24"/>
    <p:sldId id="712" r:id="rId25"/>
    <p:sldId id="713" r:id="rId26"/>
    <p:sldId id="689" r:id="rId27"/>
    <p:sldId id="662" r:id="rId28"/>
    <p:sldId id="684" r:id="rId29"/>
    <p:sldId id="385" r:id="rId30"/>
    <p:sldId id="680" r:id="rId31"/>
    <p:sldId id="681" r:id="rId32"/>
    <p:sldId id="682" r:id="rId33"/>
    <p:sldId id="679" r:id="rId34"/>
    <p:sldId id="685" r:id="rId35"/>
    <p:sldId id="687" r:id="rId36"/>
    <p:sldId id="683" r:id="rId37"/>
    <p:sldId id="686" r:id="rId38"/>
    <p:sldId id="688" r:id="rId39"/>
    <p:sldId id="706" r:id="rId40"/>
    <p:sldId id="703" r:id="rId41"/>
    <p:sldId id="705" r:id="rId42"/>
    <p:sldId id="708" r:id="rId43"/>
    <p:sldId id="709" r:id="rId44"/>
    <p:sldId id="710" r:id="rId45"/>
    <p:sldId id="678" r:id="rId46"/>
    <p:sldId id="690" r:id="rId47"/>
    <p:sldId id="691" r:id="rId48"/>
    <p:sldId id="714" r:id="rId49"/>
    <p:sldId id="387" r:id="rId50"/>
    <p:sldId id="692" r:id="rId51"/>
    <p:sldId id="693" r:id="rId52"/>
    <p:sldId id="694" r:id="rId53"/>
    <p:sldId id="660" r:id="rId54"/>
    <p:sldId id="697" r:id="rId55"/>
    <p:sldId id="388" r:id="rId56"/>
    <p:sldId id="695" r:id="rId57"/>
    <p:sldId id="696" r:id="rId5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44C0DD7-F1CF-4368-81C8-E87A97418579}">
          <p14:sldIdLst>
            <p14:sldId id="256"/>
          </p14:sldIdLst>
        </p14:section>
        <p14:section name="Goals" id="{1DC203D8-8C04-4F3B-815B-A15E3261C9A4}">
          <p14:sldIdLst>
            <p14:sldId id="711"/>
            <p14:sldId id="264"/>
          </p14:sldIdLst>
        </p14:section>
        <p14:section name="Wired Communication" id="{B55B8E8C-5EAB-4A1E-A4E9-AE5E896E46FA}">
          <p14:sldIdLst>
            <p14:sldId id="348"/>
            <p14:sldId id="383"/>
            <p14:sldId id="661"/>
            <p14:sldId id="666"/>
            <p14:sldId id="663"/>
            <p14:sldId id="664"/>
            <p14:sldId id="667"/>
            <p14:sldId id="670"/>
            <p14:sldId id="668"/>
            <p14:sldId id="674"/>
            <p14:sldId id="673"/>
            <p14:sldId id="671"/>
            <p14:sldId id="704"/>
            <p14:sldId id="675"/>
            <p14:sldId id="463"/>
            <p14:sldId id="468"/>
            <p14:sldId id="469"/>
            <p14:sldId id="470"/>
            <p14:sldId id="676"/>
            <p14:sldId id="677"/>
            <p14:sldId id="712"/>
            <p14:sldId id="713"/>
          </p14:sldIdLst>
        </p14:section>
        <p14:section name="UART" id="{F8799D89-E801-4E12-9C20-91B1042C793D}">
          <p14:sldIdLst>
            <p14:sldId id="689"/>
            <p14:sldId id="662"/>
            <p14:sldId id="684"/>
            <p14:sldId id="385"/>
            <p14:sldId id="680"/>
            <p14:sldId id="681"/>
            <p14:sldId id="682"/>
            <p14:sldId id="679"/>
            <p14:sldId id="685"/>
            <p14:sldId id="687"/>
            <p14:sldId id="683"/>
            <p14:sldId id="686"/>
            <p14:sldId id="688"/>
            <p14:sldId id="706"/>
            <p14:sldId id="703"/>
            <p14:sldId id="705"/>
            <p14:sldId id="708"/>
            <p14:sldId id="709"/>
            <p14:sldId id="710"/>
            <p14:sldId id="678"/>
          </p14:sldIdLst>
        </p14:section>
        <p14:section name="nRF52 UARTE" id="{74087342-A0A3-43B9-9308-37512F83D1EA}">
          <p14:sldIdLst>
            <p14:sldId id="690"/>
            <p14:sldId id="691"/>
            <p14:sldId id="714"/>
            <p14:sldId id="387"/>
            <p14:sldId id="692"/>
            <p14:sldId id="693"/>
            <p14:sldId id="694"/>
            <p14:sldId id="660"/>
            <p14:sldId id="697"/>
            <p14:sldId id="388"/>
            <p14:sldId id="695"/>
          </p14:sldIdLst>
        </p14:section>
        <p14:section name="Wrapup" id="{29A7F866-9DA9-446B-8359-CE426CB89C7A}">
          <p14:sldIdLst>
            <p14:sldId id="69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E2A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9" autoAdjust="0"/>
    <p:restoredTop sz="97440" autoAdjust="0"/>
  </p:normalViewPr>
  <p:slideViewPr>
    <p:cSldViewPr snapToGrid="0">
      <p:cViewPr varScale="1">
        <p:scale>
          <a:sx n="74" d="100"/>
          <a:sy n="74" d="100"/>
        </p:scale>
        <p:origin x="84" y="201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BBF250-3188-4B97-91A0-4CBD75F11794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9DC289-C093-4A03-96E3-7FA6F6D9C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410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4E2A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0F8AEA4-90DD-470A-A00C-52C76871BE7D}"/>
              </a:ext>
            </a:extLst>
          </p:cNvPr>
          <p:cNvSpPr/>
          <p:nvPr userDrawn="1"/>
        </p:nvSpPr>
        <p:spPr>
          <a:xfrm>
            <a:off x="607595" y="684106"/>
            <a:ext cx="10972799" cy="5485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NWU PPT Wide Opt 2_Master.jpg">
            <a:extLst>
              <a:ext uri="{FF2B5EF4-FFF2-40B4-BE49-F238E27FC236}">
                <a16:creationId xmlns:a16="http://schemas.microsoft.com/office/drawing/2014/main" id="{D5195E2D-71BD-4DAB-A8EA-C60068318A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641"/>
          <a:stretch/>
        </p:blipFill>
        <p:spPr>
          <a:xfrm>
            <a:off x="0" y="6353298"/>
            <a:ext cx="12192000" cy="5047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A78A89-7B53-4AF2-9B97-0D7A0E3C41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7595" y="684106"/>
            <a:ext cx="10972799" cy="2286000"/>
          </a:xfrm>
          <a:prstGeom prst="rect">
            <a:avLst/>
          </a:prstGeo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3757E7-8A62-4C6A-A11F-B44CFFC7E2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7595" y="3887894"/>
            <a:ext cx="10972799" cy="1369905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852B33-DB5B-406B-8EF8-7F27B15C3E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7595" y="5804324"/>
            <a:ext cx="916405" cy="365125"/>
          </a:xfrm>
        </p:spPr>
        <p:txBody>
          <a:bodyPr/>
          <a:lstStyle/>
          <a:p>
            <a:fld id="{6DA34142-4057-4E41-8FAB-93DD5A2F5272}" type="datetime1">
              <a:rPr lang="en-US" smtClean="0"/>
              <a:t>11/7/2024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218BC2-7D03-48DD-8ED3-F2F43C400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1807" y="5806652"/>
            <a:ext cx="3664373" cy="3651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491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D1B4F-AD76-4462-AF17-AA9750E0F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C87F7-B5DC-45D6-AC96-43D6899A05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4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6F708-77A7-451E-A87C-DF3B5FA66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82682-8512-4993-8477-88A6B81ECC95}" type="datetime1">
              <a:rPr lang="en-US" smtClean="0"/>
              <a:t>11/7/2024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E1449-91D8-4F9D-A105-23A1F43EC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F04F4-7CB4-4D18-91E9-7F025B560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617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D1B4F-AD76-4462-AF17-AA9750E0F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C87F7-B5DC-45D6-AC96-43D6899A05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4" y="1143000"/>
            <a:ext cx="52578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6F708-77A7-451E-A87C-DF3B5FA66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82682-8512-4993-8477-88A6B81ECC95}" type="datetime1">
              <a:rPr lang="en-US" smtClean="0"/>
              <a:t>11/7/2024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E1449-91D8-4F9D-A105-23A1F43EC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F04F4-7CB4-4D18-91E9-7F025B560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D6171B2-CD8A-4537-A0B5-CFA0882ED8C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26608" y="1143000"/>
            <a:ext cx="52578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57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6EE6D-0807-49F6-8402-F877AEC3A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2EDB09-5A47-4685-A1EE-A5B4DA190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C82BC-EFE8-41E4-A86B-07FC0B1457C3}" type="datetime1">
              <a:rPr lang="en-US" smtClean="0"/>
              <a:t>11/7/2024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5553B9-1067-4918-A0C0-3170E1AA2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5B2D71-8C87-4458-AC29-EA2047202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310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D77160-3215-44CF-B830-0B88FB365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D1D5B-B5C1-4AF0-9BCF-12885203BE3F}" type="datetime1">
              <a:rPr lang="en-US" smtClean="0"/>
              <a:t>11/7/2024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931AD3-C3A1-4F17-AE8A-223019F62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71321F-FC35-406D-934E-9286AA485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41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">
    <p:bg>
      <p:bgPr>
        <a:solidFill>
          <a:srgbClr val="4E2A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6553EE-3FBA-43B0-83E3-DED9FBF89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00F0348-2F1A-4EE8-8A85-4721B86DEA66}" type="datetime1">
              <a:rPr lang="en-US" smtClean="0"/>
              <a:t>11/7/2024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6DF780-B863-4D17-AD07-08D991518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7C2309-BC50-471A-9507-CB2945B5B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778C724-3839-4D76-A707-B4C23905D0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11DEA04-1277-494F-991B-E62F01E892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7596" y="694143"/>
            <a:ext cx="10972798" cy="5486400"/>
          </a:xfrm>
          <a:solidFill>
            <a:schemeClr val="bg1"/>
          </a:solidFill>
        </p:spPr>
        <p:txBody>
          <a:bodyPr lIns="182880" tIns="182880" rIns="182880" bIns="182880"/>
          <a:lstStyle>
            <a:lvl1pPr>
              <a:spcBef>
                <a:spcPts val="20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A84967AA-4B26-426D-8185-065158151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8343"/>
            <a:ext cx="10972798" cy="6858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430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ACFB29-59D2-4823-BEFA-2A2FDF148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7595" y="1143000"/>
            <a:ext cx="109728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C448D8-B1FE-4537-8A5B-AEAA01D153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7595" y="6356350"/>
            <a:ext cx="916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27AB6CE-1AFC-4A94-BDA7-A76098728A1D}" type="datetime1">
              <a:rPr lang="en-US" smtClean="0"/>
              <a:t>11/7/2024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2C4873-1315-4883-97DC-8A47AFCAED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67200" y="6356350"/>
            <a:ext cx="36643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1DC0E4-58B6-42DF-8BD2-2BB7A3B6E3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68000" y="6356350"/>
            <a:ext cx="9123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778C724-3839-4D76-A707-B4C23905D0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Placeholder 9">
            <a:extLst>
              <a:ext uri="{FF2B5EF4-FFF2-40B4-BE49-F238E27FC236}">
                <a16:creationId xmlns:a16="http://schemas.microsoft.com/office/drawing/2014/main" id="{BCB9CD12-280E-4818-853C-F36BB6D68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799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700" r:id="rId3"/>
    <p:sldLayoutId id="2147483696" r:id="rId4"/>
    <p:sldLayoutId id="2147483697" r:id="rId5"/>
    <p:sldLayoutId id="2147483698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Clock_recovery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n.wikipedia.org/wiki/Self-clocking_signal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B4EB4-B710-4B4C-9E9E-B9B5D5E06A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Lecture 11</a:t>
            </a:r>
            <a:br>
              <a:rPr lang="en-US" dirty="0"/>
            </a:br>
            <a:r>
              <a:rPr lang="en-US" dirty="0"/>
              <a:t>Wired Communication:</a:t>
            </a:r>
            <a:br>
              <a:rPr lang="en-US" dirty="0"/>
            </a:br>
            <a:r>
              <a:rPr lang="en-US" dirty="0"/>
              <a:t>UART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C2EFA9-08FA-449E-880F-86912EE7E77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CE346 – Microcontroller System Design</a:t>
            </a:r>
          </a:p>
          <a:p>
            <a:r>
              <a:rPr lang="en-US" dirty="0"/>
              <a:t>Branden Ghena – Fall 2024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8568A2C-4591-46CA-A8BD-BE89EF149629}"/>
              </a:ext>
            </a:extLst>
          </p:cNvPr>
          <p:cNvSpPr txBox="1"/>
          <p:nvPr/>
        </p:nvSpPr>
        <p:spPr>
          <a:xfrm>
            <a:off x="607595" y="5511800"/>
            <a:ext cx="109727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Some slides borrowed from:</a:t>
            </a:r>
            <a:br>
              <a:rPr lang="en-US" sz="1600" dirty="0"/>
            </a:br>
            <a:r>
              <a:rPr lang="en-US" sz="1600" dirty="0"/>
              <a:t>Josiah Hester (Northwestern), Prabal Dutta (UC Berkeley), Alanson Sample (Michigan)</a:t>
            </a:r>
          </a:p>
        </p:txBody>
      </p:sp>
    </p:spTree>
    <p:extLst>
      <p:ext uri="{BB962C8B-B14F-4D97-AF65-F5344CB8AC3E}">
        <p14:creationId xmlns:p14="http://schemas.microsoft.com/office/powerpoint/2010/main" val="38021965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6DDF7-C579-44CD-8BD9-82B75D0CB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Serial versus parallel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8076316-DA29-4906-BEAF-F57E3DFD78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4" y="1143000"/>
            <a:ext cx="5488406" cy="5029200"/>
          </a:xfrm>
        </p:spPr>
        <p:txBody>
          <a:bodyPr/>
          <a:lstStyle/>
          <a:p>
            <a:r>
              <a:rPr lang="en-US" dirty="0"/>
              <a:t>Serial</a:t>
            </a:r>
          </a:p>
          <a:p>
            <a:pPr lvl="1"/>
            <a:r>
              <a:rPr lang="en-US" dirty="0"/>
              <a:t>Cheaper to use less wires</a:t>
            </a:r>
          </a:p>
          <a:p>
            <a:pPr lvl="1"/>
            <a:r>
              <a:rPr lang="en-US" dirty="0"/>
              <a:t>Slower to transmit data</a:t>
            </a:r>
          </a:p>
          <a:p>
            <a:pPr lvl="1"/>
            <a:r>
              <a:rPr lang="en-US" dirty="0"/>
              <a:t>Examples</a:t>
            </a:r>
          </a:p>
          <a:p>
            <a:pPr lvl="2"/>
            <a:r>
              <a:rPr lang="en-US" dirty="0"/>
              <a:t>RS-232, UART, I2C, USB (2.0)</a:t>
            </a:r>
          </a:p>
          <a:p>
            <a:pPr lvl="1"/>
            <a:endParaRPr lang="en-US" dirty="0"/>
          </a:p>
          <a:p>
            <a:r>
              <a:rPr lang="en-US" dirty="0"/>
              <a:t>Parallel</a:t>
            </a:r>
          </a:p>
          <a:p>
            <a:pPr lvl="1"/>
            <a:r>
              <a:rPr lang="en-US" dirty="0"/>
              <a:t>More expensive for more pins and wires</a:t>
            </a:r>
          </a:p>
          <a:p>
            <a:pPr lvl="1"/>
            <a:r>
              <a:rPr lang="en-US" dirty="0"/>
              <a:t>Faster to transmit data</a:t>
            </a:r>
          </a:p>
          <a:p>
            <a:pPr lvl="1"/>
            <a:r>
              <a:rPr lang="en-US" dirty="0"/>
              <a:t>Examples</a:t>
            </a:r>
          </a:p>
          <a:p>
            <a:pPr lvl="2"/>
            <a:r>
              <a:rPr lang="en-US" dirty="0"/>
              <a:t>Internal buses, PCI, USB (3.0)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B6738A-B879-4659-8AA1-C97F2CBF8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10</a:t>
            </a:fld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0FE5D52-5737-4212-9856-6F2224BE46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258" y="2608777"/>
            <a:ext cx="4751231" cy="3563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upload.wikimedia.org/wikipedia/commons/thumb/8/...">
            <a:extLst>
              <a:ext uri="{FF2B5EF4-FFF2-40B4-BE49-F238E27FC236}">
                <a16:creationId xmlns:a16="http://schemas.microsoft.com/office/drawing/2014/main" id="{616B583D-F0FF-4739-B987-82118CEACE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3016" y="328389"/>
            <a:ext cx="2794984" cy="2096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9677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465F6F-CA63-46A5-A29F-268DE1C3A5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Tradeoffs in Wired Communication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6D1CB7-406D-44D0-9796-5ADEB0818A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Number of signals</a:t>
            </a:r>
          </a:p>
          <a:p>
            <a:pPr lvl="1"/>
            <a:r>
              <a:rPr lang="en-US" dirty="0"/>
              <a:t>Parallel versus Serial</a:t>
            </a:r>
          </a:p>
          <a:p>
            <a:pPr lvl="1"/>
            <a:endParaRPr lang="en-US" dirty="0"/>
          </a:p>
          <a:p>
            <a:r>
              <a:rPr lang="en-US" b="1" dirty="0"/>
              <a:t>Communication speed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Controlling timing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Network topology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EA4938-8654-4306-B979-7F1C41D2B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8201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C3F72-2856-47FE-896B-E7EC85620F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Tradeoff: communication speed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6A0C82-3DBA-46B9-9E0A-58216C341F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Round-trip-time inherently limited by the speed of light</a:t>
            </a:r>
          </a:p>
          <a:p>
            <a:pPr lvl="1"/>
            <a:r>
              <a:rPr lang="en-US" dirty="0"/>
              <a:t>Speed of electricity 50-99% of that</a:t>
            </a:r>
          </a:p>
          <a:p>
            <a:pPr lvl="1"/>
            <a:r>
              <a:rPr lang="en-US" dirty="0"/>
              <a:t>29 cm (11.4 in) = 1 nanosecond</a:t>
            </a:r>
          </a:p>
          <a:p>
            <a:pPr lvl="2"/>
            <a:r>
              <a:rPr lang="en-US" dirty="0"/>
              <a:t>Totally relevant for Gbps speeds within computers</a:t>
            </a:r>
          </a:p>
          <a:p>
            <a:pPr lvl="2"/>
            <a:endParaRPr lang="en-US" dirty="0"/>
          </a:p>
          <a:p>
            <a:r>
              <a:rPr lang="en-US" dirty="0"/>
              <a:t>Also limited by interference</a:t>
            </a:r>
          </a:p>
          <a:p>
            <a:pPr lvl="1"/>
            <a:r>
              <a:rPr lang="en-US" dirty="0"/>
              <a:t>Faster signals are harder to distinguish</a:t>
            </a:r>
          </a:p>
          <a:p>
            <a:pPr lvl="1"/>
            <a:r>
              <a:rPr lang="en-US" dirty="0"/>
              <a:t>More susceptible to interference (matters less for wired comms)</a:t>
            </a:r>
          </a:p>
          <a:p>
            <a:pPr lvl="1"/>
            <a:endParaRPr lang="en-US" dirty="0"/>
          </a:p>
          <a:p>
            <a:r>
              <a:rPr lang="en-US" dirty="0"/>
              <a:t>Limited by whether the other device can keep up</a:t>
            </a:r>
          </a:p>
          <a:p>
            <a:pPr lvl="1"/>
            <a:r>
              <a:rPr lang="en-US" dirty="0"/>
              <a:t>Might need some flow-control signaling to slow down when not ready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81777C-4C62-40CF-ACBA-E0E6E2C84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6289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0D49B-0A81-487F-B02F-E22779CB02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communication speed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4CB0DA-6EBD-430E-A4D9-3FAF03353E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Internal, low-energy communication</a:t>
            </a:r>
          </a:p>
          <a:p>
            <a:pPr lvl="1"/>
            <a:r>
              <a:rPr lang="en-US" dirty="0"/>
              <a:t>UART, 1-1000 kbps</a:t>
            </a:r>
          </a:p>
          <a:p>
            <a:pPr lvl="1"/>
            <a:r>
              <a:rPr lang="en-US" dirty="0"/>
              <a:t>I2C, 100-400 kbps</a:t>
            </a:r>
          </a:p>
          <a:p>
            <a:pPr lvl="1"/>
            <a:r>
              <a:rPr lang="en-US" dirty="0"/>
              <a:t>SPI, 1-100 Mbps</a:t>
            </a:r>
          </a:p>
          <a:p>
            <a:pPr lvl="1"/>
            <a:endParaRPr lang="en-US" dirty="0"/>
          </a:p>
          <a:p>
            <a:r>
              <a:rPr lang="en-US" dirty="0"/>
              <a:t>External (mostly serial) communication</a:t>
            </a:r>
          </a:p>
          <a:p>
            <a:pPr lvl="1"/>
            <a:r>
              <a:rPr lang="en-US" dirty="0"/>
              <a:t>USB, 1-10000 Mbps</a:t>
            </a:r>
          </a:p>
          <a:p>
            <a:pPr lvl="1"/>
            <a:r>
              <a:rPr lang="en-US" dirty="0"/>
              <a:t>Ethernet, 1-1000 Mbps</a:t>
            </a:r>
          </a:p>
          <a:p>
            <a:pPr lvl="1"/>
            <a:r>
              <a:rPr lang="en-US" dirty="0"/>
              <a:t>HDMI, 4-48 Gbps</a:t>
            </a:r>
          </a:p>
          <a:p>
            <a:pPr lvl="1"/>
            <a:endParaRPr lang="en-US" dirty="0"/>
          </a:p>
          <a:p>
            <a:r>
              <a:rPr lang="en-US" dirty="0"/>
              <a:t>Internal parallel communication</a:t>
            </a:r>
          </a:p>
          <a:p>
            <a:pPr lvl="1"/>
            <a:r>
              <a:rPr lang="en-US" dirty="0"/>
              <a:t>PCI, 8-32 Gbps</a:t>
            </a:r>
          </a:p>
          <a:p>
            <a:pPr lvl="1"/>
            <a:r>
              <a:rPr lang="en-US" dirty="0"/>
              <a:t>RAM, 12-25 Gbps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9A033D-5D7F-4335-A151-2AA244D0D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13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E74159-AB4B-42AA-9B3E-381307CE74EC}"/>
              </a:ext>
            </a:extLst>
          </p:cNvPr>
          <p:cNvSpPr txBox="1"/>
          <p:nvPr/>
        </p:nvSpPr>
        <p:spPr>
          <a:xfrm>
            <a:off x="7134896" y="1098550"/>
            <a:ext cx="43273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Note: Speeds are always measured in </a:t>
            </a:r>
            <a:r>
              <a:rPr lang="en-US" sz="2400" b="1" dirty="0"/>
              <a:t>bits per second</a:t>
            </a:r>
          </a:p>
        </p:txBody>
      </p:sp>
    </p:spTree>
    <p:extLst>
      <p:ext uri="{BB962C8B-B14F-4D97-AF65-F5344CB8AC3E}">
        <p14:creationId xmlns:p14="http://schemas.microsoft.com/office/powerpoint/2010/main" val="20629644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465F6F-CA63-46A5-A29F-268DE1C3A5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Tradeoffs in Wired Communication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6D1CB7-406D-44D0-9796-5ADEB0818A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Number of signals</a:t>
            </a:r>
          </a:p>
          <a:p>
            <a:pPr lvl="1"/>
            <a:r>
              <a:rPr lang="en-US" dirty="0"/>
              <a:t>Parallel versus Serial</a:t>
            </a:r>
          </a:p>
          <a:p>
            <a:pPr lvl="1"/>
            <a:endParaRPr lang="en-US" dirty="0"/>
          </a:p>
          <a:p>
            <a:r>
              <a:rPr lang="en-US" dirty="0"/>
              <a:t>Communication speed</a:t>
            </a:r>
          </a:p>
          <a:p>
            <a:pPr lvl="1"/>
            <a:r>
              <a:rPr lang="en-US" dirty="0"/>
              <a:t>1000 bps to 10000000000 bps</a:t>
            </a:r>
          </a:p>
          <a:p>
            <a:pPr lvl="1"/>
            <a:endParaRPr lang="en-US" dirty="0"/>
          </a:p>
          <a:p>
            <a:r>
              <a:rPr lang="en-US" b="1" dirty="0"/>
              <a:t>Controlling timing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Network topology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EA4938-8654-4306-B979-7F1C41D2B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2060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769D33-9A6B-49B2-80A3-7E7348711B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Tradeoff: controlling timing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5801AE-0743-4E32-8A38-92ED118935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6218400" cy="543810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Synchronous communication</a:t>
            </a:r>
          </a:p>
          <a:p>
            <a:pPr lvl="1"/>
            <a:r>
              <a:rPr lang="en-US" dirty="0"/>
              <a:t>Clock signal sent along with data</a:t>
            </a:r>
          </a:p>
          <a:p>
            <a:pPr lvl="1"/>
            <a:r>
              <a:rPr lang="en-US" dirty="0"/>
              <a:t>Data is captured at edge of clock signal (rising or falling)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Advantage: send signals very fast</a:t>
            </a:r>
          </a:p>
          <a:p>
            <a:pPr lvl="1"/>
            <a:r>
              <a:rPr lang="en-US" dirty="0"/>
              <a:t>Disadvantage: extra pin and wire</a:t>
            </a:r>
          </a:p>
          <a:p>
            <a:pPr lvl="1"/>
            <a:endParaRPr lang="en-US" dirty="0"/>
          </a:p>
          <a:p>
            <a:r>
              <a:rPr lang="en-US" dirty="0"/>
              <a:t>Asynchronous communication</a:t>
            </a:r>
          </a:p>
          <a:p>
            <a:pPr lvl="1"/>
            <a:r>
              <a:rPr lang="en-US" dirty="0"/>
              <a:t>Agree upon timing in advance and read data at that rate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Advantage: no need for clock signal</a:t>
            </a:r>
          </a:p>
          <a:p>
            <a:pPr lvl="1"/>
            <a:r>
              <a:rPr lang="en-US" dirty="0"/>
              <a:t>Disadvantage: clock synchronization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E6B3CD-C175-4A76-A70F-00E993246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15</a:t>
            </a:fld>
            <a:endParaRPr lang="en-US"/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33B980F4-3A9A-4FCE-A9BD-452B2D8202DF}"/>
              </a:ext>
            </a:extLst>
          </p:cNvPr>
          <p:cNvGrpSpPr/>
          <p:nvPr/>
        </p:nvGrpSpPr>
        <p:grpSpPr>
          <a:xfrm>
            <a:off x="6597574" y="1240504"/>
            <a:ext cx="4665320" cy="1639113"/>
            <a:chOff x="2368919" y="1532418"/>
            <a:chExt cx="7537739" cy="2648309"/>
          </a:xfrm>
        </p:grpSpPr>
        <p:sp>
          <p:nvSpPr>
            <p:cNvPr id="5" name="Rectangle">
              <a:extLst>
                <a:ext uri="{FF2B5EF4-FFF2-40B4-BE49-F238E27FC236}">
                  <a16:creationId xmlns:a16="http://schemas.microsoft.com/office/drawing/2014/main" id="{0CBC9E8B-62FA-4022-A287-3B1CC75149BB}"/>
                </a:ext>
              </a:extLst>
            </p:cNvPr>
            <p:cNvSpPr/>
            <p:nvPr/>
          </p:nvSpPr>
          <p:spPr>
            <a:xfrm>
              <a:off x="2886343" y="2146130"/>
              <a:ext cx="945227" cy="2034597"/>
            </a:xfrm>
            <a:prstGeom prst="rect">
              <a:avLst/>
            </a:prstGeom>
            <a:solidFill>
              <a:srgbClr val="929292"/>
            </a:solidFill>
            <a:ln w="12700">
              <a:miter lim="400000"/>
            </a:ln>
          </p:spPr>
          <p:txBody>
            <a:bodyPr lIns="35719" tIns="35719" rIns="35719" bIns="35719" anchor="ctr"/>
            <a:lstStyle/>
            <a:p>
              <a:pPr defTabSz="410766">
                <a:defRPr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400"/>
            </a:p>
          </p:txBody>
        </p:sp>
        <p:sp>
          <p:nvSpPr>
            <p:cNvPr id="6" name="Line">
              <a:extLst>
                <a:ext uri="{FF2B5EF4-FFF2-40B4-BE49-F238E27FC236}">
                  <a16:creationId xmlns:a16="http://schemas.microsoft.com/office/drawing/2014/main" id="{49610843-118A-472D-B53D-65813BBBBC61}"/>
                </a:ext>
              </a:extLst>
            </p:cNvPr>
            <p:cNvSpPr/>
            <p:nvPr/>
          </p:nvSpPr>
          <p:spPr>
            <a:xfrm>
              <a:off x="3825847" y="2475871"/>
              <a:ext cx="4765038" cy="1"/>
            </a:xfrm>
            <a:prstGeom prst="line">
              <a:avLst/>
            </a:prstGeom>
            <a:ln w="88900">
              <a:solidFill>
                <a:srgbClr val="000000"/>
              </a:solidFill>
              <a:miter lim="400000"/>
              <a:tailEnd type="triangle"/>
            </a:ln>
          </p:spPr>
          <p:txBody>
            <a:bodyPr lIns="35719" tIns="35719" rIns="35719" bIns="35719" anchor="ctr"/>
            <a:lstStyle/>
            <a:p>
              <a:pPr defTabSz="410766">
                <a:defRPr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400"/>
            </a:p>
          </p:txBody>
        </p:sp>
        <p:sp>
          <p:nvSpPr>
            <p:cNvPr id="7" name="Rectangle">
              <a:extLst>
                <a:ext uri="{FF2B5EF4-FFF2-40B4-BE49-F238E27FC236}">
                  <a16:creationId xmlns:a16="http://schemas.microsoft.com/office/drawing/2014/main" id="{41E3A7B1-768E-4D5F-AF97-E1CC71040AAA}"/>
                </a:ext>
              </a:extLst>
            </p:cNvPr>
            <p:cNvSpPr/>
            <p:nvPr/>
          </p:nvSpPr>
          <p:spPr>
            <a:xfrm>
              <a:off x="8613462" y="2264856"/>
              <a:ext cx="945227" cy="1797145"/>
            </a:xfrm>
            <a:prstGeom prst="rect">
              <a:avLst/>
            </a:prstGeom>
            <a:solidFill>
              <a:srgbClr val="D6D5D5"/>
            </a:solidFill>
            <a:ln w="50800">
              <a:solidFill>
                <a:srgbClr val="000000"/>
              </a:solidFill>
              <a:miter lim="400000"/>
            </a:ln>
          </p:spPr>
          <p:txBody>
            <a:bodyPr lIns="35719" tIns="35719" rIns="35719" bIns="35719" anchor="ctr"/>
            <a:lstStyle/>
            <a:p>
              <a:pPr defTabSz="410766">
                <a:defRPr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400"/>
            </a:p>
          </p:txBody>
        </p:sp>
        <p:sp>
          <p:nvSpPr>
            <p:cNvPr id="8" name="DATA">
              <a:extLst>
                <a:ext uri="{FF2B5EF4-FFF2-40B4-BE49-F238E27FC236}">
                  <a16:creationId xmlns:a16="http://schemas.microsoft.com/office/drawing/2014/main" id="{33F27203-AFC5-449D-8566-E6D9036B8CED}"/>
                </a:ext>
              </a:extLst>
            </p:cNvPr>
            <p:cNvSpPr txBox="1"/>
            <p:nvPr/>
          </p:nvSpPr>
          <p:spPr>
            <a:xfrm>
              <a:off x="8655998" y="2257706"/>
              <a:ext cx="847853" cy="46464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35719" tIns="35719" rIns="35719" bIns="35719" anchor="ctr">
              <a:spAutoFit/>
            </a:bodyPr>
            <a:lstStyle>
              <a:lvl1pPr algn="l" defTabSz="821531">
                <a:defRPr sz="5300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rPr sz="1400"/>
                <a:t>DATA</a:t>
              </a:r>
            </a:p>
          </p:txBody>
        </p:sp>
        <p:sp>
          <p:nvSpPr>
            <p:cNvPr id="9" name="CLK">
              <a:extLst>
                <a:ext uri="{FF2B5EF4-FFF2-40B4-BE49-F238E27FC236}">
                  <a16:creationId xmlns:a16="http://schemas.microsoft.com/office/drawing/2014/main" id="{83DE8F0B-164F-4D15-868D-1A5B020681E1}"/>
                </a:ext>
              </a:extLst>
            </p:cNvPr>
            <p:cNvSpPr txBox="1"/>
            <p:nvPr/>
          </p:nvSpPr>
          <p:spPr>
            <a:xfrm>
              <a:off x="8704973" y="3633184"/>
              <a:ext cx="681161" cy="46464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35719" tIns="35719" rIns="35719" bIns="35719" anchor="ctr">
              <a:spAutoFit/>
            </a:bodyPr>
            <a:lstStyle>
              <a:lvl1pPr algn="l" defTabSz="821531">
                <a:defRPr sz="5300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rPr sz="1400"/>
                <a:t>CLK</a:t>
              </a:r>
            </a:p>
          </p:txBody>
        </p:sp>
        <p:sp>
          <p:nvSpPr>
            <p:cNvPr id="10" name="Transmitter">
              <a:extLst>
                <a:ext uri="{FF2B5EF4-FFF2-40B4-BE49-F238E27FC236}">
                  <a16:creationId xmlns:a16="http://schemas.microsoft.com/office/drawing/2014/main" id="{A610E686-14B5-4A52-A5DA-A583931C66B9}"/>
                </a:ext>
              </a:extLst>
            </p:cNvPr>
            <p:cNvSpPr txBox="1"/>
            <p:nvPr/>
          </p:nvSpPr>
          <p:spPr>
            <a:xfrm>
              <a:off x="2368919" y="1532420"/>
              <a:ext cx="1988162" cy="56409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35719" tIns="35719" rIns="35719" bIns="35719" anchor="ctr">
              <a:spAutoFit/>
            </a:bodyPr>
            <a:lstStyle>
              <a:lvl1pPr defTabSz="821531">
                <a:defRPr sz="5500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rPr sz="1800"/>
                <a:t>Transmitter</a:t>
              </a:r>
            </a:p>
          </p:txBody>
        </p:sp>
        <p:sp>
          <p:nvSpPr>
            <p:cNvPr id="11" name="Receiver">
              <a:extLst>
                <a:ext uri="{FF2B5EF4-FFF2-40B4-BE49-F238E27FC236}">
                  <a16:creationId xmlns:a16="http://schemas.microsoft.com/office/drawing/2014/main" id="{64F5DAF3-AB51-40D8-98FA-06AB0FF96623}"/>
                </a:ext>
              </a:extLst>
            </p:cNvPr>
            <p:cNvSpPr txBox="1"/>
            <p:nvPr/>
          </p:nvSpPr>
          <p:spPr>
            <a:xfrm>
              <a:off x="8319009" y="1532418"/>
              <a:ext cx="1587649" cy="56409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35719" tIns="35719" rIns="35719" bIns="35719" anchor="ctr">
              <a:spAutoFit/>
            </a:bodyPr>
            <a:lstStyle>
              <a:lvl1pPr defTabSz="821531">
                <a:defRPr sz="5500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rPr sz="1800" dirty="0"/>
                <a:t>Receiver</a:t>
              </a:r>
            </a:p>
          </p:txBody>
        </p:sp>
        <p:sp>
          <p:nvSpPr>
            <p:cNvPr id="12" name="b0">
              <a:extLst>
                <a:ext uri="{FF2B5EF4-FFF2-40B4-BE49-F238E27FC236}">
                  <a16:creationId xmlns:a16="http://schemas.microsoft.com/office/drawing/2014/main" id="{D7CCB50E-0F63-4D5A-8959-B58C0715891C}"/>
                </a:ext>
              </a:extLst>
            </p:cNvPr>
            <p:cNvSpPr/>
            <p:nvPr/>
          </p:nvSpPr>
          <p:spPr>
            <a:xfrm>
              <a:off x="4066027" y="2333429"/>
              <a:ext cx="275685" cy="313194"/>
            </a:xfrm>
            <a:prstGeom prst="roundRect">
              <a:avLst>
                <a:gd name="adj" fmla="val 17041"/>
              </a:avLst>
            </a:prstGeom>
            <a:solidFill>
              <a:srgbClr val="000000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0" tIns="0" rIns="0" bIns="0" anchor="ctr"/>
            <a:lstStyle>
              <a:lvl1pPr>
                <a:defRPr sz="3200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rPr sz="1000"/>
                <a:t>b0</a:t>
              </a:r>
            </a:p>
          </p:txBody>
        </p:sp>
        <p:sp>
          <p:nvSpPr>
            <p:cNvPr id="13" name="b1">
              <a:extLst>
                <a:ext uri="{FF2B5EF4-FFF2-40B4-BE49-F238E27FC236}">
                  <a16:creationId xmlns:a16="http://schemas.microsoft.com/office/drawing/2014/main" id="{0E3CEBC8-B5E6-42F6-97C4-AB4B88690FFF}"/>
                </a:ext>
              </a:extLst>
            </p:cNvPr>
            <p:cNvSpPr/>
            <p:nvPr/>
          </p:nvSpPr>
          <p:spPr>
            <a:xfrm>
              <a:off x="4642286" y="2333429"/>
              <a:ext cx="275685" cy="313194"/>
            </a:xfrm>
            <a:prstGeom prst="roundRect">
              <a:avLst>
                <a:gd name="adj" fmla="val 17041"/>
              </a:avLst>
            </a:prstGeom>
            <a:solidFill>
              <a:srgbClr val="000000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0" tIns="0" rIns="0" bIns="0" anchor="ctr"/>
            <a:lstStyle>
              <a:lvl1pPr>
                <a:defRPr sz="3200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rPr sz="1000"/>
                <a:t>b1</a:t>
              </a:r>
            </a:p>
          </p:txBody>
        </p:sp>
        <p:sp>
          <p:nvSpPr>
            <p:cNvPr id="14" name="b2">
              <a:extLst>
                <a:ext uri="{FF2B5EF4-FFF2-40B4-BE49-F238E27FC236}">
                  <a16:creationId xmlns:a16="http://schemas.microsoft.com/office/drawing/2014/main" id="{937305D2-A725-4712-86E0-F8CB8C970956}"/>
                </a:ext>
              </a:extLst>
            </p:cNvPr>
            <p:cNvSpPr/>
            <p:nvPr/>
          </p:nvSpPr>
          <p:spPr>
            <a:xfrm>
              <a:off x="5218547" y="2333429"/>
              <a:ext cx="275685" cy="313194"/>
            </a:xfrm>
            <a:prstGeom prst="roundRect">
              <a:avLst>
                <a:gd name="adj" fmla="val 17041"/>
              </a:avLst>
            </a:prstGeom>
            <a:solidFill>
              <a:srgbClr val="000000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0" tIns="0" rIns="0" bIns="0" anchor="ctr"/>
            <a:lstStyle>
              <a:lvl1pPr>
                <a:defRPr sz="3200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rPr sz="1000"/>
                <a:t>b2</a:t>
              </a:r>
            </a:p>
          </p:txBody>
        </p:sp>
        <p:sp>
          <p:nvSpPr>
            <p:cNvPr id="15" name="b3">
              <a:extLst>
                <a:ext uri="{FF2B5EF4-FFF2-40B4-BE49-F238E27FC236}">
                  <a16:creationId xmlns:a16="http://schemas.microsoft.com/office/drawing/2014/main" id="{1507CE85-0C3B-4249-883C-B2FED6ECE687}"/>
                </a:ext>
              </a:extLst>
            </p:cNvPr>
            <p:cNvSpPr/>
            <p:nvPr/>
          </p:nvSpPr>
          <p:spPr>
            <a:xfrm>
              <a:off x="5794807" y="2333429"/>
              <a:ext cx="275685" cy="313194"/>
            </a:xfrm>
            <a:prstGeom prst="roundRect">
              <a:avLst>
                <a:gd name="adj" fmla="val 17041"/>
              </a:avLst>
            </a:prstGeom>
            <a:solidFill>
              <a:srgbClr val="000000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0" tIns="0" rIns="0" bIns="0" anchor="ctr"/>
            <a:lstStyle>
              <a:lvl1pPr>
                <a:defRPr sz="3200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rPr sz="1000"/>
                <a:t>b3</a:t>
              </a:r>
            </a:p>
          </p:txBody>
        </p:sp>
        <p:sp>
          <p:nvSpPr>
            <p:cNvPr id="16" name="b4">
              <a:extLst>
                <a:ext uri="{FF2B5EF4-FFF2-40B4-BE49-F238E27FC236}">
                  <a16:creationId xmlns:a16="http://schemas.microsoft.com/office/drawing/2014/main" id="{6F18F1E8-F90A-4315-9332-15E1B3CE6D9A}"/>
                </a:ext>
              </a:extLst>
            </p:cNvPr>
            <p:cNvSpPr/>
            <p:nvPr/>
          </p:nvSpPr>
          <p:spPr>
            <a:xfrm>
              <a:off x="6371067" y="2333429"/>
              <a:ext cx="275685" cy="313194"/>
            </a:xfrm>
            <a:prstGeom prst="roundRect">
              <a:avLst>
                <a:gd name="adj" fmla="val 17041"/>
              </a:avLst>
            </a:prstGeom>
            <a:solidFill>
              <a:srgbClr val="000000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0" tIns="0" rIns="0" bIns="0" anchor="ctr"/>
            <a:lstStyle>
              <a:lvl1pPr>
                <a:defRPr sz="3200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rPr sz="1000"/>
                <a:t>b4</a:t>
              </a:r>
            </a:p>
          </p:txBody>
        </p:sp>
        <p:sp>
          <p:nvSpPr>
            <p:cNvPr id="17" name="b5">
              <a:extLst>
                <a:ext uri="{FF2B5EF4-FFF2-40B4-BE49-F238E27FC236}">
                  <a16:creationId xmlns:a16="http://schemas.microsoft.com/office/drawing/2014/main" id="{0EF284CC-66D3-4E6F-B2FA-14A25636B65C}"/>
                </a:ext>
              </a:extLst>
            </p:cNvPr>
            <p:cNvSpPr/>
            <p:nvPr/>
          </p:nvSpPr>
          <p:spPr>
            <a:xfrm>
              <a:off x="6947327" y="2333429"/>
              <a:ext cx="275685" cy="313194"/>
            </a:xfrm>
            <a:prstGeom prst="roundRect">
              <a:avLst>
                <a:gd name="adj" fmla="val 17041"/>
              </a:avLst>
            </a:prstGeom>
            <a:solidFill>
              <a:srgbClr val="000000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0" tIns="0" rIns="0" bIns="0" anchor="ctr"/>
            <a:lstStyle>
              <a:lvl1pPr>
                <a:defRPr sz="3200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rPr sz="1000"/>
                <a:t>b5</a:t>
              </a:r>
            </a:p>
          </p:txBody>
        </p:sp>
        <p:grpSp>
          <p:nvGrpSpPr>
            <p:cNvPr id="18" name="Group">
              <a:extLst>
                <a:ext uri="{FF2B5EF4-FFF2-40B4-BE49-F238E27FC236}">
                  <a16:creationId xmlns:a16="http://schemas.microsoft.com/office/drawing/2014/main" id="{12B9EFAF-593D-43BD-9C7D-86CE57A629BC}"/>
                </a:ext>
              </a:extLst>
            </p:cNvPr>
            <p:cNvGrpSpPr/>
            <p:nvPr/>
          </p:nvGrpSpPr>
          <p:grpSpPr>
            <a:xfrm>
              <a:off x="3832253" y="3047359"/>
              <a:ext cx="4786706" cy="974186"/>
              <a:chOff x="0" y="0"/>
              <a:chExt cx="9573411" cy="1948371"/>
            </a:xfrm>
          </p:grpSpPr>
          <p:sp>
            <p:nvSpPr>
              <p:cNvPr id="19" name="Line">
                <a:extLst>
                  <a:ext uri="{FF2B5EF4-FFF2-40B4-BE49-F238E27FC236}">
                    <a16:creationId xmlns:a16="http://schemas.microsoft.com/office/drawing/2014/main" id="{BD6F5C4C-2009-4315-A2A3-A1378ACF7C53}"/>
                  </a:ext>
                </a:extLst>
              </p:cNvPr>
              <p:cNvSpPr/>
              <p:nvPr/>
            </p:nvSpPr>
            <p:spPr>
              <a:xfrm>
                <a:off x="0" y="1767795"/>
                <a:ext cx="545088" cy="1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400"/>
              </a:p>
            </p:txBody>
          </p:sp>
          <p:sp>
            <p:nvSpPr>
              <p:cNvPr id="20" name="Line">
                <a:extLst>
                  <a:ext uri="{FF2B5EF4-FFF2-40B4-BE49-F238E27FC236}">
                    <a16:creationId xmlns:a16="http://schemas.microsoft.com/office/drawing/2014/main" id="{11E6E206-6E5D-4EAC-9940-CF4EB1B20AD2}"/>
                  </a:ext>
                </a:extLst>
              </p:cNvPr>
              <p:cNvSpPr/>
              <p:nvPr/>
            </p:nvSpPr>
            <p:spPr>
              <a:xfrm>
                <a:off x="527902" y="180575"/>
                <a:ext cx="545088" cy="1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400"/>
              </a:p>
            </p:txBody>
          </p:sp>
          <p:sp>
            <p:nvSpPr>
              <p:cNvPr id="21" name="Line">
                <a:extLst>
                  <a:ext uri="{FF2B5EF4-FFF2-40B4-BE49-F238E27FC236}">
                    <a16:creationId xmlns:a16="http://schemas.microsoft.com/office/drawing/2014/main" id="{BB21F6F7-3D8A-4836-AEE4-2492E5E387A9}"/>
                  </a:ext>
                </a:extLst>
              </p:cNvPr>
              <p:cNvSpPr/>
              <p:nvPr/>
            </p:nvSpPr>
            <p:spPr>
              <a:xfrm flipH="1">
                <a:off x="503454" y="0"/>
                <a:ext cx="1" cy="1948372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400"/>
              </a:p>
            </p:txBody>
          </p:sp>
          <p:sp>
            <p:nvSpPr>
              <p:cNvPr id="22" name="Line">
                <a:extLst>
                  <a:ext uri="{FF2B5EF4-FFF2-40B4-BE49-F238E27FC236}">
                    <a16:creationId xmlns:a16="http://schemas.microsoft.com/office/drawing/2014/main" id="{291B5772-4D30-42C2-B84E-EAB3E59C73AF}"/>
                  </a:ext>
                </a:extLst>
              </p:cNvPr>
              <p:cNvSpPr/>
              <p:nvPr/>
            </p:nvSpPr>
            <p:spPr>
              <a:xfrm flipH="1">
                <a:off x="1113826" y="-1"/>
                <a:ext cx="1" cy="1948373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400"/>
              </a:p>
            </p:txBody>
          </p:sp>
          <p:sp>
            <p:nvSpPr>
              <p:cNvPr id="23" name="Line">
                <a:extLst>
                  <a:ext uri="{FF2B5EF4-FFF2-40B4-BE49-F238E27FC236}">
                    <a16:creationId xmlns:a16="http://schemas.microsoft.com/office/drawing/2014/main" id="{7702481B-9BC8-49EE-BF9A-B3F5D9D6795E}"/>
                  </a:ext>
                </a:extLst>
              </p:cNvPr>
              <p:cNvSpPr/>
              <p:nvPr/>
            </p:nvSpPr>
            <p:spPr>
              <a:xfrm>
                <a:off x="1054182" y="1767795"/>
                <a:ext cx="545088" cy="1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400"/>
              </a:p>
            </p:txBody>
          </p:sp>
          <p:sp>
            <p:nvSpPr>
              <p:cNvPr id="24" name="Line">
                <a:extLst>
                  <a:ext uri="{FF2B5EF4-FFF2-40B4-BE49-F238E27FC236}">
                    <a16:creationId xmlns:a16="http://schemas.microsoft.com/office/drawing/2014/main" id="{4BA58DCD-68A3-4016-B50E-39606DB26FD7}"/>
                  </a:ext>
                </a:extLst>
              </p:cNvPr>
              <p:cNvSpPr/>
              <p:nvPr/>
            </p:nvSpPr>
            <p:spPr>
              <a:xfrm>
                <a:off x="1669736" y="180575"/>
                <a:ext cx="545088" cy="1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400"/>
              </a:p>
            </p:txBody>
          </p:sp>
          <p:sp>
            <p:nvSpPr>
              <p:cNvPr id="25" name="Line">
                <a:extLst>
                  <a:ext uri="{FF2B5EF4-FFF2-40B4-BE49-F238E27FC236}">
                    <a16:creationId xmlns:a16="http://schemas.microsoft.com/office/drawing/2014/main" id="{0F38E4B6-9FA3-49D4-AED3-6EB417D18F93}"/>
                  </a:ext>
                </a:extLst>
              </p:cNvPr>
              <p:cNvSpPr/>
              <p:nvPr/>
            </p:nvSpPr>
            <p:spPr>
              <a:xfrm flipH="1">
                <a:off x="1645286" y="-1"/>
                <a:ext cx="1" cy="1948373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400"/>
              </a:p>
            </p:txBody>
          </p:sp>
          <p:sp>
            <p:nvSpPr>
              <p:cNvPr id="26" name="Line">
                <a:extLst>
                  <a:ext uri="{FF2B5EF4-FFF2-40B4-BE49-F238E27FC236}">
                    <a16:creationId xmlns:a16="http://schemas.microsoft.com/office/drawing/2014/main" id="{84D16AE7-CEDC-488E-B1A6-9C0E52A99BE8}"/>
                  </a:ext>
                </a:extLst>
              </p:cNvPr>
              <p:cNvSpPr/>
              <p:nvPr/>
            </p:nvSpPr>
            <p:spPr>
              <a:xfrm>
                <a:off x="2255659" y="0"/>
                <a:ext cx="1" cy="1948372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400"/>
              </a:p>
            </p:txBody>
          </p:sp>
          <p:sp>
            <p:nvSpPr>
              <p:cNvPr id="27" name="Line">
                <a:extLst>
                  <a:ext uri="{FF2B5EF4-FFF2-40B4-BE49-F238E27FC236}">
                    <a16:creationId xmlns:a16="http://schemas.microsoft.com/office/drawing/2014/main" id="{96F8FE9C-5D24-4816-8DA8-64D80511BEA8}"/>
                  </a:ext>
                </a:extLst>
              </p:cNvPr>
              <p:cNvSpPr/>
              <p:nvPr/>
            </p:nvSpPr>
            <p:spPr>
              <a:xfrm>
                <a:off x="2196015" y="1767795"/>
                <a:ext cx="545088" cy="1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400"/>
              </a:p>
            </p:txBody>
          </p:sp>
          <p:sp>
            <p:nvSpPr>
              <p:cNvPr id="28" name="Line">
                <a:extLst>
                  <a:ext uri="{FF2B5EF4-FFF2-40B4-BE49-F238E27FC236}">
                    <a16:creationId xmlns:a16="http://schemas.microsoft.com/office/drawing/2014/main" id="{63E069E7-9F1B-4F57-84F2-6B37323D4AE6}"/>
                  </a:ext>
                </a:extLst>
              </p:cNvPr>
              <p:cNvSpPr/>
              <p:nvPr/>
            </p:nvSpPr>
            <p:spPr>
              <a:xfrm>
                <a:off x="2811568" y="180575"/>
                <a:ext cx="545088" cy="1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400"/>
              </a:p>
            </p:txBody>
          </p:sp>
          <p:sp>
            <p:nvSpPr>
              <p:cNvPr id="29" name="Line">
                <a:extLst>
                  <a:ext uri="{FF2B5EF4-FFF2-40B4-BE49-F238E27FC236}">
                    <a16:creationId xmlns:a16="http://schemas.microsoft.com/office/drawing/2014/main" id="{165EC892-DE0C-4EA0-B938-787DF3BF08E4}"/>
                  </a:ext>
                </a:extLst>
              </p:cNvPr>
              <p:cNvSpPr/>
              <p:nvPr/>
            </p:nvSpPr>
            <p:spPr>
              <a:xfrm flipH="1">
                <a:off x="2787120" y="0"/>
                <a:ext cx="1" cy="1948372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400"/>
              </a:p>
            </p:txBody>
          </p:sp>
          <p:sp>
            <p:nvSpPr>
              <p:cNvPr id="30" name="Line">
                <a:extLst>
                  <a:ext uri="{FF2B5EF4-FFF2-40B4-BE49-F238E27FC236}">
                    <a16:creationId xmlns:a16="http://schemas.microsoft.com/office/drawing/2014/main" id="{325E965D-4FEF-489B-98C7-780649ED9EBB}"/>
                  </a:ext>
                </a:extLst>
              </p:cNvPr>
              <p:cNvSpPr/>
              <p:nvPr/>
            </p:nvSpPr>
            <p:spPr>
              <a:xfrm>
                <a:off x="3397493" y="0"/>
                <a:ext cx="1" cy="1948372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400"/>
              </a:p>
            </p:txBody>
          </p:sp>
          <p:sp>
            <p:nvSpPr>
              <p:cNvPr id="31" name="Line">
                <a:extLst>
                  <a:ext uri="{FF2B5EF4-FFF2-40B4-BE49-F238E27FC236}">
                    <a16:creationId xmlns:a16="http://schemas.microsoft.com/office/drawing/2014/main" id="{067E3933-2FBF-4885-9E7B-5BB3B14241FF}"/>
                  </a:ext>
                </a:extLst>
              </p:cNvPr>
              <p:cNvSpPr/>
              <p:nvPr/>
            </p:nvSpPr>
            <p:spPr>
              <a:xfrm>
                <a:off x="3337848" y="1767795"/>
                <a:ext cx="545089" cy="1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400"/>
              </a:p>
            </p:txBody>
          </p:sp>
          <p:sp>
            <p:nvSpPr>
              <p:cNvPr id="32" name="Line">
                <a:extLst>
                  <a:ext uri="{FF2B5EF4-FFF2-40B4-BE49-F238E27FC236}">
                    <a16:creationId xmlns:a16="http://schemas.microsoft.com/office/drawing/2014/main" id="{E0A6DEE4-FE69-46C6-841D-FD3D56230C7A}"/>
                  </a:ext>
                </a:extLst>
              </p:cNvPr>
              <p:cNvSpPr/>
              <p:nvPr/>
            </p:nvSpPr>
            <p:spPr>
              <a:xfrm>
                <a:off x="3953402" y="180575"/>
                <a:ext cx="545088" cy="1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400"/>
              </a:p>
            </p:txBody>
          </p:sp>
          <p:sp>
            <p:nvSpPr>
              <p:cNvPr id="33" name="Line">
                <a:extLst>
                  <a:ext uri="{FF2B5EF4-FFF2-40B4-BE49-F238E27FC236}">
                    <a16:creationId xmlns:a16="http://schemas.microsoft.com/office/drawing/2014/main" id="{8D26922C-6205-46FA-83FD-9DF7F65BFCB7}"/>
                  </a:ext>
                </a:extLst>
              </p:cNvPr>
              <p:cNvSpPr/>
              <p:nvPr/>
            </p:nvSpPr>
            <p:spPr>
              <a:xfrm>
                <a:off x="3928953" y="0"/>
                <a:ext cx="1" cy="1948372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400"/>
              </a:p>
            </p:txBody>
          </p:sp>
          <p:sp>
            <p:nvSpPr>
              <p:cNvPr id="34" name="Line">
                <a:extLst>
                  <a:ext uri="{FF2B5EF4-FFF2-40B4-BE49-F238E27FC236}">
                    <a16:creationId xmlns:a16="http://schemas.microsoft.com/office/drawing/2014/main" id="{6C5ABF5C-6C5C-422C-99AF-148549D5AE09}"/>
                  </a:ext>
                </a:extLst>
              </p:cNvPr>
              <p:cNvSpPr/>
              <p:nvPr/>
            </p:nvSpPr>
            <p:spPr>
              <a:xfrm>
                <a:off x="4539325" y="0"/>
                <a:ext cx="1" cy="1948372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400"/>
              </a:p>
            </p:txBody>
          </p:sp>
          <p:sp>
            <p:nvSpPr>
              <p:cNvPr id="35" name="Line">
                <a:extLst>
                  <a:ext uri="{FF2B5EF4-FFF2-40B4-BE49-F238E27FC236}">
                    <a16:creationId xmlns:a16="http://schemas.microsoft.com/office/drawing/2014/main" id="{5C4C49A1-9F8F-4F15-859D-E5ADF685EC04}"/>
                  </a:ext>
                </a:extLst>
              </p:cNvPr>
              <p:cNvSpPr/>
              <p:nvPr/>
            </p:nvSpPr>
            <p:spPr>
              <a:xfrm>
                <a:off x="4479681" y="1767795"/>
                <a:ext cx="545088" cy="1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400"/>
              </a:p>
            </p:txBody>
          </p:sp>
          <p:sp>
            <p:nvSpPr>
              <p:cNvPr id="36" name="Line">
                <a:extLst>
                  <a:ext uri="{FF2B5EF4-FFF2-40B4-BE49-F238E27FC236}">
                    <a16:creationId xmlns:a16="http://schemas.microsoft.com/office/drawing/2014/main" id="{DD4B07D9-BB4A-43E4-A1AA-B81C5E1E4343}"/>
                  </a:ext>
                </a:extLst>
              </p:cNvPr>
              <p:cNvSpPr/>
              <p:nvPr/>
            </p:nvSpPr>
            <p:spPr>
              <a:xfrm>
                <a:off x="5095235" y="180575"/>
                <a:ext cx="545088" cy="1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400"/>
              </a:p>
            </p:txBody>
          </p:sp>
          <p:sp>
            <p:nvSpPr>
              <p:cNvPr id="37" name="Line">
                <a:extLst>
                  <a:ext uri="{FF2B5EF4-FFF2-40B4-BE49-F238E27FC236}">
                    <a16:creationId xmlns:a16="http://schemas.microsoft.com/office/drawing/2014/main" id="{C975AA29-E7E9-4C9B-A331-97CA2B7C6DAA}"/>
                  </a:ext>
                </a:extLst>
              </p:cNvPr>
              <p:cNvSpPr/>
              <p:nvPr/>
            </p:nvSpPr>
            <p:spPr>
              <a:xfrm>
                <a:off x="5070787" y="0"/>
                <a:ext cx="1" cy="1948372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400"/>
              </a:p>
            </p:txBody>
          </p:sp>
          <p:sp>
            <p:nvSpPr>
              <p:cNvPr id="38" name="Line">
                <a:extLst>
                  <a:ext uri="{FF2B5EF4-FFF2-40B4-BE49-F238E27FC236}">
                    <a16:creationId xmlns:a16="http://schemas.microsoft.com/office/drawing/2014/main" id="{439831EA-1F14-42C2-8092-3E0DF20A88C8}"/>
                  </a:ext>
                </a:extLst>
              </p:cNvPr>
              <p:cNvSpPr/>
              <p:nvPr/>
            </p:nvSpPr>
            <p:spPr>
              <a:xfrm>
                <a:off x="5681159" y="0"/>
                <a:ext cx="1" cy="1948372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400"/>
              </a:p>
            </p:txBody>
          </p:sp>
          <p:sp>
            <p:nvSpPr>
              <p:cNvPr id="39" name="Line">
                <a:extLst>
                  <a:ext uri="{FF2B5EF4-FFF2-40B4-BE49-F238E27FC236}">
                    <a16:creationId xmlns:a16="http://schemas.microsoft.com/office/drawing/2014/main" id="{3DFF6379-8E09-49CB-84E3-8BA6042F5B87}"/>
                  </a:ext>
                </a:extLst>
              </p:cNvPr>
              <p:cNvSpPr/>
              <p:nvPr/>
            </p:nvSpPr>
            <p:spPr>
              <a:xfrm>
                <a:off x="5621515" y="1767795"/>
                <a:ext cx="545088" cy="1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400"/>
              </a:p>
            </p:txBody>
          </p:sp>
          <p:sp>
            <p:nvSpPr>
              <p:cNvPr id="40" name="Line">
                <a:extLst>
                  <a:ext uri="{FF2B5EF4-FFF2-40B4-BE49-F238E27FC236}">
                    <a16:creationId xmlns:a16="http://schemas.microsoft.com/office/drawing/2014/main" id="{47B0E58C-9644-4141-BFFC-C48F14E48B42}"/>
                  </a:ext>
                </a:extLst>
              </p:cNvPr>
              <p:cNvSpPr/>
              <p:nvPr/>
            </p:nvSpPr>
            <p:spPr>
              <a:xfrm>
                <a:off x="6237068" y="180575"/>
                <a:ext cx="545088" cy="1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400"/>
              </a:p>
            </p:txBody>
          </p:sp>
          <p:sp>
            <p:nvSpPr>
              <p:cNvPr id="41" name="Line">
                <a:extLst>
                  <a:ext uri="{FF2B5EF4-FFF2-40B4-BE49-F238E27FC236}">
                    <a16:creationId xmlns:a16="http://schemas.microsoft.com/office/drawing/2014/main" id="{EC80722D-23B1-457A-A81A-48E9FE98163E}"/>
                  </a:ext>
                </a:extLst>
              </p:cNvPr>
              <p:cNvSpPr/>
              <p:nvPr/>
            </p:nvSpPr>
            <p:spPr>
              <a:xfrm>
                <a:off x="6212620" y="0"/>
                <a:ext cx="1" cy="1948372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400"/>
              </a:p>
            </p:txBody>
          </p:sp>
          <p:sp>
            <p:nvSpPr>
              <p:cNvPr id="42" name="Line">
                <a:extLst>
                  <a:ext uri="{FF2B5EF4-FFF2-40B4-BE49-F238E27FC236}">
                    <a16:creationId xmlns:a16="http://schemas.microsoft.com/office/drawing/2014/main" id="{C0515CAE-13F3-47B0-BDBA-64B111CF99D6}"/>
                  </a:ext>
                </a:extLst>
              </p:cNvPr>
              <p:cNvSpPr/>
              <p:nvPr/>
            </p:nvSpPr>
            <p:spPr>
              <a:xfrm>
                <a:off x="6822992" y="0"/>
                <a:ext cx="1" cy="1948372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400"/>
              </a:p>
            </p:txBody>
          </p:sp>
          <p:sp>
            <p:nvSpPr>
              <p:cNvPr id="43" name="Line">
                <a:extLst>
                  <a:ext uri="{FF2B5EF4-FFF2-40B4-BE49-F238E27FC236}">
                    <a16:creationId xmlns:a16="http://schemas.microsoft.com/office/drawing/2014/main" id="{0859C6FC-483B-4239-B61A-DE724C098D10}"/>
                  </a:ext>
                </a:extLst>
              </p:cNvPr>
              <p:cNvSpPr/>
              <p:nvPr/>
            </p:nvSpPr>
            <p:spPr>
              <a:xfrm>
                <a:off x="6763349" y="1767795"/>
                <a:ext cx="545088" cy="1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400"/>
              </a:p>
            </p:txBody>
          </p:sp>
          <p:sp>
            <p:nvSpPr>
              <p:cNvPr id="44" name="Line">
                <a:extLst>
                  <a:ext uri="{FF2B5EF4-FFF2-40B4-BE49-F238E27FC236}">
                    <a16:creationId xmlns:a16="http://schemas.microsoft.com/office/drawing/2014/main" id="{5CCBD56B-70E2-4970-9F69-7F6E1E0A7338}"/>
                  </a:ext>
                </a:extLst>
              </p:cNvPr>
              <p:cNvSpPr/>
              <p:nvPr/>
            </p:nvSpPr>
            <p:spPr>
              <a:xfrm>
                <a:off x="7381779" y="180575"/>
                <a:ext cx="545088" cy="1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400"/>
              </a:p>
            </p:txBody>
          </p:sp>
          <p:sp>
            <p:nvSpPr>
              <p:cNvPr id="45" name="Line">
                <a:extLst>
                  <a:ext uri="{FF2B5EF4-FFF2-40B4-BE49-F238E27FC236}">
                    <a16:creationId xmlns:a16="http://schemas.microsoft.com/office/drawing/2014/main" id="{3BC0B390-81F6-43F9-90F0-5B58167ABB4D}"/>
                  </a:ext>
                </a:extLst>
              </p:cNvPr>
              <p:cNvSpPr/>
              <p:nvPr/>
            </p:nvSpPr>
            <p:spPr>
              <a:xfrm>
                <a:off x="7357331" y="0"/>
                <a:ext cx="1" cy="1948372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400"/>
              </a:p>
            </p:txBody>
          </p:sp>
          <p:sp>
            <p:nvSpPr>
              <p:cNvPr id="46" name="Line">
                <a:extLst>
                  <a:ext uri="{FF2B5EF4-FFF2-40B4-BE49-F238E27FC236}">
                    <a16:creationId xmlns:a16="http://schemas.microsoft.com/office/drawing/2014/main" id="{0DA7EC9D-C2A9-4052-B459-9F1C78DB5BD4}"/>
                  </a:ext>
                </a:extLst>
              </p:cNvPr>
              <p:cNvSpPr/>
              <p:nvPr/>
            </p:nvSpPr>
            <p:spPr>
              <a:xfrm>
                <a:off x="7967704" y="0"/>
                <a:ext cx="1" cy="1948372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400"/>
              </a:p>
            </p:txBody>
          </p:sp>
          <p:sp>
            <p:nvSpPr>
              <p:cNvPr id="47" name="Line">
                <a:extLst>
                  <a:ext uri="{FF2B5EF4-FFF2-40B4-BE49-F238E27FC236}">
                    <a16:creationId xmlns:a16="http://schemas.microsoft.com/office/drawing/2014/main" id="{40BF8C62-E79F-442F-BC4B-ED4B31F80B99}"/>
                  </a:ext>
                </a:extLst>
              </p:cNvPr>
              <p:cNvSpPr/>
              <p:nvPr/>
            </p:nvSpPr>
            <p:spPr>
              <a:xfrm>
                <a:off x="7908060" y="1767795"/>
                <a:ext cx="545088" cy="1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400"/>
              </a:p>
            </p:txBody>
          </p:sp>
          <p:sp>
            <p:nvSpPr>
              <p:cNvPr id="48" name="Line">
                <a:extLst>
                  <a:ext uri="{FF2B5EF4-FFF2-40B4-BE49-F238E27FC236}">
                    <a16:creationId xmlns:a16="http://schemas.microsoft.com/office/drawing/2014/main" id="{0D038E46-F648-47E1-96D4-ECB113EEE21C}"/>
                  </a:ext>
                </a:extLst>
              </p:cNvPr>
              <p:cNvSpPr/>
              <p:nvPr/>
            </p:nvSpPr>
            <p:spPr>
              <a:xfrm>
                <a:off x="8502043" y="180575"/>
                <a:ext cx="545088" cy="1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400"/>
              </a:p>
            </p:txBody>
          </p:sp>
          <p:sp>
            <p:nvSpPr>
              <p:cNvPr id="49" name="Line">
                <a:extLst>
                  <a:ext uri="{FF2B5EF4-FFF2-40B4-BE49-F238E27FC236}">
                    <a16:creationId xmlns:a16="http://schemas.microsoft.com/office/drawing/2014/main" id="{6E1E76B1-F750-4D50-9D8B-AD9329EF2B9C}"/>
                  </a:ext>
                </a:extLst>
              </p:cNvPr>
              <p:cNvSpPr/>
              <p:nvPr/>
            </p:nvSpPr>
            <p:spPr>
              <a:xfrm>
                <a:off x="8477595" y="0"/>
                <a:ext cx="1" cy="1948372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400"/>
              </a:p>
            </p:txBody>
          </p:sp>
          <p:sp>
            <p:nvSpPr>
              <p:cNvPr id="50" name="Line">
                <a:extLst>
                  <a:ext uri="{FF2B5EF4-FFF2-40B4-BE49-F238E27FC236}">
                    <a16:creationId xmlns:a16="http://schemas.microsoft.com/office/drawing/2014/main" id="{F6BE9D3D-010E-4654-B18D-AEBCC1951A03}"/>
                  </a:ext>
                </a:extLst>
              </p:cNvPr>
              <p:cNvSpPr/>
              <p:nvPr/>
            </p:nvSpPr>
            <p:spPr>
              <a:xfrm>
                <a:off x="9087967" y="0"/>
                <a:ext cx="1" cy="1948372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400"/>
              </a:p>
            </p:txBody>
          </p:sp>
          <p:sp>
            <p:nvSpPr>
              <p:cNvPr id="51" name="Line">
                <a:extLst>
                  <a:ext uri="{FF2B5EF4-FFF2-40B4-BE49-F238E27FC236}">
                    <a16:creationId xmlns:a16="http://schemas.microsoft.com/office/drawing/2014/main" id="{3D44208A-D4C0-4E8C-A20E-3717994780AF}"/>
                  </a:ext>
                </a:extLst>
              </p:cNvPr>
              <p:cNvSpPr/>
              <p:nvPr/>
            </p:nvSpPr>
            <p:spPr>
              <a:xfrm>
                <a:off x="9028324" y="1767795"/>
                <a:ext cx="545088" cy="1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400"/>
              </a:p>
            </p:txBody>
          </p:sp>
        </p:grpSp>
        <p:sp>
          <p:nvSpPr>
            <p:cNvPr id="52" name="b7">
              <a:extLst>
                <a:ext uri="{FF2B5EF4-FFF2-40B4-BE49-F238E27FC236}">
                  <a16:creationId xmlns:a16="http://schemas.microsoft.com/office/drawing/2014/main" id="{8D0271F0-F224-465C-91CF-CCB0C03398AD}"/>
                </a:ext>
              </a:extLst>
            </p:cNvPr>
            <p:cNvSpPr/>
            <p:nvPr/>
          </p:nvSpPr>
          <p:spPr>
            <a:xfrm>
              <a:off x="8034631" y="2333429"/>
              <a:ext cx="275685" cy="313194"/>
            </a:xfrm>
            <a:prstGeom prst="roundRect">
              <a:avLst>
                <a:gd name="adj" fmla="val 17041"/>
              </a:avLst>
            </a:prstGeom>
            <a:solidFill>
              <a:srgbClr val="000000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0" tIns="0" rIns="0" bIns="0" anchor="ctr"/>
            <a:lstStyle>
              <a:lvl1pPr>
                <a:defRPr sz="3200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rPr sz="1000"/>
                <a:t>b7</a:t>
              </a:r>
            </a:p>
          </p:txBody>
        </p:sp>
        <p:sp>
          <p:nvSpPr>
            <p:cNvPr id="53" name="b6">
              <a:extLst>
                <a:ext uri="{FF2B5EF4-FFF2-40B4-BE49-F238E27FC236}">
                  <a16:creationId xmlns:a16="http://schemas.microsoft.com/office/drawing/2014/main" id="{2B250207-CB8B-423E-9A8A-828DFFB6857F}"/>
                </a:ext>
              </a:extLst>
            </p:cNvPr>
            <p:cNvSpPr/>
            <p:nvPr/>
          </p:nvSpPr>
          <p:spPr>
            <a:xfrm>
              <a:off x="7520736" y="2333429"/>
              <a:ext cx="275685" cy="313194"/>
            </a:xfrm>
            <a:prstGeom prst="roundRect">
              <a:avLst>
                <a:gd name="adj" fmla="val 17041"/>
              </a:avLst>
            </a:prstGeom>
            <a:solidFill>
              <a:srgbClr val="000000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0" tIns="0" rIns="0" bIns="0" anchor="ctr"/>
            <a:lstStyle>
              <a:lvl1pPr>
                <a:defRPr sz="3200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rPr sz="1000"/>
                <a:t>b6</a:t>
              </a:r>
            </a:p>
          </p:txBody>
        </p:sp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0D385C35-F6CB-4BDF-88F4-EBAC6EC84B26}"/>
              </a:ext>
            </a:extLst>
          </p:cNvPr>
          <p:cNvGrpSpPr/>
          <p:nvPr/>
        </p:nvGrpSpPr>
        <p:grpSpPr>
          <a:xfrm>
            <a:off x="6717035" y="2999315"/>
            <a:ext cx="4573713" cy="3030931"/>
            <a:chOff x="3935488" y="1432599"/>
            <a:chExt cx="4184027" cy="3834129"/>
          </a:xfrm>
        </p:grpSpPr>
        <p:sp>
          <p:nvSpPr>
            <p:cNvPr id="55" name="Rectangle">
              <a:extLst>
                <a:ext uri="{FF2B5EF4-FFF2-40B4-BE49-F238E27FC236}">
                  <a16:creationId xmlns:a16="http://schemas.microsoft.com/office/drawing/2014/main" id="{737263E4-4028-4D60-B63A-F8A8E40E6A8F}"/>
                </a:ext>
              </a:extLst>
            </p:cNvPr>
            <p:cNvSpPr/>
            <p:nvPr/>
          </p:nvSpPr>
          <p:spPr>
            <a:xfrm>
              <a:off x="4187996" y="2016336"/>
              <a:ext cx="512588" cy="3250392"/>
            </a:xfrm>
            <a:prstGeom prst="rect">
              <a:avLst/>
            </a:prstGeom>
            <a:solidFill>
              <a:srgbClr val="929292"/>
            </a:solidFill>
            <a:ln w="12700">
              <a:miter lim="400000"/>
            </a:ln>
          </p:spPr>
          <p:txBody>
            <a:bodyPr lIns="35719" tIns="35719" rIns="35719" bIns="35719" anchor="ctr"/>
            <a:lstStyle/>
            <a:p>
              <a:pPr defTabSz="410766">
                <a:defRPr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700"/>
            </a:p>
          </p:txBody>
        </p:sp>
        <p:sp>
          <p:nvSpPr>
            <p:cNvPr id="56" name="Line">
              <a:extLst>
                <a:ext uri="{FF2B5EF4-FFF2-40B4-BE49-F238E27FC236}">
                  <a16:creationId xmlns:a16="http://schemas.microsoft.com/office/drawing/2014/main" id="{FD76C455-D569-49C3-B34F-D3C434F83037}"/>
                </a:ext>
              </a:extLst>
            </p:cNvPr>
            <p:cNvSpPr/>
            <p:nvPr/>
          </p:nvSpPr>
          <p:spPr>
            <a:xfrm>
              <a:off x="4686034" y="2242803"/>
              <a:ext cx="2608278" cy="1"/>
            </a:xfrm>
            <a:prstGeom prst="line">
              <a:avLst/>
            </a:prstGeom>
            <a:ln w="88900">
              <a:solidFill>
                <a:srgbClr val="000000"/>
              </a:solidFill>
              <a:miter lim="400000"/>
              <a:tailEnd type="triangle"/>
            </a:ln>
          </p:spPr>
          <p:txBody>
            <a:bodyPr lIns="35719" tIns="35719" rIns="35719" bIns="35719" anchor="ctr"/>
            <a:lstStyle/>
            <a:p>
              <a:pPr defTabSz="410766">
                <a:defRPr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700"/>
            </a:p>
          </p:txBody>
        </p:sp>
        <p:sp>
          <p:nvSpPr>
            <p:cNvPr id="57" name="Line">
              <a:extLst>
                <a:ext uri="{FF2B5EF4-FFF2-40B4-BE49-F238E27FC236}">
                  <a16:creationId xmlns:a16="http://schemas.microsoft.com/office/drawing/2014/main" id="{59A666B5-E938-4B66-AC61-B60882748C82}"/>
                </a:ext>
              </a:extLst>
            </p:cNvPr>
            <p:cNvSpPr/>
            <p:nvPr/>
          </p:nvSpPr>
          <p:spPr>
            <a:xfrm>
              <a:off x="4686033" y="2591512"/>
              <a:ext cx="2608279" cy="1"/>
            </a:xfrm>
            <a:prstGeom prst="line">
              <a:avLst/>
            </a:prstGeom>
            <a:ln w="88900">
              <a:solidFill>
                <a:srgbClr val="000000"/>
              </a:solidFill>
              <a:miter lim="400000"/>
              <a:tailEnd type="triangle"/>
            </a:ln>
          </p:spPr>
          <p:txBody>
            <a:bodyPr lIns="35719" tIns="35719" rIns="35719" bIns="35719" anchor="ctr"/>
            <a:lstStyle/>
            <a:p>
              <a:pPr defTabSz="410766">
                <a:defRPr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700"/>
            </a:p>
          </p:txBody>
        </p:sp>
        <p:sp>
          <p:nvSpPr>
            <p:cNvPr id="58" name="Line">
              <a:extLst>
                <a:ext uri="{FF2B5EF4-FFF2-40B4-BE49-F238E27FC236}">
                  <a16:creationId xmlns:a16="http://schemas.microsoft.com/office/drawing/2014/main" id="{987031FF-FC0C-48D1-9248-D64DFFA4CABB}"/>
                </a:ext>
              </a:extLst>
            </p:cNvPr>
            <p:cNvSpPr/>
            <p:nvPr/>
          </p:nvSpPr>
          <p:spPr>
            <a:xfrm>
              <a:off x="4686033" y="2941519"/>
              <a:ext cx="2608279" cy="1"/>
            </a:xfrm>
            <a:prstGeom prst="line">
              <a:avLst/>
            </a:prstGeom>
            <a:ln w="88900">
              <a:solidFill>
                <a:srgbClr val="000000"/>
              </a:solidFill>
              <a:miter lim="400000"/>
              <a:tailEnd type="triangle"/>
            </a:ln>
          </p:spPr>
          <p:txBody>
            <a:bodyPr lIns="35719" tIns="35719" rIns="35719" bIns="35719" anchor="ctr"/>
            <a:lstStyle/>
            <a:p>
              <a:pPr defTabSz="410766">
                <a:defRPr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700"/>
            </a:p>
          </p:txBody>
        </p:sp>
        <p:sp>
          <p:nvSpPr>
            <p:cNvPr id="59" name="Line">
              <a:extLst>
                <a:ext uri="{FF2B5EF4-FFF2-40B4-BE49-F238E27FC236}">
                  <a16:creationId xmlns:a16="http://schemas.microsoft.com/office/drawing/2014/main" id="{70C782DE-8D9B-435D-8DAE-4B821B407FE1}"/>
                </a:ext>
              </a:extLst>
            </p:cNvPr>
            <p:cNvSpPr/>
            <p:nvPr/>
          </p:nvSpPr>
          <p:spPr>
            <a:xfrm>
              <a:off x="4686033" y="3291525"/>
              <a:ext cx="2608279" cy="1"/>
            </a:xfrm>
            <a:prstGeom prst="line">
              <a:avLst/>
            </a:prstGeom>
            <a:ln w="88900">
              <a:solidFill>
                <a:srgbClr val="000000"/>
              </a:solidFill>
              <a:miter lim="400000"/>
              <a:tailEnd type="triangle"/>
            </a:ln>
          </p:spPr>
          <p:txBody>
            <a:bodyPr lIns="35719" tIns="35719" rIns="35719" bIns="35719" anchor="ctr"/>
            <a:lstStyle/>
            <a:p>
              <a:pPr defTabSz="410766">
                <a:defRPr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700"/>
            </a:p>
          </p:txBody>
        </p:sp>
        <p:sp>
          <p:nvSpPr>
            <p:cNvPr id="60" name="Line">
              <a:extLst>
                <a:ext uri="{FF2B5EF4-FFF2-40B4-BE49-F238E27FC236}">
                  <a16:creationId xmlns:a16="http://schemas.microsoft.com/office/drawing/2014/main" id="{5E35BC90-7FD9-4274-B65B-17B42B54044B}"/>
                </a:ext>
              </a:extLst>
            </p:cNvPr>
            <p:cNvSpPr/>
            <p:nvPr/>
          </p:nvSpPr>
          <p:spPr>
            <a:xfrm>
              <a:off x="4686033" y="3641532"/>
              <a:ext cx="2608279" cy="1"/>
            </a:xfrm>
            <a:prstGeom prst="line">
              <a:avLst/>
            </a:prstGeom>
            <a:ln w="88900">
              <a:solidFill>
                <a:srgbClr val="000000"/>
              </a:solidFill>
              <a:miter lim="400000"/>
              <a:tailEnd type="triangle"/>
            </a:ln>
          </p:spPr>
          <p:txBody>
            <a:bodyPr lIns="35719" tIns="35719" rIns="35719" bIns="35719" anchor="ctr"/>
            <a:lstStyle/>
            <a:p>
              <a:pPr defTabSz="410766">
                <a:defRPr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700"/>
            </a:p>
          </p:txBody>
        </p:sp>
        <p:sp>
          <p:nvSpPr>
            <p:cNvPr id="61" name="Line">
              <a:extLst>
                <a:ext uri="{FF2B5EF4-FFF2-40B4-BE49-F238E27FC236}">
                  <a16:creationId xmlns:a16="http://schemas.microsoft.com/office/drawing/2014/main" id="{3B85617D-5767-4109-BA9D-3246BAC880D5}"/>
                </a:ext>
              </a:extLst>
            </p:cNvPr>
            <p:cNvSpPr/>
            <p:nvPr/>
          </p:nvSpPr>
          <p:spPr>
            <a:xfrm>
              <a:off x="4686033" y="3991538"/>
              <a:ext cx="2608279" cy="1"/>
            </a:xfrm>
            <a:prstGeom prst="line">
              <a:avLst/>
            </a:prstGeom>
            <a:ln w="88900">
              <a:solidFill>
                <a:srgbClr val="000000"/>
              </a:solidFill>
              <a:miter lim="400000"/>
              <a:tailEnd type="triangle"/>
            </a:ln>
          </p:spPr>
          <p:txBody>
            <a:bodyPr lIns="35719" tIns="35719" rIns="35719" bIns="35719" anchor="ctr"/>
            <a:lstStyle/>
            <a:p>
              <a:pPr defTabSz="410766">
                <a:defRPr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700"/>
            </a:p>
          </p:txBody>
        </p:sp>
        <p:sp>
          <p:nvSpPr>
            <p:cNvPr id="62" name="Line">
              <a:extLst>
                <a:ext uri="{FF2B5EF4-FFF2-40B4-BE49-F238E27FC236}">
                  <a16:creationId xmlns:a16="http://schemas.microsoft.com/office/drawing/2014/main" id="{4A0DD885-D400-4A8F-87BF-8BEF7540FC5E}"/>
                </a:ext>
              </a:extLst>
            </p:cNvPr>
            <p:cNvSpPr/>
            <p:nvPr/>
          </p:nvSpPr>
          <p:spPr>
            <a:xfrm>
              <a:off x="4686033" y="4341545"/>
              <a:ext cx="2608279" cy="1"/>
            </a:xfrm>
            <a:prstGeom prst="line">
              <a:avLst/>
            </a:prstGeom>
            <a:ln w="88900">
              <a:solidFill>
                <a:srgbClr val="000000"/>
              </a:solidFill>
              <a:miter lim="400000"/>
              <a:tailEnd type="triangle"/>
            </a:ln>
          </p:spPr>
          <p:txBody>
            <a:bodyPr lIns="35719" tIns="35719" rIns="35719" bIns="35719" anchor="ctr"/>
            <a:lstStyle/>
            <a:p>
              <a:pPr defTabSz="410766">
                <a:defRPr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700"/>
            </a:p>
          </p:txBody>
        </p:sp>
        <p:sp>
          <p:nvSpPr>
            <p:cNvPr id="63" name="Line">
              <a:extLst>
                <a:ext uri="{FF2B5EF4-FFF2-40B4-BE49-F238E27FC236}">
                  <a16:creationId xmlns:a16="http://schemas.microsoft.com/office/drawing/2014/main" id="{1BD3D30B-CE8B-499F-92D4-0E2A9501E812}"/>
                </a:ext>
              </a:extLst>
            </p:cNvPr>
            <p:cNvSpPr/>
            <p:nvPr/>
          </p:nvSpPr>
          <p:spPr>
            <a:xfrm>
              <a:off x="4686033" y="4691551"/>
              <a:ext cx="2608279" cy="1"/>
            </a:xfrm>
            <a:prstGeom prst="line">
              <a:avLst/>
            </a:prstGeom>
            <a:ln w="88900">
              <a:solidFill>
                <a:srgbClr val="000000"/>
              </a:solidFill>
              <a:miter lim="400000"/>
              <a:tailEnd type="triangle"/>
            </a:ln>
          </p:spPr>
          <p:txBody>
            <a:bodyPr lIns="35719" tIns="35719" rIns="35719" bIns="35719" anchor="ctr"/>
            <a:lstStyle/>
            <a:p>
              <a:pPr defTabSz="410766">
                <a:defRPr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700"/>
            </a:p>
          </p:txBody>
        </p:sp>
        <p:sp>
          <p:nvSpPr>
            <p:cNvPr id="64" name="Rectangle">
              <a:extLst>
                <a:ext uri="{FF2B5EF4-FFF2-40B4-BE49-F238E27FC236}">
                  <a16:creationId xmlns:a16="http://schemas.microsoft.com/office/drawing/2014/main" id="{32FFAD36-20E8-49FC-93BE-B62D315D2580}"/>
                </a:ext>
              </a:extLst>
            </p:cNvPr>
            <p:cNvSpPr/>
            <p:nvPr/>
          </p:nvSpPr>
          <p:spPr>
            <a:xfrm>
              <a:off x="7294023" y="2016336"/>
              <a:ext cx="574974" cy="3250392"/>
            </a:xfrm>
            <a:prstGeom prst="rect">
              <a:avLst/>
            </a:prstGeom>
            <a:solidFill>
              <a:srgbClr val="D6D5D5"/>
            </a:solidFill>
            <a:ln w="50800">
              <a:solidFill>
                <a:srgbClr val="000000"/>
              </a:solidFill>
              <a:miter lim="400000"/>
            </a:ln>
          </p:spPr>
          <p:txBody>
            <a:bodyPr lIns="35719" tIns="35719" rIns="35719" bIns="35719" anchor="ctr"/>
            <a:lstStyle/>
            <a:p>
              <a:pPr defTabSz="410766">
                <a:defRPr sz="3500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sz="1400"/>
            </a:p>
          </p:txBody>
        </p:sp>
        <p:sp>
          <p:nvSpPr>
            <p:cNvPr id="65" name="D0">
              <a:extLst>
                <a:ext uri="{FF2B5EF4-FFF2-40B4-BE49-F238E27FC236}">
                  <a16:creationId xmlns:a16="http://schemas.microsoft.com/office/drawing/2014/main" id="{E4282F9D-FE9E-41B7-9FF6-E29F7C3DFA0A}"/>
                </a:ext>
              </a:extLst>
            </p:cNvPr>
            <p:cNvSpPr txBox="1"/>
            <p:nvPr/>
          </p:nvSpPr>
          <p:spPr>
            <a:xfrm>
              <a:off x="7353319" y="2067976"/>
              <a:ext cx="366414" cy="34965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35719" tIns="35719" rIns="35719" bIns="35719" anchor="ctr">
              <a:spAutoFit/>
            </a:bodyPr>
            <a:lstStyle>
              <a:lvl1pPr defTabSz="821531">
                <a:defRPr sz="3500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rPr sz="1400"/>
                <a:t>D0</a:t>
              </a:r>
            </a:p>
          </p:txBody>
        </p:sp>
        <p:sp>
          <p:nvSpPr>
            <p:cNvPr id="66" name="D1">
              <a:extLst>
                <a:ext uri="{FF2B5EF4-FFF2-40B4-BE49-F238E27FC236}">
                  <a16:creationId xmlns:a16="http://schemas.microsoft.com/office/drawing/2014/main" id="{FD416AC2-E467-46FA-A3E3-CD771E15B4B7}"/>
                </a:ext>
              </a:extLst>
            </p:cNvPr>
            <p:cNvSpPr txBox="1"/>
            <p:nvPr/>
          </p:nvSpPr>
          <p:spPr>
            <a:xfrm>
              <a:off x="7353319" y="2416687"/>
              <a:ext cx="366414" cy="34965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35719" tIns="35719" rIns="35719" bIns="35719" anchor="ctr">
              <a:spAutoFit/>
            </a:bodyPr>
            <a:lstStyle>
              <a:lvl1pPr defTabSz="821531">
                <a:defRPr sz="3500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rPr sz="1400"/>
                <a:t>D1</a:t>
              </a:r>
            </a:p>
          </p:txBody>
        </p:sp>
        <p:sp>
          <p:nvSpPr>
            <p:cNvPr id="67" name="D2">
              <a:extLst>
                <a:ext uri="{FF2B5EF4-FFF2-40B4-BE49-F238E27FC236}">
                  <a16:creationId xmlns:a16="http://schemas.microsoft.com/office/drawing/2014/main" id="{532983A0-629A-4036-8884-FFF9BDC342F5}"/>
                </a:ext>
              </a:extLst>
            </p:cNvPr>
            <p:cNvSpPr txBox="1"/>
            <p:nvPr/>
          </p:nvSpPr>
          <p:spPr>
            <a:xfrm>
              <a:off x="7353319" y="2766694"/>
              <a:ext cx="366414" cy="34965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35719" tIns="35719" rIns="35719" bIns="35719" anchor="ctr">
              <a:spAutoFit/>
            </a:bodyPr>
            <a:lstStyle>
              <a:lvl1pPr defTabSz="821531">
                <a:defRPr sz="3500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rPr sz="1400"/>
                <a:t>D2</a:t>
              </a:r>
            </a:p>
          </p:txBody>
        </p:sp>
        <p:sp>
          <p:nvSpPr>
            <p:cNvPr id="68" name="D3">
              <a:extLst>
                <a:ext uri="{FF2B5EF4-FFF2-40B4-BE49-F238E27FC236}">
                  <a16:creationId xmlns:a16="http://schemas.microsoft.com/office/drawing/2014/main" id="{A7DE6B1D-185E-41A9-949F-D5D4FBE76402}"/>
                </a:ext>
              </a:extLst>
            </p:cNvPr>
            <p:cNvSpPr txBox="1"/>
            <p:nvPr/>
          </p:nvSpPr>
          <p:spPr>
            <a:xfrm>
              <a:off x="7353319" y="3116700"/>
              <a:ext cx="366414" cy="34965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35719" tIns="35719" rIns="35719" bIns="35719" anchor="ctr">
              <a:spAutoFit/>
            </a:bodyPr>
            <a:lstStyle>
              <a:lvl1pPr defTabSz="821531">
                <a:defRPr sz="3500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rPr sz="1400"/>
                <a:t>D3</a:t>
              </a:r>
            </a:p>
          </p:txBody>
        </p:sp>
        <p:sp>
          <p:nvSpPr>
            <p:cNvPr id="69" name="D4">
              <a:extLst>
                <a:ext uri="{FF2B5EF4-FFF2-40B4-BE49-F238E27FC236}">
                  <a16:creationId xmlns:a16="http://schemas.microsoft.com/office/drawing/2014/main" id="{740C00FC-4C12-4822-A74D-179F211D59BB}"/>
                </a:ext>
              </a:extLst>
            </p:cNvPr>
            <p:cNvSpPr txBox="1"/>
            <p:nvPr/>
          </p:nvSpPr>
          <p:spPr>
            <a:xfrm>
              <a:off x="7353319" y="3466706"/>
              <a:ext cx="366414" cy="34965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35719" tIns="35719" rIns="35719" bIns="35719" anchor="ctr">
              <a:spAutoFit/>
            </a:bodyPr>
            <a:lstStyle>
              <a:lvl1pPr defTabSz="821531">
                <a:defRPr sz="3500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rPr sz="1400" dirty="0"/>
                <a:t>D4</a:t>
              </a:r>
            </a:p>
          </p:txBody>
        </p:sp>
        <p:sp>
          <p:nvSpPr>
            <p:cNvPr id="70" name="D5">
              <a:extLst>
                <a:ext uri="{FF2B5EF4-FFF2-40B4-BE49-F238E27FC236}">
                  <a16:creationId xmlns:a16="http://schemas.microsoft.com/office/drawing/2014/main" id="{6148EFA7-9501-402A-80D6-542618887559}"/>
                </a:ext>
              </a:extLst>
            </p:cNvPr>
            <p:cNvSpPr txBox="1"/>
            <p:nvPr/>
          </p:nvSpPr>
          <p:spPr>
            <a:xfrm>
              <a:off x="7353319" y="3816713"/>
              <a:ext cx="366414" cy="34965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35719" tIns="35719" rIns="35719" bIns="35719" anchor="ctr">
              <a:spAutoFit/>
            </a:bodyPr>
            <a:lstStyle>
              <a:lvl1pPr defTabSz="821531">
                <a:defRPr sz="3500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rPr sz="1400"/>
                <a:t>D5</a:t>
              </a:r>
            </a:p>
          </p:txBody>
        </p:sp>
        <p:sp>
          <p:nvSpPr>
            <p:cNvPr id="71" name="D6">
              <a:extLst>
                <a:ext uri="{FF2B5EF4-FFF2-40B4-BE49-F238E27FC236}">
                  <a16:creationId xmlns:a16="http://schemas.microsoft.com/office/drawing/2014/main" id="{C73D00D8-8536-4103-8C6A-E4EB0DB431E0}"/>
                </a:ext>
              </a:extLst>
            </p:cNvPr>
            <p:cNvSpPr txBox="1"/>
            <p:nvPr/>
          </p:nvSpPr>
          <p:spPr>
            <a:xfrm>
              <a:off x="7353319" y="4166720"/>
              <a:ext cx="366414" cy="34965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35719" tIns="35719" rIns="35719" bIns="35719" anchor="ctr">
              <a:spAutoFit/>
            </a:bodyPr>
            <a:lstStyle>
              <a:lvl1pPr defTabSz="821531">
                <a:defRPr sz="3500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rPr sz="1400"/>
                <a:t>D6</a:t>
              </a:r>
            </a:p>
          </p:txBody>
        </p:sp>
        <p:sp>
          <p:nvSpPr>
            <p:cNvPr id="72" name="D7">
              <a:extLst>
                <a:ext uri="{FF2B5EF4-FFF2-40B4-BE49-F238E27FC236}">
                  <a16:creationId xmlns:a16="http://schemas.microsoft.com/office/drawing/2014/main" id="{021C39DE-923F-446E-8519-72B52A99767A}"/>
                </a:ext>
              </a:extLst>
            </p:cNvPr>
            <p:cNvSpPr txBox="1"/>
            <p:nvPr/>
          </p:nvSpPr>
          <p:spPr>
            <a:xfrm>
              <a:off x="7353319" y="4516726"/>
              <a:ext cx="366414" cy="34965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35719" tIns="35719" rIns="35719" bIns="35719" anchor="ctr">
              <a:spAutoFit/>
            </a:bodyPr>
            <a:lstStyle>
              <a:lvl1pPr defTabSz="821531">
                <a:defRPr sz="3500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rPr sz="1400"/>
                <a:t>D7</a:t>
              </a:r>
            </a:p>
          </p:txBody>
        </p:sp>
        <p:sp>
          <p:nvSpPr>
            <p:cNvPr id="73" name="CLK">
              <a:extLst>
                <a:ext uri="{FF2B5EF4-FFF2-40B4-BE49-F238E27FC236}">
                  <a16:creationId xmlns:a16="http://schemas.microsoft.com/office/drawing/2014/main" id="{1AB90FAA-77AB-4220-BA3A-747E8E2096B8}"/>
                </a:ext>
              </a:extLst>
            </p:cNvPr>
            <p:cNvSpPr txBox="1"/>
            <p:nvPr/>
          </p:nvSpPr>
          <p:spPr>
            <a:xfrm>
              <a:off x="7266992" y="4866732"/>
              <a:ext cx="512588" cy="34965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35719" tIns="35719" rIns="35719" bIns="35719" anchor="ctr">
              <a:spAutoFit/>
            </a:bodyPr>
            <a:lstStyle>
              <a:lvl1pPr defTabSz="821531">
                <a:defRPr sz="3500">
                  <a:solidFill>
                    <a:schemeClr val="accent5">
                      <a:lumOff val="-29866"/>
                    </a:schemeClr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rPr sz="1400"/>
                <a:t>CLK</a:t>
              </a:r>
            </a:p>
          </p:txBody>
        </p:sp>
        <p:sp>
          <p:nvSpPr>
            <p:cNvPr id="74" name="Transmitter">
              <a:extLst>
                <a:ext uri="{FF2B5EF4-FFF2-40B4-BE49-F238E27FC236}">
                  <a16:creationId xmlns:a16="http://schemas.microsoft.com/office/drawing/2014/main" id="{7D25D160-CA58-46D4-8ED5-B83DF4FAC237}"/>
                </a:ext>
              </a:extLst>
            </p:cNvPr>
            <p:cNvSpPr txBox="1"/>
            <p:nvPr/>
          </p:nvSpPr>
          <p:spPr>
            <a:xfrm>
              <a:off x="3935488" y="1511310"/>
              <a:ext cx="1650960" cy="461914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35719" tIns="35719" rIns="35719" bIns="35719" anchor="ctr">
              <a:spAutoFit/>
            </a:bodyPr>
            <a:lstStyle>
              <a:lvl1pPr defTabSz="821531">
                <a:defRPr sz="5500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rPr sz="2000" dirty="0"/>
                <a:t>Transmitter</a:t>
              </a:r>
            </a:p>
          </p:txBody>
        </p:sp>
        <p:sp>
          <p:nvSpPr>
            <p:cNvPr id="75" name="Receiver">
              <a:extLst>
                <a:ext uri="{FF2B5EF4-FFF2-40B4-BE49-F238E27FC236}">
                  <a16:creationId xmlns:a16="http://schemas.microsoft.com/office/drawing/2014/main" id="{90D2AEC1-5627-4C53-AEFE-6E41100D970F}"/>
                </a:ext>
              </a:extLst>
            </p:cNvPr>
            <p:cNvSpPr txBox="1"/>
            <p:nvPr/>
          </p:nvSpPr>
          <p:spPr>
            <a:xfrm>
              <a:off x="6999570" y="1432599"/>
              <a:ext cx="1119945" cy="48058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35719" tIns="35719" rIns="35719" bIns="35719" anchor="ctr">
              <a:spAutoFit/>
            </a:bodyPr>
            <a:lstStyle>
              <a:lvl1pPr defTabSz="821531">
                <a:defRPr sz="5500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rPr sz="2000" dirty="0"/>
                <a:t>Receiver</a:t>
              </a:r>
            </a:p>
          </p:txBody>
        </p:sp>
        <p:grpSp>
          <p:nvGrpSpPr>
            <p:cNvPr id="76" name="Group">
              <a:extLst>
                <a:ext uri="{FF2B5EF4-FFF2-40B4-BE49-F238E27FC236}">
                  <a16:creationId xmlns:a16="http://schemas.microsoft.com/office/drawing/2014/main" id="{467A7C67-1269-455D-8BF6-4E85DB7D1FA5}"/>
                </a:ext>
              </a:extLst>
            </p:cNvPr>
            <p:cNvGrpSpPr/>
            <p:nvPr/>
          </p:nvGrpSpPr>
          <p:grpSpPr>
            <a:xfrm>
              <a:off x="4724349" y="4858931"/>
              <a:ext cx="2531648" cy="223913"/>
              <a:chOff x="0" y="0"/>
              <a:chExt cx="5063293" cy="447824"/>
            </a:xfrm>
          </p:grpSpPr>
          <p:sp>
            <p:nvSpPr>
              <p:cNvPr id="77" name="Line">
                <a:extLst>
                  <a:ext uri="{FF2B5EF4-FFF2-40B4-BE49-F238E27FC236}">
                    <a16:creationId xmlns:a16="http://schemas.microsoft.com/office/drawing/2014/main" id="{CC8FA63A-9252-4CB2-88B2-C84EA60CA20D}"/>
                  </a:ext>
                </a:extLst>
              </p:cNvPr>
              <p:cNvSpPr/>
              <p:nvPr/>
            </p:nvSpPr>
            <p:spPr>
              <a:xfrm>
                <a:off x="0" y="406320"/>
                <a:ext cx="377638" cy="1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700"/>
              </a:p>
            </p:txBody>
          </p:sp>
          <p:sp>
            <p:nvSpPr>
              <p:cNvPr id="78" name="Line">
                <a:extLst>
                  <a:ext uri="{FF2B5EF4-FFF2-40B4-BE49-F238E27FC236}">
                    <a16:creationId xmlns:a16="http://schemas.microsoft.com/office/drawing/2014/main" id="{CFAB07B1-8AC9-4FB7-A24E-9F52A330331C}"/>
                  </a:ext>
                </a:extLst>
              </p:cNvPr>
              <p:cNvSpPr/>
              <p:nvPr/>
            </p:nvSpPr>
            <p:spPr>
              <a:xfrm>
                <a:off x="365731" y="41504"/>
                <a:ext cx="377638" cy="1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700"/>
              </a:p>
            </p:txBody>
          </p:sp>
          <p:sp>
            <p:nvSpPr>
              <p:cNvPr id="79" name="Line">
                <a:extLst>
                  <a:ext uri="{FF2B5EF4-FFF2-40B4-BE49-F238E27FC236}">
                    <a16:creationId xmlns:a16="http://schemas.microsoft.com/office/drawing/2014/main" id="{EF4C4FB2-8A30-4ED4-9AD9-6CF6CCEBB335}"/>
                  </a:ext>
                </a:extLst>
              </p:cNvPr>
              <p:cNvSpPr/>
              <p:nvPr/>
            </p:nvSpPr>
            <p:spPr>
              <a:xfrm flipH="1">
                <a:off x="348793" y="0"/>
                <a:ext cx="1" cy="447825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700"/>
              </a:p>
            </p:txBody>
          </p:sp>
          <p:sp>
            <p:nvSpPr>
              <p:cNvPr id="80" name="Line">
                <a:extLst>
                  <a:ext uri="{FF2B5EF4-FFF2-40B4-BE49-F238E27FC236}">
                    <a16:creationId xmlns:a16="http://schemas.microsoft.com/office/drawing/2014/main" id="{9C15AEA4-CFD1-4DAD-AAAD-E0B2A198C4F9}"/>
                  </a:ext>
                </a:extLst>
              </p:cNvPr>
              <p:cNvSpPr/>
              <p:nvPr/>
            </p:nvSpPr>
            <p:spPr>
              <a:xfrm flipH="1">
                <a:off x="771660" y="0"/>
                <a:ext cx="1" cy="447825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700"/>
              </a:p>
            </p:txBody>
          </p:sp>
          <p:sp>
            <p:nvSpPr>
              <p:cNvPr id="81" name="Line">
                <a:extLst>
                  <a:ext uri="{FF2B5EF4-FFF2-40B4-BE49-F238E27FC236}">
                    <a16:creationId xmlns:a16="http://schemas.microsoft.com/office/drawing/2014/main" id="{CC53BF91-2B50-42C1-9AEF-EC3AC4403B43}"/>
                  </a:ext>
                </a:extLst>
              </p:cNvPr>
              <p:cNvSpPr/>
              <p:nvPr/>
            </p:nvSpPr>
            <p:spPr>
              <a:xfrm>
                <a:off x="730339" y="406320"/>
                <a:ext cx="377638" cy="1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700"/>
              </a:p>
            </p:txBody>
          </p:sp>
          <p:sp>
            <p:nvSpPr>
              <p:cNvPr id="82" name="Line">
                <a:extLst>
                  <a:ext uri="{FF2B5EF4-FFF2-40B4-BE49-F238E27FC236}">
                    <a16:creationId xmlns:a16="http://schemas.microsoft.com/office/drawing/2014/main" id="{D3AB1D2F-C0DF-453B-8EF3-258A2A990F8E}"/>
                  </a:ext>
                </a:extLst>
              </p:cNvPr>
              <p:cNvSpPr/>
              <p:nvPr/>
            </p:nvSpPr>
            <p:spPr>
              <a:xfrm>
                <a:off x="1156795" y="41504"/>
                <a:ext cx="377638" cy="1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700"/>
              </a:p>
            </p:txBody>
          </p:sp>
          <p:sp>
            <p:nvSpPr>
              <p:cNvPr id="83" name="Line">
                <a:extLst>
                  <a:ext uri="{FF2B5EF4-FFF2-40B4-BE49-F238E27FC236}">
                    <a16:creationId xmlns:a16="http://schemas.microsoft.com/office/drawing/2014/main" id="{99BF2827-9C50-4988-A413-137DB541ED00}"/>
                  </a:ext>
                </a:extLst>
              </p:cNvPr>
              <p:cNvSpPr/>
              <p:nvPr/>
            </p:nvSpPr>
            <p:spPr>
              <a:xfrm>
                <a:off x="1139857" y="0"/>
                <a:ext cx="1" cy="447825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700"/>
              </a:p>
            </p:txBody>
          </p:sp>
          <p:sp>
            <p:nvSpPr>
              <p:cNvPr id="84" name="Line">
                <a:extLst>
                  <a:ext uri="{FF2B5EF4-FFF2-40B4-BE49-F238E27FC236}">
                    <a16:creationId xmlns:a16="http://schemas.microsoft.com/office/drawing/2014/main" id="{C8791208-4188-4502-81F5-1E161E81B7C9}"/>
                  </a:ext>
                </a:extLst>
              </p:cNvPr>
              <p:cNvSpPr/>
              <p:nvPr/>
            </p:nvSpPr>
            <p:spPr>
              <a:xfrm>
                <a:off x="1562724" y="0"/>
                <a:ext cx="1" cy="447825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700"/>
              </a:p>
            </p:txBody>
          </p:sp>
          <p:sp>
            <p:nvSpPr>
              <p:cNvPr id="85" name="Line">
                <a:extLst>
                  <a:ext uri="{FF2B5EF4-FFF2-40B4-BE49-F238E27FC236}">
                    <a16:creationId xmlns:a16="http://schemas.microsoft.com/office/drawing/2014/main" id="{305F84E9-62F3-4DEA-B1C4-0C782F57C989}"/>
                  </a:ext>
                </a:extLst>
              </p:cNvPr>
              <p:cNvSpPr/>
              <p:nvPr/>
            </p:nvSpPr>
            <p:spPr>
              <a:xfrm>
                <a:off x="1521402" y="406320"/>
                <a:ext cx="377638" cy="1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700"/>
              </a:p>
            </p:txBody>
          </p:sp>
          <p:sp>
            <p:nvSpPr>
              <p:cNvPr id="86" name="Line">
                <a:extLst>
                  <a:ext uri="{FF2B5EF4-FFF2-40B4-BE49-F238E27FC236}">
                    <a16:creationId xmlns:a16="http://schemas.microsoft.com/office/drawing/2014/main" id="{412C9E6C-3291-4C26-AE42-0B1275C4221F}"/>
                  </a:ext>
                </a:extLst>
              </p:cNvPr>
              <p:cNvSpPr/>
              <p:nvPr/>
            </p:nvSpPr>
            <p:spPr>
              <a:xfrm>
                <a:off x="1947858" y="41504"/>
                <a:ext cx="377638" cy="1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700"/>
              </a:p>
            </p:txBody>
          </p:sp>
          <p:sp>
            <p:nvSpPr>
              <p:cNvPr id="87" name="Line">
                <a:extLst>
                  <a:ext uri="{FF2B5EF4-FFF2-40B4-BE49-F238E27FC236}">
                    <a16:creationId xmlns:a16="http://schemas.microsoft.com/office/drawing/2014/main" id="{D1C5C16D-8A86-402A-B750-CC0AF9B61A05}"/>
                  </a:ext>
                </a:extLst>
              </p:cNvPr>
              <p:cNvSpPr/>
              <p:nvPr/>
            </p:nvSpPr>
            <p:spPr>
              <a:xfrm>
                <a:off x="1930920" y="0"/>
                <a:ext cx="1" cy="447825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700"/>
              </a:p>
            </p:txBody>
          </p:sp>
          <p:sp>
            <p:nvSpPr>
              <p:cNvPr id="88" name="Line">
                <a:extLst>
                  <a:ext uri="{FF2B5EF4-FFF2-40B4-BE49-F238E27FC236}">
                    <a16:creationId xmlns:a16="http://schemas.microsoft.com/office/drawing/2014/main" id="{9C97C488-3DCC-4E0F-ABBA-A2C118B1AA51}"/>
                  </a:ext>
                </a:extLst>
              </p:cNvPr>
              <p:cNvSpPr/>
              <p:nvPr/>
            </p:nvSpPr>
            <p:spPr>
              <a:xfrm>
                <a:off x="2353787" y="0"/>
                <a:ext cx="1" cy="447825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700"/>
              </a:p>
            </p:txBody>
          </p:sp>
          <p:sp>
            <p:nvSpPr>
              <p:cNvPr id="89" name="Line">
                <a:extLst>
                  <a:ext uri="{FF2B5EF4-FFF2-40B4-BE49-F238E27FC236}">
                    <a16:creationId xmlns:a16="http://schemas.microsoft.com/office/drawing/2014/main" id="{49747B74-AE88-480D-A846-0980C52B17EA}"/>
                  </a:ext>
                </a:extLst>
              </p:cNvPr>
              <p:cNvSpPr/>
              <p:nvPr/>
            </p:nvSpPr>
            <p:spPr>
              <a:xfrm>
                <a:off x="2312465" y="406320"/>
                <a:ext cx="377638" cy="1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700"/>
              </a:p>
            </p:txBody>
          </p:sp>
          <p:sp>
            <p:nvSpPr>
              <p:cNvPr id="90" name="Line">
                <a:extLst>
                  <a:ext uri="{FF2B5EF4-FFF2-40B4-BE49-F238E27FC236}">
                    <a16:creationId xmlns:a16="http://schemas.microsoft.com/office/drawing/2014/main" id="{C566DAA9-60AA-4F6D-899A-E13BBDAB30BF}"/>
                  </a:ext>
                </a:extLst>
              </p:cNvPr>
              <p:cNvSpPr/>
              <p:nvPr/>
            </p:nvSpPr>
            <p:spPr>
              <a:xfrm>
                <a:off x="2738921" y="41504"/>
                <a:ext cx="377638" cy="1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700"/>
              </a:p>
            </p:txBody>
          </p:sp>
          <p:sp>
            <p:nvSpPr>
              <p:cNvPr id="91" name="Line">
                <a:extLst>
                  <a:ext uri="{FF2B5EF4-FFF2-40B4-BE49-F238E27FC236}">
                    <a16:creationId xmlns:a16="http://schemas.microsoft.com/office/drawing/2014/main" id="{00EEB952-5EFA-4DC6-8FC7-7873220A7EB3}"/>
                  </a:ext>
                </a:extLst>
              </p:cNvPr>
              <p:cNvSpPr/>
              <p:nvPr/>
            </p:nvSpPr>
            <p:spPr>
              <a:xfrm>
                <a:off x="2721984" y="0"/>
                <a:ext cx="1" cy="447825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700"/>
              </a:p>
            </p:txBody>
          </p:sp>
          <p:sp>
            <p:nvSpPr>
              <p:cNvPr id="92" name="Line">
                <a:extLst>
                  <a:ext uri="{FF2B5EF4-FFF2-40B4-BE49-F238E27FC236}">
                    <a16:creationId xmlns:a16="http://schemas.microsoft.com/office/drawing/2014/main" id="{B0CA6B15-A3B3-4553-B739-8EDBAD2D8172}"/>
                  </a:ext>
                </a:extLst>
              </p:cNvPr>
              <p:cNvSpPr/>
              <p:nvPr/>
            </p:nvSpPr>
            <p:spPr>
              <a:xfrm>
                <a:off x="3144851" y="0"/>
                <a:ext cx="1" cy="447825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700"/>
              </a:p>
            </p:txBody>
          </p:sp>
          <p:sp>
            <p:nvSpPr>
              <p:cNvPr id="93" name="Line">
                <a:extLst>
                  <a:ext uri="{FF2B5EF4-FFF2-40B4-BE49-F238E27FC236}">
                    <a16:creationId xmlns:a16="http://schemas.microsoft.com/office/drawing/2014/main" id="{0303E7C2-1EEA-4D88-A235-3F1C3EC9ED76}"/>
                  </a:ext>
                </a:extLst>
              </p:cNvPr>
              <p:cNvSpPr/>
              <p:nvPr/>
            </p:nvSpPr>
            <p:spPr>
              <a:xfrm>
                <a:off x="3103529" y="406320"/>
                <a:ext cx="377638" cy="1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700"/>
              </a:p>
            </p:txBody>
          </p:sp>
          <p:sp>
            <p:nvSpPr>
              <p:cNvPr id="94" name="Line">
                <a:extLst>
                  <a:ext uri="{FF2B5EF4-FFF2-40B4-BE49-F238E27FC236}">
                    <a16:creationId xmlns:a16="http://schemas.microsoft.com/office/drawing/2014/main" id="{18A45158-D104-4B00-BA19-6CE15E2341CA}"/>
                  </a:ext>
                </a:extLst>
              </p:cNvPr>
              <p:cNvSpPr/>
              <p:nvPr/>
            </p:nvSpPr>
            <p:spPr>
              <a:xfrm>
                <a:off x="3529985" y="41504"/>
                <a:ext cx="377638" cy="1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700"/>
              </a:p>
            </p:txBody>
          </p:sp>
          <p:sp>
            <p:nvSpPr>
              <p:cNvPr id="95" name="Line">
                <a:extLst>
                  <a:ext uri="{FF2B5EF4-FFF2-40B4-BE49-F238E27FC236}">
                    <a16:creationId xmlns:a16="http://schemas.microsoft.com/office/drawing/2014/main" id="{151AE895-6A9D-4C22-8BD7-3E29D9AF0DC4}"/>
                  </a:ext>
                </a:extLst>
              </p:cNvPr>
              <p:cNvSpPr/>
              <p:nvPr/>
            </p:nvSpPr>
            <p:spPr>
              <a:xfrm>
                <a:off x="3513048" y="0"/>
                <a:ext cx="1" cy="447825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700"/>
              </a:p>
            </p:txBody>
          </p:sp>
          <p:sp>
            <p:nvSpPr>
              <p:cNvPr id="96" name="Line">
                <a:extLst>
                  <a:ext uri="{FF2B5EF4-FFF2-40B4-BE49-F238E27FC236}">
                    <a16:creationId xmlns:a16="http://schemas.microsoft.com/office/drawing/2014/main" id="{351554E4-860D-47E9-AA16-ADDCE0CA1506}"/>
                  </a:ext>
                </a:extLst>
              </p:cNvPr>
              <p:cNvSpPr/>
              <p:nvPr/>
            </p:nvSpPr>
            <p:spPr>
              <a:xfrm>
                <a:off x="3935914" y="0"/>
                <a:ext cx="1" cy="447825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700"/>
              </a:p>
            </p:txBody>
          </p:sp>
          <p:sp>
            <p:nvSpPr>
              <p:cNvPr id="97" name="Line">
                <a:extLst>
                  <a:ext uri="{FF2B5EF4-FFF2-40B4-BE49-F238E27FC236}">
                    <a16:creationId xmlns:a16="http://schemas.microsoft.com/office/drawing/2014/main" id="{7E125ABE-8014-45E0-A4A2-B0D9BB511599}"/>
                  </a:ext>
                </a:extLst>
              </p:cNvPr>
              <p:cNvSpPr/>
              <p:nvPr/>
            </p:nvSpPr>
            <p:spPr>
              <a:xfrm>
                <a:off x="3894593" y="406320"/>
                <a:ext cx="377638" cy="1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700"/>
              </a:p>
            </p:txBody>
          </p:sp>
          <p:sp>
            <p:nvSpPr>
              <p:cNvPr id="98" name="Line">
                <a:extLst>
                  <a:ext uri="{FF2B5EF4-FFF2-40B4-BE49-F238E27FC236}">
                    <a16:creationId xmlns:a16="http://schemas.microsoft.com/office/drawing/2014/main" id="{0EB670F4-7580-4B6A-A77E-3A48932864CC}"/>
                  </a:ext>
                </a:extLst>
              </p:cNvPr>
              <p:cNvSpPr/>
              <p:nvPr/>
            </p:nvSpPr>
            <p:spPr>
              <a:xfrm>
                <a:off x="4321048" y="41504"/>
                <a:ext cx="377638" cy="1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700"/>
              </a:p>
            </p:txBody>
          </p:sp>
          <p:sp>
            <p:nvSpPr>
              <p:cNvPr id="99" name="Line">
                <a:extLst>
                  <a:ext uri="{FF2B5EF4-FFF2-40B4-BE49-F238E27FC236}">
                    <a16:creationId xmlns:a16="http://schemas.microsoft.com/office/drawing/2014/main" id="{90D0EA41-7F2F-4070-930F-3C97697AE28E}"/>
                  </a:ext>
                </a:extLst>
              </p:cNvPr>
              <p:cNvSpPr/>
              <p:nvPr/>
            </p:nvSpPr>
            <p:spPr>
              <a:xfrm>
                <a:off x="4304111" y="0"/>
                <a:ext cx="1" cy="447825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700"/>
              </a:p>
            </p:txBody>
          </p:sp>
          <p:sp>
            <p:nvSpPr>
              <p:cNvPr id="100" name="Line">
                <a:extLst>
                  <a:ext uri="{FF2B5EF4-FFF2-40B4-BE49-F238E27FC236}">
                    <a16:creationId xmlns:a16="http://schemas.microsoft.com/office/drawing/2014/main" id="{0C2D04B5-CB95-44D9-9655-645AFDA54BC1}"/>
                  </a:ext>
                </a:extLst>
              </p:cNvPr>
              <p:cNvSpPr/>
              <p:nvPr/>
            </p:nvSpPr>
            <p:spPr>
              <a:xfrm>
                <a:off x="4726978" y="0"/>
                <a:ext cx="1" cy="447825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700"/>
              </a:p>
            </p:txBody>
          </p:sp>
          <p:sp>
            <p:nvSpPr>
              <p:cNvPr id="101" name="Line">
                <a:extLst>
                  <a:ext uri="{FF2B5EF4-FFF2-40B4-BE49-F238E27FC236}">
                    <a16:creationId xmlns:a16="http://schemas.microsoft.com/office/drawing/2014/main" id="{C9CFD98C-1FCD-46FC-9A7E-0A71FBC51B57}"/>
                  </a:ext>
                </a:extLst>
              </p:cNvPr>
              <p:cNvSpPr/>
              <p:nvPr/>
            </p:nvSpPr>
            <p:spPr>
              <a:xfrm>
                <a:off x="4685656" y="406320"/>
                <a:ext cx="377638" cy="1"/>
              </a:xfrm>
              <a:prstGeom prst="line">
                <a:avLst/>
              </a:prstGeom>
              <a:noFill/>
              <a:ln w="88900" cap="flat">
                <a:solidFill>
                  <a:schemeClr val="accent5">
                    <a:lumOff val="-29866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defTabSz="410766">
                  <a:defRPr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sz="700"/>
              </a:p>
            </p:txBody>
          </p:sp>
        </p:grpSp>
        <p:sp>
          <p:nvSpPr>
            <p:cNvPr id="102" name="b0">
              <a:extLst>
                <a:ext uri="{FF2B5EF4-FFF2-40B4-BE49-F238E27FC236}">
                  <a16:creationId xmlns:a16="http://schemas.microsoft.com/office/drawing/2014/main" id="{CFD907C3-B3C7-4141-B33E-2539D817A496}"/>
                </a:ext>
              </a:extLst>
            </p:cNvPr>
            <p:cNvSpPr/>
            <p:nvPr/>
          </p:nvSpPr>
          <p:spPr>
            <a:xfrm>
              <a:off x="4841209" y="2086206"/>
              <a:ext cx="275685" cy="313194"/>
            </a:xfrm>
            <a:prstGeom prst="roundRect">
              <a:avLst>
                <a:gd name="adj" fmla="val 17041"/>
              </a:avLst>
            </a:prstGeom>
            <a:solidFill>
              <a:srgbClr val="000000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0" tIns="0" rIns="0" bIns="0" anchor="ctr"/>
            <a:lstStyle>
              <a:lvl1pPr>
                <a:defRPr sz="3200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rPr sz="1200"/>
                <a:t>b0</a:t>
              </a:r>
            </a:p>
          </p:txBody>
        </p:sp>
        <p:sp>
          <p:nvSpPr>
            <p:cNvPr id="103" name="b0">
              <a:extLst>
                <a:ext uri="{FF2B5EF4-FFF2-40B4-BE49-F238E27FC236}">
                  <a16:creationId xmlns:a16="http://schemas.microsoft.com/office/drawing/2014/main" id="{69645DF5-5784-4499-A172-5AB1539762A4}"/>
                </a:ext>
              </a:extLst>
            </p:cNvPr>
            <p:cNvSpPr/>
            <p:nvPr/>
          </p:nvSpPr>
          <p:spPr>
            <a:xfrm>
              <a:off x="5203797" y="2086206"/>
              <a:ext cx="275685" cy="313194"/>
            </a:xfrm>
            <a:prstGeom prst="roundRect">
              <a:avLst>
                <a:gd name="adj" fmla="val 17041"/>
              </a:avLst>
            </a:prstGeom>
            <a:solidFill>
              <a:srgbClr val="000000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0" tIns="0" rIns="0" bIns="0" anchor="ctr"/>
            <a:lstStyle>
              <a:lvl1pPr>
                <a:defRPr sz="3200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rPr sz="1200"/>
                <a:t>b0</a:t>
              </a:r>
            </a:p>
          </p:txBody>
        </p:sp>
        <p:sp>
          <p:nvSpPr>
            <p:cNvPr id="104" name="b0">
              <a:extLst>
                <a:ext uri="{FF2B5EF4-FFF2-40B4-BE49-F238E27FC236}">
                  <a16:creationId xmlns:a16="http://schemas.microsoft.com/office/drawing/2014/main" id="{10D957F5-4CA9-49E5-B51F-2EC898D7F3DD}"/>
                </a:ext>
              </a:extLst>
            </p:cNvPr>
            <p:cNvSpPr/>
            <p:nvPr/>
          </p:nvSpPr>
          <p:spPr>
            <a:xfrm>
              <a:off x="5566386" y="2086206"/>
              <a:ext cx="275685" cy="313194"/>
            </a:xfrm>
            <a:prstGeom prst="roundRect">
              <a:avLst>
                <a:gd name="adj" fmla="val 17041"/>
              </a:avLst>
            </a:prstGeom>
            <a:solidFill>
              <a:srgbClr val="000000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0" tIns="0" rIns="0" bIns="0" anchor="ctr"/>
            <a:lstStyle>
              <a:lvl1pPr>
                <a:defRPr sz="3200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rPr sz="1200"/>
                <a:t>b0</a:t>
              </a:r>
            </a:p>
          </p:txBody>
        </p:sp>
        <p:sp>
          <p:nvSpPr>
            <p:cNvPr id="105" name="b0">
              <a:extLst>
                <a:ext uri="{FF2B5EF4-FFF2-40B4-BE49-F238E27FC236}">
                  <a16:creationId xmlns:a16="http://schemas.microsoft.com/office/drawing/2014/main" id="{907D15A7-3DFA-4C75-B732-99CEFB7E66AD}"/>
                </a:ext>
              </a:extLst>
            </p:cNvPr>
            <p:cNvSpPr/>
            <p:nvPr/>
          </p:nvSpPr>
          <p:spPr>
            <a:xfrm>
              <a:off x="5928975" y="2086206"/>
              <a:ext cx="275685" cy="313194"/>
            </a:xfrm>
            <a:prstGeom prst="roundRect">
              <a:avLst>
                <a:gd name="adj" fmla="val 17041"/>
              </a:avLst>
            </a:prstGeom>
            <a:solidFill>
              <a:srgbClr val="000000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0" tIns="0" rIns="0" bIns="0" anchor="ctr"/>
            <a:lstStyle>
              <a:lvl1pPr>
                <a:defRPr sz="3200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rPr sz="1200"/>
                <a:t>b0</a:t>
              </a:r>
            </a:p>
          </p:txBody>
        </p:sp>
        <p:sp>
          <p:nvSpPr>
            <p:cNvPr id="106" name="b0">
              <a:extLst>
                <a:ext uri="{FF2B5EF4-FFF2-40B4-BE49-F238E27FC236}">
                  <a16:creationId xmlns:a16="http://schemas.microsoft.com/office/drawing/2014/main" id="{56AE5FD5-BB3A-4087-AFD9-A31B884FEA8A}"/>
                </a:ext>
              </a:extLst>
            </p:cNvPr>
            <p:cNvSpPr/>
            <p:nvPr/>
          </p:nvSpPr>
          <p:spPr>
            <a:xfrm>
              <a:off x="6654152" y="2086206"/>
              <a:ext cx="275685" cy="313194"/>
            </a:xfrm>
            <a:prstGeom prst="roundRect">
              <a:avLst>
                <a:gd name="adj" fmla="val 17041"/>
              </a:avLst>
            </a:prstGeom>
            <a:solidFill>
              <a:srgbClr val="000000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0" tIns="0" rIns="0" bIns="0" anchor="ctr"/>
            <a:lstStyle>
              <a:lvl1pPr>
                <a:defRPr sz="3200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rPr sz="1200"/>
                <a:t>b0</a:t>
              </a:r>
            </a:p>
          </p:txBody>
        </p:sp>
        <p:sp>
          <p:nvSpPr>
            <p:cNvPr id="107" name="b0">
              <a:extLst>
                <a:ext uri="{FF2B5EF4-FFF2-40B4-BE49-F238E27FC236}">
                  <a16:creationId xmlns:a16="http://schemas.microsoft.com/office/drawing/2014/main" id="{BE2C724A-C6EC-4498-8918-557CB64F69D3}"/>
                </a:ext>
              </a:extLst>
            </p:cNvPr>
            <p:cNvSpPr/>
            <p:nvPr/>
          </p:nvSpPr>
          <p:spPr>
            <a:xfrm>
              <a:off x="6291563" y="2086206"/>
              <a:ext cx="275685" cy="313194"/>
            </a:xfrm>
            <a:prstGeom prst="roundRect">
              <a:avLst>
                <a:gd name="adj" fmla="val 17041"/>
              </a:avLst>
            </a:prstGeom>
            <a:solidFill>
              <a:srgbClr val="000000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0" tIns="0" rIns="0" bIns="0" anchor="ctr"/>
            <a:lstStyle>
              <a:lvl1pPr>
                <a:defRPr sz="3200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rPr sz="1200"/>
                <a:t>b0</a:t>
              </a:r>
            </a:p>
          </p:txBody>
        </p:sp>
        <p:sp>
          <p:nvSpPr>
            <p:cNvPr id="108" name="b1">
              <a:extLst>
                <a:ext uri="{FF2B5EF4-FFF2-40B4-BE49-F238E27FC236}">
                  <a16:creationId xmlns:a16="http://schemas.microsoft.com/office/drawing/2014/main" id="{138A26CD-A7A8-4D47-A9AA-5E9CF31B596F}"/>
                </a:ext>
              </a:extLst>
            </p:cNvPr>
            <p:cNvSpPr/>
            <p:nvPr/>
          </p:nvSpPr>
          <p:spPr>
            <a:xfrm>
              <a:off x="4841209" y="2434916"/>
              <a:ext cx="275685" cy="313194"/>
            </a:xfrm>
            <a:prstGeom prst="roundRect">
              <a:avLst>
                <a:gd name="adj" fmla="val 17041"/>
              </a:avLst>
            </a:prstGeom>
            <a:solidFill>
              <a:srgbClr val="000000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0" tIns="0" rIns="0" bIns="0" anchor="ctr"/>
            <a:lstStyle>
              <a:lvl1pPr>
                <a:defRPr sz="3200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rPr sz="1200"/>
                <a:t>b1</a:t>
              </a:r>
            </a:p>
          </p:txBody>
        </p:sp>
        <p:sp>
          <p:nvSpPr>
            <p:cNvPr id="109" name="b2">
              <a:extLst>
                <a:ext uri="{FF2B5EF4-FFF2-40B4-BE49-F238E27FC236}">
                  <a16:creationId xmlns:a16="http://schemas.microsoft.com/office/drawing/2014/main" id="{239EDDBA-E437-4640-B23C-77F218ED4478}"/>
                </a:ext>
              </a:extLst>
            </p:cNvPr>
            <p:cNvSpPr/>
            <p:nvPr/>
          </p:nvSpPr>
          <p:spPr>
            <a:xfrm>
              <a:off x="4841209" y="2783625"/>
              <a:ext cx="275685" cy="313194"/>
            </a:xfrm>
            <a:prstGeom prst="roundRect">
              <a:avLst>
                <a:gd name="adj" fmla="val 17041"/>
              </a:avLst>
            </a:prstGeom>
            <a:solidFill>
              <a:srgbClr val="000000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0" tIns="0" rIns="0" bIns="0" anchor="ctr"/>
            <a:lstStyle>
              <a:lvl1pPr>
                <a:defRPr sz="3200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rPr sz="1200"/>
                <a:t>b2</a:t>
              </a:r>
            </a:p>
          </p:txBody>
        </p:sp>
        <p:sp>
          <p:nvSpPr>
            <p:cNvPr id="110" name="b3">
              <a:extLst>
                <a:ext uri="{FF2B5EF4-FFF2-40B4-BE49-F238E27FC236}">
                  <a16:creationId xmlns:a16="http://schemas.microsoft.com/office/drawing/2014/main" id="{143A05C8-AFBD-40F1-9C87-BC27651F4D98}"/>
                </a:ext>
              </a:extLst>
            </p:cNvPr>
            <p:cNvSpPr/>
            <p:nvPr/>
          </p:nvSpPr>
          <p:spPr>
            <a:xfrm>
              <a:off x="4841209" y="3134929"/>
              <a:ext cx="275685" cy="313194"/>
            </a:xfrm>
            <a:prstGeom prst="roundRect">
              <a:avLst>
                <a:gd name="adj" fmla="val 17041"/>
              </a:avLst>
            </a:prstGeom>
            <a:solidFill>
              <a:srgbClr val="000000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0" tIns="0" rIns="0" bIns="0" anchor="ctr"/>
            <a:lstStyle>
              <a:lvl1pPr>
                <a:defRPr sz="3200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rPr sz="1200"/>
                <a:t>b3</a:t>
              </a:r>
            </a:p>
          </p:txBody>
        </p:sp>
        <p:sp>
          <p:nvSpPr>
            <p:cNvPr id="111" name="b4">
              <a:extLst>
                <a:ext uri="{FF2B5EF4-FFF2-40B4-BE49-F238E27FC236}">
                  <a16:creationId xmlns:a16="http://schemas.microsoft.com/office/drawing/2014/main" id="{2062BC3A-24C0-40F3-93E0-FAEBA57A201A}"/>
                </a:ext>
              </a:extLst>
            </p:cNvPr>
            <p:cNvSpPr/>
            <p:nvPr/>
          </p:nvSpPr>
          <p:spPr>
            <a:xfrm>
              <a:off x="4841209" y="3484935"/>
              <a:ext cx="275685" cy="313194"/>
            </a:xfrm>
            <a:prstGeom prst="roundRect">
              <a:avLst>
                <a:gd name="adj" fmla="val 17041"/>
              </a:avLst>
            </a:prstGeom>
            <a:solidFill>
              <a:srgbClr val="000000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0" tIns="0" rIns="0" bIns="0" anchor="ctr"/>
            <a:lstStyle>
              <a:lvl1pPr>
                <a:defRPr sz="3200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rPr sz="1200"/>
                <a:t>b4</a:t>
              </a:r>
            </a:p>
          </p:txBody>
        </p:sp>
        <p:sp>
          <p:nvSpPr>
            <p:cNvPr id="112" name="b5">
              <a:extLst>
                <a:ext uri="{FF2B5EF4-FFF2-40B4-BE49-F238E27FC236}">
                  <a16:creationId xmlns:a16="http://schemas.microsoft.com/office/drawing/2014/main" id="{ADA99082-BEAA-4B43-89B2-1310B842E62E}"/>
                </a:ext>
              </a:extLst>
            </p:cNvPr>
            <p:cNvSpPr/>
            <p:nvPr/>
          </p:nvSpPr>
          <p:spPr>
            <a:xfrm>
              <a:off x="4841209" y="3834942"/>
              <a:ext cx="275685" cy="313194"/>
            </a:xfrm>
            <a:prstGeom prst="roundRect">
              <a:avLst>
                <a:gd name="adj" fmla="val 17041"/>
              </a:avLst>
            </a:prstGeom>
            <a:solidFill>
              <a:srgbClr val="000000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0" tIns="0" rIns="0" bIns="0" anchor="ctr"/>
            <a:lstStyle>
              <a:lvl1pPr>
                <a:defRPr sz="3200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rPr sz="1200"/>
                <a:t>b5</a:t>
              </a:r>
            </a:p>
          </p:txBody>
        </p:sp>
        <p:sp>
          <p:nvSpPr>
            <p:cNvPr id="113" name="b6">
              <a:extLst>
                <a:ext uri="{FF2B5EF4-FFF2-40B4-BE49-F238E27FC236}">
                  <a16:creationId xmlns:a16="http://schemas.microsoft.com/office/drawing/2014/main" id="{587A05E6-E3C0-4E14-A537-B7C872BAFB2C}"/>
                </a:ext>
              </a:extLst>
            </p:cNvPr>
            <p:cNvSpPr/>
            <p:nvPr/>
          </p:nvSpPr>
          <p:spPr>
            <a:xfrm>
              <a:off x="4841209" y="4184948"/>
              <a:ext cx="275685" cy="313194"/>
            </a:xfrm>
            <a:prstGeom prst="roundRect">
              <a:avLst>
                <a:gd name="adj" fmla="val 17041"/>
              </a:avLst>
            </a:prstGeom>
            <a:solidFill>
              <a:srgbClr val="000000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0" tIns="0" rIns="0" bIns="0" anchor="ctr"/>
            <a:lstStyle>
              <a:lvl1pPr>
                <a:defRPr sz="3200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rPr sz="1200"/>
                <a:t>b6</a:t>
              </a:r>
            </a:p>
          </p:txBody>
        </p:sp>
        <p:sp>
          <p:nvSpPr>
            <p:cNvPr id="114" name="b7">
              <a:extLst>
                <a:ext uri="{FF2B5EF4-FFF2-40B4-BE49-F238E27FC236}">
                  <a16:creationId xmlns:a16="http://schemas.microsoft.com/office/drawing/2014/main" id="{2909AE9C-C445-4A33-A27D-73344557459B}"/>
                </a:ext>
              </a:extLst>
            </p:cNvPr>
            <p:cNvSpPr/>
            <p:nvPr/>
          </p:nvSpPr>
          <p:spPr>
            <a:xfrm>
              <a:off x="4841209" y="4534955"/>
              <a:ext cx="275685" cy="313194"/>
            </a:xfrm>
            <a:prstGeom prst="roundRect">
              <a:avLst>
                <a:gd name="adj" fmla="val 17041"/>
              </a:avLst>
            </a:prstGeom>
            <a:solidFill>
              <a:srgbClr val="000000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0" tIns="0" rIns="0" bIns="0" anchor="ctr"/>
            <a:lstStyle>
              <a:lvl1pPr>
                <a:defRPr sz="3200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rPr sz="1200"/>
                <a:t>b7</a:t>
              </a:r>
            </a:p>
          </p:txBody>
        </p:sp>
      </p:grpSp>
      <p:sp>
        <p:nvSpPr>
          <p:cNvPr id="116" name="TextBox 115">
            <a:extLst>
              <a:ext uri="{FF2B5EF4-FFF2-40B4-BE49-F238E27FC236}">
                <a16:creationId xmlns:a16="http://schemas.microsoft.com/office/drawing/2014/main" id="{F4B142AC-9F58-CB58-5380-6100CB003295}"/>
              </a:ext>
            </a:extLst>
          </p:cNvPr>
          <p:cNvSpPr txBox="1"/>
          <p:nvPr/>
        </p:nvSpPr>
        <p:spPr>
          <a:xfrm>
            <a:off x="6998770" y="472743"/>
            <a:ext cx="41366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Synchronous systems can be Serial (top) or Parallel (bottom)</a:t>
            </a:r>
          </a:p>
        </p:txBody>
      </p:sp>
    </p:spTree>
    <p:extLst>
      <p:ext uri="{BB962C8B-B14F-4D97-AF65-F5344CB8AC3E}">
        <p14:creationId xmlns:p14="http://schemas.microsoft.com/office/powerpoint/2010/main" val="29765977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E52FF3-6243-3286-7000-FDD6BAC1FD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Compromise: combining signals and clocks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7195C9-5089-1252-E920-D177E52D33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There is a method of recovering the clock from the signal</a:t>
            </a:r>
          </a:p>
          <a:p>
            <a:pPr lvl="1"/>
            <a:r>
              <a:rPr lang="en-US" dirty="0"/>
              <a:t>Either the clock is directly encoded in the signal</a:t>
            </a:r>
          </a:p>
          <a:p>
            <a:pPr lvl="1"/>
            <a:r>
              <a:rPr lang="en-US" dirty="0"/>
              <a:t>Or the signal will have mandatory high/low changes to synchronize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23B780-DCC2-9E2D-5413-DFD4121B1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16</a:t>
            </a:fld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84DAE32-994A-1DC1-4E9F-647051DDC9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499"/>
          <a:stretch/>
        </p:blipFill>
        <p:spPr bwMode="auto">
          <a:xfrm>
            <a:off x="852890" y="2579330"/>
            <a:ext cx="7343775" cy="1825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A1E4CAA-1E2A-A276-8DC1-16CCEECCBB22}"/>
              </a:ext>
            </a:extLst>
          </p:cNvPr>
          <p:cNvSpPr txBox="1"/>
          <p:nvPr/>
        </p:nvSpPr>
        <p:spPr>
          <a:xfrm>
            <a:off x="852889" y="5754469"/>
            <a:ext cx="609814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hlinkClick r:id="rId3"/>
              </a:rPr>
              <a:t>https://en.wikipedia.org/wiki/Clock_recovery</a:t>
            </a:r>
            <a:endParaRPr lang="en-US" sz="1800" dirty="0"/>
          </a:p>
          <a:p>
            <a:r>
              <a:rPr lang="en-US" sz="1800" dirty="0">
                <a:hlinkClick r:id="rId4"/>
              </a:rPr>
              <a:t>https://en.wikipedia.org/wiki/Self-clocking_signal</a:t>
            </a:r>
            <a:endParaRPr lang="en-US" sz="1800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F5E88ECC-4190-EB3D-01E0-A802EBB79F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504"/>
          <a:stretch/>
        </p:blipFill>
        <p:spPr bwMode="auto">
          <a:xfrm>
            <a:off x="852889" y="4404575"/>
            <a:ext cx="7343775" cy="955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46645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465F6F-CA63-46A5-A29F-268DE1C3A5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Tradeoffs in Wired Communication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6D1CB7-406D-44D0-9796-5ADEB0818A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Number of signals</a:t>
            </a:r>
          </a:p>
          <a:p>
            <a:pPr lvl="1"/>
            <a:r>
              <a:rPr lang="en-US" dirty="0"/>
              <a:t>Parallel versus Serial</a:t>
            </a:r>
          </a:p>
          <a:p>
            <a:pPr lvl="1"/>
            <a:endParaRPr lang="en-US" dirty="0"/>
          </a:p>
          <a:p>
            <a:r>
              <a:rPr lang="en-US" dirty="0"/>
              <a:t>Communication speed</a:t>
            </a:r>
          </a:p>
          <a:p>
            <a:pPr lvl="1"/>
            <a:r>
              <a:rPr lang="en-US" dirty="0"/>
              <a:t>1000 bps to 10000000000 bps</a:t>
            </a:r>
          </a:p>
          <a:p>
            <a:pPr lvl="1"/>
            <a:endParaRPr lang="en-US" dirty="0"/>
          </a:p>
          <a:p>
            <a:r>
              <a:rPr lang="en-US" dirty="0"/>
              <a:t>Controlling timing</a:t>
            </a:r>
          </a:p>
          <a:p>
            <a:pPr lvl="1"/>
            <a:r>
              <a:rPr lang="en-US" dirty="0"/>
              <a:t>Synchronous versus Asynchronous</a:t>
            </a:r>
          </a:p>
          <a:p>
            <a:pPr lvl="1"/>
            <a:endParaRPr lang="en-US" dirty="0"/>
          </a:p>
          <a:p>
            <a:r>
              <a:rPr lang="en-US" b="1" dirty="0"/>
              <a:t>Network topology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EA4938-8654-4306-B979-7F1C41D2B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2245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connect: point-to-point networks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10972800" cy="3496441"/>
          </a:xfrm>
        </p:spPr>
        <p:txBody>
          <a:bodyPr/>
          <a:lstStyle/>
          <a:p>
            <a:r>
              <a:rPr lang="en-US" dirty="0"/>
              <a:t>How do we connect computers in a network?</a:t>
            </a:r>
          </a:p>
          <a:p>
            <a:pPr lvl="1"/>
            <a:r>
              <a:rPr lang="en-US" dirty="0"/>
              <a:t>This is a question of “network topology”</a:t>
            </a:r>
          </a:p>
          <a:p>
            <a:pPr lvl="1"/>
            <a:r>
              <a:rPr lang="en-US" dirty="0"/>
              <a:t>Simple option: just connect them directly</a:t>
            </a:r>
          </a:p>
          <a:p>
            <a:pPr lvl="1"/>
            <a:endParaRPr lang="en-US" dirty="0"/>
          </a:p>
          <a:p>
            <a:r>
              <a:rPr lang="en-US" dirty="0"/>
              <a:t>Problem: what if I find a third computer?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18</a:t>
            </a:fld>
            <a:endParaRPr lang="en-US"/>
          </a:p>
        </p:txBody>
      </p:sp>
      <p:pic>
        <p:nvPicPr>
          <p:cNvPr id="13" name="Graphic 12" descr="Computer">
            <a:extLst>
              <a:ext uri="{FF2B5EF4-FFF2-40B4-BE49-F238E27FC236}">
                <a16:creationId xmlns:a16="http://schemas.microsoft.com/office/drawing/2014/main" id="{AEECBB2F-F449-42DD-9368-B5C4CFF687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964770" y="4639450"/>
            <a:ext cx="1716900" cy="1716900"/>
          </a:xfrm>
          <a:prstGeom prst="rect">
            <a:avLst/>
          </a:prstGeom>
        </p:spPr>
      </p:pic>
      <p:pic>
        <p:nvPicPr>
          <p:cNvPr id="14" name="Graphic 13" descr="Computer">
            <a:extLst>
              <a:ext uri="{FF2B5EF4-FFF2-40B4-BE49-F238E27FC236}">
                <a16:creationId xmlns:a16="http://schemas.microsoft.com/office/drawing/2014/main" id="{11482EA2-BD42-48B3-A8A2-A9EE5B0B56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38845" y="4639450"/>
            <a:ext cx="1716900" cy="1716900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94DCBDC-0AFF-4DA0-B8E0-2A869E5CC38F}"/>
              </a:ext>
            </a:extLst>
          </p:cNvPr>
          <p:cNvCxnSpPr>
            <a:stCxn id="13" idx="3"/>
            <a:endCxn id="14" idx="1"/>
          </p:cNvCxnSpPr>
          <p:nvPr/>
        </p:nvCxnSpPr>
        <p:spPr>
          <a:xfrm>
            <a:off x="4681670" y="5497900"/>
            <a:ext cx="2357175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93041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connect: bus networks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10972800" cy="3496441"/>
          </a:xfrm>
        </p:spPr>
        <p:txBody>
          <a:bodyPr/>
          <a:lstStyle/>
          <a:p>
            <a:r>
              <a:rPr lang="en-US" dirty="0"/>
              <a:t>Connect everything to one wire in parallel</a:t>
            </a:r>
          </a:p>
          <a:p>
            <a:pPr lvl="1"/>
            <a:r>
              <a:rPr lang="en-US" dirty="0"/>
              <a:t>Actually a “multidrop bus”</a:t>
            </a:r>
          </a:p>
          <a:p>
            <a:pPr lvl="1"/>
            <a:r>
              <a:rPr lang="en-US" dirty="0"/>
              <a:t>Scales pretty well to many computers</a:t>
            </a:r>
          </a:p>
          <a:p>
            <a:pPr lvl="1"/>
            <a:endParaRPr lang="en-US" dirty="0"/>
          </a:p>
          <a:p>
            <a:r>
              <a:rPr lang="en-US" dirty="0"/>
              <a:t>Problem: which computer gets to transmit when?</a:t>
            </a:r>
          </a:p>
          <a:p>
            <a:pPr lvl="1"/>
            <a:r>
              <a:rPr lang="en-US" dirty="0"/>
              <a:t>Simultaneous transmissions conflict</a:t>
            </a:r>
          </a:p>
          <a:p>
            <a:pPr lvl="1"/>
            <a:r>
              <a:rPr lang="en-US" dirty="0"/>
              <a:t>Need a scheme for “arbitration”, deciding who transmits when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19</a:t>
            </a:fld>
            <a:endParaRPr lang="en-US"/>
          </a:p>
        </p:txBody>
      </p:sp>
      <p:pic>
        <p:nvPicPr>
          <p:cNvPr id="13" name="Graphic 12" descr="Computer">
            <a:extLst>
              <a:ext uri="{FF2B5EF4-FFF2-40B4-BE49-F238E27FC236}">
                <a16:creationId xmlns:a16="http://schemas.microsoft.com/office/drawing/2014/main" id="{AEECBB2F-F449-42DD-9368-B5C4CFF687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69770" y="4639450"/>
            <a:ext cx="1716900" cy="1716900"/>
          </a:xfrm>
          <a:prstGeom prst="rect">
            <a:avLst/>
          </a:prstGeom>
        </p:spPr>
      </p:pic>
      <p:pic>
        <p:nvPicPr>
          <p:cNvPr id="14" name="Graphic 13" descr="Computer">
            <a:extLst>
              <a:ext uri="{FF2B5EF4-FFF2-40B4-BE49-F238E27FC236}">
                <a16:creationId xmlns:a16="http://schemas.microsoft.com/office/drawing/2014/main" id="{11482EA2-BD42-48B3-A8A2-A9EE5B0B56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59307" y="4639450"/>
            <a:ext cx="1716900" cy="1716900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94DCBDC-0AFF-4DA0-B8E0-2A869E5CC38F}"/>
              </a:ext>
            </a:extLst>
          </p:cNvPr>
          <p:cNvCxnSpPr>
            <a:cxnSpLocks/>
          </p:cNvCxnSpPr>
          <p:nvPr/>
        </p:nvCxnSpPr>
        <p:spPr>
          <a:xfrm>
            <a:off x="2065470" y="4367600"/>
            <a:ext cx="705313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phic 7" descr="Computer">
            <a:extLst>
              <a:ext uri="{FF2B5EF4-FFF2-40B4-BE49-F238E27FC236}">
                <a16:creationId xmlns:a16="http://schemas.microsoft.com/office/drawing/2014/main" id="{17DAA01F-E143-477F-948F-7128B93B65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80233" y="4639450"/>
            <a:ext cx="1716900" cy="171690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410A633-A418-43D9-9CED-A72EB977A4F3}"/>
              </a:ext>
            </a:extLst>
          </p:cNvPr>
          <p:cNvCxnSpPr>
            <a:cxnSpLocks/>
          </p:cNvCxnSpPr>
          <p:nvPr/>
        </p:nvCxnSpPr>
        <p:spPr>
          <a:xfrm>
            <a:off x="2598870" y="4365791"/>
            <a:ext cx="0" cy="5473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1C74133-C3CA-4244-B701-E8821764F2B8}"/>
              </a:ext>
            </a:extLst>
          </p:cNvPr>
          <p:cNvCxnSpPr>
            <a:cxnSpLocks/>
          </p:cNvCxnSpPr>
          <p:nvPr/>
        </p:nvCxnSpPr>
        <p:spPr>
          <a:xfrm>
            <a:off x="5562005" y="4365791"/>
            <a:ext cx="0" cy="5473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FF5BB46-3443-40B9-92A8-C5A818B1F293}"/>
              </a:ext>
            </a:extLst>
          </p:cNvPr>
          <p:cNvCxnSpPr>
            <a:cxnSpLocks/>
          </p:cNvCxnSpPr>
          <p:nvPr/>
        </p:nvCxnSpPr>
        <p:spPr>
          <a:xfrm>
            <a:off x="8567870" y="4365791"/>
            <a:ext cx="0" cy="5473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064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967AC-662F-1FCF-9294-6AF4BE9085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Administrivia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F34C21-7C14-74A4-B360-27FE816B0B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Project purchasing is ready to go!</a:t>
            </a:r>
          </a:p>
          <a:p>
            <a:pPr lvl="1"/>
            <a:r>
              <a:rPr lang="en-US" dirty="0"/>
              <a:t>Send me requests and I’ll start buying stuff tomorrow</a:t>
            </a:r>
          </a:p>
          <a:p>
            <a:pPr lvl="1"/>
            <a:r>
              <a:rPr lang="en-US" dirty="0"/>
              <a:t>35 days, counting holidays and weekends, until Project Demo Day</a:t>
            </a:r>
          </a:p>
          <a:p>
            <a:pPr lvl="2"/>
            <a:r>
              <a:rPr lang="en-US" dirty="0"/>
              <a:t>Remember that shipping takes a couple days…</a:t>
            </a:r>
          </a:p>
          <a:p>
            <a:endParaRPr lang="en-US" dirty="0"/>
          </a:p>
          <a:p>
            <a:r>
              <a:rPr lang="en-US" dirty="0"/>
              <a:t>Quiz today!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F913B7-FC32-696A-29C3-CE0B6EF26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5600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connect: ring networks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10972800" cy="3496441"/>
          </a:xfrm>
        </p:spPr>
        <p:txBody>
          <a:bodyPr/>
          <a:lstStyle/>
          <a:p>
            <a:r>
              <a:rPr lang="en-US" dirty="0"/>
              <a:t>Connect everything with point-to-point connections</a:t>
            </a:r>
          </a:p>
          <a:p>
            <a:pPr lvl="1"/>
            <a:r>
              <a:rPr lang="en-US" dirty="0"/>
              <a:t>Connect the last computer back to the first computer</a:t>
            </a:r>
          </a:p>
          <a:p>
            <a:pPr lvl="1"/>
            <a:r>
              <a:rPr lang="en-US" dirty="0"/>
              <a:t>Also known as Daisy-Chain (without the last connection back to the start)</a:t>
            </a:r>
          </a:p>
          <a:p>
            <a:pPr lvl="1"/>
            <a:endParaRPr lang="en-US" dirty="0"/>
          </a:p>
          <a:p>
            <a:r>
              <a:rPr lang="en-US" dirty="0"/>
              <a:t>Problem: what if a computer stops sending?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20</a:t>
            </a:fld>
            <a:endParaRPr lang="en-US"/>
          </a:p>
        </p:txBody>
      </p:sp>
      <p:pic>
        <p:nvPicPr>
          <p:cNvPr id="13" name="Graphic 12" descr="Computer">
            <a:extLst>
              <a:ext uri="{FF2B5EF4-FFF2-40B4-BE49-F238E27FC236}">
                <a16:creationId xmlns:a16="http://schemas.microsoft.com/office/drawing/2014/main" id="{AEECBB2F-F449-42DD-9368-B5C4CFF687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69770" y="4639450"/>
            <a:ext cx="1716900" cy="1716900"/>
          </a:xfrm>
          <a:prstGeom prst="rect">
            <a:avLst/>
          </a:prstGeom>
        </p:spPr>
      </p:pic>
      <p:pic>
        <p:nvPicPr>
          <p:cNvPr id="14" name="Graphic 13" descr="Computer">
            <a:extLst>
              <a:ext uri="{FF2B5EF4-FFF2-40B4-BE49-F238E27FC236}">
                <a16:creationId xmlns:a16="http://schemas.microsoft.com/office/drawing/2014/main" id="{11482EA2-BD42-48B3-A8A2-A9EE5B0B56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59307" y="4639450"/>
            <a:ext cx="1716900" cy="1716900"/>
          </a:xfrm>
          <a:prstGeom prst="rect">
            <a:avLst/>
          </a:prstGeom>
        </p:spPr>
      </p:pic>
      <p:pic>
        <p:nvPicPr>
          <p:cNvPr id="8" name="Graphic 7" descr="Computer">
            <a:extLst>
              <a:ext uri="{FF2B5EF4-FFF2-40B4-BE49-F238E27FC236}">
                <a16:creationId xmlns:a16="http://schemas.microsoft.com/office/drawing/2014/main" id="{17DAA01F-E143-477F-948F-7128B93B65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80233" y="4639450"/>
            <a:ext cx="1716900" cy="171690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410A633-A418-43D9-9CED-A72EB977A4F3}"/>
              </a:ext>
            </a:extLst>
          </p:cNvPr>
          <p:cNvCxnSpPr>
            <a:cxnSpLocks/>
            <a:stCxn id="13" idx="1"/>
            <a:endCxn id="8" idx="3"/>
          </p:cNvCxnSpPr>
          <p:nvPr/>
        </p:nvCxnSpPr>
        <p:spPr>
          <a:xfrm flipH="1">
            <a:off x="3597133" y="5497900"/>
            <a:ext cx="127263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1C74133-C3CA-4244-B701-E8821764F2B8}"/>
              </a:ext>
            </a:extLst>
          </p:cNvPr>
          <p:cNvCxnSpPr>
            <a:cxnSpLocks/>
            <a:stCxn id="14" idx="1"/>
            <a:endCxn id="13" idx="3"/>
          </p:cNvCxnSpPr>
          <p:nvPr/>
        </p:nvCxnSpPr>
        <p:spPr>
          <a:xfrm flipH="1">
            <a:off x="6586670" y="5497900"/>
            <a:ext cx="127263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AE0390DE-BD4B-4A2F-B0E1-6DAC82C0CB01}"/>
              </a:ext>
            </a:extLst>
          </p:cNvPr>
          <p:cNvSpPr/>
          <p:nvPr/>
        </p:nvSpPr>
        <p:spPr>
          <a:xfrm>
            <a:off x="1483868" y="5473700"/>
            <a:ext cx="8603811" cy="1015890"/>
          </a:xfrm>
          <a:custGeom>
            <a:avLst/>
            <a:gdLst>
              <a:gd name="connsiteX0" fmla="*/ 8104632 w 8603811"/>
              <a:gd name="connsiteY0" fmla="*/ 12700 h 1015890"/>
              <a:gd name="connsiteX1" fmla="*/ 8587232 w 8603811"/>
              <a:gd name="connsiteY1" fmla="*/ 342900 h 1015890"/>
              <a:gd name="connsiteX2" fmla="*/ 8333232 w 8603811"/>
              <a:gd name="connsiteY2" fmla="*/ 939800 h 1015890"/>
              <a:gd name="connsiteX3" fmla="*/ 6872732 w 8603811"/>
              <a:gd name="connsiteY3" fmla="*/ 1003300 h 1015890"/>
              <a:gd name="connsiteX4" fmla="*/ 3608832 w 8603811"/>
              <a:gd name="connsiteY4" fmla="*/ 1003300 h 1015890"/>
              <a:gd name="connsiteX5" fmla="*/ 751332 w 8603811"/>
              <a:gd name="connsiteY5" fmla="*/ 977900 h 1015890"/>
              <a:gd name="connsiteX6" fmla="*/ 40132 w 8603811"/>
              <a:gd name="connsiteY6" fmla="*/ 584200 h 1015890"/>
              <a:gd name="connsiteX7" fmla="*/ 116332 w 8603811"/>
              <a:gd name="connsiteY7" fmla="*/ 139700 h 1015890"/>
              <a:gd name="connsiteX8" fmla="*/ 344932 w 8603811"/>
              <a:gd name="connsiteY8" fmla="*/ 0 h 1015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603811" h="1015890">
                <a:moveTo>
                  <a:pt x="8104632" y="12700"/>
                </a:moveTo>
                <a:cubicBezTo>
                  <a:pt x="8326882" y="100541"/>
                  <a:pt x="8549132" y="188383"/>
                  <a:pt x="8587232" y="342900"/>
                </a:cubicBezTo>
                <a:cubicBezTo>
                  <a:pt x="8625332" y="497417"/>
                  <a:pt x="8618982" y="829733"/>
                  <a:pt x="8333232" y="939800"/>
                </a:cubicBezTo>
                <a:cubicBezTo>
                  <a:pt x="8047482" y="1049867"/>
                  <a:pt x="7660132" y="992717"/>
                  <a:pt x="6872732" y="1003300"/>
                </a:cubicBezTo>
                <a:cubicBezTo>
                  <a:pt x="6085332" y="1013883"/>
                  <a:pt x="3608832" y="1003300"/>
                  <a:pt x="3608832" y="1003300"/>
                </a:cubicBezTo>
                <a:cubicBezTo>
                  <a:pt x="2588599" y="999067"/>
                  <a:pt x="1346115" y="1047750"/>
                  <a:pt x="751332" y="977900"/>
                </a:cubicBezTo>
                <a:cubicBezTo>
                  <a:pt x="156549" y="908050"/>
                  <a:pt x="145965" y="723900"/>
                  <a:pt x="40132" y="584200"/>
                </a:cubicBezTo>
                <a:cubicBezTo>
                  <a:pt x="-65701" y="444500"/>
                  <a:pt x="65532" y="237067"/>
                  <a:pt x="116332" y="139700"/>
                </a:cubicBezTo>
                <a:cubicBezTo>
                  <a:pt x="167132" y="42333"/>
                  <a:pt x="311065" y="21167"/>
                  <a:pt x="344932" y="0"/>
                </a:cubicBezTo>
              </a:path>
            </a:pathLst>
          </a:cu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6460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connect: star networks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10972800" cy="3496441"/>
          </a:xfrm>
        </p:spPr>
        <p:txBody>
          <a:bodyPr/>
          <a:lstStyle/>
          <a:p>
            <a:r>
              <a:rPr lang="en-US" dirty="0"/>
              <a:t>Connect to a hub with point-to-point connections</a:t>
            </a:r>
          </a:p>
          <a:p>
            <a:pPr lvl="1"/>
            <a:r>
              <a:rPr lang="en-US" dirty="0"/>
              <a:t>Hub connects all computers</a:t>
            </a:r>
          </a:p>
          <a:p>
            <a:pPr lvl="1"/>
            <a:r>
              <a:rPr lang="en-US" dirty="0"/>
              <a:t>Hub is a simple computer with one job: transfer communications between computers</a:t>
            </a:r>
          </a:p>
          <a:p>
            <a:pPr lvl="2"/>
            <a:r>
              <a:rPr lang="en-US" dirty="0"/>
              <a:t>Hopefully more reliable than any of the computers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21</a:t>
            </a:fld>
            <a:endParaRPr lang="en-US"/>
          </a:p>
        </p:txBody>
      </p:sp>
      <p:pic>
        <p:nvPicPr>
          <p:cNvPr id="13" name="Graphic 12" descr="Computer">
            <a:extLst>
              <a:ext uri="{FF2B5EF4-FFF2-40B4-BE49-F238E27FC236}">
                <a16:creationId xmlns:a16="http://schemas.microsoft.com/office/drawing/2014/main" id="{AEECBB2F-F449-42DD-9368-B5C4CFF687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52270" y="3151141"/>
            <a:ext cx="1716900" cy="1716900"/>
          </a:xfrm>
          <a:prstGeom prst="rect">
            <a:avLst/>
          </a:prstGeom>
        </p:spPr>
      </p:pic>
      <p:pic>
        <p:nvPicPr>
          <p:cNvPr id="14" name="Graphic 13" descr="Computer">
            <a:extLst>
              <a:ext uri="{FF2B5EF4-FFF2-40B4-BE49-F238E27FC236}">
                <a16:creationId xmlns:a16="http://schemas.microsoft.com/office/drawing/2014/main" id="{11482EA2-BD42-48B3-A8A2-A9EE5B0B56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59307" y="4639450"/>
            <a:ext cx="1716900" cy="1716900"/>
          </a:xfrm>
          <a:prstGeom prst="rect">
            <a:avLst/>
          </a:prstGeom>
        </p:spPr>
      </p:pic>
      <p:pic>
        <p:nvPicPr>
          <p:cNvPr id="8" name="Graphic 7" descr="Computer">
            <a:extLst>
              <a:ext uri="{FF2B5EF4-FFF2-40B4-BE49-F238E27FC236}">
                <a16:creationId xmlns:a16="http://schemas.microsoft.com/office/drawing/2014/main" id="{17DAA01F-E143-477F-948F-7128B93B65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80233" y="4639450"/>
            <a:ext cx="1716900" cy="171690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410A633-A418-43D9-9CED-A72EB977A4F3}"/>
              </a:ext>
            </a:extLst>
          </p:cNvPr>
          <p:cNvCxnSpPr>
            <a:cxnSpLocks/>
            <a:stCxn id="9" idx="1"/>
            <a:endCxn id="8" idx="3"/>
          </p:cNvCxnSpPr>
          <p:nvPr/>
        </p:nvCxnSpPr>
        <p:spPr>
          <a:xfrm flipH="1">
            <a:off x="3597133" y="5497895"/>
            <a:ext cx="1432587" cy="5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1C74133-C3CA-4244-B701-E8821764F2B8}"/>
              </a:ext>
            </a:extLst>
          </p:cNvPr>
          <p:cNvCxnSpPr>
            <a:cxnSpLocks/>
            <a:stCxn id="14" idx="1"/>
            <a:endCxn id="9" idx="3"/>
          </p:cNvCxnSpPr>
          <p:nvPr/>
        </p:nvCxnSpPr>
        <p:spPr>
          <a:xfrm flipH="1" flipV="1">
            <a:off x="5944120" y="5497895"/>
            <a:ext cx="1915187" cy="5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raphic 8" descr="Server">
            <a:extLst>
              <a:ext uri="{FF2B5EF4-FFF2-40B4-BE49-F238E27FC236}">
                <a16:creationId xmlns:a16="http://schemas.microsoft.com/office/drawing/2014/main" id="{58FFA549-C43B-463B-A3B6-BCD73AD918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29720" y="5040695"/>
            <a:ext cx="914400" cy="914400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5908867-1957-477E-890E-B12D5C76BC44}"/>
              </a:ext>
            </a:extLst>
          </p:cNvPr>
          <p:cNvCxnSpPr>
            <a:cxnSpLocks/>
            <a:stCxn id="9" idx="0"/>
          </p:cNvCxnSpPr>
          <p:nvPr/>
        </p:nvCxnSpPr>
        <p:spPr>
          <a:xfrm flipV="1">
            <a:off x="5486920" y="4343400"/>
            <a:ext cx="0" cy="697295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50118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Microcontrollers are often hubs of star networks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10972800" cy="3496441"/>
          </a:xfrm>
        </p:spPr>
        <p:txBody>
          <a:bodyPr/>
          <a:lstStyle/>
          <a:p>
            <a:r>
              <a:rPr lang="en-US" dirty="0"/>
              <a:t>Connect to multiple different sensors</a:t>
            </a:r>
          </a:p>
          <a:p>
            <a:r>
              <a:rPr lang="en-US" dirty="0"/>
              <a:t>Sometimes a few sensors are connected on a bus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22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410A633-A418-43D9-9CED-A72EB977A4F3}"/>
              </a:ext>
            </a:extLst>
          </p:cNvPr>
          <p:cNvCxnSpPr>
            <a:cxnSpLocks/>
          </p:cNvCxnSpPr>
          <p:nvPr/>
        </p:nvCxnSpPr>
        <p:spPr>
          <a:xfrm flipH="1">
            <a:off x="3597133" y="5497895"/>
            <a:ext cx="1432587" cy="5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1C74133-C3CA-4244-B701-E8821764F2B8}"/>
              </a:ext>
            </a:extLst>
          </p:cNvPr>
          <p:cNvCxnSpPr>
            <a:cxnSpLocks/>
          </p:cNvCxnSpPr>
          <p:nvPr/>
        </p:nvCxnSpPr>
        <p:spPr>
          <a:xfrm flipH="1">
            <a:off x="5944121" y="5497722"/>
            <a:ext cx="1477678" cy="174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5908867-1957-477E-890E-B12D5C76BC44}"/>
              </a:ext>
            </a:extLst>
          </p:cNvPr>
          <p:cNvCxnSpPr>
            <a:cxnSpLocks/>
          </p:cNvCxnSpPr>
          <p:nvPr/>
        </p:nvCxnSpPr>
        <p:spPr>
          <a:xfrm flipV="1">
            <a:off x="5486920" y="4343400"/>
            <a:ext cx="0" cy="697295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4" descr="Tamagotchi Micro:Bit Project">
            <a:extLst>
              <a:ext uri="{FF2B5EF4-FFF2-40B4-BE49-F238E27FC236}">
                <a16:creationId xmlns:a16="http://schemas.microsoft.com/office/drawing/2014/main" id="{A8215512-554A-44A8-AD90-E0F7983415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53794" y="4997527"/>
            <a:ext cx="1515376" cy="1235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20mm GL20528 Light Sensitive Photoresistor LDR - Prayog India">
            <a:extLst>
              <a:ext uri="{FF2B5EF4-FFF2-40B4-BE49-F238E27FC236}">
                <a16:creationId xmlns:a16="http://schemas.microsoft.com/office/drawing/2014/main" id="{2178E8C6-415B-44A6-A764-24C45206BF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6766" y="4622372"/>
            <a:ext cx="1515376" cy="1610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Graphic 15" descr="Computer">
            <a:extLst>
              <a:ext uri="{FF2B5EF4-FFF2-40B4-BE49-F238E27FC236}">
                <a16:creationId xmlns:a16="http://schemas.microsoft.com/office/drawing/2014/main" id="{6DE4B2CC-5BE4-4B0B-AD1A-5B35E0B1F1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52270" y="2922541"/>
            <a:ext cx="1716900" cy="1716900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71A6E94-1088-4E07-945F-E34C52FE8507}"/>
              </a:ext>
            </a:extLst>
          </p:cNvPr>
          <p:cNvCxnSpPr>
            <a:cxnSpLocks/>
          </p:cNvCxnSpPr>
          <p:nvPr/>
        </p:nvCxnSpPr>
        <p:spPr>
          <a:xfrm>
            <a:off x="7421799" y="3180838"/>
            <a:ext cx="0" cy="2563139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19EAA82-7B8A-4A64-89D8-7E22A437CE85}"/>
              </a:ext>
            </a:extLst>
          </p:cNvPr>
          <p:cNvCxnSpPr>
            <a:cxnSpLocks/>
          </p:cNvCxnSpPr>
          <p:nvPr/>
        </p:nvCxnSpPr>
        <p:spPr>
          <a:xfrm flipH="1">
            <a:off x="7421799" y="4968298"/>
            <a:ext cx="1477678" cy="174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1BFB712-73FF-44C6-8454-A2D6C5A39D96}"/>
              </a:ext>
            </a:extLst>
          </p:cNvPr>
          <p:cNvCxnSpPr>
            <a:cxnSpLocks/>
          </p:cNvCxnSpPr>
          <p:nvPr/>
        </p:nvCxnSpPr>
        <p:spPr>
          <a:xfrm flipH="1">
            <a:off x="7421799" y="3645528"/>
            <a:ext cx="1477678" cy="174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 descr="Maxim Integrated MAX14002AAP+, 1 Power Switch IC 20-Pin, SSOP | RS  Components">
            <a:extLst>
              <a:ext uri="{FF2B5EF4-FFF2-40B4-BE49-F238E27FC236}">
                <a16:creationId xmlns:a16="http://schemas.microsoft.com/office/drawing/2014/main" id="{EAEE037C-AAF2-43CC-8CED-E0E536576F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0332" y="4451042"/>
            <a:ext cx="1466170" cy="82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Maxim Integrated MAX14002AAP+, 1 Power Switch IC 20-Pin, SSOP | RS  Components">
            <a:extLst>
              <a:ext uri="{FF2B5EF4-FFF2-40B4-BE49-F238E27FC236}">
                <a16:creationId xmlns:a16="http://schemas.microsoft.com/office/drawing/2014/main" id="{F79A6BB0-E183-4322-B398-01E5B46C4B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4048" y="3180838"/>
            <a:ext cx="1466170" cy="82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89888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465F6F-CA63-46A5-A29F-268DE1C3A5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Tradeoffs in Wired Communication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6D1CB7-406D-44D0-9796-5ADEB0818A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Number of signals</a:t>
            </a:r>
          </a:p>
          <a:p>
            <a:pPr lvl="1"/>
            <a:r>
              <a:rPr lang="en-US" dirty="0"/>
              <a:t>Parallel versus Serial</a:t>
            </a:r>
          </a:p>
          <a:p>
            <a:pPr lvl="1"/>
            <a:endParaRPr lang="en-US" dirty="0"/>
          </a:p>
          <a:p>
            <a:r>
              <a:rPr lang="en-US" dirty="0"/>
              <a:t>Communication speed</a:t>
            </a:r>
          </a:p>
          <a:p>
            <a:pPr lvl="1"/>
            <a:r>
              <a:rPr lang="en-US" dirty="0"/>
              <a:t>1000 bps to 10000000000 bps</a:t>
            </a:r>
          </a:p>
          <a:p>
            <a:pPr lvl="1"/>
            <a:endParaRPr lang="en-US" dirty="0"/>
          </a:p>
          <a:p>
            <a:r>
              <a:rPr lang="en-US" dirty="0"/>
              <a:t>Controlling timing</a:t>
            </a:r>
          </a:p>
          <a:p>
            <a:pPr lvl="1"/>
            <a:r>
              <a:rPr lang="en-US" dirty="0"/>
              <a:t>Synchronous versus Asynchronous</a:t>
            </a:r>
          </a:p>
          <a:p>
            <a:pPr lvl="1"/>
            <a:endParaRPr lang="en-US" dirty="0"/>
          </a:p>
          <a:p>
            <a:r>
              <a:rPr lang="en-US" dirty="0"/>
              <a:t>Network topology</a:t>
            </a:r>
          </a:p>
          <a:p>
            <a:pPr lvl="1"/>
            <a:r>
              <a:rPr lang="en-US" dirty="0"/>
              <a:t>Point-to-Point, Bus, Ring, Star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EA4938-8654-4306-B979-7F1C41D2B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3243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D274A-D73F-ABD8-1F2A-F8321A659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Open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505F9F-06EA-4F31-5CA3-165F296F9E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network topology is </a:t>
            </a:r>
            <a:r>
              <a:rPr lang="en-US" dirty="0" err="1"/>
              <a:t>WiFi</a:t>
            </a:r>
            <a:r>
              <a:rPr lang="en-US" dirty="0"/>
              <a:t>?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dirty="0"/>
              <a:t>Point-to-Point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dirty="0"/>
              <a:t>Shared Bus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dirty="0"/>
              <a:t>Ring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dirty="0"/>
              <a:t>Star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88F16E-AE76-0170-EEC7-43A758E19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8222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D274A-D73F-ABD8-1F2A-F8321A659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Open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505F9F-06EA-4F31-5CA3-165F296F9E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network topology is </a:t>
            </a:r>
            <a:r>
              <a:rPr lang="en-US" dirty="0" err="1"/>
              <a:t>WiFi</a:t>
            </a:r>
            <a:r>
              <a:rPr lang="en-US" dirty="0"/>
              <a:t>?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strike="sngStrike" dirty="0"/>
              <a:t>Point-to-Point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b="1" dirty="0"/>
              <a:t>Shared Bus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strike="sngStrike" dirty="0"/>
              <a:t>Ring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strike="sngStrike" dirty="0"/>
              <a:t>Star</a:t>
            </a:r>
            <a:r>
              <a:rPr lang="en-US" dirty="0"/>
              <a:t> (but close)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Any wireless device can hear any other wireless device (in range)</a:t>
            </a:r>
          </a:p>
          <a:p>
            <a:pPr lvl="1"/>
            <a:r>
              <a:rPr lang="en-US" dirty="0"/>
              <a:t>BUT, it tries to emulate a Star topology, where each device only talks to the router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88F16E-AE76-0170-EEC7-43A758E19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3286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Wired Communication</a:t>
            </a:r>
          </a:p>
          <a:p>
            <a:endParaRPr lang="en-US" dirty="0"/>
          </a:p>
          <a:p>
            <a:r>
              <a:rPr lang="en-US" b="1" dirty="0"/>
              <a:t>UART</a:t>
            </a:r>
          </a:p>
          <a:p>
            <a:endParaRPr lang="en-US" dirty="0"/>
          </a:p>
          <a:p>
            <a:r>
              <a:rPr lang="en-US" dirty="0"/>
              <a:t>nRF52 UARTE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30988122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53733-8B31-4197-B52E-C916EE69EE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UART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D90327-406D-4451-A8AA-C684687230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Universal Asynchronous Receiver Transmitter</a:t>
            </a:r>
          </a:p>
          <a:p>
            <a:pPr lvl="1"/>
            <a:r>
              <a:rPr lang="en-US" dirty="0"/>
              <a:t>Serial communication between two devices</a:t>
            </a:r>
          </a:p>
          <a:p>
            <a:pPr lvl="1"/>
            <a:r>
              <a:rPr lang="en-US" dirty="0"/>
              <a:t>Two wires: transmit and receive</a:t>
            </a:r>
          </a:p>
          <a:p>
            <a:pPr lvl="1"/>
            <a:r>
              <a:rPr lang="en-US" dirty="0"/>
              <a:t>Simple to implement and very common on microcontrollers</a:t>
            </a:r>
          </a:p>
          <a:p>
            <a:endParaRPr lang="en-US" dirty="0"/>
          </a:p>
          <a:p>
            <a:r>
              <a:rPr lang="en-US" dirty="0"/>
              <a:t>Tradeoff choices: Serial, Low speed, Asynchronous, Point-to-Point</a:t>
            </a:r>
          </a:p>
          <a:p>
            <a:endParaRPr lang="en-US" dirty="0"/>
          </a:p>
          <a:p>
            <a:r>
              <a:rPr lang="en-US" dirty="0"/>
              <a:t>Most frequently used to send text data between devices</a:t>
            </a:r>
          </a:p>
          <a:p>
            <a:pPr lvl="1"/>
            <a:r>
              <a:rPr lang="en-US" dirty="0"/>
              <a:t>Microcontroller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b="1" dirty="0"/>
              <a:t> </a:t>
            </a:r>
            <a:r>
              <a:rPr lang="en-US" dirty="0"/>
              <a:t>output</a:t>
            </a:r>
          </a:p>
          <a:p>
            <a:pPr lvl="1"/>
            <a:r>
              <a:rPr lang="en-US" dirty="0"/>
              <a:t>GPS to microcontroller</a:t>
            </a:r>
          </a:p>
          <a:p>
            <a:pPr lvl="1"/>
            <a:r>
              <a:rPr lang="en-US" dirty="0"/>
              <a:t>Radio AT commands to/from microcontroller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C07136-26B0-4A16-8C91-243C40141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9667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E91EB-225C-4171-BD94-F928F45903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UART: chip-to-chip communication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2CFED5-FEDD-42A5-AF5D-7A1CD84918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Usually implemented as a two-wire interface</a:t>
            </a:r>
          </a:p>
          <a:p>
            <a:pPr lvl="1"/>
            <a:r>
              <a:rPr lang="en-US" dirty="0"/>
              <a:t>TXD: Transmits data</a:t>
            </a:r>
          </a:p>
          <a:p>
            <a:pPr lvl="1"/>
            <a:r>
              <a:rPr lang="en-US" dirty="0"/>
              <a:t>RXD: Receives data</a:t>
            </a:r>
          </a:p>
          <a:p>
            <a:pPr lvl="1"/>
            <a:r>
              <a:rPr lang="en-US" dirty="0"/>
              <a:t>Optionally two additional pins for flow control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No clock signal! Asynchronous</a:t>
            </a:r>
          </a:p>
          <a:p>
            <a:pPr lvl="1"/>
            <a:endParaRPr lang="en-US" dirty="0"/>
          </a:p>
          <a:p>
            <a:r>
              <a:rPr lang="en-US" dirty="0"/>
              <a:t>Note: TX connects to RX</a:t>
            </a:r>
            <a:br>
              <a:rPr lang="en-US" dirty="0"/>
            </a:br>
            <a:r>
              <a:rPr lang="en-US" dirty="0"/>
              <a:t>(you’ll always get this</a:t>
            </a:r>
            <a:br>
              <a:rPr lang="en-US" dirty="0"/>
            </a:br>
            <a:r>
              <a:rPr lang="en-US" dirty="0"/>
              <a:t>wrong on the first try)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CF8B3D-3DBC-4AF5-A765-FFD3AB4B6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5E1E420-62FA-4591-AEAA-89DFF56CF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4760" y="3816545"/>
            <a:ext cx="5587540" cy="2254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36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9F78E9C-CB49-4CA3-8667-3AAE45DB94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38" y="216464"/>
            <a:ext cx="12093262" cy="650501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6AEED67-36D2-4435-B677-E87342042718}"/>
              </a:ext>
            </a:extLst>
          </p:cNvPr>
          <p:cNvSpPr/>
          <p:nvPr/>
        </p:nvSpPr>
        <p:spPr>
          <a:xfrm>
            <a:off x="7624293" y="6065949"/>
            <a:ext cx="1017431" cy="5537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6602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EF959-C62E-4F8A-8D4C-BEF087A77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EDBE37-7B8E-47BF-A4AD-CD288F601E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Explore tradeoffs in wired communication</a:t>
            </a:r>
          </a:p>
          <a:p>
            <a:pPr lvl="1"/>
            <a:r>
              <a:rPr lang="en-US" dirty="0"/>
              <a:t>Signals, Speed, Timing, Topology</a:t>
            </a:r>
          </a:p>
          <a:p>
            <a:pPr lvl="1"/>
            <a:endParaRPr lang="en-US" dirty="0"/>
          </a:p>
          <a:p>
            <a:r>
              <a:rPr lang="en-US" dirty="0"/>
              <a:t>Describe wired serial communication protocol: UART</a:t>
            </a:r>
          </a:p>
          <a:p>
            <a:endParaRPr lang="en-US" dirty="0"/>
          </a:p>
          <a:p>
            <a:r>
              <a:rPr lang="en-US" dirty="0"/>
              <a:t>Discuss nRF52 implementation of UART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366CAC-B34E-4A3F-AB6B-24F84A057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7195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5AEFCC3-C898-46D8-81A8-DA343E5D87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467" y="1143000"/>
            <a:ext cx="10960928" cy="43047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D8E202D-53AB-4619-89FA-0B95D77C4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Serial communication - DB9 connector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DCE00C-2707-48EB-B24F-6C250CB9C6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5061396"/>
            <a:ext cx="6707605" cy="111080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Common pattern in cables</a:t>
            </a:r>
          </a:p>
          <a:p>
            <a:pPr lvl="1"/>
            <a:r>
              <a:rPr lang="en-US" dirty="0"/>
              <a:t>Ground (must be common), often VCC, Tx, RX</a:t>
            </a:r>
          </a:p>
          <a:p>
            <a:pPr lvl="1"/>
            <a:r>
              <a:rPr lang="en-US" dirty="0"/>
              <a:t>Plus extra wires for signaling metadata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A8CFE2-A4C7-4A3A-BC83-27217305C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30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331C62A-39A4-443A-94DA-35FEF58D1052}"/>
              </a:ext>
            </a:extLst>
          </p:cNvPr>
          <p:cNvSpPr txBox="1">
            <a:spLocks/>
          </p:cNvSpPr>
          <p:nvPr/>
        </p:nvSpPr>
        <p:spPr>
          <a:xfrm>
            <a:off x="7315200" y="5061395"/>
            <a:ext cx="4494727" cy="129495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dirty="0"/>
              <a:t>Signal voltage not compatible with modern microcontrollers!</a:t>
            </a:r>
          </a:p>
          <a:p>
            <a:pPr lvl="1"/>
            <a:r>
              <a:rPr lang="en-US" sz="2200" dirty="0"/>
              <a:t>Up to +/- 15 volts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0291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0D58F4-A982-42C9-8812-7F55ED50D6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UART data frame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472D2A-D23C-476F-8C51-BDD2482C3F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3908684"/>
            <a:ext cx="10972800" cy="2263515"/>
          </a:xfrm>
        </p:spPr>
        <p:txBody>
          <a:bodyPr/>
          <a:lstStyle/>
          <a:p>
            <a:r>
              <a:rPr lang="en-US" dirty="0"/>
              <a:t>Signal is high by default</a:t>
            </a:r>
          </a:p>
          <a:p>
            <a:r>
              <a:rPr lang="en-US" dirty="0"/>
              <a:t>Goes low to trigger Start</a:t>
            </a:r>
          </a:p>
          <a:p>
            <a:r>
              <a:rPr lang="en-US" dirty="0"/>
              <a:t>Send each data bit (high=1, low=0), plus optionally parity bit</a:t>
            </a:r>
          </a:p>
          <a:p>
            <a:r>
              <a:rPr lang="en-US" dirty="0"/>
              <a:t>Goes high to trigger Stop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5EEBDD-0BBC-4F17-AEBB-3EB41D9BF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23FAE8D-DCA8-4827-B508-57814AF22D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594" y="1143000"/>
            <a:ext cx="10972799" cy="2765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65880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6DEA160E-7245-47D9-8FB7-F30AC289AD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UART example, transmitting 0x32 and 0x3C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1AE4D6-60C5-417B-A083-F4EDB19C0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49122BF-56E3-40EF-9CB5-2DD9B81D4F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521" y="926997"/>
            <a:ext cx="9800946" cy="5794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2003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7819AB-4D71-4448-AA66-B8A52698E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UART baud rates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4B6961-1553-4D13-B05E-ECD8CECB39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3758343" cy="5029200"/>
          </a:xfrm>
        </p:spPr>
        <p:txBody>
          <a:bodyPr>
            <a:normAutofit/>
          </a:bodyPr>
          <a:lstStyle/>
          <a:p>
            <a:r>
              <a:rPr lang="en-US" sz="2400" dirty="0"/>
              <a:t>Baud rate is a measure of “symbols per second”</a:t>
            </a:r>
          </a:p>
          <a:p>
            <a:pPr lvl="1"/>
            <a:r>
              <a:rPr lang="en-US" sz="2000" dirty="0"/>
              <a:t>Typically 1 bit per symbol, but not always</a:t>
            </a:r>
          </a:p>
          <a:p>
            <a:pPr lvl="1"/>
            <a:r>
              <a:rPr lang="en-US" sz="2000" dirty="0"/>
              <a:t>UART is 1 bit per symbol,</a:t>
            </a:r>
            <a:br>
              <a:rPr lang="en-US" sz="2000" dirty="0"/>
            </a:br>
            <a:r>
              <a:rPr lang="en-US" sz="2000" dirty="0"/>
              <a:t>but 8 </a:t>
            </a:r>
            <a:r>
              <a:rPr lang="en-US" sz="2000" i="1" dirty="0"/>
              <a:t>data bits </a:t>
            </a:r>
            <a:r>
              <a:rPr lang="en-US" sz="2000" dirty="0"/>
              <a:t>per 10/11 symbols</a:t>
            </a:r>
          </a:p>
          <a:p>
            <a:pPr lvl="1"/>
            <a:endParaRPr lang="en-US" sz="2000" dirty="0"/>
          </a:p>
          <a:p>
            <a:r>
              <a:rPr lang="en-US" sz="2400" dirty="0"/>
              <a:t>Any baud rate is possible</a:t>
            </a:r>
          </a:p>
          <a:p>
            <a:pPr lvl="1"/>
            <a:r>
              <a:rPr lang="en-US" sz="2000" dirty="0"/>
              <a:t>But there are a handful of normal configurations</a:t>
            </a:r>
          </a:p>
          <a:p>
            <a:pPr lvl="1"/>
            <a:r>
              <a:rPr lang="en-US" sz="2000" dirty="0"/>
              <a:t>115200 and 9600 are most common</a:t>
            </a:r>
          </a:p>
          <a:p>
            <a:pPr lvl="1"/>
            <a:r>
              <a:rPr lang="en-US" sz="2000" dirty="0"/>
              <a:t>We use 38400 for labs!</a:t>
            </a:r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2D57A6-02C7-49EE-B327-2FFB05ADE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6185D80-91A2-4F4A-B4E3-575BCA423A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2491" y="914400"/>
            <a:ext cx="7278850" cy="5102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24493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7819AB-4D71-4448-AA66-B8A52698E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UART sampling rate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4B6961-1553-4D13-B05E-ECD8CECB39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 we make asynchronous communication work?</a:t>
            </a:r>
          </a:p>
          <a:p>
            <a:pPr lvl="1"/>
            <a:r>
              <a:rPr lang="en-US" dirty="0"/>
              <a:t>Both sides must agree on the baud rate</a:t>
            </a:r>
          </a:p>
          <a:p>
            <a:pPr lvl="1"/>
            <a:r>
              <a:rPr lang="en-US" dirty="0"/>
              <a:t>Listen for start bit</a:t>
            </a:r>
          </a:p>
          <a:p>
            <a:pPr lvl="1"/>
            <a:r>
              <a:rPr lang="en-US" dirty="0"/>
              <a:t>Conceptually:</a:t>
            </a:r>
          </a:p>
          <a:p>
            <a:pPr lvl="2"/>
            <a:r>
              <a:rPr lang="en-US" dirty="0"/>
              <a:t>Only need to sample 9-10 more times at baud rate spacing</a:t>
            </a:r>
          </a:p>
          <a:p>
            <a:pPr lvl="2"/>
            <a:r>
              <a:rPr lang="en-US" dirty="0"/>
              <a:t>Short enough that clocks should not diverge too much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Realistically:</a:t>
            </a:r>
          </a:p>
          <a:p>
            <a:pPr lvl="2"/>
            <a:r>
              <a:rPr lang="en-US" dirty="0"/>
              <a:t>Sample 8 or 16 times per bit</a:t>
            </a:r>
          </a:p>
          <a:p>
            <a:pPr lvl="2"/>
            <a:r>
              <a:rPr lang="en-US" dirty="0"/>
              <a:t>Determine boundaries between bits</a:t>
            </a:r>
          </a:p>
          <a:p>
            <a:pPr lvl="2"/>
            <a:r>
              <a:rPr lang="en-US" dirty="0"/>
              <a:t>Select most common value</a:t>
            </a:r>
            <a:br>
              <a:rPr lang="en-US" dirty="0"/>
            </a:br>
            <a:r>
              <a:rPr lang="en-US" dirty="0"/>
              <a:t>between boundaries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2D57A6-02C7-49EE-B327-2FFB05ADE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34</a:t>
            </a:fld>
            <a:endParaRPr lang="en-US"/>
          </a:p>
        </p:txBody>
      </p:sp>
      <p:pic>
        <p:nvPicPr>
          <p:cNvPr id="3074" name="Picture 2" descr="enter image description here">
            <a:extLst>
              <a:ext uri="{FF2B5EF4-FFF2-40B4-BE49-F238E27FC236}">
                <a16:creationId xmlns:a16="http://schemas.microsoft.com/office/drawing/2014/main" id="{3E3D18DA-7154-4737-903B-2E7170DBD3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045" y="3867186"/>
            <a:ext cx="4780349" cy="2305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578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B3A05-ACA6-414C-92B1-E351859B1F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UART flow control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59F468-E91A-4E25-A9EE-2D9A5E9817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do we ensure that the other device is ready for the message?</a:t>
            </a:r>
          </a:p>
          <a:p>
            <a:pPr lvl="1"/>
            <a:r>
              <a:rPr lang="en-US" dirty="0"/>
              <a:t>Add two pins for “hardware flow control”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Ready To Send (RTS) output, signals that you want to send data</a:t>
            </a:r>
          </a:p>
          <a:p>
            <a:pPr lvl="1"/>
            <a:r>
              <a:rPr lang="en-US" dirty="0"/>
              <a:t>Clear to Send (CTS) input, signals that other device is ready to receive</a:t>
            </a:r>
          </a:p>
          <a:p>
            <a:endParaRPr lang="en-US" dirty="0"/>
          </a:p>
          <a:p>
            <a:r>
              <a:rPr lang="en-US" dirty="0"/>
              <a:t>Software flow control is possible</a:t>
            </a:r>
            <a:br>
              <a:rPr lang="en-US" dirty="0"/>
            </a:br>
            <a:r>
              <a:rPr lang="en-US" dirty="0"/>
              <a:t>too</a:t>
            </a:r>
          </a:p>
          <a:p>
            <a:pPr lvl="1"/>
            <a:r>
              <a:rPr lang="en-US" dirty="0"/>
              <a:t>Send special byte that means pause</a:t>
            </a:r>
            <a:br>
              <a:rPr lang="en-US" dirty="0"/>
            </a:br>
            <a:r>
              <a:rPr lang="en-US" dirty="0"/>
              <a:t>or resume transmissions</a:t>
            </a:r>
          </a:p>
          <a:p>
            <a:pPr lvl="1"/>
            <a:r>
              <a:rPr lang="en-US" dirty="0"/>
              <a:t>Only works with ASCII though</a:t>
            </a:r>
            <a:br>
              <a:rPr lang="en-US" dirty="0"/>
            </a:br>
            <a:r>
              <a:rPr lang="en-US" dirty="0"/>
              <a:t>(otherwise, byte might be valid data)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F0E2E3-C59F-4DFE-8C77-DF8029640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35</a:t>
            </a:fld>
            <a:endParaRPr lang="en-US"/>
          </a:p>
        </p:txBody>
      </p:sp>
      <p:pic>
        <p:nvPicPr>
          <p:cNvPr id="4098" name="Picture 2" descr="Flow Control with UARTs - Stack Overflow">
            <a:extLst>
              <a:ext uri="{FF2B5EF4-FFF2-40B4-BE49-F238E27FC236}">
                <a16:creationId xmlns:a16="http://schemas.microsoft.com/office/drawing/2014/main" id="{0FBBA316-4CB5-462A-9562-A9006DB486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6767" y="3476625"/>
            <a:ext cx="4648200" cy="292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356853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2AB55C-B66F-46AA-B8E7-031B1BFAC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UART error conditions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367E37-CEBF-4BAA-99B4-3A9118CBC6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Parity failure</a:t>
            </a:r>
          </a:p>
          <a:p>
            <a:pPr lvl="1"/>
            <a:r>
              <a:rPr lang="en-US" dirty="0"/>
              <a:t>Bit error when receiving data</a:t>
            </a:r>
          </a:p>
          <a:p>
            <a:pPr lvl="1"/>
            <a:endParaRPr lang="en-US" dirty="0"/>
          </a:p>
          <a:p>
            <a:r>
              <a:rPr lang="en-US" dirty="0"/>
              <a:t>Overrun</a:t>
            </a:r>
          </a:p>
          <a:p>
            <a:pPr lvl="1"/>
            <a:r>
              <a:rPr lang="en-US" dirty="0"/>
              <a:t>New data arrived and overwrote buffer in peripheral before it was read</a:t>
            </a:r>
          </a:p>
          <a:p>
            <a:pPr lvl="1"/>
            <a:endParaRPr lang="en-US" dirty="0"/>
          </a:p>
          <a:p>
            <a:r>
              <a:rPr lang="en-US" dirty="0"/>
              <a:t>Framing</a:t>
            </a:r>
          </a:p>
          <a:p>
            <a:pPr lvl="1"/>
            <a:r>
              <a:rPr lang="en-US" dirty="0"/>
              <a:t>Did not see Stop Bit when expected (should be guaranteed “1”)</a:t>
            </a:r>
          </a:p>
          <a:p>
            <a:pPr lvl="1"/>
            <a:endParaRPr lang="en-US" dirty="0"/>
          </a:p>
          <a:p>
            <a:r>
              <a:rPr lang="en-US" dirty="0"/>
              <a:t>Break condition</a:t>
            </a:r>
          </a:p>
          <a:p>
            <a:pPr lvl="1"/>
            <a:r>
              <a:rPr lang="en-US" dirty="0"/>
              <a:t>Signal is low for entire message (Zero data plus Framing Error)</a:t>
            </a:r>
          </a:p>
          <a:p>
            <a:pPr lvl="1"/>
            <a:r>
              <a:rPr lang="en-US" dirty="0"/>
              <a:t>Often used as a signal between devices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8C4526-A30A-4A2F-B1E5-E232DF5AD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37179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7819AB-4D71-4448-AA66-B8A52698E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Detecting errors with parity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4B6961-1553-4D13-B05E-ECD8CECB39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If enabled, choose one configuration for all UART messages</a:t>
            </a:r>
          </a:p>
          <a:p>
            <a:pPr lvl="1"/>
            <a:r>
              <a:rPr lang="en-US" dirty="0"/>
              <a:t>Even parity: total number of “1” bits in data is even</a:t>
            </a:r>
          </a:p>
          <a:p>
            <a:pPr lvl="1"/>
            <a:r>
              <a:rPr lang="en-US" dirty="0"/>
              <a:t>Odd parity: total number of “1” bits in data is odd</a:t>
            </a:r>
          </a:p>
          <a:p>
            <a:endParaRPr lang="en-US" dirty="0"/>
          </a:p>
          <a:p>
            <a:r>
              <a:rPr lang="en-US" dirty="0"/>
              <a:t>Parity bit: set to 1 or 0 based on configuration and message data</a:t>
            </a:r>
          </a:p>
          <a:p>
            <a:pPr lvl="1"/>
            <a:r>
              <a:rPr lang="en-US" dirty="0"/>
              <a:t>If message doesn’t match parity configuration at receiver,</a:t>
            </a:r>
            <a:br>
              <a:rPr lang="en-US" dirty="0"/>
            </a:br>
            <a:r>
              <a:rPr lang="en-US" dirty="0"/>
              <a:t>there was a bit error (single error detecting)</a:t>
            </a:r>
          </a:p>
          <a:p>
            <a:pPr lvl="1"/>
            <a:endParaRPr lang="en-US" dirty="0"/>
          </a:p>
          <a:p>
            <a:r>
              <a:rPr lang="en-US" dirty="0"/>
              <a:t>Example: Data = 10101011  (five “1” bits)</a:t>
            </a:r>
          </a:p>
          <a:p>
            <a:pPr lvl="1"/>
            <a:r>
              <a:rPr lang="en-US" dirty="0"/>
              <a:t>Odd parity: set parity bit to zero</a:t>
            </a:r>
          </a:p>
          <a:p>
            <a:pPr lvl="1"/>
            <a:r>
              <a:rPr lang="en-US" dirty="0"/>
              <a:t>Even parity: set parity bit to one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2D57A6-02C7-49EE-B327-2FFB05ADE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74741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C8A7C-513C-414A-AFCD-CE3995740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UART Pros and Cons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8D9B69-CC31-4B95-B86A-D9542243A9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Pros</a:t>
            </a:r>
          </a:p>
          <a:p>
            <a:pPr lvl="1"/>
            <a:r>
              <a:rPr lang="en-US" dirty="0"/>
              <a:t>Only uses two wires</a:t>
            </a:r>
          </a:p>
          <a:p>
            <a:pPr lvl="1"/>
            <a:r>
              <a:rPr lang="en-US" dirty="0"/>
              <a:t>No clock signal is necessary</a:t>
            </a:r>
          </a:p>
          <a:p>
            <a:pPr lvl="1"/>
            <a:r>
              <a:rPr lang="en-US" dirty="0"/>
              <a:t>Can do error detection with parity bit</a:t>
            </a:r>
          </a:p>
          <a:p>
            <a:pPr lvl="1"/>
            <a:endParaRPr lang="en-US" dirty="0"/>
          </a:p>
          <a:p>
            <a:r>
              <a:rPr lang="en-US" dirty="0"/>
              <a:t>Cons</a:t>
            </a:r>
          </a:p>
          <a:p>
            <a:pPr lvl="1"/>
            <a:r>
              <a:rPr lang="en-US" dirty="0"/>
              <a:t>Data frame is limited to 8 bits out of 10 bits (20% signaling overhead)</a:t>
            </a:r>
          </a:p>
          <a:p>
            <a:pPr lvl="1"/>
            <a:r>
              <a:rPr lang="en-US" dirty="0"/>
              <a:t>Doesn’t support multiple device interactions (point-to-point only)</a:t>
            </a:r>
          </a:p>
          <a:p>
            <a:pPr lvl="1"/>
            <a:r>
              <a:rPr lang="en-US" dirty="0"/>
              <a:t>Relatively slow to ensure proper reception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E3D00D-29A7-4094-840A-343828A6A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85043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386B1-23BD-4306-BEC5-0E72D5FEBB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Longer Decoding Example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DE771C-46B5-47A4-950F-394D4A224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39</a:t>
            </a:fld>
            <a:endParaRPr lang="en-US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15122AC3-1EF7-4965-55B6-90D9EDFA0CCF}"/>
              </a:ext>
            </a:extLst>
          </p:cNvPr>
          <p:cNvGraphicFramePr>
            <a:graphicFrameLocks noGrp="1"/>
          </p:cNvGraphicFramePr>
          <p:nvPr/>
        </p:nvGraphicFramePr>
        <p:xfrm>
          <a:off x="607594" y="1617908"/>
          <a:ext cx="10972786" cy="12444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2729">
                  <a:extLst>
                    <a:ext uri="{9D8B030D-6E8A-4147-A177-3AD203B41FA5}">
                      <a16:colId xmlns:a16="http://schemas.microsoft.com/office/drawing/2014/main" val="4261426425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2920920290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1981442929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3847706331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1037877420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1738414484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1202043312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3557628054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3972069549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4116977455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3342790044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567930986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3091180253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3966020815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4126004499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389182901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3340839919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3220349764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1121926205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829772964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1734036492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1568125510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252230235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3284268570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878725549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3783352477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3148967163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3863216496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3094720325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1779507719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3671997581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1324165708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2590419893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1588456131"/>
                    </a:ext>
                  </a:extLst>
                </a:gridCol>
              </a:tblGrid>
              <a:tr h="124442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4553663"/>
                  </a:ext>
                </a:extLst>
              </a:tr>
            </a:tbl>
          </a:graphicData>
        </a:graphic>
      </p:graphicFrame>
      <p:sp>
        <p:nvSpPr>
          <p:cNvPr id="18" name="Content Placeholder 14">
            <a:extLst>
              <a:ext uri="{FF2B5EF4-FFF2-40B4-BE49-F238E27FC236}">
                <a16:creationId xmlns:a16="http://schemas.microsoft.com/office/drawing/2014/main" id="{75CFC978-406B-EB12-F0BE-655AE869F139}"/>
              </a:ext>
            </a:extLst>
          </p:cNvPr>
          <p:cNvSpPr txBox="1">
            <a:spLocks/>
          </p:cNvSpPr>
          <p:nvPr/>
        </p:nvSpPr>
        <p:spPr>
          <a:xfrm>
            <a:off x="607595" y="3743728"/>
            <a:ext cx="10972800" cy="242847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US" dirty="0"/>
              <a:t>How many bytes are transmitted here?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C7A5F7-E7CF-8584-AC9B-44D9A3C825BC}"/>
              </a:ext>
            </a:extLst>
          </p:cNvPr>
          <p:cNvSpPr txBox="1"/>
          <p:nvPr/>
        </p:nvSpPr>
        <p:spPr>
          <a:xfrm>
            <a:off x="2575775" y="4906851"/>
            <a:ext cx="5318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REMINDER: animation messed up here</a:t>
            </a:r>
          </a:p>
        </p:txBody>
      </p:sp>
    </p:spTree>
    <p:extLst>
      <p:ext uri="{BB962C8B-B14F-4D97-AF65-F5344CB8AC3E}">
        <p14:creationId xmlns:p14="http://schemas.microsoft.com/office/powerpoint/2010/main" val="24469502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/>
              <a:t>Wired Communication</a:t>
            </a:r>
          </a:p>
          <a:p>
            <a:endParaRPr lang="en-US" dirty="0"/>
          </a:p>
          <a:p>
            <a:r>
              <a:rPr lang="en-US" dirty="0"/>
              <a:t>UART</a:t>
            </a:r>
          </a:p>
          <a:p>
            <a:endParaRPr lang="en-US" dirty="0"/>
          </a:p>
          <a:p>
            <a:r>
              <a:rPr lang="en-US" dirty="0"/>
              <a:t>nRF52 UARTE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277649796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386B1-23BD-4306-BEC5-0E72D5FEBB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Longer Decoding Example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DE771C-46B5-47A4-950F-394D4A224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40</a:t>
            </a:fld>
            <a:endParaRPr lang="en-US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15122AC3-1EF7-4965-55B6-90D9EDFA0C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8050009"/>
              </p:ext>
            </p:extLst>
          </p:nvPr>
        </p:nvGraphicFramePr>
        <p:xfrm>
          <a:off x="607594" y="1617908"/>
          <a:ext cx="10972786" cy="12444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2729">
                  <a:extLst>
                    <a:ext uri="{9D8B030D-6E8A-4147-A177-3AD203B41FA5}">
                      <a16:colId xmlns:a16="http://schemas.microsoft.com/office/drawing/2014/main" val="4261426425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2920920290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1981442929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3847706331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1037877420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1738414484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1202043312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3557628054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3972069549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4116977455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3342790044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567930986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3091180253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3966020815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4126004499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389182901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3340839919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3220349764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1121926205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829772964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1734036492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1568125510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252230235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3284268570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878725549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3783352477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3148967163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3863216496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3094720325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1779507719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3671997581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1324165708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2590419893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1588456131"/>
                    </a:ext>
                  </a:extLst>
                </a:gridCol>
              </a:tblGrid>
              <a:tr h="124442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4553663"/>
                  </a:ext>
                </a:extLst>
              </a:tr>
            </a:tbl>
          </a:graphicData>
        </a:graphic>
      </p:graphicFrame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88313D2-0EC3-7FBB-37A8-7A51BB4A1441}"/>
              </a:ext>
            </a:extLst>
          </p:cNvPr>
          <p:cNvCxnSpPr>
            <a:cxnSpLocks/>
          </p:cNvCxnSpPr>
          <p:nvPr/>
        </p:nvCxnSpPr>
        <p:spPr>
          <a:xfrm>
            <a:off x="1251539" y="914400"/>
            <a:ext cx="0" cy="2651439"/>
          </a:xfrm>
          <a:prstGeom prst="line">
            <a:avLst/>
          </a:prstGeom>
          <a:ln w="762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48A9AA8-D011-CBBD-3B47-0D8E7E2FBD56}"/>
              </a:ext>
            </a:extLst>
          </p:cNvPr>
          <p:cNvCxnSpPr>
            <a:cxnSpLocks/>
          </p:cNvCxnSpPr>
          <p:nvPr/>
        </p:nvCxnSpPr>
        <p:spPr>
          <a:xfrm>
            <a:off x="4481990" y="914400"/>
            <a:ext cx="0" cy="2651439"/>
          </a:xfrm>
          <a:prstGeom prst="line">
            <a:avLst/>
          </a:prstGeom>
          <a:ln w="762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139000F-9315-EA9A-D814-11EDD3532D45}"/>
              </a:ext>
            </a:extLst>
          </p:cNvPr>
          <p:cNvCxnSpPr>
            <a:cxnSpLocks/>
          </p:cNvCxnSpPr>
          <p:nvPr/>
        </p:nvCxnSpPr>
        <p:spPr>
          <a:xfrm>
            <a:off x="7712441" y="914400"/>
            <a:ext cx="0" cy="2651439"/>
          </a:xfrm>
          <a:prstGeom prst="line">
            <a:avLst/>
          </a:prstGeom>
          <a:ln w="762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93BD8FB-9C94-3F73-FB43-D2BF85AAA7CD}"/>
              </a:ext>
            </a:extLst>
          </p:cNvPr>
          <p:cNvCxnSpPr>
            <a:cxnSpLocks/>
          </p:cNvCxnSpPr>
          <p:nvPr/>
        </p:nvCxnSpPr>
        <p:spPr>
          <a:xfrm>
            <a:off x="10919280" y="914400"/>
            <a:ext cx="0" cy="2651439"/>
          </a:xfrm>
          <a:prstGeom prst="line">
            <a:avLst/>
          </a:prstGeom>
          <a:ln w="762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3BACDB9A-67BF-13B1-577F-A267EB091BE1}"/>
              </a:ext>
            </a:extLst>
          </p:cNvPr>
          <p:cNvSpPr txBox="1"/>
          <p:nvPr/>
        </p:nvSpPr>
        <p:spPr>
          <a:xfrm rot="16200000">
            <a:off x="953102" y="2055453"/>
            <a:ext cx="888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START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79BD683-5B42-FC70-1EA3-ABD2A2F15457}"/>
              </a:ext>
            </a:extLst>
          </p:cNvPr>
          <p:cNvSpPr txBox="1"/>
          <p:nvPr/>
        </p:nvSpPr>
        <p:spPr>
          <a:xfrm rot="16200000">
            <a:off x="3876616" y="2055453"/>
            <a:ext cx="888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STOP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827FCF0-643F-B389-EC7A-F732CF21B548}"/>
              </a:ext>
            </a:extLst>
          </p:cNvPr>
          <p:cNvSpPr txBox="1"/>
          <p:nvPr/>
        </p:nvSpPr>
        <p:spPr>
          <a:xfrm rot="16200000">
            <a:off x="4198723" y="2055453"/>
            <a:ext cx="888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START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F3A8AEC-875D-D6D6-B1BF-44D58A5FA964}"/>
              </a:ext>
            </a:extLst>
          </p:cNvPr>
          <p:cNvSpPr txBox="1"/>
          <p:nvPr/>
        </p:nvSpPr>
        <p:spPr>
          <a:xfrm rot="16200000">
            <a:off x="7081024" y="2058673"/>
            <a:ext cx="888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STOP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4E7FB61-4603-AB6F-342C-D24697E4D393}"/>
              </a:ext>
            </a:extLst>
          </p:cNvPr>
          <p:cNvSpPr txBox="1"/>
          <p:nvPr/>
        </p:nvSpPr>
        <p:spPr>
          <a:xfrm rot="16200000">
            <a:off x="7429173" y="2055453"/>
            <a:ext cx="888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START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22DBA17-36C3-944C-495E-137EC852FB9A}"/>
              </a:ext>
            </a:extLst>
          </p:cNvPr>
          <p:cNvSpPr txBox="1"/>
          <p:nvPr/>
        </p:nvSpPr>
        <p:spPr>
          <a:xfrm rot="16200000">
            <a:off x="10317703" y="2055453"/>
            <a:ext cx="888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STOP</a:t>
            </a:r>
          </a:p>
        </p:txBody>
      </p:sp>
      <p:sp>
        <p:nvSpPr>
          <p:cNvPr id="20" name="Content Placeholder 14">
            <a:extLst>
              <a:ext uri="{FF2B5EF4-FFF2-40B4-BE49-F238E27FC236}">
                <a16:creationId xmlns:a16="http://schemas.microsoft.com/office/drawing/2014/main" id="{4C99F43A-3A2B-5FD7-69B1-7E43A0AD22C8}"/>
              </a:ext>
            </a:extLst>
          </p:cNvPr>
          <p:cNvSpPr txBox="1">
            <a:spLocks/>
          </p:cNvSpPr>
          <p:nvPr/>
        </p:nvSpPr>
        <p:spPr>
          <a:xfrm>
            <a:off x="607595" y="3743728"/>
            <a:ext cx="10972800" cy="242847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US" dirty="0"/>
              <a:t>How many bytes are transmitted here?	</a:t>
            </a:r>
            <a:r>
              <a:rPr lang="en-US" b="1" dirty="0"/>
              <a:t>3 bytes</a:t>
            </a:r>
          </a:p>
        </p:txBody>
      </p:sp>
    </p:spTree>
    <p:extLst>
      <p:ext uri="{BB962C8B-B14F-4D97-AF65-F5344CB8AC3E}">
        <p14:creationId xmlns:p14="http://schemas.microsoft.com/office/powerpoint/2010/main" val="941144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386B1-23BD-4306-BEC5-0E72D5FEBB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Longer Decoding Example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DE771C-46B5-47A4-950F-394D4A224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41</a:t>
            </a:fld>
            <a:endParaRPr lang="en-US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15122AC3-1EF7-4965-55B6-90D9EDFA0C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6488246"/>
              </p:ext>
            </p:extLst>
          </p:nvPr>
        </p:nvGraphicFramePr>
        <p:xfrm>
          <a:off x="607594" y="1617908"/>
          <a:ext cx="10972786" cy="12444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2729">
                  <a:extLst>
                    <a:ext uri="{9D8B030D-6E8A-4147-A177-3AD203B41FA5}">
                      <a16:colId xmlns:a16="http://schemas.microsoft.com/office/drawing/2014/main" val="4261426425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2920920290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1981442929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3847706331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1037877420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1738414484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1202043312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3557628054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3972069549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4116977455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3342790044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567930986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3091180253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3966020815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4126004499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389182901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3340839919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3220349764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1121926205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829772964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1734036492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1568125510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252230235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3284268570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878725549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3783352477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3148967163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3863216496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3094720325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1779507719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3671997581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1324165708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2590419893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1588456131"/>
                    </a:ext>
                  </a:extLst>
                </a:gridCol>
              </a:tblGrid>
              <a:tr h="124442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4553663"/>
                  </a:ext>
                </a:extLst>
              </a:tr>
            </a:tbl>
          </a:graphicData>
        </a:graphic>
      </p:graphicFrame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88313D2-0EC3-7FBB-37A8-7A51BB4A1441}"/>
              </a:ext>
            </a:extLst>
          </p:cNvPr>
          <p:cNvCxnSpPr>
            <a:cxnSpLocks/>
          </p:cNvCxnSpPr>
          <p:nvPr/>
        </p:nvCxnSpPr>
        <p:spPr>
          <a:xfrm>
            <a:off x="1251539" y="914400"/>
            <a:ext cx="0" cy="2651439"/>
          </a:xfrm>
          <a:prstGeom prst="line">
            <a:avLst/>
          </a:prstGeom>
          <a:ln w="762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48A9AA8-D011-CBBD-3B47-0D8E7E2FBD56}"/>
              </a:ext>
            </a:extLst>
          </p:cNvPr>
          <p:cNvCxnSpPr>
            <a:cxnSpLocks/>
          </p:cNvCxnSpPr>
          <p:nvPr/>
        </p:nvCxnSpPr>
        <p:spPr>
          <a:xfrm>
            <a:off x="4481990" y="914400"/>
            <a:ext cx="0" cy="2651439"/>
          </a:xfrm>
          <a:prstGeom prst="line">
            <a:avLst/>
          </a:prstGeom>
          <a:ln w="762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139000F-9315-EA9A-D814-11EDD3532D45}"/>
              </a:ext>
            </a:extLst>
          </p:cNvPr>
          <p:cNvCxnSpPr>
            <a:cxnSpLocks/>
          </p:cNvCxnSpPr>
          <p:nvPr/>
        </p:nvCxnSpPr>
        <p:spPr>
          <a:xfrm>
            <a:off x="7712441" y="914400"/>
            <a:ext cx="0" cy="2651439"/>
          </a:xfrm>
          <a:prstGeom prst="line">
            <a:avLst/>
          </a:prstGeom>
          <a:ln w="762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93BD8FB-9C94-3F73-FB43-D2BF85AAA7CD}"/>
              </a:ext>
            </a:extLst>
          </p:cNvPr>
          <p:cNvCxnSpPr>
            <a:cxnSpLocks/>
          </p:cNvCxnSpPr>
          <p:nvPr/>
        </p:nvCxnSpPr>
        <p:spPr>
          <a:xfrm>
            <a:off x="10919280" y="914400"/>
            <a:ext cx="0" cy="2651439"/>
          </a:xfrm>
          <a:prstGeom prst="line">
            <a:avLst/>
          </a:prstGeom>
          <a:ln w="762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9F44C49A-D6E7-9225-9699-D20A7EA7F2FE}"/>
              </a:ext>
            </a:extLst>
          </p:cNvPr>
          <p:cNvSpPr txBox="1"/>
          <p:nvPr/>
        </p:nvSpPr>
        <p:spPr>
          <a:xfrm rot="16200000">
            <a:off x="953102" y="2055453"/>
            <a:ext cx="888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START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81139B3-3762-AABD-1CE4-EAE4F725E98D}"/>
              </a:ext>
            </a:extLst>
          </p:cNvPr>
          <p:cNvSpPr txBox="1"/>
          <p:nvPr/>
        </p:nvSpPr>
        <p:spPr>
          <a:xfrm rot="16200000">
            <a:off x="4198723" y="2055453"/>
            <a:ext cx="888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START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0123A51-E781-7B25-8D70-979BB4C57AA3}"/>
              </a:ext>
            </a:extLst>
          </p:cNvPr>
          <p:cNvSpPr txBox="1"/>
          <p:nvPr/>
        </p:nvSpPr>
        <p:spPr>
          <a:xfrm rot="16200000">
            <a:off x="7429173" y="2055453"/>
            <a:ext cx="888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START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9D2F4A7-2473-5DF5-2CC1-E80EBD4D977E}"/>
              </a:ext>
            </a:extLst>
          </p:cNvPr>
          <p:cNvSpPr txBox="1"/>
          <p:nvPr/>
        </p:nvSpPr>
        <p:spPr>
          <a:xfrm rot="16200000">
            <a:off x="3876616" y="2055453"/>
            <a:ext cx="888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STOP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A86C9FF-6515-2042-B813-A2D4D6BE5935}"/>
              </a:ext>
            </a:extLst>
          </p:cNvPr>
          <p:cNvSpPr txBox="1"/>
          <p:nvPr/>
        </p:nvSpPr>
        <p:spPr>
          <a:xfrm rot="16200000">
            <a:off x="7081024" y="2058673"/>
            <a:ext cx="888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STOP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A67728E-ACBA-9993-1A91-9FE21FC944E6}"/>
              </a:ext>
            </a:extLst>
          </p:cNvPr>
          <p:cNvSpPr txBox="1"/>
          <p:nvPr/>
        </p:nvSpPr>
        <p:spPr>
          <a:xfrm rot="16200000">
            <a:off x="10317703" y="2055453"/>
            <a:ext cx="888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STOP</a:t>
            </a:r>
          </a:p>
        </p:txBody>
      </p:sp>
      <p:sp>
        <p:nvSpPr>
          <p:cNvPr id="17" name="Content Placeholder 14">
            <a:extLst>
              <a:ext uri="{FF2B5EF4-FFF2-40B4-BE49-F238E27FC236}">
                <a16:creationId xmlns:a16="http://schemas.microsoft.com/office/drawing/2014/main" id="{C0BD1D6A-FC35-1521-A465-9FFFFBC4BF64}"/>
              </a:ext>
            </a:extLst>
          </p:cNvPr>
          <p:cNvSpPr txBox="1">
            <a:spLocks/>
          </p:cNvSpPr>
          <p:nvPr/>
        </p:nvSpPr>
        <p:spPr>
          <a:xfrm>
            <a:off x="607595" y="3743728"/>
            <a:ext cx="10972800" cy="242847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US" dirty="0"/>
              <a:t>How many bytes are transmitted here?	</a:t>
            </a:r>
            <a:r>
              <a:rPr lang="en-US" b="1" dirty="0"/>
              <a:t>3 bytes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What is the data for the first byte?</a:t>
            </a:r>
          </a:p>
          <a:p>
            <a:pPr lvl="1"/>
            <a:r>
              <a:rPr lang="en-US" dirty="0"/>
              <a:t>Remember: least significant bit is first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What message is sent here?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56688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386B1-23BD-4306-BEC5-0E72D5FEBB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Longer Decoding Example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DE771C-46B5-47A4-950F-394D4A224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42</a:t>
            </a:fld>
            <a:endParaRPr lang="en-US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15122AC3-1EF7-4965-55B6-90D9EDFA0CCF}"/>
              </a:ext>
            </a:extLst>
          </p:cNvPr>
          <p:cNvGraphicFramePr>
            <a:graphicFrameLocks noGrp="1"/>
          </p:cNvGraphicFramePr>
          <p:nvPr/>
        </p:nvGraphicFramePr>
        <p:xfrm>
          <a:off x="607594" y="1617908"/>
          <a:ext cx="10972786" cy="12444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2729">
                  <a:extLst>
                    <a:ext uri="{9D8B030D-6E8A-4147-A177-3AD203B41FA5}">
                      <a16:colId xmlns:a16="http://schemas.microsoft.com/office/drawing/2014/main" val="4261426425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2920920290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1981442929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3847706331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1037877420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1738414484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1202043312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3557628054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3972069549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4116977455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3342790044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567930986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3091180253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3966020815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4126004499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389182901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3340839919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3220349764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1121926205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829772964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1734036492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1568125510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252230235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3284268570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878725549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3783352477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3148967163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3863216496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3094720325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1779507719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3671997581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1324165708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2590419893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1588456131"/>
                    </a:ext>
                  </a:extLst>
                </a:gridCol>
              </a:tblGrid>
              <a:tr h="124442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b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b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b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b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4553663"/>
                  </a:ext>
                </a:extLst>
              </a:tr>
            </a:tbl>
          </a:graphicData>
        </a:graphic>
      </p:graphicFrame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88313D2-0EC3-7FBB-37A8-7A51BB4A1441}"/>
              </a:ext>
            </a:extLst>
          </p:cNvPr>
          <p:cNvCxnSpPr>
            <a:cxnSpLocks/>
          </p:cNvCxnSpPr>
          <p:nvPr/>
        </p:nvCxnSpPr>
        <p:spPr>
          <a:xfrm>
            <a:off x="1251539" y="914400"/>
            <a:ext cx="0" cy="2651439"/>
          </a:xfrm>
          <a:prstGeom prst="line">
            <a:avLst/>
          </a:prstGeom>
          <a:ln w="762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48A9AA8-D011-CBBD-3B47-0D8E7E2FBD56}"/>
              </a:ext>
            </a:extLst>
          </p:cNvPr>
          <p:cNvCxnSpPr>
            <a:cxnSpLocks/>
          </p:cNvCxnSpPr>
          <p:nvPr/>
        </p:nvCxnSpPr>
        <p:spPr>
          <a:xfrm>
            <a:off x="4481990" y="914400"/>
            <a:ext cx="0" cy="2651439"/>
          </a:xfrm>
          <a:prstGeom prst="line">
            <a:avLst/>
          </a:prstGeom>
          <a:ln w="762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139000F-9315-EA9A-D814-11EDD3532D45}"/>
              </a:ext>
            </a:extLst>
          </p:cNvPr>
          <p:cNvCxnSpPr>
            <a:cxnSpLocks/>
          </p:cNvCxnSpPr>
          <p:nvPr/>
        </p:nvCxnSpPr>
        <p:spPr>
          <a:xfrm>
            <a:off x="7712441" y="914400"/>
            <a:ext cx="0" cy="2651439"/>
          </a:xfrm>
          <a:prstGeom prst="line">
            <a:avLst/>
          </a:prstGeom>
          <a:ln w="762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93BD8FB-9C94-3F73-FB43-D2BF85AAA7CD}"/>
              </a:ext>
            </a:extLst>
          </p:cNvPr>
          <p:cNvCxnSpPr>
            <a:cxnSpLocks/>
          </p:cNvCxnSpPr>
          <p:nvPr/>
        </p:nvCxnSpPr>
        <p:spPr>
          <a:xfrm>
            <a:off x="10919280" y="914400"/>
            <a:ext cx="0" cy="2651439"/>
          </a:xfrm>
          <a:prstGeom prst="line">
            <a:avLst/>
          </a:prstGeom>
          <a:ln w="762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9F44C49A-D6E7-9225-9699-D20A7EA7F2FE}"/>
              </a:ext>
            </a:extLst>
          </p:cNvPr>
          <p:cNvSpPr txBox="1"/>
          <p:nvPr/>
        </p:nvSpPr>
        <p:spPr>
          <a:xfrm rot="16200000">
            <a:off x="953102" y="2055453"/>
            <a:ext cx="888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START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81139B3-3762-AABD-1CE4-EAE4F725E98D}"/>
              </a:ext>
            </a:extLst>
          </p:cNvPr>
          <p:cNvSpPr txBox="1"/>
          <p:nvPr/>
        </p:nvSpPr>
        <p:spPr>
          <a:xfrm rot="16200000">
            <a:off x="4198723" y="2055453"/>
            <a:ext cx="888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START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0123A51-E781-7B25-8D70-979BB4C57AA3}"/>
              </a:ext>
            </a:extLst>
          </p:cNvPr>
          <p:cNvSpPr txBox="1"/>
          <p:nvPr/>
        </p:nvSpPr>
        <p:spPr>
          <a:xfrm rot="16200000">
            <a:off x="7429173" y="2055453"/>
            <a:ext cx="888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START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9D2F4A7-2473-5DF5-2CC1-E80EBD4D977E}"/>
              </a:ext>
            </a:extLst>
          </p:cNvPr>
          <p:cNvSpPr txBox="1"/>
          <p:nvPr/>
        </p:nvSpPr>
        <p:spPr>
          <a:xfrm rot="16200000">
            <a:off x="3876616" y="2055453"/>
            <a:ext cx="888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STOP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A86C9FF-6515-2042-B813-A2D4D6BE5935}"/>
              </a:ext>
            </a:extLst>
          </p:cNvPr>
          <p:cNvSpPr txBox="1"/>
          <p:nvPr/>
        </p:nvSpPr>
        <p:spPr>
          <a:xfrm rot="16200000">
            <a:off x="7081024" y="2058673"/>
            <a:ext cx="888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STOP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A67728E-ACBA-9993-1A91-9FE21FC944E6}"/>
              </a:ext>
            </a:extLst>
          </p:cNvPr>
          <p:cNvSpPr txBox="1"/>
          <p:nvPr/>
        </p:nvSpPr>
        <p:spPr>
          <a:xfrm rot="16200000">
            <a:off x="10317703" y="2055453"/>
            <a:ext cx="888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STOP</a:t>
            </a:r>
          </a:p>
        </p:txBody>
      </p:sp>
      <p:sp>
        <p:nvSpPr>
          <p:cNvPr id="17" name="Content Placeholder 14">
            <a:extLst>
              <a:ext uri="{FF2B5EF4-FFF2-40B4-BE49-F238E27FC236}">
                <a16:creationId xmlns:a16="http://schemas.microsoft.com/office/drawing/2014/main" id="{C0BD1D6A-FC35-1521-A465-9FFFFBC4BF64}"/>
              </a:ext>
            </a:extLst>
          </p:cNvPr>
          <p:cNvSpPr txBox="1">
            <a:spLocks/>
          </p:cNvSpPr>
          <p:nvPr/>
        </p:nvSpPr>
        <p:spPr>
          <a:xfrm>
            <a:off x="607595" y="3743728"/>
            <a:ext cx="10972800" cy="242847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US" dirty="0"/>
              <a:t>How many bytes are transmitted here?	</a:t>
            </a:r>
            <a:r>
              <a:rPr lang="en-US" b="1" dirty="0"/>
              <a:t>3 bytes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What is the data for the first byte?	</a:t>
            </a:r>
            <a:r>
              <a:rPr lang="en-US" b="1" dirty="0"/>
              <a:t>0b01001000 -&gt; 0x48</a:t>
            </a:r>
          </a:p>
          <a:p>
            <a:pPr lvl="1"/>
            <a:r>
              <a:rPr lang="en-US" dirty="0"/>
              <a:t>Remember: least significant bit is first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What message is sent here?</a:t>
            </a:r>
          </a:p>
        </p:txBody>
      </p:sp>
    </p:spTree>
    <p:extLst>
      <p:ext uri="{BB962C8B-B14F-4D97-AF65-F5344CB8AC3E}">
        <p14:creationId xmlns:p14="http://schemas.microsoft.com/office/powerpoint/2010/main" val="325012044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386B1-23BD-4306-BEC5-0E72D5FEBB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Longer Decoding Example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DE771C-46B5-47A4-950F-394D4A224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43</a:t>
            </a:fld>
            <a:endParaRPr lang="en-US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15122AC3-1EF7-4965-55B6-90D9EDFA0C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1406759"/>
              </p:ext>
            </p:extLst>
          </p:nvPr>
        </p:nvGraphicFramePr>
        <p:xfrm>
          <a:off x="607594" y="1617908"/>
          <a:ext cx="10972786" cy="12444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2729">
                  <a:extLst>
                    <a:ext uri="{9D8B030D-6E8A-4147-A177-3AD203B41FA5}">
                      <a16:colId xmlns:a16="http://schemas.microsoft.com/office/drawing/2014/main" val="4261426425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2920920290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1981442929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3847706331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1037877420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1738414484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1202043312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3557628054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3972069549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4116977455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3342790044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567930986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3091180253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3966020815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4126004499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389182901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3340839919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3220349764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1121926205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829772964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1734036492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1568125510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252230235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3284268570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878725549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3783352477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3148967163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3863216496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3094720325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1779507719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3671997581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1324165708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2590419893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1588456131"/>
                    </a:ext>
                  </a:extLst>
                </a:gridCol>
              </a:tblGrid>
              <a:tr h="124442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b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b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b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b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b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b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b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b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b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b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b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b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b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b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4553663"/>
                  </a:ext>
                </a:extLst>
              </a:tr>
            </a:tbl>
          </a:graphicData>
        </a:graphic>
      </p:graphicFrame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88313D2-0EC3-7FBB-37A8-7A51BB4A1441}"/>
              </a:ext>
            </a:extLst>
          </p:cNvPr>
          <p:cNvCxnSpPr>
            <a:cxnSpLocks/>
          </p:cNvCxnSpPr>
          <p:nvPr/>
        </p:nvCxnSpPr>
        <p:spPr>
          <a:xfrm>
            <a:off x="1251539" y="914400"/>
            <a:ext cx="0" cy="2651439"/>
          </a:xfrm>
          <a:prstGeom prst="line">
            <a:avLst/>
          </a:prstGeom>
          <a:ln w="762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48A9AA8-D011-CBBD-3B47-0D8E7E2FBD56}"/>
              </a:ext>
            </a:extLst>
          </p:cNvPr>
          <p:cNvCxnSpPr>
            <a:cxnSpLocks/>
          </p:cNvCxnSpPr>
          <p:nvPr/>
        </p:nvCxnSpPr>
        <p:spPr>
          <a:xfrm>
            <a:off x="4481990" y="914400"/>
            <a:ext cx="0" cy="2651439"/>
          </a:xfrm>
          <a:prstGeom prst="line">
            <a:avLst/>
          </a:prstGeom>
          <a:ln w="762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139000F-9315-EA9A-D814-11EDD3532D45}"/>
              </a:ext>
            </a:extLst>
          </p:cNvPr>
          <p:cNvCxnSpPr>
            <a:cxnSpLocks/>
          </p:cNvCxnSpPr>
          <p:nvPr/>
        </p:nvCxnSpPr>
        <p:spPr>
          <a:xfrm>
            <a:off x="7712441" y="914400"/>
            <a:ext cx="0" cy="2651439"/>
          </a:xfrm>
          <a:prstGeom prst="line">
            <a:avLst/>
          </a:prstGeom>
          <a:ln w="762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93BD8FB-9C94-3F73-FB43-D2BF85AAA7CD}"/>
              </a:ext>
            </a:extLst>
          </p:cNvPr>
          <p:cNvCxnSpPr>
            <a:cxnSpLocks/>
          </p:cNvCxnSpPr>
          <p:nvPr/>
        </p:nvCxnSpPr>
        <p:spPr>
          <a:xfrm>
            <a:off x="10919280" y="914400"/>
            <a:ext cx="0" cy="2651439"/>
          </a:xfrm>
          <a:prstGeom prst="line">
            <a:avLst/>
          </a:prstGeom>
          <a:ln w="762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9F44C49A-D6E7-9225-9699-D20A7EA7F2FE}"/>
              </a:ext>
            </a:extLst>
          </p:cNvPr>
          <p:cNvSpPr txBox="1"/>
          <p:nvPr/>
        </p:nvSpPr>
        <p:spPr>
          <a:xfrm rot="16200000">
            <a:off x="953102" y="2055453"/>
            <a:ext cx="888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START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81139B3-3762-AABD-1CE4-EAE4F725E98D}"/>
              </a:ext>
            </a:extLst>
          </p:cNvPr>
          <p:cNvSpPr txBox="1"/>
          <p:nvPr/>
        </p:nvSpPr>
        <p:spPr>
          <a:xfrm rot="16200000">
            <a:off x="4198723" y="2055453"/>
            <a:ext cx="888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START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0123A51-E781-7B25-8D70-979BB4C57AA3}"/>
              </a:ext>
            </a:extLst>
          </p:cNvPr>
          <p:cNvSpPr txBox="1"/>
          <p:nvPr/>
        </p:nvSpPr>
        <p:spPr>
          <a:xfrm rot="16200000">
            <a:off x="7429173" y="2055453"/>
            <a:ext cx="888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START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9D2F4A7-2473-5DF5-2CC1-E80EBD4D977E}"/>
              </a:ext>
            </a:extLst>
          </p:cNvPr>
          <p:cNvSpPr txBox="1"/>
          <p:nvPr/>
        </p:nvSpPr>
        <p:spPr>
          <a:xfrm rot="16200000">
            <a:off x="3876616" y="2055453"/>
            <a:ext cx="888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STOP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A86C9FF-6515-2042-B813-A2D4D6BE5935}"/>
              </a:ext>
            </a:extLst>
          </p:cNvPr>
          <p:cNvSpPr txBox="1"/>
          <p:nvPr/>
        </p:nvSpPr>
        <p:spPr>
          <a:xfrm rot="16200000">
            <a:off x="7081024" y="2058673"/>
            <a:ext cx="888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STOP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A67728E-ACBA-9993-1A91-9FE21FC944E6}"/>
              </a:ext>
            </a:extLst>
          </p:cNvPr>
          <p:cNvSpPr txBox="1"/>
          <p:nvPr/>
        </p:nvSpPr>
        <p:spPr>
          <a:xfrm rot="16200000">
            <a:off x="10317703" y="2055453"/>
            <a:ext cx="888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STOP</a:t>
            </a:r>
          </a:p>
        </p:txBody>
      </p:sp>
      <p:sp>
        <p:nvSpPr>
          <p:cNvPr id="17" name="Content Placeholder 14">
            <a:extLst>
              <a:ext uri="{FF2B5EF4-FFF2-40B4-BE49-F238E27FC236}">
                <a16:creationId xmlns:a16="http://schemas.microsoft.com/office/drawing/2014/main" id="{C0BD1D6A-FC35-1521-A465-9FFFFBC4BF64}"/>
              </a:ext>
            </a:extLst>
          </p:cNvPr>
          <p:cNvSpPr txBox="1">
            <a:spLocks/>
          </p:cNvSpPr>
          <p:nvPr/>
        </p:nvSpPr>
        <p:spPr>
          <a:xfrm>
            <a:off x="607595" y="3743728"/>
            <a:ext cx="10972800" cy="242847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US" dirty="0"/>
              <a:t>How many bytes are transmitted here?	</a:t>
            </a:r>
            <a:r>
              <a:rPr lang="en-US" b="1" dirty="0"/>
              <a:t>3 bytes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What is the data for the first byte?	</a:t>
            </a:r>
            <a:r>
              <a:rPr lang="en-US" b="1" dirty="0"/>
              <a:t>0b01001000 -&gt; 0x48</a:t>
            </a:r>
          </a:p>
          <a:p>
            <a:pPr lvl="1"/>
            <a:r>
              <a:rPr lang="en-US" dirty="0"/>
              <a:t>Remember: least significant bit is first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What message is sent here?		</a:t>
            </a:r>
            <a:r>
              <a:rPr lang="en-US" b="1" dirty="0"/>
              <a:t>0x48, 0x49, 0x21</a:t>
            </a:r>
          </a:p>
          <a:p>
            <a:pPr marL="457200" lvl="1" indent="0">
              <a:buNone/>
            </a:pPr>
            <a:r>
              <a:rPr lang="en-US" b="1" dirty="0"/>
              <a:t>							</a:t>
            </a:r>
            <a:r>
              <a:rPr lang="en-US" dirty="0"/>
              <a:t>In ASCII: HI!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31454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386B1-23BD-4306-BEC5-0E72D5FEBB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Real-world signals don’t have the guide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DE771C-46B5-47A4-950F-394D4A224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44</a:t>
            </a:fld>
            <a:endParaRPr lang="en-US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15122AC3-1EF7-4965-55B6-90D9EDFA0C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0167701"/>
              </p:ext>
            </p:extLst>
          </p:nvPr>
        </p:nvGraphicFramePr>
        <p:xfrm>
          <a:off x="607594" y="1617908"/>
          <a:ext cx="10972786" cy="12444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5458">
                  <a:extLst>
                    <a:ext uri="{9D8B030D-6E8A-4147-A177-3AD203B41FA5}">
                      <a16:colId xmlns:a16="http://schemas.microsoft.com/office/drawing/2014/main" val="4261426425"/>
                    </a:ext>
                  </a:extLst>
                </a:gridCol>
                <a:gridCol w="1290916">
                  <a:extLst>
                    <a:ext uri="{9D8B030D-6E8A-4147-A177-3AD203B41FA5}">
                      <a16:colId xmlns:a16="http://schemas.microsoft.com/office/drawing/2014/main" val="1981442929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1202043312"/>
                    </a:ext>
                  </a:extLst>
                </a:gridCol>
                <a:gridCol w="645458">
                  <a:extLst>
                    <a:ext uri="{9D8B030D-6E8A-4147-A177-3AD203B41FA5}">
                      <a16:colId xmlns:a16="http://schemas.microsoft.com/office/drawing/2014/main" val="3557628054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4116977455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3342790044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567930986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3091180253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3966020815"/>
                    </a:ext>
                  </a:extLst>
                </a:gridCol>
                <a:gridCol w="645458">
                  <a:extLst>
                    <a:ext uri="{9D8B030D-6E8A-4147-A177-3AD203B41FA5}">
                      <a16:colId xmlns:a16="http://schemas.microsoft.com/office/drawing/2014/main" val="4126004499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3340839919"/>
                    </a:ext>
                  </a:extLst>
                </a:gridCol>
                <a:gridCol w="645458">
                  <a:extLst>
                    <a:ext uri="{9D8B030D-6E8A-4147-A177-3AD203B41FA5}">
                      <a16:colId xmlns:a16="http://schemas.microsoft.com/office/drawing/2014/main" val="3220349764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829772964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1734036492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1568125510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252230235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3284268570"/>
                    </a:ext>
                  </a:extLst>
                </a:gridCol>
                <a:gridCol w="1290916">
                  <a:extLst>
                    <a:ext uri="{9D8B030D-6E8A-4147-A177-3AD203B41FA5}">
                      <a16:colId xmlns:a16="http://schemas.microsoft.com/office/drawing/2014/main" val="878725549"/>
                    </a:ext>
                  </a:extLst>
                </a:gridCol>
                <a:gridCol w="322729">
                  <a:extLst>
                    <a:ext uri="{9D8B030D-6E8A-4147-A177-3AD203B41FA5}">
                      <a16:colId xmlns:a16="http://schemas.microsoft.com/office/drawing/2014/main" val="3094720325"/>
                    </a:ext>
                  </a:extLst>
                </a:gridCol>
                <a:gridCol w="645458">
                  <a:extLst>
                    <a:ext uri="{9D8B030D-6E8A-4147-A177-3AD203B41FA5}">
                      <a16:colId xmlns:a16="http://schemas.microsoft.com/office/drawing/2014/main" val="1779507719"/>
                    </a:ext>
                  </a:extLst>
                </a:gridCol>
                <a:gridCol w="968187">
                  <a:extLst>
                    <a:ext uri="{9D8B030D-6E8A-4147-A177-3AD203B41FA5}">
                      <a16:colId xmlns:a16="http://schemas.microsoft.com/office/drawing/2014/main" val="1324165708"/>
                    </a:ext>
                  </a:extLst>
                </a:gridCol>
              </a:tblGrid>
              <a:tr h="124442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4553663"/>
                  </a:ext>
                </a:extLst>
              </a:tr>
            </a:tbl>
          </a:graphicData>
        </a:graphic>
      </p:graphicFrame>
      <p:sp>
        <p:nvSpPr>
          <p:cNvPr id="18" name="Content Placeholder 14">
            <a:extLst>
              <a:ext uri="{FF2B5EF4-FFF2-40B4-BE49-F238E27FC236}">
                <a16:creationId xmlns:a16="http://schemas.microsoft.com/office/drawing/2014/main" id="{75CFC978-406B-EB12-F0BE-655AE869F139}"/>
              </a:ext>
            </a:extLst>
          </p:cNvPr>
          <p:cNvSpPr txBox="1">
            <a:spLocks/>
          </p:cNvSpPr>
          <p:nvPr/>
        </p:nvSpPr>
        <p:spPr>
          <a:xfrm>
            <a:off x="607595" y="3743728"/>
            <a:ext cx="10972800" cy="242847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Assume the smallest step you ever see is the bit length</a:t>
            </a:r>
          </a:p>
          <a:p>
            <a:pPr lvl="1"/>
            <a:r>
              <a:rPr lang="en-US" dirty="0"/>
              <a:t>Check that the start/stop bits are where you expect</a:t>
            </a:r>
          </a:p>
          <a:p>
            <a:pPr lvl="1"/>
            <a:r>
              <a:rPr lang="en-US" dirty="0"/>
              <a:t>Calculate the values</a:t>
            </a:r>
          </a:p>
          <a:p>
            <a:pPr lvl="1"/>
            <a:endParaRPr lang="en-US" dirty="0"/>
          </a:p>
          <a:p>
            <a:r>
              <a:rPr lang="en-US" dirty="0"/>
              <a:t>Or use a logic analyzer that can decode it for you</a:t>
            </a:r>
          </a:p>
        </p:txBody>
      </p:sp>
    </p:spTree>
    <p:extLst>
      <p:ext uri="{BB962C8B-B14F-4D97-AF65-F5344CB8AC3E}">
        <p14:creationId xmlns:p14="http://schemas.microsoft.com/office/powerpoint/2010/main" val="215941876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0B8112-4713-48A3-88C1-6D550534A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UART to USB bridge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C2401D-8936-4B0D-8AF3-651A5C5276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3950570"/>
            <a:ext cx="10972800" cy="2221629"/>
          </a:xfrm>
        </p:spPr>
        <p:txBody>
          <a:bodyPr>
            <a:normAutofit fontScale="92500"/>
          </a:bodyPr>
          <a:lstStyle/>
          <a:p>
            <a:r>
              <a:rPr lang="en-US" dirty="0"/>
              <a:t>FTDI makes the most common chip to do this (FT232)</a:t>
            </a:r>
          </a:p>
          <a:p>
            <a:r>
              <a:rPr lang="en-US" dirty="0" err="1"/>
              <a:t>Microbit</a:t>
            </a:r>
            <a:r>
              <a:rPr lang="en-US" dirty="0"/>
              <a:t> uses a microcontroller to do this!</a:t>
            </a:r>
          </a:p>
          <a:p>
            <a:pPr lvl="1"/>
            <a:r>
              <a:rPr lang="en-US" dirty="0"/>
              <a:t>Secondary microcontroller connects to USB</a:t>
            </a:r>
          </a:p>
          <a:p>
            <a:pPr lvl="1"/>
            <a:r>
              <a:rPr lang="en-US" dirty="0"/>
              <a:t>Also connects to nRF52833 via UART and JTAG</a:t>
            </a:r>
          </a:p>
          <a:p>
            <a:pPr lvl="1"/>
            <a:r>
              <a:rPr lang="en-US" dirty="0"/>
              <a:t>ttyACM0 is a “virtual serial device” on top of USB, </a:t>
            </a:r>
            <a:r>
              <a:rPr lang="en-US" dirty="0" err="1"/>
              <a:t>miniterm</a:t>
            </a:r>
            <a:r>
              <a:rPr lang="en-US" dirty="0"/>
              <a:t> is a serial console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B7773C-F8CC-48D6-9C5C-93685DA2D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997B73E-CC1D-43CF-824B-E4774DB429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3458" y="1143000"/>
            <a:ext cx="7981072" cy="2807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24721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Wired Communication</a:t>
            </a:r>
          </a:p>
          <a:p>
            <a:endParaRPr lang="en-US" dirty="0"/>
          </a:p>
          <a:p>
            <a:r>
              <a:rPr lang="en-US" dirty="0"/>
              <a:t>UART</a:t>
            </a:r>
          </a:p>
          <a:p>
            <a:endParaRPr lang="en-US" dirty="0"/>
          </a:p>
          <a:p>
            <a:r>
              <a:rPr lang="en-US" b="1" dirty="0"/>
              <a:t>nRF52 UARTE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326875495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C8A7C-513C-414A-AFCD-CE3995740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Which UART peripheral?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8D9B69-CC31-4B95-B86A-D9542243A9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Two peripherals in the nRF52 documentation</a:t>
            </a:r>
          </a:p>
          <a:p>
            <a:pPr lvl="1"/>
            <a:endParaRPr lang="en-US" dirty="0"/>
          </a:p>
          <a:p>
            <a:r>
              <a:rPr lang="en-US" strike="sngStrike" dirty="0"/>
              <a:t>UART peripheral</a:t>
            </a:r>
          </a:p>
          <a:p>
            <a:pPr lvl="1"/>
            <a:r>
              <a:rPr lang="en-US" dirty="0"/>
              <a:t>Standard UART without DMA</a:t>
            </a:r>
          </a:p>
          <a:p>
            <a:pPr lvl="1"/>
            <a:r>
              <a:rPr lang="en-US" dirty="0"/>
              <a:t>Deprecated (as in, they strongly suggest not using it)</a:t>
            </a:r>
          </a:p>
          <a:p>
            <a:pPr lvl="1"/>
            <a:endParaRPr lang="en-US" dirty="0"/>
          </a:p>
          <a:p>
            <a:r>
              <a:rPr lang="en-US" b="1" dirty="0"/>
              <a:t>UARTE peripheral</a:t>
            </a:r>
          </a:p>
          <a:p>
            <a:pPr lvl="1"/>
            <a:r>
              <a:rPr lang="en-US" dirty="0"/>
              <a:t>Standard UART with DMA</a:t>
            </a:r>
          </a:p>
          <a:p>
            <a:pPr lvl="1"/>
            <a:endParaRPr lang="en-US" dirty="0"/>
          </a:p>
          <a:p>
            <a:r>
              <a:rPr lang="en-US" dirty="0"/>
              <a:t>Their registers overlap</a:t>
            </a:r>
          </a:p>
          <a:p>
            <a:pPr lvl="1"/>
            <a:r>
              <a:rPr lang="en-US" dirty="0"/>
              <a:t>They are two different ways of using the same hardware</a:t>
            </a:r>
          </a:p>
          <a:p>
            <a:pPr lvl="1"/>
            <a:r>
              <a:rPr lang="en-US" dirty="0"/>
              <a:t>Only one at a time can be “active”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E3D00D-29A7-4094-840A-343828A6A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47192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22A826-E22F-189B-0D26-E487A6161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UARTE Peripheral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BFC290-5F14-AD90-6ADF-BAF8313AAD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Configurations</a:t>
            </a:r>
          </a:p>
          <a:p>
            <a:pPr lvl="1"/>
            <a:r>
              <a:rPr lang="en-US" dirty="0"/>
              <a:t>Pins: TXD, RXD, and optionally RTS, CTS</a:t>
            </a:r>
          </a:p>
          <a:p>
            <a:pPr lvl="1"/>
            <a:r>
              <a:rPr lang="en-US" dirty="0" err="1"/>
              <a:t>Baudrate</a:t>
            </a:r>
            <a:r>
              <a:rPr lang="en-US" dirty="0"/>
              <a:t>, Parity, Flow control</a:t>
            </a:r>
          </a:p>
          <a:p>
            <a:endParaRPr lang="en-US" dirty="0"/>
          </a:p>
          <a:p>
            <a:r>
              <a:rPr lang="en-US" dirty="0"/>
              <a:t>Actions</a:t>
            </a:r>
          </a:p>
          <a:p>
            <a:pPr lvl="1"/>
            <a:r>
              <a:rPr lang="en-US" dirty="0"/>
              <a:t>Transmit via DMA</a:t>
            </a:r>
          </a:p>
          <a:p>
            <a:pPr lvl="2"/>
            <a:r>
              <a:rPr lang="en-US" dirty="0"/>
              <a:t>Provide a pointer to RAM (not Flash) and a length</a:t>
            </a:r>
          </a:p>
          <a:p>
            <a:endParaRPr lang="en-US" dirty="0"/>
          </a:p>
          <a:p>
            <a:pPr lvl="1"/>
            <a:r>
              <a:rPr lang="en-US" dirty="0"/>
              <a:t>Receive via DMA</a:t>
            </a:r>
          </a:p>
          <a:p>
            <a:pPr lvl="2"/>
            <a:r>
              <a:rPr lang="en-US" dirty="0"/>
              <a:t>Provider a pointer to RAM and a length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60ED08-7026-D204-A2B9-4E7DDD223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41187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UARTE peripheral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49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6BFFA9F-6669-489B-B4DA-FD3D0419D4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6829" y="1143000"/>
            <a:ext cx="8799440" cy="4410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4074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Purpose of communication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Goal: convey digital information between two devices</a:t>
            </a:r>
          </a:p>
          <a:p>
            <a:endParaRPr lang="en-US" dirty="0"/>
          </a:p>
          <a:p>
            <a:r>
              <a:rPr lang="en-US" dirty="0"/>
              <a:t>Simple solution</a:t>
            </a:r>
          </a:p>
          <a:p>
            <a:pPr lvl="1"/>
            <a:r>
              <a:rPr lang="en-US" dirty="0"/>
              <a:t>Digital I/O pin – 1-bit of information</a:t>
            </a:r>
          </a:p>
          <a:p>
            <a:pPr lvl="1"/>
            <a:endParaRPr lang="en-US" dirty="0"/>
          </a:p>
          <a:p>
            <a:r>
              <a:rPr lang="en-US" dirty="0"/>
              <a:t>Complex solution</a:t>
            </a:r>
          </a:p>
          <a:p>
            <a:pPr lvl="1"/>
            <a:r>
              <a:rPr lang="en-US" dirty="0"/>
              <a:t>Send multiple bits (arbitrarily many)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While also minimizing</a:t>
            </a:r>
          </a:p>
          <a:p>
            <a:pPr lvl="2"/>
            <a:r>
              <a:rPr lang="en-US" dirty="0"/>
              <a:t>Time, Energy, Pins, Errors, etc.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92813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UARTE peripheral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4CD1B76-9895-4ACB-9998-BA7EE0D7EB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5553636"/>
            <a:ext cx="10972800" cy="618563"/>
          </a:xfrm>
        </p:spPr>
        <p:txBody>
          <a:bodyPr/>
          <a:lstStyle/>
          <a:p>
            <a:r>
              <a:rPr lang="en-US" dirty="0"/>
              <a:t>Pins: RX, TX, (optional) CTS and RTS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50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6BFFA9F-6669-489B-B4DA-FD3D0419D4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6829" y="1143000"/>
            <a:ext cx="8799440" cy="441063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9C7295F-68D6-43BC-8113-0A9F41AB5729}"/>
              </a:ext>
            </a:extLst>
          </p:cNvPr>
          <p:cNvSpPr/>
          <p:nvPr/>
        </p:nvSpPr>
        <p:spPr>
          <a:xfrm>
            <a:off x="2665927" y="1004552"/>
            <a:ext cx="6284890" cy="875763"/>
          </a:xfrm>
          <a:prstGeom prst="rect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80964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UARTE peripheral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4CD1B76-9895-4ACB-9998-BA7EE0D7EB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5553636"/>
            <a:ext cx="10972800" cy="618563"/>
          </a:xfrm>
        </p:spPr>
        <p:txBody>
          <a:bodyPr/>
          <a:lstStyle/>
          <a:p>
            <a:r>
              <a:rPr lang="en-US" dirty="0"/>
              <a:t>Receive connects directly to buffer in RAM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51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6BFFA9F-6669-489B-B4DA-FD3D0419D4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6829" y="1143000"/>
            <a:ext cx="8799440" cy="441063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9C7295F-68D6-43BC-8113-0A9F41AB5729}"/>
              </a:ext>
            </a:extLst>
          </p:cNvPr>
          <p:cNvSpPr/>
          <p:nvPr/>
        </p:nvSpPr>
        <p:spPr>
          <a:xfrm>
            <a:off x="2768958" y="1142999"/>
            <a:ext cx="3103808" cy="4072946"/>
          </a:xfrm>
          <a:prstGeom prst="rect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5049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UARTE peripheral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4CD1B76-9895-4ACB-9998-BA7EE0D7EB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5553636"/>
            <a:ext cx="10972800" cy="618563"/>
          </a:xfrm>
        </p:spPr>
        <p:txBody>
          <a:bodyPr/>
          <a:lstStyle/>
          <a:p>
            <a:r>
              <a:rPr lang="en-US" dirty="0"/>
              <a:t>Transmit connects directly from buffer in RAM (not flash!)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52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6BFFA9F-6669-489B-B4DA-FD3D0419D4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6829" y="1143000"/>
            <a:ext cx="8799440" cy="441063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9C7295F-68D6-43BC-8113-0A9F41AB5729}"/>
              </a:ext>
            </a:extLst>
          </p:cNvPr>
          <p:cNvSpPr/>
          <p:nvPr/>
        </p:nvSpPr>
        <p:spPr>
          <a:xfrm>
            <a:off x="5808370" y="1142999"/>
            <a:ext cx="3155326" cy="4072946"/>
          </a:xfrm>
          <a:prstGeom prst="rect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84045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3490F4D-91B7-4C6A-BC81-59F6759E0E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1533" y="685800"/>
            <a:ext cx="9030467" cy="6172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C439FE4-E1A3-4F62-9F82-604CA7B3F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UARTE </a:t>
            </a:r>
            <a:r>
              <a:rPr lang="en-US" dirty="0" err="1"/>
              <a:t>baudrates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7B4858-E1BF-490E-9C25-1F2DE95BCF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3397735" cy="5029200"/>
          </a:xfrm>
        </p:spPr>
        <p:txBody>
          <a:bodyPr/>
          <a:lstStyle/>
          <a:p>
            <a:r>
              <a:rPr lang="en-US" dirty="0"/>
              <a:t>Choose from standard, preconfigured </a:t>
            </a:r>
            <a:r>
              <a:rPr lang="en-US" dirty="0" err="1"/>
              <a:t>buad</a:t>
            </a:r>
            <a:r>
              <a:rPr lang="en-US" dirty="0"/>
              <a:t> rates</a:t>
            </a:r>
          </a:p>
          <a:p>
            <a:endParaRPr lang="en-US" dirty="0"/>
          </a:p>
          <a:p>
            <a:r>
              <a:rPr lang="en-US" dirty="0"/>
              <a:t>That values are 32-bit numbers implies other </a:t>
            </a:r>
            <a:r>
              <a:rPr lang="en-US" dirty="0" err="1"/>
              <a:t>baudrates</a:t>
            </a:r>
            <a:r>
              <a:rPr lang="en-US" dirty="0"/>
              <a:t> are possible…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FAA49F-F661-494B-9F5C-405B0748E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01094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09062-C19C-4F25-93AE-27A5255AE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Typical UART configurations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F60BE6-20CB-4C02-A251-5678BDB144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Baud rate 115200</a:t>
            </a:r>
          </a:p>
          <a:p>
            <a:r>
              <a:rPr lang="en-US" dirty="0"/>
              <a:t>No parity</a:t>
            </a:r>
          </a:p>
          <a:p>
            <a:r>
              <a:rPr lang="en-US" dirty="0"/>
              <a:t>No flow control</a:t>
            </a:r>
          </a:p>
          <a:p>
            <a:endParaRPr lang="en-US" dirty="0"/>
          </a:p>
          <a:p>
            <a:r>
              <a:rPr lang="en-US" dirty="0"/>
              <a:t>Probably covers ~70% of UART communication</a:t>
            </a:r>
          </a:p>
          <a:p>
            <a:pPr lvl="1"/>
            <a:r>
              <a:rPr lang="en-US" dirty="0"/>
              <a:t>Baud rate 9600, No parity, No flow control covers another 15%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We are the rare case of an unusual </a:t>
            </a:r>
            <a:r>
              <a:rPr lang="en-US" dirty="0" err="1"/>
              <a:t>baudrate</a:t>
            </a:r>
            <a:r>
              <a:rPr lang="en-US" dirty="0"/>
              <a:t> 38400</a:t>
            </a:r>
          </a:p>
          <a:p>
            <a:pPr lvl="1"/>
            <a:r>
              <a:rPr lang="en-US" dirty="0"/>
              <a:t>It was as fast as the </a:t>
            </a:r>
            <a:r>
              <a:rPr lang="en-US" dirty="0" err="1"/>
              <a:t>Microbit</a:t>
            </a:r>
            <a:r>
              <a:rPr lang="en-US" dirty="0"/>
              <a:t> could keep up with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BDB6BB-23F8-4486-9FF4-F975F69D0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65394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CE2FF-FA7E-4352-8905-51A104F5D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UARTE driver code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2E33BD-DD6A-47AA-A5FD-5A0AFF4F79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Pretty straightforward to implement driver for this</a:t>
            </a:r>
          </a:p>
          <a:p>
            <a:pPr lvl="1"/>
            <a:r>
              <a:rPr lang="en-US" dirty="0"/>
              <a:t>Definitely could have been a lab</a:t>
            </a:r>
          </a:p>
          <a:p>
            <a:endParaRPr lang="en-US" dirty="0"/>
          </a:p>
          <a:p>
            <a:r>
              <a:rPr lang="en-US" dirty="0"/>
              <a:t>DMA is exactly what you want</a:t>
            </a:r>
          </a:p>
          <a:p>
            <a:pPr lvl="1"/>
            <a:r>
              <a:rPr lang="en-US" dirty="0"/>
              <a:t>Pointer to buffer of data (in RAM)</a:t>
            </a:r>
          </a:p>
          <a:p>
            <a:pPr lvl="1"/>
            <a:r>
              <a:rPr lang="en-US" dirty="0"/>
              <a:t>Length</a:t>
            </a:r>
          </a:p>
          <a:p>
            <a:pPr lvl="1"/>
            <a:r>
              <a:rPr lang="en-US" dirty="0"/>
              <a:t>Go!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More interesting: how does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/>
              <a:t> use the UART?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36B65E-50C2-4A5C-8C13-00BDEDF17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74290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F0CBC-EC30-429E-8032-055E848069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boards/microbit_v2/</a:t>
            </a:r>
            <a:r>
              <a:rPr lang="en-US" dirty="0" err="1"/>
              <a:t>microbit_retarget.c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E16BF5-D14E-4C08-B69D-3C24759243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2547729" cy="5029200"/>
          </a:xfrm>
        </p:spPr>
        <p:txBody>
          <a:bodyPr>
            <a:normAutofit/>
          </a:bodyPr>
          <a:lstStyle/>
          <a:p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() </a:t>
            </a:r>
            <a:r>
              <a:rPr lang="en-US" sz="2400" dirty="0"/>
              <a:t>eventually calls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_write()</a:t>
            </a:r>
            <a:r>
              <a:rPr lang="en-US" sz="2400" dirty="0">
                <a:cs typeface="Courier New" panose="02070309020205020404" pitchFamily="49" charset="0"/>
              </a:rPr>
              <a:t>with formatted data</a:t>
            </a:r>
          </a:p>
          <a:p>
            <a:endParaRPr lang="en-US" sz="2400" dirty="0"/>
          </a:p>
          <a:p>
            <a:r>
              <a:rPr lang="en-US" sz="2400" dirty="0"/>
              <a:t>Converts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stdio</a:t>
            </a:r>
            <a:r>
              <a:rPr lang="en-US" sz="2400" dirty="0"/>
              <a:t> calls into UART TX and RX</a:t>
            </a:r>
          </a:p>
          <a:p>
            <a:r>
              <a:rPr lang="en-US" sz="2400" dirty="0"/>
              <a:t>Library just sets DMA and starts Tx</a:t>
            </a:r>
          </a:p>
          <a:p>
            <a:endParaRPr lang="en-US" sz="2400" dirty="0"/>
          </a:p>
          <a:p>
            <a:endParaRPr lang="en-US" sz="2400" dirty="0">
              <a:cs typeface="Courier New" panose="02070309020205020404" pitchFamily="49" charset="0"/>
            </a:endParaRPr>
          </a:p>
          <a:p>
            <a:endParaRPr lang="en-US" sz="2400" dirty="0">
              <a:cs typeface="Courier New" panose="020703090202050204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C61FE6-3F41-45F2-876E-FA8F4C0D0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F0E3D1A-BAD9-4CCC-96CB-AC1A5B7366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8959" y="1143000"/>
            <a:ext cx="8331435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67961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57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Wired Communication</a:t>
            </a:r>
          </a:p>
          <a:p>
            <a:endParaRPr lang="en-US" dirty="0"/>
          </a:p>
          <a:p>
            <a:r>
              <a:rPr lang="en-US" dirty="0"/>
              <a:t>UART</a:t>
            </a:r>
          </a:p>
          <a:p>
            <a:endParaRPr lang="en-US" dirty="0"/>
          </a:p>
          <a:p>
            <a:r>
              <a:rPr lang="en-US" dirty="0"/>
              <a:t>nRF52 UARTE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16453949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0D587C-FC6C-4B4F-95A0-C9297070E8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Wired versus wireless communication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769672-47D1-4FA7-9F6F-969E6BC87B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Wired</a:t>
            </a:r>
          </a:p>
          <a:p>
            <a:pPr lvl="1"/>
            <a:r>
              <a:rPr lang="en-US" dirty="0"/>
              <a:t>Send digital signals across one or more wires</a:t>
            </a:r>
          </a:p>
          <a:p>
            <a:pPr lvl="1"/>
            <a:r>
              <a:rPr lang="en-US" dirty="0"/>
              <a:t>Advantages: Reliable, Low energy, Often simpler topology</a:t>
            </a:r>
          </a:p>
          <a:p>
            <a:pPr lvl="1"/>
            <a:r>
              <a:rPr lang="en-US" dirty="0"/>
              <a:t>Disadvantages: Physically limiting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Wireless</a:t>
            </a:r>
          </a:p>
          <a:p>
            <a:pPr lvl="1"/>
            <a:r>
              <a:rPr lang="en-US" dirty="0"/>
              <a:t>Send digital signals across another medium (usually RF)</a:t>
            </a:r>
          </a:p>
          <a:p>
            <a:pPr lvl="1"/>
            <a:r>
              <a:rPr lang="en-US" dirty="0"/>
              <a:t>Advantages: Physically flexible, </a:t>
            </a:r>
          </a:p>
          <a:p>
            <a:pPr lvl="1"/>
            <a:r>
              <a:rPr lang="en-US" dirty="0"/>
              <a:t>Disadvantages: Unreliable, High energy, Usually broadcast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A46912-8FD5-4F4E-ABA1-8A3C81A85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9683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0D587C-FC6C-4B4F-95A0-C9297070E8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Wired versus wireless communication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769672-47D1-4FA7-9F6F-969E6BC87B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Wired</a:t>
            </a:r>
          </a:p>
          <a:p>
            <a:pPr lvl="1"/>
            <a:r>
              <a:rPr lang="en-US" dirty="0"/>
              <a:t>Send digital signals across one or more wires</a:t>
            </a:r>
          </a:p>
          <a:p>
            <a:pPr lvl="1"/>
            <a:r>
              <a:rPr lang="en-US" dirty="0"/>
              <a:t>Advantages: Reliable, Low energy, Often simpler topology</a:t>
            </a:r>
          </a:p>
          <a:p>
            <a:pPr lvl="1"/>
            <a:r>
              <a:rPr lang="en-US" dirty="0"/>
              <a:t>Disadvantages: Physically limiting</a:t>
            </a:r>
          </a:p>
          <a:p>
            <a:pPr lvl="1"/>
            <a:r>
              <a:rPr lang="en-US" b="1" dirty="0"/>
              <a:t>Today + next two lectures: UART, I2C, SPI, USB</a:t>
            </a:r>
          </a:p>
          <a:p>
            <a:pPr lvl="1"/>
            <a:endParaRPr lang="en-US" dirty="0"/>
          </a:p>
          <a:p>
            <a:r>
              <a:rPr lang="en-US" dirty="0"/>
              <a:t>Wireless</a:t>
            </a:r>
          </a:p>
          <a:p>
            <a:pPr lvl="1"/>
            <a:r>
              <a:rPr lang="en-US" dirty="0"/>
              <a:t>Send digital signals across another medium (usually RF)</a:t>
            </a:r>
          </a:p>
          <a:p>
            <a:pPr lvl="1"/>
            <a:r>
              <a:rPr lang="en-US" dirty="0"/>
              <a:t>Advantages: Physically flexible, </a:t>
            </a:r>
          </a:p>
          <a:p>
            <a:pPr lvl="1"/>
            <a:r>
              <a:rPr lang="en-US" dirty="0"/>
              <a:t>Disadvantages: Unreliable, High energy, Usually broadcast</a:t>
            </a:r>
          </a:p>
          <a:p>
            <a:pPr lvl="1"/>
            <a:r>
              <a:rPr lang="en-US" b="1" dirty="0"/>
              <a:t>After that: Wireless Communication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A46912-8FD5-4F4E-ABA1-8A3C81A85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1872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465F6F-CA63-46A5-A29F-268DE1C3A5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Tradeoffs in Wired Communication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6D1CB7-406D-44D0-9796-5ADEB0818A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Number of signals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Communication speed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Controlling timing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Network topology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EA4938-8654-4306-B979-7F1C41D2B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8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040817-A381-4070-9A5E-77CE3AF47B91}"/>
              </a:ext>
            </a:extLst>
          </p:cNvPr>
          <p:cNvSpPr txBox="1"/>
          <p:nvPr/>
        </p:nvSpPr>
        <p:spPr>
          <a:xfrm>
            <a:off x="6096000" y="2019300"/>
            <a:ext cx="48641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Let’s talk about each of these in the coming slides</a:t>
            </a:r>
          </a:p>
        </p:txBody>
      </p:sp>
    </p:spTree>
    <p:extLst>
      <p:ext uri="{BB962C8B-B14F-4D97-AF65-F5344CB8AC3E}">
        <p14:creationId xmlns:p14="http://schemas.microsoft.com/office/powerpoint/2010/main" val="24222757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E50452-F555-44AA-A8BA-08526C757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Tradeoff: number of signals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692D98-719E-444D-AF02-F7F6B71821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6041922" cy="5029200"/>
          </a:xfrm>
        </p:spPr>
        <p:txBody>
          <a:bodyPr>
            <a:normAutofit/>
          </a:bodyPr>
          <a:lstStyle/>
          <a:p>
            <a:r>
              <a:rPr lang="en-US" dirty="0"/>
              <a:t>Serial interface</a:t>
            </a:r>
          </a:p>
          <a:p>
            <a:pPr lvl="1"/>
            <a:r>
              <a:rPr lang="en-US" dirty="0"/>
              <a:t>Single wire</a:t>
            </a:r>
          </a:p>
          <a:p>
            <a:pPr lvl="1"/>
            <a:r>
              <a:rPr lang="en-US" dirty="0"/>
              <a:t>Transmit data as a “series” of bits separated by time</a:t>
            </a:r>
          </a:p>
          <a:p>
            <a:pPr lvl="1"/>
            <a:endParaRPr lang="en-US" dirty="0"/>
          </a:p>
          <a:p>
            <a:r>
              <a:rPr lang="en-US" dirty="0"/>
              <a:t>Parallel interface</a:t>
            </a:r>
          </a:p>
          <a:p>
            <a:pPr lvl="1"/>
            <a:r>
              <a:rPr lang="en-US" dirty="0"/>
              <a:t>Multiple wires</a:t>
            </a:r>
          </a:p>
          <a:p>
            <a:pPr lvl="2"/>
            <a:r>
              <a:rPr lang="en-US" dirty="0"/>
              <a:t>How many depends on the system</a:t>
            </a:r>
          </a:p>
          <a:p>
            <a:pPr lvl="1"/>
            <a:r>
              <a:rPr lang="en-US" dirty="0"/>
              <a:t>Transmit data across multiple “parallel” wires simultaneously</a:t>
            </a:r>
          </a:p>
          <a:p>
            <a:pPr lvl="1"/>
            <a:r>
              <a:rPr lang="en-US" dirty="0"/>
              <a:t>Still separate by time for more data than wires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AA6D3E-93D1-4FE1-BD77-D34AA8ED2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9</a:t>
            </a:fld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26A9243-E54C-47FB-8964-44FCF1D334D9}"/>
              </a:ext>
            </a:extLst>
          </p:cNvPr>
          <p:cNvGrpSpPr/>
          <p:nvPr/>
        </p:nvGrpSpPr>
        <p:grpSpPr>
          <a:xfrm>
            <a:off x="6683861" y="3753424"/>
            <a:ext cx="4896533" cy="2418776"/>
            <a:chOff x="6649517" y="1290339"/>
            <a:chExt cx="4896533" cy="241877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8CF0277D-C49A-42B9-93B9-11C7EBF62C9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43451"/>
            <a:stretch/>
          </p:blipFill>
          <p:spPr>
            <a:xfrm>
              <a:off x="6649517" y="1290339"/>
              <a:ext cx="4896533" cy="2418776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7975248-67C3-4F3B-9851-EDD6F75E48E7}"/>
                </a:ext>
              </a:extLst>
            </p:cNvPr>
            <p:cNvSpPr txBox="1"/>
            <p:nvPr/>
          </p:nvSpPr>
          <p:spPr>
            <a:xfrm>
              <a:off x="6778307" y="1674255"/>
              <a:ext cx="936138" cy="21544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400" dirty="0"/>
                <a:t>Transmitter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3081D974-8A43-4C3A-8E14-7092C4FDDDC9}"/>
              </a:ext>
            </a:extLst>
          </p:cNvPr>
          <p:cNvGrpSpPr/>
          <p:nvPr/>
        </p:nvGrpSpPr>
        <p:grpSpPr>
          <a:xfrm>
            <a:off x="6683860" y="1004543"/>
            <a:ext cx="4896533" cy="1858930"/>
            <a:chOff x="6649517" y="3708731"/>
            <a:chExt cx="4896533" cy="1858930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4B262C21-7E7F-4860-823E-839A02351E7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56540"/>
            <a:stretch/>
          </p:blipFill>
          <p:spPr>
            <a:xfrm>
              <a:off x="6649517" y="3708731"/>
              <a:ext cx="4896533" cy="1858930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B48D49D-DBF6-40F0-83A2-B9971F177162}"/>
                </a:ext>
              </a:extLst>
            </p:cNvPr>
            <p:cNvSpPr txBox="1"/>
            <p:nvPr/>
          </p:nvSpPr>
          <p:spPr>
            <a:xfrm>
              <a:off x="6778307" y="4016063"/>
              <a:ext cx="936138" cy="21544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400" dirty="0"/>
                <a:t>Transmitter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66694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lass Slides">
  <a:themeElements>
    <a:clrScheme name="Custom Colors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4472C4"/>
      </a:accent1>
      <a:accent2>
        <a:srgbClr val="ED7D31"/>
      </a:accent2>
      <a:accent3>
        <a:srgbClr val="FFC000"/>
      </a:accent3>
      <a:accent4>
        <a:srgbClr val="70AD47"/>
      </a:accent4>
      <a:accent5>
        <a:srgbClr val="954F72"/>
      </a:accent5>
      <a:accent6>
        <a:srgbClr val="A5A5A5"/>
      </a:accent6>
      <a:hlink>
        <a:srgbClr val="0563C1"/>
      </a:hlink>
      <a:folHlink>
        <a:srgbClr val="0563C1"/>
      </a:folHlink>
    </a:clrScheme>
    <a:fontScheme name="Custom 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313499C5-2493-46D7-A578-A55B4E92D20D}" vid="{B37469B3-D6DE-4740-A3F3-917322C394B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ce346_template</Template>
  <TotalTime>1404</TotalTime>
  <Words>2373</Words>
  <Application>Microsoft Office PowerPoint</Application>
  <PresentationFormat>Widescreen</PresentationFormat>
  <Paragraphs>589</Paragraphs>
  <Slides>57</Slides>
  <Notes>0</Notes>
  <HiddenSlides>4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2" baseType="lpstr">
      <vt:lpstr>Arial</vt:lpstr>
      <vt:lpstr>Calibri</vt:lpstr>
      <vt:lpstr>Courier New</vt:lpstr>
      <vt:lpstr>Tahoma</vt:lpstr>
      <vt:lpstr>Class Slides</vt:lpstr>
      <vt:lpstr>Lecture 11 Wired Communication: UART</vt:lpstr>
      <vt:lpstr>Administrivia</vt:lpstr>
      <vt:lpstr>Today’s Goals</vt:lpstr>
      <vt:lpstr>Outline</vt:lpstr>
      <vt:lpstr>Purpose of communication</vt:lpstr>
      <vt:lpstr>Wired versus wireless communication</vt:lpstr>
      <vt:lpstr>Wired versus wireless communication</vt:lpstr>
      <vt:lpstr>Tradeoffs in Wired Communication</vt:lpstr>
      <vt:lpstr>Tradeoff: number of signals</vt:lpstr>
      <vt:lpstr>Serial versus parallel</vt:lpstr>
      <vt:lpstr>Tradeoffs in Wired Communication</vt:lpstr>
      <vt:lpstr>Tradeoff: communication speed</vt:lpstr>
      <vt:lpstr>Example communication speed</vt:lpstr>
      <vt:lpstr>Tradeoffs in Wired Communication</vt:lpstr>
      <vt:lpstr>Tradeoff: controlling timing</vt:lpstr>
      <vt:lpstr>Compromise: combining signals and clocks</vt:lpstr>
      <vt:lpstr>Tradeoffs in Wired Communication</vt:lpstr>
      <vt:lpstr>How to connect: point-to-point networks</vt:lpstr>
      <vt:lpstr>How to connect: bus networks</vt:lpstr>
      <vt:lpstr>How to connect: ring networks</vt:lpstr>
      <vt:lpstr>How to connect: star networks</vt:lpstr>
      <vt:lpstr>Microcontrollers are often hubs of star networks</vt:lpstr>
      <vt:lpstr>Tradeoffs in Wired Communication</vt:lpstr>
      <vt:lpstr>Break + Open Question</vt:lpstr>
      <vt:lpstr>Break + Open Question</vt:lpstr>
      <vt:lpstr>Outline</vt:lpstr>
      <vt:lpstr>UART Overview</vt:lpstr>
      <vt:lpstr>UART: chip-to-chip communication</vt:lpstr>
      <vt:lpstr>PowerPoint Presentation</vt:lpstr>
      <vt:lpstr>Serial communication - DB9 connector</vt:lpstr>
      <vt:lpstr>UART data frame</vt:lpstr>
      <vt:lpstr>UART example, transmitting 0x32 and 0x3C</vt:lpstr>
      <vt:lpstr>UART baud rates</vt:lpstr>
      <vt:lpstr>UART sampling rate</vt:lpstr>
      <vt:lpstr>UART flow control</vt:lpstr>
      <vt:lpstr>UART error conditions</vt:lpstr>
      <vt:lpstr>Detecting errors with parity</vt:lpstr>
      <vt:lpstr>UART Pros and Cons</vt:lpstr>
      <vt:lpstr>Longer Decoding Example</vt:lpstr>
      <vt:lpstr>Longer Decoding Example</vt:lpstr>
      <vt:lpstr>Break + Longer Decoding Example</vt:lpstr>
      <vt:lpstr>Break + Longer Decoding Example</vt:lpstr>
      <vt:lpstr>Break + Longer Decoding Example</vt:lpstr>
      <vt:lpstr>Real-world signals don’t have the guide</vt:lpstr>
      <vt:lpstr>UART to USB bridge</vt:lpstr>
      <vt:lpstr>Outline</vt:lpstr>
      <vt:lpstr>Which UART peripheral?</vt:lpstr>
      <vt:lpstr>UARTE Peripheral</vt:lpstr>
      <vt:lpstr>UARTE peripheral</vt:lpstr>
      <vt:lpstr>UARTE peripheral</vt:lpstr>
      <vt:lpstr>UARTE peripheral</vt:lpstr>
      <vt:lpstr>UARTE peripheral</vt:lpstr>
      <vt:lpstr>UARTE baudrates</vt:lpstr>
      <vt:lpstr>Typical UART configurations</vt:lpstr>
      <vt:lpstr>UARTE driver code</vt:lpstr>
      <vt:lpstr>boards/microbit_v2/microbit_retarget.c</vt:lpstr>
      <vt:lpstr>Outline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Wired Communication: UART</dc:title>
  <dc:creator>Branden Ghena</dc:creator>
  <cp:lastModifiedBy>Branden Ghena</cp:lastModifiedBy>
  <cp:revision>76</cp:revision>
  <dcterms:created xsi:type="dcterms:W3CDTF">2021-05-04T03:11:56Z</dcterms:created>
  <dcterms:modified xsi:type="dcterms:W3CDTF">2024-11-07T21:03:35Z</dcterms:modified>
</cp:coreProperties>
</file>