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0"/>
  </p:notesMasterIdLst>
  <p:sldIdLst>
    <p:sldId id="256" r:id="rId2"/>
    <p:sldId id="473" r:id="rId3"/>
    <p:sldId id="480" r:id="rId4"/>
    <p:sldId id="264" r:id="rId5"/>
    <p:sldId id="348" r:id="rId6"/>
    <p:sldId id="385" r:id="rId7"/>
    <p:sldId id="386" r:id="rId8"/>
    <p:sldId id="397" r:id="rId9"/>
    <p:sldId id="395" r:id="rId10"/>
    <p:sldId id="467" r:id="rId11"/>
    <p:sldId id="387" r:id="rId12"/>
    <p:sldId id="410" r:id="rId13"/>
    <p:sldId id="429" r:id="rId14"/>
    <p:sldId id="430" r:id="rId15"/>
    <p:sldId id="439" r:id="rId16"/>
    <p:sldId id="440" r:id="rId17"/>
    <p:sldId id="475" r:id="rId18"/>
    <p:sldId id="476" r:id="rId19"/>
    <p:sldId id="441" r:id="rId20"/>
    <p:sldId id="444" r:id="rId21"/>
    <p:sldId id="445" r:id="rId22"/>
    <p:sldId id="432" r:id="rId23"/>
    <p:sldId id="447" r:id="rId24"/>
    <p:sldId id="482" r:id="rId25"/>
    <p:sldId id="483" r:id="rId26"/>
    <p:sldId id="477" r:id="rId27"/>
    <p:sldId id="469" r:id="rId28"/>
    <p:sldId id="406" r:id="rId29"/>
    <p:sldId id="465" r:id="rId30"/>
    <p:sldId id="383" r:id="rId31"/>
    <p:sldId id="388" r:id="rId32"/>
    <p:sldId id="394" r:id="rId33"/>
    <p:sldId id="392" r:id="rId34"/>
    <p:sldId id="393" r:id="rId35"/>
    <p:sldId id="463" r:id="rId36"/>
    <p:sldId id="402" r:id="rId37"/>
    <p:sldId id="396" r:id="rId38"/>
    <p:sldId id="398" r:id="rId39"/>
    <p:sldId id="390" r:id="rId40"/>
    <p:sldId id="464" r:id="rId41"/>
    <p:sldId id="391" r:id="rId42"/>
    <p:sldId id="400" r:id="rId43"/>
    <p:sldId id="561" r:id="rId44"/>
    <p:sldId id="484" r:id="rId45"/>
    <p:sldId id="401" r:id="rId46"/>
    <p:sldId id="485" r:id="rId47"/>
    <p:sldId id="562" r:id="rId48"/>
    <p:sldId id="470" r:id="rId49"/>
    <p:sldId id="466" r:id="rId50"/>
    <p:sldId id="403" r:id="rId51"/>
    <p:sldId id="405" r:id="rId52"/>
    <p:sldId id="404" r:id="rId53"/>
    <p:sldId id="472" r:id="rId54"/>
    <p:sldId id="486" r:id="rId55"/>
    <p:sldId id="497" r:id="rId56"/>
    <p:sldId id="526" r:id="rId57"/>
    <p:sldId id="560" r:id="rId58"/>
    <p:sldId id="525" r:id="rId59"/>
  </p:sldIdLst>
  <p:sldSz cx="12192000" cy="6858000"/>
  <p:notesSz cx="6858000" cy="9144000"/>
  <p:embeddedFontLs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Tahoma" panose="020B0604030504040204" pitchFamily="34" charset="0"/>
      <p:regular r:id="rId65"/>
      <p:bold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73"/>
            <p14:sldId id="480"/>
            <p14:sldId id="264"/>
          </p14:sldIdLst>
        </p14:section>
        <p14:section name="IO Motivation" id="{B55B8E8C-5EAB-4A1E-A4E9-AE5E896E46FA}">
          <p14:sldIdLst>
            <p14:sldId id="348"/>
            <p14:sldId id="385"/>
            <p14:sldId id="386"/>
            <p14:sldId id="397"/>
            <p14:sldId id="395"/>
          </p14:sldIdLst>
        </p14:section>
        <p14:section name="Memory-Mapped IO" id="{D3968AC6-9071-4CEF-8030-C12E5E2FBC41}">
          <p14:sldIdLst>
            <p14:sldId id="467"/>
            <p14:sldId id="387"/>
            <p14:sldId id="410"/>
            <p14:sldId id="429"/>
            <p14:sldId id="430"/>
            <p14:sldId id="439"/>
            <p14:sldId id="440"/>
            <p14:sldId id="475"/>
            <p14:sldId id="476"/>
            <p14:sldId id="441"/>
            <p14:sldId id="444"/>
            <p14:sldId id="445"/>
            <p14:sldId id="432"/>
            <p14:sldId id="447"/>
            <p14:sldId id="482"/>
            <p14:sldId id="483"/>
            <p14:sldId id="477"/>
          </p14:sldIdLst>
        </p14:section>
        <p14:section name="GPIO" id="{29545AA2-D359-4C86-9DAF-C9682BC78F47}">
          <p14:sldIdLst>
            <p14:sldId id="469"/>
            <p14:sldId id="406"/>
            <p14:sldId id="465"/>
            <p14:sldId id="383"/>
            <p14:sldId id="388"/>
            <p14:sldId id="394"/>
            <p14:sldId id="392"/>
            <p14:sldId id="393"/>
            <p14:sldId id="463"/>
            <p14:sldId id="402"/>
            <p14:sldId id="396"/>
            <p14:sldId id="398"/>
            <p14:sldId id="390"/>
            <p14:sldId id="464"/>
            <p14:sldId id="391"/>
            <p14:sldId id="400"/>
            <p14:sldId id="561"/>
            <p14:sldId id="484"/>
            <p14:sldId id="401"/>
            <p14:sldId id="485"/>
            <p14:sldId id="562"/>
          </p14:sldIdLst>
        </p14:section>
        <p14:section name="GPIOTE" id="{35FC054D-E6F4-495A-A0C7-1F9891C441CC}">
          <p14:sldIdLst>
            <p14:sldId id="470"/>
            <p14:sldId id="466"/>
            <p14:sldId id="403"/>
            <p14:sldId id="405"/>
            <p14:sldId id="404"/>
          </p14:sldIdLst>
        </p14:section>
        <p14:section name="Wrapup" id="{29A7F866-9DA9-446B-8359-CE426CB89C7A}">
          <p14:sldIdLst>
            <p14:sldId id="472"/>
          </p14:sldIdLst>
        </p14:section>
        <p14:section name="Bonus: Bit Masking" id="{DA9BA854-48EF-4A8F-8497-406F8F90CA96}">
          <p14:sldIdLst>
            <p14:sldId id="486"/>
            <p14:sldId id="497"/>
            <p14:sldId id="526"/>
            <p14:sldId id="560"/>
            <p14:sldId id="5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3" d="100"/>
          <a:sy n="153" d="100"/>
        </p:scale>
        <p:origin x="162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87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dirty="0"/>
              <a:t>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b="1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546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computer talk with peripherals?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peripheral is a hardware unit within a microcontroller</a:t>
            </a:r>
          </a:p>
          <a:p>
            <a:pPr lvl="1"/>
            <a:r>
              <a:rPr lang="en-US" dirty="0"/>
              <a:t>Sort of a “computer-within-the-computer”</a:t>
            </a:r>
          </a:p>
          <a:p>
            <a:pPr lvl="1"/>
            <a:r>
              <a:rPr lang="en-US" dirty="0"/>
              <a:t>Performs some kind of action given input, generates output</a:t>
            </a:r>
          </a:p>
          <a:p>
            <a:pPr lvl="1"/>
            <a:endParaRPr lang="en-US" dirty="0"/>
          </a:p>
          <a:p>
            <a:r>
              <a:rPr lang="en-US" dirty="0"/>
              <a:t>We interact with a peripheral’s interface</a:t>
            </a:r>
          </a:p>
          <a:p>
            <a:pPr lvl="1"/>
            <a:r>
              <a:rPr lang="en-US" dirty="0"/>
              <a:t>Called registers (actually are from EE perspective, but you can’t use them)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Special assembly instructions</a:t>
            </a:r>
          </a:p>
          <a:p>
            <a:pPr lvl="2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94"/>
          <a:stretch/>
        </p:blipFill>
        <p:spPr>
          <a:xfrm>
            <a:off x="5712994" y="4054475"/>
            <a:ext cx="586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memory</a:t>
            </a:r>
          </a:p>
          <a:p>
            <a:r>
              <a:rPr lang="en-US" dirty="0"/>
              <a:t>Instead they correspond to peripherals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Every microcontroller I’ve</a:t>
            </a:r>
            <a:br>
              <a:rPr lang="en-US" dirty="0"/>
            </a:br>
            <a:r>
              <a:rPr lang="en-US" dirty="0"/>
              <a:t>ever seen uses MMIO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9D39-EE77-44F2-ABA0-E648792A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 on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E713-256C-45F7-9F2E-7951D8BD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32905" cy="5029200"/>
          </a:xfrm>
        </p:spPr>
        <p:txBody>
          <a:bodyPr>
            <a:normAutofit/>
          </a:bodyPr>
          <a:lstStyle/>
          <a:p>
            <a:r>
              <a:rPr lang="en-US" dirty="0"/>
              <a:t>Flash 0x00000000</a:t>
            </a:r>
          </a:p>
          <a:p>
            <a:r>
              <a:rPr lang="en-US" dirty="0"/>
              <a:t>SRAM 0x20000000</a:t>
            </a:r>
          </a:p>
          <a:p>
            <a:endParaRPr lang="en-US" dirty="0"/>
          </a:p>
          <a:p>
            <a:r>
              <a:rPr lang="en-US" dirty="0"/>
              <a:t>APB peripherals 0x40000000</a:t>
            </a:r>
          </a:p>
          <a:p>
            <a:pPr lvl="1"/>
            <a:r>
              <a:rPr lang="en-US" dirty="0"/>
              <a:t>Everything but GPIO</a:t>
            </a:r>
          </a:p>
          <a:p>
            <a:r>
              <a:rPr lang="en-US" dirty="0"/>
              <a:t>AHB peripherals 0x50000000</a:t>
            </a:r>
          </a:p>
          <a:p>
            <a:pPr lvl="1"/>
            <a:r>
              <a:rPr lang="en-US" dirty="0"/>
              <a:t>Just GPIO</a:t>
            </a:r>
          </a:p>
          <a:p>
            <a:pPr lvl="1"/>
            <a:endParaRPr lang="en-US" dirty="0"/>
          </a:p>
          <a:p>
            <a:r>
              <a:rPr lang="en-US" dirty="0"/>
              <a:t>UICR – User Information Config</a:t>
            </a:r>
          </a:p>
          <a:p>
            <a:r>
              <a:rPr lang="en-US" dirty="0"/>
              <a:t>FICR – Factory Information Config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3E45C-11B0-481F-90C5-3B52D61D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E6854-8E3B-409C-943F-D9106A20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93" y="228500"/>
            <a:ext cx="4918495" cy="61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7755-D9C1-45C9-82F7-BD04148C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nRF52 peripheral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C60F-A94A-437E-8DAA-CDB9904C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0x1000 is plenty of space for each peripheral</a:t>
            </a:r>
          </a:p>
          <a:p>
            <a:pPr lvl="1"/>
            <a:r>
              <a:rPr lang="en-US" dirty="0"/>
              <a:t>1024 registers, each 32 bits</a:t>
            </a:r>
          </a:p>
          <a:p>
            <a:pPr lvl="1"/>
            <a:r>
              <a:rPr lang="en-US" dirty="0"/>
              <a:t>No reason to pack them tighter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7252-3D65-4FEA-A023-DA6E845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F6F40-5105-47A9-B790-B880638F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2828777"/>
            <a:ext cx="9006158" cy="33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on nRF52833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IC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0x4000C000 is cast to a uint32_t*</a:t>
            </a:r>
          </a:p>
          <a:p>
            <a:pPr lvl="1"/>
            <a:r>
              <a:rPr lang="en-US" dirty="0"/>
              <a:t>Then dereferenced</a:t>
            </a:r>
          </a:p>
          <a:p>
            <a:pPr lvl="1"/>
            <a:r>
              <a:rPr lang="en-US" dirty="0"/>
              <a:t>And we write 1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“There are 32-bits of memory at 0x4000C000. Write a 1 there.”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the terminal!</a:t>
            </a:r>
          </a:p>
          <a:p>
            <a:endParaRPr lang="en-US" dirty="0"/>
          </a:p>
          <a:p>
            <a:r>
              <a:rPr lang="en-US" dirty="0"/>
              <a:t>Let’s write it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250F-B887-4D0C-AC98-8DEB5987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E06F-B457-4B51-BA16-ED66EF94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 on Friday!</a:t>
            </a:r>
          </a:p>
          <a:p>
            <a:pPr lvl="1"/>
            <a:r>
              <a:rPr lang="en-US" dirty="0"/>
              <a:t>Frances Searle room 3220</a:t>
            </a:r>
          </a:p>
          <a:p>
            <a:pPr lvl="1"/>
            <a:r>
              <a:rPr lang="en-US" dirty="0"/>
              <a:t>See you all there!!</a:t>
            </a:r>
          </a:p>
          <a:p>
            <a:pPr lvl="1"/>
            <a:r>
              <a:rPr lang="en-US" dirty="0"/>
              <a:t>Show up on-time. We are going to get started right away</a:t>
            </a:r>
          </a:p>
          <a:p>
            <a:pPr lvl="2"/>
            <a:r>
              <a:rPr lang="en-US" dirty="0"/>
              <a:t>None of this 5-10 minutes late nonsense</a:t>
            </a:r>
          </a:p>
          <a:p>
            <a:pPr lvl="1"/>
            <a:endParaRPr lang="en-US" dirty="0"/>
          </a:p>
          <a:p>
            <a:r>
              <a:rPr lang="en-US" dirty="0"/>
              <a:t>Bring a USB-C adapter if you need one</a:t>
            </a:r>
          </a:p>
          <a:p>
            <a:pPr lvl="1"/>
            <a:endParaRPr lang="en-US" dirty="0"/>
          </a:p>
          <a:p>
            <a:r>
              <a:rPr lang="en-US" dirty="0"/>
              <a:t>Remember that you need to attend the section you registered for in CAESAR</a:t>
            </a:r>
          </a:p>
          <a:p>
            <a:pPr lvl="1"/>
            <a:r>
              <a:rPr lang="en-US" dirty="0"/>
              <a:t>If you need to switch for a day, ask me for permission in advance on Piazza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52AF4-B49F-4166-AB72-5E615C6D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3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temp_mmio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app)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A34B-2B37-44CB-BE3F-3738929C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CC4A-EE22-4046-87E9-4CBBD555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structs to manage MMIO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91B-4C4D-477B-98C3-482CA9C6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simple C code and access peripherals is great!</a:t>
            </a:r>
          </a:p>
          <a:p>
            <a:pPr lvl="1"/>
            <a:endParaRPr lang="en-US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Need to remember all these long addresses</a:t>
            </a:r>
          </a:p>
          <a:p>
            <a:pPr lvl="1"/>
            <a:r>
              <a:rPr lang="en-US" dirty="0"/>
              <a:t>Need to make sure compiler doesn’t stop us!</a:t>
            </a:r>
          </a:p>
          <a:p>
            <a:pPr lvl="1"/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Wrap entire access in a struct!</a:t>
            </a:r>
          </a:p>
          <a:p>
            <a:pPr lvl="1"/>
            <a:r>
              <a:rPr lang="en-US" dirty="0"/>
              <a:t>Compilers turn it into the same thing in the end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B9C3-B87D-499D-A7E8-DDE4B858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variables placed together in memory</a:t>
            </a:r>
          </a:p>
          <a:p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variable_one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variable_two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array[2];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example_struct_t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Placement rules - </a:t>
            </a:r>
            <a:r>
              <a:rPr lang="en-US" sz="2000" dirty="0">
                <a:cs typeface="Courier New" panose="02070309020205020404" pitchFamily="49" charset="0"/>
              </a:rPr>
              <a:t>Variables are placed adjacent to each other in memory except: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Variables are always placed at a multiple of their size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Padding added to the end to make the total size a multiple of the biggest member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Microcontrollers can usually ignore these: all registers are the same size!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8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9D539-DA59-47FF-AB45-90B6B27C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827850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[0x204/4 - 1];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[(0x508 – 0x308)/4 –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A051-5673-44ED-AF09-03DB4BE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827850" y="914400"/>
            <a:ext cx="6189033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3E713-0939-706A-D8D2-D8A4FE2DE4AA}"/>
              </a:ext>
            </a:extLst>
          </p:cNvPr>
          <p:cNvSpPr txBox="1"/>
          <p:nvPr/>
        </p:nvSpPr>
        <p:spPr>
          <a:xfrm>
            <a:off x="7122017" y="3305577"/>
            <a:ext cx="472654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With increasingly verbose ways to write the size of the “unused” space (any of these will do, but don’t forget the -1)</a:t>
            </a:r>
          </a:p>
        </p:txBody>
      </p:sp>
    </p:spTree>
    <p:extLst>
      <p:ext uri="{BB962C8B-B14F-4D97-AF65-F5344CB8AC3E}">
        <p14:creationId xmlns:p14="http://schemas.microsoft.com/office/powerpoint/2010/main" val="362895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[0x204/4 - 1];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[(0x508 – 0x308)/4 –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code to access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TEMP_REGS-&gt;TASKS_START 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(TEMP_REGS-&gt;EVENTS_DATARDY ==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temperature = ((float)TEMP_REGS-&gt;TEMP)/4.0;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A051-5673-44ED-AF09-03DB4BE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827850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2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C4BF-9259-4BA6-8389-8AC73CE8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403E6-3CF9-44CB-A969-F20D4BC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Pointers">
            <a:extLst>
              <a:ext uri="{FF2B5EF4-FFF2-40B4-BE49-F238E27FC236}">
                <a16:creationId xmlns:a16="http://schemas.microsoft.com/office/drawing/2014/main" id="{153645DC-5B83-4F5E-BC3E-B928E759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51" y="1143000"/>
            <a:ext cx="605522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8C841-3106-4F38-8EFD-FCE03B3A7770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https://xkcd.com/138/</a:t>
            </a:r>
          </a:p>
        </p:txBody>
      </p:sp>
    </p:spTree>
    <p:extLst>
      <p:ext uri="{BB962C8B-B14F-4D97-AF65-F5344CB8AC3E}">
        <p14:creationId xmlns:p14="http://schemas.microsoft.com/office/powerpoint/2010/main" val="416291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b="1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7148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Simplest form of I/O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F68-B69D-C821-163A-3F79681B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8F77-BC49-4A63-CA10-4C2D9343D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quiz is next week Tuesday! (10/08)</a:t>
            </a:r>
          </a:p>
          <a:p>
            <a:pPr lvl="1"/>
            <a:r>
              <a:rPr lang="en-US" dirty="0"/>
              <a:t>15-minute quiz, taken in-class on paper</a:t>
            </a:r>
          </a:p>
          <a:p>
            <a:pPr lvl="1"/>
            <a:r>
              <a:rPr lang="en-US" dirty="0"/>
              <a:t>Last fifteen minutes of class</a:t>
            </a:r>
          </a:p>
          <a:p>
            <a:pPr lvl="1"/>
            <a:r>
              <a:rPr lang="en-US" dirty="0"/>
              <a:t>Bring a pencil</a:t>
            </a:r>
          </a:p>
          <a:p>
            <a:pPr lvl="1"/>
            <a:r>
              <a:rPr lang="en-US" dirty="0"/>
              <a:t>No notes, no calculator</a:t>
            </a:r>
          </a:p>
          <a:p>
            <a:pPr lvl="1"/>
            <a:endParaRPr lang="en-US" dirty="0"/>
          </a:p>
          <a:p>
            <a:r>
              <a:rPr lang="en-US" dirty="0"/>
              <a:t>Covers material from the last two weeks, including today</a:t>
            </a:r>
          </a:p>
          <a:p>
            <a:pPr lvl="1"/>
            <a:endParaRPr lang="en-US" dirty="0"/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The quiz is not meant to be difficult. It’s meant to keep you involved</a:t>
            </a:r>
          </a:p>
          <a:p>
            <a:pPr lvl="1"/>
            <a:r>
              <a:rPr lang="en-US" dirty="0"/>
              <a:t>Do review class material and make sure you actually understand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83486-E9E6-B470-75D5-4F40F401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1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Input/Output (GPIO)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Read/write from/to external pins on the microcontroller</a:t>
            </a:r>
          </a:p>
          <a:p>
            <a:pPr lvl="1"/>
            <a:r>
              <a:rPr lang="en-US" dirty="0"/>
              <a:t>Two possible values: high (1) or low (0)</a:t>
            </a:r>
          </a:p>
          <a:p>
            <a:endParaRPr lang="en-US" dirty="0"/>
          </a:p>
          <a:p>
            <a:r>
              <a:rPr lang="en-US" dirty="0"/>
              <a:t>Basic unit of operation for microcontrollers</a:t>
            </a:r>
          </a:p>
          <a:p>
            <a:pPr lvl="1"/>
            <a:r>
              <a:rPr lang="en-US" dirty="0"/>
              <a:t>Allows them to interact with buttons and LEDs</a:t>
            </a:r>
          </a:p>
          <a:p>
            <a:pPr lvl="1"/>
            <a:r>
              <a:rPr lang="en-US" dirty="0"/>
              <a:t>Every microcontroller has GPIO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919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540000" y="1701800"/>
            <a:ext cx="4546600" cy="4076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37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model of the pin.</a:t>
            </a:r>
          </a:p>
          <a:p>
            <a:r>
              <a:rPr lang="en-US" dirty="0"/>
              <a:t>This isn’t really how the hardware is implemented. But it’s a reasonable model for users.</a:t>
            </a:r>
          </a:p>
        </p:txBody>
      </p:sp>
    </p:spTree>
    <p:extLst>
      <p:ext uri="{BB962C8B-B14F-4D97-AF65-F5344CB8AC3E}">
        <p14:creationId xmlns:p14="http://schemas.microsoft.com/office/powerpoint/2010/main" val="3062440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406400" y="1765300"/>
            <a:ext cx="2057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 and outputs to/from the peripheral.</a:t>
            </a:r>
          </a:p>
          <a:p>
            <a:r>
              <a:rPr lang="en-US" dirty="0"/>
              <a:t>GPIO could be controlled by other peripherals. Controlling a pin in use by other peripherals is bad.</a:t>
            </a:r>
          </a:p>
        </p:txBody>
      </p:sp>
    </p:spTree>
    <p:extLst>
      <p:ext uri="{BB962C8B-B14F-4D97-AF65-F5344CB8AC3E}">
        <p14:creationId xmlns:p14="http://schemas.microsoft.com/office/powerpoint/2010/main" val="194122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2654300" y="28842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Registers within the GPIO peripheral.</a:t>
            </a:r>
            <a:br>
              <a:rPr lang="en-US" dirty="0"/>
            </a:br>
            <a:r>
              <a:rPr lang="en-US" dirty="0"/>
              <a:t>Configure various things about setup.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A4DDD-C3DF-46A6-9A4D-C4F39A7B09AC}"/>
              </a:ext>
            </a:extLst>
          </p:cNvPr>
          <p:cNvSpPr/>
          <p:nvPr/>
        </p:nvSpPr>
        <p:spPr>
          <a:xfrm>
            <a:off x="2540000" y="41161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834D8-5CE3-42B2-883E-6D5B1FB31C69}"/>
              </a:ext>
            </a:extLst>
          </p:cNvPr>
          <p:cNvSpPr/>
          <p:nvPr/>
        </p:nvSpPr>
        <p:spPr>
          <a:xfrm>
            <a:off x="2540000" y="3767148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E293D-CD80-4DB5-B687-75B19E763D79}"/>
              </a:ext>
            </a:extLst>
          </p:cNvPr>
          <p:cNvSpPr/>
          <p:nvPr/>
        </p:nvSpPr>
        <p:spPr>
          <a:xfrm>
            <a:off x="3898900" y="2412999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4F3A2-DB3B-4EC2-8F49-52EF307D9142}"/>
              </a:ext>
            </a:extLst>
          </p:cNvPr>
          <p:cNvSpPr/>
          <p:nvPr/>
        </p:nvSpPr>
        <p:spPr>
          <a:xfrm>
            <a:off x="4773194" y="3106631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64BBA-D596-4AD7-9C21-E316611FA145}"/>
              </a:ext>
            </a:extLst>
          </p:cNvPr>
          <p:cNvSpPr/>
          <p:nvPr/>
        </p:nvSpPr>
        <p:spPr>
          <a:xfrm>
            <a:off x="4773194" y="3980386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D35CC-3B93-4217-BF53-D49B128D44DD}"/>
              </a:ext>
            </a:extLst>
          </p:cNvPr>
          <p:cNvSpPr/>
          <p:nvPr/>
        </p:nvSpPr>
        <p:spPr>
          <a:xfrm>
            <a:off x="3975100" y="3670718"/>
            <a:ext cx="1320800" cy="2996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3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8864600" y="1879600"/>
            <a:ext cx="2819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Peripheral contents are duplicated for each output pin.</a:t>
            </a:r>
          </a:p>
          <a:p>
            <a:r>
              <a:rPr lang="en-US" dirty="0"/>
              <a:t>Each pin has its own registers (or portions thereof).</a:t>
            </a:r>
          </a:p>
        </p:txBody>
      </p:sp>
    </p:spTree>
    <p:extLst>
      <p:ext uri="{BB962C8B-B14F-4D97-AF65-F5344CB8AC3E}">
        <p14:creationId xmlns:p14="http://schemas.microsoft.com/office/powerpoint/2010/main" val="2382280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CA8B-698A-45EA-B08A-866359BE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428C-5E7B-4466-AAD0-C4B9C0D6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has up to 42 I/O pins</a:t>
            </a:r>
          </a:p>
          <a:p>
            <a:pPr lvl="1"/>
            <a:r>
              <a:rPr lang="en-US" dirty="0"/>
              <a:t>But only 32 can fit in a single 32-bit word</a:t>
            </a:r>
          </a:p>
          <a:p>
            <a:pPr lvl="1"/>
            <a:r>
              <a:rPr lang="en-US" dirty="0"/>
              <a:t>Splits them into two “ports”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Pins are named based on port</a:t>
            </a:r>
          </a:p>
          <a:p>
            <a:pPr lvl="1"/>
            <a:r>
              <a:rPr lang="en-US" dirty="0"/>
              <a:t>P0.14 – Button A,  P0.23 – Button B</a:t>
            </a:r>
          </a:p>
          <a:p>
            <a:pPr lvl="1"/>
            <a:r>
              <a:rPr lang="en-US" dirty="0"/>
              <a:t>P1.04 – LED column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813FB-8685-48C2-B30D-C878A579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9D0B7-6452-4F08-BCEC-9FCBD14A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94" y="2575676"/>
            <a:ext cx="9738111" cy="17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1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7239000" y="3302000"/>
            <a:ext cx="749300" cy="685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pin on the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60006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616200" y="2222500"/>
            <a:ext cx="3604794" cy="1193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chain. Signal comes from OUT register, through output buffer, to external pin.</a:t>
            </a:r>
          </a:p>
        </p:txBody>
      </p:sp>
    </p:spTree>
    <p:extLst>
      <p:ext uri="{BB962C8B-B14F-4D97-AF65-F5344CB8AC3E}">
        <p14:creationId xmlns:p14="http://schemas.microsoft.com/office/powerpoint/2010/main" val="824393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0627-5D47-4274-9FF2-DFAA9FEB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3BC1-175F-4CF2-BD65-5B22C1EE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Outputs a high or low signal</a:t>
            </a:r>
          </a:p>
          <a:p>
            <a:pPr lvl="1"/>
            <a:endParaRPr lang="en-US" dirty="0"/>
          </a:p>
          <a:p>
            <a:r>
              <a:rPr lang="en-US" dirty="0"/>
              <a:t>Output configurations</a:t>
            </a:r>
          </a:p>
          <a:p>
            <a:pPr lvl="1"/>
            <a:r>
              <a:rPr lang="en-US" dirty="0"/>
              <a:t>High drive output (either for high, low, or both)</a:t>
            </a:r>
          </a:p>
          <a:p>
            <a:pPr lvl="2"/>
            <a:r>
              <a:rPr lang="en-US" dirty="0"/>
              <a:t>Sources or sinks additional current</a:t>
            </a:r>
          </a:p>
          <a:p>
            <a:pPr lvl="3"/>
            <a:r>
              <a:rPr lang="en-US" dirty="0"/>
              <a:t>For powering external devices</a:t>
            </a:r>
          </a:p>
          <a:p>
            <a:pPr lvl="2"/>
            <a:r>
              <a:rPr lang="en-US" dirty="0"/>
              <a:t>Normal drive: ~2 mA</a:t>
            </a:r>
          </a:p>
          <a:p>
            <a:pPr lvl="2"/>
            <a:r>
              <a:rPr lang="en-US" dirty="0"/>
              <a:t>High drive: ~10 mA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Disconnect (a.k.a. High Impedance or High-Z)</a:t>
            </a:r>
          </a:p>
          <a:p>
            <a:pPr lvl="2"/>
            <a:r>
              <a:rPr lang="en-US" dirty="0"/>
              <a:t>Wired-OR or Wired-AND scenarios (we’ll talk about these later in class)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96704-186F-4880-9B49-6E81029E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microcontroller interact with peripherals to perform input and output operations?</a:t>
            </a:r>
          </a:p>
          <a:p>
            <a:pPr lvl="1"/>
            <a:endParaRPr lang="en-US" dirty="0"/>
          </a:p>
          <a:p>
            <a:r>
              <a:rPr lang="en-US" dirty="0"/>
              <a:t>Explore reliable use of Memory-Mapped I/O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Learn about our first peripherals: Temperature and GPIO</a:t>
            </a:r>
          </a:p>
          <a:p>
            <a:r>
              <a:rPr lang="en-US" dirty="0"/>
              <a:t>Explore General Purpose I/O (GPIO) peripheral use</a:t>
            </a:r>
          </a:p>
          <a:p>
            <a:pPr lvl="1"/>
            <a:r>
              <a:rPr lang="en-US" dirty="0"/>
              <a:t>Understand how it works</a:t>
            </a:r>
          </a:p>
          <a:p>
            <a:pPr lvl="1"/>
            <a:r>
              <a:rPr lang="en-US" dirty="0"/>
              <a:t>Understand what kinds of configurations it might have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489200" y="3708400"/>
            <a:ext cx="3604794" cy="10541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chain. Signal goes from pin, through input buffer, to IN register.</a:t>
            </a:r>
          </a:p>
        </p:txBody>
      </p:sp>
    </p:spTree>
    <p:extLst>
      <p:ext uri="{BB962C8B-B14F-4D97-AF65-F5344CB8AC3E}">
        <p14:creationId xmlns:p14="http://schemas.microsoft.com/office/powerpoint/2010/main" val="623986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CAC5-5CA7-431A-A632-4AEC29FF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E38E-3776-461B-87BD-639BB317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Reads in a signal as either high or low</a:t>
            </a:r>
          </a:p>
          <a:p>
            <a:endParaRPr lang="en-US" dirty="0"/>
          </a:p>
          <a:p>
            <a:r>
              <a:rPr lang="en-US" dirty="0"/>
              <a:t>Input Configurations</a:t>
            </a:r>
          </a:p>
          <a:p>
            <a:pPr lvl="1"/>
            <a:r>
              <a:rPr lang="en-US" dirty="0"/>
              <a:t>Input buffer connect/disconnect</a:t>
            </a:r>
          </a:p>
          <a:p>
            <a:pPr lvl="2"/>
            <a:r>
              <a:rPr lang="en-US" dirty="0"/>
              <a:t>Allows the pin to be disabled if not being read from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Pull</a:t>
            </a:r>
          </a:p>
          <a:p>
            <a:pPr lvl="2"/>
            <a:r>
              <a:rPr lang="en-US" dirty="0"/>
              <a:t>Disabled, Pulldown, Pullup (we’ll discuss in a future lecture)</a:t>
            </a:r>
          </a:p>
          <a:p>
            <a:pPr lvl="2"/>
            <a:r>
              <a:rPr lang="en-US" dirty="0"/>
              <a:t>Connects an internal pull up/down resistor (~13 </a:t>
            </a:r>
            <a:r>
              <a:rPr lang="en-US" dirty="0" err="1"/>
              <a:t>kΩ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Sets default value of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31E26-6668-46AF-8E58-195E7EA5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1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88C7-2A15-4FDB-BE73-6239E29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4EC8-D16E-49D7-9EE7-6111B6A7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voltage range: 0.7*VDD to VDD (~2.3 volts)</a:t>
            </a:r>
          </a:p>
          <a:p>
            <a:r>
              <a:rPr lang="en-US" dirty="0"/>
              <a:t>Low voltage range: Ground to 0.3*VDD (~1 volt)</a:t>
            </a:r>
          </a:p>
          <a:p>
            <a:endParaRPr lang="en-US" dirty="0"/>
          </a:p>
          <a:p>
            <a:r>
              <a:rPr lang="en-US" dirty="0"/>
              <a:t>GPIO are extremely fast</a:t>
            </a:r>
          </a:p>
          <a:p>
            <a:pPr lvl="1"/>
            <a:r>
              <a:rPr lang="en-US" dirty="0"/>
              <a:t>Transition time is &lt;25 ns</a:t>
            </a:r>
          </a:p>
          <a:p>
            <a:pPr lvl="1"/>
            <a:r>
              <a:rPr lang="en-US" dirty="0"/>
              <a:t>Connected directly to memory bus for faster interactions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allows complicated signal patterns to be replicated in software</a:t>
            </a:r>
          </a:p>
          <a:p>
            <a:pPr lvl="2"/>
            <a:r>
              <a:rPr lang="en-US" dirty="0"/>
              <a:t>If they aren’t implemented as a hardware peripheral</a:t>
            </a:r>
          </a:p>
          <a:p>
            <a:pPr lvl="2"/>
            <a:r>
              <a:rPr lang="en-US" dirty="0"/>
              <a:t>Known as “bit-banging”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86A11-A41C-4BC1-920C-AAB4D6C3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EF7A-CDE7-EF33-8440-7F096A2A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20B6-B938-99D5-1BB3-3CC06E51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87274"/>
            <a:ext cx="10972800" cy="1284925"/>
          </a:xfrm>
        </p:spPr>
        <p:txBody>
          <a:bodyPr/>
          <a:lstStyle/>
          <a:p>
            <a:r>
              <a:rPr lang="en-US" dirty="0"/>
              <a:t>DIR register controls direction (input or output) for each pin</a:t>
            </a:r>
          </a:p>
          <a:p>
            <a:pPr lvl="1"/>
            <a:r>
              <a:rPr lang="en-US" dirty="0"/>
              <a:t>Each bit 0-31 corresponds to pin 0-31</a:t>
            </a:r>
          </a:p>
          <a:p>
            <a:pPr lvl="1"/>
            <a:r>
              <a:rPr lang="en-US" dirty="0"/>
              <a:t>Reset value: 0x00000000 -&gt; all pins are inputs by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B687-BC4D-5648-B69F-4AD5C949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C4A1C-D119-3A4F-5443-8A09A964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70" y="1143000"/>
            <a:ext cx="9968248" cy="37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8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643D-A63E-F1C4-725C-7C136779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output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0333-EE64-65EA-A404-E9299DA2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59414"/>
            <a:ext cx="10972800" cy="12127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OUT register controls whether each pin is high or low</a:t>
            </a:r>
          </a:p>
          <a:p>
            <a:pPr lvl="1"/>
            <a:r>
              <a:rPr lang="en-US" dirty="0"/>
              <a:t>Only meaningful if the pin is configured as an Output</a:t>
            </a:r>
          </a:p>
          <a:p>
            <a:pPr lvl="1"/>
            <a:r>
              <a:rPr lang="en-US" dirty="0"/>
              <a:t>Again, each bit is a single pin and reset is 0x00000000 (all pins 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5693-29FE-DF1A-5C76-9AB05ADF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65CD1-7849-E5F1-1021-5354DB6F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70" y="1142999"/>
            <a:ext cx="9968248" cy="38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2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429-E2B0-4EC9-B2C0-8CFE1968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Set/Clear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087C-630A-474D-8C81-C3D603AE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68700"/>
            <a:ext cx="10972800" cy="2603500"/>
          </a:xfrm>
        </p:spPr>
        <p:txBody>
          <a:bodyPr/>
          <a:lstStyle/>
          <a:p>
            <a:r>
              <a:rPr lang="en-US" dirty="0"/>
              <a:t>OUT works traditionally: write a 1 for high, 0 for low</a:t>
            </a:r>
          </a:p>
          <a:p>
            <a:r>
              <a:rPr lang="en-US" dirty="0"/>
              <a:t>OUTSET write a 1 to set that pin (high) zero has no effect</a:t>
            </a:r>
          </a:p>
          <a:p>
            <a:r>
              <a:rPr lang="en-US" dirty="0"/>
              <a:t>OUTCLR write a 1 to clear that pin (low) zero has no effect</a:t>
            </a:r>
          </a:p>
          <a:p>
            <a:pPr lvl="1"/>
            <a:r>
              <a:rPr lang="en-US" dirty="0"/>
              <a:t>Lets you modify a pin without modifying the others (or reading first)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F705-713B-4023-9546-5F0C8D7F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5B6D1-04C9-43EB-B38B-209A0ABC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96367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7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44420-1D17-7625-7A1E-72D99F47AFE5}"/>
              </a:ext>
            </a:extLst>
          </p:cNvPr>
          <p:cNvGrpSpPr/>
          <p:nvPr/>
        </p:nvGrpSpPr>
        <p:grpSpPr>
          <a:xfrm>
            <a:off x="5027871" y="343822"/>
            <a:ext cx="6907694" cy="6377653"/>
            <a:chOff x="607595" y="2515210"/>
            <a:chExt cx="8141081" cy="7427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500A91-5C66-23E1-DF96-76D0D5B9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595" y="2515210"/>
              <a:ext cx="8136435" cy="2499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322E44-98C7-FA7A-8C83-B279CEA1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595" y="5014587"/>
              <a:ext cx="8141081" cy="49279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FB643D-A63E-F1C4-725C-7C136779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0333-EE64-65EA-A404-E9299DA2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73498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want to change other pin configurations, you do so per pin with the </a:t>
            </a:r>
            <a:r>
              <a:rPr lang="en-US" dirty="0">
                <a:latin typeface="Consolas" panose="020B0609020204030204" pitchFamily="49" charset="0"/>
              </a:rPr>
              <a:t>PIN_CNF[n]</a:t>
            </a:r>
            <a:r>
              <a:rPr lang="en-US" dirty="0"/>
              <a:t> registers</a:t>
            </a:r>
          </a:p>
          <a:p>
            <a:pPr lvl="1"/>
            <a:r>
              <a:rPr lang="en-US" dirty="0"/>
              <a:t>There are 32 of them, one per pin</a:t>
            </a:r>
          </a:p>
          <a:p>
            <a:pPr lvl="1"/>
            <a:endParaRPr lang="en-US" dirty="0"/>
          </a:p>
          <a:p>
            <a:r>
              <a:rPr lang="en-US" dirty="0"/>
              <a:t>Various fields correspond to different groups of bits</a:t>
            </a:r>
          </a:p>
          <a:p>
            <a:pPr lvl="1"/>
            <a:r>
              <a:rPr lang="en-US" dirty="0"/>
              <a:t>Direction, Input buffer, Pullup/down, Drive strength, Sensing mechanism</a:t>
            </a:r>
          </a:p>
          <a:p>
            <a:endParaRPr lang="en-US" dirty="0"/>
          </a:p>
          <a:p>
            <a:r>
              <a:rPr lang="en-US" dirty="0"/>
              <a:t>Bits not part of a field should be ignored</a:t>
            </a:r>
          </a:p>
          <a:p>
            <a:pPr lvl="1"/>
            <a:r>
              <a:rPr lang="en-US" dirty="0"/>
              <a:t>Do not modify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5693-29FE-DF1A-5C76-9AB05ADF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05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6DEF-5A62-87E6-0042-ADEF77A7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arbitrary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38D3-14EF-8231-EF9E-4A5B4611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you can’t just write to arbitrary bits</a:t>
            </a:r>
          </a:p>
          <a:p>
            <a:pPr lvl="1"/>
            <a:r>
              <a:rPr lang="en-US" dirty="0"/>
              <a:t>You’ll have to use bit-operations to do so</a:t>
            </a:r>
          </a:p>
          <a:p>
            <a:pPr lvl="1"/>
            <a:r>
              <a:rPr lang="en-US" dirty="0"/>
              <a:t>In C: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</a:p>
          <a:p>
            <a:pPr lvl="1"/>
            <a:endParaRPr lang="en-US" dirty="0"/>
          </a:p>
          <a:p>
            <a:r>
              <a:rPr lang="en-US" dirty="0"/>
              <a:t>For a review of “bit masking” operations, see 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6F5B9-BDDF-C6E7-9E93-0CA32485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95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b="1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67745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interrupts from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peripheral, GPIOTE (GPIO Task/Event)</a:t>
            </a:r>
          </a:p>
          <a:p>
            <a:pPr lvl="1"/>
            <a:r>
              <a:rPr lang="en-US" dirty="0"/>
              <a:t>Manages up to 8 individual pins</a:t>
            </a:r>
          </a:p>
          <a:p>
            <a:pPr lvl="2"/>
            <a:r>
              <a:rPr lang="en-US" dirty="0"/>
              <a:t>Can read inputs and trigger interrupts</a:t>
            </a:r>
          </a:p>
          <a:p>
            <a:pPr lvl="2"/>
            <a:r>
              <a:rPr lang="en-US" dirty="0"/>
              <a:t>Can also connect outputs from events on other peripherals (PPI)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 trigger interrupts for a “Port event” as well</a:t>
            </a:r>
          </a:p>
          <a:p>
            <a:pPr lvl="2"/>
            <a:r>
              <a:rPr lang="en-US" dirty="0"/>
              <a:t>Any pin in the Port can trigger the interrupt</a:t>
            </a:r>
          </a:p>
          <a:p>
            <a:pPr lvl="2"/>
            <a:r>
              <a:rPr lang="en-US" dirty="0"/>
              <a:t>Software checks which pin(s) caused the event to occur</a:t>
            </a:r>
          </a:p>
          <a:p>
            <a:pPr lvl="2"/>
            <a:r>
              <a:rPr lang="en-US" dirty="0"/>
              <a:t>Very low power operation (works with system clocks off)</a:t>
            </a:r>
          </a:p>
          <a:p>
            <a:pPr lvl="2"/>
            <a:endParaRPr lang="en-US" dirty="0"/>
          </a:p>
          <a:p>
            <a:r>
              <a:rPr lang="en-US" dirty="0"/>
              <a:t>Unclear to me why this is a separate peripheral</a:t>
            </a:r>
          </a:p>
          <a:p>
            <a:pPr lvl="1"/>
            <a:r>
              <a:rPr lang="en-US" dirty="0"/>
              <a:t>Presumably too complicated/expensive to have 42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0268-F020-4595-B5E8-770DCA88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individual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4DE9-BA05-46D8-9C85-13C65EDA6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Pick an available GPIOTE channel (0-7)</a:t>
            </a:r>
          </a:p>
          <a:p>
            <a:pPr lvl="1"/>
            <a:endParaRPr lang="en-US" dirty="0"/>
          </a:p>
          <a:p>
            <a:r>
              <a:rPr lang="en-US" dirty="0"/>
              <a:t>Configure it</a:t>
            </a:r>
          </a:p>
          <a:p>
            <a:pPr lvl="1"/>
            <a:r>
              <a:rPr lang="en-US" dirty="0"/>
              <a:t>Port and Pin number</a:t>
            </a:r>
          </a:p>
          <a:p>
            <a:pPr lvl="1"/>
            <a:r>
              <a:rPr lang="en-US" dirty="0"/>
              <a:t>Task (output), Event (input), or Disabled</a:t>
            </a:r>
          </a:p>
          <a:p>
            <a:pPr lvl="1"/>
            <a:r>
              <a:rPr lang="en-US" dirty="0"/>
              <a:t>Polarity for input events</a:t>
            </a:r>
          </a:p>
          <a:p>
            <a:pPr lvl="2"/>
            <a:r>
              <a:rPr lang="en-US" dirty="0"/>
              <a:t>Low-to-high</a:t>
            </a:r>
          </a:p>
          <a:p>
            <a:pPr lvl="2"/>
            <a:r>
              <a:rPr lang="en-US" dirty="0"/>
              <a:t>High-to-low</a:t>
            </a:r>
          </a:p>
          <a:p>
            <a:pPr lvl="2"/>
            <a:r>
              <a:rPr lang="en-US" dirty="0"/>
              <a:t>Toggle (both directions)</a:t>
            </a:r>
          </a:p>
          <a:p>
            <a:pPr lvl="2"/>
            <a:endParaRPr lang="en-US" dirty="0"/>
          </a:p>
          <a:p>
            <a:r>
              <a:rPr lang="en-US" dirty="0"/>
              <a:t>Enable interrupts for channel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</a:t>
            </a:r>
          </a:p>
          <a:p>
            <a:pPr lvl="1"/>
            <a:r>
              <a:rPr lang="en-US" dirty="0"/>
              <a:t>Doesn’t happen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F8195-5ECF-4152-9835-36589E4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4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6B95-DC76-47FA-90FE-05B9FE4F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port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6A15-89A4-4628-97FA-C1EE0E7C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“Detect” signal. Generated from pin Sense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CF7A4-9699-4223-B614-9CE51268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C0D24-5643-4802-B20D-981644EE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723978"/>
            <a:ext cx="10972799" cy="444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A105BE-4166-49CE-A8EF-CDF4E531DE19}"/>
              </a:ext>
            </a:extLst>
          </p:cNvPr>
          <p:cNvSpPr/>
          <p:nvPr/>
        </p:nvSpPr>
        <p:spPr>
          <a:xfrm flipH="1">
            <a:off x="6654800" y="3594100"/>
            <a:ext cx="1028700" cy="6985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1693F-4235-4DC0-822F-CBE98D302FFE}"/>
              </a:ext>
            </a:extLst>
          </p:cNvPr>
          <p:cNvSpPr/>
          <p:nvPr/>
        </p:nvSpPr>
        <p:spPr>
          <a:xfrm>
            <a:off x="4826000" y="4673601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C3460-4A03-4A17-8172-15C877406558}"/>
              </a:ext>
            </a:extLst>
          </p:cNvPr>
          <p:cNvSpPr/>
          <p:nvPr/>
        </p:nvSpPr>
        <p:spPr>
          <a:xfrm>
            <a:off x="4826000" y="2184399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6A958-3083-4192-BADF-450E65A30374}"/>
              </a:ext>
            </a:extLst>
          </p:cNvPr>
          <p:cNvSpPr/>
          <p:nvPr/>
        </p:nvSpPr>
        <p:spPr>
          <a:xfrm flipH="1">
            <a:off x="607592" y="1663700"/>
            <a:ext cx="5323308" cy="3276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BDD8-CE50-4F99-BC16-B42AEB77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port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F87-6BB0-4E05-9F6F-24D3437F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Configure the Sense for each pin</a:t>
            </a:r>
          </a:p>
          <a:p>
            <a:pPr lvl="1"/>
            <a:r>
              <a:rPr lang="en-US" dirty="0"/>
              <a:t>High or Low</a:t>
            </a:r>
          </a:p>
          <a:p>
            <a:pPr lvl="1"/>
            <a:r>
              <a:rPr lang="en-US" dirty="0"/>
              <a:t>Allows different pins to have different “active” states</a:t>
            </a:r>
          </a:p>
          <a:p>
            <a:pPr lvl="1"/>
            <a:endParaRPr lang="en-US" dirty="0"/>
          </a:p>
          <a:p>
            <a:r>
              <a:rPr lang="en-US" dirty="0"/>
              <a:t>Select detect mode</a:t>
            </a:r>
          </a:p>
          <a:p>
            <a:pPr lvl="1"/>
            <a:r>
              <a:rPr lang="en-US" dirty="0"/>
              <a:t>Direct connection to pins</a:t>
            </a:r>
          </a:p>
          <a:p>
            <a:pPr lvl="1"/>
            <a:r>
              <a:rPr lang="en-US" dirty="0"/>
              <a:t>Latched version (saved even if pin later changes back)</a:t>
            </a:r>
          </a:p>
          <a:p>
            <a:pPr lvl="1"/>
            <a:endParaRPr lang="en-US" dirty="0"/>
          </a:p>
          <a:p>
            <a:r>
              <a:rPr lang="en-US" dirty="0"/>
              <a:t>Enable interrupts for port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 and value in Latch register</a:t>
            </a:r>
          </a:p>
          <a:p>
            <a:pPr lvl="1"/>
            <a:r>
              <a:rPr lang="en-US" dirty="0"/>
              <a:t>Doesn’t happen automatically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3426-8672-4CBE-8CEE-01236B64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4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26126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106A9-32A7-6DDC-6DAE-72C77F9D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FB76-4121-ABC4-D5F4-80A1668EB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Bit Masking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049BA8-49E7-0A08-1B25-B2231A2C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Bit Masking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How do you manipulate certain bits within a number?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Combines some of the ideas we’ve already learned</a:t>
            </a:r>
          </a:p>
          <a:p>
            <a:pPr lvl="1">
              <a:defRPr/>
            </a:pPr>
            <a:r>
              <a:rPr lang="en-US" dirty="0"/>
              <a:t>~, &amp;, |, &lt;&lt;, &gt;&gt;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Steps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Create a “bit mask” which is a pattern to choose certain bits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&amp; or | to combine it with your number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Optional: Use &gt;&gt; to move the bits to the least significant position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9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BF83-B95D-4596-89F3-89937B11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mask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B80B-88A7-454B-B09E-EB429A9E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bits, use the AND operation</a:t>
            </a:r>
          </a:p>
          <a:p>
            <a:pPr lvl="1"/>
            <a:r>
              <a:rPr lang="en-US" dirty="0"/>
              <a:t>1 means to select that bit</a:t>
            </a:r>
          </a:p>
          <a:p>
            <a:pPr lvl="1"/>
            <a:r>
              <a:rPr lang="en-US" dirty="0"/>
              <a:t>0 means to not select that bit</a:t>
            </a:r>
          </a:p>
          <a:p>
            <a:pPr lvl="1"/>
            <a:endParaRPr lang="en-US" dirty="0"/>
          </a:p>
          <a:p>
            <a:r>
              <a:rPr lang="en-US" dirty="0"/>
              <a:t>Writing bits</a:t>
            </a:r>
          </a:p>
          <a:p>
            <a:pPr lvl="1"/>
            <a:r>
              <a:rPr lang="en-US" dirty="0"/>
              <a:t>Writing a one, use the OR operation</a:t>
            </a:r>
          </a:p>
          <a:p>
            <a:pPr lvl="2"/>
            <a:r>
              <a:rPr lang="en-US" dirty="0"/>
              <a:t>1 means to write a one to that position</a:t>
            </a:r>
          </a:p>
          <a:p>
            <a:pPr lvl="2"/>
            <a:r>
              <a:rPr lang="en-US" dirty="0"/>
              <a:t>0 is unchanged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Writing a zero, use the AND operation</a:t>
            </a:r>
          </a:p>
          <a:p>
            <a:pPr lvl="2"/>
            <a:r>
              <a:rPr lang="en-US" dirty="0"/>
              <a:t>0 means to write a zero to that position</a:t>
            </a:r>
          </a:p>
          <a:p>
            <a:pPr lvl="2"/>
            <a:r>
              <a:rPr lang="en-US" dirty="0"/>
              <a:t>1 is unchanged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4D59-4348-4F8A-B445-903975B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A5C0-ABBA-4312-A04F-3F26289D9CDA}"/>
              </a:ext>
            </a:extLst>
          </p:cNvPr>
          <p:cNvSpPr txBox="1"/>
          <p:nvPr/>
        </p:nvSpPr>
        <p:spPr>
          <a:xfrm>
            <a:off x="7498079" y="1547446"/>
            <a:ext cx="414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bottom four bits: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0x0F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24468-F061-4ADE-B5C3-C70D50BADD54}"/>
              </a:ext>
            </a:extLst>
          </p:cNvPr>
          <p:cNvSpPr txBox="1"/>
          <p:nvPr/>
        </p:nvSpPr>
        <p:spPr>
          <a:xfrm>
            <a:off x="7430424" y="3582566"/>
            <a:ext cx="414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6</a:t>
            </a:r>
            <a:r>
              <a:rPr lang="en-US" baseline="30000" dirty="0"/>
              <a:t>th</a:t>
            </a:r>
            <a:r>
              <a:rPr lang="en-US" dirty="0"/>
              <a:t> bit to one: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(1 &lt;&lt; 6)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(0b01000000)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E67F-D9EE-495A-813F-50773EBCCDCE}"/>
              </a:ext>
            </a:extLst>
          </p:cNvPr>
          <p:cNvSpPr txBox="1"/>
          <p:nvPr/>
        </p:nvSpPr>
        <p:spPr>
          <a:xfrm>
            <a:off x="7498079" y="5248354"/>
            <a:ext cx="414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6</a:t>
            </a:r>
            <a:r>
              <a:rPr lang="en-US" baseline="30000" dirty="0"/>
              <a:t>th</a:t>
            </a:r>
            <a:r>
              <a:rPr lang="en-US" dirty="0"/>
              <a:t> bit to zero: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 &amp; (~(1 &lt;&lt; 6))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(~(0b01000000))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(0b10111111)</a:t>
            </a:r>
          </a:p>
        </p:txBody>
      </p:sp>
    </p:spTree>
    <p:extLst>
      <p:ext uri="{BB962C8B-B14F-4D97-AF65-F5344CB8AC3E}">
        <p14:creationId xmlns:p14="http://schemas.microsoft.com/office/powerpoint/2010/main" val="27713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8708-3C6E-7BED-232D-E2837773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 nibbles in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5E1E-D1D8-AE59-8026-99519FA4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Nibble - 4 bits (one </a:t>
            </a:r>
            <a:r>
              <a:rPr lang="en-US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Input: 0x4F -&gt; Output 0xF4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Method:</a:t>
            </a:r>
          </a:p>
          <a:p>
            <a:pPr lvl="2"/>
            <a:r>
              <a:rPr lang="en-US" dirty="0"/>
              <a:t>1. Shift and select upper four bits</a:t>
            </a:r>
          </a:p>
          <a:p>
            <a:pPr lvl="2"/>
            <a:r>
              <a:rPr lang="en-US" dirty="0"/>
              <a:t>2. Shift and select lower four bits</a:t>
            </a:r>
          </a:p>
          <a:p>
            <a:pPr lvl="2"/>
            <a:r>
              <a:rPr lang="en-US" dirty="0"/>
              <a:t>3. Combine the two nibbles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lower = input &gt;&gt;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upper = input &lt;&lt;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output = upper | lower; // combines two halves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CD4E-35F6-CE25-DF3D-87665459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40BEE-D49E-F640-AECE-0FCD0586264A}"/>
              </a:ext>
            </a:extLst>
          </p:cNvPr>
          <p:cNvSpPr txBox="1"/>
          <p:nvPr/>
        </p:nvSpPr>
        <p:spPr>
          <a:xfrm>
            <a:off x="7452987" y="2680570"/>
            <a:ext cx="412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values of the new upper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B19D-E21B-9C81-9929-9AB8D4713AAB}"/>
              </a:ext>
            </a:extLst>
          </p:cNvPr>
          <p:cNvSpPr txBox="1"/>
          <p:nvPr/>
        </p:nvSpPr>
        <p:spPr>
          <a:xfrm>
            <a:off x="7452987" y="3657600"/>
            <a:ext cx="3817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Unsigned -&gt; Will be 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92156-96A7-0C50-3EFC-44016A424CC7}"/>
              </a:ext>
            </a:extLst>
          </p:cNvPr>
          <p:cNvSpPr txBox="1"/>
          <p:nvPr/>
        </p:nvSpPr>
        <p:spPr>
          <a:xfrm>
            <a:off x="2484120" y="5745480"/>
            <a:ext cx="794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Shifting implicitly </a:t>
            </a:r>
            <a:r>
              <a:rPr lang="en-US" sz="2400" dirty="0" err="1"/>
              <a:t>zero’d</a:t>
            </a:r>
            <a:r>
              <a:rPr lang="en-US" sz="2400" dirty="0"/>
              <a:t> out irrelevant bits.</a:t>
            </a:r>
            <a:br>
              <a:rPr lang="en-US" sz="2400" dirty="0"/>
            </a:br>
            <a:r>
              <a:rPr lang="en-US" sz="2400" dirty="0"/>
              <a:t>Otherwise we would have needed an &amp; operation too.</a:t>
            </a:r>
          </a:p>
        </p:txBody>
      </p:sp>
    </p:spTree>
    <p:extLst>
      <p:ext uri="{BB962C8B-B14F-4D97-AF65-F5344CB8AC3E}">
        <p14:creationId xmlns:p14="http://schemas.microsoft.com/office/powerpoint/2010/main" val="37309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8C42-F938-455C-91CB-434A5E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108F-A147-4758-BA32-DB8C31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bits 2 and 3 from a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826F-BABF-491D-B51C-8143C341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992D2-B046-4A79-AFD4-C8208700DA53}"/>
              </a:ext>
            </a:extLst>
          </p:cNvPr>
          <p:cNvSpPr txBox="1"/>
          <p:nvPr/>
        </p:nvSpPr>
        <p:spPr>
          <a:xfrm>
            <a:off x="6973818" y="109855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0b01100100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6342-56D7-4409-B728-8E0D1DBC5D29}"/>
              </a:ext>
            </a:extLst>
          </p:cNvPr>
          <p:cNvSpPr txBox="1"/>
          <p:nvPr/>
        </p:nvSpPr>
        <p:spPr>
          <a:xfrm>
            <a:off x="8686320" y="1098550"/>
            <a:ext cx="347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4B804-2AAE-4F90-B1DD-A95A158F07AE}"/>
              </a:ext>
            </a:extLst>
          </p:cNvPr>
          <p:cNvSpPr txBox="1"/>
          <p:nvPr/>
        </p:nvSpPr>
        <p:spPr>
          <a:xfrm>
            <a:off x="7217517" y="170346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Mask: 0b00001100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D070-1FED-4FB6-9222-BE92375F2E47}"/>
              </a:ext>
            </a:extLst>
          </p:cNvPr>
          <p:cNvSpPr txBox="1"/>
          <p:nvPr/>
        </p:nvSpPr>
        <p:spPr>
          <a:xfrm>
            <a:off x="252900" y="2351782"/>
            <a:ext cx="5400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&amp; 0b00001100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1AE71-2118-496A-985B-2451105DF12E}"/>
              </a:ext>
            </a:extLst>
          </p:cNvPr>
          <p:cNvCxnSpPr>
            <a:cxnSpLocks/>
          </p:cNvCxnSpPr>
          <p:nvPr/>
        </p:nvCxnSpPr>
        <p:spPr>
          <a:xfrm>
            <a:off x="1753990" y="3403226"/>
            <a:ext cx="2440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4CC5CA-343A-4016-975E-0F33F5CDEB4C}"/>
              </a:ext>
            </a:extLst>
          </p:cNvPr>
          <p:cNvSpPr txBox="1"/>
          <p:nvPr/>
        </p:nvSpPr>
        <p:spPr>
          <a:xfrm>
            <a:off x="249752" y="3388195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E0B7C-8A15-42FB-BAC0-A1D8C9629E58}"/>
              </a:ext>
            </a:extLst>
          </p:cNvPr>
          <p:cNvSpPr txBox="1"/>
          <p:nvPr/>
        </p:nvSpPr>
        <p:spPr>
          <a:xfrm>
            <a:off x="795227" y="4465413"/>
            <a:ext cx="455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Finally, shift right by two to get the values in the least significant position:</a:t>
            </a:r>
          </a:p>
          <a:p>
            <a:endParaRPr lang="en-US" dirty="0"/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0b000000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8617-46AF-5EE7-7553-0B30A3C8D08B}"/>
              </a:ext>
            </a:extLst>
          </p:cNvPr>
          <p:cNvSpPr txBox="1"/>
          <p:nvPr/>
        </p:nvSpPr>
        <p:spPr>
          <a:xfrm>
            <a:off x="6282872" y="3906794"/>
            <a:ext cx="55608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C:</a:t>
            </a:r>
            <a:br>
              <a:rPr lang="en-US" sz="2400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(input &amp; 0x0C) &gt;&gt; 2;</a:t>
            </a:r>
          </a:p>
        </p:txBody>
      </p:sp>
    </p:spTree>
    <p:extLst>
      <p:ext uri="{BB962C8B-B14F-4D97-AF65-F5344CB8AC3E}">
        <p14:creationId xmlns:p14="http://schemas.microsoft.com/office/powerpoint/2010/main" val="3674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0805" cy="5029200"/>
          </a:xfrm>
        </p:spPr>
        <p:txBody>
          <a:bodyPr>
            <a:normAutofit/>
          </a:bodyPr>
          <a:lstStyle/>
          <a:p>
            <a:r>
              <a:rPr lang="en-US" dirty="0"/>
              <a:t>Traditional systems need to </a:t>
            </a:r>
            <a:br>
              <a:rPr lang="en-US" dirty="0"/>
            </a:br>
            <a:r>
              <a:rPr lang="en-US" dirty="0"/>
              <a:t>receive input from users and</a:t>
            </a:r>
            <a:br>
              <a:rPr lang="en-US" dirty="0"/>
            </a:br>
            <a:r>
              <a:rPr lang="en-US" dirty="0"/>
              <a:t>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  <a:p>
            <a:pPr lvl="1"/>
            <a:endParaRPr lang="en-US" dirty="0"/>
          </a:p>
          <a:p>
            <a:r>
              <a:rPr lang="en-US" dirty="0"/>
              <a:t>Embedded systems have the same requirement, just more types of 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75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2813</TotalTime>
  <Words>2769</Words>
  <Application>Microsoft Office PowerPoint</Application>
  <PresentationFormat>Widescreen</PresentationFormat>
  <Paragraphs>588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Tahoma</vt:lpstr>
      <vt:lpstr>Arial</vt:lpstr>
      <vt:lpstr>Courier New</vt:lpstr>
      <vt:lpstr>Consolas</vt:lpstr>
      <vt:lpstr>Calibri</vt:lpstr>
      <vt:lpstr>Class Slides</vt:lpstr>
      <vt:lpstr>Lecture 04 Input and Output</vt:lpstr>
      <vt:lpstr>Administrivia</vt:lpstr>
      <vt:lpstr>Quiz coming soon</vt:lpstr>
      <vt:lpstr>Today’s Goals</vt:lpstr>
      <vt:lpstr>Outline</vt:lpstr>
      <vt:lpstr>Devices are the point of computers</vt:lpstr>
      <vt:lpstr>Devices are core to useful general-purpose computing</vt:lpstr>
      <vt:lpstr>Devices are essential to cyber-physical systems too</vt:lpstr>
      <vt:lpstr>Device access rates vary by many orders of magnitude</vt:lpstr>
      <vt:lpstr>Outline</vt:lpstr>
      <vt:lpstr>How does a computer talk with peripherals?</vt:lpstr>
      <vt:lpstr>Memory-mapped I/O (MMIO): treat devices like normal memory</vt:lpstr>
      <vt:lpstr>Memory map on nRF52833</vt:lpstr>
      <vt:lpstr>Example nRF52 peripheral placement</vt:lpstr>
      <vt:lpstr>TEMP on nRF52833 example</vt:lpstr>
      <vt:lpstr>MMIO addresses for TEMP</vt:lpstr>
      <vt:lpstr>Accessing addresses in C</vt:lpstr>
      <vt:lpstr>Accessing addresses in C</vt:lpstr>
      <vt:lpstr>Example code</vt:lpstr>
      <vt:lpstr>Example code (temp_mmio app)</vt:lpstr>
      <vt:lpstr>Using structs to manage MMIO access</vt:lpstr>
      <vt:lpstr>C structs</vt:lpstr>
      <vt:lpstr>Temperature peripheral MMIO struct</vt:lpstr>
      <vt:lpstr>Temperature peripheral MMIO struct</vt:lpstr>
      <vt:lpstr>Temperature peripheral MMIO struct</vt:lpstr>
      <vt:lpstr>Break + relevant xkcd</vt:lpstr>
      <vt:lpstr>Outline</vt:lpstr>
      <vt:lpstr>Digital signals</vt:lpstr>
      <vt:lpstr>Digital signals map to voltage ranges</vt:lpstr>
      <vt:lpstr>General Purpose Input/Output (GPIO)</vt:lpstr>
      <vt:lpstr>GPIO on nRF52833</vt:lpstr>
      <vt:lpstr>GPIO on nRF52833</vt:lpstr>
      <vt:lpstr>GPIO on nRF52833</vt:lpstr>
      <vt:lpstr>GPIO on nRF52833</vt:lpstr>
      <vt:lpstr>GPIO on nRF52833</vt:lpstr>
      <vt:lpstr>Multiple ports</vt:lpstr>
      <vt:lpstr>GPIO on nRF52833</vt:lpstr>
      <vt:lpstr>GPIO on nRF52833</vt:lpstr>
      <vt:lpstr>GPIO Output</vt:lpstr>
      <vt:lpstr>GPIO on nRF52833</vt:lpstr>
      <vt:lpstr>GPIO Input</vt:lpstr>
      <vt:lpstr>Electrical specifications</vt:lpstr>
      <vt:lpstr>Pin configuration</vt:lpstr>
      <vt:lpstr>Controlling output level</vt:lpstr>
      <vt:lpstr>Set/Clear registers</vt:lpstr>
      <vt:lpstr>Complex configuration</vt:lpstr>
      <vt:lpstr>Writing to arbitrary bits</vt:lpstr>
      <vt:lpstr>Outline</vt:lpstr>
      <vt:lpstr>Handling interrupts from GPIO</vt:lpstr>
      <vt:lpstr>Configuring individual input interrupts</vt:lpstr>
      <vt:lpstr>Sensing port events</vt:lpstr>
      <vt:lpstr>Configuring port input interrupts</vt:lpstr>
      <vt:lpstr>Outline</vt:lpstr>
      <vt:lpstr>PowerPoint Presentation</vt:lpstr>
      <vt:lpstr>Bit Masking</vt:lpstr>
      <vt:lpstr>Bit mask values</vt:lpstr>
      <vt:lpstr>Example: swap nibbles in byte</vt:lpstr>
      <vt:lpstr>Example: selecting bits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Input and Output</dc:title>
  <dc:creator>Branden Ghena</dc:creator>
  <cp:lastModifiedBy>Branden Ghena</cp:lastModifiedBy>
  <cp:revision>72</cp:revision>
  <dcterms:created xsi:type="dcterms:W3CDTF">2021-04-04T02:10:23Z</dcterms:created>
  <dcterms:modified xsi:type="dcterms:W3CDTF">2024-10-03T20:14:01Z</dcterms:modified>
</cp:coreProperties>
</file>