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9"/>
  </p:notesMasterIdLst>
  <p:sldIdLst>
    <p:sldId id="256" r:id="rId2"/>
    <p:sldId id="384" r:id="rId3"/>
    <p:sldId id="450" r:id="rId4"/>
    <p:sldId id="264" r:id="rId5"/>
    <p:sldId id="472" r:id="rId6"/>
    <p:sldId id="449" r:id="rId7"/>
    <p:sldId id="386" r:id="rId8"/>
    <p:sldId id="387" r:id="rId9"/>
    <p:sldId id="471" r:id="rId10"/>
    <p:sldId id="432" r:id="rId11"/>
    <p:sldId id="452" r:id="rId12"/>
    <p:sldId id="478" r:id="rId13"/>
    <p:sldId id="453" r:id="rId14"/>
    <p:sldId id="430" r:id="rId15"/>
    <p:sldId id="433" r:id="rId16"/>
    <p:sldId id="434" r:id="rId17"/>
    <p:sldId id="456" r:id="rId18"/>
    <p:sldId id="435" r:id="rId19"/>
    <p:sldId id="436" r:id="rId20"/>
    <p:sldId id="392" r:id="rId21"/>
    <p:sldId id="405" r:id="rId22"/>
    <p:sldId id="400" r:id="rId23"/>
    <p:sldId id="457" r:id="rId24"/>
    <p:sldId id="458" r:id="rId25"/>
    <p:sldId id="401" r:id="rId26"/>
    <p:sldId id="402" r:id="rId27"/>
    <p:sldId id="406" r:id="rId28"/>
    <p:sldId id="419" r:id="rId29"/>
    <p:sldId id="422" r:id="rId30"/>
    <p:sldId id="423" r:id="rId31"/>
    <p:sldId id="466" r:id="rId32"/>
    <p:sldId id="470" r:id="rId33"/>
    <p:sldId id="442" r:id="rId34"/>
    <p:sldId id="421" r:id="rId35"/>
    <p:sldId id="391" r:id="rId36"/>
    <p:sldId id="425" r:id="rId37"/>
    <p:sldId id="455" r:id="rId38"/>
    <p:sldId id="441" r:id="rId39"/>
    <p:sldId id="454" r:id="rId40"/>
    <p:sldId id="431" r:id="rId41"/>
    <p:sldId id="447" r:id="rId42"/>
    <p:sldId id="427" r:id="rId43"/>
    <p:sldId id="417" r:id="rId44"/>
    <p:sldId id="461" r:id="rId45"/>
    <p:sldId id="383" r:id="rId46"/>
    <p:sldId id="463" r:id="rId47"/>
    <p:sldId id="459" r:id="rId48"/>
    <p:sldId id="465" r:id="rId49"/>
    <p:sldId id="467" r:id="rId50"/>
    <p:sldId id="468" r:id="rId51"/>
    <p:sldId id="444" r:id="rId52"/>
    <p:sldId id="448" r:id="rId53"/>
    <p:sldId id="460" r:id="rId54"/>
    <p:sldId id="479" r:id="rId55"/>
    <p:sldId id="469" r:id="rId56"/>
    <p:sldId id="397" r:id="rId57"/>
    <p:sldId id="39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4"/>
            <p14:sldId id="450"/>
            <p14:sldId id="264"/>
          </p14:sldIdLst>
        </p14:section>
        <p14:section name="Who and Why" id="{B55B8E8C-5EAB-4A1E-A4E9-AE5E896E46FA}">
          <p14:sldIdLst>
            <p14:sldId id="472"/>
            <p14:sldId id="449"/>
            <p14:sldId id="386"/>
            <p14:sldId id="387"/>
          </p14:sldIdLst>
        </p14:section>
        <p14:section name="Embedded Systems" id="{1014F7E0-65CC-462D-8134-46C98BE194DC}">
          <p14:sldIdLst>
            <p14:sldId id="471"/>
            <p14:sldId id="432"/>
            <p14:sldId id="452"/>
            <p14:sldId id="478"/>
            <p14:sldId id="453"/>
            <p14:sldId id="430"/>
            <p14:sldId id="433"/>
            <p14:sldId id="434"/>
            <p14:sldId id="456"/>
            <p14:sldId id="435"/>
            <p14:sldId id="436"/>
            <p14:sldId id="392"/>
            <p14:sldId id="405"/>
            <p14:sldId id="400"/>
            <p14:sldId id="457"/>
            <p14:sldId id="458"/>
            <p14:sldId id="401"/>
            <p14:sldId id="402"/>
            <p14:sldId id="406"/>
            <p14:sldId id="419"/>
            <p14:sldId id="422"/>
            <p14:sldId id="423"/>
            <p14:sldId id="466"/>
          </p14:sldIdLst>
        </p14:section>
        <p14:section name="Course Overview" id="{9ADE3480-6D2C-4CD1-85E0-064AEE158619}">
          <p14:sldIdLst>
            <p14:sldId id="470"/>
            <p14:sldId id="442"/>
            <p14:sldId id="421"/>
            <p14:sldId id="391"/>
            <p14:sldId id="425"/>
            <p14:sldId id="455"/>
            <p14:sldId id="441"/>
            <p14:sldId id="454"/>
            <p14:sldId id="431"/>
            <p14:sldId id="447"/>
            <p14:sldId id="427"/>
            <p14:sldId id="417"/>
          </p14:sldIdLst>
        </p14:section>
        <p14:section name="Class Hardware" id="{43CDEE35-2117-4A09-A5B8-94D42A5B1968}">
          <p14:sldIdLst>
            <p14:sldId id="461"/>
            <p14:sldId id="383"/>
            <p14:sldId id="463"/>
            <p14:sldId id="459"/>
            <p14:sldId id="465"/>
            <p14:sldId id="467"/>
          </p14:sldIdLst>
        </p14:section>
        <p14:section name="Project Ideas" id="{52DB7C92-0A3B-4275-ACE4-0B2C4B80013C}">
          <p14:sldIdLst>
            <p14:sldId id="468"/>
            <p14:sldId id="444"/>
            <p14:sldId id="448"/>
            <p14:sldId id="460"/>
            <p14:sldId id="479"/>
          </p14:sldIdLst>
        </p14:section>
        <p14:section name="Wrapup" id="{29A7F866-9DA9-446B-8359-CE426CB89C7A}">
          <p14:sldIdLst>
            <p14:sldId id="469"/>
            <p14:sldId id="397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85443" autoAdjust="0"/>
  </p:normalViewPr>
  <p:slideViewPr>
    <p:cSldViewPr snapToGrid="0">
      <p:cViewPr varScale="1">
        <p:scale>
          <a:sx n="74" d="100"/>
          <a:sy n="74" d="100"/>
        </p:scale>
        <p:origin x="84" y="14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24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6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8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Bonus note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image" Target="../media/image34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33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29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32.emf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28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31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27.emf"/><Relationship Id="rId30" Type="http://schemas.openxmlformats.org/officeDocument/2006/relationships/image" Target="../media/image30.jpeg"/><Relationship Id="rId8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9" Type="http://schemas.openxmlformats.org/officeDocument/2006/relationships/image" Target="../media/image30.jpeg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42" Type="http://schemas.openxmlformats.org/officeDocument/2006/relationships/image" Target="../media/image33.jpeg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41" Type="http://schemas.openxmlformats.org/officeDocument/2006/relationships/image" Target="../media/image32.emf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image" Target="../media/image28.png"/><Relationship Id="rId40" Type="http://schemas.openxmlformats.org/officeDocument/2006/relationships/image" Target="../media/image31.emf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image" Target="../media/image27.emf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slideLayout" Target="../slideLayouts/slideLayout4.xml"/><Relationship Id="rId43" Type="http://schemas.openxmlformats.org/officeDocument/2006/relationships/image" Target="../media/image34.jpeg"/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9" Type="http://schemas.openxmlformats.org/officeDocument/2006/relationships/image" Target="../media/image27.emf"/><Relationship Id="rId21" Type="http://schemas.openxmlformats.org/officeDocument/2006/relationships/tags" Target="../tags/tag80.xml"/><Relationship Id="rId34" Type="http://schemas.openxmlformats.org/officeDocument/2006/relationships/tags" Target="../tags/tag93.xml"/><Relationship Id="rId42" Type="http://schemas.openxmlformats.org/officeDocument/2006/relationships/image" Target="../media/image32.emf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tags" Target="../tags/tag88.xml"/><Relationship Id="rId41" Type="http://schemas.openxmlformats.org/officeDocument/2006/relationships/image" Target="../media/image31.emf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32" Type="http://schemas.openxmlformats.org/officeDocument/2006/relationships/tags" Target="../tags/tag91.xml"/><Relationship Id="rId37" Type="http://schemas.openxmlformats.org/officeDocument/2006/relationships/image" Target="../media/image28.png"/><Relationship Id="rId40" Type="http://schemas.openxmlformats.org/officeDocument/2006/relationships/image" Target="../media/image30.jpe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slideLayout" Target="../slideLayouts/slideLayout4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31" Type="http://schemas.openxmlformats.org/officeDocument/2006/relationships/tags" Target="../tags/tag90.xml"/><Relationship Id="rId44" Type="http://schemas.openxmlformats.org/officeDocument/2006/relationships/image" Target="../media/image33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image" Target="../media/image34.jpeg"/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emf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37.emf"/><Relationship Id="rId11" Type="http://schemas.openxmlformats.org/officeDocument/2006/relationships/image" Target="../media/image39.jpeg"/><Relationship Id="rId5" Type="http://schemas.openxmlformats.org/officeDocument/2006/relationships/image" Target="../media/image36.png"/><Relationship Id="rId10" Type="http://schemas.openxmlformats.org/officeDocument/2006/relationships/image" Target="../media/image33.jpeg"/><Relationship Id="rId4" Type="http://schemas.openxmlformats.org/officeDocument/2006/relationships/image" Target="../media/image35.jpeg"/><Relationship Id="rId9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"/><Relationship Id="rId5" Type="http://schemas.openxmlformats.org/officeDocument/2006/relationships/image" Target="../media/image50.tif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rkfun.com/products/17287" TargetMode="External"/><Relationship Id="rId2" Type="http://schemas.openxmlformats.org/officeDocument/2006/relationships/hyperlink" Target="https://www.adafruit.com/product/478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azon.com/Seeed-Studio-BBC-Micro-Accelerometer/dp/B0BDFD1ZM1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youtube.com/watch?v=oNUXhCDnHo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Microcontroller System Design</a:t>
            </a:r>
          </a:p>
          <a:p>
            <a:r>
              <a:rPr lang="en-US" dirty="0"/>
              <a:t>Branden Ghena – Fall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embedded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computer built into a device</a:t>
            </a:r>
            <a:br>
              <a:rPr lang="en-US" dirty="0"/>
            </a:br>
            <a:r>
              <a:rPr lang="en-US" dirty="0"/>
              <a:t>such that the </a:t>
            </a:r>
            <a:r>
              <a:rPr lang="en-US" i="1" dirty="0"/>
              <a:t>device</a:t>
            </a:r>
            <a:r>
              <a:rPr lang="en-US" dirty="0"/>
              <a:t> is interacted with,</a:t>
            </a:r>
            <a:br>
              <a:rPr lang="en-US" dirty="0"/>
            </a:br>
            <a:r>
              <a:rPr lang="en-US" b="1" dirty="0"/>
              <a:t>not</a:t>
            </a:r>
            <a:r>
              <a:rPr lang="en-US" dirty="0"/>
              <a:t> the computer</a:t>
            </a:r>
          </a:p>
          <a:p>
            <a:pPr lvl="1"/>
            <a:r>
              <a:rPr lang="en-US" dirty="0"/>
              <a:t>E.g., not a desktop or laptop</a:t>
            </a:r>
          </a:p>
          <a:p>
            <a:pPr lvl="1"/>
            <a:r>
              <a:rPr lang="en-US" dirty="0"/>
              <a:t>(although many of those deal with overlapping hardware/software issues)</a:t>
            </a:r>
          </a:p>
          <a:p>
            <a:pPr lvl="1"/>
            <a:endParaRPr lang="en-US" dirty="0"/>
          </a:p>
          <a:p>
            <a:r>
              <a:rPr lang="en-US" dirty="0"/>
              <a:t>Includes many domains</a:t>
            </a:r>
          </a:p>
          <a:p>
            <a:pPr lvl="1"/>
            <a:r>
              <a:rPr lang="en-US" dirty="0"/>
              <a:t>Robotics</a:t>
            </a:r>
          </a:p>
          <a:p>
            <a:pPr lvl="1"/>
            <a:r>
              <a:rPr lang="en-US" dirty="0"/>
              <a:t>Industrial processes</a:t>
            </a:r>
          </a:p>
          <a:p>
            <a:pPr lvl="1"/>
            <a:r>
              <a:rPr lang="en-US" dirty="0"/>
              <a:t>Smart home</a:t>
            </a:r>
          </a:p>
          <a:p>
            <a:pPr lvl="1"/>
            <a:r>
              <a:rPr lang="en-US" dirty="0"/>
              <a:t>Smart city</a:t>
            </a:r>
          </a:p>
          <a:p>
            <a:pPr lvl="1"/>
            <a:r>
              <a:rPr lang="en-US" dirty="0"/>
              <a:t>Wearables and health sensing</a:t>
            </a:r>
          </a:p>
          <a:p>
            <a:pPr lvl="1"/>
            <a:r>
              <a:rPr lang="en-US" dirty="0"/>
              <a:t>Internet of Things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9EC0-261F-0CFF-8D07-C7D31837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identify some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FBEA-216C-E88D-6D8E-12853BC6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devices that you might not usually consider as computers actually have embedded computers in them?</a:t>
            </a:r>
          </a:p>
          <a:p>
            <a:pPr lvl="1"/>
            <a:r>
              <a:rPr lang="en-US" dirty="0"/>
              <a:t>Talk with the others around you</a:t>
            </a:r>
          </a:p>
          <a:p>
            <a:pPr lvl="1"/>
            <a:r>
              <a:rPr lang="en-US" dirty="0"/>
              <a:t>Goal: come up some unique ideas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We’ll share ideas with the class afterwards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2AC4C-E761-6600-55B8-34D73E68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1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ilitand 5.45 inch Smartphone, HD Full Screen Unlocked Cell Phones, for  Android 4.4.2 Face Fingerprint Smart Phone, 512MB/4GB, HD Camera Mobil  Phone, ...">
            <a:extLst>
              <a:ext uri="{FF2B5EF4-FFF2-40B4-BE49-F238E27FC236}">
                <a16:creationId xmlns:a16="http://schemas.microsoft.com/office/drawing/2014/main" id="{9FC3F624-9148-123B-1F81-D1EFFAF7C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50" y="4421620"/>
            <a:ext cx="2299855" cy="22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2FCFAE-2B44-F2AE-16F0-036296A0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does and does not 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E0AC3-A2D6-4888-1E7A-673880909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Share your thoughts</a:t>
            </a:r>
          </a:p>
          <a:p>
            <a:r>
              <a:rPr lang="en-US" dirty="0"/>
              <a:t>Is _____ an embedded system? Why or why not?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Smart lightbulb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Roomba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Autonomous vehicle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Smartwatch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Smartphone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Voice-assistant (Alexa)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Keyboard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634CE-2711-27F8-1F5E-C4FC6B83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1028" name="Picture 4" descr="Roomba | RoboWiki | Fandom">
            <a:extLst>
              <a:ext uri="{FF2B5EF4-FFF2-40B4-BE49-F238E27FC236}">
                <a16:creationId xmlns:a16="http://schemas.microsoft.com/office/drawing/2014/main" id="{4278E2BF-D0E5-1672-813B-BF7CD5E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13" y="2655167"/>
            <a:ext cx="2304313" cy="18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Autonomous Vehicles Could Help People with Disabilities | Scientific  American">
            <a:extLst>
              <a:ext uri="{FF2B5EF4-FFF2-40B4-BE49-F238E27FC236}">
                <a16:creationId xmlns:a16="http://schemas.microsoft.com/office/drawing/2014/main" id="{F144198A-0A48-A879-F5EB-049A00208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45" y="1587682"/>
            <a:ext cx="2568560" cy="171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mart Watch for Android and iPhone, H5 IP68 Waterproof Smartwatch for Women  Men , Smart Watch with Bluetooth Call(Answer/Make Calls), Black">
            <a:extLst>
              <a:ext uri="{FF2B5EF4-FFF2-40B4-BE49-F238E27FC236}">
                <a16:creationId xmlns:a16="http://schemas.microsoft.com/office/drawing/2014/main" id="{FD5E77FB-A68F-4A10-24AC-3D87C255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7" y="4764953"/>
            <a:ext cx="1510145" cy="151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luxSmart Bluetooth Light Bulb, Smart LED Bulb, Dimmable Smart Bulb,  Smartphone-Controlled Hue Bulb with 16 Million Color Options, Compatible  with iOS ...">
            <a:extLst>
              <a:ext uri="{FF2B5EF4-FFF2-40B4-BE49-F238E27FC236}">
                <a16:creationId xmlns:a16="http://schemas.microsoft.com/office/drawing/2014/main" id="{AD262C94-4D4E-4166-61E6-56F5902F5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69" y="2131578"/>
            <a:ext cx="2079844" cy="207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ink | Amazon Alexa">
            <a:extLst>
              <a:ext uri="{FF2B5EF4-FFF2-40B4-BE49-F238E27FC236}">
                <a16:creationId xmlns:a16="http://schemas.microsoft.com/office/drawing/2014/main" id="{9F32F78B-BE40-9D26-A3AC-694E836C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61" y="3553007"/>
            <a:ext cx="3063875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est Buy essentials™ Full-size Wired Membrane USB Keyboard Black BE-PKWDKB  - Best Buy">
            <a:extLst>
              <a:ext uri="{FF2B5EF4-FFF2-40B4-BE49-F238E27FC236}">
                <a16:creationId xmlns:a16="http://schemas.microsoft.com/office/drawing/2014/main" id="{368E9063-B1CE-AECA-6DF1-267EBD0B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92" y="5599183"/>
            <a:ext cx="2535177" cy="10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89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9EC0-261F-0CFF-8D07-C7D31837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Trend: embedded computers instead of custom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FBEA-216C-E88D-6D8E-12853BC6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embedded devices could be a state machine in custom hardware instead</a:t>
            </a:r>
          </a:p>
          <a:p>
            <a:endParaRPr lang="en-US" dirty="0"/>
          </a:p>
          <a:p>
            <a:r>
              <a:rPr lang="en-US" dirty="0"/>
              <a:t>However, computers are increasingly common in those cases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Embedded computers are increasingly cheap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More software developers than hardware developers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2AC4C-E761-6600-55B8-34D73E68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3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71B4-E21F-41D3-A4D1-DAAC2B2E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area: Cyber-Physical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1D39-D28F-48E2-A466-975E5E462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Systems that are part computational and part real-world</a:t>
            </a:r>
          </a:p>
          <a:p>
            <a:pPr lvl="1"/>
            <a:r>
              <a:rPr lang="en-US" dirty="0"/>
              <a:t>Example: autonomous vehicles</a:t>
            </a:r>
          </a:p>
          <a:p>
            <a:pPr lvl="1"/>
            <a:endParaRPr lang="en-US" dirty="0"/>
          </a:p>
          <a:p>
            <a:r>
              <a:rPr lang="en-US" dirty="0"/>
              <a:t>Combines multiple fields to handle this problem</a:t>
            </a:r>
          </a:p>
          <a:p>
            <a:pPr lvl="1"/>
            <a:r>
              <a:rPr lang="en-US" dirty="0"/>
              <a:t>Embedded Systems</a:t>
            </a:r>
          </a:p>
          <a:p>
            <a:pPr lvl="1"/>
            <a:r>
              <a:rPr lang="en-US" dirty="0"/>
              <a:t>Electronics</a:t>
            </a:r>
          </a:p>
          <a:p>
            <a:pPr lvl="1"/>
            <a:r>
              <a:rPr lang="en-US" dirty="0"/>
              <a:t>Controls</a:t>
            </a:r>
          </a:p>
          <a:p>
            <a:pPr lvl="1"/>
            <a:r>
              <a:rPr lang="en-US" dirty="0"/>
              <a:t>Software Engineering</a:t>
            </a:r>
          </a:p>
          <a:p>
            <a:pPr lvl="1"/>
            <a:r>
              <a:rPr lang="en-US" dirty="0"/>
              <a:t>Computer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46349-550C-4C3F-976F-B4AE015F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53FB151D-4D6F-4102-94E8-9B212637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3853" y="4140200"/>
            <a:ext cx="3903969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4">
            <a:extLst>
              <a:ext uri="{FF2B5EF4-FFF2-40B4-BE49-F238E27FC236}">
                <a16:creationId xmlns:a16="http://schemas.microsoft.com/office/drawing/2014/main" id="{8A40B0C3-A17B-470B-812A-B8135C33A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312" y="5763331"/>
            <a:ext cx="1126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Automotive</a:t>
            </a:r>
          </a:p>
        </p:txBody>
      </p:sp>
    </p:spTree>
    <p:extLst>
      <p:ext uri="{BB962C8B-B14F-4D97-AF65-F5344CB8AC3E}">
        <p14:creationId xmlns:p14="http://schemas.microsoft.com/office/powerpoint/2010/main" val="3412575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DC7A-EEB5-44E7-876D-B4C4C767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Bell’s Law: A new computer class every decade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60EDA-1790-4990-8B1D-1B0DA2AD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B8F30C3-DD11-40D2-8ECB-9426FDB127A6}"/>
              </a:ext>
            </a:extLst>
          </p:cNvPr>
          <p:cNvSpPr txBox="1">
            <a:spLocks noChangeArrowheads="1"/>
          </p:cNvSpPr>
          <p:nvPr/>
        </p:nvSpPr>
        <p:spPr>
          <a:xfrm>
            <a:off x="607595" y="1143000"/>
            <a:ext cx="5983705" cy="487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2400" i="1" dirty="0">
                <a:ea typeface="ＭＳ Ｐゴシック" pitchFamily="1" charset="-128"/>
                <a:cs typeface="ＭＳ Ｐゴシック" pitchFamily="1" charset="-128"/>
              </a:rPr>
              <a:t>     “Roughly every decade a new, lower priced computer class forms based on a new programming platform, network, and interface resulting in new usage and the establishment of a new industry.”</a:t>
            </a:r>
          </a:p>
          <a:p>
            <a:pPr algn="ctr">
              <a:buFontTx/>
              <a:buNone/>
            </a:pPr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buFontTx/>
              <a:buNone/>
            </a:pP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- Gordon Bell [1972,2008]</a:t>
            </a:r>
          </a:p>
        </p:txBody>
      </p:sp>
      <p:pic>
        <p:nvPicPr>
          <p:cNvPr id="8" name="Picture 3" descr="bells-law.png">
            <a:extLst>
              <a:ext uri="{FF2B5EF4-FFF2-40B4-BE49-F238E27FC236}">
                <a16:creationId xmlns:a16="http://schemas.microsoft.com/office/drawing/2014/main" id="{C6049FC2-D955-405F-BB99-403C68E66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8500" y="1143000"/>
            <a:ext cx="4531894" cy="503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2672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875F1-74D6-4703-A83F-16D82B30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Classes of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7AFED-AC0B-4A35-964A-D1B294AB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05954CFB-2428-451E-A5E0-5F22C3386CF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53">
            <a:extLst>
              <a:ext uri="{FF2B5EF4-FFF2-40B4-BE49-F238E27FC236}">
                <a16:creationId xmlns:a16="http://schemas.microsoft.com/office/drawing/2014/main" id="{66CE6D04-FD32-439E-9349-D7815BE46A91}"/>
              </a:ext>
            </a:extLst>
          </p:cNvPr>
          <p:cNvGrpSpPr>
            <a:grpSpLocks/>
          </p:cNvGrpSpPr>
          <p:nvPr/>
        </p:nvGrpSpPr>
        <p:grpSpPr bwMode="auto">
          <a:xfrm>
            <a:off x="2537727" y="906463"/>
            <a:ext cx="7677835" cy="5441950"/>
            <a:chOff x="856565" y="1096963"/>
            <a:chExt cx="7677835" cy="5441949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A9194CFE-D0DB-4B99-B052-BBF35D7DB62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03588"/>
              <a:ext cx="1447800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0E0880B-8C07-4F55-9E12-E9E1D9F0E3B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916363"/>
              <a:ext cx="838200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81D614-D0F1-4525-82B0-9BD8D9733344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V="1">
              <a:off x="1981200" y="1858963"/>
              <a:ext cx="4572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0D516F-D666-4885-991D-6817E66E46A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2286000" y="3001963"/>
              <a:ext cx="7620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534D25F-D4E3-4DD1-BD51-6A85467FFACC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 flipV="1">
              <a:off x="3581400" y="3001963"/>
              <a:ext cx="533400" cy="3810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A3489C-7172-4064-BDAE-04A38C004164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rot="5400000" flipH="1" flipV="1">
              <a:off x="4000500" y="4183062"/>
              <a:ext cx="4572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541535-6D9A-4875-A201-41747CEAFB3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rot="5400000" flipH="1" flipV="1">
              <a:off x="5715000" y="5364162"/>
              <a:ext cx="2286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6BBAF0-4D68-4CCC-BFD5-47DDB3E25E6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505200" y="1096963"/>
              <a:ext cx="1981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Mainframe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146ECB-F04B-473C-BDBF-77F2D4ADD1B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47800" y="4752974"/>
              <a:ext cx="1600200" cy="544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Mini Computer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FA84A8-A579-44A0-B80A-B672E470880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971800" y="5440362"/>
              <a:ext cx="1600200" cy="549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Personal Computer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380129-756D-4788-B719-C958861A760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576762" y="2285206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Workstation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0EC6D90-AC70-4049-808B-D15DA474705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800600" y="6126162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Smartphone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2AF0F45-5798-4AD2-9B24-2BD5DC0421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6781800" y="5364162"/>
              <a:ext cx="838200" cy="6858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66BE48-DE03-4D90-8BFD-EE4B3A64C8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934200" y="4179887"/>
              <a:ext cx="1600200" cy="544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 Sensors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611984-3665-4BF3-BDBA-BE0E4BF7D86F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7010400" y="4783137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Ubiquitous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8A1144C-4133-4F63-8550-A8CA07215405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872162" y="3424239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Laptop</a:t>
              </a:r>
            </a:p>
          </p:txBody>
        </p:sp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DB0585B5-9F79-4A76-B1BF-662F7EB55D5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9696FEE-5046-4F65-A719-5BBB27830CB3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 flipV="1">
              <a:off x="5172075" y="4449762"/>
              <a:ext cx="238125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EC277DC3-457B-4412-B1A9-F2A681D2BBE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978275" y="2005013"/>
              <a:ext cx="627063" cy="117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A032FBAA-4122-4612-A901-E5750B908F4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3319463" y="4592638"/>
              <a:ext cx="1063625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1CDA1620-CFD3-42C6-A5B5-1AC5C5555E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905" y="1162844"/>
              <a:ext cx="1447800" cy="109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8FDF767F-B523-4FB4-97EA-95505FB3D2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09C27B1C-29E2-4A12-A012-5C1730A5115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75" y="5543550"/>
              <a:ext cx="452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Rectangle 50">
              <a:extLst>
                <a:ext uri="{FF2B5EF4-FFF2-40B4-BE49-F238E27FC236}">
                  <a16:creationId xmlns:a16="http://schemas.microsoft.com/office/drawing/2014/main" id="{4E718F14-0795-4E1F-B6A8-77D667DD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65" y="1423987"/>
              <a:ext cx="667435" cy="5114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Helvetica Neue"/>
                <a:cs typeface="Helvetica Neue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780F57-64C1-441C-B4B1-5175E1641A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48562" y="1209549"/>
            <a:ext cx="2762250" cy="5447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1" charset="2"/>
              <a:buNone/>
            </a:pP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[Bell et al. </a:t>
            </a:r>
            <a:r>
              <a:rPr lang="en-US" sz="1800" i="1" dirty="0">
                <a:solidFill>
                  <a:srgbClr val="1D315B"/>
                </a:solidFill>
                <a:latin typeface="Helvetica Neue"/>
                <a:cs typeface="Helvetica Neue"/>
              </a:rPr>
              <a:t>Computer, 1972</a:t>
            </a: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, ACM, 2008]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081465-C8EA-04BE-CCB0-9B807C15ED84}"/>
              </a:ext>
            </a:extLst>
          </p:cNvPr>
          <p:cNvSpPr/>
          <p:nvPr/>
        </p:nvSpPr>
        <p:spPr>
          <a:xfrm>
            <a:off x="2112135" y="3113088"/>
            <a:ext cx="667435" cy="1994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14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875F1-74D6-4703-A83F-16D82B30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computers per person grows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7AFED-AC0B-4A35-964A-D1B294AB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05954CFB-2428-451E-A5E0-5F22C3386CF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53">
            <a:extLst>
              <a:ext uri="{FF2B5EF4-FFF2-40B4-BE49-F238E27FC236}">
                <a16:creationId xmlns:a16="http://schemas.microsoft.com/office/drawing/2014/main" id="{66CE6D04-FD32-439E-9349-D7815BE46A91}"/>
              </a:ext>
            </a:extLst>
          </p:cNvPr>
          <p:cNvGrpSpPr>
            <a:grpSpLocks/>
          </p:cNvGrpSpPr>
          <p:nvPr/>
        </p:nvGrpSpPr>
        <p:grpSpPr bwMode="auto">
          <a:xfrm>
            <a:off x="1909762" y="906463"/>
            <a:ext cx="8305800" cy="5441950"/>
            <a:chOff x="228600" y="1096963"/>
            <a:chExt cx="8305800" cy="5441949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A9194CFE-D0DB-4B99-B052-BBF35D7DB62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03588"/>
              <a:ext cx="1447800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0E0880B-8C07-4F55-9E12-E9E1D9F0E3B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916363"/>
              <a:ext cx="838200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81D614-D0F1-4525-82B0-9BD8D9733344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V="1">
              <a:off x="1981200" y="1858963"/>
              <a:ext cx="4572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0D516F-D666-4885-991D-6817E66E46A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2286000" y="3001963"/>
              <a:ext cx="7620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534D25F-D4E3-4DD1-BD51-6A85467FFACC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 flipV="1">
              <a:off x="3581400" y="3001963"/>
              <a:ext cx="533400" cy="3810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A3489C-7172-4064-BDAE-04A38C004164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rot="5400000" flipH="1" flipV="1">
              <a:off x="4000500" y="4183062"/>
              <a:ext cx="4572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541535-6D9A-4875-A201-41747CEAFB3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rot="5400000" flipH="1" flipV="1">
              <a:off x="5715000" y="5364162"/>
              <a:ext cx="2286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6BBAF0-4D68-4CCC-BFD5-47DDB3E25E6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505200" y="1096963"/>
              <a:ext cx="1981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Mainframe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146ECB-F04B-473C-BDBF-77F2D4ADD1B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47800" y="4752974"/>
              <a:ext cx="1600200" cy="544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Mini Computer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FA84A8-A579-44A0-B80A-B672E470880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971800" y="5440362"/>
              <a:ext cx="1600200" cy="549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Personal Computer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380129-756D-4788-B719-C958861A760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576762" y="2285206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Workstation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0EC6D90-AC70-4049-808B-D15DA474705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800600" y="6126162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Smartphone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2AF0F45-5798-4AD2-9B24-2BD5DC0421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6781800" y="5364162"/>
              <a:ext cx="838200" cy="6858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66BE48-DE03-4D90-8BFD-EE4B3A64C8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934200" y="4179887"/>
              <a:ext cx="1600200" cy="544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 Sensors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CE3C664-431F-4EB6-8746-91D8704C7E34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3581400" y="1325563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Enterprise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F9E4F4-9DB2-460C-8AAB-236FCE0833A8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371600" y="52117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Company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2A40E0-6F99-41BF-AA68-41B363D6C80D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43600" y="3687763"/>
              <a:ext cx="1524000" cy="444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Professional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775D82-F915-4FDA-BD21-A218BE01D1ED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4572000" y="58975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person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611984-3665-4BF3-BDBA-BE0E4BF7D86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010400" y="4783137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Ubiquitous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D95A540-D3CB-4F2D-B126-1AB3021272AB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2743200" y="5897562"/>
              <a:ext cx="1905000" cy="271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Family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481278-17BB-4A6B-848E-0D9E63F1C456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605338" y="2552700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Engineer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8A1144C-4133-4F63-8550-A8CA0721540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872162" y="3424239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Laptop</a:t>
              </a:r>
            </a:p>
          </p:txBody>
        </p:sp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DB0585B5-9F79-4A76-B1BF-662F7EB55D5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9696FEE-5046-4F65-A719-5BBB27830CB3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 flipV="1">
              <a:off x="5172075" y="4449762"/>
              <a:ext cx="238125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EC277DC3-457B-4412-B1A9-F2A681D2BBE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978275" y="2005013"/>
              <a:ext cx="627063" cy="117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A032FBAA-4122-4612-A901-E5750B908F4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3319463" y="4592638"/>
              <a:ext cx="1063625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1CDA1620-CFD3-42C6-A5B5-1AC5C5555E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905" y="1162844"/>
              <a:ext cx="1447800" cy="109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8FDF767F-B523-4FB4-97EA-95505FB3D2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09C27B1C-29E2-4A12-A012-5C1730A5115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75" y="5543550"/>
              <a:ext cx="452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21A625D-3FCE-4E5D-8784-2CEB12F0AE4A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7010400" y="5745162"/>
              <a:ext cx="1524000" cy="4476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100 – 1000’s per person</a:t>
              </a:r>
            </a:p>
          </p:txBody>
        </p:sp>
        <p:sp>
          <p:nvSpPr>
            <p:cNvPr id="73" name="Rectangle 50">
              <a:extLst>
                <a:ext uri="{FF2B5EF4-FFF2-40B4-BE49-F238E27FC236}">
                  <a16:creationId xmlns:a16="http://schemas.microsoft.com/office/drawing/2014/main" id="{4E718F14-0795-4E1F-B6A8-77D667DD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65" y="1423987"/>
              <a:ext cx="667435" cy="5114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Helvetica Neue"/>
                <a:cs typeface="Helvetica Neue"/>
              </a:endParaRPr>
            </a:p>
          </p:txBody>
        </p:sp>
        <p:sp>
          <p:nvSpPr>
            <p:cNvPr id="74" name="Right Arrow 51">
              <a:extLst>
                <a:ext uri="{FF2B5EF4-FFF2-40B4-BE49-F238E27FC236}">
                  <a16:creationId xmlns:a16="http://schemas.microsoft.com/office/drawing/2014/main" id="{30E60530-08EE-407E-82D1-788ECEADC9A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auto">
            <a:xfrm rot="5400000">
              <a:off x="-914400" y="3733799"/>
              <a:ext cx="3200399" cy="914400"/>
            </a:xfrm>
            <a:prstGeom prst="rightArrow">
              <a:avLst/>
            </a:prstGeom>
            <a:solidFill>
              <a:srgbClr val="FFCC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0167" tIns="40084" rIns="80167" bIns="40084" anchor="ctr">
              <a:prstTxWarp prst="textNoShape">
                <a:avLst/>
              </a:prstTxWarp>
            </a:bodyPr>
            <a:lstStyle/>
            <a:p>
              <a:pPr algn="ctr" defTabSz="801688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endPara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42E740-04EA-4926-826C-3DCA1233CF2D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 rot="16200000">
              <a:off x="-847725" y="3933824"/>
              <a:ext cx="3086099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latin typeface="Helvetica Neue"/>
                  <a:ea typeface="+mn-ea"/>
                  <a:cs typeface="Helvetica Neue"/>
                </a:rPr>
                <a:t>log (people per computer)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780F57-64C1-441C-B4B1-5175E1641A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48562" y="1209549"/>
            <a:ext cx="2762250" cy="5447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1" charset="2"/>
              <a:buNone/>
            </a:pP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[Bell et al. </a:t>
            </a:r>
            <a:r>
              <a:rPr lang="en-US" sz="1800" i="1" dirty="0">
                <a:solidFill>
                  <a:srgbClr val="1D315B"/>
                </a:solidFill>
                <a:latin typeface="Helvetica Neue"/>
                <a:cs typeface="Helvetica Neue"/>
              </a:rPr>
              <a:t>Computer, 1972</a:t>
            </a: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, ACM, 2008]</a:t>
            </a:r>
          </a:p>
        </p:txBody>
      </p:sp>
    </p:spTree>
    <p:extLst>
      <p:ext uri="{BB962C8B-B14F-4D97-AF65-F5344CB8AC3E}">
        <p14:creationId xmlns:p14="http://schemas.microsoft.com/office/powerpoint/2010/main" val="3155181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ight Arrow 29">
            <a:extLst>
              <a:ext uri="{FF2B5EF4-FFF2-40B4-BE49-F238E27FC236}">
                <a16:creationId xmlns:a16="http://schemas.microsoft.com/office/drawing/2014/main" id="{D6A075DF-7D17-4939-940C-334FE4ACADC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5400000">
            <a:off x="774282" y="3363913"/>
            <a:ext cx="32004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E211E-845E-429F-8CA7-907E83FD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volume shrinks by 100x every decade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AAFEA-9C56-47BE-9E33-DEFC0075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7C5E330E-BF3B-472F-B05D-F367E694195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962" y="3113088"/>
            <a:ext cx="14478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C98B335-1E64-4892-ADE4-F32A765DF86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762" y="3725863"/>
            <a:ext cx="838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>
            <a:extLst>
              <a:ext uri="{FF2B5EF4-FFF2-40B4-BE49-F238E27FC236}">
                <a16:creationId xmlns:a16="http://schemas.microsoft.com/office/drawing/2014/main" id="{B5433C6E-0EF3-4482-950D-4BB27CDCAD1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501427-1C60-4D2C-BB12-2EF5D2AAE0DB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V="1">
            <a:off x="5262562" y="2811463"/>
            <a:ext cx="533400" cy="3810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0C8D45-90D9-41F0-8C57-C449FDD95844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rot="5400000" flipH="1" flipV="1">
            <a:off x="5681662" y="3992563"/>
            <a:ext cx="4572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9576AB-EC02-4B7C-B4D9-F74120D82304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rot="5400000" flipH="1" flipV="1">
            <a:off x="7396162" y="5173663"/>
            <a:ext cx="2286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AB4BEE9-218C-4D86-91C8-69ED31033D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86362" y="906463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2CF2C8-6260-44AD-8DD6-DE863958776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52962" y="524986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348586-08DA-4992-A17D-DC6C8E5090E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81762" y="593566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96033A-60CE-465E-84DF-28D7B106440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386762" y="1668463"/>
            <a:ext cx="18288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C00000"/>
                </a:solidFill>
                <a:latin typeface="Helvetica Neue"/>
                <a:ea typeface="+mn-ea"/>
                <a:cs typeface="Helvetica Neue"/>
              </a:rPr>
              <a:t>100x smaller every decade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6295A5-966E-4515-876B-FF4FB5686FCA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8462962" y="1592263"/>
            <a:ext cx="1676400" cy="6858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AE805E-33F4-4062-BEE4-B876254753C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386762" y="2278063"/>
            <a:ext cx="18288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rPr>
              <a:t>[Nakagawa08]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5ED56F5-06C9-4405-895E-9872221A83F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 flipV="1">
            <a:off x="8462962" y="5173663"/>
            <a:ext cx="838200" cy="6858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70BF921-45DF-437E-BF28-2827CC29A62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262562" y="1135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Enterprise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8AD457-5148-4A49-A81B-A629AC2FD90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052762" y="50212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Company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58EA50-9654-4A2B-A088-2A35EADD275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253162" y="5707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person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49021F-1EA9-4D45-B893-EF23FA9D8D9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8691562" y="4592638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Ubiquitous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BCE0C0-443F-4A97-B789-61EFF602072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424362" y="5707063"/>
            <a:ext cx="1905000" cy="271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Family</a:t>
            </a:r>
          </a:p>
        </p:txBody>
      </p:sp>
      <p:pic>
        <p:nvPicPr>
          <p:cNvPr id="63" name="Picture 4">
            <a:extLst>
              <a:ext uri="{FF2B5EF4-FFF2-40B4-BE49-F238E27FC236}">
                <a16:creationId xmlns:a16="http://schemas.microsoft.com/office/drawing/2014/main" id="{E730D15C-FBB0-4F5D-AFA7-BB4F4DA24E0B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072ABE0-F548-4041-8272-3F7EE95F83D0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 flipV="1">
            <a:off x="6853237" y="425926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>
            <a:extLst>
              <a:ext uri="{FF2B5EF4-FFF2-40B4-BE49-F238E27FC236}">
                <a16:creationId xmlns:a16="http://schemas.microsoft.com/office/drawing/2014/main" id="{31425AA9-4FA4-47AB-B16D-13BB0319F567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/>
          <a:srcRect/>
          <a:stretch>
            <a:fillRect/>
          </a:stretch>
        </p:blipFill>
        <p:spPr bwMode="auto">
          <a:xfrm>
            <a:off x="5659437" y="1814513"/>
            <a:ext cx="627063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9">
            <a:extLst>
              <a:ext uri="{FF2B5EF4-FFF2-40B4-BE49-F238E27FC236}">
                <a16:creationId xmlns:a16="http://schemas.microsoft.com/office/drawing/2014/main" id="{9825C4EE-2E01-4F56-95E2-18133693B09E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2"/>
          <a:srcRect/>
          <a:stretch>
            <a:fillRect/>
          </a:stretch>
        </p:blipFill>
        <p:spPr bwMode="auto">
          <a:xfrm>
            <a:off x="5000625" y="4402138"/>
            <a:ext cx="106362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C716E18B-2DD9-4E2F-AFCC-F20F950F8731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1">
            <a:extLst>
              <a:ext uri="{FF2B5EF4-FFF2-40B4-BE49-F238E27FC236}">
                <a16:creationId xmlns:a16="http://schemas.microsoft.com/office/drawing/2014/main" id="{E51A228A-2A29-4B13-BEDC-20B18C19E12E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5353050"/>
            <a:ext cx="45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B9510BB-BDD6-466A-B728-02288B8DEB88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8691562" y="5554663"/>
            <a:ext cx="1524000" cy="447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100 – 1000’s per person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E7D69EB-3750-4BC7-A74C-E001B69BE2A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615362" y="3989388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A8BFA4D4-5E80-40C0-A50E-5B314EC170A6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067" y="972344"/>
            <a:ext cx="144780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01F8F24-96B1-485F-A9C3-71AD0DB5034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 flipV="1">
            <a:off x="3662362" y="1668463"/>
            <a:ext cx="4572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20D68A-2A5E-4A7A-A80C-9E86AF921D06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rot="5400000" flipH="1" flipV="1">
            <a:off x="3967162" y="2811463"/>
            <a:ext cx="7620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2878A3B-C812-4916-9A48-688792600D9B}"/>
              </a:ext>
            </a:extLst>
          </p:cNvPr>
          <p:cNvSpPr txBox="1"/>
          <p:nvPr>
            <p:custDataLst>
              <p:tags r:id="rId31"/>
            </p:custDataLst>
          </p:nvPr>
        </p:nvSpPr>
        <p:spPr bwMode="auto">
          <a:xfrm>
            <a:off x="3128962" y="4562475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C7F6DE2-1FAE-44BB-AF34-D25E9BECA2B1}"/>
              </a:ext>
            </a:extLst>
          </p:cNvPr>
          <p:cNvSpPr txBox="1"/>
          <p:nvPr>
            <p:custDataLst>
              <p:tags r:id="rId32"/>
            </p:custDataLst>
          </p:nvPr>
        </p:nvSpPr>
        <p:spPr bwMode="auto">
          <a:xfrm>
            <a:off x="6257924" y="2094706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EB6D12A-04EF-4A62-922E-C5531A2D9684}"/>
              </a:ext>
            </a:extLst>
          </p:cNvPr>
          <p:cNvSpPr txBox="1"/>
          <p:nvPr>
            <p:custDataLst>
              <p:tags r:id="rId33"/>
            </p:custDataLst>
          </p:nvPr>
        </p:nvSpPr>
        <p:spPr bwMode="auto">
          <a:xfrm>
            <a:off x="7624762" y="3497263"/>
            <a:ext cx="1524000" cy="4442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Professional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15D676-931A-40A3-B837-FC437B73D06A}"/>
              </a:ext>
            </a:extLst>
          </p:cNvPr>
          <p:cNvSpPr txBox="1"/>
          <p:nvPr>
            <p:custDataLst>
              <p:tags r:id="rId34"/>
            </p:custDataLst>
          </p:nvPr>
        </p:nvSpPr>
        <p:spPr bwMode="auto">
          <a:xfrm>
            <a:off x="6286500" y="2362200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Engineer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66C6D50-BC84-4F3B-AA42-5F2DC8B10CA1}"/>
              </a:ext>
            </a:extLst>
          </p:cNvPr>
          <p:cNvSpPr txBox="1"/>
          <p:nvPr>
            <p:custDataLst>
              <p:tags r:id="rId35"/>
            </p:custDataLst>
          </p:nvPr>
        </p:nvSpPr>
        <p:spPr bwMode="auto">
          <a:xfrm>
            <a:off x="7553324" y="3233739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</p:spTree>
    <p:extLst>
      <p:ext uri="{BB962C8B-B14F-4D97-AF65-F5344CB8AC3E}">
        <p14:creationId xmlns:p14="http://schemas.microsoft.com/office/powerpoint/2010/main" val="3016167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E44F-1208-4190-AF43-4869A924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falls dramatically, enabling new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0F9D0-1990-49ED-BC89-D07E8970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35" name="Picture 46">
            <a:extLst>
              <a:ext uri="{FF2B5EF4-FFF2-40B4-BE49-F238E27FC236}">
                <a16:creationId xmlns:a16="http://schemas.microsoft.com/office/drawing/2014/main" id="{BFDCA27F-FA92-4A69-862F-C0B4EEEC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3452813"/>
            <a:ext cx="14843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7">
            <a:extLst>
              <a:ext uri="{FF2B5EF4-FFF2-40B4-BE49-F238E27FC236}">
                <a16:creationId xmlns:a16="http://schemas.microsoft.com/office/drawing/2014/main" id="{201DDED7-F0A2-43C9-AF08-ED965FCA1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7" y="3016251"/>
            <a:ext cx="17526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ight Arrow 48">
            <a:extLst>
              <a:ext uri="{FF2B5EF4-FFF2-40B4-BE49-F238E27FC236}">
                <a16:creationId xmlns:a16="http://schemas.microsoft.com/office/drawing/2014/main" id="{4C7C1884-897E-4698-9354-DE61DE2A788E}"/>
              </a:ext>
            </a:extLst>
          </p:cNvPr>
          <p:cNvSpPr/>
          <p:nvPr/>
        </p:nvSpPr>
        <p:spPr bwMode="auto">
          <a:xfrm rot="5400000">
            <a:off x="33337" y="3414713"/>
            <a:ext cx="46482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8" name="Picture 49">
            <a:extLst>
              <a:ext uri="{FF2B5EF4-FFF2-40B4-BE49-F238E27FC236}">
                <a16:creationId xmlns:a16="http://schemas.microsoft.com/office/drawing/2014/main" id="{1FFEC0F1-B567-4C61-8795-60AD3C34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7" y="633413"/>
            <a:ext cx="8763000" cy="67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0">
            <a:extLst>
              <a:ext uri="{FF2B5EF4-FFF2-40B4-BE49-F238E27FC236}">
                <a16:creationId xmlns:a16="http://schemas.microsoft.com/office/drawing/2014/main" id="{249F4C0E-70E6-4F51-8ECE-EB2C7CD9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6775" y="4214813"/>
            <a:ext cx="1716087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1">
            <a:extLst>
              <a:ext uri="{FF2B5EF4-FFF2-40B4-BE49-F238E27FC236}">
                <a16:creationId xmlns:a16="http://schemas.microsoft.com/office/drawing/2014/main" id="{8FDD4538-6445-429E-AE21-F2219C0E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8437" y="5129213"/>
            <a:ext cx="121443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70FBED4-DAB3-40A1-953D-D18AD10C3CDE}"/>
              </a:ext>
            </a:extLst>
          </p:cNvPr>
          <p:cNvCxnSpPr/>
          <p:nvPr/>
        </p:nvCxnSpPr>
        <p:spPr>
          <a:xfrm flipV="1">
            <a:off x="3652837" y="2005013"/>
            <a:ext cx="152400" cy="825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A260AC-FACF-4CEF-8CB5-5BAB1D789BFB}"/>
              </a:ext>
            </a:extLst>
          </p:cNvPr>
          <p:cNvCxnSpPr/>
          <p:nvPr/>
        </p:nvCxnSpPr>
        <p:spPr>
          <a:xfrm rot="5400000" flipH="1" flipV="1">
            <a:off x="5254625" y="322262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728CC0-C10E-4D9C-83BC-528BC906307A}"/>
              </a:ext>
            </a:extLst>
          </p:cNvPr>
          <p:cNvCxnSpPr/>
          <p:nvPr/>
        </p:nvCxnSpPr>
        <p:spPr>
          <a:xfrm rot="5400000" flipH="1" flipV="1">
            <a:off x="5864225" y="405447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E2087B-C101-4521-B643-5C5AD2C739EE}"/>
              </a:ext>
            </a:extLst>
          </p:cNvPr>
          <p:cNvCxnSpPr/>
          <p:nvPr/>
        </p:nvCxnSpPr>
        <p:spPr>
          <a:xfrm flipV="1">
            <a:off x="6843712" y="429101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D0307D-97E0-474E-BCF0-8D8EA09E6527}"/>
              </a:ext>
            </a:extLst>
          </p:cNvPr>
          <p:cNvCxnSpPr/>
          <p:nvPr/>
        </p:nvCxnSpPr>
        <p:spPr>
          <a:xfrm rot="5400000" flipH="1" flipV="1">
            <a:off x="7355681" y="5007769"/>
            <a:ext cx="304800" cy="242888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626B7A3-6751-455C-8139-7243FAE7048F}"/>
              </a:ext>
            </a:extLst>
          </p:cNvPr>
          <p:cNvSpPr txBox="1"/>
          <p:nvPr/>
        </p:nvSpPr>
        <p:spPr>
          <a:xfrm>
            <a:off x="4948237" y="839788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01D9E6-CB66-45C6-B786-C98F8BEED182}"/>
              </a:ext>
            </a:extLst>
          </p:cNvPr>
          <p:cNvSpPr txBox="1"/>
          <p:nvPr/>
        </p:nvSpPr>
        <p:spPr>
          <a:xfrm>
            <a:off x="3043237" y="4672013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98994C-86C6-4A84-AFB8-F3CC52B4FE37}"/>
              </a:ext>
            </a:extLst>
          </p:cNvPr>
          <p:cNvSpPr txBox="1"/>
          <p:nvPr/>
        </p:nvSpPr>
        <p:spPr>
          <a:xfrm>
            <a:off x="4643437" y="535781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68F043-068C-41B6-A99C-937F5DB93B0D}"/>
              </a:ext>
            </a:extLst>
          </p:cNvPr>
          <p:cNvSpPr txBox="1"/>
          <p:nvPr/>
        </p:nvSpPr>
        <p:spPr>
          <a:xfrm>
            <a:off x="5329237" y="1319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196DE5-BB4E-4194-98DC-570FEFBB1167}"/>
              </a:ext>
            </a:extLst>
          </p:cNvPr>
          <p:cNvSpPr txBox="1"/>
          <p:nvPr/>
        </p:nvSpPr>
        <p:spPr>
          <a:xfrm>
            <a:off x="6548437" y="5945188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AA89A7-DBD3-48E0-A69C-E551AEF3D38F}"/>
              </a:ext>
            </a:extLst>
          </p:cNvPr>
          <p:cNvSpPr txBox="1"/>
          <p:nvPr/>
        </p:nvSpPr>
        <p:spPr>
          <a:xfrm>
            <a:off x="6700837" y="3224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  <p:pic>
        <p:nvPicPr>
          <p:cNvPr id="52" name="Picture 63">
            <a:extLst>
              <a:ext uri="{FF2B5EF4-FFF2-40B4-BE49-F238E27FC236}">
                <a16:creationId xmlns:a16="http://schemas.microsoft.com/office/drawing/2014/main" id="{87A670CF-16DB-44D5-9488-31DC4424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0375" y="1624013"/>
            <a:ext cx="8556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BE79CE-939A-4028-99B7-1FA62B409F48}"/>
              </a:ext>
            </a:extLst>
          </p:cNvPr>
          <p:cNvCxnSpPr/>
          <p:nvPr/>
        </p:nvCxnSpPr>
        <p:spPr>
          <a:xfrm flipV="1">
            <a:off x="3652837" y="1852613"/>
            <a:ext cx="381000" cy="2349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D3451CF-8AA1-4301-8CA6-FA318638B968}"/>
              </a:ext>
            </a:extLst>
          </p:cNvPr>
          <p:cNvCxnSpPr/>
          <p:nvPr/>
        </p:nvCxnSpPr>
        <p:spPr>
          <a:xfrm rot="5400000" flipH="1" flipV="1">
            <a:off x="4262437" y="2995613"/>
            <a:ext cx="228600" cy="762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66">
            <a:extLst>
              <a:ext uri="{FF2B5EF4-FFF2-40B4-BE49-F238E27FC236}">
                <a16:creationId xmlns:a16="http://schemas.microsoft.com/office/drawing/2014/main" id="{6EDF37AD-4563-43FF-885E-D9C059D5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331" y="923925"/>
            <a:ext cx="14478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B45363F-D43C-4E85-9B2C-8955DBA179A4}"/>
              </a:ext>
            </a:extLst>
          </p:cNvPr>
          <p:cNvSpPr/>
          <p:nvPr/>
        </p:nvSpPr>
        <p:spPr bwMode="auto">
          <a:xfrm>
            <a:off x="8148637" y="1408113"/>
            <a:ext cx="1981200" cy="12827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 b="1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7" name="Text Box 8">
            <a:extLst>
              <a:ext uri="{FF2B5EF4-FFF2-40B4-BE49-F238E27FC236}">
                <a16:creationId xmlns:a16="http://schemas.microsoft.com/office/drawing/2014/main" id="{52A096C9-8333-4296-AF9E-E17856DC9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205" y="4788535"/>
            <a:ext cx="1347576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streaming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information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to/from the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physical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world</a:t>
            </a:r>
          </a:p>
        </p:txBody>
      </p:sp>
      <p:grpSp>
        <p:nvGrpSpPr>
          <p:cNvPr id="58" name="Group 9">
            <a:extLst>
              <a:ext uri="{FF2B5EF4-FFF2-40B4-BE49-F238E27FC236}">
                <a16:creationId xmlns:a16="http://schemas.microsoft.com/office/drawing/2014/main" id="{8D06E6CD-4D6A-4C08-A4D0-23F4C76F1AC4}"/>
              </a:ext>
            </a:extLst>
          </p:cNvPr>
          <p:cNvGrpSpPr>
            <a:grpSpLocks/>
          </p:cNvGrpSpPr>
          <p:nvPr/>
        </p:nvGrpSpPr>
        <p:grpSpPr bwMode="auto">
          <a:xfrm>
            <a:off x="6967537" y="1928813"/>
            <a:ext cx="2600325" cy="1295400"/>
            <a:chOff x="3936" y="1248"/>
            <a:chExt cx="1638" cy="816"/>
          </a:xfrm>
        </p:grpSpPr>
        <p:sp>
          <p:nvSpPr>
            <p:cNvPr id="59" name="AutoShape 12">
              <a:extLst>
                <a:ext uri="{FF2B5EF4-FFF2-40B4-BE49-F238E27FC236}">
                  <a16:creationId xmlns:a16="http://schemas.microsoft.com/office/drawing/2014/main" id="{98BD1D22-353F-4E2E-A072-C5C757FF8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1248"/>
              <a:ext cx="240" cy="816"/>
            </a:xfrm>
            <a:prstGeom prst="rightBrace">
              <a:avLst>
                <a:gd name="adj1" fmla="val 28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6B7C555D-14ED-408B-B527-F3A8134F2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440"/>
              <a:ext cx="1350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Number Crunching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Data Storage </a:t>
              </a: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933FAF04-7B71-4CC8-85E9-9805A7762784}"/>
              </a:ext>
            </a:extLst>
          </p:cNvPr>
          <p:cNvGrpSpPr>
            <a:grpSpLocks/>
          </p:cNvGrpSpPr>
          <p:nvPr/>
        </p:nvGrpSpPr>
        <p:grpSpPr bwMode="auto">
          <a:xfrm>
            <a:off x="8491539" y="3757613"/>
            <a:ext cx="1887538" cy="1219200"/>
            <a:chOff x="3984" y="2160"/>
            <a:chExt cx="1189" cy="768"/>
          </a:xfrm>
        </p:grpSpPr>
        <p:sp>
          <p:nvSpPr>
            <p:cNvPr id="62" name="AutoShape 15">
              <a:extLst>
                <a:ext uri="{FF2B5EF4-FFF2-40B4-BE49-F238E27FC236}">
                  <a16:creationId xmlns:a16="http://schemas.microsoft.com/office/drawing/2014/main" id="{C99627DB-061F-4CFE-8672-189D6293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2160"/>
              <a:ext cx="240" cy="768"/>
            </a:xfrm>
            <a:prstGeom prst="rightBrace">
              <a:avLst>
                <a:gd name="adj1" fmla="val 26667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3" name="Text Box 16">
              <a:extLst>
                <a:ext uri="{FF2B5EF4-FFF2-40B4-BE49-F238E27FC236}">
                  <a16:creationId xmlns:a16="http://schemas.microsoft.com/office/drawing/2014/main" id="{DD97E577-98A7-4E65-A768-F5D909948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" y="2332"/>
              <a:ext cx="879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productivity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interactive</a:t>
              </a:r>
            </a:p>
          </p:txBody>
        </p:sp>
      </p:grpSp>
      <p:pic>
        <p:nvPicPr>
          <p:cNvPr id="64" name="Picture 4">
            <a:extLst>
              <a:ext uri="{FF2B5EF4-FFF2-40B4-BE49-F238E27FC236}">
                <a16:creationId xmlns:a16="http://schemas.microsoft.com/office/drawing/2014/main" id="{43A890FD-7AE7-4E7A-B184-959ADEC12D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1537" y="5510213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13D60A3-AB52-4DB3-9A16-FACEAFC0B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34337" y="5041901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</p:spTree>
    <p:extLst>
      <p:ext uri="{BB962C8B-B14F-4D97-AF65-F5344CB8AC3E}">
        <p14:creationId xmlns:p14="http://schemas.microsoft.com/office/powerpoint/2010/main" val="404445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CE346/CS346!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hardware/software systems and their design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Hardware/Software co-design</a:t>
            </a:r>
          </a:p>
          <a:p>
            <a:pPr lvl="2"/>
            <a:r>
              <a:rPr lang="en-US" dirty="0"/>
              <a:t>How do you write software that interacts with hardware?</a:t>
            </a:r>
          </a:p>
          <a:p>
            <a:pPr lvl="2"/>
            <a:r>
              <a:rPr lang="en-US" dirty="0"/>
              <a:t>How do you choose hardware to support software needs?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Sensors and Sensing</a:t>
            </a:r>
          </a:p>
          <a:p>
            <a:pPr lvl="2"/>
            <a:r>
              <a:rPr lang="en-US" dirty="0"/>
              <a:t>What can sensors do and how do they work?</a:t>
            </a:r>
          </a:p>
          <a:p>
            <a:pPr lvl="2"/>
            <a:r>
              <a:rPr lang="en-US" dirty="0"/>
              <a:t>How do you write applications that sense the world?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AA81-8405-4F5D-BF27-1CCC2CCA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of Things (IoT)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5DE3F-8291-4A21-82CF-6D87B9A6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50C8FE6-2C49-4E7E-9C1D-5AED80931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1095" y="1143000"/>
            <a:ext cx="8107958" cy="5038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BC0B9C5-FF8D-49B9-9546-E8EF3B666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8279" y="3672463"/>
            <a:ext cx="2037272" cy="2493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510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99-F718-47FD-8B86-C7F93E2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Branden’s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7C0A-D05D-432A-919E-8E463D3D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Computation</a:t>
            </a:r>
          </a:p>
          <a:p>
            <a:pPr lvl="2"/>
            <a:r>
              <a:rPr lang="en-US" dirty="0"/>
              <a:t>Local to the device</a:t>
            </a:r>
          </a:p>
          <a:p>
            <a:pPr lvl="2"/>
            <a:r>
              <a:rPr lang="en-US" dirty="0"/>
              <a:t>With some capability for arbitrary compute and storage</a:t>
            </a:r>
          </a:p>
          <a:p>
            <a:pPr lvl="1"/>
            <a:r>
              <a:rPr lang="en-US" dirty="0"/>
              <a:t>Connectivity</a:t>
            </a:r>
          </a:p>
          <a:p>
            <a:pPr lvl="2"/>
            <a:r>
              <a:rPr lang="en-US" dirty="0"/>
              <a:t>Almost certainly wireless</a:t>
            </a:r>
          </a:p>
          <a:p>
            <a:pPr lvl="2"/>
            <a:r>
              <a:rPr lang="en-US" dirty="0"/>
              <a:t>Likely Internet, possibly local</a:t>
            </a:r>
          </a:p>
          <a:p>
            <a:pPr lvl="1"/>
            <a:r>
              <a:rPr lang="en-US" dirty="0"/>
              <a:t>Interaction</a:t>
            </a:r>
          </a:p>
          <a:p>
            <a:pPr lvl="2"/>
            <a:r>
              <a:rPr lang="en-US" dirty="0"/>
              <a:t>Sensing or Actuation</a:t>
            </a:r>
          </a:p>
          <a:p>
            <a:r>
              <a:rPr lang="en-US" dirty="0"/>
              <a:t>Secondary features</a:t>
            </a:r>
          </a:p>
          <a:p>
            <a:pPr lvl="1"/>
            <a:r>
              <a:rPr lang="en-US" dirty="0"/>
              <a:t>Low energy</a:t>
            </a:r>
          </a:p>
          <a:p>
            <a:pPr lvl="1"/>
            <a:r>
              <a:rPr lang="en-US" dirty="0"/>
              <a:t>(Relatively) Low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D4AB-9B42-4A11-9C51-C96B6AC8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2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example Internet-of-Things devices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27722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22049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19525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24208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27097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D3D8-8BA3-C475-6B62-8BC5C064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motion-controlled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D8771-12E3-B661-BE98-41E7BCF2D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motion-controlled lights?</a:t>
            </a:r>
          </a:p>
          <a:p>
            <a:pPr lvl="1"/>
            <a:r>
              <a:rPr lang="en-US" dirty="0"/>
              <a:t>Sensor detects motion and turns on the light</a:t>
            </a:r>
          </a:p>
          <a:p>
            <a:pPr lvl="1"/>
            <a:r>
              <a:rPr lang="en-US" dirty="0"/>
              <a:t>Each light is individually controlled by its sensor only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F01D5-79FE-BA91-24CD-990087FD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97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D3D8-8BA3-C475-6B62-8BC5C064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motion-controlled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D8771-12E3-B661-BE98-41E7BCF2D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motion-controlled lights?</a:t>
            </a:r>
          </a:p>
          <a:p>
            <a:pPr lvl="1"/>
            <a:r>
              <a:rPr lang="en-US" dirty="0"/>
              <a:t>Sensor detects motion and turns on the light</a:t>
            </a:r>
          </a:p>
          <a:p>
            <a:pPr lvl="1"/>
            <a:r>
              <a:rPr lang="en-US" dirty="0"/>
              <a:t>Each light is individually controlled by its sensor only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r>
              <a:rPr lang="en-US" b="1" dirty="0"/>
              <a:t>No</a:t>
            </a:r>
          </a:p>
          <a:p>
            <a:pPr lvl="1"/>
            <a:r>
              <a:rPr lang="en-US" b="1" dirty="0"/>
              <a:t>Missing communication aspect for sure, probably computation</a:t>
            </a:r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r>
              <a:rPr lang="en-US" b="1" dirty="0"/>
              <a:t>Yes? Sensing + actuation packaged as a device</a:t>
            </a:r>
          </a:p>
          <a:p>
            <a:pPr lvl="1"/>
            <a:r>
              <a:rPr lang="en-US" b="1" dirty="0"/>
              <a:t>Again, computation </a:t>
            </a:r>
            <a:r>
              <a:rPr lang="en-US" b="1" i="1" dirty="0"/>
              <a:t>could</a:t>
            </a:r>
            <a:r>
              <a:rPr lang="en-US" b="1" dirty="0"/>
              <a:t> be lacking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F01D5-79FE-BA91-24CD-990087FD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81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high-capability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6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high-capability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r>
              <a:rPr lang="en-US" b="1" dirty="0"/>
              <a:t>Doesn’t really feel right. Built in assumption of limitations.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Could that still be an embedded system?</a:t>
            </a:r>
          </a:p>
          <a:p>
            <a:pPr lvl="1"/>
            <a:r>
              <a:rPr lang="en-US" b="1" dirty="0"/>
              <a:t>Yes</a:t>
            </a:r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  <a:p>
            <a:pPr lvl="1"/>
            <a:r>
              <a:rPr lang="en-US" b="1" dirty="0"/>
              <a:t>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12F08-2C4D-4C03-B1FB-47D41177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02" y="4057291"/>
            <a:ext cx="3829584" cy="257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D5863-216C-4A64-B931-C9D8C8F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Warning: Internet of Crap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EC15E-A3CC-4777-A021-78C4E71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8785C6-BB6B-4113-BCEB-2513AA86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306" y="228600"/>
            <a:ext cx="3818088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D93236-B483-464D-BE58-C80D267E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91" y="89570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C0093AF-29E7-4488-BE47-3CE92F313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786" y="4282894"/>
            <a:ext cx="3822701" cy="212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92EDF38-1FC2-49F8-BE61-AA74C2257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95" y="4729965"/>
            <a:ext cx="2707705" cy="189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B745511-FF31-4A56-8F64-364DA194C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2037" y="1196428"/>
            <a:ext cx="2918822" cy="27996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3567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4A0-93B5-40E8-9349-E57653A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Insecure Crap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77A4-8A9F-43F4-917F-2D0A2F3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29528"/>
            <a:ext cx="10972800" cy="194267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Mirai</a:t>
            </a:r>
            <a:r>
              <a:rPr lang="en-US" dirty="0"/>
              <a:t> botnet (2016)</a:t>
            </a:r>
          </a:p>
          <a:p>
            <a:r>
              <a:rPr lang="en-US" dirty="0"/>
              <a:t>Takes control of up to 600,000 insecure connected devices</a:t>
            </a:r>
          </a:p>
          <a:p>
            <a:pPr lvl="1"/>
            <a:r>
              <a:rPr lang="en-US" dirty="0"/>
              <a:t>IP-attached cameras, DVRs, routers, printers</a:t>
            </a:r>
          </a:p>
          <a:p>
            <a:r>
              <a:rPr lang="en-US" dirty="0"/>
              <a:t>Used to DoS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A274-AB26-4EF1-A651-7287DD6F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7EE6B-343A-4530-B103-13BA9C6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205134"/>
            <a:ext cx="10972799" cy="3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7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0083-7EF4-487C-A5B3-8AE2988B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interesting?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21E32-A788-48A7-B35B-23B3254F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the real world</a:t>
            </a:r>
          </a:p>
          <a:p>
            <a:pPr lvl="1"/>
            <a:r>
              <a:rPr lang="en-US" dirty="0"/>
              <a:t>You can actually see the purpose and effects of your applications</a:t>
            </a:r>
          </a:p>
          <a:p>
            <a:pPr lvl="1"/>
            <a:r>
              <a:rPr lang="en-US" dirty="0"/>
              <a:t>Easily explainable to non-engineer humans</a:t>
            </a:r>
          </a:p>
          <a:p>
            <a:endParaRPr lang="en-US" dirty="0"/>
          </a:p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80646-8D27-45A4-8E70-F452B531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2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240F-697F-316E-827A-613D07E1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questions, four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93000-0B02-7449-3F20-D36E7EAC7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You can always ask questions during lecture!</a:t>
            </a:r>
          </a:p>
          <a:p>
            <a:pPr lvl="1"/>
            <a:r>
              <a:rPr lang="en-US" dirty="0"/>
              <a:t>I’ll let you know if I need to move on for now and answer you after class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We’ll take breaks during lecture</a:t>
            </a:r>
          </a:p>
          <a:p>
            <a:pPr lvl="1"/>
            <a:r>
              <a:rPr lang="en-US" dirty="0"/>
              <a:t>I’ll pause after each break to see if any questions came up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will hang out after class for questions</a:t>
            </a:r>
          </a:p>
          <a:p>
            <a:pPr lvl="1"/>
            <a:r>
              <a:rPr lang="en-US" dirty="0"/>
              <a:t>Plenty of time to answer everyone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can always ask questions on Piazza too</a:t>
            </a:r>
          </a:p>
          <a:p>
            <a:pPr marL="457200" lvl="1" indent="0">
              <a:buNone/>
            </a:pPr>
            <a:r>
              <a:rPr lang="en-US" dirty="0"/>
              <a:t>The class message board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CBC38-679E-15C5-2100-12C3BC02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8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C053-EEFD-40B6-AAFC-5AFD357D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frustrating?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0DBA-C4BE-43F9-A11B-6A6AC960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Full-stack development means problems could be </a:t>
            </a:r>
            <a:r>
              <a:rPr lang="en-US" i="1" dirty="0"/>
              <a:t>anywhere</a:t>
            </a:r>
          </a:p>
          <a:p>
            <a:pPr lvl="1"/>
            <a:r>
              <a:rPr lang="en-US" dirty="0"/>
              <a:t>Hardware problems</a:t>
            </a:r>
          </a:p>
          <a:p>
            <a:pPr lvl="1"/>
            <a:r>
              <a:rPr lang="en-US" dirty="0"/>
              <a:t>Firmware problems</a:t>
            </a:r>
          </a:p>
          <a:p>
            <a:pPr lvl="1"/>
            <a:r>
              <a:rPr lang="en-US" dirty="0"/>
              <a:t>Software problems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Example: my first grad project eye-tracking glasses</a:t>
            </a:r>
          </a:p>
          <a:p>
            <a:pPr lvl="2"/>
            <a:r>
              <a:rPr lang="en-US" sz="2200" dirty="0"/>
              <a:t>Camera -&gt; ADC -&gt; FPGA -&gt; Linux driver -&gt; Linux app -&gt; Network -&gt; Visualizer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B4D5B-C4D6-4029-A5DD-B3572C3E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08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BEB5-1423-8641-6C59-0BA5DB05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6A2A7-90AC-E91A-2371-53482D58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1026" name="Picture 2" descr="Smart Home Security">
            <a:extLst>
              <a:ext uri="{FF2B5EF4-FFF2-40B4-BE49-F238E27FC236}">
                <a16:creationId xmlns:a16="http://schemas.microsoft.com/office/drawing/2014/main" id="{29F5EBAA-9BD7-8A11-2F0E-D60F5015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91" y="914400"/>
            <a:ext cx="7796861" cy="52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0AD8D-86BF-614B-97CC-C4779C7B0352}"/>
              </a:ext>
            </a:extLst>
          </p:cNvPr>
          <p:cNvSpPr txBox="1"/>
          <p:nvPr/>
        </p:nvSpPr>
        <p:spPr>
          <a:xfrm>
            <a:off x="607595" y="62600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https://xkcd.com/1966/</a:t>
            </a:r>
          </a:p>
        </p:txBody>
      </p:sp>
    </p:spTree>
    <p:extLst>
      <p:ext uri="{BB962C8B-B14F-4D97-AF65-F5344CB8AC3E}">
        <p14:creationId xmlns:p14="http://schemas.microsoft.com/office/powerpoint/2010/main" val="852056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b="1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7640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726AA-21B7-4CE1-8DD0-50658E2B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 and 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9032A-4EFE-43DC-8925-C7C5AD008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PMs who previously took the class</a:t>
            </a:r>
          </a:p>
          <a:p>
            <a:pPr lvl="1"/>
            <a:r>
              <a:rPr lang="en-US" dirty="0"/>
              <a:t>Alex Huggins</a:t>
            </a:r>
          </a:p>
          <a:p>
            <a:pPr lvl="1"/>
            <a:r>
              <a:rPr lang="en-US" dirty="0"/>
              <a:t>Isa Gonzalez</a:t>
            </a:r>
          </a:p>
          <a:p>
            <a:pPr lvl="1"/>
            <a:r>
              <a:rPr lang="en-US" dirty="0"/>
              <a:t>Joseph Grantham</a:t>
            </a:r>
          </a:p>
          <a:p>
            <a:pPr lvl="1"/>
            <a:r>
              <a:rPr lang="en-US" dirty="0"/>
              <a:t>Lucas Takayasu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They will help out during labs and also provide lab office hours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Office Hours: TBD</a:t>
            </a:r>
          </a:p>
          <a:p>
            <a:pPr lvl="1"/>
            <a:r>
              <a:rPr lang="en-US" dirty="0"/>
              <a:t>We’ll post a schedule soon</a:t>
            </a:r>
          </a:p>
          <a:p>
            <a:pPr lvl="1"/>
            <a:r>
              <a:rPr lang="en-US" dirty="0"/>
              <a:t>Also by request! (especially during projects)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AD9C7-2EBF-42B6-91C9-C4D69C2A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10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details – how to learn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/>
          <a:lstStyle/>
          <a:p>
            <a:r>
              <a:rPr lang="en-US" dirty="0"/>
              <a:t>Lecture: Tuesdays and Thursdays 3:30-4:50pm</a:t>
            </a:r>
          </a:p>
          <a:p>
            <a:pPr lvl="1"/>
            <a:r>
              <a:rPr lang="en-US" dirty="0"/>
              <a:t>2122 Sheridan, Room 250</a:t>
            </a:r>
          </a:p>
          <a:p>
            <a:pPr lvl="1"/>
            <a:endParaRPr lang="en-US" dirty="0"/>
          </a:p>
          <a:p>
            <a:r>
              <a:rPr lang="en-US" dirty="0"/>
              <a:t>Provides background on everything we’ll be doing in labs</a:t>
            </a:r>
          </a:p>
          <a:p>
            <a:pPr lvl="1"/>
            <a:r>
              <a:rPr lang="en-US" dirty="0"/>
              <a:t>Lectures are automatically recorded so you can review them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textbook for this class</a:t>
            </a:r>
          </a:p>
          <a:p>
            <a:pPr lvl="1"/>
            <a:r>
              <a:rPr lang="en-US" dirty="0"/>
              <a:t>Nobody seems to write a good one</a:t>
            </a:r>
          </a:p>
          <a:p>
            <a:pPr lvl="1"/>
            <a:r>
              <a:rPr lang="en-US" dirty="0"/>
              <a:t>The datasheet for our microcontroller (nRF52833) will be important though!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60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Class and office hours are always an option!</a:t>
            </a:r>
          </a:p>
          <a:p>
            <a:pPr lvl="1"/>
            <a:r>
              <a:rPr lang="en-US" dirty="0"/>
              <a:t>We can do extra questions right after class too</a:t>
            </a:r>
          </a:p>
          <a:p>
            <a:pPr lvl="1"/>
            <a:endParaRPr lang="en-US" dirty="0"/>
          </a:p>
          <a:p>
            <a:r>
              <a:rPr lang="en-US" dirty="0"/>
              <a:t>Piazza: (similar to </a:t>
            </a:r>
            <a:r>
              <a:rPr lang="en-US" dirty="0" err="1"/>
              <a:t>Campuswire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Post questions</a:t>
            </a:r>
          </a:p>
          <a:p>
            <a:pPr lvl="1"/>
            <a:r>
              <a:rPr lang="en-US" dirty="0"/>
              <a:t>Answer each other’s questions</a:t>
            </a:r>
          </a:p>
          <a:p>
            <a:pPr lvl="1"/>
            <a:r>
              <a:rPr lang="en-US" dirty="0"/>
              <a:t>Find posts from the course staff</a:t>
            </a:r>
          </a:p>
          <a:p>
            <a:pPr lvl="1"/>
            <a:r>
              <a:rPr lang="en-US" dirty="0"/>
              <a:t>Post private info just to course staff</a:t>
            </a:r>
          </a:p>
          <a:p>
            <a:pPr lvl="1"/>
            <a:endParaRPr lang="en-US" dirty="0"/>
          </a:p>
          <a:p>
            <a:r>
              <a:rPr lang="en-US" dirty="0"/>
              <a:t>Post on Piazza – do NOT send me emails</a:t>
            </a:r>
          </a:p>
          <a:p>
            <a:pPr lvl="1"/>
            <a:r>
              <a:rPr lang="en-US" dirty="0"/>
              <a:t>Messages are kept in one place and stay “unanswered”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 can post directly to “Instructors” if it is private</a:t>
            </a:r>
          </a:p>
          <a:p>
            <a:pPr lvl="2"/>
            <a:r>
              <a:rPr lang="en-US" dirty="0"/>
              <a:t>Use that feature to request office hour appointments if desired</a:t>
            </a:r>
          </a:p>
          <a:p>
            <a:pPr lvl="2"/>
            <a:r>
              <a:rPr lang="en-US" dirty="0"/>
              <a:t>Or to tell me that you’re sick and can’t attend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03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571E-4465-456D-93FC-D73D1209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grade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3D4F5-486B-44F9-9CE5-6A49138F9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42% Labs</a:t>
            </a:r>
          </a:p>
          <a:p>
            <a:pPr lvl="1"/>
            <a:r>
              <a:rPr lang="en-US" dirty="0"/>
              <a:t>6 labs at 7% each</a:t>
            </a:r>
          </a:p>
          <a:p>
            <a:pPr lvl="1"/>
            <a:r>
              <a:rPr lang="en-US" dirty="0"/>
              <a:t>Guided exploration of course concepts</a:t>
            </a:r>
          </a:p>
          <a:p>
            <a:pPr lvl="1"/>
            <a:r>
              <a:rPr lang="en-US" dirty="0"/>
              <a:t>Staff gives checkoffs as you complete parts</a:t>
            </a:r>
          </a:p>
          <a:p>
            <a:pPr lvl="1"/>
            <a:endParaRPr lang="en-US" dirty="0"/>
          </a:p>
          <a:p>
            <a:r>
              <a:rPr lang="en-US" dirty="0"/>
              <a:t>20% Quizzes</a:t>
            </a:r>
          </a:p>
          <a:p>
            <a:pPr lvl="1"/>
            <a:r>
              <a:rPr lang="en-US" dirty="0"/>
              <a:t>Four timed quizzes at 5% each</a:t>
            </a:r>
          </a:p>
          <a:p>
            <a:pPr lvl="1"/>
            <a:r>
              <a:rPr lang="en-US" dirty="0"/>
              <a:t>Covers lecture material from last two weeks</a:t>
            </a:r>
          </a:p>
          <a:p>
            <a:pPr lvl="1"/>
            <a:r>
              <a:rPr lang="en-US" dirty="0"/>
              <a:t>Probably in-class at the end of class, I’ll update you in advance</a:t>
            </a:r>
          </a:p>
          <a:p>
            <a:pPr lvl="1"/>
            <a:endParaRPr lang="en-US" dirty="0"/>
          </a:p>
          <a:p>
            <a:r>
              <a:rPr lang="en-US" dirty="0"/>
              <a:t>38% Final Project</a:t>
            </a:r>
          </a:p>
          <a:p>
            <a:pPr lvl="1"/>
            <a:r>
              <a:rPr lang="en-US" dirty="0"/>
              <a:t>Open-ended group project (will explain in a minute)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DEE44-2715-4BEF-B176-4BB2B584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14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402B-BD2D-62FA-49A7-C416C0CF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lab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9DCE0-2551-AEB7-0C9C-6E2067DB3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Lab: Fridays 1:00-2:50pm OR 3:00-4:50pm, Frances Searle 3220</a:t>
            </a:r>
          </a:p>
          <a:p>
            <a:pPr lvl="1"/>
            <a:r>
              <a:rPr lang="en-US" dirty="0"/>
              <a:t>Mandatory attendance for these</a:t>
            </a:r>
          </a:p>
          <a:p>
            <a:pPr lvl="1"/>
            <a:r>
              <a:rPr lang="en-US" dirty="0"/>
              <a:t>Let me know ASAP if you’re sick and will miss</a:t>
            </a:r>
          </a:p>
          <a:p>
            <a:pPr lvl="1"/>
            <a:endParaRPr lang="en-US" dirty="0"/>
          </a:p>
          <a:p>
            <a:r>
              <a:rPr lang="en-US" dirty="0"/>
              <a:t>Labs start next week Friday and are weekly from there</a:t>
            </a:r>
          </a:p>
          <a:p>
            <a:pPr lvl="1"/>
            <a:r>
              <a:rPr lang="en-US" dirty="0"/>
              <a:t>No lab this week!</a:t>
            </a:r>
          </a:p>
          <a:p>
            <a:pPr lvl="1"/>
            <a:r>
              <a:rPr lang="en-US" dirty="0"/>
              <a:t>Six labs total</a:t>
            </a:r>
          </a:p>
          <a:p>
            <a:pPr lvl="1"/>
            <a:r>
              <a:rPr lang="en-US" dirty="0"/>
              <a:t>When labs run out, I’ll use the time for project meetings with groups</a:t>
            </a:r>
          </a:p>
          <a:p>
            <a:endParaRPr lang="en-US" dirty="0"/>
          </a:p>
          <a:p>
            <a:r>
              <a:rPr lang="en-US" dirty="0"/>
              <a:t>Warning: labs won’t usually be finished during the lab sessions</a:t>
            </a:r>
          </a:p>
          <a:p>
            <a:pPr lvl="1"/>
            <a:r>
              <a:rPr lang="en-US" dirty="0"/>
              <a:t>You’ll have to work on them on your own time too</a:t>
            </a:r>
          </a:p>
          <a:p>
            <a:pPr lvl="1"/>
            <a:r>
              <a:rPr lang="en-US" dirty="0"/>
              <a:t>We’ll have office hours for checkoffs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47F13-0D08-B5EA-D53A-1719CE67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B72-EB1A-441A-8F84-9C7E5049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8C72-6478-4B44-B86B-56CAEC401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MMIO and Interrupts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Virtual Timers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LED Matrix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Breadboarding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Audio Input/Output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I2C Accelerometer/Magnetometer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Labs will be partner work</a:t>
            </a:r>
          </a:p>
          <a:p>
            <a:pPr lvl="1"/>
            <a:r>
              <a:rPr lang="en-US" dirty="0"/>
              <a:t>You choose, but different partner each week</a:t>
            </a:r>
          </a:p>
          <a:p>
            <a:pPr lvl="1"/>
            <a:r>
              <a:rPr lang="en-US" dirty="0"/>
              <a:t>MUST work with a partner</a:t>
            </a:r>
          </a:p>
          <a:p>
            <a:pPr lvl="1"/>
            <a:endParaRPr lang="en-US" dirty="0"/>
          </a:p>
          <a:p>
            <a:r>
              <a:rPr lang="en-US" dirty="0"/>
              <a:t>Due one week from start of lab</a:t>
            </a:r>
          </a:p>
          <a:p>
            <a:pPr lvl="1"/>
            <a:r>
              <a:rPr lang="en-US" dirty="0"/>
              <a:t>Complete </a:t>
            </a:r>
            <a:r>
              <a:rPr lang="en-US" b="1" dirty="0"/>
              <a:t>Checkoffs</a:t>
            </a:r>
            <a:r>
              <a:rPr lang="en-US" dirty="0"/>
              <a:t> plus some </a:t>
            </a:r>
            <a:r>
              <a:rPr lang="en-US" b="1" dirty="0"/>
              <a:t>Post-lab Questions</a:t>
            </a:r>
            <a:r>
              <a:rPr lang="en-US" dirty="0"/>
              <a:t> due online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7779-9790-4A57-9294-5586EF02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8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C502-D585-6A21-7708-811714B6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552FC-7001-46B7-08D8-CD002358B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In-class, on-paper, closed notes quizzes</a:t>
            </a:r>
          </a:p>
          <a:p>
            <a:pPr lvl="1"/>
            <a:r>
              <a:rPr lang="en-US" dirty="0"/>
              <a:t>Usually about 15 minutes and held at the end of lecture</a:t>
            </a:r>
          </a:p>
          <a:p>
            <a:pPr lvl="1"/>
            <a:endParaRPr lang="en-US" dirty="0"/>
          </a:p>
          <a:p>
            <a:r>
              <a:rPr lang="en-US" dirty="0"/>
              <a:t>Cover the last two weeks worth of material</a:t>
            </a:r>
          </a:p>
          <a:p>
            <a:pPr lvl="1"/>
            <a:r>
              <a:rPr lang="en-US" dirty="0"/>
              <a:t>So make sure you’re up-to-date on what we’re talking about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First quiz is Tuesday, October 8</a:t>
            </a:r>
            <a:r>
              <a:rPr lang="en-US" baseline="30000" dirty="0"/>
              <a:t>th</a:t>
            </a:r>
            <a:r>
              <a:rPr lang="en-US" dirty="0"/>
              <a:t> (third week of classes)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27DB-0AFB-2280-2C9D-490B4E14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3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goals of this course?</a:t>
            </a:r>
          </a:p>
          <a:p>
            <a:endParaRPr lang="en-US" dirty="0"/>
          </a:p>
          <a:p>
            <a:r>
              <a:rPr lang="en-US" dirty="0"/>
              <a:t>Why do I think embedded systems are so important?</a:t>
            </a:r>
          </a:p>
          <a:p>
            <a:endParaRPr lang="en-US" dirty="0"/>
          </a:p>
          <a:p>
            <a:r>
              <a:rPr lang="en-US" dirty="0"/>
              <a:t>How is the course going to operate?</a:t>
            </a:r>
          </a:p>
          <a:p>
            <a:endParaRPr lang="en-US" dirty="0"/>
          </a:p>
          <a:p>
            <a:r>
              <a:rPr lang="en-US" dirty="0"/>
              <a:t>Discuss hardware used for the course and some project ideas.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FED02-CFD3-4918-A368-4C451444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131D1-00D3-478F-9997-763DBC211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Opportunity for you to apply your interests to this course</a:t>
            </a:r>
          </a:p>
          <a:p>
            <a:pPr lvl="1"/>
            <a:r>
              <a:rPr lang="en-US" dirty="0"/>
              <a:t>In groups of 2-3 students (maybe 4 for a really big idea)</a:t>
            </a:r>
          </a:p>
          <a:p>
            <a:pPr lvl="1"/>
            <a:endParaRPr lang="en-US" dirty="0"/>
          </a:p>
          <a:p>
            <a:r>
              <a:rPr lang="en-US" dirty="0"/>
              <a:t>Demonstrate course knowledge through any application</a:t>
            </a:r>
          </a:p>
          <a:p>
            <a:pPr lvl="1"/>
            <a:r>
              <a:rPr lang="en-US" dirty="0" err="1"/>
              <a:t>Microbit</a:t>
            </a:r>
            <a:r>
              <a:rPr lang="en-US" dirty="0"/>
              <a:t> (99% required)</a:t>
            </a:r>
          </a:p>
          <a:p>
            <a:pPr lvl="1"/>
            <a:r>
              <a:rPr lang="en-US" dirty="0"/>
              <a:t>Various hardware I’ll have on hand</a:t>
            </a:r>
          </a:p>
          <a:p>
            <a:pPr lvl="1"/>
            <a:r>
              <a:rPr lang="en-US" dirty="0"/>
              <a:t>Small budget for purchasing additional stuff (up to $40 per person in team)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9B427-D4AF-43BD-8CC7-A038161B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66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A38C-8FD0-41AE-B082-FEE33BF7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CB50E-313F-4B38-B719-460E9C4C8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63695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Week 4: Proposals due</a:t>
            </a:r>
          </a:p>
          <a:p>
            <a:pPr lvl="1"/>
            <a:r>
              <a:rPr lang="en-US" dirty="0"/>
              <a:t>I’ll get you feedback in about a week</a:t>
            </a:r>
          </a:p>
          <a:p>
            <a:pPr lvl="1"/>
            <a:endParaRPr lang="en-US" dirty="0"/>
          </a:p>
          <a:p>
            <a:r>
              <a:rPr lang="en-US" dirty="0"/>
              <a:t>Week 6: Project Design Presentations</a:t>
            </a:r>
          </a:p>
          <a:p>
            <a:pPr lvl="1"/>
            <a:r>
              <a:rPr lang="en-US" dirty="0"/>
              <a:t>Short presentations in class about your proposed project and design</a:t>
            </a:r>
          </a:p>
          <a:p>
            <a:pPr lvl="1"/>
            <a:r>
              <a:rPr lang="en-US" dirty="0"/>
              <a:t>Chance to give each other useful feedback about how to proceed</a:t>
            </a:r>
          </a:p>
          <a:p>
            <a:pPr lvl="1"/>
            <a:endParaRPr lang="en-US" dirty="0"/>
          </a:p>
          <a:p>
            <a:r>
              <a:rPr lang="en-US" dirty="0"/>
              <a:t>Week 9-11: Labs are done and Fridays are used for update meetings</a:t>
            </a:r>
          </a:p>
          <a:p>
            <a:endParaRPr lang="en-US" dirty="0"/>
          </a:p>
          <a:p>
            <a:r>
              <a:rPr lang="en-US" dirty="0"/>
              <a:t>Exam Week: Live project demos!!</a:t>
            </a:r>
          </a:p>
          <a:p>
            <a:pPr lvl="1"/>
            <a:r>
              <a:rPr lang="en-US" dirty="0"/>
              <a:t>Public demo session</a:t>
            </a:r>
          </a:p>
          <a:p>
            <a:pPr lvl="1"/>
            <a:r>
              <a:rPr lang="en-US" dirty="0"/>
              <a:t>Tuesday of exam week (usually half of the class at a time for a 2-3 hour block)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0EF74-41E0-410E-B4D5-AA3D7FDA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9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78E87-4A47-436E-ABA9-FB5A33AF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8364F-3F69-4B85-839C-4E0371CBF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stuff just doesn’t work</a:t>
            </a:r>
          </a:p>
          <a:p>
            <a:pPr lvl="1"/>
            <a:r>
              <a:rPr lang="en-US" dirty="0"/>
              <a:t>Especially when we’re working with hardware</a:t>
            </a:r>
          </a:p>
          <a:p>
            <a:pPr lvl="1"/>
            <a:endParaRPr lang="en-US" dirty="0"/>
          </a:p>
          <a:p>
            <a:r>
              <a:rPr lang="en-US" dirty="0"/>
              <a:t>We can be flexible about those deadlines</a:t>
            </a:r>
          </a:p>
          <a:p>
            <a:pPr lvl="1"/>
            <a:r>
              <a:rPr lang="en-US" dirty="0"/>
              <a:t>If you’re having problems and </a:t>
            </a:r>
            <a:r>
              <a:rPr lang="en-US" b="1" dirty="0"/>
              <a:t>tell us</a:t>
            </a:r>
          </a:p>
          <a:p>
            <a:pPr lvl="1"/>
            <a:r>
              <a:rPr lang="en-US" dirty="0"/>
              <a:t>Less flexible if you don’t communicate or if you started late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Takeaway: let us know if you’re having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A1413-169A-47E6-B65E-67D38DDD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54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820F9-DA05-4B99-A5BC-EF45B7FCD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of a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CB7A-0E40-414F-8241-3FEBAEDC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sp>
        <p:nvSpPr>
          <p:cNvPr id="5" name="Google Shape;442;p28">
            <a:extLst>
              <a:ext uri="{FF2B5EF4-FFF2-40B4-BE49-F238E27FC236}">
                <a16:creationId xmlns:a16="http://schemas.microsoft.com/office/drawing/2014/main" id="{0AC0A0D0-F875-48BD-9D33-2A3E13C839FE}"/>
              </a:ext>
            </a:extLst>
          </p:cNvPr>
          <p:cNvSpPr txBox="1"/>
          <p:nvPr/>
        </p:nvSpPr>
        <p:spPr>
          <a:xfrm rot="-5400000">
            <a:off x="1787975" y="3073249"/>
            <a:ext cx="181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43;p28">
            <a:extLst>
              <a:ext uri="{FF2B5EF4-FFF2-40B4-BE49-F238E27FC236}">
                <a16:creationId xmlns:a16="http://schemas.microsoft.com/office/drawing/2014/main" id="{756FFEF1-FC0C-40C1-B4A3-352D7D6842E5}"/>
              </a:ext>
            </a:extLst>
          </p:cNvPr>
          <p:cNvSpPr txBox="1"/>
          <p:nvPr/>
        </p:nvSpPr>
        <p:spPr>
          <a:xfrm>
            <a:off x="4345328" y="5130224"/>
            <a:ext cx="2703384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(minutes)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44;p28">
            <a:extLst>
              <a:ext uri="{FF2B5EF4-FFF2-40B4-BE49-F238E27FC236}">
                <a16:creationId xmlns:a16="http://schemas.microsoft.com/office/drawing/2014/main" id="{A96B2BF7-6805-4FF3-885C-11474EE622F2}"/>
              </a:ext>
            </a:extLst>
          </p:cNvPr>
          <p:cNvCxnSpPr/>
          <p:nvPr/>
        </p:nvCxnSpPr>
        <p:spPr>
          <a:xfrm rot="-5400000">
            <a:off x="1610594" y="3022024"/>
            <a:ext cx="3031066" cy="15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8" name="Google Shape;445;p28">
            <a:extLst>
              <a:ext uri="{FF2B5EF4-FFF2-40B4-BE49-F238E27FC236}">
                <a16:creationId xmlns:a16="http://schemas.microsoft.com/office/drawing/2014/main" id="{965AFD12-0DC9-4322-9897-6414166F32A1}"/>
              </a:ext>
            </a:extLst>
          </p:cNvPr>
          <p:cNvCxnSpPr/>
          <p:nvPr/>
        </p:nvCxnSpPr>
        <p:spPr>
          <a:xfrm rot="10800000" flipH="1">
            <a:off x="3125333" y="4520624"/>
            <a:ext cx="5893594" cy="1772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9" name="Google Shape;446;p28">
            <a:extLst>
              <a:ext uri="{FF2B5EF4-FFF2-40B4-BE49-F238E27FC236}">
                <a16:creationId xmlns:a16="http://schemas.microsoft.com/office/drawing/2014/main" id="{9DFBF7D9-559C-404A-B6AA-C568C9EEF8D3}"/>
              </a:ext>
            </a:extLst>
          </p:cNvPr>
          <p:cNvSpPr txBox="1"/>
          <p:nvPr/>
        </p:nvSpPr>
        <p:spPr>
          <a:xfrm>
            <a:off x="3075328" y="4503694"/>
            <a:ext cx="392656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7;p28">
            <a:extLst>
              <a:ext uri="{FF2B5EF4-FFF2-40B4-BE49-F238E27FC236}">
                <a16:creationId xmlns:a16="http://schemas.microsoft.com/office/drawing/2014/main" id="{8C63B879-60AF-4618-BA7A-DA4029611F1E}"/>
              </a:ext>
            </a:extLst>
          </p:cNvPr>
          <p:cNvSpPr txBox="1"/>
          <p:nvPr/>
        </p:nvSpPr>
        <p:spPr>
          <a:xfrm>
            <a:off x="4192928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8;p28">
            <a:extLst>
              <a:ext uri="{FF2B5EF4-FFF2-40B4-BE49-F238E27FC236}">
                <a16:creationId xmlns:a16="http://schemas.microsoft.com/office/drawing/2014/main" id="{C600BC4B-2DCC-4777-BE75-CE7469F51046}"/>
              </a:ext>
            </a:extLst>
          </p:cNvPr>
          <p:cNvSpPr txBox="1"/>
          <p:nvPr/>
        </p:nvSpPr>
        <p:spPr>
          <a:xfrm>
            <a:off x="48194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49;p28">
            <a:extLst>
              <a:ext uri="{FF2B5EF4-FFF2-40B4-BE49-F238E27FC236}">
                <a16:creationId xmlns:a16="http://schemas.microsoft.com/office/drawing/2014/main" id="{11DFBA70-578D-4FA1-BF59-90C2E9918BF0}"/>
              </a:ext>
            </a:extLst>
          </p:cNvPr>
          <p:cNvSpPr txBox="1"/>
          <p:nvPr/>
        </p:nvSpPr>
        <p:spPr>
          <a:xfrm>
            <a:off x="61910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50;p28">
            <a:extLst>
              <a:ext uri="{FF2B5EF4-FFF2-40B4-BE49-F238E27FC236}">
                <a16:creationId xmlns:a16="http://schemas.microsoft.com/office/drawing/2014/main" id="{8590C5C8-4365-4332-A927-91B75DB4B228}"/>
              </a:ext>
            </a:extLst>
          </p:cNvPr>
          <p:cNvSpPr txBox="1"/>
          <p:nvPr/>
        </p:nvSpPr>
        <p:spPr>
          <a:xfrm>
            <a:off x="6766794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51;p28">
            <a:extLst>
              <a:ext uri="{FF2B5EF4-FFF2-40B4-BE49-F238E27FC236}">
                <a16:creationId xmlns:a16="http://schemas.microsoft.com/office/drawing/2014/main" id="{15BBA685-0CD3-460A-BDDE-18F1CD5C2988}"/>
              </a:ext>
            </a:extLst>
          </p:cNvPr>
          <p:cNvSpPr txBox="1"/>
          <p:nvPr/>
        </p:nvSpPr>
        <p:spPr>
          <a:xfrm>
            <a:off x="79182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52;p28">
            <a:extLst>
              <a:ext uri="{FF2B5EF4-FFF2-40B4-BE49-F238E27FC236}">
                <a16:creationId xmlns:a16="http://schemas.microsoft.com/office/drawing/2014/main" id="{56FB8800-7789-49F3-8DB2-12A322D9E1F0}"/>
              </a:ext>
            </a:extLst>
          </p:cNvPr>
          <p:cNvSpPr txBox="1"/>
          <p:nvPr/>
        </p:nvSpPr>
        <p:spPr>
          <a:xfrm>
            <a:off x="85278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53;p28">
            <a:extLst>
              <a:ext uri="{FF2B5EF4-FFF2-40B4-BE49-F238E27FC236}">
                <a16:creationId xmlns:a16="http://schemas.microsoft.com/office/drawing/2014/main" id="{971EC48D-A408-4BCA-BAC0-BA22FAC9F869}"/>
              </a:ext>
            </a:extLst>
          </p:cNvPr>
          <p:cNvSpPr/>
          <p:nvPr/>
        </p:nvSpPr>
        <p:spPr>
          <a:xfrm>
            <a:off x="3159994" y="2079402"/>
            <a:ext cx="1550505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54;p28">
            <a:extLst>
              <a:ext uri="{FF2B5EF4-FFF2-40B4-BE49-F238E27FC236}">
                <a16:creationId xmlns:a16="http://schemas.microsoft.com/office/drawing/2014/main" id="{64217546-A91D-4DD5-9869-0B8FE811DACC}"/>
              </a:ext>
            </a:extLst>
          </p:cNvPr>
          <p:cNvSpPr/>
          <p:nvPr/>
        </p:nvSpPr>
        <p:spPr>
          <a:xfrm>
            <a:off x="4956460" y="2130202"/>
            <a:ext cx="1505534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55;p28">
            <a:extLst>
              <a:ext uri="{FF2B5EF4-FFF2-40B4-BE49-F238E27FC236}">
                <a16:creationId xmlns:a16="http://schemas.microsoft.com/office/drawing/2014/main" id="{EAA42BD9-9487-4B15-9615-0B698090AA82}"/>
              </a:ext>
            </a:extLst>
          </p:cNvPr>
          <p:cNvSpPr/>
          <p:nvPr/>
        </p:nvSpPr>
        <p:spPr>
          <a:xfrm>
            <a:off x="6732928" y="2164069"/>
            <a:ext cx="1540132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456;p28">
            <a:extLst>
              <a:ext uri="{FF2B5EF4-FFF2-40B4-BE49-F238E27FC236}">
                <a16:creationId xmlns:a16="http://schemas.microsoft.com/office/drawing/2014/main" id="{009EED70-AA6D-4DAF-A0D2-40B942685C49}"/>
              </a:ext>
            </a:extLst>
          </p:cNvPr>
          <p:cNvGrpSpPr/>
          <p:nvPr/>
        </p:nvGrpSpPr>
        <p:grpSpPr>
          <a:xfrm>
            <a:off x="3685347" y="2855785"/>
            <a:ext cx="2050305" cy="1599365"/>
            <a:chOff x="2760560" y="3026489"/>
            <a:chExt cx="2050305" cy="1599365"/>
          </a:xfrm>
        </p:grpSpPr>
        <p:sp>
          <p:nvSpPr>
            <p:cNvPr id="20" name="Google Shape;457;p28">
              <a:extLst>
                <a:ext uri="{FF2B5EF4-FFF2-40B4-BE49-F238E27FC236}">
                  <a16:creationId xmlns:a16="http://schemas.microsoft.com/office/drawing/2014/main" id="{3F12C08A-F4A9-403F-94BE-48DF9819154B}"/>
                </a:ext>
              </a:extLst>
            </p:cNvPr>
            <p:cNvSpPr txBox="1"/>
            <p:nvPr/>
          </p:nvSpPr>
          <p:spPr>
            <a:xfrm>
              <a:off x="2760560" y="3026489"/>
              <a:ext cx="2050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Administrivia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stretch break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Google Shape;458;p28">
              <a:extLst>
                <a:ext uri="{FF2B5EF4-FFF2-40B4-BE49-F238E27FC236}">
                  <a16:creationId xmlns:a16="http://schemas.microsoft.com/office/drawing/2014/main" id="{DFF0E734-9F58-4370-A8E0-B3ED9155AA15}"/>
                </a:ext>
              </a:extLst>
            </p:cNvPr>
            <p:cNvCxnSpPr/>
            <p:nvPr/>
          </p:nvCxnSpPr>
          <p:spPr>
            <a:xfrm>
              <a:off x="3868785" y="3982391"/>
              <a:ext cx="1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2" name="Google Shape;459;p28">
            <a:extLst>
              <a:ext uri="{FF2B5EF4-FFF2-40B4-BE49-F238E27FC236}">
                <a16:creationId xmlns:a16="http://schemas.microsoft.com/office/drawing/2014/main" id="{A5F4E033-FC5D-4C5A-96AE-7FF9173A8C22}"/>
              </a:ext>
            </a:extLst>
          </p:cNvPr>
          <p:cNvGrpSpPr/>
          <p:nvPr/>
        </p:nvGrpSpPr>
        <p:grpSpPr>
          <a:xfrm>
            <a:off x="7651637" y="2855785"/>
            <a:ext cx="1373966" cy="1597105"/>
            <a:chOff x="6726850" y="3026489"/>
            <a:chExt cx="1373966" cy="1597105"/>
          </a:xfrm>
        </p:grpSpPr>
        <p:sp>
          <p:nvSpPr>
            <p:cNvPr id="23" name="Google Shape;460;p28">
              <a:extLst>
                <a:ext uri="{FF2B5EF4-FFF2-40B4-BE49-F238E27FC236}">
                  <a16:creationId xmlns:a16="http://schemas.microsoft.com/office/drawing/2014/main" id="{8A985508-3E37-442D-AFAB-C243900027C4}"/>
                </a:ext>
              </a:extLst>
            </p:cNvPr>
            <p:cNvSpPr txBox="1"/>
            <p:nvPr/>
          </p:nvSpPr>
          <p:spPr>
            <a:xfrm>
              <a:off x="6726850" y="3026489"/>
              <a:ext cx="137396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Summary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Bonus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Google Shape;461;p28">
              <a:extLst>
                <a:ext uri="{FF2B5EF4-FFF2-40B4-BE49-F238E27FC236}">
                  <a16:creationId xmlns:a16="http://schemas.microsoft.com/office/drawing/2014/main" id="{7CE0B657-3641-437E-A0F7-614F85F073A0}"/>
                </a:ext>
              </a:extLst>
            </p:cNvPr>
            <p:cNvCxnSpPr/>
            <p:nvPr/>
          </p:nvCxnSpPr>
          <p:spPr>
            <a:xfrm rot="5400000">
              <a:off x="7095067" y="4368800"/>
              <a:ext cx="508000" cy="1588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5" name="Google Shape;462;p28">
            <a:extLst>
              <a:ext uri="{FF2B5EF4-FFF2-40B4-BE49-F238E27FC236}">
                <a16:creationId xmlns:a16="http://schemas.microsoft.com/office/drawing/2014/main" id="{058D6880-F93F-488C-842F-9EBBEF094572}"/>
              </a:ext>
            </a:extLst>
          </p:cNvPr>
          <p:cNvGrpSpPr/>
          <p:nvPr/>
        </p:nvGrpSpPr>
        <p:grpSpPr>
          <a:xfrm>
            <a:off x="5735653" y="2855785"/>
            <a:ext cx="1517198" cy="1599365"/>
            <a:chOff x="3930333" y="2433822"/>
            <a:chExt cx="1517198" cy="1599365"/>
          </a:xfrm>
        </p:grpSpPr>
        <p:sp>
          <p:nvSpPr>
            <p:cNvPr id="26" name="Google Shape;463;p28">
              <a:extLst>
                <a:ext uri="{FF2B5EF4-FFF2-40B4-BE49-F238E27FC236}">
                  <a16:creationId xmlns:a16="http://schemas.microsoft.com/office/drawing/2014/main" id="{E7875A96-934F-4050-A67E-49F2C9CA5F9D}"/>
                </a:ext>
              </a:extLst>
            </p:cNvPr>
            <p:cNvSpPr txBox="1"/>
            <p:nvPr/>
          </p:nvSpPr>
          <p:spPr>
            <a:xfrm>
              <a:off x="3930333" y="2433822"/>
              <a:ext cx="15171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Open</a:t>
              </a:r>
              <a:b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464;p28">
              <a:extLst>
                <a:ext uri="{FF2B5EF4-FFF2-40B4-BE49-F238E27FC236}">
                  <a16:creationId xmlns:a16="http://schemas.microsoft.com/office/drawing/2014/main" id="{F6FCBE5A-2393-4A0C-AC06-A99E14DEFF88}"/>
                </a:ext>
              </a:extLst>
            </p:cNvPr>
            <p:cNvCxnSpPr/>
            <p:nvPr/>
          </p:nvCxnSpPr>
          <p:spPr>
            <a:xfrm>
              <a:off x="4688932" y="3389724"/>
              <a:ext cx="0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sp>
        <p:nvSpPr>
          <p:cNvPr id="28" name="Google Shape;465;p28">
            <a:extLst>
              <a:ext uri="{FF2B5EF4-FFF2-40B4-BE49-F238E27FC236}">
                <a16:creationId xmlns:a16="http://schemas.microsoft.com/office/drawing/2014/main" id="{9606D7C0-223B-49C8-96AF-D5D81472ADB6}"/>
              </a:ext>
            </a:extLst>
          </p:cNvPr>
          <p:cNvSpPr txBox="1"/>
          <p:nvPr/>
        </p:nvSpPr>
        <p:spPr>
          <a:xfrm>
            <a:off x="2402827" y="1899369"/>
            <a:ext cx="628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4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b="1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38443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9E4251-5EC6-4CD2-ADDA-284714CA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188" y="228600"/>
            <a:ext cx="743775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095034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Legacy from 1980s “BBC Computer Literacy Project”</a:t>
            </a:r>
          </a:p>
          <a:p>
            <a:pPr lvl="1"/>
            <a:r>
              <a:rPr lang="en-US" dirty="0"/>
              <a:t>Reimagined today</a:t>
            </a:r>
          </a:p>
          <a:p>
            <a:endParaRPr lang="en-US" dirty="0"/>
          </a:p>
          <a:p>
            <a:r>
              <a:rPr lang="en-US" dirty="0"/>
              <a:t>Under $20</a:t>
            </a:r>
          </a:p>
          <a:p>
            <a:pPr lvl="1"/>
            <a:r>
              <a:rPr lang="en-US" dirty="0"/>
              <a:t>Modern microcontroller AND sensors</a:t>
            </a:r>
          </a:p>
          <a:p>
            <a:pPr lvl="1"/>
            <a:endParaRPr lang="en-US" dirty="0"/>
          </a:p>
          <a:p>
            <a:r>
              <a:rPr lang="en-US" dirty="0"/>
              <a:t>Plan for class:</a:t>
            </a:r>
          </a:p>
          <a:p>
            <a:pPr lvl="1"/>
            <a:r>
              <a:rPr lang="en-US" dirty="0"/>
              <a:t>Explore most of its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09A8-A6F6-4C1F-AA20-88950A70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your own </a:t>
            </a:r>
            <a:r>
              <a:rPr lang="en-US" dirty="0" err="1"/>
              <a:t>Microbit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71FDC-555E-10DA-3C35-AEA6027A9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 NOT need to buy your own </a:t>
            </a:r>
            <a:r>
              <a:rPr lang="en-US" dirty="0" err="1"/>
              <a:t>Microbit</a:t>
            </a:r>
            <a:endParaRPr lang="en-US" dirty="0"/>
          </a:p>
          <a:p>
            <a:pPr lvl="1"/>
            <a:r>
              <a:rPr lang="en-US" dirty="0"/>
              <a:t>I have enough for everyone in the class to borrow one for the quarter</a:t>
            </a:r>
          </a:p>
          <a:p>
            <a:endParaRPr lang="en-US" dirty="0"/>
          </a:p>
          <a:p>
            <a:r>
              <a:rPr lang="en-US" dirty="0"/>
              <a:t>If you want your own though, they’re pretty cheap:</a:t>
            </a:r>
          </a:p>
          <a:p>
            <a:pPr lvl="1"/>
            <a:r>
              <a:rPr lang="en-US" dirty="0"/>
              <a:t>$17.95 Adafruit: </a:t>
            </a:r>
            <a:r>
              <a:rPr lang="en-US" dirty="0">
                <a:hlinkClick r:id="rId2"/>
              </a:rPr>
              <a:t>https://www.adafruit.com/product/4781</a:t>
            </a:r>
            <a:endParaRPr lang="en-US" dirty="0"/>
          </a:p>
          <a:p>
            <a:pPr lvl="1"/>
            <a:r>
              <a:rPr lang="en-US" dirty="0"/>
              <a:t>$16.50 </a:t>
            </a:r>
            <a:r>
              <a:rPr lang="en-US" dirty="0" err="1"/>
              <a:t>Sparkfun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https://www.sparkfun.com/products/17287</a:t>
            </a:r>
            <a:endParaRPr lang="en-US" dirty="0"/>
          </a:p>
          <a:p>
            <a:pPr lvl="1"/>
            <a:r>
              <a:rPr lang="en-US" dirty="0"/>
              <a:t>$20.99 Amazon: </a:t>
            </a:r>
            <a:r>
              <a:rPr lang="en-US" dirty="0">
                <a:hlinkClick r:id="rId4"/>
              </a:rPr>
              <a:t>https://www.amazon.com/Seeed-Studio-BBC-Micro-Accelerometer/dp/B0BDFD1ZM1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E964C-EDB5-7317-5DC8-0609F064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19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4C87-F317-8A79-AABB-8F091338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 will use your own laptops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C2CFE-53F5-F209-F7E6-389796A30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 labs will use your own computers</a:t>
            </a:r>
          </a:p>
          <a:p>
            <a:pPr lvl="1"/>
            <a:endParaRPr lang="en-US" dirty="0"/>
          </a:p>
          <a:p>
            <a:r>
              <a:rPr lang="en-US" dirty="0"/>
              <a:t>In the past we used the computers in CG50</a:t>
            </a:r>
          </a:p>
          <a:p>
            <a:pPr lvl="1"/>
            <a:r>
              <a:rPr lang="en-US" dirty="0"/>
              <a:t>About one computer would crash per lab session</a:t>
            </a:r>
          </a:p>
          <a:p>
            <a:pPr lvl="1"/>
            <a:r>
              <a:rPr lang="en-US" dirty="0"/>
              <a:t>Super crammed in there with no elbow room or walking room</a:t>
            </a:r>
          </a:p>
          <a:p>
            <a:pPr lvl="1"/>
            <a:r>
              <a:rPr lang="en-US" dirty="0"/>
              <a:t>And you had to physically go there to work on labs</a:t>
            </a:r>
          </a:p>
          <a:p>
            <a:pPr lvl="1"/>
            <a:endParaRPr lang="en-US" dirty="0"/>
          </a:p>
          <a:p>
            <a:r>
              <a:rPr lang="en-US" dirty="0"/>
              <a:t>Setup for your own computers won’t be that hard</a:t>
            </a:r>
          </a:p>
          <a:p>
            <a:pPr lvl="1"/>
            <a:r>
              <a:rPr lang="en-US" dirty="0"/>
              <a:t>Native MacOS or Linux works great</a:t>
            </a:r>
          </a:p>
          <a:p>
            <a:pPr lvl="1"/>
            <a:r>
              <a:rPr lang="en-US" dirty="0"/>
              <a:t>For Windows, VMWare Workstation + Ubuntu is pretty easy, but requires ~20 GB</a:t>
            </a:r>
          </a:p>
          <a:p>
            <a:pPr lvl="1"/>
            <a:endParaRPr lang="en-US" dirty="0"/>
          </a:p>
          <a:p>
            <a:r>
              <a:rPr lang="en-US" dirty="0"/>
              <a:t>Concern of mine: equal access to labs</a:t>
            </a:r>
          </a:p>
          <a:p>
            <a:pPr lvl="1"/>
            <a:r>
              <a:rPr lang="en-US" dirty="0"/>
              <a:t>If you don’t have a laptop or don’t think it’ll work, let me know!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4A6D2-A32F-662F-5F2A-1763FDB0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0A4D-EF06-3B38-0968-B7F7C5D2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of the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03D3D-4918-5AEC-3327-077C148D7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MacOS users</a:t>
            </a:r>
          </a:p>
          <a:p>
            <a:pPr lvl="1"/>
            <a:endParaRPr lang="en-US" dirty="0"/>
          </a:p>
          <a:p>
            <a:r>
              <a:rPr lang="en-US" dirty="0"/>
              <a:t>Linux users</a:t>
            </a:r>
          </a:p>
          <a:p>
            <a:pPr lvl="1"/>
            <a:endParaRPr lang="en-US" dirty="0"/>
          </a:p>
          <a:p>
            <a:r>
              <a:rPr lang="en-US" dirty="0"/>
              <a:t>Windows users</a:t>
            </a:r>
          </a:p>
          <a:p>
            <a:pPr lvl="1"/>
            <a:r>
              <a:rPr lang="en-US" dirty="0"/>
              <a:t>WSL users?</a:t>
            </a:r>
          </a:p>
          <a:p>
            <a:pPr lvl="1"/>
            <a:endParaRPr lang="en-US" dirty="0"/>
          </a:p>
          <a:p>
            <a:r>
              <a:rPr lang="en-US" dirty="0"/>
              <a:t>Other?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6E63B-0D6A-C6A7-398D-C2F609DB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31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0A4D-EF06-3B38-0968-B7F7C5D2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No lab this Friday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03D3D-4918-5AEC-3327-077C148D7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Labs are Fridays</a:t>
            </a:r>
          </a:p>
          <a:p>
            <a:endParaRPr lang="en-US" dirty="0"/>
          </a:p>
          <a:p>
            <a:r>
              <a:rPr lang="en-US" dirty="0"/>
              <a:t>This Friday there are no lab sessions</a:t>
            </a:r>
          </a:p>
          <a:p>
            <a:pPr lvl="1"/>
            <a:r>
              <a:rPr lang="en-US" dirty="0"/>
              <a:t>You’ll be installing things on your machine to set it up for class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Try it on your own and see how it goes</a:t>
            </a:r>
            <a:br>
              <a:rPr lang="en-US" dirty="0"/>
            </a:br>
            <a:r>
              <a:rPr lang="en-US" dirty="0"/>
              <a:t>Even if you’ve never done it before, it’s not too difficult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We’ll have office hours next week in case you run into issues that you’re not sure how to resolve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6E63B-0D6A-C6A7-398D-C2F609DB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81989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b="1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85626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BA29C-4D10-40FE-9284-16C9C89C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19E5C-7C82-472C-B2E8-C6E3F320B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ideas to get you thinking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Game with interesting control mechanism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Smart gloves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Smartwatch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Simple robotic systems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Projects can use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Multiple </a:t>
            </a:r>
            <a:r>
              <a:rPr lang="en-US" dirty="0" err="1">
                <a:latin typeface="Arial" panose="020B0604020202020204" pitchFamily="34" charset="0"/>
              </a:rPr>
              <a:t>Microbits</a:t>
            </a:r>
            <a:endParaRPr lang="en-US" dirty="0">
              <a:latin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</a:rPr>
              <a:t>A personal computer for some amount of coordination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Lots of different sensors or actuators</a:t>
            </a:r>
          </a:p>
          <a:p>
            <a:pPr lvl="2"/>
            <a:r>
              <a:rPr lang="en-US" dirty="0">
                <a:latin typeface="Arial" panose="020B0604020202020204" pitchFamily="34" charset="0"/>
              </a:rPr>
              <a:t>Go explore sparkfun.com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782-2355-431D-B631-EE9EF5D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2" descr="micro:bit smart coding kit - YouTube">
            <a:extLst>
              <a:ext uri="{FF2B5EF4-FFF2-40B4-BE49-F238E27FC236}">
                <a16:creationId xmlns:a16="http://schemas.microsoft.com/office/drawing/2014/main" id="{1DE5AADF-5713-4EF2-8A93-97CAB467E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3544" y="212501"/>
            <a:ext cx="2758833" cy="187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holding a glove with wires&#10;&#10;Description automatically generated">
            <a:extLst>
              <a:ext uri="{FF2B5EF4-FFF2-40B4-BE49-F238E27FC236}">
                <a16:creationId xmlns:a16="http://schemas.microsoft.com/office/drawing/2014/main" id="{EBF7BC0E-FB24-F19A-4234-0FA994C87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0" r="29385" b="16667"/>
          <a:stretch/>
        </p:blipFill>
        <p:spPr>
          <a:xfrm>
            <a:off x="8989455" y="2318857"/>
            <a:ext cx="2590940" cy="40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87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034236-8A0C-FD76-A9D1-254DE284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Fall 2021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A390F-2F1F-657E-6C9C-8728DEB9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4CF7A9B-0935-CBC6-96FB-D4D7AA44D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3974" y="412124"/>
            <a:ext cx="2395471" cy="5944226"/>
          </a:xfrm>
          <a:prstGeom prst="rect">
            <a:avLst/>
          </a:prstGeom>
        </p:spPr>
      </p:pic>
      <p:pic>
        <p:nvPicPr>
          <p:cNvPr id="14" name="Picture 13" descr="A picture containing table, indoor, sitting, wooden&#10;&#10;Description automatically generated">
            <a:extLst>
              <a:ext uri="{FF2B5EF4-FFF2-40B4-BE49-F238E27FC236}">
                <a16:creationId xmlns:a16="http://schemas.microsoft.com/office/drawing/2014/main" id="{6B9374B2-1F0F-BDED-45FC-26391632B3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770" y="956060"/>
            <a:ext cx="4005329" cy="3528164"/>
          </a:xfrm>
          <a:prstGeom prst="rect">
            <a:avLst/>
          </a:prstGeom>
        </p:spPr>
      </p:pic>
      <p:pic>
        <p:nvPicPr>
          <p:cNvPr id="16" name="Picture 1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1E39301D-95FE-9D21-B099-556B11D3E3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657" y="3558504"/>
            <a:ext cx="3490175" cy="3162971"/>
          </a:xfrm>
          <a:prstGeom prst="rect">
            <a:avLst/>
          </a:prstGeom>
        </p:spPr>
      </p:pic>
      <p:pic>
        <p:nvPicPr>
          <p:cNvPr id="12" name="Picture 11" descr="A toy car on the ground&#10;&#10;Description automatically generated with low confidence">
            <a:extLst>
              <a:ext uri="{FF2B5EF4-FFF2-40B4-BE49-F238E27FC236}">
                <a16:creationId xmlns:a16="http://schemas.microsoft.com/office/drawing/2014/main" id="{EFEF246C-E19D-90B9-25DF-550C9CDE34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60" y="956060"/>
            <a:ext cx="4419606" cy="256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3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33C3-E370-D08C-4E01-3E77CDE1D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Fall 2022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14606-E42B-A238-0574-81ED3053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 descr="A plant with wires and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7506921-3C71-A164-44DF-E903604E4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6" y="1080778"/>
            <a:ext cx="4036682" cy="2691121"/>
          </a:xfrm>
          <a:prstGeom prst="rect">
            <a:avLst/>
          </a:prstGeom>
        </p:spPr>
      </p:pic>
      <p:pic>
        <p:nvPicPr>
          <p:cNvPr id="7" name="Picture 6" descr="A wooden door with a camera on top&#10;&#10;Description automatically generated">
            <a:extLst>
              <a:ext uri="{FF2B5EF4-FFF2-40B4-BE49-F238E27FC236}">
                <a16:creationId xmlns:a16="http://schemas.microsoft.com/office/drawing/2014/main" id="{3E44184B-DD50-DEC9-DE5F-6251B8B4C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57" y="840346"/>
            <a:ext cx="2899044" cy="3850292"/>
          </a:xfrm>
          <a:prstGeom prst="rect">
            <a:avLst/>
          </a:prstGeom>
        </p:spPr>
      </p:pic>
      <p:pic>
        <p:nvPicPr>
          <p:cNvPr id="9" name="Picture 8" descr="A machine with wires and batteries on a table&#10;&#10;Description automatically generated with medium confidence">
            <a:extLst>
              <a:ext uri="{FF2B5EF4-FFF2-40B4-BE49-F238E27FC236}">
                <a16:creationId xmlns:a16="http://schemas.microsoft.com/office/drawing/2014/main" id="{88253FAE-15E9-7464-7E85-B9311523F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0"/>
          <a:stretch/>
        </p:blipFill>
        <p:spPr>
          <a:xfrm>
            <a:off x="6202379" y="4104425"/>
            <a:ext cx="4564359" cy="2617051"/>
          </a:xfrm>
          <a:prstGeom prst="rect">
            <a:avLst/>
          </a:prstGeom>
        </p:spPr>
      </p:pic>
      <p:pic>
        <p:nvPicPr>
          <p:cNvPr id="11" name="Picture 10" descr="A basketball game on a table&#10;&#10;Description automatically generated">
            <a:extLst>
              <a:ext uri="{FF2B5EF4-FFF2-40B4-BE49-F238E27FC236}">
                <a16:creationId xmlns:a16="http://schemas.microsoft.com/office/drawing/2014/main" id="{D0828CAD-1FEA-C35E-8601-73B5080EF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3709" r="12172" b="25259"/>
          <a:stretch/>
        </p:blipFill>
        <p:spPr>
          <a:xfrm>
            <a:off x="8677382" y="136525"/>
            <a:ext cx="3317949" cy="4114800"/>
          </a:xfrm>
          <a:prstGeom prst="rect">
            <a:avLst/>
          </a:prstGeom>
        </p:spPr>
      </p:pic>
      <p:pic>
        <p:nvPicPr>
          <p:cNvPr id="13" name="Picture 12" descr="A person holding a bicycle&#10;&#10;Description automatically generated">
            <a:extLst>
              <a:ext uri="{FF2B5EF4-FFF2-40B4-BE49-F238E27FC236}">
                <a16:creationId xmlns:a16="http://schemas.microsoft.com/office/drawing/2014/main" id="{2A4F32A3-3641-005D-249C-494A95133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4" y="3905985"/>
            <a:ext cx="3739323" cy="281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801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905D-2A81-1338-ACFA-FCE8C4FF1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Fall 2023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756A8A-6BE7-2B45-5BA4-48A0D956B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2050" name="Picture 2" descr="Smartwatch (l) and Plant Pal (r)">
            <a:extLst>
              <a:ext uri="{FF2B5EF4-FFF2-40B4-BE49-F238E27FC236}">
                <a16:creationId xmlns:a16="http://schemas.microsoft.com/office/drawing/2014/main" id="{4D77D86D-D168-E652-63C7-EED7F96F4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3"/>
          <a:stretch/>
        </p:blipFill>
        <p:spPr bwMode="auto">
          <a:xfrm>
            <a:off x="607595" y="1026383"/>
            <a:ext cx="2499600" cy="31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martwatch (l) and Plant Pal (r)">
            <a:extLst>
              <a:ext uri="{FF2B5EF4-FFF2-40B4-BE49-F238E27FC236}">
                <a16:creationId xmlns:a16="http://schemas.microsoft.com/office/drawing/2014/main" id="{E695E74F-16AE-0463-5214-ACC8FB47F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3"/>
          <a:stretch/>
        </p:blipFill>
        <p:spPr bwMode="auto">
          <a:xfrm>
            <a:off x="9301995" y="446050"/>
            <a:ext cx="2499600" cy="31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DDD7D10-F06C-1CDD-74A3-01C5EC4CB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5" t="57879" r="51364" b="26666"/>
          <a:stretch/>
        </p:blipFill>
        <p:spPr>
          <a:xfrm>
            <a:off x="1046017" y="4488872"/>
            <a:ext cx="1837672" cy="1925782"/>
          </a:xfrm>
          <a:prstGeom prst="rect">
            <a:avLst/>
          </a:prstGeom>
        </p:spPr>
      </p:pic>
      <p:pic>
        <p:nvPicPr>
          <p:cNvPr id="8" name="Picture 7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9DF0F359-2CA3-B6A8-B9CF-676EF2E5A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56821" r="42046" b="9697"/>
          <a:stretch/>
        </p:blipFill>
        <p:spPr>
          <a:xfrm>
            <a:off x="6317675" y="1121493"/>
            <a:ext cx="2011202" cy="2923946"/>
          </a:xfrm>
          <a:prstGeom prst="rect">
            <a:avLst/>
          </a:prstGeom>
        </p:spPr>
      </p:pic>
      <p:pic>
        <p:nvPicPr>
          <p:cNvPr id="10" name="Picture 9" descr="A group of men sitting at a table with a small lamp&#10;&#10;Description automatically generated">
            <a:extLst>
              <a:ext uri="{FF2B5EF4-FFF2-40B4-BE49-F238E27FC236}">
                <a16:creationId xmlns:a16="http://schemas.microsoft.com/office/drawing/2014/main" id="{EDFF2474-D756-8692-BA1F-E8F883C47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3" t="48687" r="40607" b="11515"/>
          <a:stretch/>
        </p:blipFill>
        <p:spPr>
          <a:xfrm>
            <a:off x="3698579" y="1156853"/>
            <a:ext cx="2175748" cy="3601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B93F15-2B98-4EE0-FA94-DD0125015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197" y="3867238"/>
            <a:ext cx="3007160" cy="2182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993806-4A5B-98D5-F5C0-699A35BD8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024" y="4488872"/>
            <a:ext cx="2096303" cy="21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68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44498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D8A6-681F-4ACF-9012-BD5974F5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Signpost – City-Scale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165B7-9464-48B0-8DC2-9D7A7161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9" y="1143000"/>
            <a:ext cx="6436895" cy="3102429"/>
          </a:xfrm>
        </p:spPr>
        <p:txBody>
          <a:bodyPr/>
          <a:lstStyle/>
          <a:p>
            <a:r>
              <a:rPr lang="en-US" dirty="0"/>
              <a:t>How do we reduce the burden of city-scale sensing experimentation?</a:t>
            </a:r>
          </a:p>
          <a:p>
            <a:endParaRPr lang="en-US" dirty="0"/>
          </a:p>
          <a:p>
            <a:r>
              <a:rPr lang="en-US" dirty="0"/>
              <a:t>Platform provides resources</a:t>
            </a:r>
          </a:p>
          <a:p>
            <a:pPr lvl="1"/>
            <a:r>
              <a:rPr lang="en-US" dirty="0"/>
              <a:t>Modules provide sensor and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4BF23-11D2-4D1A-A1DB-F976884C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F5CBB-0982-4977-B1BD-97EEA94B12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94" y="1142999"/>
            <a:ext cx="4193005" cy="2621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4ACF6-A286-4E7B-AB59-FE7C9AB7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4" y="4364797"/>
            <a:ext cx="7517222" cy="2264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68B47-63E0-4669-ABB6-075341C91D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946" y="3874200"/>
            <a:ext cx="2610854" cy="26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60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0BB6-F752-4970-8398-62DFE7FB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PowerBlade</a:t>
            </a:r>
            <a:r>
              <a:rPr lang="en-US" dirty="0"/>
              <a:t> – Smart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C4AD3-6C61-4159-B4D9-52F560171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7074317" cy="5308601"/>
          </a:xfrm>
        </p:spPr>
        <p:txBody>
          <a:bodyPr>
            <a:normAutofit/>
          </a:bodyPr>
          <a:lstStyle/>
          <a:p>
            <a:r>
              <a:rPr lang="en-US" dirty="0"/>
              <a:t>Plug-load power meter</a:t>
            </a:r>
          </a:p>
          <a:p>
            <a:pPr lvl="1"/>
            <a:r>
              <a:rPr lang="en-US" dirty="0"/>
              <a:t>How do we measure </a:t>
            </a:r>
            <a:r>
              <a:rPr lang="en-US" i="1" dirty="0"/>
              <a:t>every</a:t>
            </a:r>
            <a:r>
              <a:rPr lang="en-US" dirty="0"/>
              <a:t> device in a home?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 err="1"/>
              <a:t>Deployability</a:t>
            </a:r>
            <a:endParaRPr lang="en-US" dirty="0"/>
          </a:p>
          <a:p>
            <a:pPr lvl="1"/>
            <a:r>
              <a:rPr lang="en-US" dirty="0"/>
              <a:t>Powering it</a:t>
            </a:r>
          </a:p>
          <a:p>
            <a:pPr lvl="1"/>
            <a:r>
              <a:rPr lang="en-US" dirty="0"/>
              <a:t>Sensing AC current and voltage</a:t>
            </a:r>
          </a:p>
          <a:p>
            <a:pPr lvl="1"/>
            <a:r>
              <a:rPr lang="en-US" dirty="0"/>
              <a:t>Reporting measurements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https://www.youtube.com/watch?v=oNUXhCDnHoE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F0959-915A-444B-9846-5CBDDE1F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EBCEA70-2E48-4A3F-8916-1E5E470D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394" y="228600"/>
            <a:ext cx="3683000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3622CA5-1F9E-400E-8894-6B3CFB58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394" y="4494917"/>
            <a:ext cx="2132013" cy="21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3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1353" y="4788509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4744660-AC86-434D-4157-527479A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8789" y="3417898"/>
            <a:ext cx="1575804" cy="98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CS211: Fundamentals of Programming II</a:t>
            </a:r>
          </a:p>
          <a:p>
            <a:pPr lvl="2"/>
            <a:r>
              <a:rPr lang="en-US" sz="2000" dirty="0"/>
              <a:t>CS213: Intro to Computer Systems</a:t>
            </a:r>
          </a:p>
          <a:p>
            <a:pPr lvl="2"/>
            <a:r>
              <a:rPr lang="en-US" sz="2000" dirty="0"/>
              <a:t>CS343: Operating Systems</a:t>
            </a:r>
          </a:p>
          <a:p>
            <a:pPr lvl="2"/>
            <a:r>
              <a:rPr lang="en-US" sz="2000" dirty="0"/>
              <a:t>CE346: Microcontroller System Design</a:t>
            </a:r>
          </a:p>
          <a:p>
            <a:pPr lvl="2"/>
            <a:r>
              <a:rPr lang="en-US" sz="2000" dirty="0"/>
              <a:t>CS397: Wireless Protocols for the IoT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F3E89-93A6-4774-8D43-AA2D5F16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387" y="4157044"/>
            <a:ext cx="1588738" cy="894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263" y="2923982"/>
            <a:ext cx="1590675" cy="952500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11"/>
          <a:stretch/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56" y="5581404"/>
            <a:ext cx="2004413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10142118" y="2504335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  <p:pic>
        <p:nvPicPr>
          <p:cNvPr id="1028" name="Picture 4" descr="Critical Role - Wikipedia">
            <a:extLst>
              <a:ext uri="{FF2B5EF4-FFF2-40B4-BE49-F238E27FC236}">
                <a16:creationId xmlns:a16="http://schemas.microsoft.com/office/drawing/2014/main" id="{E1DED63D-1BA6-26CA-8FEF-D51D189F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214" y="5465528"/>
            <a:ext cx="1146719" cy="11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C150427-B83B-4115-B73A-4A663B32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5581404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32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Hopefully, generally useful to other nearby domains of CS and ECE too!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Result: this course!</a:t>
            </a:r>
          </a:p>
          <a:p>
            <a:pPr lvl="1"/>
            <a:r>
              <a:rPr lang="en-US" dirty="0"/>
              <a:t>Course goal: introduce students to hardware-software interactions</a:t>
            </a:r>
          </a:p>
          <a:p>
            <a:pPr lvl="2"/>
            <a:r>
              <a:rPr lang="en-US" dirty="0"/>
              <a:t>Practical hands-on experience with microcontrollers and sensors</a:t>
            </a:r>
          </a:p>
          <a:p>
            <a:pPr lvl="2"/>
            <a:r>
              <a:rPr lang="en-US" dirty="0"/>
              <a:t>Open-ended project where students can choose their specific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b="1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529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sUw6ZvbGoADlfgY5prpu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sUw6ZvbGoADlfgY5prpu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y2XBPbfGca3adafKGqsT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M8JB1UAU0MrB81p3KORj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D699844-62C2-4F5B-BA58-2833D7D2E072}" vid="{1A5B8C95-92F1-4E37-845D-DAA97ED93F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1496</TotalTime>
  <Words>2462</Words>
  <Application>Microsoft Office PowerPoint</Application>
  <PresentationFormat>Widescreen</PresentationFormat>
  <Paragraphs>610</Paragraphs>
  <Slides>57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ＭＳ Ｐゴシック</vt:lpstr>
      <vt:lpstr>Arial</vt:lpstr>
      <vt:lpstr>Calibri</vt:lpstr>
      <vt:lpstr>Helvetica Neue</vt:lpstr>
      <vt:lpstr>Tahoma</vt:lpstr>
      <vt:lpstr>Wingdings</vt:lpstr>
      <vt:lpstr>Class Slides</vt:lpstr>
      <vt:lpstr>Lecture 01 Introduction</vt:lpstr>
      <vt:lpstr>Welcome to CE346/CS346!</vt:lpstr>
      <vt:lpstr>Asking questions, four ways</vt:lpstr>
      <vt:lpstr>Today’s Goals</vt:lpstr>
      <vt:lpstr>Outline</vt:lpstr>
      <vt:lpstr>Branden Ghena (he/him)</vt:lpstr>
      <vt:lpstr>Research area: resource-constrained embedded systems</vt:lpstr>
      <vt:lpstr>Faculty: now I can choose what to teach!</vt:lpstr>
      <vt:lpstr>Outline</vt:lpstr>
      <vt:lpstr>What is an embedded system?</vt:lpstr>
      <vt:lpstr>Discussion: identify some embedded systems</vt:lpstr>
      <vt:lpstr>Discussion: what does and does not count</vt:lpstr>
      <vt:lpstr>Trend: embedded computers instead of custom hardware</vt:lpstr>
      <vt:lpstr>Related area: Cyber-Physical Systems</vt:lpstr>
      <vt:lpstr>Bell’s Law: A new computer class every decade</vt:lpstr>
      <vt:lpstr>Classes of computation</vt:lpstr>
      <vt:lpstr>Number of computers per person grows over time</vt:lpstr>
      <vt:lpstr>Computer volume shrinks by 100x every decade</vt:lpstr>
      <vt:lpstr>Price falls dramatically, enabling new applications</vt:lpstr>
      <vt:lpstr>The Internet of Things (IoT)</vt:lpstr>
      <vt:lpstr>Branden’s take on the Internet of Things</vt:lpstr>
      <vt:lpstr>Some example Internet-of-Things devices </vt:lpstr>
      <vt:lpstr>Thought experiment: motion-controlled lighting</vt:lpstr>
      <vt:lpstr>Thought experiment: motion-controlled lighting</vt:lpstr>
      <vt:lpstr>Thought experiment: high-capability computing</vt:lpstr>
      <vt:lpstr>Thought experiment: high-capability computing</vt:lpstr>
      <vt:lpstr>Warning: Internet of Crap</vt:lpstr>
      <vt:lpstr>Internet of Insecure Crap</vt:lpstr>
      <vt:lpstr>What makes resource-constrained embedded systems interesting?</vt:lpstr>
      <vt:lpstr>What makes resource-constrained embedded systems frustrating?</vt:lpstr>
      <vt:lpstr>Break + xkcd</vt:lpstr>
      <vt:lpstr>Outline</vt:lpstr>
      <vt:lpstr>Course Staff and Office Hours</vt:lpstr>
      <vt:lpstr>Course details – how to learn stuff</vt:lpstr>
      <vt:lpstr>Asking Questions</vt:lpstr>
      <vt:lpstr>Course grade components</vt:lpstr>
      <vt:lpstr>Class lab sessions</vt:lpstr>
      <vt:lpstr>Labs</vt:lpstr>
      <vt:lpstr>Quizzes</vt:lpstr>
      <vt:lpstr>Final projects</vt:lpstr>
      <vt:lpstr>Project Logistics</vt:lpstr>
      <vt:lpstr>Flexibility</vt:lpstr>
      <vt:lpstr>Architecture of a lecture</vt:lpstr>
      <vt:lpstr>Outline</vt:lpstr>
      <vt:lpstr>Micro:bit v2</vt:lpstr>
      <vt:lpstr>Getting your own Microbit</vt:lpstr>
      <vt:lpstr>Labs will use your own laptops</vt:lpstr>
      <vt:lpstr>Poll of the room</vt:lpstr>
      <vt:lpstr>Reminder: No lab this Friday</vt:lpstr>
      <vt:lpstr>Outline</vt:lpstr>
      <vt:lpstr>Project Ideas</vt:lpstr>
      <vt:lpstr>Some awesome Fall 2021 projects</vt:lpstr>
      <vt:lpstr>Some awesome Fall 2022 projects</vt:lpstr>
      <vt:lpstr>Some awesome Fall 2023 projects</vt:lpstr>
      <vt:lpstr>Outline</vt:lpstr>
      <vt:lpstr>Signpost – City-Scale Sensing</vt:lpstr>
      <vt:lpstr>PowerBlade – Smart Home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Introduction</dc:title>
  <dc:creator>Branden Ghena</dc:creator>
  <cp:lastModifiedBy>Branden Ghena</cp:lastModifiedBy>
  <cp:revision>66</cp:revision>
  <dcterms:created xsi:type="dcterms:W3CDTF">2021-03-29T03:50:04Z</dcterms:created>
  <dcterms:modified xsi:type="dcterms:W3CDTF">2024-09-24T19:57:08Z</dcterms:modified>
</cp:coreProperties>
</file>