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  <p:sldMasterId id="2147483701" r:id="rId2"/>
    <p:sldMasterId id="2147483713" r:id="rId3"/>
  </p:sldMasterIdLst>
  <p:notesMasterIdLst>
    <p:notesMasterId r:id="rId82"/>
  </p:notesMasterIdLst>
  <p:sldIdLst>
    <p:sldId id="256" r:id="rId4"/>
    <p:sldId id="426" r:id="rId5"/>
    <p:sldId id="264" r:id="rId6"/>
    <p:sldId id="428" r:id="rId7"/>
    <p:sldId id="427" r:id="rId8"/>
    <p:sldId id="429" r:id="rId9"/>
    <p:sldId id="430" r:id="rId10"/>
    <p:sldId id="433" r:id="rId11"/>
    <p:sldId id="431" r:id="rId12"/>
    <p:sldId id="432" r:id="rId13"/>
    <p:sldId id="2105" r:id="rId14"/>
    <p:sldId id="436" r:id="rId15"/>
    <p:sldId id="437" r:id="rId16"/>
    <p:sldId id="438" r:id="rId17"/>
    <p:sldId id="439" r:id="rId18"/>
    <p:sldId id="440" r:id="rId19"/>
    <p:sldId id="441" r:id="rId20"/>
    <p:sldId id="443" r:id="rId21"/>
    <p:sldId id="445" r:id="rId22"/>
    <p:sldId id="444" r:id="rId23"/>
    <p:sldId id="446" r:id="rId24"/>
    <p:sldId id="447" r:id="rId25"/>
    <p:sldId id="448" r:id="rId26"/>
    <p:sldId id="2110" r:id="rId27"/>
    <p:sldId id="2106" r:id="rId28"/>
    <p:sldId id="413" r:id="rId29"/>
    <p:sldId id="385" r:id="rId30"/>
    <p:sldId id="421" r:id="rId31"/>
    <p:sldId id="414" r:id="rId32"/>
    <p:sldId id="451" r:id="rId33"/>
    <p:sldId id="417" r:id="rId34"/>
    <p:sldId id="420" r:id="rId35"/>
    <p:sldId id="422" r:id="rId36"/>
    <p:sldId id="418" r:id="rId37"/>
    <p:sldId id="434" r:id="rId38"/>
    <p:sldId id="419" r:id="rId39"/>
    <p:sldId id="452" r:id="rId40"/>
    <p:sldId id="2107" r:id="rId41"/>
    <p:sldId id="2109" r:id="rId42"/>
    <p:sldId id="258" r:id="rId43"/>
    <p:sldId id="259" r:id="rId44"/>
    <p:sldId id="260" r:id="rId45"/>
    <p:sldId id="261" r:id="rId46"/>
    <p:sldId id="262" r:id="rId47"/>
    <p:sldId id="2100" r:id="rId48"/>
    <p:sldId id="263" r:id="rId49"/>
    <p:sldId id="265" r:id="rId50"/>
    <p:sldId id="266" r:id="rId51"/>
    <p:sldId id="267" r:id="rId52"/>
    <p:sldId id="268" r:id="rId53"/>
    <p:sldId id="269" r:id="rId54"/>
    <p:sldId id="270" r:id="rId55"/>
    <p:sldId id="271" r:id="rId56"/>
    <p:sldId id="272" r:id="rId57"/>
    <p:sldId id="273" r:id="rId58"/>
    <p:sldId id="2101" r:id="rId59"/>
    <p:sldId id="275" r:id="rId60"/>
    <p:sldId id="277" r:id="rId61"/>
    <p:sldId id="281" r:id="rId62"/>
    <p:sldId id="2102" r:id="rId63"/>
    <p:sldId id="290" r:id="rId64"/>
    <p:sldId id="291" r:id="rId65"/>
    <p:sldId id="285" r:id="rId66"/>
    <p:sldId id="2103" r:id="rId67"/>
    <p:sldId id="293" r:id="rId68"/>
    <p:sldId id="297" r:id="rId69"/>
    <p:sldId id="298" r:id="rId70"/>
    <p:sldId id="296" r:id="rId71"/>
    <p:sldId id="282" r:id="rId72"/>
    <p:sldId id="283" r:id="rId73"/>
    <p:sldId id="2104" r:id="rId74"/>
    <p:sldId id="300" r:id="rId75"/>
    <p:sldId id="301" r:id="rId76"/>
    <p:sldId id="302" r:id="rId77"/>
    <p:sldId id="303" r:id="rId78"/>
    <p:sldId id="304" r:id="rId79"/>
    <p:sldId id="305" r:id="rId80"/>
    <p:sldId id="2108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426"/>
            <p14:sldId id="264"/>
          </p14:sldIdLst>
        </p14:section>
        <p14:section name="Research" id="{E87521C8-D514-42A3-835B-0556CAA7A24E}">
          <p14:sldIdLst>
            <p14:sldId id="428"/>
            <p14:sldId id="427"/>
            <p14:sldId id="429"/>
            <p14:sldId id="430"/>
            <p14:sldId id="433"/>
            <p14:sldId id="431"/>
            <p14:sldId id="432"/>
          </p14:sldIdLst>
        </p14:section>
        <p14:section name="Powerblade" id="{F3680433-9144-4160-9957-734A6FE8E6A0}">
          <p14:sldIdLst>
            <p14:sldId id="2105"/>
            <p14:sldId id="436"/>
            <p14:sldId id="437"/>
            <p14:sldId id="438"/>
            <p14:sldId id="439"/>
            <p14:sldId id="440"/>
            <p14:sldId id="441"/>
            <p14:sldId id="443"/>
            <p14:sldId id="445"/>
            <p14:sldId id="444"/>
            <p14:sldId id="446"/>
            <p14:sldId id="447"/>
            <p14:sldId id="448"/>
            <p14:sldId id="2110"/>
          </p14:sldIdLst>
        </p14:section>
        <p14:section name="Sensing Research" id="{E8BB1E3F-0C86-4771-AB75-306FA3AB5F20}">
          <p14:sldIdLst>
            <p14:sldId id="2106"/>
            <p14:sldId id="413"/>
            <p14:sldId id="385"/>
            <p14:sldId id="421"/>
            <p14:sldId id="414"/>
            <p14:sldId id="451"/>
            <p14:sldId id="417"/>
            <p14:sldId id="420"/>
            <p14:sldId id="422"/>
            <p14:sldId id="418"/>
            <p14:sldId id="434"/>
            <p14:sldId id="419"/>
            <p14:sldId id="452"/>
          </p14:sldIdLst>
        </p14:section>
        <p14:section name="Signpost" id="{6FAACB90-C179-4ADD-8BEC-961378E7FB0A}">
          <p14:sldIdLst>
            <p14:sldId id="2107"/>
            <p14:sldId id="2109"/>
            <p14:sldId id="258"/>
            <p14:sldId id="259"/>
            <p14:sldId id="260"/>
            <p14:sldId id="261"/>
            <p14:sldId id="262"/>
            <p14:sldId id="2100"/>
            <p14:sldId id="263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101"/>
            <p14:sldId id="275"/>
            <p14:sldId id="277"/>
            <p14:sldId id="281"/>
            <p14:sldId id="2102"/>
            <p14:sldId id="290"/>
            <p14:sldId id="291"/>
            <p14:sldId id="285"/>
            <p14:sldId id="2103"/>
            <p14:sldId id="293"/>
            <p14:sldId id="297"/>
            <p14:sldId id="298"/>
            <p14:sldId id="296"/>
            <p14:sldId id="282"/>
            <p14:sldId id="283"/>
            <p14:sldId id="2104"/>
            <p14:sldId id="300"/>
            <p14:sldId id="301"/>
            <p14:sldId id="302"/>
            <p14:sldId id="303"/>
            <p14:sldId id="304"/>
            <p14:sldId id="305"/>
          </p14:sldIdLst>
        </p14:section>
        <p14:section name="Wrapup" id="{29A7F866-9DA9-446B-8359-CE426CB89C7A}">
          <p14:sldIdLst>
            <p14:sldId id="210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 autoAdjust="0"/>
    <p:restoredTop sz="97440" autoAdjust="0"/>
  </p:normalViewPr>
  <p:slideViewPr>
    <p:cSldViewPr snapToGrid="0">
      <p:cViewPr varScale="1">
        <p:scale>
          <a:sx n="74" d="100"/>
          <a:sy n="74" d="100"/>
        </p:scale>
        <p:origin x="84" y="207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viewProps" Target="view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61" Type="http://schemas.openxmlformats.org/officeDocument/2006/relationships/slide" Target="slides/slide58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56e4bdaadd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56e4bdaadd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6e7bbebad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6e7bbebad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6e7bbebad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6e7bbebad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6e7bbebad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6e7bbebad_0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6e4acafd5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6e4acafd5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6e4acafd5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6e4acafd5_0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6e4acafd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6e4acafd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6e7bbebad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6e7bbebad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6e7bbebad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36e7bbebad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6e4acafd5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6e4acafd5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6e365f4ea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6e365f4ea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we want to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6e365f4ea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6e365f4ea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6e365f4ea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36e365f4ea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56e4bdaadd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56e4bdaadd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36e365f4ea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36e365f4ea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36e365f4ea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36e365f4ea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36e7bbebad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36e7bbebad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6e7bbebad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36e7bbebad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6e7bbebad_0_5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36e7bbebad_0_5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514bf24e3e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514bf24e3e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36e7bbebad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36e7bbebad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Bigger text ,fix font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Write takeaways on the slide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6e7bbebad_0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6e7bbebad_0_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sure to say it only gets better with scaling - better look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e365f4ea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e365f4ea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36e7bbebad_0_6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36e7bbebad_0_6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sure to say it only gets better with scaling - better look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6e365f4ea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6e365f4ea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sure to say it only gets better with scaling - better look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36e365f4ea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36e365f4ea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Fix font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36e365f4ea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36e365f4ea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Fix font, callout on diurnal power patter/concert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6e365f4ea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6e365f4ea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6e365f4ea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6e365f4ea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6e365f4ea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6e365f4ea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6e4acafd5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6e4acafd5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6e7bbebad_0_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6e7bbebad_0_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6e7bbebad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6e7bbebad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13307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8576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74948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44649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83745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7251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05800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87287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158F-4718-C54C-BFA5-ADFB09EEAD9C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87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513E-B985-C644-AC4A-007284298B82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64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544639"/>
            <a:ext cx="10363200" cy="1362075"/>
          </a:xfrm>
        </p:spPr>
        <p:txBody>
          <a:bodyPr anchor="t"/>
          <a:lstStyle>
            <a:lvl1pPr algn="l">
              <a:defRPr sz="5333" b="1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75BB2-61F9-DE4C-9217-9E28B9286BD6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21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F7E5-456D-D14D-80B1-26F30B6827DF}" type="datetime1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61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490F-92D2-EE4D-AB30-C51B3ABD0ECB}" type="datetime1">
              <a:rPr lang="en-US" smtClean="0"/>
              <a:t>11/21/2023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105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905B-F78A-7447-929B-285222BF0CAF}" type="datetime1">
              <a:rPr lang="en-US" smtClean="0"/>
              <a:t>11/21/2023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939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15DF4-3EBA-4E4B-9F2A-19D1128FE925}" type="datetime1">
              <a:rPr lang="en-US" smtClean="0"/>
              <a:t>11/21/2023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895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E339-25A7-D445-AE93-317779BE9573}" type="datetime1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36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9B92-FCB3-0A4E-913E-6BEC59C715FD}" type="datetime1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033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6E8C-CFD6-E540-8CE1-0232512249C2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437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C8BF4-C97B-F445-A331-9D98132FB0F2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51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7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39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7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952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51054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11/21/2023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11/21/2023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11/21/2023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5934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05829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79742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036719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r>
              <a:rPr lang="en-US" dirty="0"/>
              <a:t>test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3A8B6-B518-5B42-8126-4227EDE76FED}" type="datetime1">
              <a:rPr lang="en-US" smtClean="0"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A358D-2637-E146-A3BD-05BD470B50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062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200" b="0" i="0" kern="1200">
          <a:solidFill>
            <a:schemeClr val="accent1">
              <a:lumMod val="75000"/>
            </a:schemeClr>
          </a:solidFill>
          <a:latin typeface="Rockwell" panose="02060603020205020403" pitchFamily="18" charset="77"/>
          <a:ea typeface="+mj-ea"/>
          <a:cs typeface="Rockwell" panose="02060603020205020403" pitchFamily="18" charset="77"/>
        </a:defRPr>
      </a:lvl1pPr>
    </p:titleStyle>
    <p:bodyStyle>
      <a:lvl1pPr marL="457189" indent="-457189" algn="l" defTabSz="609585" rtl="0" eaLnBrk="1" latinLnBrk="0" hangingPunct="1">
        <a:spcBef>
          <a:spcPts val="1333"/>
        </a:spcBef>
        <a:buFont typeface="Arial"/>
        <a:buChar char="•"/>
        <a:defRPr sz="26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400" b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133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18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randenghena.com/projects/powerblade/debruin15powerblade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ipsn.acm.org/" TargetMode="External"/><Relationship Id="rId2" Type="http://schemas.openxmlformats.org/officeDocument/2006/relationships/hyperlink" Target="https://sensys.acm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bicomp.org/" TargetMode="External"/><Relationship Id="rId5" Type="http://schemas.openxmlformats.org/officeDocument/2006/relationships/hyperlink" Target="https://www.sigmobile.org/mobicom/" TargetMode="External"/><Relationship Id="rId4" Type="http://schemas.openxmlformats.org/officeDocument/2006/relationships/hyperlink" Target="https://www.ewsn.org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ab11.eecs.berkeley.edu/content/pubs/jackson19capacity.pdf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lab11.eecs.berkeley.edu/content/pubs/levy17multiprogramming.pdf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microsoft.com/office/2007/relationships/hdphoto" Target="../media/hdphoto5.wdp"/><Relationship Id="rId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lab11.eecs.berkeley.edu/content/pubs/huang14opo.pdf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lab11.eecs.berkeley.edu/content/pubs/klugman19scale.pdf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0.png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11" Type="http://schemas.openxmlformats.org/officeDocument/2006/relationships/image" Target="../media/image62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11" Type="http://schemas.openxmlformats.org/officeDocument/2006/relationships/image" Target="../media/image62.png"/><Relationship Id="rId5" Type="http://schemas.openxmlformats.org/officeDocument/2006/relationships/image" Target="../media/image64.png"/><Relationship Id="rId10" Type="http://schemas.openxmlformats.org/officeDocument/2006/relationships/image" Target="../media/image37.png"/><Relationship Id="rId4" Type="http://schemas.openxmlformats.org/officeDocument/2006/relationships/image" Target="../media/image63.png"/><Relationship Id="rId9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brandenghena.com/projects/signpost/adkins18signpost.pdf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11" Type="http://schemas.openxmlformats.org/officeDocument/2006/relationships/image" Target="../media/image62.png"/><Relationship Id="rId5" Type="http://schemas.openxmlformats.org/officeDocument/2006/relationships/image" Target="../media/image64.png"/><Relationship Id="rId10" Type="http://schemas.openxmlformats.org/officeDocument/2006/relationships/image" Target="../media/image37.png"/><Relationship Id="rId4" Type="http://schemas.openxmlformats.org/officeDocument/2006/relationships/image" Target="../media/image63.png"/><Relationship Id="rId9" Type="http://schemas.openxmlformats.org/officeDocument/2006/relationships/image" Target="../media/image3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6.png"/><Relationship Id="rId11" Type="http://schemas.openxmlformats.org/officeDocument/2006/relationships/image" Target="../media/image72.png"/><Relationship Id="rId5" Type="http://schemas.openxmlformats.org/officeDocument/2006/relationships/image" Target="../media/image65.png"/><Relationship Id="rId10" Type="http://schemas.openxmlformats.org/officeDocument/2006/relationships/image" Target="../media/image62.png"/><Relationship Id="rId4" Type="http://schemas.openxmlformats.org/officeDocument/2006/relationships/image" Target="../media/image64.png"/><Relationship Id="rId9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png"/><Relationship Id="rId4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6.tiff"/><Relationship Id="rId4" Type="http://schemas.openxmlformats.org/officeDocument/2006/relationships/image" Target="../media/image75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Lecture 17</a:t>
            </a:r>
            <a:br>
              <a:rPr lang="en-US" dirty="0"/>
            </a:br>
            <a:r>
              <a:rPr lang="en-US" sz="5300" dirty="0"/>
              <a:t>Embedded Systems Research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CE346 – Microprocessor System Design</a:t>
            </a:r>
          </a:p>
          <a:p>
            <a:r>
              <a:rPr lang="en-US" dirty="0"/>
              <a:t>Branden Ghena – Fall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568A2C-4591-46CA-A8BD-BE89EF149629}"/>
              </a:ext>
            </a:extLst>
          </p:cNvPr>
          <p:cNvSpPr txBox="1"/>
          <p:nvPr/>
        </p:nvSpPr>
        <p:spPr>
          <a:xfrm>
            <a:off x="607595" y="5511800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Some slides borrowed from:</a:t>
            </a:r>
            <a:br>
              <a:rPr lang="en-US" sz="1600" dirty="0"/>
            </a:br>
            <a:r>
              <a:rPr lang="en-US" sz="1600" dirty="0"/>
              <a:t>Josiah Hester (Northwestern), Prabal Dutta (UC Berkeley)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4A0DB-3A46-D662-72AB-4938DDF24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outputs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B426E-821B-F9D0-FC12-DAAD1BFB0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Papers (Journal, Conference, Workshops, etc.)</a:t>
            </a:r>
          </a:p>
          <a:p>
            <a:pPr lvl="1"/>
            <a:r>
              <a:rPr lang="en-US" dirty="0"/>
              <a:t>Provide a mechanism for others to find your work</a:t>
            </a:r>
          </a:p>
          <a:p>
            <a:pPr lvl="1"/>
            <a:r>
              <a:rPr lang="en-US" dirty="0"/>
              <a:t>Peer-reviewed papers are reviewed by other professors in the field to ensure that the seem valid</a:t>
            </a:r>
          </a:p>
          <a:p>
            <a:endParaRPr lang="en-US" dirty="0"/>
          </a:p>
          <a:p>
            <a:r>
              <a:rPr lang="en-US" dirty="0"/>
              <a:t>Good papers do the following</a:t>
            </a:r>
          </a:p>
          <a:p>
            <a:pPr lvl="1"/>
            <a:r>
              <a:rPr lang="en-US" dirty="0"/>
              <a:t>Explain what the problem is</a:t>
            </a:r>
          </a:p>
          <a:p>
            <a:pPr lvl="1"/>
            <a:r>
              <a:rPr lang="en-US" dirty="0"/>
              <a:t>Explain why the problem is important</a:t>
            </a:r>
          </a:p>
          <a:p>
            <a:pPr lvl="1"/>
            <a:r>
              <a:rPr lang="en-US" dirty="0"/>
              <a:t>Explain how other research relates to this</a:t>
            </a:r>
          </a:p>
          <a:p>
            <a:pPr lvl="1"/>
            <a:r>
              <a:rPr lang="en-US" dirty="0"/>
              <a:t>Explain an answer to the problem</a:t>
            </a:r>
          </a:p>
          <a:p>
            <a:pPr lvl="1"/>
            <a:r>
              <a:rPr lang="en-US" dirty="0"/>
              <a:t>Prove that the answer to the problem is real</a:t>
            </a:r>
          </a:p>
          <a:p>
            <a:pPr lvl="1"/>
            <a:r>
              <a:rPr lang="en-US" dirty="0"/>
              <a:t>Explain the limitations of the answer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DF4CE-C1A9-2A89-8EAC-39105E0A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66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b="1" dirty="0"/>
              <a:t>What does research look like:</a:t>
            </a:r>
          </a:p>
          <a:p>
            <a:pPr lvl="1"/>
            <a:r>
              <a:rPr lang="en-US" dirty="0"/>
              <a:t>Research Overview</a:t>
            </a:r>
          </a:p>
          <a:p>
            <a:pPr lvl="1"/>
            <a:r>
              <a:rPr lang="en-US" b="1" dirty="0"/>
              <a:t>Example: </a:t>
            </a:r>
            <a:r>
              <a:rPr lang="en-US" b="1" dirty="0" err="1"/>
              <a:t>Powerblade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Sensing Systems Research</a:t>
            </a:r>
          </a:p>
          <a:p>
            <a:pPr lvl="1"/>
            <a:r>
              <a:rPr lang="en-US" dirty="0"/>
              <a:t>Various Projects</a:t>
            </a:r>
          </a:p>
          <a:p>
            <a:pPr lvl="1"/>
            <a:r>
              <a:rPr lang="en-US" dirty="0"/>
              <a:t>Signpost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828441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33CF3-52D6-413B-7191-0247DC3CB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Powerblade</a:t>
            </a:r>
            <a:r>
              <a:rPr lang="en-US" dirty="0"/>
              <a:t> </a:t>
            </a:r>
            <a:r>
              <a:rPr lang="en-US" sz="3200" dirty="0"/>
              <a:t>(</a:t>
            </a:r>
            <a:r>
              <a:rPr lang="en-US" sz="3200" dirty="0" err="1"/>
              <a:t>DeBruin</a:t>
            </a:r>
            <a:r>
              <a:rPr lang="en-US" sz="3200" dirty="0"/>
              <a:t>, Ghena, </a:t>
            </a:r>
            <a:r>
              <a:rPr lang="en-US" sz="3200" dirty="0" err="1"/>
              <a:t>Kuo</a:t>
            </a:r>
            <a:r>
              <a:rPr lang="en-US" sz="3200" dirty="0"/>
              <a:t>, Dutta)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C6738-F3E2-74E1-FA63-9D1B540E0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1” x 1” x 1/16” plug load</a:t>
            </a:r>
            <a:br>
              <a:rPr lang="en-US" dirty="0"/>
            </a:br>
            <a:r>
              <a:rPr lang="en-US" dirty="0"/>
              <a:t>power meter</a:t>
            </a:r>
          </a:p>
          <a:p>
            <a:endParaRPr lang="en-US" dirty="0"/>
          </a:p>
          <a:p>
            <a:r>
              <a:rPr lang="en-US" dirty="0"/>
              <a:t>Measures AC voltage and</a:t>
            </a:r>
            <a:br>
              <a:rPr lang="en-US" dirty="0"/>
            </a:br>
            <a:r>
              <a:rPr lang="en-US" dirty="0"/>
              <a:t>current and reports real-time</a:t>
            </a:r>
            <a:br>
              <a:rPr lang="en-US" dirty="0"/>
            </a:br>
            <a:r>
              <a:rPr lang="en-US" dirty="0"/>
              <a:t>power draw over Bluetooth</a:t>
            </a:r>
            <a:br>
              <a:rPr lang="en-US" dirty="0"/>
            </a:br>
            <a:r>
              <a:rPr lang="en-US" dirty="0"/>
              <a:t>Low Energy</a:t>
            </a:r>
          </a:p>
          <a:p>
            <a:endParaRPr lang="en-US" dirty="0"/>
          </a:p>
          <a:p>
            <a:r>
              <a:rPr lang="en-US" dirty="0"/>
              <a:t>Question: can a plug-load power meter be created in a 2D form factor to enable easy </a:t>
            </a:r>
            <a:r>
              <a:rPr lang="en-US" dirty="0" err="1"/>
              <a:t>deployability</a:t>
            </a:r>
            <a:r>
              <a:rPr lang="en-US" dirty="0"/>
              <a:t> while still being accurate?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A46D4-91CB-6C00-C8CA-48D9F77EB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E16C83-904A-DD54-5BDB-953011763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040" y="1143000"/>
            <a:ext cx="5533354" cy="3124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881517-AB43-8B06-F740-DFD13F4293EF}"/>
              </a:ext>
            </a:extLst>
          </p:cNvPr>
          <p:cNvSpPr txBox="1"/>
          <p:nvPr/>
        </p:nvSpPr>
        <p:spPr>
          <a:xfrm>
            <a:off x="586399" y="6172200"/>
            <a:ext cx="9489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https://brandenghena.com/projects/powerblade/debruin15powerblade.pdf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812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61364-96AF-F1B4-C8A0-35E5A2BBE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problem and why is it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EF761-9050-6FAE-0544-5A431BCB9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Miscellaneous electrical loads (MELs) occupy an increasingly large percentage of overall energy 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A7C07-8E40-A785-7F09-C9B05369C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F6807B-48FC-B1A4-ED4F-557B087F0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174" y="2117234"/>
            <a:ext cx="9533023" cy="451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72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93312-2E7E-8555-2BB9-1927D9C4C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problem and why is it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CFD31-CE58-1191-19BC-0BF0416F2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214908" cy="5029200"/>
          </a:xfrm>
        </p:spPr>
        <p:txBody>
          <a:bodyPr/>
          <a:lstStyle/>
          <a:p>
            <a:r>
              <a:rPr lang="en-US" dirty="0"/>
              <a:t>Existing power meters are too cumbersome for ubiquitous deployment</a:t>
            </a:r>
          </a:p>
          <a:p>
            <a:endParaRPr lang="en-US" dirty="0"/>
          </a:p>
          <a:p>
            <a:r>
              <a:rPr lang="en-US" dirty="0"/>
              <a:t>Goal: </a:t>
            </a:r>
            <a:r>
              <a:rPr lang="en-US" b="1" dirty="0"/>
              <a:t>unobtrusively</a:t>
            </a:r>
            <a:r>
              <a:rPr lang="en-US" dirty="0"/>
              <a:t> measure all plug-loads in a home over a long period of time with </a:t>
            </a:r>
            <a:r>
              <a:rPr lang="en-US" b="1" dirty="0"/>
              <a:t>high fidelity</a:t>
            </a:r>
            <a:r>
              <a:rPr lang="en-US" dirty="0"/>
              <a:t> and </a:t>
            </a:r>
            <a:r>
              <a:rPr lang="en-US" b="1" dirty="0"/>
              <a:t>low cost</a:t>
            </a:r>
          </a:p>
          <a:p>
            <a:pPr lvl="1"/>
            <a:r>
              <a:rPr lang="en-US" dirty="0"/>
              <a:t>Needs to be real-world sustainable</a:t>
            </a:r>
          </a:p>
          <a:p>
            <a:pPr lvl="1"/>
            <a:r>
              <a:rPr lang="en-US" dirty="0"/>
              <a:t>Needs to not impede daily life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44DC2-0FAA-63B6-1D2B-D7796CB8D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8" descr="http://www.upsforless.com/ProductImages/wattsup/WattsUpPro.jpg">
            <a:extLst>
              <a:ext uri="{FF2B5EF4-FFF2-40B4-BE49-F238E27FC236}">
                <a16:creationId xmlns:a16="http://schemas.microsoft.com/office/drawing/2014/main" id="{419AD204-4495-AD1C-4992-66CC3B6CB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717" y="1231067"/>
            <a:ext cx="2308809" cy="212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www.belkin.com/images/productmt/709051/372.jpg">
            <a:extLst>
              <a:ext uri="{FF2B5EF4-FFF2-40B4-BE49-F238E27FC236}">
                <a16:creationId xmlns:a16="http://schemas.microsoft.com/office/drawing/2014/main" id="{9492E0BB-488A-9352-3353-BB928CB80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503" y="1098550"/>
            <a:ext cx="2053982" cy="205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p3international.com/products/images/main_p4400.jpg">
            <a:extLst>
              <a:ext uri="{FF2B5EF4-FFF2-40B4-BE49-F238E27FC236}">
                <a16:creationId xmlns:a16="http://schemas.microsoft.com/office/drawing/2014/main" id="{439E69B3-F77E-2F12-6264-51A388E31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425" y="3478491"/>
            <a:ext cx="2125060" cy="263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41BA3E-9250-A1CC-8612-ACB9A958E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3353" y="3945866"/>
            <a:ext cx="2957041" cy="1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77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5ED4A-56DF-9D57-5BBA-4B08610A6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other work relate to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5EE6D-F3EF-0D55-76A6-6D86EE9D2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other devices are as small as </a:t>
            </a:r>
            <a:r>
              <a:rPr lang="en-US" dirty="0" err="1"/>
              <a:t>Powerblade</a:t>
            </a:r>
            <a:endParaRPr lang="en-US" dirty="0"/>
          </a:p>
          <a:p>
            <a:r>
              <a:rPr lang="en-US" dirty="0"/>
              <a:t>Many use more power themselves</a:t>
            </a:r>
          </a:p>
          <a:p>
            <a:r>
              <a:rPr lang="en-US" dirty="0"/>
              <a:t>Some do not have wireless communication or measure real power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C1F06E-4543-378D-A827-446D00EA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9A889EE-E8BB-A4AA-05E2-180397C000DF}"/>
              </a:ext>
            </a:extLst>
          </p:cNvPr>
          <p:cNvGrpSpPr/>
          <p:nvPr/>
        </p:nvGrpSpPr>
        <p:grpSpPr>
          <a:xfrm>
            <a:off x="607595" y="3084538"/>
            <a:ext cx="10986063" cy="3087662"/>
            <a:chOff x="607595" y="3084538"/>
            <a:chExt cx="10986063" cy="30876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33A027F-921D-9AA7-AF1F-B6B4C5CB6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7595" y="3084538"/>
              <a:ext cx="10986063" cy="308766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699C02D-5CD2-8D71-FB7E-1A6FA3FAF6F3}"/>
                </a:ext>
              </a:extLst>
            </p:cNvPr>
            <p:cNvSpPr txBox="1"/>
            <p:nvPr/>
          </p:nvSpPr>
          <p:spPr>
            <a:xfrm>
              <a:off x="6903076" y="3311803"/>
              <a:ext cx="113334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Real Power?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6416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1E125-4E89-2370-91CD-113B2F457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answer to the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575B7-BB0F-13A7-1BE3-63E9940DE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Must re-think design of power meters from basics</a:t>
            </a:r>
          </a:p>
          <a:p>
            <a:endParaRPr lang="en-US" dirty="0"/>
          </a:p>
          <a:p>
            <a:r>
              <a:rPr lang="en-US" dirty="0"/>
              <a:t>Five core steps that a power meter must handle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Convert AC mains voltage to usable DC voltage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Measure voltage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Measure current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Calculate power and energy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Communicate measurements</a:t>
            </a:r>
          </a:p>
          <a:p>
            <a:endParaRPr lang="en-US" dirty="0"/>
          </a:p>
          <a:p>
            <a:r>
              <a:rPr lang="en-US" dirty="0"/>
              <a:t>Revisit each and show that it can be changed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28E80-BC7A-3361-5818-9128307C5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40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A07A26D-7C33-E4D5-3636-D6CADE8096CC}"/>
              </a:ext>
            </a:extLst>
          </p:cNvPr>
          <p:cNvGrpSpPr/>
          <p:nvPr/>
        </p:nvGrpSpPr>
        <p:grpSpPr>
          <a:xfrm>
            <a:off x="1517525" y="2964091"/>
            <a:ext cx="5600270" cy="3580328"/>
            <a:chOff x="1839780" y="1607520"/>
            <a:chExt cx="5196022" cy="326348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C719D92-2EFC-4B04-0239-9C92C4283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780" y="1911100"/>
              <a:ext cx="5196022" cy="295990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937BBCE-F654-5DC0-3018-5799E6B6E206}"/>
                </a:ext>
              </a:extLst>
            </p:cNvPr>
            <p:cNvSpPr/>
            <p:nvPr/>
          </p:nvSpPr>
          <p:spPr bwMode="auto">
            <a:xfrm>
              <a:off x="2446940" y="1607520"/>
              <a:ext cx="607160" cy="9107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B3F04E5-6F7B-7294-0AB2-08801B838AF1}"/>
                </a:ext>
              </a:extLst>
            </p:cNvPr>
            <p:cNvSpPr/>
            <p:nvPr/>
          </p:nvSpPr>
          <p:spPr bwMode="auto">
            <a:xfrm>
              <a:off x="2902310" y="1835205"/>
              <a:ext cx="910740" cy="4553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4AB31E3-E8C6-90A6-3B08-6EF5A5443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- creating a usable DC voltage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22DE3-8D70-8282-14E9-FC3E20818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7951360" cy="5029200"/>
          </a:xfrm>
        </p:spPr>
        <p:txBody>
          <a:bodyPr/>
          <a:lstStyle/>
          <a:p>
            <a:r>
              <a:rPr lang="en-US" dirty="0"/>
              <a:t>Basic circuit below applies</a:t>
            </a:r>
          </a:p>
          <a:p>
            <a:pPr lvl="1"/>
            <a:r>
              <a:rPr lang="en-US" dirty="0"/>
              <a:t>But usually Z</a:t>
            </a:r>
            <a:r>
              <a:rPr lang="en-US" baseline="-25000" dirty="0"/>
              <a:t>in</a:t>
            </a:r>
            <a:r>
              <a:rPr lang="en-US" dirty="0"/>
              <a:t> is a large capacitor to provide enough power for the device to run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We can instead use a small resistor if our average current is very low (&lt; 800 </a:t>
            </a:r>
            <a:r>
              <a:rPr lang="en-US" dirty="0" err="1"/>
              <a:t>μA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61C1F-E2AD-2D0C-98FB-9AC6DFF30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 dirty="0"/>
          </a:p>
        </p:txBody>
      </p:sp>
      <p:pic>
        <p:nvPicPr>
          <p:cNvPr id="9" name="Picture 8" descr="belkin_inside.jpg">
            <a:extLst>
              <a:ext uri="{FF2B5EF4-FFF2-40B4-BE49-F238E27FC236}">
                <a16:creationId xmlns:a16="http://schemas.microsoft.com/office/drawing/2014/main" id="{1B86F8AA-AC89-26CE-03F4-584D69CBA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243" y="3524971"/>
            <a:ext cx="2808115" cy="2244567"/>
          </a:xfrm>
          <a:prstGeom prst="rect">
            <a:avLst/>
          </a:prstGeom>
        </p:spPr>
      </p:pic>
      <p:pic>
        <p:nvPicPr>
          <p:cNvPr id="10" name="Picture 9" descr="killawatt_inside.jpg">
            <a:extLst>
              <a:ext uri="{FF2B5EF4-FFF2-40B4-BE49-F238E27FC236}">
                <a16:creationId xmlns:a16="http://schemas.microsoft.com/office/drawing/2014/main" id="{DD1804B4-E326-BBD9-CCCE-A74E76845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347" y="597621"/>
            <a:ext cx="2536759" cy="2244567"/>
          </a:xfrm>
          <a:prstGeom prst="rect">
            <a:avLst/>
          </a:prstGeom>
        </p:spPr>
      </p:pic>
      <p:sp>
        <p:nvSpPr>
          <p:cNvPr id="12" name="Donut 10">
            <a:extLst>
              <a:ext uri="{FF2B5EF4-FFF2-40B4-BE49-F238E27FC236}">
                <a16:creationId xmlns:a16="http://schemas.microsoft.com/office/drawing/2014/main" id="{9EF9F626-3F27-8E09-6411-E2C49BA7EC52}"/>
              </a:ext>
            </a:extLst>
          </p:cNvPr>
          <p:cNvSpPr/>
          <p:nvPr/>
        </p:nvSpPr>
        <p:spPr bwMode="auto">
          <a:xfrm>
            <a:off x="8709243" y="4117867"/>
            <a:ext cx="683055" cy="1166414"/>
          </a:xfrm>
          <a:prstGeom prst="donut">
            <a:avLst>
              <a:gd name="adj" fmla="val 7006"/>
            </a:avLst>
          </a:prstGeom>
          <a:solidFill>
            <a:srgbClr val="FF0000"/>
          </a:solidFill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Donut 12">
            <a:extLst>
              <a:ext uri="{FF2B5EF4-FFF2-40B4-BE49-F238E27FC236}">
                <a16:creationId xmlns:a16="http://schemas.microsoft.com/office/drawing/2014/main" id="{695E4E3F-47F2-F760-67C5-D2E7EC7A1291}"/>
              </a:ext>
            </a:extLst>
          </p:cNvPr>
          <p:cNvSpPr/>
          <p:nvPr/>
        </p:nvSpPr>
        <p:spPr bwMode="auto">
          <a:xfrm>
            <a:off x="10487142" y="990821"/>
            <a:ext cx="986635" cy="1973270"/>
          </a:xfrm>
          <a:prstGeom prst="donut">
            <a:avLst>
              <a:gd name="adj" fmla="val 2781"/>
            </a:avLst>
          </a:prstGeom>
          <a:solidFill>
            <a:srgbClr val="FF0000"/>
          </a:solidFill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4FC9E2-3874-61C2-3603-1DB267F4AAB0}"/>
              </a:ext>
            </a:extLst>
          </p:cNvPr>
          <p:cNvSpPr txBox="1"/>
          <p:nvPr/>
        </p:nvSpPr>
        <p:spPr>
          <a:xfrm>
            <a:off x="9164613" y="5769538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rial"/>
                <a:cs typeface="Arial"/>
              </a:rPr>
              <a:t>Belkin</a:t>
            </a:r>
            <a:r>
              <a:rPr lang="en-US" sz="2400" dirty="0">
                <a:latin typeface="Arial"/>
                <a:cs typeface="Arial"/>
              </a:rPr>
              <a:t> Insight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19BAFA-F622-0289-EECE-3B12A2D75E09}"/>
              </a:ext>
            </a:extLst>
          </p:cNvPr>
          <p:cNvSpPr txBox="1"/>
          <p:nvPr/>
        </p:nvSpPr>
        <p:spPr>
          <a:xfrm>
            <a:off x="9348717" y="2845577"/>
            <a:ext cx="163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Kill-A-Watt</a:t>
            </a:r>
          </a:p>
        </p:txBody>
      </p:sp>
    </p:spTree>
    <p:extLst>
      <p:ext uri="{BB962C8B-B14F-4D97-AF65-F5344CB8AC3E}">
        <p14:creationId xmlns:p14="http://schemas.microsoft.com/office/powerpoint/2010/main" val="2519435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95C6A-F184-19CD-00DD-479B43FF0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- measuring voltage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D3AA8-6B58-4C15-17C5-8A6F01758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591695" cy="747138"/>
          </a:xfrm>
        </p:spPr>
        <p:txBody>
          <a:bodyPr/>
          <a:lstStyle/>
          <a:p>
            <a:r>
              <a:rPr lang="en-US" dirty="0"/>
              <a:t>Sockets take up a lot of physical room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7DF716-5433-28E8-8BFF-51650A12B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 descr="wattsup_inside.jpg">
            <a:extLst>
              <a:ext uri="{FF2B5EF4-FFF2-40B4-BE49-F238E27FC236}">
                <a16:creationId xmlns:a16="http://schemas.microsoft.com/office/drawing/2014/main" id="{1FE3F344-4072-8BAA-C97F-4D18E60F6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" y="4509932"/>
            <a:ext cx="2796080" cy="2098324"/>
          </a:xfrm>
          <a:prstGeom prst="rect">
            <a:avLst/>
          </a:prstGeom>
        </p:spPr>
      </p:pic>
      <p:sp>
        <p:nvSpPr>
          <p:cNvPr id="6" name="Donut 10">
            <a:extLst>
              <a:ext uri="{FF2B5EF4-FFF2-40B4-BE49-F238E27FC236}">
                <a16:creationId xmlns:a16="http://schemas.microsoft.com/office/drawing/2014/main" id="{9234E3F1-86D8-F1A5-BAFA-AD889447529F}"/>
              </a:ext>
            </a:extLst>
          </p:cNvPr>
          <p:cNvSpPr/>
          <p:nvPr/>
        </p:nvSpPr>
        <p:spPr bwMode="auto">
          <a:xfrm>
            <a:off x="2278434" y="4371075"/>
            <a:ext cx="1184066" cy="1168700"/>
          </a:xfrm>
          <a:prstGeom prst="donut">
            <a:avLst>
              <a:gd name="adj" fmla="val 3500"/>
            </a:avLst>
          </a:prstGeom>
          <a:solidFill>
            <a:srgbClr val="FF0000"/>
          </a:solidFill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" name="Picture 8" descr="http://www.upsforless.com/ProductImages/wattsup/WattsUpPro.jpg">
            <a:extLst>
              <a:ext uri="{FF2B5EF4-FFF2-40B4-BE49-F238E27FC236}">
                <a16:creationId xmlns:a16="http://schemas.microsoft.com/office/drawing/2014/main" id="{165F139D-6C7C-7A1C-D772-916317D8B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691" y="1869875"/>
            <a:ext cx="2308809" cy="212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onut 13">
            <a:extLst>
              <a:ext uri="{FF2B5EF4-FFF2-40B4-BE49-F238E27FC236}">
                <a16:creationId xmlns:a16="http://schemas.microsoft.com/office/drawing/2014/main" id="{5EAEDC07-BAE2-9124-266B-8BF5679533B4}"/>
              </a:ext>
            </a:extLst>
          </p:cNvPr>
          <p:cNvSpPr/>
          <p:nvPr/>
        </p:nvSpPr>
        <p:spPr bwMode="auto">
          <a:xfrm>
            <a:off x="2443906" y="2214708"/>
            <a:ext cx="728696" cy="637435"/>
          </a:xfrm>
          <a:prstGeom prst="donut">
            <a:avLst>
              <a:gd name="adj" fmla="val 3500"/>
            </a:avLst>
          </a:prstGeom>
          <a:solidFill>
            <a:srgbClr val="FF0000"/>
          </a:solidFill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D837F6-F5B5-82E8-7747-66BBCF6D8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482" y="228600"/>
            <a:ext cx="2504535" cy="25245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FD001B-884A-5A27-0509-9DFDE3001276}"/>
              </a:ext>
            </a:extLst>
          </p:cNvPr>
          <p:cNvSpPr txBox="1"/>
          <p:nvPr/>
        </p:nvSpPr>
        <p:spPr>
          <a:xfrm>
            <a:off x="9628866" y="2761241"/>
            <a:ext cx="1625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Flexible tabs</a:t>
            </a:r>
          </a:p>
        </p:txBody>
      </p:sp>
      <p:sp>
        <p:nvSpPr>
          <p:cNvPr id="11" name="Donut 2">
            <a:extLst>
              <a:ext uri="{FF2B5EF4-FFF2-40B4-BE49-F238E27FC236}">
                <a16:creationId xmlns:a16="http://schemas.microsoft.com/office/drawing/2014/main" id="{393E6397-D5D6-CD18-D1A8-0B1342261A45}"/>
              </a:ext>
            </a:extLst>
          </p:cNvPr>
          <p:cNvSpPr/>
          <p:nvPr/>
        </p:nvSpPr>
        <p:spPr bwMode="auto">
          <a:xfrm>
            <a:off x="9568957" y="532180"/>
            <a:ext cx="379475" cy="986635"/>
          </a:xfrm>
          <a:prstGeom prst="donut">
            <a:avLst>
              <a:gd name="adj" fmla="val 11613"/>
            </a:avLst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Donut 7">
            <a:extLst>
              <a:ext uri="{FF2B5EF4-FFF2-40B4-BE49-F238E27FC236}">
                <a16:creationId xmlns:a16="http://schemas.microsoft.com/office/drawing/2014/main" id="{711C5BAA-575E-17C1-4E58-DD9D8208BF07}"/>
              </a:ext>
            </a:extLst>
          </p:cNvPr>
          <p:cNvSpPr/>
          <p:nvPr/>
        </p:nvSpPr>
        <p:spPr bwMode="auto">
          <a:xfrm>
            <a:off x="10915797" y="456286"/>
            <a:ext cx="379475" cy="1138424"/>
          </a:xfrm>
          <a:prstGeom prst="donut">
            <a:avLst>
              <a:gd name="adj" fmla="val 11613"/>
            </a:avLst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6C7687-157B-374A-9B45-45B60CE17B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047" y="4315445"/>
            <a:ext cx="4266852" cy="240603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0B0933E-1CE0-108C-E09C-E2EF6882123A}"/>
              </a:ext>
            </a:extLst>
          </p:cNvPr>
          <p:cNvSpPr txBox="1">
            <a:spLocks/>
          </p:cNvSpPr>
          <p:nvPr/>
        </p:nvSpPr>
        <p:spPr>
          <a:xfrm>
            <a:off x="4307485" y="3218686"/>
            <a:ext cx="7515321" cy="1096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Instead use flexible PCB tabs</a:t>
            </a:r>
          </a:p>
          <a:p>
            <a:r>
              <a:rPr lang="en-US" sz="2600" dirty="0"/>
              <a:t>(This was finicky and non-reusable in practice)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604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FA9B1-2DBF-6792-740A-E5972D9AC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- measure current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62EB2-1FB8-4A6A-E762-00FC8A657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934873" cy="5029200"/>
          </a:xfrm>
        </p:spPr>
        <p:txBody>
          <a:bodyPr/>
          <a:lstStyle/>
          <a:p>
            <a:r>
              <a:rPr lang="en-US" dirty="0"/>
              <a:t>Horizontally wound coil translates magnetic field into a voltage</a:t>
            </a:r>
          </a:p>
          <a:p>
            <a:endParaRPr lang="en-US" dirty="0"/>
          </a:p>
          <a:p>
            <a:r>
              <a:rPr lang="en-US" dirty="0"/>
              <a:t>Creates a signal that is the derivative of current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1FC62-8000-ACEF-201A-1F2B94012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547FCC-C9FA-CB91-F982-8416A32A2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244" y="782391"/>
            <a:ext cx="4551923" cy="46396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33BFD7-7338-8CAB-717C-C87531A74895}"/>
              </a:ext>
            </a:extLst>
          </p:cNvPr>
          <p:cNvSpPr/>
          <p:nvPr/>
        </p:nvSpPr>
        <p:spPr>
          <a:xfrm rot="279821">
            <a:off x="10050766" y="1701522"/>
            <a:ext cx="450071" cy="770814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076037-DA12-9E15-01BD-3245B8E89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02" y="3287958"/>
            <a:ext cx="6246254" cy="312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13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DB1AF-E046-4FB9-87CB-16E7657E3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E1709-B1FF-4153-B5EF-E3F6B7AEC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the last lecture!! 😭</a:t>
            </a:r>
          </a:p>
          <a:p>
            <a:pPr lvl="1"/>
            <a:r>
              <a:rPr lang="en-US" dirty="0"/>
              <a:t>No class after Thanksgiving</a:t>
            </a:r>
          </a:p>
          <a:p>
            <a:pPr lvl="1"/>
            <a:r>
              <a:rPr lang="en-US" dirty="0"/>
              <a:t>I’ll hold office hours in the lecture room</a:t>
            </a:r>
          </a:p>
          <a:p>
            <a:endParaRPr lang="en-US" dirty="0"/>
          </a:p>
          <a:p>
            <a:r>
              <a:rPr lang="en-US" dirty="0"/>
              <a:t>Project Demos – Tuesday of Exam Week</a:t>
            </a:r>
          </a:p>
          <a:p>
            <a:pPr lvl="1"/>
            <a:r>
              <a:rPr lang="en-US" dirty="0"/>
              <a:t>Tuesday 12/5, Mudd 3514, 11:00-5:00 pm</a:t>
            </a:r>
          </a:p>
          <a:p>
            <a:pPr lvl="1"/>
            <a:r>
              <a:rPr lang="en-US" dirty="0"/>
              <a:t>Groups will do half that time (either 11-2 or 2-5)</a:t>
            </a:r>
          </a:p>
          <a:p>
            <a:pPr lvl="1"/>
            <a:r>
              <a:rPr lang="en-US" dirty="0"/>
              <a:t>I’ll request preferences and release a schedule next week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ADAAB-E5E0-4FBE-8BAE-66FB0B2B1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30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201A3-4CF2-5A9D-6956-5BC4A01F5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- calculate power and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EBF6F-C686-5EB7-0125-B30F884FC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Perform computation in a modern microcontroller</a:t>
            </a:r>
          </a:p>
          <a:p>
            <a:pPr lvl="1"/>
            <a:r>
              <a:rPr lang="en-US" dirty="0"/>
              <a:t>Keeps up with calculations that an IC usually does</a:t>
            </a:r>
          </a:p>
          <a:p>
            <a:pPr lvl="1"/>
            <a:r>
              <a:rPr lang="en-US" dirty="0"/>
              <a:t>MSP430FRxx - MSP430 with FRAM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Can perform work at a very low average power</a:t>
            </a:r>
          </a:p>
          <a:p>
            <a:pPr lvl="1"/>
            <a:r>
              <a:rPr lang="en-US" dirty="0"/>
              <a:t>Sampling, integration, computation, and output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D31E4-6EBF-47F4-6637-922C4BE1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59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7FBCD-5CF0-C151-41E9-B16FAD11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- communicate measurements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D2F2B-C8FC-DAD8-C01D-279A2B7E4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Transmitting average power over BLE presents results while keeping within energy budget</a:t>
            </a:r>
          </a:p>
          <a:p>
            <a:pPr lvl="1"/>
            <a:r>
              <a:rPr lang="en-US" dirty="0"/>
              <a:t>Update average measurements once per second</a:t>
            </a:r>
          </a:p>
          <a:p>
            <a:pPr lvl="1"/>
            <a:r>
              <a:rPr lang="en-US" dirty="0"/>
              <a:t>Send 5 packets per second for reliability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1C9A6-8BDF-6406-57EE-920F0FA15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0C938F-5D7D-F4A0-77DA-459B90893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84" y="3273492"/>
            <a:ext cx="10612619" cy="326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52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AF390-9CF5-1270-BB31-D155CC14E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Prove that the answer to the problem is real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FEC7C-9260-6D5F-0650-633FEABDC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200777" cy="5029200"/>
          </a:xfrm>
        </p:spPr>
        <p:txBody>
          <a:bodyPr/>
          <a:lstStyle/>
          <a:p>
            <a:r>
              <a:rPr lang="en-US" dirty="0"/>
              <a:t>From 2 W to 1200 W, average error is 1.13%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BD62CE-6A39-75EC-E9CF-9796DD75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29AA45-8E5F-D429-8A44-A5AF2C7CCC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00" y="2495050"/>
            <a:ext cx="5260432" cy="321995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03B458C-C231-B578-DCE8-DEF48613A6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794792"/>
              </p:ext>
            </p:extLst>
          </p:nvPr>
        </p:nvGraphicFramePr>
        <p:xfrm>
          <a:off x="6096000" y="958850"/>
          <a:ext cx="5611300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9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5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5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54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54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0717">
                <a:tc>
                  <a:txBody>
                    <a:bodyPr/>
                    <a:lstStyle/>
                    <a:p>
                      <a:r>
                        <a:rPr lang="en-US" sz="1400" dirty="0"/>
                        <a:t>Device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Power Factor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Power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PowerBlade Error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150 W Bulb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1.00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162.17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-0.99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0.61%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1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Fridge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1.00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108.22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-5.30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4.90%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Drill (Max)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0.99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253.21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2.96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1.26%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74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Toaster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0.99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827.87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-22.11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2.67%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Vacuum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0.98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1246.96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15.24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1.22%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Microwave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0.92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1729.73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16.01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0.93%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Hot Air Gun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0.83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305.54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-1.93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0.63%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TV</a:t>
                      </a:r>
                      <a:r>
                        <a:rPr lang="en-US" sz="1400" baseline="0" dirty="0"/>
                        <a:t> (Normal)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0.62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196.23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-9.03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4.60%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TV (Static Image)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0.61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129.51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-4.00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3.09%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50 W CFL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0.61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48.57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-9.51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19.58%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Xbox One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0.57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50.44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-0.83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1.65%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MacBook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0.51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52.68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-4.49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8.52%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Blender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0.49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106.63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36.97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34.67%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Router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0.46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9.11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-0.62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6.81%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Drill (Low)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0.30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51.10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20.40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39.92%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1025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3D3F3-0D3E-FF38-ABFD-67FB134D1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Explain the 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27AA9-7953-E55C-AE0A-7C896313D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32769"/>
            <a:ext cx="10972800" cy="5029200"/>
          </a:xfrm>
        </p:spPr>
        <p:txBody>
          <a:bodyPr/>
          <a:lstStyle/>
          <a:p>
            <a:r>
              <a:rPr lang="en-US" dirty="0"/>
              <a:t>Power factor measurements are very power at low wattages</a:t>
            </a:r>
          </a:p>
          <a:p>
            <a:pPr lvl="1"/>
            <a:r>
              <a:rPr lang="en-US" dirty="0"/>
              <a:t>Although the wattage itself remains accurate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0B8E7F-B45E-2453-D331-E2D32F15D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128483-5C14-8644-C522-6DBB785D76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95" y="2462904"/>
            <a:ext cx="5925771" cy="37092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546E9C-9D69-0381-98B8-E5983C6F33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7529" l="2760" r="96591">
                        <a14:foregroundMark x1="93182" y1="58979" x2="93669" y2="67957"/>
                        <a14:foregroundMark x1="93019" y1="10132" x2="93831" y2="39786"/>
                        <a14:foregroundMark x1="5438" y1="8402" x2="5438" y2="28007"/>
                        <a14:foregroundMark x1="46753" y1="85420" x2="57143" y2="85585"/>
                        <a14:backgroundMark x1="71185" y1="22241" x2="71510" y2="45305"/>
                        <a14:backgroundMark x1="27597" y1="25041" x2="27597" y2="42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704" y="3647369"/>
            <a:ext cx="2563714" cy="25248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F3EBC9-1471-6FEF-3E93-2F38C22214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5" b="97529" l="2760" r="96591">
                        <a14:foregroundMark x1="93182" y1="58979" x2="93669" y2="67957"/>
                        <a14:foregroundMark x1="93019" y1="10132" x2="93831" y2="39786"/>
                        <a14:foregroundMark x1="5438" y1="8402" x2="5438" y2="28007"/>
                        <a14:foregroundMark x1="46753" y1="85420" x2="57143" y2="85585"/>
                        <a14:backgroundMark x1="71185" y1="22241" x2="71510" y2="45305"/>
                        <a14:backgroundMark x1="27597" y1="25041" x2="27597" y2="42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83" t="18530" r="10809" b="65896"/>
          <a:stretch/>
        </p:blipFill>
        <p:spPr>
          <a:xfrm>
            <a:off x="9903994" y="4225477"/>
            <a:ext cx="1676400" cy="1259840"/>
          </a:xfrm>
          <a:prstGeom prst="rect">
            <a:avLst/>
          </a:prstGeom>
        </p:spPr>
      </p:pic>
      <p:sp>
        <p:nvSpPr>
          <p:cNvPr id="9" name="Donut 2">
            <a:extLst>
              <a:ext uri="{FF2B5EF4-FFF2-40B4-BE49-F238E27FC236}">
                <a16:creationId xmlns:a16="http://schemas.microsoft.com/office/drawing/2014/main" id="{7F30CC46-4B84-5D47-C9E0-632B9282F960}"/>
              </a:ext>
            </a:extLst>
          </p:cNvPr>
          <p:cNvSpPr/>
          <p:nvPr/>
        </p:nvSpPr>
        <p:spPr bwMode="auto">
          <a:xfrm>
            <a:off x="9323864" y="4092579"/>
            <a:ext cx="455370" cy="455370"/>
          </a:xfrm>
          <a:prstGeom prst="donut">
            <a:avLst>
              <a:gd name="adj" fmla="val 4865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B39F54-DC77-4276-4F0E-203463400117}"/>
              </a:ext>
            </a:extLst>
          </p:cNvPr>
          <p:cNvCxnSpPr>
            <a:cxnSpLocks/>
            <a:stCxn id="9" idx="0"/>
          </p:cNvCxnSpPr>
          <p:nvPr/>
        </p:nvCxnSpPr>
        <p:spPr bwMode="auto">
          <a:xfrm>
            <a:off x="9551549" y="4092579"/>
            <a:ext cx="887314" cy="13289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2949B2-4D56-4929-2FB5-3B1E9285E948}"/>
              </a:ext>
            </a:extLst>
          </p:cNvPr>
          <p:cNvCxnSpPr>
            <a:cxnSpLocks/>
            <a:stCxn id="9" idx="4"/>
          </p:cNvCxnSpPr>
          <p:nvPr/>
        </p:nvCxnSpPr>
        <p:spPr bwMode="auto">
          <a:xfrm>
            <a:off x="9551549" y="4547949"/>
            <a:ext cx="875884" cy="93736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EABB3A9-616D-060A-A62C-EB76CD49EE5E}"/>
              </a:ext>
            </a:extLst>
          </p:cNvPr>
          <p:cNvSpPr txBox="1"/>
          <p:nvPr/>
        </p:nvSpPr>
        <p:spPr>
          <a:xfrm>
            <a:off x="7250806" y="2684848"/>
            <a:ext cx="44818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Also change to pogo pins for better, repeatable contact</a:t>
            </a:r>
          </a:p>
        </p:txBody>
      </p:sp>
    </p:spTree>
    <p:extLst>
      <p:ext uri="{BB962C8B-B14F-4D97-AF65-F5344CB8AC3E}">
        <p14:creationId xmlns:p14="http://schemas.microsoft.com/office/powerpoint/2010/main" val="4089655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E0FA4-6D24-58D5-5AC5-CEDA56BD1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</a:t>
            </a:r>
            <a:r>
              <a:rPr lang="en-US" dirty="0" err="1"/>
              <a:t>xkcd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02D78-58ED-FFBE-24EA-1EB9025DC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  <p:pic>
        <p:nvPicPr>
          <p:cNvPr id="1030" name="Picture 6" descr="Others include &quot;We've incrementally improved the estimate of this coefficient,&quot; &quot;Maybe all these categories are wrong,&quot; and &quot;We found a way to make student volunteers worse at tasks.&quot;">
            <a:extLst>
              <a:ext uri="{FF2B5EF4-FFF2-40B4-BE49-F238E27FC236}">
                <a16:creationId xmlns:a16="http://schemas.microsoft.com/office/drawing/2014/main" id="{2B05B08B-C372-3AE4-31E7-D00AACA6E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96"/>
          <a:stretch/>
        </p:blipFill>
        <p:spPr bwMode="auto">
          <a:xfrm>
            <a:off x="139381" y="914400"/>
            <a:ext cx="5905104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Others include &quot;We've incrementally improved the estimate of this coefficient,&quot; &quot;Maybe all these categories are wrong,&quot; and &quot;We found a way to make student volunteers worse at tasks.&quot;">
            <a:extLst>
              <a:ext uri="{FF2B5EF4-FFF2-40B4-BE49-F238E27FC236}">
                <a16:creationId xmlns:a16="http://schemas.microsoft.com/office/drawing/2014/main" id="{A4868B1E-115E-7520-59AA-5C9579932E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04"/>
          <a:stretch/>
        </p:blipFill>
        <p:spPr bwMode="auto">
          <a:xfrm>
            <a:off x="6044485" y="1339000"/>
            <a:ext cx="5905104" cy="483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12DC0E-B4E5-DA98-F8B2-86B292710C47}"/>
              </a:ext>
            </a:extLst>
          </p:cNvPr>
          <p:cNvSpPr txBox="1"/>
          <p:nvPr/>
        </p:nvSpPr>
        <p:spPr>
          <a:xfrm>
            <a:off x="607595" y="6260068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https://xkcd.com/2456/</a:t>
            </a:r>
          </a:p>
        </p:txBody>
      </p:sp>
    </p:spTree>
    <p:extLst>
      <p:ext uri="{BB962C8B-B14F-4D97-AF65-F5344CB8AC3E}">
        <p14:creationId xmlns:p14="http://schemas.microsoft.com/office/powerpoint/2010/main" val="1495041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What does research look like:</a:t>
            </a:r>
          </a:p>
          <a:p>
            <a:pPr lvl="1"/>
            <a:r>
              <a:rPr lang="en-US" dirty="0"/>
              <a:t>Research Overview</a:t>
            </a:r>
          </a:p>
          <a:p>
            <a:pPr lvl="1"/>
            <a:r>
              <a:rPr lang="en-US" dirty="0"/>
              <a:t>Example: </a:t>
            </a:r>
            <a:r>
              <a:rPr lang="en-US" dirty="0" err="1"/>
              <a:t>Powerblade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Sensing Systems Research</a:t>
            </a:r>
          </a:p>
          <a:p>
            <a:pPr lvl="1"/>
            <a:r>
              <a:rPr lang="en-US" b="1" dirty="0"/>
              <a:t>Various Projects</a:t>
            </a:r>
          </a:p>
          <a:p>
            <a:pPr lvl="1"/>
            <a:r>
              <a:rPr lang="en-US" dirty="0"/>
              <a:t>Signpost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969480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F6B0E-95DF-4E0D-8026-BA7358305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Conferences for sensing systems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72D49-1049-4EE1-A43E-46A0CB04C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hlinkClick r:id="rId2"/>
              </a:rPr>
              <a:t>SenSys</a:t>
            </a:r>
            <a:endParaRPr lang="en-US" dirty="0"/>
          </a:p>
          <a:p>
            <a:pPr lvl="1"/>
            <a:r>
              <a:rPr lang="en-US" dirty="0"/>
              <a:t>Conference on Embedded Networked Sensor Systems</a:t>
            </a:r>
          </a:p>
          <a:p>
            <a:r>
              <a:rPr lang="en-US" dirty="0">
                <a:hlinkClick r:id="rId3"/>
              </a:rPr>
              <a:t>IPSN</a:t>
            </a:r>
            <a:endParaRPr lang="en-US" dirty="0"/>
          </a:p>
          <a:p>
            <a:pPr lvl="1"/>
            <a:r>
              <a:rPr lang="en-US" dirty="0"/>
              <a:t>Conference on Information Processing in Sensor Networks</a:t>
            </a:r>
          </a:p>
          <a:p>
            <a:r>
              <a:rPr lang="en-US" dirty="0">
                <a:hlinkClick r:id="rId4"/>
              </a:rPr>
              <a:t>EWSN</a:t>
            </a:r>
            <a:endParaRPr lang="en-US" dirty="0"/>
          </a:p>
          <a:p>
            <a:pPr lvl="1"/>
            <a:r>
              <a:rPr lang="en-US" dirty="0"/>
              <a:t>Conference on Embedded Wireless Systems and Networks</a:t>
            </a:r>
          </a:p>
          <a:p>
            <a:r>
              <a:rPr lang="en-US" dirty="0">
                <a:hlinkClick r:id="rId5"/>
              </a:rPr>
              <a:t>MobiCom</a:t>
            </a:r>
            <a:endParaRPr lang="en-US" dirty="0"/>
          </a:p>
          <a:p>
            <a:pPr lvl="1"/>
            <a:r>
              <a:rPr lang="en-US" dirty="0"/>
              <a:t>Conference on Mobile Computing and Networking</a:t>
            </a:r>
          </a:p>
          <a:p>
            <a:r>
              <a:rPr lang="en-US" dirty="0">
                <a:hlinkClick r:id="rId6"/>
              </a:rPr>
              <a:t>UbiComp</a:t>
            </a:r>
            <a:endParaRPr lang="en-US" dirty="0"/>
          </a:p>
          <a:p>
            <a:pPr lvl="1"/>
            <a:r>
              <a:rPr lang="en-US" dirty="0"/>
              <a:t>Conference on Pervasive and Ubiquitous Computing</a:t>
            </a:r>
          </a:p>
          <a:p>
            <a:pPr lvl="1"/>
            <a:endParaRPr lang="en-US" dirty="0"/>
          </a:p>
          <a:p>
            <a:r>
              <a:rPr lang="en-US" dirty="0"/>
              <a:t>Various other systems or HCI venues</a:t>
            </a:r>
          </a:p>
          <a:p>
            <a:pPr lvl="1"/>
            <a:r>
              <a:rPr lang="en-US" dirty="0"/>
              <a:t>Occasionally Electrical or Civil Engineering venues too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B9D50-FACC-4174-AEC0-9EDDEFF46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16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Sensing systems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Combination of engineering and exploration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Generally divides into two different focuses</a:t>
            </a:r>
          </a:p>
          <a:p>
            <a:pPr lvl="1"/>
            <a:r>
              <a:rPr lang="en-US" dirty="0"/>
              <a:t>Often projects will mix some of each domain</a:t>
            </a:r>
          </a:p>
          <a:p>
            <a:pPr lvl="1"/>
            <a:endParaRPr lang="en-US" dirty="0"/>
          </a:p>
          <a:p>
            <a:r>
              <a:rPr lang="en-US" dirty="0"/>
              <a:t>Platforms</a:t>
            </a:r>
          </a:p>
          <a:p>
            <a:pPr lvl="1"/>
            <a:r>
              <a:rPr lang="en-US" dirty="0"/>
              <a:t>How to improve the capabilities of sensing systems</a:t>
            </a:r>
          </a:p>
          <a:p>
            <a:pPr lvl="1"/>
            <a:r>
              <a:rPr lang="en-US" dirty="0"/>
              <a:t>Examples: lower power, better wireless, new sensors</a:t>
            </a:r>
          </a:p>
          <a:p>
            <a:pPr lvl="1"/>
            <a:endParaRPr lang="en-US" dirty="0"/>
          </a:p>
          <a:p>
            <a:r>
              <a:rPr lang="en-US" dirty="0"/>
              <a:t>Applications</a:t>
            </a:r>
          </a:p>
          <a:p>
            <a:pPr lvl="1"/>
            <a:r>
              <a:rPr lang="en-US" dirty="0"/>
              <a:t>How to use sensing systems to meet some desired goal</a:t>
            </a:r>
          </a:p>
          <a:p>
            <a:pPr lvl="1"/>
            <a:r>
              <a:rPr lang="en-US" dirty="0"/>
              <a:t>Examples: track human interactions, measure household energy use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84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Sensing systems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Platforms</a:t>
            </a:r>
          </a:p>
          <a:p>
            <a:pPr lvl="1"/>
            <a:r>
              <a:rPr lang="en-US" dirty="0"/>
              <a:t>How to improve the capabilities of sensing systems</a:t>
            </a:r>
          </a:p>
          <a:p>
            <a:pPr lvl="1"/>
            <a:r>
              <a:rPr lang="en-US" dirty="0"/>
              <a:t>Examples: lower power, better wireless, new sensors</a:t>
            </a:r>
          </a:p>
          <a:p>
            <a:pPr lvl="1"/>
            <a:endParaRPr lang="en-US" dirty="0"/>
          </a:p>
          <a:p>
            <a:r>
              <a:rPr lang="en-US" dirty="0"/>
              <a:t>Applications</a:t>
            </a:r>
          </a:p>
          <a:p>
            <a:pPr lvl="1"/>
            <a:r>
              <a:rPr lang="en-US" dirty="0"/>
              <a:t>How to use sensing systems to meet some desired goal</a:t>
            </a:r>
          </a:p>
          <a:p>
            <a:pPr lvl="1"/>
            <a:r>
              <a:rPr lang="en-US" dirty="0"/>
              <a:t>Examples: track human interactions, measure household energy use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899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27682-7706-40E3-9D9D-B68C91141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Permamote</a:t>
            </a:r>
            <a:r>
              <a:rPr lang="en-US" dirty="0"/>
              <a:t> </a:t>
            </a:r>
            <a:r>
              <a:rPr lang="en-US" sz="2800" dirty="0"/>
              <a:t>(Jackson, Adkins, Dutta)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69995-6D39-4588-BC80-5BBABF692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462906" cy="5029200"/>
          </a:xfrm>
        </p:spPr>
        <p:txBody>
          <a:bodyPr/>
          <a:lstStyle/>
          <a:p>
            <a:r>
              <a:rPr lang="en-US" dirty="0"/>
              <a:t>Goal: create a 10-year wireless sensor</a:t>
            </a:r>
          </a:p>
          <a:p>
            <a:pPr lvl="1"/>
            <a:endParaRPr lang="en-US" dirty="0"/>
          </a:p>
          <a:p>
            <a:r>
              <a:rPr lang="en-US" dirty="0"/>
              <a:t>Solutions</a:t>
            </a:r>
          </a:p>
          <a:p>
            <a:pPr lvl="1"/>
            <a:r>
              <a:rPr lang="en-US" dirty="0"/>
              <a:t>Modern sensors and microcontroller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Energy harvesting combined</a:t>
            </a:r>
            <a:br>
              <a:rPr lang="en-US" dirty="0"/>
            </a:br>
            <a:r>
              <a:rPr lang="en-US" dirty="0"/>
              <a:t>with rechargeable battery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Non-rechargeable battery as</a:t>
            </a:r>
            <a:br>
              <a:rPr lang="en-US" dirty="0"/>
            </a:br>
            <a:r>
              <a:rPr lang="en-US" dirty="0"/>
              <a:t>backup power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BA368-4F51-4315-8E5F-9FCE79290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  <p:pic>
        <p:nvPicPr>
          <p:cNvPr id="6146" name="Picture 2" descr="Permamote">
            <a:extLst>
              <a:ext uri="{FF2B5EF4-FFF2-40B4-BE49-F238E27FC236}">
                <a16:creationId xmlns:a16="http://schemas.microsoft.com/office/drawing/2014/main" id="{CEB6A896-E298-48CC-869B-50B84171C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5352" y="228600"/>
            <a:ext cx="4175042" cy="334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54D5AA-1C74-448D-B155-D2CA5B9C6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508" y="3634170"/>
            <a:ext cx="5790886" cy="25380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1E950F-7764-4544-AFA4-BE27A670D69A}"/>
              </a:ext>
            </a:extLst>
          </p:cNvPr>
          <p:cNvSpPr txBox="1"/>
          <p:nvPr/>
        </p:nvSpPr>
        <p:spPr>
          <a:xfrm flipH="1">
            <a:off x="425003" y="6079609"/>
            <a:ext cx="741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https://lab11.eecs.berkeley.edu/content/pubs/jackson19capacity.pdf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004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Explore sensing systems research</a:t>
            </a:r>
          </a:p>
          <a:p>
            <a:pPr lvl="1"/>
            <a:r>
              <a:rPr lang="en-US" dirty="0"/>
              <a:t>What does it mean to do “research”</a:t>
            </a:r>
          </a:p>
          <a:p>
            <a:pPr lvl="1"/>
            <a:r>
              <a:rPr lang="en-US" dirty="0"/>
              <a:t>Explore a research project in that context (</a:t>
            </a:r>
            <a:r>
              <a:rPr lang="en-US" dirty="0" err="1"/>
              <a:t>Powerblade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Discuss some example Sensing Research projects</a:t>
            </a:r>
          </a:p>
          <a:p>
            <a:pPr lvl="2"/>
            <a:r>
              <a:rPr lang="en-US" dirty="0"/>
              <a:t>Most shallowly</a:t>
            </a:r>
          </a:p>
          <a:p>
            <a:pPr lvl="2"/>
            <a:r>
              <a:rPr lang="en-US" dirty="0"/>
              <a:t>Signpost project deeply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02E5A-BC26-5E38-FADB-B58B3264D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Permamote</a:t>
            </a:r>
            <a:r>
              <a:rPr lang="en-US" dirty="0"/>
              <a:t> low energy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C7509-9CFA-EC52-4ACE-ECC940E41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4273498" cy="5029200"/>
          </a:xfrm>
        </p:spPr>
        <p:txBody>
          <a:bodyPr/>
          <a:lstStyle/>
          <a:p>
            <a:r>
              <a:rPr lang="en-US" dirty="0"/>
              <a:t>Uses components with extremely low idle power to limit energy needs</a:t>
            </a:r>
          </a:p>
          <a:p>
            <a:endParaRPr lang="en-US" dirty="0"/>
          </a:p>
          <a:p>
            <a:r>
              <a:rPr lang="en-US" dirty="0"/>
              <a:t>Combination of harvesting plus battery enables continuous operation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F8878-D2A0-9669-1161-DEEF639D9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831A05-136B-C6CA-04D8-967172102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190" y="4571777"/>
            <a:ext cx="6529204" cy="14684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69A77D-01C6-39D3-FB00-0C65EAF41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549" y="1180753"/>
            <a:ext cx="6308436" cy="270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18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911D1-35C0-4DCF-BAD9-483D82DFC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Tock </a:t>
            </a:r>
            <a:r>
              <a:rPr lang="en-US" sz="2800" dirty="0"/>
              <a:t>(Levy, Campbell, Ghena, </a:t>
            </a:r>
            <a:r>
              <a:rPr lang="en-US" sz="2800" dirty="0" err="1"/>
              <a:t>Giffin</a:t>
            </a:r>
            <a:r>
              <a:rPr lang="en-US" sz="2800" dirty="0"/>
              <a:t>, </a:t>
            </a:r>
            <a:r>
              <a:rPr lang="en-US" sz="2800" dirty="0" err="1"/>
              <a:t>Pannuto</a:t>
            </a:r>
            <a:r>
              <a:rPr lang="en-US" sz="2800" dirty="0"/>
              <a:t>, Dutta, </a:t>
            </a:r>
            <a:r>
              <a:rPr lang="en-US" sz="2800" dirty="0" err="1"/>
              <a:t>Levis</a:t>
            </a:r>
            <a:r>
              <a:rPr lang="en-US" sz="2800" dirty="0"/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8AA52-72CF-4A8F-BCAB-23143EF85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safe and reliable embedded OS</a:t>
            </a:r>
          </a:p>
          <a:p>
            <a:pPr lvl="1"/>
            <a:r>
              <a:rPr lang="en-US" dirty="0"/>
              <a:t>Demonstrate this is possible on small embedded platforms</a:t>
            </a:r>
          </a:p>
          <a:p>
            <a:pPr lvl="1"/>
            <a:endParaRPr lang="en-US" dirty="0"/>
          </a:p>
          <a:p>
            <a:r>
              <a:rPr lang="en-US" dirty="0"/>
              <a:t>Solutions</a:t>
            </a:r>
          </a:p>
          <a:p>
            <a:pPr lvl="1"/>
            <a:r>
              <a:rPr lang="en-US" dirty="0"/>
              <a:t>Dedicated OS kernel with separate applications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Protect applications with hardware features</a:t>
            </a:r>
          </a:p>
          <a:p>
            <a:pPr lvl="2"/>
            <a:r>
              <a:rPr lang="en-US" dirty="0"/>
              <a:t>Memory Protection Unit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Protect kernel with language features</a:t>
            </a:r>
          </a:p>
          <a:p>
            <a:pPr lvl="2"/>
            <a:r>
              <a:rPr lang="en-US" dirty="0"/>
              <a:t>Rust programming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4289D-A8E6-4C9E-BA7E-AF291BC74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9C076D-A659-420B-B777-3C18221AD6B1}"/>
              </a:ext>
            </a:extLst>
          </p:cNvPr>
          <p:cNvSpPr txBox="1"/>
          <p:nvPr/>
        </p:nvSpPr>
        <p:spPr>
          <a:xfrm>
            <a:off x="607595" y="6031468"/>
            <a:ext cx="8072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https://lab11.eecs.berkeley.edu/content/pubs/levy17multiprogramming.pdf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4112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748D8B-0D80-48AF-85A4-64B65C8C9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Tock software organization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7718F2-1136-48F9-88D9-C59E195BC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2040016C-8C39-4BB4-AB73-59B06D690B82}"/>
              </a:ext>
            </a:extLst>
          </p:cNvPr>
          <p:cNvSpPr/>
          <p:nvPr/>
        </p:nvSpPr>
        <p:spPr>
          <a:xfrm>
            <a:off x="1852539" y="5420215"/>
            <a:ext cx="7172834" cy="853080"/>
          </a:xfrm>
          <a:prstGeom prst="roundRect">
            <a:avLst>
              <a:gd name="adj" fmla="val 14466"/>
            </a:avLst>
          </a:prstGeom>
          <a:noFill/>
          <a:ln w="5715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FBA9D3-A3A3-4465-A146-6B67433A413C}"/>
              </a:ext>
            </a:extLst>
          </p:cNvPr>
          <p:cNvSpPr txBox="1"/>
          <p:nvPr/>
        </p:nvSpPr>
        <p:spPr>
          <a:xfrm>
            <a:off x="559895" y="5420215"/>
            <a:ext cx="1268331" cy="853079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r"/>
            <a:r>
              <a:rPr lang="en-US" sz="1984" dirty="0"/>
              <a:t>Hardware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628CB2A5-3813-4AA9-B80A-FD385B1A985B}"/>
              </a:ext>
            </a:extLst>
          </p:cNvPr>
          <p:cNvSpPr/>
          <p:nvPr/>
        </p:nvSpPr>
        <p:spPr>
          <a:xfrm>
            <a:off x="1978548" y="5542480"/>
            <a:ext cx="2001585" cy="614402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CPU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7604A060-FE20-4794-A6FE-BE435A924C1D}"/>
              </a:ext>
            </a:extLst>
          </p:cNvPr>
          <p:cNvSpPr/>
          <p:nvPr/>
        </p:nvSpPr>
        <p:spPr>
          <a:xfrm>
            <a:off x="4106141" y="5895520"/>
            <a:ext cx="852976" cy="261362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I2C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B18E2935-059A-42A5-9793-7508D14FCA4A}"/>
              </a:ext>
            </a:extLst>
          </p:cNvPr>
          <p:cNvSpPr/>
          <p:nvPr/>
        </p:nvSpPr>
        <p:spPr>
          <a:xfrm>
            <a:off x="4106141" y="5545587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SPI</a:t>
            </a:r>
          </a:p>
        </p:txBody>
      </p:sp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7793F6E6-1FD3-4C84-91D4-4C2A4F2281B9}"/>
              </a:ext>
            </a:extLst>
          </p:cNvPr>
          <p:cNvSpPr/>
          <p:nvPr/>
        </p:nvSpPr>
        <p:spPr>
          <a:xfrm>
            <a:off x="5085125" y="5545587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RNG</a:t>
            </a: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DC4E9973-B888-4485-9611-AD0BECDF1178}"/>
              </a:ext>
            </a:extLst>
          </p:cNvPr>
          <p:cNvSpPr/>
          <p:nvPr/>
        </p:nvSpPr>
        <p:spPr>
          <a:xfrm>
            <a:off x="5085106" y="5888572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UART</a:t>
            </a:r>
          </a:p>
        </p:txBody>
      </p:sp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1B776AAA-B385-42CB-A9E5-7855B86D1275}"/>
              </a:ext>
            </a:extLst>
          </p:cNvPr>
          <p:cNvSpPr/>
          <p:nvPr/>
        </p:nvSpPr>
        <p:spPr>
          <a:xfrm>
            <a:off x="6064109" y="5545586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Timer</a:t>
            </a: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A42AAB4A-8932-482B-BF23-66460971EFCC}"/>
              </a:ext>
            </a:extLst>
          </p:cNvPr>
          <p:cNvSpPr/>
          <p:nvPr/>
        </p:nvSpPr>
        <p:spPr>
          <a:xfrm>
            <a:off x="6064108" y="5888571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AES</a:t>
            </a:r>
          </a:p>
        </p:txBody>
      </p:sp>
      <p:sp>
        <p:nvSpPr>
          <p:cNvPr id="15" name="Rounded Rectangle 10">
            <a:extLst>
              <a:ext uri="{FF2B5EF4-FFF2-40B4-BE49-F238E27FC236}">
                <a16:creationId xmlns:a16="http://schemas.microsoft.com/office/drawing/2014/main" id="{0E5E715C-2C07-4843-8A95-981ADE2739E9}"/>
              </a:ext>
            </a:extLst>
          </p:cNvPr>
          <p:cNvSpPr/>
          <p:nvPr/>
        </p:nvSpPr>
        <p:spPr>
          <a:xfrm>
            <a:off x="7043093" y="5545586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ADC</a:t>
            </a: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F9285DF4-724B-4716-9694-CFD52627D476}"/>
              </a:ext>
            </a:extLst>
          </p:cNvPr>
          <p:cNvSpPr/>
          <p:nvPr/>
        </p:nvSpPr>
        <p:spPr>
          <a:xfrm>
            <a:off x="7043092" y="5888571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DAC</a:t>
            </a:r>
          </a:p>
        </p:txBody>
      </p:sp>
      <p:sp>
        <p:nvSpPr>
          <p:cNvPr id="17" name="Rounded Rectangle 12">
            <a:extLst>
              <a:ext uri="{FF2B5EF4-FFF2-40B4-BE49-F238E27FC236}">
                <a16:creationId xmlns:a16="http://schemas.microsoft.com/office/drawing/2014/main" id="{BCBFDFA9-72AE-496D-9544-EA4FF55D3F2C}"/>
              </a:ext>
            </a:extLst>
          </p:cNvPr>
          <p:cNvSpPr/>
          <p:nvPr/>
        </p:nvSpPr>
        <p:spPr>
          <a:xfrm>
            <a:off x="8022077" y="5545586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GPIO</a:t>
            </a: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E7AAA3D0-3C77-4519-BECF-7A712C847E92}"/>
              </a:ext>
            </a:extLst>
          </p:cNvPr>
          <p:cNvSpPr/>
          <p:nvPr/>
        </p:nvSpPr>
        <p:spPr>
          <a:xfrm>
            <a:off x="8022076" y="5888571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USB</a:t>
            </a:r>
          </a:p>
        </p:txBody>
      </p:sp>
      <p:sp>
        <p:nvSpPr>
          <p:cNvPr id="19" name="Rounded Rectangle 14">
            <a:extLst>
              <a:ext uri="{FF2B5EF4-FFF2-40B4-BE49-F238E27FC236}">
                <a16:creationId xmlns:a16="http://schemas.microsoft.com/office/drawing/2014/main" id="{64416386-DBA1-42EC-8597-45E2272646DC}"/>
              </a:ext>
            </a:extLst>
          </p:cNvPr>
          <p:cNvSpPr/>
          <p:nvPr/>
        </p:nvSpPr>
        <p:spPr>
          <a:xfrm>
            <a:off x="1978548" y="3806548"/>
            <a:ext cx="2001585" cy="1456326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96"/>
              </a:spcAft>
            </a:pPr>
            <a:r>
              <a:rPr lang="en-US" sz="1488" dirty="0">
                <a:solidFill>
                  <a:schemeClr val="tx1"/>
                </a:solidFill>
              </a:rPr>
              <a:t>Core Kernel</a:t>
            </a:r>
          </a:p>
          <a:p>
            <a:pPr algn="ctr">
              <a:spcAft>
                <a:spcPts val="496"/>
              </a:spcAft>
            </a:pP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Scheduler, Process management, etc.</a:t>
            </a:r>
          </a:p>
        </p:txBody>
      </p:sp>
      <p:sp>
        <p:nvSpPr>
          <p:cNvPr id="20" name="Rounded Rectangle 15">
            <a:extLst>
              <a:ext uri="{FF2B5EF4-FFF2-40B4-BE49-F238E27FC236}">
                <a16:creationId xmlns:a16="http://schemas.microsoft.com/office/drawing/2014/main" id="{FDF06B7E-D775-4347-A7AF-F21F2B951B71}"/>
              </a:ext>
            </a:extLst>
          </p:cNvPr>
          <p:cNvSpPr/>
          <p:nvPr/>
        </p:nvSpPr>
        <p:spPr>
          <a:xfrm>
            <a:off x="4106141" y="3806549"/>
            <a:ext cx="4768912" cy="348796"/>
          </a:xfrm>
          <a:prstGeom prst="roundRect">
            <a:avLst>
              <a:gd name="adj" fmla="val 38560"/>
            </a:avLst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96"/>
              </a:spcAft>
            </a:pPr>
            <a:r>
              <a:rPr lang="en-US" sz="1488" dirty="0">
                <a:solidFill>
                  <a:schemeClr val="tx1"/>
                </a:solidFill>
              </a:rPr>
              <a:t>Standardized Hardware Interface Layer (HIL)</a:t>
            </a:r>
            <a:endParaRPr lang="en-US" sz="115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Rounded Rectangle 16">
            <a:extLst>
              <a:ext uri="{FF2B5EF4-FFF2-40B4-BE49-F238E27FC236}">
                <a16:creationId xmlns:a16="http://schemas.microsoft.com/office/drawing/2014/main" id="{70DBFBEE-D705-44F4-B50B-2277455E80D7}"/>
              </a:ext>
            </a:extLst>
          </p:cNvPr>
          <p:cNvSpPr/>
          <p:nvPr/>
        </p:nvSpPr>
        <p:spPr>
          <a:xfrm>
            <a:off x="4106141" y="4271760"/>
            <a:ext cx="4768912" cy="991115"/>
          </a:xfrm>
          <a:prstGeom prst="roundRect">
            <a:avLst/>
          </a:prstGeom>
          <a:noFill/>
          <a:ln w="571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496"/>
              </a:spcAft>
            </a:pPr>
            <a:r>
              <a:rPr lang="en-US" sz="1488" dirty="0">
                <a:solidFill>
                  <a:schemeClr val="tx1"/>
                </a:solidFill>
              </a:rPr>
              <a:t>Microcontroller-specific Peripheral Drivers</a:t>
            </a:r>
            <a:endParaRPr lang="en-US" sz="115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Rounded Rectangle 17">
            <a:extLst>
              <a:ext uri="{FF2B5EF4-FFF2-40B4-BE49-F238E27FC236}">
                <a16:creationId xmlns:a16="http://schemas.microsoft.com/office/drawing/2014/main" id="{9C967832-9090-4887-B8EB-EE0DFD41C774}"/>
              </a:ext>
            </a:extLst>
          </p:cNvPr>
          <p:cNvSpPr/>
          <p:nvPr/>
        </p:nvSpPr>
        <p:spPr>
          <a:xfrm>
            <a:off x="4465747" y="4627695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SPI</a:t>
            </a:r>
          </a:p>
        </p:txBody>
      </p:sp>
      <p:sp>
        <p:nvSpPr>
          <p:cNvPr id="23" name="Rounded Rectangle 19">
            <a:extLst>
              <a:ext uri="{FF2B5EF4-FFF2-40B4-BE49-F238E27FC236}">
                <a16:creationId xmlns:a16="http://schemas.microsoft.com/office/drawing/2014/main" id="{9C02FBF2-E143-4558-BBF9-8A35723CFA6A}"/>
              </a:ext>
            </a:extLst>
          </p:cNvPr>
          <p:cNvSpPr/>
          <p:nvPr/>
        </p:nvSpPr>
        <p:spPr>
          <a:xfrm>
            <a:off x="4465746" y="4926369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I2C</a:t>
            </a:r>
          </a:p>
        </p:txBody>
      </p:sp>
      <p:sp>
        <p:nvSpPr>
          <p:cNvPr id="24" name="Rounded Rectangle 20">
            <a:extLst>
              <a:ext uri="{FF2B5EF4-FFF2-40B4-BE49-F238E27FC236}">
                <a16:creationId xmlns:a16="http://schemas.microsoft.com/office/drawing/2014/main" id="{E314901C-2966-4353-87E1-0CE17BC91321}"/>
              </a:ext>
            </a:extLst>
          </p:cNvPr>
          <p:cNvSpPr/>
          <p:nvPr/>
        </p:nvSpPr>
        <p:spPr>
          <a:xfrm>
            <a:off x="5318723" y="4627694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RNG</a:t>
            </a:r>
          </a:p>
        </p:txBody>
      </p:sp>
      <p:sp>
        <p:nvSpPr>
          <p:cNvPr id="25" name="Rounded Rectangle 21">
            <a:extLst>
              <a:ext uri="{FF2B5EF4-FFF2-40B4-BE49-F238E27FC236}">
                <a16:creationId xmlns:a16="http://schemas.microsoft.com/office/drawing/2014/main" id="{9B1B9A82-537B-42BB-8009-273F54028631}"/>
              </a:ext>
            </a:extLst>
          </p:cNvPr>
          <p:cNvSpPr/>
          <p:nvPr/>
        </p:nvSpPr>
        <p:spPr>
          <a:xfrm>
            <a:off x="6171699" y="4627694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Timer</a:t>
            </a:r>
          </a:p>
        </p:txBody>
      </p:sp>
      <p:sp>
        <p:nvSpPr>
          <p:cNvPr id="26" name="Rounded Rectangle 22">
            <a:extLst>
              <a:ext uri="{FF2B5EF4-FFF2-40B4-BE49-F238E27FC236}">
                <a16:creationId xmlns:a16="http://schemas.microsoft.com/office/drawing/2014/main" id="{1B5E40F1-BFF9-4623-8B1C-0A089712B624}"/>
              </a:ext>
            </a:extLst>
          </p:cNvPr>
          <p:cNvSpPr/>
          <p:nvPr/>
        </p:nvSpPr>
        <p:spPr>
          <a:xfrm>
            <a:off x="7024676" y="4627694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ADC</a:t>
            </a:r>
          </a:p>
        </p:txBody>
      </p:sp>
      <p:sp>
        <p:nvSpPr>
          <p:cNvPr id="27" name="Rounded Rectangle 23">
            <a:extLst>
              <a:ext uri="{FF2B5EF4-FFF2-40B4-BE49-F238E27FC236}">
                <a16:creationId xmlns:a16="http://schemas.microsoft.com/office/drawing/2014/main" id="{97AB242E-D230-4538-85CA-4F882126879C}"/>
              </a:ext>
            </a:extLst>
          </p:cNvPr>
          <p:cNvSpPr/>
          <p:nvPr/>
        </p:nvSpPr>
        <p:spPr>
          <a:xfrm>
            <a:off x="7877652" y="4625398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GPIO</a:t>
            </a:r>
          </a:p>
        </p:txBody>
      </p:sp>
      <p:sp>
        <p:nvSpPr>
          <p:cNvPr id="28" name="Rounded Rectangle 24">
            <a:extLst>
              <a:ext uri="{FF2B5EF4-FFF2-40B4-BE49-F238E27FC236}">
                <a16:creationId xmlns:a16="http://schemas.microsoft.com/office/drawing/2014/main" id="{CC80B716-31EF-4101-9E7E-FEB7627E0DEF}"/>
              </a:ext>
            </a:extLst>
          </p:cNvPr>
          <p:cNvSpPr/>
          <p:nvPr/>
        </p:nvSpPr>
        <p:spPr>
          <a:xfrm>
            <a:off x="5318723" y="4928305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UART</a:t>
            </a:r>
          </a:p>
        </p:txBody>
      </p:sp>
      <p:sp>
        <p:nvSpPr>
          <p:cNvPr id="29" name="Rounded Rectangle 25">
            <a:extLst>
              <a:ext uri="{FF2B5EF4-FFF2-40B4-BE49-F238E27FC236}">
                <a16:creationId xmlns:a16="http://schemas.microsoft.com/office/drawing/2014/main" id="{33FCB128-9A0E-4CC4-96C1-5BB30F6EAAFA}"/>
              </a:ext>
            </a:extLst>
          </p:cNvPr>
          <p:cNvSpPr/>
          <p:nvPr/>
        </p:nvSpPr>
        <p:spPr>
          <a:xfrm>
            <a:off x="6171699" y="4928305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AES</a:t>
            </a:r>
          </a:p>
        </p:txBody>
      </p:sp>
      <p:sp>
        <p:nvSpPr>
          <p:cNvPr id="30" name="Rounded Rectangle 26">
            <a:extLst>
              <a:ext uri="{FF2B5EF4-FFF2-40B4-BE49-F238E27FC236}">
                <a16:creationId xmlns:a16="http://schemas.microsoft.com/office/drawing/2014/main" id="{A0FA6942-5BE2-41D7-AFFE-D71ABC5C81CA}"/>
              </a:ext>
            </a:extLst>
          </p:cNvPr>
          <p:cNvSpPr/>
          <p:nvPr/>
        </p:nvSpPr>
        <p:spPr>
          <a:xfrm>
            <a:off x="7024676" y="4928305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DAC</a:t>
            </a:r>
          </a:p>
        </p:txBody>
      </p:sp>
      <p:sp>
        <p:nvSpPr>
          <p:cNvPr id="31" name="Rounded Rectangle 27">
            <a:extLst>
              <a:ext uri="{FF2B5EF4-FFF2-40B4-BE49-F238E27FC236}">
                <a16:creationId xmlns:a16="http://schemas.microsoft.com/office/drawing/2014/main" id="{AFFB09B3-8D3C-4221-A500-43C8839507DE}"/>
              </a:ext>
            </a:extLst>
          </p:cNvPr>
          <p:cNvSpPr/>
          <p:nvPr/>
        </p:nvSpPr>
        <p:spPr>
          <a:xfrm>
            <a:off x="7877652" y="4926009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USB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B03CEA-CEA7-4BCF-8731-EA59A273B57F}"/>
              </a:ext>
            </a:extLst>
          </p:cNvPr>
          <p:cNvSpPr txBox="1"/>
          <p:nvPr/>
        </p:nvSpPr>
        <p:spPr>
          <a:xfrm>
            <a:off x="559894" y="2378019"/>
            <a:ext cx="1268331" cy="2891999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r"/>
            <a:r>
              <a:rPr lang="en-US" sz="1984" dirty="0"/>
              <a:t>Kernel</a:t>
            </a:r>
            <a:br>
              <a:rPr lang="en-US" sz="1984" dirty="0"/>
            </a:br>
            <a:r>
              <a:rPr lang="en-US" sz="148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(Rust)</a:t>
            </a:r>
          </a:p>
        </p:txBody>
      </p:sp>
      <p:sp>
        <p:nvSpPr>
          <p:cNvPr id="33" name="Rounded Rectangle 29">
            <a:extLst>
              <a:ext uri="{FF2B5EF4-FFF2-40B4-BE49-F238E27FC236}">
                <a16:creationId xmlns:a16="http://schemas.microsoft.com/office/drawing/2014/main" id="{394447B4-7317-4B4F-8A96-7AD564B8BBA7}"/>
              </a:ext>
            </a:extLst>
          </p:cNvPr>
          <p:cNvSpPr/>
          <p:nvPr/>
        </p:nvSpPr>
        <p:spPr>
          <a:xfrm>
            <a:off x="3098144" y="2675527"/>
            <a:ext cx="5776908" cy="974287"/>
          </a:xfrm>
          <a:prstGeom prst="roundRect">
            <a:avLst/>
          </a:prstGeom>
          <a:noFill/>
          <a:ln w="57150">
            <a:solidFill>
              <a:srgbClr val="0276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496"/>
              </a:spcAft>
            </a:pPr>
            <a:endParaRPr lang="en-US" sz="115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B498DC1-DB69-48A9-9DC0-046EFD4EA7BD}"/>
              </a:ext>
            </a:extLst>
          </p:cNvPr>
          <p:cNvGrpSpPr/>
          <p:nvPr/>
        </p:nvGrpSpPr>
        <p:grpSpPr>
          <a:xfrm>
            <a:off x="3550458" y="2760952"/>
            <a:ext cx="1222568" cy="361078"/>
            <a:chOff x="2700175" y="1956815"/>
            <a:chExt cx="1478633" cy="436705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AC6760E6-5E5C-428D-9981-D5A707CBBA7D}"/>
                </a:ext>
              </a:extLst>
            </p:cNvPr>
            <p:cNvSpPr/>
            <p:nvPr/>
          </p:nvSpPr>
          <p:spPr>
            <a:xfrm>
              <a:off x="2700175" y="1956815"/>
              <a:ext cx="1478633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302419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88" dirty="0">
                  <a:solidFill>
                    <a:schemeClr val="bg1"/>
                  </a:solidFill>
                </a:rPr>
                <a:t>Thread</a:t>
              </a:r>
              <a:endParaRPr lang="en-US" sz="1158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FD2EBAB-B424-4D15-964A-4D41746C7005}"/>
                </a:ext>
              </a:extLst>
            </p:cNvPr>
            <p:cNvSpPr/>
            <p:nvPr/>
          </p:nvSpPr>
          <p:spPr>
            <a:xfrm>
              <a:off x="3876548" y="1956815"/>
              <a:ext cx="111252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26E04B7-4E24-4BC2-AF4C-B78EA9C5D442}"/>
              </a:ext>
            </a:extLst>
          </p:cNvPr>
          <p:cNvGrpSpPr/>
          <p:nvPr/>
        </p:nvGrpSpPr>
        <p:grpSpPr>
          <a:xfrm>
            <a:off x="4854986" y="2760951"/>
            <a:ext cx="1303191" cy="361078"/>
            <a:chOff x="2700175" y="1956815"/>
            <a:chExt cx="1576143" cy="436705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6F68BCDD-72E7-4694-811D-AE2FFBA9CD2D}"/>
                </a:ext>
              </a:extLst>
            </p:cNvPr>
            <p:cNvSpPr/>
            <p:nvPr/>
          </p:nvSpPr>
          <p:spPr>
            <a:xfrm>
              <a:off x="2700175" y="1956815"/>
              <a:ext cx="1576143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64616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Virt. Timer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0CFD0A7-ABBE-4221-98E2-A9E3A19F324C}"/>
                </a:ext>
              </a:extLst>
            </p:cNvPr>
            <p:cNvSpPr/>
            <p:nvPr/>
          </p:nvSpPr>
          <p:spPr>
            <a:xfrm>
              <a:off x="3967988" y="1956815"/>
              <a:ext cx="111252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AAECAAD-6F8E-4920-A3D9-78FC7EBFEFC9}"/>
              </a:ext>
            </a:extLst>
          </p:cNvPr>
          <p:cNvGrpSpPr/>
          <p:nvPr/>
        </p:nvGrpSpPr>
        <p:grpSpPr>
          <a:xfrm>
            <a:off x="6226221" y="2760950"/>
            <a:ext cx="817265" cy="361078"/>
            <a:chOff x="2700176" y="1956815"/>
            <a:chExt cx="988440" cy="436705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7895CE95-0BAE-46CD-956E-E5B9510CE3DA}"/>
                </a:ext>
              </a:extLst>
            </p:cNvPr>
            <p:cNvSpPr/>
            <p:nvPr/>
          </p:nvSpPr>
          <p:spPr>
            <a:xfrm>
              <a:off x="2700176" y="1956815"/>
              <a:ext cx="988440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26814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88" dirty="0">
                  <a:solidFill>
                    <a:schemeClr val="bg1"/>
                  </a:solidFill>
                </a:rPr>
                <a:t>BLE</a:t>
              </a:r>
              <a:endParaRPr lang="en-US" sz="1158" dirty="0">
                <a:solidFill>
                  <a:schemeClr val="bg1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837955F-7305-4736-A97A-1FCDC712257F}"/>
                </a:ext>
              </a:extLst>
            </p:cNvPr>
            <p:cNvSpPr/>
            <p:nvPr/>
          </p:nvSpPr>
          <p:spPr>
            <a:xfrm>
              <a:off x="3386149" y="1956815"/>
              <a:ext cx="109728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48849D3-8FDD-4B4E-8787-CE236FB127D9}"/>
              </a:ext>
            </a:extLst>
          </p:cNvPr>
          <p:cNvGrpSpPr/>
          <p:nvPr/>
        </p:nvGrpSpPr>
        <p:grpSpPr>
          <a:xfrm>
            <a:off x="7128271" y="2760949"/>
            <a:ext cx="1533972" cy="361078"/>
            <a:chOff x="2700175" y="1956815"/>
            <a:chExt cx="1855261" cy="436705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9CC78995-A13E-471C-BF11-733252C4550B}"/>
                </a:ext>
              </a:extLst>
            </p:cNvPr>
            <p:cNvSpPr/>
            <p:nvPr/>
          </p:nvSpPr>
          <p:spPr>
            <a:xfrm>
              <a:off x="2700175" y="1956815"/>
              <a:ext cx="1855261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64616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Temp. Sensor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A0C0F9D-BE4A-4A84-833C-15CDD0C88399}"/>
                </a:ext>
              </a:extLst>
            </p:cNvPr>
            <p:cNvSpPr/>
            <p:nvPr/>
          </p:nvSpPr>
          <p:spPr>
            <a:xfrm>
              <a:off x="4261103" y="1956815"/>
              <a:ext cx="111252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sp>
        <p:nvSpPr>
          <p:cNvPr id="46" name="Rounded Rectangle 46">
            <a:extLst>
              <a:ext uri="{FF2B5EF4-FFF2-40B4-BE49-F238E27FC236}">
                <a16:creationId xmlns:a16="http://schemas.microsoft.com/office/drawing/2014/main" id="{75C14E8F-DD30-4734-8FB8-AE07BB5D6B91}"/>
              </a:ext>
            </a:extLst>
          </p:cNvPr>
          <p:cNvSpPr/>
          <p:nvPr/>
        </p:nvSpPr>
        <p:spPr>
          <a:xfrm>
            <a:off x="1978548" y="2675526"/>
            <a:ext cx="961666" cy="974288"/>
          </a:xfrm>
          <a:prstGeom prst="roundRect">
            <a:avLst>
              <a:gd name="adj" fmla="val 19692"/>
            </a:avLst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96"/>
              </a:spcAft>
            </a:pPr>
            <a:r>
              <a:rPr lang="en-US" sz="140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System Calls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88ADAC7-A917-4FD5-8D69-FEACB9A2199F}"/>
              </a:ext>
            </a:extLst>
          </p:cNvPr>
          <p:cNvGrpSpPr/>
          <p:nvPr/>
        </p:nvGrpSpPr>
        <p:grpSpPr>
          <a:xfrm>
            <a:off x="3693088" y="3226100"/>
            <a:ext cx="1222568" cy="361078"/>
            <a:chOff x="2700175" y="1956815"/>
            <a:chExt cx="1478633" cy="436705"/>
          </a:xfrm>
        </p:grpSpPr>
        <p:sp>
          <p:nvSpPr>
            <p:cNvPr id="48" name="Rounded Rectangle 48">
              <a:extLst>
                <a:ext uri="{FF2B5EF4-FFF2-40B4-BE49-F238E27FC236}">
                  <a16:creationId xmlns:a16="http://schemas.microsoft.com/office/drawing/2014/main" id="{EC704139-212D-40D0-A8CD-EB684BDAFF3B}"/>
                </a:ext>
              </a:extLst>
            </p:cNvPr>
            <p:cNvSpPr/>
            <p:nvPr/>
          </p:nvSpPr>
          <p:spPr>
            <a:xfrm>
              <a:off x="2700175" y="1956815"/>
              <a:ext cx="1478633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226814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88" dirty="0">
                  <a:solidFill>
                    <a:schemeClr val="bg1"/>
                  </a:solidFill>
                </a:rPr>
                <a:t>6LoWPAN</a:t>
              </a:r>
              <a:endParaRPr lang="en-US" sz="1158" dirty="0">
                <a:solidFill>
                  <a:schemeClr val="bg1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92D1FC9-8DE9-469F-9B71-7CBEC8CDD213}"/>
                </a:ext>
              </a:extLst>
            </p:cNvPr>
            <p:cNvSpPr/>
            <p:nvPr/>
          </p:nvSpPr>
          <p:spPr>
            <a:xfrm>
              <a:off x="3876548" y="1956815"/>
              <a:ext cx="111252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2B4FA4D-ED41-4E38-88C2-B98C9FB7B1C9}"/>
              </a:ext>
            </a:extLst>
          </p:cNvPr>
          <p:cNvGrpSpPr/>
          <p:nvPr/>
        </p:nvGrpSpPr>
        <p:grpSpPr>
          <a:xfrm>
            <a:off x="7475860" y="3226100"/>
            <a:ext cx="1008471" cy="361078"/>
            <a:chOff x="2700176" y="1956815"/>
            <a:chExt cx="1219694" cy="436705"/>
          </a:xfrm>
        </p:grpSpPr>
        <p:sp>
          <p:nvSpPr>
            <p:cNvPr id="51" name="Rounded Rectangle 51">
              <a:extLst>
                <a:ext uri="{FF2B5EF4-FFF2-40B4-BE49-F238E27FC236}">
                  <a16:creationId xmlns:a16="http://schemas.microsoft.com/office/drawing/2014/main" id="{B948F831-A4CD-4B07-8259-B2A4320F65A6}"/>
                </a:ext>
              </a:extLst>
            </p:cNvPr>
            <p:cNvSpPr/>
            <p:nvPr/>
          </p:nvSpPr>
          <p:spPr>
            <a:xfrm>
              <a:off x="2700176" y="1956815"/>
              <a:ext cx="1219694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64616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200" dirty="0">
                  <a:solidFill>
                    <a:schemeClr val="bg1"/>
                  </a:solidFill>
                </a:rPr>
                <a:t>SI7021</a:t>
              </a:r>
              <a:endParaRPr 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723BBCC-9B4B-499C-9DC5-D35B7F58FCB4}"/>
                </a:ext>
              </a:extLst>
            </p:cNvPr>
            <p:cNvSpPr/>
            <p:nvPr/>
          </p:nvSpPr>
          <p:spPr>
            <a:xfrm>
              <a:off x="3641171" y="1956815"/>
              <a:ext cx="111252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4106DAA-58B3-46C8-820B-D46D38C0360A}"/>
              </a:ext>
            </a:extLst>
          </p:cNvPr>
          <p:cNvGrpSpPr/>
          <p:nvPr/>
        </p:nvGrpSpPr>
        <p:grpSpPr>
          <a:xfrm>
            <a:off x="4997508" y="3226100"/>
            <a:ext cx="1303191" cy="361078"/>
            <a:chOff x="2700175" y="1956815"/>
            <a:chExt cx="1576143" cy="436705"/>
          </a:xfrm>
        </p:grpSpPr>
        <p:sp>
          <p:nvSpPr>
            <p:cNvPr id="54" name="Rounded Rectangle 54">
              <a:extLst>
                <a:ext uri="{FF2B5EF4-FFF2-40B4-BE49-F238E27FC236}">
                  <a16:creationId xmlns:a16="http://schemas.microsoft.com/office/drawing/2014/main" id="{EC1AF4B4-F2C5-4AA3-AE0C-CB8A03495F6E}"/>
                </a:ext>
              </a:extLst>
            </p:cNvPr>
            <p:cNvSpPr/>
            <p:nvPr/>
          </p:nvSpPr>
          <p:spPr>
            <a:xfrm>
              <a:off x="2700175" y="1956815"/>
              <a:ext cx="1576143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64616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88" dirty="0">
                  <a:solidFill>
                    <a:schemeClr val="bg1"/>
                  </a:solidFill>
                </a:rPr>
                <a:t>SD Card</a:t>
              </a:r>
              <a:endParaRPr lang="en-US" sz="1158" dirty="0">
                <a:solidFill>
                  <a:schemeClr val="bg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C1D35CA-9238-49DD-871A-D6104CDBAADA}"/>
                </a:ext>
              </a:extLst>
            </p:cNvPr>
            <p:cNvSpPr/>
            <p:nvPr/>
          </p:nvSpPr>
          <p:spPr>
            <a:xfrm>
              <a:off x="3967988" y="1956815"/>
              <a:ext cx="111252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347225D-C5AE-4FA1-A88E-F10183BE3DD8}"/>
              </a:ext>
            </a:extLst>
          </p:cNvPr>
          <p:cNvGrpSpPr/>
          <p:nvPr/>
        </p:nvGrpSpPr>
        <p:grpSpPr>
          <a:xfrm>
            <a:off x="6355722" y="3226100"/>
            <a:ext cx="1051946" cy="361078"/>
            <a:chOff x="2700175" y="1956815"/>
            <a:chExt cx="1272275" cy="436705"/>
          </a:xfrm>
        </p:grpSpPr>
        <p:sp>
          <p:nvSpPr>
            <p:cNvPr id="57" name="Rounded Rectangle 57">
              <a:extLst>
                <a:ext uri="{FF2B5EF4-FFF2-40B4-BE49-F238E27FC236}">
                  <a16:creationId xmlns:a16="http://schemas.microsoft.com/office/drawing/2014/main" id="{8F3C0028-95A2-472C-9D49-45AB612DE266}"/>
                </a:ext>
              </a:extLst>
            </p:cNvPr>
            <p:cNvSpPr/>
            <p:nvPr/>
          </p:nvSpPr>
          <p:spPr>
            <a:xfrm>
              <a:off x="2700175" y="1956815"/>
              <a:ext cx="1272275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26814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Console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261D3CC-4CFB-43C3-8D45-906498C9B84C}"/>
                </a:ext>
              </a:extLst>
            </p:cNvPr>
            <p:cNvSpPr/>
            <p:nvPr/>
          </p:nvSpPr>
          <p:spPr>
            <a:xfrm>
              <a:off x="3680618" y="1956815"/>
              <a:ext cx="109728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353AD2C-6CCC-4C1B-AB35-E7A9A2E28000}"/>
              </a:ext>
            </a:extLst>
          </p:cNvPr>
          <p:cNvCxnSpPr/>
          <p:nvPr/>
        </p:nvCxnSpPr>
        <p:spPr>
          <a:xfrm>
            <a:off x="1852538" y="2534680"/>
            <a:ext cx="7174885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ACD6A9F-A0F7-4B97-B89C-66A50639B087}"/>
              </a:ext>
            </a:extLst>
          </p:cNvPr>
          <p:cNvSpPr txBox="1"/>
          <p:nvPr/>
        </p:nvSpPr>
        <p:spPr>
          <a:xfrm>
            <a:off x="9251785" y="2675526"/>
            <a:ext cx="1076461" cy="103888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158" dirty="0"/>
              <a:t>Untrusted</a:t>
            </a:r>
          </a:p>
          <a:p>
            <a:pPr algn="ctr"/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unsafe</a:t>
            </a:r>
            <a:b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ea typeface="Courier New" charset="0"/>
                <a:cs typeface="Courier New" charset="0"/>
              </a:rPr>
              <a:t>forbidden</a:t>
            </a: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A82BE6C-A3A8-422C-B99C-B8360ECBA9E0}"/>
              </a:ext>
            </a:extLst>
          </p:cNvPr>
          <p:cNvSpPr txBox="1"/>
          <p:nvPr/>
        </p:nvSpPr>
        <p:spPr>
          <a:xfrm>
            <a:off x="9251785" y="3745041"/>
            <a:ext cx="1436804" cy="157565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158" dirty="0"/>
              <a:t>Trusted</a:t>
            </a:r>
          </a:p>
          <a:p>
            <a:pPr algn="ctr"/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unsafe</a:t>
            </a:r>
            <a:b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ea typeface="Courier New" charset="0"/>
                <a:cs typeface="Courier New" charset="0"/>
              </a:rPr>
            </a:b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ea typeface="Courier New" charset="0"/>
                <a:cs typeface="Courier New" charset="0"/>
              </a:rPr>
              <a:t>allowed for MMIO,</a:t>
            </a:r>
            <a:b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ea typeface="Courier New" charset="0"/>
                <a:cs typeface="Courier New" charset="0"/>
              </a:rPr>
            </a:b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ea typeface="Courier New" charset="0"/>
                <a:cs typeface="Courier New" charset="0"/>
              </a:rPr>
              <a:t>PIC, etc.</a:t>
            </a: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62" name="Right Brace 61">
            <a:extLst>
              <a:ext uri="{FF2B5EF4-FFF2-40B4-BE49-F238E27FC236}">
                <a16:creationId xmlns:a16="http://schemas.microsoft.com/office/drawing/2014/main" id="{DC9236BC-128B-49FE-9094-83F23D5C1B3D}"/>
              </a:ext>
            </a:extLst>
          </p:cNvPr>
          <p:cNvSpPr/>
          <p:nvPr/>
        </p:nvSpPr>
        <p:spPr>
          <a:xfrm>
            <a:off x="8950879" y="3806548"/>
            <a:ext cx="123717" cy="1456326"/>
          </a:xfrm>
          <a:prstGeom prst="rightBrace">
            <a:avLst>
              <a:gd name="adj1" fmla="val 6024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sp>
        <p:nvSpPr>
          <p:cNvPr id="63" name="Right Brace 62">
            <a:extLst>
              <a:ext uri="{FF2B5EF4-FFF2-40B4-BE49-F238E27FC236}">
                <a16:creationId xmlns:a16="http://schemas.microsoft.com/office/drawing/2014/main" id="{9A0FEF35-2288-421D-A62C-7A14434C8E83}"/>
              </a:ext>
            </a:extLst>
          </p:cNvPr>
          <p:cNvSpPr/>
          <p:nvPr/>
        </p:nvSpPr>
        <p:spPr>
          <a:xfrm>
            <a:off x="8950856" y="2675526"/>
            <a:ext cx="123739" cy="970602"/>
          </a:xfrm>
          <a:prstGeom prst="rightBrace">
            <a:avLst>
              <a:gd name="adj1" fmla="val 6024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EDB1D34-96E3-4E28-BDE7-B891A8109F35}"/>
              </a:ext>
            </a:extLst>
          </p:cNvPr>
          <p:cNvSpPr/>
          <p:nvPr/>
        </p:nvSpPr>
        <p:spPr>
          <a:xfrm>
            <a:off x="1978546" y="3474928"/>
            <a:ext cx="961668" cy="680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C2EFFF7-BE71-4369-8E91-B8F64D1AA0BD}"/>
              </a:ext>
            </a:extLst>
          </p:cNvPr>
          <p:cNvCxnSpPr>
            <a:stCxn id="46" idx="1"/>
            <a:endCxn id="19" idx="1"/>
          </p:cNvCxnSpPr>
          <p:nvPr/>
        </p:nvCxnSpPr>
        <p:spPr>
          <a:xfrm flipH="1">
            <a:off x="1978547" y="3162670"/>
            <a:ext cx="1" cy="1372042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F11D019-5B2F-444E-BB0F-BCF61F27BD91}"/>
              </a:ext>
            </a:extLst>
          </p:cNvPr>
          <p:cNvCxnSpPr/>
          <p:nvPr/>
        </p:nvCxnSpPr>
        <p:spPr>
          <a:xfrm>
            <a:off x="2940214" y="2926362"/>
            <a:ext cx="0" cy="880186"/>
          </a:xfrm>
          <a:prstGeom prst="line">
            <a:avLst/>
          </a:prstGeom>
          <a:ln w="57150" cap="sq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Freeform 86">
            <a:extLst>
              <a:ext uri="{FF2B5EF4-FFF2-40B4-BE49-F238E27FC236}">
                <a16:creationId xmlns:a16="http://schemas.microsoft.com/office/drawing/2014/main" id="{1E99E47D-4B28-4F13-99DF-55806F3F0677}"/>
              </a:ext>
            </a:extLst>
          </p:cNvPr>
          <p:cNvSpPr/>
          <p:nvPr/>
        </p:nvSpPr>
        <p:spPr>
          <a:xfrm>
            <a:off x="2814205" y="3587178"/>
            <a:ext cx="336878" cy="348432"/>
          </a:xfrm>
          <a:custGeom>
            <a:avLst/>
            <a:gdLst>
              <a:gd name="connsiteX0" fmla="*/ 381000 w 387350"/>
              <a:gd name="connsiteY0" fmla="*/ 368300 h 368300"/>
              <a:gd name="connsiteX1" fmla="*/ 387350 w 387350"/>
              <a:gd name="connsiteY1" fmla="*/ 212725 h 368300"/>
              <a:gd name="connsiteX2" fmla="*/ 250825 w 387350"/>
              <a:gd name="connsiteY2" fmla="*/ 174625 h 368300"/>
              <a:gd name="connsiteX3" fmla="*/ 203200 w 387350"/>
              <a:gd name="connsiteY3" fmla="*/ 98425 h 368300"/>
              <a:gd name="connsiteX4" fmla="*/ 142875 w 387350"/>
              <a:gd name="connsiteY4" fmla="*/ 0 h 368300"/>
              <a:gd name="connsiteX5" fmla="*/ 0 w 387350"/>
              <a:gd name="connsiteY5" fmla="*/ 0 h 368300"/>
              <a:gd name="connsiteX6" fmla="*/ 9525 w 387350"/>
              <a:gd name="connsiteY6" fmla="*/ 358775 h 368300"/>
              <a:gd name="connsiteX7" fmla="*/ 196850 w 387350"/>
              <a:gd name="connsiteY7" fmla="*/ 339725 h 36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7350" h="368300">
                <a:moveTo>
                  <a:pt x="381000" y="368300"/>
                </a:moveTo>
                <a:lnTo>
                  <a:pt x="387350" y="212725"/>
                </a:lnTo>
                <a:lnTo>
                  <a:pt x="250825" y="174625"/>
                </a:lnTo>
                <a:lnTo>
                  <a:pt x="203200" y="98425"/>
                </a:lnTo>
                <a:lnTo>
                  <a:pt x="142875" y="0"/>
                </a:lnTo>
                <a:lnTo>
                  <a:pt x="0" y="0"/>
                </a:lnTo>
                <a:lnTo>
                  <a:pt x="9525" y="358775"/>
                </a:lnTo>
                <a:lnTo>
                  <a:pt x="196850" y="339725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sp>
        <p:nvSpPr>
          <p:cNvPr id="68" name="Arc 67">
            <a:extLst>
              <a:ext uri="{FF2B5EF4-FFF2-40B4-BE49-F238E27FC236}">
                <a16:creationId xmlns:a16="http://schemas.microsoft.com/office/drawing/2014/main" id="{799BD14B-54FE-42D9-BE39-CE5AB0D31323}"/>
              </a:ext>
            </a:extLst>
          </p:cNvPr>
          <p:cNvSpPr/>
          <p:nvPr/>
        </p:nvSpPr>
        <p:spPr>
          <a:xfrm rot="10800000">
            <a:off x="2940213" y="3341684"/>
            <a:ext cx="485153" cy="465211"/>
          </a:xfrm>
          <a:prstGeom prst="arc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88" dirty="0">
              <a:solidFill>
                <a:srgbClr val="C057C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8C80371-6160-43C9-86F2-744B7645DB68}"/>
              </a:ext>
            </a:extLst>
          </p:cNvPr>
          <p:cNvSpPr txBox="1"/>
          <p:nvPr/>
        </p:nvSpPr>
        <p:spPr>
          <a:xfrm>
            <a:off x="9251785" y="1378780"/>
            <a:ext cx="1279128" cy="102247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158" dirty="0"/>
              <a:t>Untrusted</a:t>
            </a:r>
          </a:p>
          <a:p>
            <a:pPr algn="ctr"/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(isolated by the MPU and preemptively scheduled)</a:t>
            </a:r>
          </a:p>
        </p:txBody>
      </p:sp>
      <p:sp>
        <p:nvSpPr>
          <p:cNvPr id="70" name="Right Brace 69">
            <a:extLst>
              <a:ext uri="{FF2B5EF4-FFF2-40B4-BE49-F238E27FC236}">
                <a16:creationId xmlns:a16="http://schemas.microsoft.com/office/drawing/2014/main" id="{B7BEC101-9BDE-41BD-8482-C84C3DF2C718}"/>
              </a:ext>
            </a:extLst>
          </p:cNvPr>
          <p:cNvSpPr/>
          <p:nvPr/>
        </p:nvSpPr>
        <p:spPr>
          <a:xfrm>
            <a:off x="8958463" y="1378780"/>
            <a:ext cx="116133" cy="1022477"/>
          </a:xfrm>
          <a:prstGeom prst="rightBrace">
            <a:avLst>
              <a:gd name="adj1" fmla="val 6024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4813A81-3156-419D-9375-6FB66AAECAA0}"/>
              </a:ext>
            </a:extLst>
          </p:cNvPr>
          <p:cNvGrpSpPr/>
          <p:nvPr/>
        </p:nvGrpSpPr>
        <p:grpSpPr>
          <a:xfrm>
            <a:off x="3598086" y="1378780"/>
            <a:ext cx="1548376" cy="858529"/>
            <a:chOff x="2315679" y="664694"/>
            <a:chExt cx="1872682" cy="1038347"/>
          </a:xfrm>
        </p:grpSpPr>
        <p:sp>
          <p:nvSpPr>
            <p:cNvPr id="72" name="Rounded Rectangle 65">
              <a:extLst>
                <a:ext uri="{FF2B5EF4-FFF2-40B4-BE49-F238E27FC236}">
                  <a16:creationId xmlns:a16="http://schemas.microsoft.com/office/drawing/2014/main" id="{804EF3A2-8503-4CF5-9E35-51384DD627F9}"/>
                </a:ext>
              </a:extLst>
            </p:cNvPr>
            <p:cNvSpPr/>
            <p:nvPr/>
          </p:nvSpPr>
          <p:spPr>
            <a:xfrm>
              <a:off x="2315679" y="664694"/>
              <a:ext cx="1872682" cy="1038347"/>
            </a:xfrm>
            <a:prstGeom prst="roundRect">
              <a:avLst>
                <a:gd name="adj" fmla="val 19692"/>
              </a:avLst>
            </a:prstGeom>
            <a:solidFill>
              <a:srgbClr val="0E9D57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3628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323" dirty="0">
                  <a:solidFill>
                    <a:schemeClr val="bg1"/>
                  </a:solidFill>
                </a:rPr>
                <a:t>App written in Rust</a:t>
              </a: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7D548E18-03D1-4A91-8224-149B7B9D2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5278" y="904086"/>
              <a:ext cx="552217" cy="552217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2F86A54-CFB9-4D54-A4BF-EAF2C7D24B25}"/>
              </a:ext>
            </a:extLst>
          </p:cNvPr>
          <p:cNvGrpSpPr/>
          <p:nvPr/>
        </p:nvGrpSpPr>
        <p:grpSpPr>
          <a:xfrm>
            <a:off x="1978547" y="1389826"/>
            <a:ext cx="1473460" cy="858529"/>
            <a:chOff x="4365036" y="664694"/>
            <a:chExt cx="1782075" cy="1038347"/>
          </a:xfrm>
        </p:grpSpPr>
        <p:sp>
          <p:nvSpPr>
            <p:cNvPr id="75" name="Rounded Rectangle 66">
              <a:extLst>
                <a:ext uri="{FF2B5EF4-FFF2-40B4-BE49-F238E27FC236}">
                  <a16:creationId xmlns:a16="http://schemas.microsoft.com/office/drawing/2014/main" id="{73A8FCBB-78D9-4720-AC34-2FE682D680B6}"/>
                </a:ext>
              </a:extLst>
            </p:cNvPr>
            <p:cNvSpPr/>
            <p:nvPr/>
          </p:nvSpPr>
          <p:spPr>
            <a:xfrm>
              <a:off x="4365036" y="664694"/>
              <a:ext cx="1782075" cy="1038347"/>
            </a:xfrm>
            <a:prstGeom prst="roundRect">
              <a:avLst>
                <a:gd name="adj" fmla="val 19692"/>
              </a:avLst>
            </a:prstGeom>
            <a:solidFill>
              <a:srgbClr val="0E9D57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3628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323" dirty="0">
                  <a:solidFill>
                    <a:schemeClr val="bg1"/>
                  </a:solidFill>
                </a:rPr>
                <a:t>C App Ported to Tock</a:t>
              </a: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541AD113-3C48-476F-9A5C-A2A5FBC06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011" y="916056"/>
              <a:ext cx="552217" cy="552217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38A0AF6-2435-4C28-9411-10849523749D}"/>
              </a:ext>
            </a:extLst>
          </p:cNvPr>
          <p:cNvGrpSpPr/>
          <p:nvPr/>
        </p:nvGrpSpPr>
        <p:grpSpPr>
          <a:xfrm>
            <a:off x="5292543" y="1378780"/>
            <a:ext cx="1894136" cy="858529"/>
            <a:chOff x="6323786" y="661022"/>
            <a:chExt cx="2290861" cy="1038347"/>
          </a:xfrm>
        </p:grpSpPr>
        <p:sp>
          <p:nvSpPr>
            <p:cNvPr id="78" name="Rounded Rectangle 67">
              <a:extLst>
                <a:ext uri="{FF2B5EF4-FFF2-40B4-BE49-F238E27FC236}">
                  <a16:creationId xmlns:a16="http://schemas.microsoft.com/office/drawing/2014/main" id="{A7FDD6CA-0C5D-4A3D-B1F0-94A9A2570DFA}"/>
                </a:ext>
              </a:extLst>
            </p:cNvPr>
            <p:cNvSpPr/>
            <p:nvPr/>
          </p:nvSpPr>
          <p:spPr>
            <a:xfrm>
              <a:off x="6323786" y="661022"/>
              <a:ext cx="2290861" cy="1038347"/>
            </a:xfrm>
            <a:prstGeom prst="roundRect">
              <a:avLst>
                <a:gd name="adj" fmla="val 19692"/>
              </a:avLst>
            </a:prstGeom>
            <a:solidFill>
              <a:srgbClr val="0E9D57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3628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323" dirty="0">
                  <a:solidFill>
                    <a:schemeClr val="bg1"/>
                  </a:solidFill>
                </a:rPr>
                <a:t>[Service] BLE Environmental Sensing Profile </a:t>
              </a:r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3F784EAD-F2A9-400A-B2B8-2260B1296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3163" y="922016"/>
              <a:ext cx="552217" cy="552217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CB796B8-2FD6-44E9-89CC-EFF64A0AE30A}"/>
              </a:ext>
            </a:extLst>
          </p:cNvPr>
          <p:cNvGrpSpPr/>
          <p:nvPr/>
        </p:nvGrpSpPr>
        <p:grpSpPr>
          <a:xfrm>
            <a:off x="7332759" y="1381815"/>
            <a:ext cx="1542293" cy="1019442"/>
            <a:chOff x="8791322" y="664693"/>
            <a:chExt cx="1865325" cy="1232963"/>
          </a:xfrm>
        </p:grpSpPr>
        <p:sp>
          <p:nvSpPr>
            <p:cNvPr id="81" name="Rounded Rectangle 68">
              <a:extLst>
                <a:ext uri="{FF2B5EF4-FFF2-40B4-BE49-F238E27FC236}">
                  <a16:creationId xmlns:a16="http://schemas.microsoft.com/office/drawing/2014/main" id="{EB60A144-5DD3-426A-BC8C-4B61A97D7386}"/>
                </a:ext>
              </a:extLst>
            </p:cNvPr>
            <p:cNvSpPr/>
            <p:nvPr/>
          </p:nvSpPr>
          <p:spPr>
            <a:xfrm>
              <a:off x="8791322" y="664693"/>
              <a:ext cx="1865325" cy="1232963"/>
            </a:xfrm>
            <a:prstGeom prst="roundRect">
              <a:avLst>
                <a:gd name="adj" fmla="val 19692"/>
              </a:avLst>
            </a:prstGeom>
            <a:solidFill>
              <a:srgbClr val="0E9D57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3628" tIns="75605" bIns="0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323" b="1" dirty="0">
                  <a:solidFill>
                    <a:schemeClr val="bg1"/>
                  </a:solidFill>
                  <a:latin typeface="Courier New" charset="0"/>
                  <a:ea typeface="Courier New" charset="0"/>
                  <a:cs typeface="Courier New" charset="0"/>
                </a:rPr>
                <a:t>while(1)</a:t>
              </a:r>
            </a:p>
            <a:p>
              <a:pPr algn="ctr">
                <a:spcAft>
                  <a:spcPts val="496"/>
                </a:spcAft>
              </a:pPr>
              <a:r>
                <a:rPr lang="en-US" sz="2315" b="1" dirty="0">
                  <a:solidFill>
                    <a:schemeClr val="bg1"/>
                  </a:solidFill>
                  <a:ea typeface="Courier New" charset="0"/>
                  <a:cs typeface="Courier New" charset="0"/>
                </a:rPr>
                <a:t>😈</a:t>
              </a:r>
              <a:endParaRPr lang="en-US" sz="1323" b="1" dirty="0">
                <a:solidFill>
                  <a:schemeClr val="bg1"/>
                </a:solidFill>
                <a:ea typeface="Courier New" charset="0"/>
                <a:cs typeface="Courier New" charset="0"/>
              </a:endParaRPr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674D0C7A-F549-48B8-931E-CE85732BE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3418" y="1028660"/>
              <a:ext cx="552217" cy="552217"/>
            </a:xfrm>
            <a:prstGeom prst="rect">
              <a:avLst/>
            </a:prstGeom>
          </p:spPr>
        </p:pic>
      </p:grpSp>
      <p:sp>
        <p:nvSpPr>
          <p:cNvPr id="83" name="Freeform 101">
            <a:extLst>
              <a:ext uri="{FF2B5EF4-FFF2-40B4-BE49-F238E27FC236}">
                <a16:creationId xmlns:a16="http://schemas.microsoft.com/office/drawing/2014/main" id="{39F09680-18FF-4872-9887-8390D62BC5BA}"/>
              </a:ext>
            </a:extLst>
          </p:cNvPr>
          <p:cNvSpPr/>
          <p:nvPr/>
        </p:nvSpPr>
        <p:spPr>
          <a:xfrm>
            <a:off x="3616063" y="3807801"/>
            <a:ext cx="834150" cy="696688"/>
          </a:xfrm>
          <a:custGeom>
            <a:avLst/>
            <a:gdLst>
              <a:gd name="connsiteX0" fmla="*/ 0 w 1008862"/>
              <a:gd name="connsiteY0" fmla="*/ 0 h 842608"/>
              <a:gd name="connsiteX1" fmla="*/ 997527 w 1008862"/>
              <a:gd name="connsiteY1" fmla="*/ 0 h 842608"/>
              <a:gd name="connsiteX2" fmla="*/ 1008862 w 1008862"/>
              <a:gd name="connsiteY2" fmla="*/ 419415 h 842608"/>
              <a:gd name="connsiteX3" fmla="*/ 676353 w 1008862"/>
              <a:gd name="connsiteY3" fmla="*/ 423193 h 842608"/>
              <a:gd name="connsiteX4" fmla="*/ 570555 w 1008862"/>
              <a:gd name="connsiteY4" fmla="*/ 457200 h 842608"/>
              <a:gd name="connsiteX5" fmla="*/ 479871 w 1008862"/>
              <a:gd name="connsiteY5" fmla="*/ 540327 h 842608"/>
              <a:gd name="connsiteX6" fmla="*/ 445864 w 1008862"/>
              <a:gd name="connsiteY6" fmla="*/ 612119 h 842608"/>
              <a:gd name="connsiteX7" fmla="*/ 438307 w 1008862"/>
              <a:gd name="connsiteY7" fmla="*/ 842608 h 842608"/>
              <a:gd name="connsiteX8" fmla="*/ 79348 w 1008862"/>
              <a:gd name="connsiteY8" fmla="*/ 597005 h 842608"/>
              <a:gd name="connsiteX9" fmla="*/ 0 w 1008862"/>
              <a:gd name="connsiteY9" fmla="*/ 0 h 84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8862" h="842608">
                <a:moveTo>
                  <a:pt x="0" y="0"/>
                </a:moveTo>
                <a:lnTo>
                  <a:pt x="997527" y="0"/>
                </a:lnTo>
                <a:lnTo>
                  <a:pt x="1008862" y="419415"/>
                </a:lnTo>
                <a:lnTo>
                  <a:pt x="676353" y="423193"/>
                </a:lnTo>
                <a:lnTo>
                  <a:pt x="570555" y="457200"/>
                </a:lnTo>
                <a:lnTo>
                  <a:pt x="479871" y="540327"/>
                </a:lnTo>
                <a:lnTo>
                  <a:pt x="445864" y="612119"/>
                </a:lnTo>
                <a:lnTo>
                  <a:pt x="438307" y="842608"/>
                </a:lnTo>
                <a:lnTo>
                  <a:pt x="79348" y="59700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sp>
        <p:nvSpPr>
          <p:cNvPr id="84" name="Arc 83">
            <a:extLst>
              <a:ext uri="{FF2B5EF4-FFF2-40B4-BE49-F238E27FC236}">
                <a16:creationId xmlns:a16="http://schemas.microsoft.com/office/drawing/2014/main" id="{23611651-A18C-4E03-915A-57A2002BC3B1}"/>
              </a:ext>
            </a:extLst>
          </p:cNvPr>
          <p:cNvSpPr/>
          <p:nvPr/>
        </p:nvSpPr>
        <p:spPr>
          <a:xfrm rot="16200000">
            <a:off x="3985456" y="4150022"/>
            <a:ext cx="470054" cy="480696"/>
          </a:xfrm>
          <a:prstGeom prst="arc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88" dirty="0">
              <a:solidFill>
                <a:srgbClr val="C057C1"/>
              </a:solidFill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195930E2-0B15-47C5-B6DA-3121CDDA95D1}"/>
              </a:ext>
            </a:extLst>
          </p:cNvPr>
          <p:cNvCxnSpPr/>
          <p:nvPr/>
        </p:nvCxnSpPr>
        <p:spPr>
          <a:xfrm flipH="1">
            <a:off x="3425367" y="3806548"/>
            <a:ext cx="1263456" cy="0"/>
          </a:xfrm>
          <a:prstGeom prst="line">
            <a:avLst/>
          </a:prstGeom>
          <a:ln w="57150" cap="sq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A0EE766C-1B87-4BF5-910D-CC42ADA381A5}"/>
              </a:ext>
            </a:extLst>
          </p:cNvPr>
          <p:cNvCxnSpPr/>
          <p:nvPr/>
        </p:nvCxnSpPr>
        <p:spPr>
          <a:xfrm flipH="1">
            <a:off x="4226905" y="4155629"/>
            <a:ext cx="1263456" cy="0"/>
          </a:xfrm>
          <a:prstGeom prst="line">
            <a:avLst/>
          </a:prstGeom>
          <a:ln w="57150" cap="sq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2E8428A-1804-46C9-8BF6-40028901A455}"/>
              </a:ext>
            </a:extLst>
          </p:cNvPr>
          <p:cNvCxnSpPr/>
          <p:nvPr/>
        </p:nvCxnSpPr>
        <p:spPr>
          <a:xfrm>
            <a:off x="3980132" y="4409403"/>
            <a:ext cx="0" cy="448126"/>
          </a:xfrm>
          <a:prstGeom prst="line">
            <a:avLst/>
          </a:prstGeom>
          <a:ln w="57150" cap="sq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570065EB-56C2-45BB-BB4B-EE279DDF44C8}"/>
              </a:ext>
            </a:extLst>
          </p:cNvPr>
          <p:cNvSpPr txBox="1"/>
          <p:nvPr/>
        </p:nvSpPr>
        <p:spPr>
          <a:xfrm rot="16200000">
            <a:off x="2791565" y="3000174"/>
            <a:ext cx="970601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88" dirty="0">
                <a:solidFill>
                  <a:srgbClr val="0276BE"/>
                </a:solidFill>
              </a:rPr>
              <a:t>Capsules</a:t>
            </a:r>
          </a:p>
        </p:txBody>
      </p:sp>
      <p:sp>
        <p:nvSpPr>
          <p:cNvPr id="89" name="Rounded Rectangle 30">
            <a:extLst>
              <a:ext uri="{FF2B5EF4-FFF2-40B4-BE49-F238E27FC236}">
                <a16:creationId xmlns:a16="http://schemas.microsoft.com/office/drawing/2014/main" id="{C6A25EFE-CCE0-4947-9113-348139855870}"/>
              </a:ext>
            </a:extLst>
          </p:cNvPr>
          <p:cNvSpPr/>
          <p:nvPr/>
        </p:nvSpPr>
        <p:spPr>
          <a:xfrm>
            <a:off x="1978546" y="2279654"/>
            <a:ext cx="1473460" cy="125434"/>
          </a:xfrm>
          <a:prstGeom prst="roundRect">
            <a:avLst>
              <a:gd name="adj" fmla="val 50000"/>
            </a:avLst>
          </a:prstGeom>
          <a:solidFill>
            <a:srgbClr val="11C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9" dirty="0"/>
              <a:t>libtock</a:t>
            </a:r>
          </a:p>
        </p:txBody>
      </p:sp>
      <p:sp>
        <p:nvSpPr>
          <p:cNvPr id="90" name="Rounded Rectangle 95">
            <a:extLst>
              <a:ext uri="{FF2B5EF4-FFF2-40B4-BE49-F238E27FC236}">
                <a16:creationId xmlns:a16="http://schemas.microsoft.com/office/drawing/2014/main" id="{88A85893-FCCF-4342-A8CC-F66C9355A5FE}"/>
              </a:ext>
            </a:extLst>
          </p:cNvPr>
          <p:cNvSpPr/>
          <p:nvPr/>
        </p:nvSpPr>
        <p:spPr>
          <a:xfrm>
            <a:off x="3598087" y="2278662"/>
            <a:ext cx="1548376" cy="125434"/>
          </a:xfrm>
          <a:prstGeom prst="roundRect">
            <a:avLst>
              <a:gd name="adj" fmla="val 50000"/>
            </a:avLst>
          </a:prstGeom>
          <a:solidFill>
            <a:srgbClr val="11C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9" dirty="0"/>
              <a:t>libtock-rs</a:t>
            </a:r>
          </a:p>
        </p:txBody>
      </p:sp>
      <p:sp>
        <p:nvSpPr>
          <p:cNvPr id="91" name="Rounded Rectangle 96">
            <a:extLst>
              <a:ext uri="{FF2B5EF4-FFF2-40B4-BE49-F238E27FC236}">
                <a16:creationId xmlns:a16="http://schemas.microsoft.com/office/drawing/2014/main" id="{475313A1-B9F0-4206-9F50-B84F1C7EF3F9}"/>
              </a:ext>
            </a:extLst>
          </p:cNvPr>
          <p:cNvSpPr/>
          <p:nvPr/>
        </p:nvSpPr>
        <p:spPr>
          <a:xfrm>
            <a:off x="5292543" y="2275823"/>
            <a:ext cx="962323" cy="125434"/>
          </a:xfrm>
          <a:prstGeom prst="roundRect">
            <a:avLst>
              <a:gd name="adj" fmla="val 50000"/>
            </a:avLst>
          </a:prstGeom>
          <a:solidFill>
            <a:srgbClr val="11C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9" dirty="0"/>
              <a:t>libtock</a:t>
            </a:r>
          </a:p>
        </p:txBody>
      </p:sp>
      <p:sp>
        <p:nvSpPr>
          <p:cNvPr id="92" name="Rounded Rectangle 97">
            <a:extLst>
              <a:ext uri="{FF2B5EF4-FFF2-40B4-BE49-F238E27FC236}">
                <a16:creationId xmlns:a16="http://schemas.microsoft.com/office/drawing/2014/main" id="{5ABD435F-70FC-4EC9-B594-505B6FEA092F}"/>
              </a:ext>
            </a:extLst>
          </p:cNvPr>
          <p:cNvSpPr/>
          <p:nvPr/>
        </p:nvSpPr>
        <p:spPr>
          <a:xfrm>
            <a:off x="6294776" y="2275823"/>
            <a:ext cx="891903" cy="125434"/>
          </a:xfrm>
          <a:prstGeom prst="roundRect">
            <a:avLst>
              <a:gd name="adj" fmla="val 50000"/>
            </a:avLst>
          </a:prstGeom>
          <a:solidFill>
            <a:srgbClr val="11C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9" dirty="0"/>
              <a:t>libnrf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4CE7CE-C095-41EE-88CD-A50B9F364E32}"/>
              </a:ext>
            </a:extLst>
          </p:cNvPr>
          <p:cNvSpPr txBox="1"/>
          <p:nvPr/>
        </p:nvSpPr>
        <p:spPr>
          <a:xfrm>
            <a:off x="63891" y="2319554"/>
            <a:ext cx="1763281" cy="38248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en-US" sz="1600" dirty="0"/>
              <a:t>Syscall Interface</a:t>
            </a:r>
          </a:p>
        </p:txBody>
      </p:sp>
    </p:spTree>
    <p:extLst>
      <p:ext uri="{BB962C8B-B14F-4D97-AF65-F5344CB8AC3E}">
        <p14:creationId xmlns:p14="http://schemas.microsoft.com/office/powerpoint/2010/main" val="138253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 animBg="1"/>
      <p:bldP spid="46" grpId="0" animBg="1"/>
      <p:bldP spid="60" grpId="0"/>
      <p:bldP spid="61" grpId="0"/>
      <p:bldP spid="62" grpId="0" animBg="1"/>
      <p:bldP spid="63" grpId="0" animBg="1"/>
      <p:bldP spid="64" grpId="0" animBg="1"/>
      <p:bldP spid="67" grpId="0" animBg="1"/>
      <p:bldP spid="68" grpId="0" animBg="1"/>
      <p:bldP spid="69" grpId="0"/>
      <p:bldP spid="70" grpId="0" animBg="1"/>
      <p:bldP spid="83" grpId="0" animBg="1"/>
      <p:bldP spid="84" grpId="0" animBg="1"/>
      <p:bldP spid="88" grpId="0"/>
      <p:bldP spid="89" grpId="0" animBg="1"/>
      <p:bldP spid="90" grpId="0" animBg="1"/>
      <p:bldP spid="91" grpId="0" animBg="1"/>
      <p:bldP spid="92" grpId="0" animBg="1"/>
      <p:bldP spid="9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Sensing systems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Platforms</a:t>
            </a:r>
          </a:p>
          <a:p>
            <a:pPr lvl="1"/>
            <a:r>
              <a:rPr lang="en-US" dirty="0"/>
              <a:t>How to improve the capabilities of sensing systems</a:t>
            </a:r>
          </a:p>
          <a:p>
            <a:pPr lvl="1"/>
            <a:r>
              <a:rPr lang="en-US" dirty="0"/>
              <a:t>Examples: lower power, better wireless, new sensors</a:t>
            </a:r>
          </a:p>
          <a:p>
            <a:pPr lvl="1"/>
            <a:endParaRPr lang="en-US" dirty="0"/>
          </a:p>
          <a:p>
            <a:r>
              <a:rPr lang="en-US" b="1" dirty="0"/>
              <a:t>Applications</a:t>
            </a:r>
          </a:p>
          <a:p>
            <a:pPr lvl="1"/>
            <a:r>
              <a:rPr lang="en-US" dirty="0"/>
              <a:t>How to use sensing systems to meet some desired goal</a:t>
            </a:r>
          </a:p>
          <a:p>
            <a:pPr lvl="1"/>
            <a:r>
              <a:rPr lang="en-US" dirty="0"/>
              <a:t>Examples: track human interactions, measure household energy use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12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DC6E5-7797-4AC7-A66C-407F43787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Opo</a:t>
            </a:r>
            <a:r>
              <a:rPr lang="en-US" dirty="0"/>
              <a:t> </a:t>
            </a:r>
            <a:r>
              <a:rPr lang="en-US" sz="2800" dirty="0"/>
              <a:t>(Huang, </a:t>
            </a:r>
            <a:r>
              <a:rPr lang="en-US" sz="2800" dirty="0" err="1"/>
              <a:t>Kuo</a:t>
            </a:r>
            <a:r>
              <a:rPr lang="en-US" sz="2800" dirty="0"/>
              <a:t>, </a:t>
            </a:r>
            <a:r>
              <a:rPr lang="en-US" sz="2800" dirty="0" err="1"/>
              <a:t>Pannuto</a:t>
            </a:r>
            <a:r>
              <a:rPr lang="en-US" sz="2800" dirty="0"/>
              <a:t>, Dutta)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9D502-E75B-4C28-A4F4-5A34BCF83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604574" cy="5029200"/>
          </a:xfrm>
        </p:spPr>
        <p:txBody>
          <a:bodyPr/>
          <a:lstStyle/>
          <a:p>
            <a:r>
              <a:rPr lang="en-US" dirty="0"/>
              <a:t>Goal: sense distance of human interactions</a:t>
            </a:r>
          </a:p>
          <a:p>
            <a:pPr lvl="1"/>
            <a:r>
              <a:rPr lang="en-US" dirty="0"/>
              <a:t>Real-time, high accuracy, deployable</a:t>
            </a:r>
          </a:p>
          <a:p>
            <a:pPr lvl="1"/>
            <a:endParaRPr lang="en-US" dirty="0"/>
          </a:p>
          <a:p>
            <a:r>
              <a:rPr lang="en-US" dirty="0"/>
              <a:t>Solutions</a:t>
            </a:r>
          </a:p>
          <a:p>
            <a:pPr lvl="1"/>
            <a:r>
              <a:rPr lang="en-US" dirty="0"/>
              <a:t>Ultrasonic allows for low-power detection of nearby devices</a:t>
            </a:r>
          </a:p>
          <a:p>
            <a:pPr lvl="1"/>
            <a:r>
              <a:rPr lang="en-US" dirty="0"/>
              <a:t>Also provides directionality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Measure difference in arrival time of RF and Ultrasonic to determine distance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8FDD1-42AD-4AC7-939E-BB0FE9947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C34D98-145C-40B4-A7A6-D251C7CE2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192" y="835657"/>
            <a:ext cx="3258005" cy="22196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BD274B-87C5-435C-B2FB-C4A593B98C9F}"/>
              </a:ext>
            </a:extLst>
          </p:cNvPr>
          <p:cNvSpPr txBox="1"/>
          <p:nvPr/>
        </p:nvSpPr>
        <p:spPr>
          <a:xfrm>
            <a:off x="607595" y="6260068"/>
            <a:ext cx="6996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https://lab11.eecs.berkeley.edu/content/pubs/huang14opo.pdf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641671-429E-4EF0-99A6-49713F677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9272" y="3437627"/>
            <a:ext cx="4101122" cy="177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1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F1F763-F3F5-0C1B-A3CF-7931E7C2C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74" y="2137893"/>
            <a:ext cx="9834239" cy="41263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9BE569-0659-3455-52E5-D5B79B0DA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Opo</a:t>
            </a:r>
            <a:r>
              <a:rPr lang="en-US" dirty="0"/>
              <a:t> low-energy ranging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2C026-0AF8-B9D1-3DF2-B98297C88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RX of ultrasonic pulse wakes the device</a:t>
            </a:r>
          </a:p>
          <a:p>
            <a:r>
              <a:rPr lang="en-US" dirty="0"/>
              <a:t>Listens for RF and ultrasonic to measure time difference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E053F7-BB1C-A609-BE00-FEEF883FD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94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D5046-2B68-40F9-B63B-BC8BFDE60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Powerwatch</a:t>
            </a:r>
            <a:r>
              <a:rPr lang="en-US" dirty="0"/>
              <a:t> </a:t>
            </a:r>
            <a:r>
              <a:rPr lang="en-US" sz="2800" dirty="0"/>
              <a:t>(Klugman, Adkins, et al.)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DD56D-F59D-49FA-A56D-C2352EE06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measure electric grid reliability in developing regions</a:t>
            </a:r>
          </a:p>
          <a:p>
            <a:r>
              <a:rPr lang="en-US" dirty="0"/>
              <a:t>“Access alone is insufficient. Reliability matters too.”</a:t>
            </a:r>
          </a:p>
          <a:p>
            <a:pPr lvl="1"/>
            <a:endParaRPr lang="en-US" dirty="0"/>
          </a:p>
          <a:p>
            <a:r>
              <a:rPr lang="en-US" dirty="0"/>
              <a:t>Solutions:</a:t>
            </a:r>
          </a:p>
          <a:p>
            <a:pPr lvl="1"/>
            <a:r>
              <a:rPr lang="en-US" dirty="0"/>
              <a:t>Wall-powered sensor with battery-backup to detect outages and report over cellular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Infrastructure to collect measurements and</a:t>
            </a:r>
            <a:br>
              <a:rPr lang="en-US" dirty="0"/>
            </a:br>
            <a:r>
              <a:rPr lang="en-US" dirty="0"/>
              <a:t>cross-correlate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Create a team to manage the deployment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31518-2BBF-4C43-BB92-8C2238829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B163B5-92EE-4486-933D-DF67953CC1CD}"/>
              </a:ext>
            </a:extLst>
          </p:cNvPr>
          <p:cNvSpPr txBox="1"/>
          <p:nvPr/>
        </p:nvSpPr>
        <p:spPr>
          <a:xfrm>
            <a:off x="607595" y="6352143"/>
            <a:ext cx="7125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https://lab11.eecs.berkeley.edu/content/pubs/klugman19scale.pdf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928189-AD15-4065-BA7F-9BE56B666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836" y="4493306"/>
            <a:ext cx="3474558" cy="176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793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03AB8-F603-196A-AF49-6AAB77871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Powerwatch</a:t>
            </a:r>
            <a:r>
              <a:rPr lang="en-US" dirty="0"/>
              <a:t> deployments require continuous upkeep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2108D-FF30-79F0-A3C3-F441E22F2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Handing someone a sensor does not guarantee long deployment</a:t>
            </a:r>
          </a:p>
          <a:p>
            <a:endParaRPr lang="en-US" dirty="0"/>
          </a:p>
          <a:p>
            <a:r>
              <a:rPr lang="en-US" dirty="0"/>
              <a:t>Initially 1000 devices fell to 600, then 300 over three months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7625B-794E-CD33-AC3E-0112A45FA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CE288B-CD15-5713-9376-7593F45B5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278" y="3429000"/>
            <a:ext cx="7211431" cy="264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679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What does research look like:</a:t>
            </a:r>
          </a:p>
          <a:p>
            <a:pPr lvl="1"/>
            <a:r>
              <a:rPr lang="en-US" dirty="0"/>
              <a:t>Research Overview</a:t>
            </a:r>
          </a:p>
          <a:p>
            <a:pPr lvl="1"/>
            <a:r>
              <a:rPr lang="en-US" dirty="0"/>
              <a:t>Example: </a:t>
            </a:r>
            <a:r>
              <a:rPr lang="en-US" dirty="0" err="1"/>
              <a:t>Powerblade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Sensing Systems Research</a:t>
            </a:r>
          </a:p>
          <a:p>
            <a:pPr lvl="1"/>
            <a:r>
              <a:rPr lang="en-US" dirty="0"/>
              <a:t>Various Projects</a:t>
            </a:r>
          </a:p>
          <a:p>
            <a:pPr lvl="1"/>
            <a:r>
              <a:rPr lang="en-US" b="1" dirty="0"/>
              <a:t>Signpost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381906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357E25-AC0A-AE70-9DD1-932B6195A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Signpost Project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A221D0-CAA6-D7AE-0904-26E48A82E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7583368" cy="5029200"/>
          </a:xfrm>
        </p:spPr>
        <p:txBody>
          <a:bodyPr/>
          <a:lstStyle/>
          <a:p>
            <a:r>
              <a:rPr lang="en-US" dirty="0"/>
              <a:t>An example of “Platforms” research</a:t>
            </a:r>
          </a:p>
          <a:p>
            <a:endParaRPr lang="en-US" dirty="0"/>
          </a:p>
          <a:p>
            <a:r>
              <a:rPr lang="en-US" dirty="0"/>
              <a:t>Goal: platform that enables low-effort city-scale sensing deployments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E61A4B-8D26-C7FD-A01D-E5BE21CB5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39</a:t>
            </a:fld>
            <a:endParaRPr lang="en"/>
          </a:p>
        </p:txBody>
      </p:sp>
      <p:pic>
        <p:nvPicPr>
          <p:cNvPr id="6" name="Google Shape;351;p30">
            <a:extLst>
              <a:ext uri="{FF2B5EF4-FFF2-40B4-BE49-F238E27FC236}">
                <a16:creationId xmlns:a16="http://schemas.microsoft.com/office/drawing/2014/main" id="{1E8B3417-A9F6-A950-E466-A1D4BFA6C1B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6287" t="6770" r="20021" b="35011"/>
          <a:stretch/>
        </p:blipFill>
        <p:spPr>
          <a:xfrm>
            <a:off x="8558678" y="1197735"/>
            <a:ext cx="3021716" cy="491973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12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b="1" dirty="0"/>
              <a:t>What does research look like:</a:t>
            </a:r>
          </a:p>
          <a:p>
            <a:pPr lvl="1"/>
            <a:r>
              <a:rPr lang="en-US" b="1" dirty="0"/>
              <a:t>Research Overview</a:t>
            </a:r>
          </a:p>
          <a:p>
            <a:pPr lvl="1"/>
            <a:r>
              <a:rPr lang="en-US" dirty="0"/>
              <a:t>Example: </a:t>
            </a:r>
            <a:r>
              <a:rPr lang="en-US" dirty="0" err="1"/>
              <a:t>Powerblade</a:t>
            </a:r>
            <a:endParaRPr lang="en-US" dirty="0"/>
          </a:p>
          <a:p>
            <a:endParaRPr lang="en-US" dirty="0"/>
          </a:p>
          <a:p>
            <a:r>
              <a:rPr lang="en-US" dirty="0"/>
              <a:t>Sensing Systems Research</a:t>
            </a:r>
          </a:p>
          <a:p>
            <a:pPr lvl="1"/>
            <a:r>
              <a:rPr lang="en-US" dirty="0"/>
              <a:t>Various Projects</a:t>
            </a:r>
          </a:p>
          <a:p>
            <a:pPr lvl="1"/>
            <a:r>
              <a:rPr lang="en-US" dirty="0"/>
              <a:t>Signpost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3933434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What things might we want to sense at the scale of a city?</a:t>
            </a:r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100"/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buSzPts val="1100"/>
              </a:pPr>
              <a:t>40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6633" y="3405367"/>
            <a:ext cx="4096000" cy="30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Air quality monitoring</a:t>
            </a:r>
            <a:endParaRPr/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07033" y="3559633"/>
            <a:ext cx="2817600" cy="2807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3100" y="1808500"/>
            <a:ext cx="3537987" cy="229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 rotWithShape="1">
          <a:blip r:embed="rId6">
            <a:alphaModFix/>
          </a:blip>
          <a:srcRect l="1616" t="4009" r="1616" b="3594"/>
          <a:stretch/>
        </p:blipFill>
        <p:spPr>
          <a:xfrm>
            <a:off x="332234" y="1719634"/>
            <a:ext cx="4259533" cy="248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26736" y="288567"/>
            <a:ext cx="2697901" cy="25809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-25233" y="6525767"/>
            <a:ext cx="91244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Cheng et al. AirCloud: a cloud-based air-quality monitoring system for everyone. 2014. 	[2] Purple Air. 2018.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47600" y="3919133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16"/>
          <p:cNvSpPr txBox="1"/>
          <p:nvPr/>
        </p:nvSpPr>
        <p:spPr>
          <a:xfrm>
            <a:off x="3069500" y="6082033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5150633" y="18085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[2]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8429900" y="28856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[2]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41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3567" y="4125800"/>
            <a:ext cx="5613867" cy="24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Audio detection, classification, and localization</a:t>
            </a:r>
            <a:endParaRPr/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4566" y="1521133"/>
            <a:ext cx="4031833" cy="247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8134" y="1799768"/>
            <a:ext cx="2905433" cy="3409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59634" y="4199400"/>
            <a:ext cx="3032404" cy="229193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 txBox="1"/>
          <p:nvPr/>
        </p:nvSpPr>
        <p:spPr>
          <a:xfrm>
            <a:off x="-25233" y="6431834"/>
            <a:ext cx="11961600" cy="37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</a:t>
            </a:r>
            <a:r>
              <a:rPr lang="en" sz="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Girod</a:t>
            </a: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et al. The Design and Implementation of a Self-Calibrating Distributed Acoustic Sensing Platform. 2006. 	[2] </a:t>
            </a:r>
            <a:r>
              <a:rPr lang="en" sz="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Lédeczi</a:t>
            </a: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et al. Multiple Simultaneous Acoustic Source Localization in Urban Terrain. 2005.   [3] Sounds of New York City. 2016.</a:t>
            </a:r>
            <a:endParaRPr sz="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sz="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17"/>
          <p:cNvSpPr txBox="1"/>
          <p:nvPr/>
        </p:nvSpPr>
        <p:spPr>
          <a:xfrm>
            <a:off x="47600" y="49240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17"/>
          <p:cNvSpPr txBox="1"/>
          <p:nvPr/>
        </p:nvSpPr>
        <p:spPr>
          <a:xfrm>
            <a:off x="3039100" y="6152733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7"/>
          <p:cNvSpPr txBox="1"/>
          <p:nvPr/>
        </p:nvSpPr>
        <p:spPr>
          <a:xfrm>
            <a:off x="7454400" y="38210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[2]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8" name="Google Shape;108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35301" y="1560167"/>
            <a:ext cx="3289300" cy="24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 txBox="1"/>
          <p:nvPr/>
        </p:nvSpPr>
        <p:spPr>
          <a:xfrm>
            <a:off x="3466433" y="373916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[3]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42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1900" y="2792501"/>
            <a:ext cx="4312333" cy="158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 rotWithShape="1">
          <a:blip r:embed="rId4">
            <a:alphaModFix/>
          </a:blip>
          <a:srcRect b="4049"/>
          <a:stretch/>
        </p:blipFill>
        <p:spPr>
          <a:xfrm>
            <a:off x="2854001" y="4401934"/>
            <a:ext cx="5547567" cy="206453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Traffic queue sensing and congestion control</a:t>
            </a:r>
            <a:endParaRPr/>
          </a:p>
        </p:txBody>
      </p:sp>
      <p:pic>
        <p:nvPicPr>
          <p:cNvPr id="118" name="Google Shape;11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77565" y="1532849"/>
            <a:ext cx="4048000" cy="2693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 rotWithShape="1">
          <a:blip r:embed="rId6">
            <a:alphaModFix/>
          </a:blip>
          <a:srcRect l="2764" t="5631" r="4471" b="5114"/>
          <a:stretch/>
        </p:blipFill>
        <p:spPr>
          <a:xfrm>
            <a:off x="260833" y="1850932"/>
            <a:ext cx="3382667" cy="234913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 txBox="1"/>
          <p:nvPr/>
        </p:nvSpPr>
        <p:spPr>
          <a:xfrm>
            <a:off x="-25233" y="6525767"/>
            <a:ext cx="91244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Sen et al. Kyun Queue: A Sensor Network System To Monitor Road Traffic Queues, 2012 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121;p18"/>
          <p:cNvSpPr txBox="1"/>
          <p:nvPr/>
        </p:nvSpPr>
        <p:spPr>
          <a:xfrm>
            <a:off x="0" y="391526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8"/>
          <p:cNvSpPr txBox="1"/>
          <p:nvPr/>
        </p:nvSpPr>
        <p:spPr>
          <a:xfrm>
            <a:off x="3596033" y="3998333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" name="Google Shape;123;p18"/>
          <p:cNvSpPr txBox="1"/>
          <p:nvPr/>
        </p:nvSpPr>
        <p:spPr>
          <a:xfrm>
            <a:off x="2637033" y="618166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24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43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4165" y="3078565"/>
            <a:ext cx="2311833" cy="2311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8501" y="5561823"/>
            <a:ext cx="4127500" cy="960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8109" y="304230"/>
            <a:ext cx="4489425" cy="9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285" y="3250218"/>
            <a:ext cx="4127500" cy="19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5382734"/>
            <a:ext cx="4762501" cy="151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257935" y="4586233"/>
            <a:ext cx="1785900" cy="231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44565" y="3250232"/>
            <a:ext cx="2311833" cy="2311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53607" y="2765234"/>
            <a:ext cx="2190227" cy="151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17529" y="-75087"/>
            <a:ext cx="3419433" cy="34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7295" y="107389"/>
            <a:ext cx="2857500" cy="11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324554" y="1761301"/>
            <a:ext cx="3144279" cy="820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130484" y="1953136"/>
            <a:ext cx="1850933" cy="43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/>
          <p:cNvPicPr preferRelativeResize="0"/>
          <p:nvPr/>
        </p:nvPicPr>
        <p:blipFill rotWithShape="1">
          <a:blip r:embed="rId15">
            <a:alphaModFix/>
          </a:blip>
          <a:srcRect t="24615" b="24314"/>
          <a:stretch/>
        </p:blipFill>
        <p:spPr>
          <a:xfrm>
            <a:off x="171768" y="1667237"/>
            <a:ext cx="2311833" cy="1180713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44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CE7E7-092C-4D4C-A86F-CAC3DB417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715" y="784160"/>
            <a:ext cx="9785684" cy="5289680"/>
          </a:xfrm>
        </p:spPr>
        <p:txBody>
          <a:bodyPr>
            <a:normAutofit/>
          </a:bodyPr>
          <a:lstStyle/>
          <a:p>
            <a:pPr marL="609585" indent="-609585"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City-Scale Sensing Introduction</a:t>
            </a:r>
          </a:p>
          <a:p>
            <a:pPr marL="609585" indent="-609585"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Signpost</a:t>
            </a:r>
          </a:p>
          <a:p>
            <a:pPr lvl="1">
              <a:spcBef>
                <a:spcPts val="0"/>
              </a:spcBef>
            </a:pP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</a:rPr>
              <a:t>Motivation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Shared Resources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Deployability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Implementation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C9CEE-4BE7-9A43-8049-822D1B3C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34A358D-2637-E146-A3BD-05BD470B507B}" type="slidenum">
              <a:rPr lang="en-US" kern="0">
                <a:solidFill>
                  <a:srgbClr val="000000">
                    <a:tint val="75000"/>
                  </a:srgb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45</a:t>
            </a:fld>
            <a:endParaRPr lang="en-US" kern="0">
              <a:solidFill>
                <a:srgbClr val="000000">
                  <a:tint val="75000"/>
                </a:srgb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63819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6057" y="2594433"/>
            <a:ext cx="3093977" cy="231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/>
          <p:cNvPicPr preferRelativeResize="0"/>
          <p:nvPr/>
        </p:nvPicPr>
        <p:blipFill rotWithShape="1">
          <a:blip r:embed="rId4">
            <a:alphaModFix/>
          </a:blip>
          <a:srcRect l="21718" t="4009" r="1617" b="3594"/>
          <a:stretch/>
        </p:blipFill>
        <p:spPr>
          <a:xfrm>
            <a:off x="772001" y="2614333"/>
            <a:ext cx="3093967" cy="227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0133" y="2594436"/>
            <a:ext cx="3339168" cy="2317467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 txBox="1"/>
          <p:nvPr/>
        </p:nvSpPr>
        <p:spPr>
          <a:xfrm>
            <a:off x="771984" y="976633"/>
            <a:ext cx="30940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Air Quality Monitoring</a:t>
            </a:r>
            <a:endParaRPr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4436033" y="976633"/>
            <a:ext cx="30940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Urban Noise Classification</a:t>
            </a:r>
            <a:endParaRPr sz="3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8222717" y="976633"/>
            <a:ext cx="30940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Traffic Queue Sensing</a:t>
            </a:r>
            <a:endParaRPr sz="3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20"/>
          <p:cNvSpPr txBox="1"/>
          <p:nvPr/>
        </p:nvSpPr>
        <p:spPr>
          <a:xfrm>
            <a:off x="-25233" y="6525767"/>
            <a:ext cx="106564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Cheng et al. AirCloud: a cloud-based air-quality monitoring system for everyone. 2014.   [2] Sounds of New Your City. 2016.   [3] Sen et al. Kyun Queue: A Sensor Network System To Monitor Road Traffic Queues, 2012 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154;p20"/>
          <p:cNvSpPr txBox="1"/>
          <p:nvPr/>
        </p:nvSpPr>
        <p:spPr>
          <a:xfrm>
            <a:off x="404000" y="46072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4154867" y="46072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[2]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156;p20"/>
          <p:cNvSpPr txBox="1"/>
          <p:nvPr/>
        </p:nvSpPr>
        <p:spPr>
          <a:xfrm>
            <a:off x="7788733" y="46072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[3]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7" name="Google Shape;157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46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8" name="Google Shape;158;p20"/>
          <p:cNvSpPr txBox="1"/>
          <p:nvPr/>
        </p:nvSpPr>
        <p:spPr>
          <a:xfrm>
            <a:off x="865867" y="5205233"/>
            <a:ext cx="9395200" cy="10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Lots of interesting applications and interested parties.</a:t>
            </a:r>
            <a:br>
              <a:rPr lang="en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But let’s look at the process of actually creating and deploying an application.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73;p21">
            <a:extLst>
              <a:ext uri="{FF2B5EF4-FFF2-40B4-BE49-F238E27FC236}">
                <a16:creationId xmlns:a16="http://schemas.microsoft.com/office/drawing/2014/main" id="{EA3096D7-FE0A-9C44-A7B6-63E089422DD1}"/>
              </a:ext>
            </a:extLst>
          </p:cNvPr>
          <p:cNvSpPr/>
          <p:nvPr/>
        </p:nvSpPr>
        <p:spPr>
          <a:xfrm>
            <a:off x="7676700" y="925467"/>
            <a:ext cx="4164800" cy="42476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Many steps to building traffic queue sensing </a:t>
            </a:r>
            <a:endParaRPr/>
          </a:p>
        </p:txBody>
      </p:sp>
      <p:pic>
        <p:nvPicPr>
          <p:cNvPr id="180" name="Google Shape;18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734" y="1568934"/>
            <a:ext cx="3387300" cy="124433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2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Sensing Hypothesis/Hardware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22"/>
          <p:cNvSpPr txBox="1"/>
          <p:nvPr/>
        </p:nvSpPr>
        <p:spPr>
          <a:xfrm>
            <a:off x="7171320" y="6480023"/>
            <a:ext cx="5020681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 Sen et al. </a:t>
            </a:r>
            <a:r>
              <a:rPr lang="en" sz="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Kyun</a:t>
            </a: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Queue: A Sensor Network System To Monitor Road Traffic Queues, 2012 </a:t>
            </a:r>
            <a:endParaRPr sz="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47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734" y="1568934"/>
            <a:ext cx="3387300" cy="1244333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3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Sensing Hypothesis/Hardware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90" name="Google Shape;19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3273" y="20516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3"/>
          <p:cNvPicPr preferRelativeResize="0"/>
          <p:nvPr/>
        </p:nvPicPr>
        <p:blipFill rotWithShape="1">
          <a:blip r:embed="rId5">
            <a:alphaModFix/>
          </a:blip>
          <a:srcRect l="31691" r="29465" b="6402"/>
          <a:stretch/>
        </p:blipFill>
        <p:spPr>
          <a:xfrm rot="-5400000">
            <a:off x="7200451" y="11470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3"/>
          <p:cNvSpPr txBox="1"/>
          <p:nvPr/>
        </p:nvSpPr>
        <p:spPr>
          <a:xfrm>
            <a:off x="6348267" y="28132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Networking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3" name="Google Shape;193;p23"/>
          <p:cNvSpPr txBox="1"/>
          <p:nvPr/>
        </p:nvSpPr>
        <p:spPr>
          <a:xfrm>
            <a:off x="8183867" y="2813267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Networking Driver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195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48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23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Many steps to building traffic queue sensing </a:t>
            </a:r>
            <a:endParaRPr/>
          </a:p>
        </p:txBody>
      </p: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C2D31A0E-B146-3942-ABBD-76C766A027C5}"/>
              </a:ext>
            </a:extLst>
          </p:cNvPr>
          <p:cNvSpPr txBox="1"/>
          <p:nvPr/>
        </p:nvSpPr>
        <p:spPr>
          <a:xfrm>
            <a:off x="7171320" y="6480023"/>
            <a:ext cx="5020681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 Sen et al. </a:t>
            </a:r>
            <a:r>
              <a:rPr lang="en" sz="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Kyun</a:t>
            </a: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Queue: A Sensor Network System To Monitor Road Traffic Queues, 2012 </a:t>
            </a:r>
            <a:endParaRPr sz="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734" y="1568934"/>
            <a:ext cx="3387300" cy="1244333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4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Sensing Hypothesis/Hardware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3" name="Google Shape;20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3273" y="20516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 rotWithShape="1">
          <a:blip r:embed="rId5">
            <a:alphaModFix/>
          </a:blip>
          <a:srcRect l="31691" r="29465" b="6402"/>
          <a:stretch/>
        </p:blipFill>
        <p:spPr>
          <a:xfrm rot="-5400000">
            <a:off x="7200451" y="11470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4"/>
          <p:cNvSpPr txBox="1"/>
          <p:nvPr/>
        </p:nvSpPr>
        <p:spPr>
          <a:xfrm>
            <a:off x="6348267" y="28132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Networking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" name="Google Shape;206;p24"/>
          <p:cNvSpPr txBox="1"/>
          <p:nvPr/>
        </p:nvSpPr>
        <p:spPr>
          <a:xfrm>
            <a:off x="8183867" y="2813267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Networking Driver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7" name="Google Shape;20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2589" y="41338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3567" y="3764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4"/>
          <p:cNvSpPr txBox="1"/>
          <p:nvPr/>
        </p:nvSpPr>
        <p:spPr>
          <a:xfrm>
            <a:off x="630133" y="493716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Storage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" name="Google Shape;210;p24"/>
          <p:cNvSpPr txBox="1"/>
          <p:nvPr/>
        </p:nvSpPr>
        <p:spPr>
          <a:xfrm>
            <a:off x="1761067" y="49371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Storage Driver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2" name="Google Shape;212;p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49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4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Many steps to building traffic queue sensing </a:t>
            </a:r>
            <a:endParaRPr/>
          </a:p>
        </p:txBody>
      </p:sp>
      <p:sp>
        <p:nvSpPr>
          <p:cNvPr id="15" name="Google Shape;182;p22">
            <a:extLst>
              <a:ext uri="{FF2B5EF4-FFF2-40B4-BE49-F238E27FC236}">
                <a16:creationId xmlns:a16="http://schemas.microsoft.com/office/drawing/2014/main" id="{D2CDF2D3-7243-ED4F-9C16-18F72954F4E9}"/>
              </a:ext>
            </a:extLst>
          </p:cNvPr>
          <p:cNvSpPr txBox="1"/>
          <p:nvPr/>
        </p:nvSpPr>
        <p:spPr>
          <a:xfrm>
            <a:off x="7171320" y="6480023"/>
            <a:ext cx="5020681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 Sen et al. </a:t>
            </a:r>
            <a:r>
              <a:rPr lang="en" sz="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Kyun</a:t>
            </a: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Queue: A Sensor Network System To Monitor Road Traffic Queues, 2012 </a:t>
            </a:r>
            <a:endParaRPr sz="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0CF07-E5F6-2C40-897F-34995DB08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research anyways?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A8141-26B5-629F-B715-236D13259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think of research as just “figuring stuff out”</a:t>
            </a:r>
          </a:p>
          <a:p>
            <a:endParaRPr lang="en-US" dirty="0"/>
          </a:p>
          <a:p>
            <a:r>
              <a:rPr lang="en-US" dirty="0"/>
              <a:t>This is part of why research feels so vague: there are many ways to figure things out, depending on the question</a:t>
            </a:r>
          </a:p>
          <a:p>
            <a:pPr lvl="1"/>
            <a:r>
              <a:rPr lang="en-US" dirty="0"/>
              <a:t>Read papers</a:t>
            </a:r>
          </a:p>
          <a:p>
            <a:pPr lvl="1"/>
            <a:r>
              <a:rPr lang="en-US" dirty="0"/>
              <a:t>Run experiments</a:t>
            </a:r>
          </a:p>
          <a:p>
            <a:pPr lvl="1"/>
            <a:r>
              <a:rPr lang="en-US" dirty="0"/>
              <a:t>Send out surveys</a:t>
            </a:r>
          </a:p>
          <a:p>
            <a:pPr lvl="1"/>
            <a:r>
              <a:rPr lang="en-US" dirty="0"/>
              <a:t>Build something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7BECB-E211-D349-F81F-F61FEE1CF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8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734" y="1568934"/>
            <a:ext cx="3387300" cy="1244333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5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Sensing Hypothesis/Hardware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20" name="Google Shape;22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3273" y="20516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5"/>
          <p:cNvPicPr preferRelativeResize="0"/>
          <p:nvPr/>
        </p:nvPicPr>
        <p:blipFill rotWithShape="1">
          <a:blip r:embed="rId5">
            <a:alphaModFix/>
          </a:blip>
          <a:srcRect l="31691" r="29465" b="6402"/>
          <a:stretch/>
        </p:blipFill>
        <p:spPr>
          <a:xfrm rot="-5400000">
            <a:off x="7200451" y="11470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5"/>
          <p:cNvSpPr txBox="1"/>
          <p:nvPr/>
        </p:nvSpPr>
        <p:spPr>
          <a:xfrm>
            <a:off x="6348267" y="28132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Networking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223;p25"/>
          <p:cNvSpPr txBox="1"/>
          <p:nvPr/>
        </p:nvSpPr>
        <p:spPr>
          <a:xfrm>
            <a:off x="8183867" y="2813267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Networking Driver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24" name="Google Shape;22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2589" y="41338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3567" y="3764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5"/>
          <p:cNvSpPr txBox="1"/>
          <p:nvPr/>
        </p:nvSpPr>
        <p:spPr>
          <a:xfrm>
            <a:off x="630133" y="493716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Storage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25"/>
          <p:cNvSpPr txBox="1"/>
          <p:nvPr/>
        </p:nvSpPr>
        <p:spPr>
          <a:xfrm>
            <a:off x="1761067" y="49371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Storage Driver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29" name="Google Shape;229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92034" y="3623783"/>
            <a:ext cx="942133" cy="95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5"/>
          <p:cNvPicPr preferRelativeResize="0"/>
          <p:nvPr/>
        </p:nvPicPr>
        <p:blipFill rotWithShape="1">
          <a:blip r:embed="rId8">
            <a:alphaModFix/>
          </a:blip>
          <a:srcRect l="7192" r="8689"/>
          <a:stretch/>
        </p:blipFill>
        <p:spPr>
          <a:xfrm>
            <a:off x="4934168" y="3618334"/>
            <a:ext cx="1084433" cy="96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19725" y="4460283"/>
            <a:ext cx="835143" cy="5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5"/>
          <p:cNvSpPr txBox="1"/>
          <p:nvPr/>
        </p:nvSpPr>
        <p:spPr>
          <a:xfrm>
            <a:off x="3768684" y="4914451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Sustainable Power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50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25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Many steps to building traffic queue sensing </a:t>
            </a:r>
            <a:endParaRPr/>
          </a:p>
        </p:txBody>
      </p:sp>
      <p:sp>
        <p:nvSpPr>
          <p:cNvPr id="19" name="Google Shape;182;p22">
            <a:extLst>
              <a:ext uri="{FF2B5EF4-FFF2-40B4-BE49-F238E27FC236}">
                <a16:creationId xmlns:a16="http://schemas.microsoft.com/office/drawing/2014/main" id="{7AF9A7C3-D1FD-9D43-9BA7-69E17589A6A2}"/>
              </a:ext>
            </a:extLst>
          </p:cNvPr>
          <p:cNvSpPr txBox="1"/>
          <p:nvPr/>
        </p:nvSpPr>
        <p:spPr>
          <a:xfrm>
            <a:off x="7171320" y="6480023"/>
            <a:ext cx="5020681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 Sen et al. </a:t>
            </a:r>
            <a:r>
              <a:rPr lang="en" sz="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Kyun</a:t>
            </a: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Queue: A Sensor Network System To Monitor Road Traffic Queues, 2012 </a:t>
            </a:r>
            <a:endParaRPr sz="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734" y="1568934"/>
            <a:ext cx="3387300" cy="124433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6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Sensing Hypothesis/Hardware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41" name="Google Shape;24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3273" y="20516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6"/>
          <p:cNvPicPr preferRelativeResize="0"/>
          <p:nvPr/>
        </p:nvPicPr>
        <p:blipFill rotWithShape="1">
          <a:blip r:embed="rId5">
            <a:alphaModFix/>
          </a:blip>
          <a:srcRect l="31691" r="29465" b="6402"/>
          <a:stretch/>
        </p:blipFill>
        <p:spPr>
          <a:xfrm rot="-5400000">
            <a:off x="7200451" y="11470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6"/>
          <p:cNvSpPr txBox="1"/>
          <p:nvPr/>
        </p:nvSpPr>
        <p:spPr>
          <a:xfrm>
            <a:off x="6348267" y="28132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Networking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4" name="Google Shape;244;p26"/>
          <p:cNvSpPr txBox="1"/>
          <p:nvPr/>
        </p:nvSpPr>
        <p:spPr>
          <a:xfrm>
            <a:off x="8183867" y="2813267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Networking Driver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45" name="Google Shape;24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2589" y="41338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3567" y="3764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6"/>
          <p:cNvSpPr txBox="1"/>
          <p:nvPr/>
        </p:nvSpPr>
        <p:spPr>
          <a:xfrm>
            <a:off x="630133" y="493716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Storage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26"/>
          <p:cNvSpPr txBox="1"/>
          <p:nvPr/>
        </p:nvSpPr>
        <p:spPr>
          <a:xfrm>
            <a:off x="1761067" y="49371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Storage Driver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50" name="Google Shape;250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92034" y="3623783"/>
            <a:ext cx="942133" cy="95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6"/>
          <p:cNvPicPr preferRelativeResize="0"/>
          <p:nvPr/>
        </p:nvPicPr>
        <p:blipFill rotWithShape="1">
          <a:blip r:embed="rId8">
            <a:alphaModFix/>
          </a:blip>
          <a:srcRect l="7192" r="8689"/>
          <a:stretch/>
        </p:blipFill>
        <p:spPr>
          <a:xfrm>
            <a:off x="4934168" y="3618334"/>
            <a:ext cx="1084433" cy="96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19725" y="4460283"/>
            <a:ext cx="835143" cy="5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6"/>
          <p:cNvSpPr txBox="1"/>
          <p:nvPr/>
        </p:nvSpPr>
        <p:spPr>
          <a:xfrm>
            <a:off x="3768684" y="4914451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Sustainable Power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54" name="Google Shape;254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60433" y="3727968"/>
            <a:ext cx="1351200" cy="13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6"/>
          <p:cNvSpPr txBox="1"/>
          <p:nvPr/>
        </p:nvSpPr>
        <p:spPr>
          <a:xfrm>
            <a:off x="6427185" y="4872833"/>
            <a:ext cx="25140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Weatherproof Casing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" name="Google Shape;256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51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257;p26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Many steps to building traffic queue sensing </a:t>
            </a:r>
            <a:endParaRPr/>
          </a:p>
        </p:txBody>
      </p:sp>
      <p:sp>
        <p:nvSpPr>
          <p:cNvPr id="21" name="Google Shape;182;p22">
            <a:extLst>
              <a:ext uri="{FF2B5EF4-FFF2-40B4-BE49-F238E27FC236}">
                <a16:creationId xmlns:a16="http://schemas.microsoft.com/office/drawing/2014/main" id="{2C9DDFDD-EDA0-604A-A4A0-D02CD85E5A67}"/>
              </a:ext>
            </a:extLst>
          </p:cNvPr>
          <p:cNvSpPr txBox="1"/>
          <p:nvPr/>
        </p:nvSpPr>
        <p:spPr>
          <a:xfrm>
            <a:off x="7171320" y="6480023"/>
            <a:ext cx="5020681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 Sen et al. </a:t>
            </a:r>
            <a:r>
              <a:rPr lang="en" sz="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Kyun</a:t>
            </a: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Queue: A Sensor Network System To Monitor Road Traffic Queues, 2012 </a:t>
            </a:r>
            <a:endParaRPr sz="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734" y="1568934"/>
            <a:ext cx="3387300" cy="124433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7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Sensing Hypothesis/Hardware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64" name="Google Shape;26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3273" y="20516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7"/>
          <p:cNvPicPr preferRelativeResize="0"/>
          <p:nvPr/>
        </p:nvPicPr>
        <p:blipFill rotWithShape="1">
          <a:blip r:embed="rId5">
            <a:alphaModFix/>
          </a:blip>
          <a:srcRect l="31691" r="29465" b="6402"/>
          <a:stretch/>
        </p:blipFill>
        <p:spPr>
          <a:xfrm rot="-5400000">
            <a:off x="7200451" y="11470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7"/>
          <p:cNvSpPr txBox="1"/>
          <p:nvPr/>
        </p:nvSpPr>
        <p:spPr>
          <a:xfrm>
            <a:off x="6348267" y="28132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Networking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267;p27"/>
          <p:cNvSpPr txBox="1"/>
          <p:nvPr/>
        </p:nvSpPr>
        <p:spPr>
          <a:xfrm>
            <a:off x="8183867" y="2813267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Networking Driver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68" name="Google Shape;26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2589" y="41338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3567" y="3764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7"/>
          <p:cNvSpPr txBox="1"/>
          <p:nvPr/>
        </p:nvSpPr>
        <p:spPr>
          <a:xfrm>
            <a:off x="630133" y="493716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Storage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27"/>
          <p:cNvSpPr txBox="1"/>
          <p:nvPr/>
        </p:nvSpPr>
        <p:spPr>
          <a:xfrm>
            <a:off x="1761067" y="49371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Storage Driver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72" name="Google Shape;272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12276" y="3743798"/>
            <a:ext cx="1291993" cy="1173132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7"/>
          <p:cNvSpPr txBox="1"/>
          <p:nvPr/>
        </p:nvSpPr>
        <p:spPr>
          <a:xfrm>
            <a:off x="9582667" y="4915500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Deploy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27"/>
          <p:cNvSpPr txBox="1"/>
          <p:nvPr/>
        </p:nvSpPr>
        <p:spPr>
          <a:xfrm>
            <a:off x="9314567" y="46307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76" name="Google Shape;276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92034" y="3623783"/>
            <a:ext cx="942133" cy="95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7"/>
          <p:cNvPicPr preferRelativeResize="0"/>
          <p:nvPr/>
        </p:nvPicPr>
        <p:blipFill rotWithShape="1">
          <a:blip r:embed="rId9">
            <a:alphaModFix/>
          </a:blip>
          <a:srcRect l="7192" r="8689"/>
          <a:stretch/>
        </p:blipFill>
        <p:spPr>
          <a:xfrm>
            <a:off x="4934168" y="3618334"/>
            <a:ext cx="1084433" cy="96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19725" y="4460283"/>
            <a:ext cx="835143" cy="5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7"/>
          <p:cNvSpPr txBox="1"/>
          <p:nvPr/>
        </p:nvSpPr>
        <p:spPr>
          <a:xfrm>
            <a:off x="3768684" y="4914451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Sustainable Power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80" name="Google Shape;280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160433" y="3727968"/>
            <a:ext cx="1351200" cy="13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7"/>
          <p:cNvSpPr txBox="1"/>
          <p:nvPr/>
        </p:nvSpPr>
        <p:spPr>
          <a:xfrm>
            <a:off x="6427185" y="4872833"/>
            <a:ext cx="25140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Weatherproof Casing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" name="Google Shape;282;p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52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283;p27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Many steps to building traffic queue sensing </a:t>
            </a:r>
            <a:endParaRPr/>
          </a:p>
        </p:txBody>
      </p:sp>
      <p:sp>
        <p:nvSpPr>
          <p:cNvPr id="24" name="Google Shape;182;p22">
            <a:extLst>
              <a:ext uri="{FF2B5EF4-FFF2-40B4-BE49-F238E27FC236}">
                <a16:creationId xmlns:a16="http://schemas.microsoft.com/office/drawing/2014/main" id="{DB9E5E46-2668-0540-96F5-62EB653BD852}"/>
              </a:ext>
            </a:extLst>
          </p:cNvPr>
          <p:cNvSpPr txBox="1"/>
          <p:nvPr/>
        </p:nvSpPr>
        <p:spPr>
          <a:xfrm>
            <a:off x="7171320" y="6480023"/>
            <a:ext cx="5020681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 Sen et al. </a:t>
            </a:r>
            <a:r>
              <a:rPr lang="en" sz="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Kyun</a:t>
            </a: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Queue: A Sensor Network System To Monitor Road Traffic Queues, 2012 </a:t>
            </a:r>
            <a:endParaRPr sz="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8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Key functions are repeated </a:t>
            </a:r>
            <a:endParaRPr/>
          </a:p>
        </p:txBody>
      </p:sp>
      <p:sp>
        <p:nvSpPr>
          <p:cNvPr id="289" name="Google Shape;289;p28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Sensing Hypothesis/Hardware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90" name="Google Shape;29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3273" y="2051634"/>
            <a:ext cx="1440761" cy="806833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8"/>
          <p:cNvSpPr txBox="1"/>
          <p:nvPr/>
        </p:nvSpPr>
        <p:spPr>
          <a:xfrm>
            <a:off x="6348267" y="28132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Networking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28"/>
          <p:cNvSpPr txBox="1"/>
          <p:nvPr/>
        </p:nvSpPr>
        <p:spPr>
          <a:xfrm>
            <a:off x="8183867" y="2813267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Networking Driver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93" name="Google Shape;29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589" y="41338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3567" y="3764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8"/>
          <p:cNvSpPr txBox="1"/>
          <p:nvPr/>
        </p:nvSpPr>
        <p:spPr>
          <a:xfrm>
            <a:off x="630133" y="493716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Storage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" name="Google Shape;296;p28"/>
          <p:cNvSpPr txBox="1"/>
          <p:nvPr/>
        </p:nvSpPr>
        <p:spPr>
          <a:xfrm>
            <a:off x="1761067" y="49371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Storage Driver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" name="Google Shape;297;p28"/>
          <p:cNvSpPr txBox="1"/>
          <p:nvPr/>
        </p:nvSpPr>
        <p:spPr>
          <a:xfrm>
            <a:off x="9582667" y="4915500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Deploy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" name="Google Shape;298;p28"/>
          <p:cNvSpPr txBox="1"/>
          <p:nvPr/>
        </p:nvSpPr>
        <p:spPr>
          <a:xfrm>
            <a:off x="10346333" y="6575033"/>
            <a:ext cx="18456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 Sounds of New York City. 2016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" name="Google Shape;299;p28"/>
          <p:cNvSpPr txBox="1"/>
          <p:nvPr/>
        </p:nvSpPr>
        <p:spPr>
          <a:xfrm>
            <a:off x="9414033" y="468476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0" name="Google Shape;30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2034" y="3623783"/>
            <a:ext cx="942133" cy="95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8"/>
          <p:cNvPicPr preferRelativeResize="0"/>
          <p:nvPr/>
        </p:nvPicPr>
        <p:blipFill rotWithShape="1">
          <a:blip r:embed="rId6">
            <a:alphaModFix/>
          </a:blip>
          <a:srcRect l="7192" r="8689"/>
          <a:stretch/>
        </p:blipFill>
        <p:spPr>
          <a:xfrm>
            <a:off x="4934168" y="3618334"/>
            <a:ext cx="1084433" cy="96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19725" y="4460283"/>
            <a:ext cx="835143" cy="5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8"/>
          <p:cNvSpPr txBox="1"/>
          <p:nvPr/>
        </p:nvSpPr>
        <p:spPr>
          <a:xfrm>
            <a:off x="3768684" y="4914451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Sustainable Power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4" name="Google Shape;304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0433" y="3727968"/>
            <a:ext cx="1351200" cy="13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8"/>
          <p:cNvSpPr txBox="1"/>
          <p:nvPr/>
        </p:nvSpPr>
        <p:spPr>
          <a:xfrm>
            <a:off x="6427185" y="4872833"/>
            <a:ext cx="25140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Weatherproof Casing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6" name="Google Shape;306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20367" y="1436018"/>
            <a:ext cx="1994100" cy="1493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8"/>
          <p:cNvPicPr preferRelativeResize="0"/>
          <p:nvPr/>
        </p:nvPicPr>
        <p:blipFill rotWithShape="1">
          <a:blip r:embed="rId10">
            <a:alphaModFix/>
          </a:blip>
          <a:srcRect l="28160" t="4783" r="34782" b="55086"/>
          <a:stretch/>
        </p:blipFill>
        <p:spPr>
          <a:xfrm>
            <a:off x="9953167" y="3365501"/>
            <a:ext cx="1440733" cy="104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8"/>
          <p:cNvPicPr preferRelativeResize="0"/>
          <p:nvPr/>
        </p:nvPicPr>
        <p:blipFill rotWithShape="1">
          <a:blip r:embed="rId10">
            <a:alphaModFix/>
          </a:blip>
          <a:srcRect l="28467" t="62763" r="34474" b="-2893"/>
          <a:stretch/>
        </p:blipFill>
        <p:spPr>
          <a:xfrm>
            <a:off x="9653467" y="4015751"/>
            <a:ext cx="1440733" cy="1042967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8"/>
          <p:cNvSpPr txBox="1"/>
          <p:nvPr/>
        </p:nvSpPr>
        <p:spPr>
          <a:xfrm>
            <a:off x="2237200" y="264486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10" name="Google Shape;310;p28"/>
          <p:cNvPicPr preferRelativeResize="0"/>
          <p:nvPr/>
        </p:nvPicPr>
        <p:blipFill rotWithShape="1">
          <a:blip r:embed="rId11">
            <a:alphaModFix/>
          </a:blip>
          <a:srcRect l="31691" r="29465" b="6402"/>
          <a:stretch/>
        </p:blipFill>
        <p:spPr>
          <a:xfrm rot="-5400000">
            <a:off x="7200451" y="11470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53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9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Key functions are repeated </a:t>
            </a:r>
            <a:endParaRPr/>
          </a:p>
        </p:txBody>
      </p:sp>
      <p:sp>
        <p:nvSpPr>
          <p:cNvPr id="317" name="Google Shape;317;p29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Sensing Hypothesis/Hardware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18" name="Google Shape;31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3273" y="2051634"/>
            <a:ext cx="1440761" cy="806833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9"/>
          <p:cNvSpPr txBox="1"/>
          <p:nvPr/>
        </p:nvSpPr>
        <p:spPr>
          <a:xfrm>
            <a:off x="6348267" y="28132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Networking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20" name="Google Shape;32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589" y="41338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3567" y="3764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9"/>
          <p:cNvSpPr txBox="1"/>
          <p:nvPr/>
        </p:nvSpPr>
        <p:spPr>
          <a:xfrm>
            <a:off x="630133" y="493716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Storage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3" name="Google Shape;323;p29"/>
          <p:cNvSpPr txBox="1"/>
          <p:nvPr/>
        </p:nvSpPr>
        <p:spPr>
          <a:xfrm>
            <a:off x="1761067" y="49371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Storage Driver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4" name="Google Shape;324;p29"/>
          <p:cNvSpPr txBox="1"/>
          <p:nvPr/>
        </p:nvSpPr>
        <p:spPr>
          <a:xfrm>
            <a:off x="9582667" y="4915500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Deploy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5" name="Google Shape;325;p29"/>
          <p:cNvSpPr txBox="1"/>
          <p:nvPr/>
        </p:nvSpPr>
        <p:spPr>
          <a:xfrm>
            <a:off x="10346333" y="6575033"/>
            <a:ext cx="18456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 Purple Air. 2018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6" name="Google Shape;326;p29"/>
          <p:cNvSpPr txBox="1"/>
          <p:nvPr/>
        </p:nvSpPr>
        <p:spPr>
          <a:xfrm>
            <a:off x="9155733" y="47063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27" name="Google Shape;32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2034" y="3623783"/>
            <a:ext cx="942133" cy="95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9"/>
          <p:cNvPicPr preferRelativeResize="0"/>
          <p:nvPr/>
        </p:nvPicPr>
        <p:blipFill rotWithShape="1">
          <a:blip r:embed="rId6">
            <a:alphaModFix/>
          </a:blip>
          <a:srcRect l="7192" r="8689"/>
          <a:stretch/>
        </p:blipFill>
        <p:spPr>
          <a:xfrm>
            <a:off x="4934168" y="3618334"/>
            <a:ext cx="1084433" cy="96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19725" y="4460283"/>
            <a:ext cx="835143" cy="5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9"/>
          <p:cNvSpPr txBox="1"/>
          <p:nvPr/>
        </p:nvSpPr>
        <p:spPr>
          <a:xfrm>
            <a:off x="3768684" y="4914451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Sustainable Power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31" name="Google Shape;331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0433" y="3727968"/>
            <a:ext cx="1351200" cy="13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9"/>
          <p:cNvSpPr txBox="1"/>
          <p:nvPr/>
        </p:nvSpPr>
        <p:spPr>
          <a:xfrm>
            <a:off x="6427185" y="4872833"/>
            <a:ext cx="25140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Weatherproof Casing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29"/>
          <p:cNvSpPr txBox="1"/>
          <p:nvPr/>
        </p:nvSpPr>
        <p:spPr>
          <a:xfrm>
            <a:off x="1981333" y="26030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34" name="Google Shape;334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48803" y="1356967"/>
            <a:ext cx="2337200" cy="1516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465764" y="3477085"/>
            <a:ext cx="1585003" cy="151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9"/>
          <p:cNvPicPr preferRelativeResize="0"/>
          <p:nvPr/>
        </p:nvPicPr>
        <p:blipFill rotWithShape="1">
          <a:blip r:embed="rId11">
            <a:alphaModFix/>
          </a:blip>
          <a:srcRect l="31691" r="29465" b="6402"/>
          <a:stretch/>
        </p:blipFill>
        <p:spPr>
          <a:xfrm rot="-5400000">
            <a:off x="7200451" y="11470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9"/>
          <p:cNvSpPr txBox="1"/>
          <p:nvPr/>
        </p:nvSpPr>
        <p:spPr>
          <a:xfrm>
            <a:off x="8183867" y="2813267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Networking Driver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54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0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Signpost Enables City-Scale Sensing</a:t>
            </a:r>
            <a:endParaRPr/>
          </a:p>
        </p:txBody>
      </p:sp>
      <p:sp>
        <p:nvSpPr>
          <p:cNvPr id="344" name="Google Shape;344;p30"/>
          <p:cNvSpPr txBox="1"/>
          <p:nvPr/>
        </p:nvSpPr>
        <p:spPr>
          <a:xfrm>
            <a:off x="737417" y="4109884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Sensing Hypothesis/Hardware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30"/>
          <p:cNvSpPr txBox="1"/>
          <p:nvPr/>
        </p:nvSpPr>
        <p:spPr>
          <a:xfrm>
            <a:off x="9411367" y="4109900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Deploy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30"/>
          <p:cNvSpPr txBox="1"/>
          <p:nvPr/>
        </p:nvSpPr>
        <p:spPr>
          <a:xfrm>
            <a:off x="10346333" y="6575033"/>
            <a:ext cx="18456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 Purple Air. 2018.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30"/>
          <p:cNvSpPr txBox="1"/>
          <p:nvPr/>
        </p:nvSpPr>
        <p:spPr>
          <a:xfrm>
            <a:off x="8984433" y="39007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30"/>
          <p:cNvSpPr txBox="1"/>
          <p:nvPr/>
        </p:nvSpPr>
        <p:spPr>
          <a:xfrm>
            <a:off x="854167" y="379801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49" name="Google Shape;34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3236" y="2653584"/>
            <a:ext cx="2337200" cy="1516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94464" y="2671485"/>
            <a:ext cx="1585003" cy="151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0"/>
          <p:cNvPicPr preferRelativeResize="0"/>
          <p:nvPr/>
        </p:nvPicPr>
        <p:blipFill rotWithShape="1">
          <a:blip r:embed="rId5">
            <a:alphaModFix/>
          </a:blip>
          <a:srcRect l="26287" t="6770" r="20021" b="35011"/>
          <a:stretch/>
        </p:blipFill>
        <p:spPr>
          <a:xfrm>
            <a:off x="5381533" y="1824000"/>
            <a:ext cx="2096400" cy="3413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52" name="Google Shape;352;p30"/>
          <p:cNvSpPr txBox="1"/>
          <p:nvPr/>
        </p:nvSpPr>
        <p:spPr>
          <a:xfrm>
            <a:off x="4559451" y="5309751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Integrate with Signpost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55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91DC76-03E1-3947-B619-71429CA8CD73}"/>
              </a:ext>
            </a:extLst>
          </p:cNvPr>
          <p:cNvSpPr/>
          <p:nvPr/>
        </p:nvSpPr>
        <p:spPr>
          <a:xfrm>
            <a:off x="333732" y="5929777"/>
            <a:ext cx="10651947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394" defTabSz="1219170">
              <a:buClr>
                <a:srgbClr val="000000"/>
              </a:buClr>
            </a:pPr>
            <a:r>
              <a:rPr lang="en-US" sz="14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Joshua Adkins, </a:t>
            </a:r>
            <a:r>
              <a:rPr lang="en-US" sz="14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Branden Ghena</a:t>
            </a:r>
            <a:r>
              <a:rPr lang="en-US" sz="14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 Neal Jackson, Pat Pannuto, Samuel Rohrer, Bradford Campbell, and Prabal Dutta</a:t>
            </a:r>
            <a:br>
              <a:rPr lang="en-US" sz="14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-US" sz="14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”The Signpost Platform for City-Scale Sensing."</a:t>
            </a:r>
            <a:r>
              <a:rPr lang="en-US" sz="1467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IPSN’18 - </a:t>
            </a:r>
            <a:r>
              <a:rPr lang="en-US" sz="1467" kern="0" dirty="0">
                <a:solidFill>
                  <a:srgbClr val="000000"/>
                </a:solidFill>
                <a:latin typeface="Arial"/>
                <a:cs typeface="Arial"/>
                <a:sym typeface="Arial"/>
                <a:hlinkClick r:id="rId6"/>
              </a:rPr>
              <a:t>https://brandenghena.com/projects/signpost/adkins18signpost.pdf</a:t>
            </a:r>
            <a:endParaRPr lang="en-US" sz="14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CE7E7-092C-4D4C-A86F-CAC3DB417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715" y="784160"/>
            <a:ext cx="9785684" cy="5289680"/>
          </a:xfrm>
        </p:spPr>
        <p:txBody>
          <a:bodyPr>
            <a:normAutofit/>
          </a:bodyPr>
          <a:lstStyle/>
          <a:p>
            <a:pPr marL="609585" indent="-609585"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City-Scale Sensing Introduction</a:t>
            </a:r>
          </a:p>
          <a:p>
            <a:pPr marL="609585" indent="-609585"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Signpost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Motivation</a:t>
            </a:r>
          </a:p>
          <a:p>
            <a:pPr lvl="1">
              <a:spcBef>
                <a:spcPts val="0"/>
              </a:spcBef>
            </a:pP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</a:rPr>
              <a:t>Shared Resources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Deployability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Implementation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C9CEE-4BE7-9A43-8049-822D1B3C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434A358D-2637-E146-A3BD-05BD470B507B}" type="slidenum">
              <a:rPr lang="en-US" kern="0">
                <a:solidFill>
                  <a:srgbClr val="000000">
                    <a:tint val="75000"/>
                  </a:srgb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56</a:t>
            </a:fld>
            <a:endParaRPr lang="en-US" kern="0">
              <a:solidFill>
                <a:srgbClr val="000000">
                  <a:tint val="75000"/>
                </a:srgb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45266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2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Key functions are repeated </a:t>
            </a:r>
            <a:endParaRPr/>
          </a:p>
        </p:txBody>
      </p:sp>
      <p:sp>
        <p:nvSpPr>
          <p:cNvPr id="365" name="Google Shape;365;p32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Sensing Hypothesis/Hardware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66" name="Google Shape;36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3273" y="2051634"/>
            <a:ext cx="1440761" cy="806833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2"/>
          <p:cNvSpPr txBox="1"/>
          <p:nvPr/>
        </p:nvSpPr>
        <p:spPr>
          <a:xfrm>
            <a:off x="6348267" y="28132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Networking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32"/>
          <p:cNvSpPr txBox="1"/>
          <p:nvPr/>
        </p:nvSpPr>
        <p:spPr>
          <a:xfrm>
            <a:off x="8183867" y="2813267"/>
            <a:ext cx="244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Networking Driver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69" name="Google Shape;36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589" y="41338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3567" y="3764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2"/>
          <p:cNvSpPr txBox="1"/>
          <p:nvPr/>
        </p:nvSpPr>
        <p:spPr>
          <a:xfrm>
            <a:off x="630133" y="493716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Storage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32"/>
          <p:cNvSpPr txBox="1"/>
          <p:nvPr/>
        </p:nvSpPr>
        <p:spPr>
          <a:xfrm>
            <a:off x="1761067" y="49371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Storage Driver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32"/>
          <p:cNvSpPr txBox="1"/>
          <p:nvPr/>
        </p:nvSpPr>
        <p:spPr>
          <a:xfrm>
            <a:off x="9582667" y="4915500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Deploy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32"/>
          <p:cNvSpPr txBox="1"/>
          <p:nvPr/>
        </p:nvSpPr>
        <p:spPr>
          <a:xfrm>
            <a:off x="10346333" y="6575033"/>
            <a:ext cx="18456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 Purple Air. 2018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32"/>
          <p:cNvSpPr txBox="1"/>
          <p:nvPr/>
        </p:nvSpPr>
        <p:spPr>
          <a:xfrm>
            <a:off x="9155733" y="47063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76" name="Google Shape;37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2034" y="3623783"/>
            <a:ext cx="942133" cy="95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2"/>
          <p:cNvPicPr preferRelativeResize="0"/>
          <p:nvPr/>
        </p:nvPicPr>
        <p:blipFill rotWithShape="1">
          <a:blip r:embed="rId6">
            <a:alphaModFix/>
          </a:blip>
          <a:srcRect l="7192" r="8689"/>
          <a:stretch/>
        </p:blipFill>
        <p:spPr>
          <a:xfrm>
            <a:off x="4934168" y="3618334"/>
            <a:ext cx="1084433" cy="96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19725" y="4460283"/>
            <a:ext cx="835143" cy="5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2"/>
          <p:cNvSpPr txBox="1"/>
          <p:nvPr/>
        </p:nvSpPr>
        <p:spPr>
          <a:xfrm>
            <a:off x="3768684" y="4914451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Sustainable Power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0" name="Google Shape;380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0433" y="3727968"/>
            <a:ext cx="1351200" cy="13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2"/>
          <p:cNvSpPr txBox="1"/>
          <p:nvPr/>
        </p:nvSpPr>
        <p:spPr>
          <a:xfrm>
            <a:off x="6427185" y="4872833"/>
            <a:ext cx="25140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Weatherproof Casing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2" name="Google Shape;382;p32"/>
          <p:cNvSpPr txBox="1"/>
          <p:nvPr/>
        </p:nvSpPr>
        <p:spPr>
          <a:xfrm>
            <a:off x="1981333" y="26030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3" name="Google Shape;383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48803" y="1356967"/>
            <a:ext cx="2337200" cy="1516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465764" y="3477085"/>
            <a:ext cx="1585003" cy="151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2"/>
          <p:cNvPicPr preferRelativeResize="0"/>
          <p:nvPr/>
        </p:nvPicPr>
        <p:blipFill rotWithShape="1">
          <a:blip r:embed="rId11">
            <a:alphaModFix/>
          </a:blip>
          <a:srcRect l="31691" r="29465" b="6402"/>
          <a:stretch/>
        </p:blipFill>
        <p:spPr>
          <a:xfrm rot="-5400000">
            <a:off x="7200451" y="11470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57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6" name="Google Shape;416;p34"/>
          <p:cNvGraphicFramePr/>
          <p:nvPr/>
        </p:nvGraphicFramePr>
        <p:xfrm>
          <a:off x="146267" y="903993"/>
          <a:ext cx="11364064" cy="586536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32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1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1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16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16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16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16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616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88167"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Deployment</a:t>
                      </a:r>
                      <a:endParaRPr sz="1600"/>
                    </a:p>
                  </a:txBody>
                  <a:tcPr marL="121900" marR="121900" marT="121900" marB="121900" anchor="ctr"/>
                </a:tc>
                <a:tc gridSpan="7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Services Needed</a:t>
                      </a:r>
                      <a:endParaRPr sz="1600"/>
                    </a:p>
                  </a:txBody>
                  <a:tcPr marL="121900" marR="121900" marT="121900" marB="12190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Power</a:t>
                      </a: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Networking</a:t>
                      </a: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Processing</a:t>
                      </a: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Storage</a:t>
                      </a: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Time</a:t>
                      </a: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Synch</a:t>
                      </a: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Location</a:t>
                      </a: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Caraoke </a:t>
                      </a:r>
                      <a:r>
                        <a:rPr lang="en" sz="1100"/>
                        <a:t>[3]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Bouillet et al. </a:t>
                      </a:r>
                      <a:r>
                        <a:rPr lang="en" sz="1100"/>
                        <a:t>[4]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Aircloud </a:t>
                      </a:r>
                      <a:r>
                        <a:rPr lang="en" sz="1100"/>
                        <a:t>[5]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Girod et al. </a:t>
                      </a:r>
                      <a:r>
                        <a:rPr lang="en" sz="1100"/>
                        <a:t>[6]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Ledeczi et al. </a:t>
                      </a:r>
                      <a:r>
                        <a:rPr lang="en" sz="1100"/>
                        <a:t>[7]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81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SenseFlow </a:t>
                      </a:r>
                      <a:r>
                        <a:rPr lang="en" sz="1100"/>
                        <a:t>[8]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81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Argos </a:t>
                      </a:r>
                      <a:r>
                        <a:rPr lang="en" sz="1100"/>
                        <a:t>[9]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81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SONYC </a:t>
                      </a:r>
                      <a:r>
                        <a:rPr lang="en" sz="1100"/>
                        <a:t>[1]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81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Kyun Queue </a:t>
                      </a:r>
                      <a:r>
                        <a:rPr lang="en" sz="1100"/>
                        <a:t>[10]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81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Micronet </a:t>
                      </a:r>
                      <a:r>
                        <a:rPr lang="en" sz="1100"/>
                        <a:t>[11]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17" name="Google Shape;417;p34"/>
          <p:cNvSpPr txBox="1"/>
          <p:nvPr/>
        </p:nvSpPr>
        <p:spPr>
          <a:xfrm>
            <a:off x="2548033" y="47467"/>
            <a:ext cx="2444000" cy="3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Higher power/linux class processing</a:t>
            </a:r>
            <a:endParaRPr sz="1867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418" name="Google Shape;418;p34"/>
          <p:cNvCxnSpPr/>
          <p:nvPr/>
        </p:nvCxnSpPr>
        <p:spPr>
          <a:xfrm>
            <a:off x="4766767" y="771233"/>
            <a:ext cx="628800" cy="712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19" name="Google Shape;419;p34"/>
          <p:cNvSpPr txBox="1"/>
          <p:nvPr/>
        </p:nvSpPr>
        <p:spPr>
          <a:xfrm>
            <a:off x="8175033" y="35600"/>
            <a:ext cx="2444000" cy="3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Can be provided with a GPS</a:t>
            </a:r>
            <a:endParaRPr sz="1867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420" name="Google Shape;420;p34"/>
          <p:cNvCxnSpPr/>
          <p:nvPr/>
        </p:nvCxnSpPr>
        <p:spPr>
          <a:xfrm flipH="1">
            <a:off x="8478167" y="732033"/>
            <a:ext cx="357600" cy="686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1" name="Google Shape;421;p34"/>
          <p:cNvCxnSpPr/>
          <p:nvPr/>
        </p:nvCxnSpPr>
        <p:spPr>
          <a:xfrm>
            <a:off x="9381567" y="759367"/>
            <a:ext cx="6400" cy="627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2" name="Google Shape;422;p34"/>
          <p:cNvCxnSpPr/>
          <p:nvPr/>
        </p:nvCxnSpPr>
        <p:spPr>
          <a:xfrm>
            <a:off x="10069733" y="711900"/>
            <a:ext cx="616800" cy="652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23" name="Google Shape;423;p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58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8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Software abstraction through a single interface</a:t>
            </a:r>
            <a:endParaRPr/>
          </a:p>
        </p:txBody>
      </p:sp>
      <p:sp>
        <p:nvSpPr>
          <p:cNvPr id="519" name="Google Shape;519;p38"/>
          <p:cNvSpPr txBox="1"/>
          <p:nvPr/>
        </p:nvSpPr>
        <p:spPr>
          <a:xfrm>
            <a:off x="287251" y="4367600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Sensing Hypothesis/Hardware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0" name="Google Shape;520;p38"/>
          <p:cNvSpPr txBox="1"/>
          <p:nvPr/>
        </p:nvSpPr>
        <p:spPr>
          <a:xfrm>
            <a:off x="6874451" y="3159833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Networking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21" name="Google Shape;52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27400" y="2131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38"/>
          <p:cNvSpPr txBox="1"/>
          <p:nvPr/>
        </p:nvSpPr>
        <p:spPr>
          <a:xfrm>
            <a:off x="8922867" y="315981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Storage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23" name="Google Shape;52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6200" y="4863716"/>
            <a:ext cx="942133" cy="95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38"/>
          <p:cNvPicPr preferRelativeResize="0"/>
          <p:nvPr/>
        </p:nvPicPr>
        <p:blipFill rotWithShape="1">
          <a:blip r:embed="rId5">
            <a:alphaModFix/>
          </a:blip>
          <a:srcRect l="7192" r="8689"/>
          <a:stretch/>
        </p:blipFill>
        <p:spPr>
          <a:xfrm>
            <a:off x="7938334" y="4858268"/>
            <a:ext cx="1084433" cy="96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23891" y="5700217"/>
            <a:ext cx="835143" cy="5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38"/>
          <p:cNvSpPr txBox="1"/>
          <p:nvPr/>
        </p:nvSpPr>
        <p:spPr>
          <a:xfrm>
            <a:off x="6772851" y="6154384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Sustainable Power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27" name="Google Shape;527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3069" y="2911300"/>
            <a:ext cx="2337200" cy="15162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8" name="Google Shape;528;p38"/>
          <p:cNvCxnSpPr/>
          <p:nvPr/>
        </p:nvCxnSpPr>
        <p:spPr>
          <a:xfrm>
            <a:off x="4571733" y="1934000"/>
            <a:ext cx="0" cy="4330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29" name="Google Shape;529;p38"/>
          <p:cNvSpPr txBox="1"/>
          <p:nvPr/>
        </p:nvSpPr>
        <p:spPr>
          <a:xfrm>
            <a:off x="600067" y="1518767"/>
            <a:ext cx="2883200" cy="6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Sensor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0" name="Google Shape;530;p38"/>
          <p:cNvSpPr txBox="1"/>
          <p:nvPr/>
        </p:nvSpPr>
        <p:spPr>
          <a:xfrm>
            <a:off x="7175333" y="1437867"/>
            <a:ext cx="2883200" cy="6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Platform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31" name="Google Shape;531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46234" y="4672401"/>
            <a:ext cx="1620300" cy="162030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38"/>
          <p:cNvSpPr txBox="1"/>
          <p:nvPr/>
        </p:nvSpPr>
        <p:spPr>
          <a:xfrm>
            <a:off x="9128300" y="6255984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GPS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33" name="Google Shape;533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305467" y="3246451"/>
            <a:ext cx="1721700" cy="113936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38"/>
          <p:cNvSpPr txBox="1"/>
          <p:nvPr/>
        </p:nvSpPr>
        <p:spPr>
          <a:xfrm>
            <a:off x="9856315" y="4297367"/>
            <a:ext cx="26200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High Performance Processing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35" name="Google Shape;535;p38"/>
          <p:cNvPicPr preferRelativeResize="0"/>
          <p:nvPr/>
        </p:nvPicPr>
        <p:blipFill rotWithShape="1">
          <a:blip r:embed="rId10">
            <a:alphaModFix/>
          </a:blip>
          <a:srcRect l="31691" r="29465" b="6402"/>
          <a:stretch/>
        </p:blipFill>
        <p:spPr>
          <a:xfrm rot="-5400000">
            <a:off x="7469885" y="1710684"/>
            <a:ext cx="739967" cy="17830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6" name="Google Shape;536;p38"/>
          <p:cNvCxnSpPr/>
          <p:nvPr/>
        </p:nvCxnSpPr>
        <p:spPr>
          <a:xfrm>
            <a:off x="3586933" y="4089300"/>
            <a:ext cx="1969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537" name="Google Shape;537;p38"/>
          <p:cNvSpPr txBox="1"/>
          <p:nvPr/>
        </p:nvSpPr>
        <p:spPr>
          <a:xfrm>
            <a:off x="3896967" y="3719284"/>
            <a:ext cx="1351200" cy="740000"/>
          </a:xfrm>
          <a:prstGeom prst="rect">
            <a:avLst/>
          </a:prstGeom>
          <a:solidFill>
            <a:srgbClr val="FFFFFF">
              <a:alpha val="51150"/>
            </a:srgb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Platform Interface</a:t>
            </a:r>
            <a:endParaRPr sz="16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38" name="Google Shape;538;p3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44440" y="3467734"/>
            <a:ext cx="942133" cy="809791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38"/>
          <p:cNvSpPr txBox="1"/>
          <p:nvPr/>
        </p:nvSpPr>
        <p:spPr>
          <a:xfrm>
            <a:off x="5246884" y="4169833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Platform Controller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40" name="Google Shape;540;p38"/>
          <p:cNvCxnSpPr/>
          <p:nvPr/>
        </p:nvCxnSpPr>
        <p:spPr>
          <a:xfrm rot="10800000" flipH="1">
            <a:off x="6596967" y="3464567"/>
            <a:ext cx="557600" cy="17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41" name="Google Shape;541;p38"/>
          <p:cNvCxnSpPr/>
          <p:nvPr/>
        </p:nvCxnSpPr>
        <p:spPr>
          <a:xfrm rot="10800000" flipH="1">
            <a:off x="6800167" y="3559367"/>
            <a:ext cx="2288400" cy="286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42" name="Google Shape;542;p38"/>
          <p:cNvCxnSpPr/>
          <p:nvPr/>
        </p:nvCxnSpPr>
        <p:spPr>
          <a:xfrm>
            <a:off x="6798667" y="4034133"/>
            <a:ext cx="3417200" cy="9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43" name="Google Shape;543;p38"/>
          <p:cNvCxnSpPr/>
          <p:nvPr/>
        </p:nvCxnSpPr>
        <p:spPr>
          <a:xfrm>
            <a:off x="6774933" y="4259567"/>
            <a:ext cx="2574800" cy="605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544" name="Google Shape;544;p38"/>
          <p:cNvSpPr txBox="1"/>
          <p:nvPr/>
        </p:nvSpPr>
        <p:spPr>
          <a:xfrm>
            <a:off x="1326467" y="5408500"/>
            <a:ext cx="3063600" cy="1139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- Ubiquitous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- Easy to adapt/implement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- Physically pluggable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45" name="Google Shape;545;p38"/>
          <p:cNvCxnSpPr/>
          <p:nvPr/>
        </p:nvCxnSpPr>
        <p:spPr>
          <a:xfrm flipH="1">
            <a:off x="3951000" y="4342600"/>
            <a:ext cx="356000" cy="100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46" name="Google Shape;546;p3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59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5FC22-9B31-717D-829C-BC2E42B77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E2193-53B9-4EE7-322E-EEF561EB1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all do research all the time in our daily lives</a:t>
            </a:r>
          </a:p>
          <a:p>
            <a:endParaRPr lang="en-US" dirty="0"/>
          </a:p>
          <a:p>
            <a:r>
              <a:rPr lang="en-US" dirty="0"/>
              <a:t>Academic research is mostly about the question you’re figuring out</a:t>
            </a:r>
          </a:p>
          <a:p>
            <a:pPr lvl="1"/>
            <a:r>
              <a:rPr lang="en-US" dirty="0"/>
              <a:t>Is the question important in some way?</a:t>
            </a:r>
          </a:p>
          <a:p>
            <a:pPr lvl="1"/>
            <a:r>
              <a:rPr lang="en-US" dirty="0"/>
              <a:t>Is the question something that’s not trivial to answer?</a:t>
            </a:r>
          </a:p>
          <a:p>
            <a:pPr lvl="1"/>
            <a:r>
              <a:rPr lang="en-US" dirty="0"/>
              <a:t>Does the answer provide value?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Finding the “right” questions is </a:t>
            </a:r>
            <a:r>
              <a:rPr lang="en-US" b="1" dirty="0"/>
              <a:t>hard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5C811-B542-9DFF-F2F3-A4EB3B260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693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CE7E7-092C-4D4C-A86F-CAC3DB417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715" y="784160"/>
            <a:ext cx="9785684" cy="5289680"/>
          </a:xfrm>
        </p:spPr>
        <p:txBody>
          <a:bodyPr>
            <a:normAutofit/>
          </a:bodyPr>
          <a:lstStyle/>
          <a:p>
            <a:pPr marL="609585" indent="-609585"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City-Scale Sensing Introduction</a:t>
            </a:r>
          </a:p>
          <a:p>
            <a:pPr marL="609585" indent="-609585"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Signpost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Motivation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Shared Resources</a:t>
            </a:r>
          </a:p>
          <a:p>
            <a:pPr lvl="1">
              <a:spcBef>
                <a:spcPts val="0"/>
              </a:spcBef>
            </a:pP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</a:rPr>
              <a:t>Deployability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Implementation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C9CEE-4BE7-9A43-8049-822D1B3C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434A358D-2637-E146-A3BD-05BD470B507B}" type="slidenum">
              <a:rPr lang="en-US" kern="0">
                <a:solidFill>
                  <a:srgbClr val="000000">
                    <a:tint val="75000"/>
                  </a:srgb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60</a:t>
            </a:fld>
            <a:endParaRPr lang="en-US" kern="0">
              <a:solidFill>
                <a:srgbClr val="000000">
                  <a:tint val="75000"/>
                </a:srgb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53392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47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Some applications require granularity</a:t>
            </a:r>
            <a:endParaRPr/>
          </a:p>
        </p:txBody>
      </p:sp>
      <p:sp>
        <p:nvSpPr>
          <p:cNvPr id="610" name="Google Shape;610;p4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/>
              <a:t>Data can change greatly in low distances</a:t>
            </a:r>
            <a:endParaRPr/>
          </a:p>
        </p:txBody>
      </p:sp>
      <p:pic>
        <p:nvPicPr>
          <p:cNvPr id="611" name="Google Shape;61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5767" y="2835976"/>
            <a:ext cx="2548899" cy="243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47"/>
          <p:cNvPicPr preferRelativeResize="0"/>
          <p:nvPr/>
        </p:nvPicPr>
        <p:blipFill rotWithShape="1">
          <a:blip r:embed="rId4">
            <a:alphaModFix/>
          </a:blip>
          <a:srcRect l="28467" t="62763" r="34474" b="-2893"/>
          <a:stretch/>
        </p:blipFill>
        <p:spPr>
          <a:xfrm>
            <a:off x="5685067" y="3132563"/>
            <a:ext cx="2548900" cy="1845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47"/>
          <p:cNvPicPr preferRelativeResize="0"/>
          <p:nvPr/>
        </p:nvPicPr>
        <p:blipFill rotWithShape="1">
          <a:blip r:embed="rId5">
            <a:alphaModFix/>
          </a:blip>
          <a:srcRect b="4049"/>
          <a:stretch/>
        </p:blipFill>
        <p:spPr>
          <a:xfrm>
            <a:off x="542267" y="3159301"/>
            <a:ext cx="4814435" cy="1791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4" name="Google Shape;614;p47"/>
          <p:cNvCxnSpPr/>
          <p:nvPr/>
        </p:nvCxnSpPr>
        <p:spPr>
          <a:xfrm flipH="1">
            <a:off x="9555000" y="2452967"/>
            <a:ext cx="12800" cy="68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15" name="Google Shape;615;p47"/>
          <p:cNvSpPr txBox="1"/>
          <p:nvPr/>
        </p:nvSpPr>
        <p:spPr>
          <a:xfrm>
            <a:off x="9041267" y="2003467"/>
            <a:ext cx="1066000" cy="4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Outlier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6" name="Google Shape;616;p4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61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48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Deployment overhead drives cost</a:t>
            </a:r>
            <a:endParaRPr/>
          </a:p>
        </p:txBody>
      </p:sp>
      <p:sp>
        <p:nvSpPr>
          <p:cNvPr id="622" name="Google Shape;622;p4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Expensive to work with the city</a:t>
            </a:r>
            <a:endParaRPr/>
          </a:p>
          <a:p>
            <a:r>
              <a:rPr lang="en"/>
              <a:t>Time consuming</a:t>
            </a:r>
            <a:endParaRPr/>
          </a:p>
          <a:p>
            <a:r>
              <a:rPr lang="en"/>
              <a:t>Not conducive to experimentation!</a:t>
            </a:r>
            <a:endParaRPr/>
          </a:p>
        </p:txBody>
      </p:sp>
      <p:pic>
        <p:nvPicPr>
          <p:cNvPr id="623" name="Google Shape;62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8000" y="1536633"/>
            <a:ext cx="4308400" cy="4308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24" name="Google Shape;624;p48"/>
          <p:cNvSpPr txBox="1"/>
          <p:nvPr/>
        </p:nvSpPr>
        <p:spPr>
          <a:xfrm>
            <a:off x="415600" y="3326233"/>
            <a:ext cx="6588400" cy="9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Do not rely on wired infrastructure</a:t>
            </a:r>
            <a:endParaRPr sz="3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48"/>
          <p:cNvSpPr txBox="1">
            <a:spLocks noGrp="1"/>
          </p:cNvSpPr>
          <p:nvPr>
            <p:ph type="body" idx="1"/>
          </p:nvPr>
        </p:nvSpPr>
        <p:spPr>
          <a:xfrm>
            <a:off x="415600" y="4148133"/>
            <a:ext cx="11360800" cy="161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No wired power</a:t>
            </a:r>
            <a:endParaRPr/>
          </a:p>
          <a:p>
            <a:pPr lvl="1" indent="-457189">
              <a:spcBef>
                <a:spcPts val="0"/>
              </a:spcBef>
              <a:buSzPts val="1800"/>
            </a:pPr>
            <a:r>
              <a:rPr lang="en" sz="2400"/>
              <a:t>Solar provides more power density</a:t>
            </a:r>
            <a:br>
              <a:rPr lang="en" sz="2400"/>
            </a:br>
            <a:r>
              <a:rPr lang="en" sz="2400"/>
              <a:t>than batteries</a:t>
            </a:r>
            <a:endParaRPr sz="2400"/>
          </a:p>
          <a:p>
            <a:r>
              <a:rPr lang="en"/>
              <a:t>No wired networking</a:t>
            </a:r>
            <a:endParaRPr/>
          </a:p>
          <a:p>
            <a:r>
              <a:rPr lang="en"/>
              <a:t>Should not modify existing infrastructure</a:t>
            </a:r>
            <a:endParaRPr/>
          </a:p>
        </p:txBody>
      </p:sp>
      <p:sp>
        <p:nvSpPr>
          <p:cNvPr id="626" name="Google Shape;626;p4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62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2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Multi-tenancy is beneficial to testbeds</a:t>
            </a:r>
            <a:endParaRPr/>
          </a:p>
        </p:txBody>
      </p:sp>
      <p:sp>
        <p:nvSpPr>
          <p:cNvPr id="574" name="Google Shape;574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/>
              <a:t>One deployment can enable many stakeholders simultaneously</a:t>
            </a:r>
            <a:endParaRPr/>
          </a:p>
          <a:p>
            <a:pPr>
              <a:spcBef>
                <a:spcPts val="2133"/>
              </a:spcBef>
            </a:pPr>
            <a:r>
              <a:rPr lang="en"/>
              <a:t>Need to ensure that they do not conflict</a:t>
            </a:r>
            <a:endParaRPr/>
          </a:p>
        </p:txBody>
      </p:sp>
      <p:sp>
        <p:nvSpPr>
          <p:cNvPr id="575" name="Google Shape;575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63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B7DDE3-1D94-204E-97DF-1DEE632B9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577" y="3407903"/>
            <a:ext cx="8382947" cy="3066797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CE7E7-092C-4D4C-A86F-CAC3DB417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715" y="784160"/>
            <a:ext cx="9785684" cy="5289680"/>
          </a:xfrm>
        </p:spPr>
        <p:txBody>
          <a:bodyPr>
            <a:normAutofit/>
          </a:bodyPr>
          <a:lstStyle/>
          <a:p>
            <a:pPr marL="609585" indent="-609585"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City-Scale Sensing Introduction</a:t>
            </a:r>
          </a:p>
          <a:p>
            <a:pPr marL="609585" indent="-609585"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Signpost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Motivation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Shared Resources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Deployability</a:t>
            </a:r>
          </a:p>
          <a:p>
            <a:pPr lvl="1">
              <a:spcBef>
                <a:spcPts val="0"/>
              </a:spcBef>
            </a:pP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</a:rPr>
              <a:t>Implementation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C9CEE-4BE7-9A43-8049-822D1B3C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434A358D-2637-E146-A3BD-05BD470B507B}" type="slidenum">
              <a:rPr lang="en-US" kern="0">
                <a:solidFill>
                  <a:srgbClr val="000000">
                    <a:tint val="75000"/>
                  </a:srgb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64</a:t>
            </a:fld>
            <a:endParaRPr lang="en-US" kern="0">
              <a:solidFill>
                <a:srgbClr val="000000">
                  <a:tint val="75000"/>
                </a:srgb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32581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50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/>
              <a:t>The Signpost Platform</a:t>
            </a:r>
            <a:endParaRPr/>
          </a:p>
        </p:txBody>
      </p:sp>
      <p:pic>
        <p:nvPicPr>
          <p:cNvPr id="638" name="Google Shape;638;p50"/>
          <p:cNvPicPr preferRelativeResize="0"/>
          <p:nvPr/>
        </p:nvPicPr>
        <p:blipFill rotWithShape="1">
          <a:blip r:embed="rId3">
            <a:alphaModFix/>
          </a:blip>
          <a:srcRect l="8300" t="6772" r="20020" b="19617"/>
          <a:stretch/>
        </p:blipFill>
        <p:spPr>
          <a:xfrm>
            <a:off x="4827857" y="1479267"/>
            <a:ext cx="3186400" cy="4913200"/>
          </a:xfrm>
          <a:prstGeom prst="roundRect">
            <a:avLst>
              <a:gd name="adj" fmla="val 14598"/>
            </a:avLst>
          </a:prstGeom>
          <a:noFill/>
          <a:ln>
            <a:noFill/>
          </a:ln>
        </p:spPr>
      </p:pic>
      <p:pic>
        <p:nvPicPr>
          <p:cNvPr id="639" name="Google Shape;639;p50"/>
          <p:cNvPicPr preferRelativeResize="0"/>
          <p:nvPr/>
        </p:nvPicPr>
        <p:blipFill rotWithShape="1">
          <a:blip r:embed="rId4">
            <a:alphaModFix/>
          </a:blip>
          <a:srcRect l="11937" t="9207" r="9833" b="10373"/>
          <a:stretch/>
        </p:blipFill>
        <p:spPr>
          <a:xfrm>
            <a:off x="8366457" y="1479267"/>
            <a:ext cx="3186400" cy="4913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40" name="Google Shape;640;p5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65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F479CC-553A-E944-807F-65697FEBBA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17" t="21180" r="15753" b="19664"/>
          <a:stretch/>
        </p:blipFill>
        <p:spPr>
          <a:xfrm>
            <a:off x="498244" y="1479267"/>
            <a:ext cx="3750589" cy="4820091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54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Core modules provide shared resources</a:t>
            </a:r>
            <a:endParaRPr/>
          </a:p>
        </p:txBody>
      </p:sp>
      <p:pic>
        <p:nvPicPr>
          <p:cNvPr id="674" name="Google Shape;674;p54"/>
          <p:cNvPicPr preferRelativeResize="0"/>
          <p:nvPr/>
        </p:nvPicPr>
        <p:blipFill rotWithShape="1">
          <a:blip r:embed="rId3">
            <a:alphaModFix/>
          </a:blip>
          <a:srcRect b="17019"/>
          <a:stretch/>
        </p:blipFill>
        <p:spPr>
          <a:xfrm>
            <a:off x="1282600" y="2116501"/>
            <a:ext cx="2920661" cy="2802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54"/>
          <p:cNvPicPr preferRelativeResize="0"/>
          <p:nvPr/>
        </p:nvPicPr>
        <p:blipFill rotWithShape="1">
          <a:blip r:embed="rId4">
            <a:alphaModFix/>
          </a:blip>
          <a:srcRect b="17163"/>
          <a:stretch/>
        </p:blipFill>
        <p:spPr>
          <a:xfrm>
            <a:off x="4438666" y="2116501"/>
            <a:ext cx="2958733" cy="2802233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54"/>
          <p:cNvSpPr/>
          <p:nvPr/>
        </p:nvSpPr>
        <p:spPr>
          <a:xfrm>
            <a:off x="1990633" y="2568533"/>
            <a:ext cx="757600" cy="552400"/>
          </a:xfrm>
          <a:prstGeom prst="rect">
            <a:avLst/>
          </a:prstGeom>
          <a:solidFill>
            <a:srgbClr val="FFFFFF">
              <a:alpha val="7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GPS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54"/>
          <p:cNvSpPr/>
          <p:nvPr/>
        </p:nvSpPr>
        <p:spPr>
          <a:xfrm>
            <a:off x="4955000" y="3290700"/>
            <a:ext cx="1466400" cy="1140000"/>
          </a:xfrm>
          <a:prstGeom prst="rect">
            <a:avLst/>
          </a:prstGeom>
          <a:solidFill>
            <a:srgbClr val="FFFFFF">
              <a:alpha val="7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Processing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8" name="Google Shape;678;p54"/>
          <p:cNvSpPr/>
          <p:nvPr/>
        </p:nvSpPr>
        <p:spPr>
          <a:xfrm>
            <a:off x="6472800" y="2863900"/>
            <a:ext cx="1142800" cy="680800"/>
          </a:xfrm>
          <a:prstGeom prst="rect">
            <a:avLst/>
          </a:prstGeom>
          <a:solidFill>
            <a:srgbClr val="FFFFFF">
              <a:alpha val="7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Storage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9" name="Google Shape;679;p54"/>
          <p:cNvSpPr txBox="1"/>
          <p:nvPr/>
        </p:nvSpPr>
        <p:spPr>
          <a:xfrm>
            <a:off x="1019000" y="5368267"/>
            <a:ext cx="10154000" cy="9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Making the platform modular supports upgradeability</a:t>
            </a:r>
            <a:endParaRPr sz="3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80" name="Google Shape;680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83131" y="2088531"/>
            <a:ext cx="2958735" cy="2858187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54"/>
          <p:cNvSpPr/>
          <p:nvPr/>
        </p:nvSpPr>
        <p:spPr>
          <a:xfrm>
            <a:off x="8593533" y="2987233"/>
            <a:ext cx="1466400" cy="763600"/>
          </a:xfrm>
          <a:prstGeom prst="rect">
            <a:avLst/>
          </a:prstGeom>
          <a:solidFill>
            <a:srgbClr val="FFFFFF">
              <a:alpha val="8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Networking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2" name="Google Shape;682;p54"/>
          <p:cNvSpPr/>
          <p:nvPr/>
        </p:nvSpPr>
        <p:spPr>
          <a:xfrm>
            <a:off x="10076733" y="3092833"/>
            <a:ext cx="757600" cy="552400"/>
          </a:xfrm>
          <a:prstGeom prst="rect">
            <a:avLst/>
          </a:prstGeom>
          <a:solidFill>
            <a:srgbClr val="FFFFFF">
              <a:alpha val="8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3" name="Google Shape;683;p54"/>
          <p:cNvSpPr/>
          <p:nvPr/>
        </p:nvSpPr>
        <p:spPr>
          <a:xfrm>
            <a:off x="8861467" y="3953233"/>
            <a:ext cx="924800" cy="901200"/>
          </a:xfrm>
          <a:prstGeom prst="rect">
            <a:avLst/>
          </a:prstGeom>
          <a:solidFill>
            <a:srgbClr val="FFFFFF">
              <a:alpha val="8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LoRa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4" name="Google Shape;684;p54"/>
          <p:cNvSpPr/>
          <p:nvPr/>
        </p:nvSpPr>
        <p:spPr>
          <a:xfrm>
            <a:off x="7900333" y="2911600"/>
            <a:ext cx="676400" cy="1034800"/>
          </a:xfrm>
          <a:prstGeom prst="rect">
            <a:avLst/>
          </a:prstGeom>
          <a:solidFill>
            <a:srgbClr val="FFFFFF">
              <a:alpha val="8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5" name="Google Shape;685;p54"/>
          <p:cNvSpPr txBox="1"/>
          <p:nvPr/>
        </p:nvSpPr>
        <p:spPr>
          <a:xfrm>
            <a:off x="2876767" y="1460533"/>
            <a:ext cx="2825200" cy="5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Control Module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6" name="Google Shape;686;p54"/>
          <p:cNvSpPr txBox="1"/>
          <p:nvPr/>
        </p:nvSpPr>
        <p:spPr>
          <a:xfrm>
            <a:off x="7849900" y="1446551"/>
            <a:ext cx="2825200" cy="5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Radio Module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7" name="Google Shape;687;p54"/>
          <p:cNvSpPr/>
          <p:nvPr/>
        </p:nvSpPr>
        <p:spPr>
          <a:xfrm rot="-5397356" flipH="1">
            <a:off x="4084073" y="1971100"/>
            <a:ext cx="520000" cy="9700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8" name="Google Shape;688;p5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66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55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Measurement and isolation support multi-tenancy</a:t>
            </a:r>
            <a:endParaRPr/>
          </a:p>
        </p:txBody>
      </p:sp>
      <p:pic>
        <p:nvPicPr>
          <p:cNvPr id="694" name="Google Shape;69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7934" y="2060568"/>
            <a:ext cx="3817965" cy="3826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55"/>
          <p:cNvPicPr preferRelativeResize="0"/>
          <p:nvPr/>
        </p:nvPicPr>
        <p:blipFill rotWithShape="1">
          <a:blip r:embed="rId4">
            <a:alphaModFix/>
          </a:blip>
          <a:srcRect b="18407"/>
          <a:stretch/>
        </p:blipFill>
        <p:spPr>
          <a:xfrm>
            <a:off x="6121167" y="2173034"/>
            <a:ext cx="3817967" cy="3601967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55"/>
          <p:cNvSpPr/>
          <p:nvPr/>
        </p:nvSpPr>
        <p:spPr>
          <a:xfrm>
            <a:off x="2352000" y="4284333"/>
            <a:ext cx="2669600" cy="1058400"/>
          </a:xfrm>
          <a:prstGeom prst="rect">
            <a:avLst/>
          </a:prstGeom>
          <a:solidFill>
            <a:srgbClr val="FFFFFF">
              <a:alpha val="8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Power Metering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7" name="Google Shape;697;p55"/>
          <p:cNvSpPr/>
          <p:nvPr/>
        </p:nvSpPr>
        <p:spPr>
          <a:xfrm>
            <a:off x="8077567" y="3087667"/>
            <a:ext cx="1413200" cy="1058400"/>
          </a:xfrm>
          <a:prstGeom prst="rect">
            <a:avLst/>
          </a:prstGeom>
          <a:solidFill>
            <a:srgbClr val="FFFFFF">
              <a:alpha val="8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Isolation 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&amp; Monitoring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8" name="Google Shape;698;p5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67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3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Standard interface for accessing shared resources</a:t>
            </a:r>
            <a:endParaRPr dirty="0"/>
          </a:p>
        </p:txBody>
      </p:sp>
      <p:pic>
        <p:nvPicPr>
          <p:cNvPr id="667" name="Google Shape;66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485" y="1531274"/>
            <a:ext cx="10011031" cy="3003301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5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68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8F9BF8-0AE7-EC4E-BBF5-D37BE368D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239" y="4534575"/>
            <a:ext cx="3081276" cy="21859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A019D2-F932-1641-9E93-57F2804AB657}"/>
              </a:ext>
            </a:extLst>
          </p:cNvPr>
          <p:cNvSpPr txBox="1"/>
          <p:nvPr/>
        </p:nvSpPr>
        <p:spPr>
          <a:xfrm>
            <a:off x="1294810" y="5422347"/>
            <a:ext cx="556673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Any software framework can be used for modules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9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Array of Things is one platform approach</a:t>
            </a:r>
            <a:endParaRPr/>
          </a:p>
        </p:txBody>
      </p:sp>
      <p:pic>
        <p:nvPicPr>
          <p:cNvPr id="552" name="Google Shape;552;p39"/>
          <p:cNvPicPr preferRelativeResize="0"/>
          <p:nvPr/>
        </p:nvPicPr>
        <p:blipFill rotWithShape="1">
          <a:blip r:embed="rId3">
            <a:alphaModFix/>
          </a:blip>
          <a:srcRect b="16212"/>
          <a:stretch/>
        </p:blipFill>
        <p:spPr>
          <a:xfrm>
            <a:off x="666485" y="3184300"/>
            <a:ext cx="7335767" cy="345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2800" y="1723667"/>
            <a:ext cx="3519200" cy="3526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554" name="Google Shape;554;p3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69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5" name="Google Shape;555;p39"/>
          <p:cNvSpPr txBox="1"/>
          <p:nvPr/>
        </p:nvSpPr>
        <p:spPr>
          <a:xfrm>
            <a:off x="597167" y="1278167"/>
            <a:ext cx="7474400" cy="16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57189" defTabSz="1219170">
              <a:lnSpc>
                <a:spcPct val="115000"/>
              </a:lnSpc>
              <a:buClr>
                <a:srgbClr val="595959"/>
              </a:buClr>
              <a:buSzPts val="1800"/>
              <a:buFont typeface="Arial"/>
              <a:buChar char="●"/>
            </a:pPr>
            <a:r>
              <a:rPr lang="en" sz="2400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Include sensors as platform resources</a:t>
            </a:r>
            <a:endParaRPr sz="2400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  <a:p>
            <a:pPr marL="609585" indent="-457189" defTabSz="1219170">
              <a:lnSpc>
                <a:spcPct val="115000"/>
              </a:lnSpc>
              <a:buClr>
                <a:srgbClr val="595959"/>
              </a:buClr>
              <a:buSzPts val="1800"/>
              <a:buFont typeface="Arial"/>
              <a:buChar char="●"/>
            </a:pPr>
            <a:r>
              <a:rPr lang="en" sz="2400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Applications are software that act on sensor data</a:t>
            </a:r>
            <a:endParaRPr sz="2400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  <a:p>
            <a:pPr marL="609585" indent="-457189" defTabSz="1219170">
              <a:lnSpc>
                <a:spcPct val="115000"/>
              </a:lnSpc>
              <a:buClr>
                <a:srgbClr val="595959"/>
              </a:buClr>
              <a:buSzPts val="1800"/>
              <a:buFont typeface="Arial"/>
              <a:buChar char="●"/>
            </a:pPr>
            <a:r>
              <a:rPr lang="en" sz="2400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High-power hardware and expensive to deploy</a:t>
            </a:r>
            <a:endParaRPr sz="2400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F1137-7917-1E0B-402F-B56FD285E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research in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29501-2BE2-380E-EDB4-36AB18405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Often intertwines the act of “figuring out” with engineering</a:t>
            </a:r>
          </a:p>
          <a:p>
            <a:pPr lvl="1"/>
            <a:r>
              <a:rPr lang="en-US" dirty="0"/>
              <a:t>Need to build something to try out and that can answer the question</a:t>
            </a:r>
          </a:p>
          <a:p>
            <a:pPr lvl="1"/>
            <a:endParaRPr lang="en-US" dirty="0"/>
          </a:p>
          <a:p>
            <a:r>
              <a:rPr lang="en-US" dirty="0"/>
              <a:t>Hard part is remembering that the question is more important than the engineering</a:t>
            </a:r>
          </a:p>
          <a:p>
            <a:pPr lvl="1"/>
            <a:r>
              <a:rPr lang="en-US" dirty="0"/>
              <a:t>Building something that only partially works is fine if it answers the question</a:t>
            </a:r>
          </a:p>
          <a:p>
            <a:pPr lvl="1"/>
            <a:r>
              <a:rPr lang="en-US" dirty="0"/>
              <a:t>We call this a research prototype</a:t>
            </a:r>
          </a:p>
          <a:p>
            <a:pPr lvl="1"/>
            <a:endParaRPr lang="en-US" dirty="0"/>
          </a:p>
          <a:p>
            <a:r>
              <a:rPr lang="en-US" dirty="0"/>
              <a:t>Unfortunately, something working in a research paper is </a:t>
            </a:r>
            <a:r>
              <a:rPr lang="en-US" i="1" dirty="0"/>
              <a:t>definitely</a:t>
            </a:r>
            <a:r>
              <a:rPr lang="en-US" dirty="0"/>
              <a:t> not the same as a working product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2699B-4915-721B-533B-E53E875B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9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0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Signpost explores the other end of the spectrum</a:t>
            </a:r>
            <a:endParaRPr/>
          </a:p>
        </p:txBody>
      </p:sp>
      <p:sp>
        <p:nvSpPr>
          <p:cNvPr id="561" name="Google Shape;561;p4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What can we do with less?</a:t>
            </a:r>
            <a:endParaRPr dirty="0"/>
          </a:p>
          <a:p>
            <a:r>
              <a:rPr lang="en" dirty="0"/>
              <a:t>Low-power, low-capability, extremely deployable</a:t>
            </a:r>
            <a:endParaRPr dirty="0"/>
          </a:p>
          <a:p>
            <a:r>
              <a:rPr lang="en" dirty="0"/>
              <a:t>Limited provided resources, but lots of extensibility</a:t>
            </a:r>
            <a:endParaRPr dirty="0"/>
          </a:p>
          <a:p>
            <a:pPr marL="0" indent="0">
              <a:spcBef>
                <a:spcPts val="2133"/>
              </a:spcBef>
              <a:buNone/>
            </a:pPr>
            <a:endParaRPr dirty="0"/>
          </a:p>
          <a:p>
            <a:pPr marL="0" indent="0">
              <a:spcBef>
                <a:spcPts val="2133"/>
              </a:spcBef>
              <a:buNone/>
            </a:pPr>
            <a:r>
              <a:rPr lang="en" dirty="0"/>
              <a:t>Focus on modularity</a:t>
            </a:r>
            <a:endParaRPr dirty="0"/>
          </a:p>
          <a:p>
            <a:r>
              <a:rPr lang="en" dirty="0"/>
              <a:t>Too difficult to start from scratch for every upgrade/change</a:t>
            </a:r>
            <a:endParaRPr dirty="0"/>
          </a:p>
          <a:p>
            <a:pPr lvl="1">
              <a:spcBef>
                <a:spcPts val="0"/>
              </a:spcBef>
            </a:pPr>
            <a:r>
              <a:rPr lang="en" dirty="0"/>
              <a:t>Components are more expensive </a:t>
            </a:r>
            <a:endParaRPr dirty="0"/>
          </a:p>
          <a:p>
            <a:pPr lvl="1">
              <a:spcBef>
                <a:spcPts val="0"/>
              </a:spcBef>
            </a:pPr>
            <a:r>
              <a:rPr lang="en" dirty="0"/>
              <a:t>Deployments is more difficult</a:t>
            </a:r>
            <a:endParaRPr dirty="0"/>
          </a:p>
          <a:p>
            <a:r>
              <a:rPr lang="en" dirty="0"/>
              <a:t>The platform should be viewed as shared infrastructure!</a:t>
            </a:r>
            <a:endParaRPr dirty="0"/>
          </a:p>
          <a:p>
            <a:pPr lvl="1">
              <a:spcBef>
                <a:spcPts val="0"/>
              </a:spcBef>
            </a:pPr>
            <a:r>
              <a:rPr lang="en" dirty="0"/>
              <a:t>Amortize cost with multiple sensors and applications</a:t>
            </a:r>
            <a:endParaRPr dirty="0"/>
          </a:p>
        </p:txBody>
      </p:sp>
      <p:sp>
        <p:nvSpPr>
          <p:cNvPr id="562" name="Google Shape;562;p4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70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CE7E7-092C-4D4C-A86F-CAC3DB417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715" y="784160"/>
            <a:ext cx="9785684" cy="5289680"/>
          </a:xfrm>
        </p:spPr>
        <p:txBody>
          <a:bodyPr>
            <a:normAutofit/>
          </a:bodyPr>
          <a:lstStyle/>
          <a:p>
            <a:pPr marL="609585" indent="-609585"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City-Scale Sensing Introduction</a:t>
            </a:r>
          </a:p>
          <a:p>
            <a:pPr marL="609585" indent="-609585"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Signpost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Motivation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Shared Resources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Deployability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Implementation</a:t>
            </a:r>
          </a:p>
          <a:p>
            <a:pPr lvl="1">
              <a:spcBef>
                <a:spcPts val="0"/>
              </a:spcBef>
            </a:pP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</a:rPr>
              <a:t>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C9CEE-4BE7-9A43-8049-822D1B3C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434A358D-2637-E146-A3BD-05BD470B507B}" type="slidenum">
              <a:rPr lang="en-US" kern="0">
                <a:solidFill>
                  <a:srgbClr val="000000">
                    <a:tint val="75000"/>
                  </a:srgb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71</a:t>
            </a:fld>
            <a:endParaRPr lang="en-US" kern="0">
              <a:solidFill>
                <a:srgbClr val="000000">
                  <a:tint val="75000"/>
                </a:srgb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60587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57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How much power does a Signpost harvest?</a:t>
            </a:r>
            <a:endParaRPr/>
          </a:p>
        </p:txBody>
      </p:sp>
      <p:sp>
        <p:nvSpPr>
          <p:cNvPr id="710" name="Google Shape;710;p5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72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11" name="Google Shape;71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401" y="1920800"/>
            <a:ext cx="8183100" cy="3273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33000" y="1920800"/>
            <a:ext cx="3273267" cy="32034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3037B3-161B-8040-86BE-5F12E0DE5199}"/>
              </a:ext>
            </a:extLst>
          </p:cNvPr>
          <p:cNvSpPr txBox="1"/>
          <p:nvPr/>
        </p:nvSpPr>
        <p:spPr>
          <a:xfrm>
            <a:off x="6096000" y="5886067"/>
            <a:ext cx="573251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Higher daily variations than directional variations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F4A57C1-6F59-E142-A07B-5F5B06D0513A}"/>
              </a:ext>
            </a:extLst>
          </p:cNvPr>
          <p:cNvCxnSpPr/>
          <p:nvPr/>
        </p:nvCxnSpPr>
        <p:spPr>
          <a:xfrm flipV="1">
            <a:off x="8754009" y="5124236"/>
            <a:ext cx="742121" cy="76703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58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How much power can each module draw?</a:t>
            </a:r>
            <a:endParaRPr/>
          </a:p>
        </p:txBody>
      </p:sp>
      <p:sp>
        <p:nvSpPr>
          <p:cNvPr id="718" name="Google Shape;718;p5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73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19" name="Google Shape;719;p58"/>
          <p:cNvPicPr preferRelativeResize="0"/>
          <p:nvPr/>
        </p:nvPicPr>
        <p:blipFill rotWithShape="1">
          <a:blip r:embed="rId3">
            <a:alphaModFix/>
          </a:blip>
          <a:srcRect l="3235" r="7151" b="30420"/>
          <a:stretch/>
        </p:blipFill>
        <p:spPr>
          <a:xfrm>
            <a:off x="1290551" y="2316634"/>
            <a:ext cx="10017300" cy="3240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59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How much power can each module draw?</a:t>
            </a:r>
            <a:endParaRPr/>
          </a:p>
        </p:txBody>
      </p:sp>
      <p:sp>
        <p:nvSpPr>
          <p:cNvPr id="725" name="Google Shape;725;p5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74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26" name="Google Shape;726;p59"/>
          <p:cNvPicPr preferRelativeResize="0"/>
          <p:nvPr/>
        </p:nvPicPr>
        <p:blipFill rotWithShape="1">
          <a:blip r:embed="rId3">
            <a:alphaModFix/>
          </a:blip>
          <a:srcRect l="3235" r="7151" b="30420"/>
          <a:stretch/>
        </p:blipFill>
        <p:spPr>
          <a:xfrm>
            <a:off x="1290551" y="2316634"/>
            <a:ext cx="10017300" cy="32407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7" name="Google Shape;727;p59"/>
          <p:cNvCxnSpPr>
            <a:stCxn id="728" idx="2"/>
          </p:cNvCxnSpPr>
          <p:nvPr/>
        </p:nvCxnSpPr>
        <p:spPr>
          <a:xfrm>
            <a:off x="2335067" y="2239600"/>
            <a:ext cx="25600" cy="772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28" name="Google Shape;728;p59"/>
          <p:cNvSpPr txBox="1"/>
          <p:nvPr/>
        </p:nvSpPr>
        <p:spPr>
          <a:xfrm>
            <a:off x="524267" y="1805200"/>
            <a:ext cx="36216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Seattle 95th Percentile = 3 mW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9" name="Google Shape;729;p59"/>
          <p:cNvSpPr txBox="1"/>
          <p:nvPr/>
        </p:nvSpPr>
        <p:spPr>
          <a:xfrm>
            <a:off x="5761833" y="1772000"/>
            <a:ext cx="43176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San Diego 95th Percentile = 162 mW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730" name="Google Shape;730;p59"/>
          <p:cNvCxnSpPr>
            <a:stCxn id="729" idx="2"/>
          </p:cNvCxnSpPr>
          <p:nvPr/>
        </p:nvCxnSpPr>
        <p:spPr>
          <a:xfrm>
            <a:off x="7920633" y="2206400"/>
            <a:ext cx="128400" cy="636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60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How much power can each module draw?</a:t>
            </a:r>
            <a:endParaRPr/>
          </a:p>
        </p:txBody>
      </p:sp>
      <p:pic>
        <p:nvPicPr>
          <p:cNvPr id="736" name="Google Shape;73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510534"/>
            <a:ext cx="11785599" cy="2678545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6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75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61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Resources are charged to modules which use them</a:t>
            </a:r>
            <a:endParaRPr/>
          </a:p>
        </p:txBody>
      </p:sp>
      <p:sp>
        <p:nvSpPr>
          <p:cNvPr id="743" name="Google Shape;743;p6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76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44" name="Google Shape;74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0801" y="1653332"/>
            <a:ext cx="9410400" cy="4117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62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Applications running on Signpost</a:t>
            </a:r>
            <a:endParaRPr/>
          </a:p>
        </p:txBody>
      </p:sp>
      <p:sp>
        <p:nvSpPr>
          <p:cNvPr id="750" name="Google Shape;750;p6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Environmental monitoring (posting to Weather Underground)</a:t>
            </a:r>
            <a:endParaRPr dirty="0"/>
          </a:p>
          <a:p>
            <a:r>
              <a:rPr lang="en" dirty="0"/>
              <a:t>Vehicle counting (and bell tower)</a:t>
            </a:r>
            <a:endParaRPr dirty="0"/>
          </a:p>
          <a:p>
            <a:r>
              <a:rPr lang="en" dirty="0"/>
              <a:t>TV whitespace sensing</a:t>
            </a:r>
            <a:endParaRPr dirty="0"/>
          </a:p>
        </p:txBody>
      </p:sp>
      <p:sp>
        <p:nvSpPr>
          <p:cNvPr id="751" name="Google Shape;751;p6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77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52" name="Google Shape;752;p62"/>
          <p:cNvPicPr preferRelativeResize="0"/>
          <p:nvPr/>
        </p:nvPicPr>
        <p:blipFill rotWithShape="1">
          <a:blip r:embed="rId3">
            <a:alphaModFix/>
          </a:blip>
          <a:srcRect r="10594"/>
          <a:stretch/>
        </p:blipFill>
        <p:spPr>
          <a:xfrm>
            <a:off x="5890534" y="3136535"/>
            <a:ext cx="5890533" cy="284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363400"/>
            <a:ext cx="5890533" cy="2945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What does research look like:</a:t>
            </a:r>
          </a:p>
          <a:p>
            <a:pPr lvl="1"/>
            <a:r>
              <a:rPr lang="en-US" dirty="0"/>
              <a:t>Research Overview</a:t>
            </a:r>
          </a:p>
          <a:p>
            <a:pPr lvl="1"/>
            <a:r>
              <a:rPr lang="en-US" dirty="0"/>
              <a:t>Example: </a:t>
            </a:r>
            <a:r>
              <a:rPr lang="en-US" dirty="0" err="1"/>
              <a:t>Powerblade</a:t>
            </a:r>
            <a:endParaRPr lang="en-US" dirty="0"/>
          </a:p>
          <a:p>
            <a:endParaRPr lang="en-US" dirty="0"/>
          </a:p>
          <a:p>
            <a:r>
              <a:rPr lang="en-US" dirty="0"/>
              <a:t>Sensing Systems Research</a:t>
            </a:r>
          </a:p>
          <a:p>
            <a:pPr lvl="1"/>
            <a:r>
              <a:rPr lang="en-US" dirty="0"/>
              <a:t>Various Projects</a:t>
            </a:r>
          </a:p>
          <a:p>
            <a:pPr lvl="1"/>
            <a:r>
              <a:rPr lang="en-US" dirty="0"/>
              <a:t>Signpost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205867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5413B-200A-76AE-AD80-664EC679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a PhD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1B350-8EDC-A17C-EB10-2D8358F68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PhD students “do research”</a:t>
            </a:r>
          </a:p>
          <a:p>
            <a:pPr lvl="1"/>
            <a:endParaRPr lang="en-US" dirty="0"/>
          </a:p>
          <a:p>
            <a:r>
              <a:rPr lang="en-US" dirty="0"/>
              <a:t>Getting a PhD requires a thesis (a good question) and a dissertation (describing and proving the answer)</a:t>
            </a:r>
          </a:p>
          <a:p>
            <a:pPr lvl="1"/>
            <a:endParaRPr lang="en-US" dirty="0"/>
          </a:p>
          <a:p>
            <a:r>
              <a:rPr lang="en-US" dirty="0"/>
              <a:t>PhDs in engineering in US</a:t>
            </a:r>
          </a:p>
          <a:p>
            <a:pPr lvl="1"/>
            <a:r>
              <a:rPr lang="en-US" dirty="0"/>
              <a:t>5-6 years average</a:t>
            </a:r>
          </a:p>
          <a:p>
            <a:pPr lvl="1"/>
            <a:r>
              <a:rPr lang="en-US" dirty="0"/>
              <a:t>Are paid for! (tuition plus $30k-40k)</a:t>
            </a:r>
          </a:p>
          <a:p>
            <a:pPr lvl="1"/>
            <a:r>
              <a:rPr lang="en-US" dirty="0"/>
              <a:t>Are not a good monetary decision in CS</a:t>
            </a:r>
          </a:p>
          <a:p>
            <a:pPr lvl="2"/>
            <a:r>
              <a:rPr lang="en-US" dirty="0"/>
              <a:t>There are other reasons for them, just not for money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82025-B0C0-7F5E-A711-9DAE39D75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32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BF368-923D-251E-DD37-254918B17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involved in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07B4C-E2B1-84CA-7F4D-5A92D922F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Research with faculty</a:t>
            </a:r>
          </a:p>
          <a:p>
            <a:pPr lvl="1"/>
            <a:r>
              <a:rPr lang="en-US" dirty="0"/>
              <a:t>Often take a 300-level course with a faculty and do well</a:t>
            </a:r>
          </a:p>
          <a:p>
            <a:pPr lvl="1"/>
            <a:r>
              <a:rPr lang="en-US" dirty="0"/>
              <a:t>Then talk to them about joining their lab</a:t>
            </a:r>
          </a:p>
          <a:p>
            <a:pPr lvl="1"/>
            <a:endParaRPr lang="en-US" dirty="0"/>
          </a:p>
          <a:p>
            <a:r>
              <a:rPr lang="en-US" dirty="0"/>
              <a:t>NSF Research Experience for Undergrads</a:t>
            </a:r>
          </a:p>
          <a:p>
            <a:pPr lvl="1"/>
            <a:r>
              <a:rPr lang="en-US" dirty="0"/>
              <a:t>Summer programs held at universities throughout the US</a:t>
            </a:r>
          </a:p>
          <a:p>
            <a:pPr lvl="1"/>
            <a:r>
              <a:rPr lang="en-US" dirty="0"/>
              <a:t>You apply for these, like internships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Any research counts! Even if it’s not in exactly your field</a:t>
            </a:r>
          </a:p>
          <a:p>
            <a:pPr lvl="1"/>
            <a:r>
              <a:rPr lang="en-US" dirty="0"/>
              <a:t>You’ll find more similarities than differences</a:t>
            </a:r>
          </a:p>
          <a:p>
            <a:pPr lvl="1"/>
            <a:r>
              <a:rPr lang="en-US" dirty="0"/>
              <a:t>It all looks similarly good on applications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9E3BC-0932-7EDF-4857-72CE82402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78287"/>
      </p:ext>
    </p:extLst>
  </p:cSld>
  <p:clrMapOvr>
    <a:masterClrMapping/>
  </p:clrMapOvr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13499C5-2493-46D7-A578-A55B4E92D20D}" vid="{B37469B3-D6DE-4740-A3F3-917322C394BB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Seravek Light"/>
            <a:cs typeface="Seravek Ligh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ce346_template</Template>
  <TotalTime>1328</TotalTime>
  <Words>3169</Words>
  <Application>Microsoft Office PowerPoint</Application>
  <PresentationFormat>Widescreen</PresentationFormat>
  <Paragraphs>759</Paragraphs>
  <Slides>78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78</vt:i4>
      </vt:variant>
    </vt:vector>
  </HeadingPairs>
  <TitlesOfParts>
    <vt:vector size="87" baseType="lpstr">
      <vt:lpstr>Arial</vt:lpstr>
      <vt:lpstr>Calibri</vt:lpstr>
      <vt:lpstr>Courier New</vt:lpstr>
      <vt:lpstr>Rockwell</vt:lpstr>
      <vt:lpstr>Tahoma</vt:lpstr>
      <vt:lpstr>Times New Roman</vt:lpstr>
      <vt:lpstr>Class Slides</vt:lpstr>
      <vt:lpstr>Simple Light</vt:lpstr>
      <vt:lpstr>1_Office Theme</vt:lpstr>
      <vt:lpstr>Lecture 17 Embedded Systems Research</vt:lpstr>
      <vt:lpstr>Administrivia</vt:lpstr>
      <vt:lpstr>Today’s Goals</vt:lpstr>
      <vt:lpstr>Outline</vt:lpstr>
      <vt:lpstr>What is research anyways?</vt:lpstr>
      <vt:lpstr>Academic research</vt:lpstr>
      <vt:lpstr>Academic research in engineering</vt:lpstr>
      <vt:lpstr>Getting a PhD</vt:lpstr>
      <vt:lpstr>Getting involved in research</vt:lpstr>
      <vt:lpstr>Research outputs</vt:lpstr>
      <vt:lpstr>Outline</vt:lpstr>
      <vt:lpstr>Powerblade (DeBruin, Ghena, Kuo, Dutta)</vt:lpstr>
      <vt:lpstr>What is the problem and why is it important?</vt:lpstr>
      <vt:lpstr>What is the problem and why is it important?</vt:lpstr>
      <vt:lpstr>How does other work relate to this?</vt:lpstr>
      <vt:lpstr>What is an answer to the problem?</vt:lpstr>
      <vt:lpstr>Answer - creating a usable DC voltage</vt:lpstr>
      <vt:lpstr>Answer - measuring voltage</vt:lpstr>
      <vt:lpstr>Answer - measure current</vt:lpstr>
      <vt:lpstr>Answer - calculate power and energy</vt:lpstr>
      <vt:lpstr>Answer - communicate measurements </vt:lpstr>
      <vt:lpstr>Prove that the answer to the problem is real</vt:lpstr>
      <vt:lpstr>Explain the limitations</vt:lpstr>
      <vt:lpstr>Break + xkcd</vt:lpstr>
      <vt:lpstr>Outline</vt:lpstr>
      <vt:lpstr>Conferences for sensing systems research</vt:lpstr>
      <vt:lpstr>Sensing systems research</vt:lpstr>
      <vt:lpstr>Sensing systems research</vt:lpstr>
      <vt:lpstr>Permamote (Jackson, Adkins, Dutta)</vt:lpstr>
      <vt:lpstr>Permamote low energy design</vt:lpstr>
      <vt:lpstr>Tock (Levy, Campbell, Ghena, Giffin, Pannuto, Dutta, Levis)</vt:lpstr>
      <vt:lpstr>Tock software organization</vt:lpstr>
      <vt:lpstr>Sensing systems research</vt:lpstr>
      <vt:lpstr>Opo (Huang, Kuo, Pannuto, Dutta)</vt:lpstr>
      <vt:lpstr>Opo low-energy ranging</vt:lpstr>
      <vt:lpstr>Powerwatch (Klugman, Adkins, et al.)</vt:lpstr>
      <vt:lpstr>Powerwatch deployments require continuous upkeep</vt:lpstr>
      <vt:lpstr>Outline</vt:lpstr>
      <vt:lpstr>The Signpost Project</vt:lpstr>
      <vt:lpstr>What things might we want to sense at the scale of a city?</vt:lpstr>
      <vt:lpstr>Air quality monitoring</vt:lpstr>
      <vt:lpstr>Audio detection, classification, and localization</vt:lpstr>
      <vt:lpstr>Traffic queue sensing and congestion control</vt:lpstr>
      <vt:lpstr>PowerPoint Presentation</vt:lpstr>
      <vt:lpstr>PowerPoint Presentation</vt:lpstr>
      <vt:lpstr>PowerPoint Presentation</vt:lpstr>
      <vt:lpstr>Many steps to building traffic queue sensing </vt:lpstr>
      <vt:lpstr>Many steps to building traffic queue sensing </vt:lpstr>
      <vt:lpstr>Many steps to building traffic queue sensing </vt:lpstr>
      <vt:lpstr>Many steps to building traffic queue sensing </vt:lpstr>
      <vt:lpstr>Many steps to building traffic queue sensing </vt:lpstr>
      <vt:lpstr>Many steps to building traffic queue sensing </vt:lpstr>
      <vt:lpstr>Key functions are repeated </vt:lpstr>
      <vt:lpstr>Key functions are repeated </vt:lpstr>
      <vt:lpstr>Signpost Enables City-Scale Sensing</vt:lpstr>
      <vt:lpstr>PowerPoint Presentation</vt:lpstr>
      <vt:lpstr>Key functions are repeated </vt:lpstr>
      <vt:lpstr>PowerPoint Presentation</vt:lpstr>
      <vt:lpstr>Software abstraction through a single interface</vt:lpstr>
      <vt:lpstr>PowerPoint Presentation</vt:lpstr>
      <vt:lpstr>Some applications require granularity</vt:lpstr>
      <vt:lpstr>Deployment overhead drives cost</vt:lpstr>
      <vt:lpstr>Multi-tenancy is beneficial to testbeds</vt:lpstr>
      <vt:lpstr>PowerPoint Presentation</vt:lpstr>
      <vt:lpstr>The Signpost Platform</vt:lpstr>
      <vt:lpstr>Core modules provide shared resources</vt:lpstr>
      <vt:lpstr>Measurement and isolation support multi-tenancy</vt:lpstr>
      <vt:lpstr>Standard interface for accessing shared resources</vt:lpstr>
      <vt:lpstr>Array of Things is one platform approach</vt:lpstr>
      <vt:lpstr>Signpost explores the other end of the spectrum</vt:lpstr>
      <vt:lpstr>PowerPoint Presentation</vt:lpstr>
      <vt:lpstr>How much power does a Signpost harvest?</vt:lpstr>
      <vt:lpstr>How much power can each module draw?</vt:lpstr>
      <vt:lpstr>How much power can each module draw?</vt:lpstr>
      <vt:lpstr>How much power can each module draw?</vt:lpstr>
      <vt:lpstr>Resources are charged to modules which use them</vt:lpstr>
      <vt:lpstr>Applications running on Signpost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N Wrapup</dc:title>
  <dc:creator>Branden Ghena</dc:creator>
  <cp:lastModifiedBy>Branden Ghena</cp:lastModifiedBy>
  <cp:revision>47</cp:revision>
  <dcterms:created xsi:type="dcterms:W3CDTF">2021-05-26T02:50:55Z</dcterms:created>
  <dcterms:modified xsi:type="dcterms:W3CDTF">2023-11-21T21:12:44Z</dcterms:modified>
</cp:coreProperties>
</file>