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90" r:id="rId1"/>
  </p:sldMasterIdLst>
  <p:notesMasterIdLst>
    <p:notesMasterId r:id="rId60"/>
  </p:notesMasterIdLst>
  <p:sldIdLst>
    <p:sldId id="256" r:id="rId2"/>
    <p:sldId id="473" r:id="rId3"/>
    <p:sldId id="480" r:id="rId4"/>
    <p:sldId id="264" r:id="rId5"/>
    <p:sldId id="348" r:id="rId6"/>
    <p:sldId id="385" r:id="rId7"/>
    <p:sldId id="386" r:id="rId8"/>
    <p:sldId id="397" r:id="rId9"/>
    <p:sldId id="395" r:id="rId10"/>
    <p:sldId id="467" r:id="rId11"/>
    <p:sldId id="387" r:id="rId12"/>
    <p:sldId id="410" r:id="rId13"/>
    <p:sldId id="429" r:id="rId14"/>
    <p:sldId id="430" r:id="rId15"/>
    <p:sldId id="439" r:id="rId16"/>
    <p:sldId id="440" r:id="rId17"/>
    <p:sldId id="475" r:id="rId18"/>
    <p:sldId id="476" r:id="rId19"/>
    <p:sldId id="441" r:id="rId20"/>
    <p:sldId id="444" r:id="rId21"/>
    <p:sldId id="445" r:id="rId22"/>
    <p:sldId id="432" r:id="rId23"/>
    <p:sldId id="447" r:id="rId24"/>
    <p:sldId id="482" r:id="rId25"/>
    <p:sldId id="483" r:id="rId26"/>
    <p:sldId id="477" r:id="rId27"/>
    <p:sldId id="469" r:id="rId28"/>
    <p:sldId id="406" r:id="rId29"/>
    <p:sldId id="465" r:id="rId30"/>
    <p:sldId id="383" r:id="rId31"/>
    <p:sldId id="388" r:id="rId32"/>
    <p:sldId id="394" r:id="rId33"/>
    <p:sldId id="392" r:id="rId34"/>
    <p:sldId id="393" r:id="rId35"/>
    <p:sldId id="463" r:id="rId36"/>
    <p:sldId id="402" r:id="rId37"/>
    <p:sldId id="396" r:id="rId38"/>
    <p:sldId id="398" r:id="rId39"/>
    <p:sldId id="390" r:id="rId40"/>
    <p:sldId id="464" r:id="rId41"/>
    <p:sldId id="391" r:id="rId42"/>
    <p:sldId id="400" r:id="rId43"/>
    <p:sldId id="561" r:id="rId44"/>
    <p:sldId id="484" r:id="rId45"/>
    <p:sldId id="401" r:id="rId46"/>
    <p:sldId id="485" r:id="rId47"/>
    <p:sldId id="562" r:id="rId48"/>
    <p:sldId id="470" r:id="rId49"/>
    <p:sldId id="466" r:id="rId50"/>
    <p:sldId id="403" r:id="rId51"/>
    <p:sldId id="405" r:id="rId52"/>
    <p:sldId id="404" r:id="rId53"/>
    <p:sldId id="472" r:id="rId54"/>
    <p:sldId id="486" r:id="rId55"/>
    <p:sldId id="497" r:id="rId56"/>
    <p:sldId id="526" r:id="rId57"/>
    <p:sldId id="560" r:id="rId58"/>
    <p:sldId id="525" r:id="rId59"/>
  </p:sldIdLst>
  <p:sldSz cx="12192000" cy="6858000"/>
  <p:notesSz cx="6858000" cy="9144000"/>
  <p:embeddedFontLst>
    <p:embeddedFont>
      <p:font typeface="Calibri" panose="020F0502020204030204" pitchFamily="34" charset="0"/>
      <p:regular r:id="rId61"/>
      <p:bold r:id="rId62"/>
      <p:italic r:id="rId63"/>
      <p:boldItalic r:id="rId64"/>
    </p:embeddedFont>
    <p:embeddedFont>
      <p:font typeface="Tahoma" panose="020B0604030504040204" pitchFamily="34" charset="0"/>
      <p:regular r:id="rId65"/>
      <p:bold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473"/>
            <p14:sldId id="480"/>
            <p14:sldId id="264"/>
          </p14:sldIdLst>
        </p14:section>
        <p14:section name="IO Motivation" id="{B55B8E8C-5EAB-4A1E-A4E9-AE5E896E46FA}">
          <p14:sldIdLst>
            <p14:sldId id="348"/>
            <p14:sldId id="385"/>
            <p14:sldId id="386"/>
            <p14:sldId id="397"/>
            <p14:sldId id="395"/>
          </p14:sldIdLst>
        </p14:section>
        <p14:section name="Memory-Mapped IO" id="{D3968AC6-9071-4CEF-8030-C12E5E2FBC41}">
          <p14:sldIdLst>
            <p14:sldId id="467"/>
            <p14:sldId id="387"/>
            <p14:sldId id="410"/>
            <p14:sldId id="429"/>
            <p14:sldId id="430"/>
            <p14:sldId id="439"/>
            <p14:sldId id="440"/>
            <p14:sldId id="475"/>
            <p14:sldId id="476"/>
            <p14:sldId id="441"/>
            <p14:sldId id="444"/>
            <p14:sldId id="445"/>
            <p14:sldId id="432"/>
            <p14:sldId id="447"/>
            <p14:sldId id="482"/>
            <p14:sldId id="483"/>
            <p14:sldId id="477"/>
          </p14:sldIdLst>
        </p14:section>
        <p14:section name="GPIO" id="{29545AA2-D359-4C86-9DAF-C9682BC78F47}">
          <p14:sldIdLst>
            <p14:sldId id="469"/>
            <p14:sldId id="406"/>
            <p14:sldId id="465"/>
            <p14:sldId id="383"/>
            <p14:sldId id="388"/>
            <p14:sldId id="394"/>
            <p14:sldId id="392"/>
            <p14:sldId id="393"/>
            <p14:sldId id="463"/>
            <p14:sldId id="402"/>
            <p14:sldId id="396"/>
            <p14:sldId id="398"/>
            <p14:sldId id="390"/>
            <p14:sldId id="464"/>
            <p14:sldId id="391"/>
            <p14:sldId id="400"/>
            <p14:sldId id="561"/>
            <p14:sldId id="484"/>
            <p14:sldId id="401"/>
            <p14:sldId id="485"/>
            <p14:sldId id="562"/>
          </p14:sldIdLst>
        </p14:section>
        <p14:section name="GPIOTE" id="{35FC054D-E6F4-495A-A0C7-1F9891C441CC}">
          <p14:sldIdLst>
            <p14:sldId id="470"/>
            <p14:sldId id="466"/>
            <p14:sldId id="403"/>
            <p14:sldId id="405"/>
            <p14:sldId id="404"/>
          </p14:sldIdLst>
        </p14:section>
        <p14:section name="Wrapup" id="{29A7F866-9DA9-446B-8359-CE426CB89C7A}">
          <p14:sldIdLst>
            <p14:sldId id="472"/>
          </p14:sldIdLst>
        </p14:section>
        <p14:section name="Bonus: Bit Masking" id="{DA9BA854-48EF-4A8F-8497-406F8F90CA96}">
          <p14:sldIdLst>
            <p14:sldId id="486"/>
            <p14:sldId id="497"/>
            <p14:sldId id="526"/>
            <p14:sldId id="560"/>
            <p14:sldId id="52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9" autoAdjust="0"/>
    <p:restoredTop sz="97440" autoAdjust="0"/>
  </p:normalViewPr>
  <p:slideViewPr>
    <p:cSldViewPr snapToGrid="0">
      <p:cViewPr varScale="1">
        <p:scale>
          <a:sx n="153" d="100"/>
          <a:sy n="153" d="100"/>
        </p:scale>
        <p:origin x="162" y="3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9/26/2023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71488" y="727075"/>
            <a:ext cx="6375400" cy="3586163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6" y="4562476"/>
            <a:ext cx="5365749" cy="4319587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648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6DA34142-4057-4E41-8FAB-93DD5A2F5272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82682-8512-4993-8477-88A6B81ECC95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C82BC-EFE8-41E4-A86B-07FC0B1457C3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1D5B-B5C1-4AF0-9BCF-12885203BE3F}" type="datetime1">
              <a:rPr lang="en-US" smtClean="0"/>
              <a:t>9/26/2023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0F0348-2F1A-4EE8-8A85-4721B86DEA66}" type="datetime1">
              <a:rPr lang="en-US" smtClean="0"/>
              <a:t>9/26/2023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967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558786">
              <a:spcBef>
                <a:spcPts val="800"/>
              </a:spcBef>
              <a:spcAft>
                <a:spcPts val="0"/>
              </a:spcAft>
              <a:buSzPts val="3000"/>
              <a:buChar char="●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3870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7AB6CE-1AFC-4A94-BDA7-A76098728A1D}" type="datetime1">
              <a:rPr lang="en-US" smtClean="0"/>
              <a:t>9/26/2023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"/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aretechnote.com/html/Electronics_CMOS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04</a:t>
            </a:r>
            <a:br>
              <a:rPr lang="en-US" dirty="0"/>
            </a:br>
            <a:r>
              <a:rPr lang="en-US" dirty="0"/>
              <a:t>Input and Output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CE346 – Microprocessor System Design</a:t>
            </a:r>
          </a:p>
          <a:p>
            <a:r>
              <a:rPr lang="en-US" dirty="0"/>
              <a:t>Branden Ghena – Fall 2023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568A2C-4591-46CA-A8BD-BE89EF149629}"/>
              </a:ext>
            </a:extLst>
          </p:cNvPr>
          <p:cNvSpPr txBox="1"/>
          <p:nvPr/>
        </p:nvSpPr>
        <p:spPr>
          <a:xfrm>
            <a:off x="607595" y="5511800"/>
            <a:ext cx="10972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Some slides borrowed from:</a:t>
            </a:r>
            <a:br>
              <a:rPr lang="en-US" sz="1600" dirty="0"/>
            </a:br>
            <a:r>
              <a:rPr lang="en-US" sz="1600" dirty="0"/>
              <a:t>Josiah Hester (Northwestern), Prabal Dutta (UC Berkeley)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b="1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085461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a computer talk with peripherals?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A peripheral is a hardware unit within a microcontroller</a:t>
            </a:r>
          </a:p>
          <a:p>
            <a:pPr lvl="1"/>
            <a:r>
              <a:rPr lang="en-US" dirty="0"/>
              <a:t>Sort of a “computer-within-the-computer”</a:t>
            </a:r>
          </a:p>
          <a:p>
            <a:pPr lvl="1"/>
            <a:r>
              <a:rPr lang="en-US" dirty="0"/>
              <a:t>Performs some kind of action given input, generates output</a:t>
            </a:r>
          </a:p>
          <a:p>
            <a:pPr lvl="1"/>
            <a:endParaRPr lang="en-US" dirty="0"/>
          </a:p>
          <a:p>
            <a:r>
              <a:rPr lang="en-US" dirty="0"/>
              <a:t>We interact with a peripheral’s interface</a:t>
            </a:r>
          </a:p>
          <a:p>
            <a:pPr lvl="1"/>
            <a:r>
              <a:rPr lang="en-US" dirty="0"/>
              <a:t>Called registers (actually are from EE perspective, but you can’t use them)</a:t>
            </a:r>
          </a:p>
          <a:p>
            <a:pPr lvl="1"/>
            <a:r>
              <a:rPr lang="en-US" dirty="0"/>
              <a:t>Read/Write like they’re data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How do we read/write them?</a:t>
            </a:r>
          </a:p>
          <a:p>
            <a:pPr lvl="1"/>
            <a:r>
              <a:rPr lang="en-US" dirty="0"/>
              <a:t>Options:</a:t>
            </a:r>
          </a:p>
          <a:p>
            <a:pPr lvl="2"/>
            <a:r>
              <a:rPr lang="en-US" dirty="0"/>
              <a:t>Special assembly instructions</a:t>
            </a:r>
          </a:p>
          <a:p>
            <a:pPr lvl="2"/>
            <a:r>
              <a:rPr lang="en-US" dirty="0"/>
              <a:t>Treat like normal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369EA-EFEA-44BC-88DE-96D8B2178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794"/>
          <a:stretch/>
        </p:blipFill>
        <p:spPr>
          <a:xfrm>
            <a:off x="5712994" y="4054475"/>
            <a:ext cx="58674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25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A559B-842A-4C74-97B4-D6CB8EB61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Memory-mapped I/O (MMIO): treat devices like normal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D95B3-63A8-4A62-B96A-3D8A886A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physical addresses do not actually go to memory</a:t>
            </a:r>
          </a:p>
          <a:p>
            <a:r>
              <a:rPr lang="en-US" dirty="0"/>
              <a:t>Instead they correspond to peripherals</a:t>
            </a:r>
          </a:p>
          <a:p>
            <a:pPr lvl="1"/>
            <a:r>
              <a:rPr lang="en-US" dirty="0"/>
              <a:t>And any instruction that accesses memory can access them too!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Every microcontroller I’ve</a:t>
            </a:r>
            <a:br>
              <a:rPr lang="en-US" dirty="0"/>
            </a:br>
            <a:r>
              <a:rPr lang="en-US" dirty="0"/>
              <a:t>ever seen uses MMIO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C23E1E-FA8A-4071-ABC5-B20267B48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12</a:t>
            </a:fld>
            <a:endParaRPr lang="en-US"/>
          </a:p>
        </p:txBody>
      </p:sp>
      <p:grpSp>
        <p:nvGrpSpPr>
          <p:cNvPr id="5" name="Google Shape;628;p32">
            <a:extLst>
              <a:ext uri="{FF2B5EF4-FFF2-40B4-BE49-F238E27FC236}">
                <a16:creationId xmlns:a16="http://schemas.microsoft.com/office/drawing/2014/main" id="{E32835B2-8F77-4EF5-B938-B5C9ECF68CAE}"/>
              </a:ext>
            </a:extLst>
          </p:cNvPr>
          <p:cNvGrpSpPr/>
          <p:nvPr/>
        </p:nvGrpSpPr>
        <p:grpSpPr>
          <a:xfrm>
            <a:off x="8369300" y="3429000"/>
            <a:ext cx="3086100" cy="930275"/>
            <a:chOff x="2160" y="3120"/>
            <a:chExt cx="1944" cy="586"/>
          </a:xfrm>
        </p:grpSpPr>
        <p:grpSp>
          <p:nvGrpSpPr>
            <p:cNvPr id="6" name="Google Shape;629;p32">
              <a:extLst>
                <a:ext uri="{FF2B5EF4-FFF2-40B4-BE49-F238E27FC236}">
                  <a16:creationId xmlns:a16="http://schemas.microsoft.com/office/drawing/2014/main" id="{804368A4-234B-4A8E-9908-ACA40D612D06}"/>
                </a:ext>
              </a:extLst>
            </p:cNvPr>
            <p:cNvGrpSpPr/>
            <p:nvPr/>
          </p:nvGrpSpPr>
          <p:grpSpPr>
            <a:xfrm>
              <a:off x="2816" y="3120"/>
              <a:ext cx="1288" cy="586"/>
              <a:chOff x="2816" y="3120"/>
              <a:chExt cx="1288" cy="586"/>
            </a:xfrm>
          </p:grpSpPr>
          <p:pic>
            <p:nvPicPr>
              <p:cNvPr id="9" name="Google Shape;630;p32" descr="keyboard">
                <a:extLst>
                  <a:ext uri="{FF2B5EF4-FFF2-40B4-BE49-F238E27FC236}">
                    <a16:creationId xmlns:a16="http://schemas.microsoft.com/office/drawing/2014/main" id="{264E37A7-A2B3-41F6-A1D5-C1451FFB96E5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/>
              <a:stretch/>
            </p:blipFill>
            <p:spPr>
              <a:xfrm>
                <a:off x="3696" y="3120"/>
                <a:ext cx="408" cy="378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10" name="Google Shape;631;p32">
                <a:extLst>
                  <a:ext uri="{FF2B5EF4-FFF2-40B4-BE49-F238E27FC236}">
                    <a16:creationId xmlns:a16="http://schemas.microsoft.com/office/drawing/2014/main" id="{1A11ED0C-3E70-42E8-9E67-5F88BFE7295D}"/>
                  </a:ext>
                </a:extLst>
              </p:cNvPr>
              <p:cNvGrpSpPr/>
              <p:nvPr/>
            </p:nvGrpSpPr>
            <p:grpSpPr>
              <a:xfrm>
                <a:off x="2816" y="3264"/>
                <a:ext cx="870" cy="442"/>
                <a:chOff x="3632" y="3696"/>
                <a:chExt cx="870" cy="442"/>
              </a:xfrm>
            </p:grpSpPr>
            <p:grpSp>
              <p:nvGrpSpPr>
                <p:cNvPr id="11" name="Google Shape;632;p32">
                  <a:extLst>
                    <a:ext uri="{FF2B5EF4-FFF2-40B4-BE49-F238E27FC236}">
                      <a16:creationId xmlns:a16="http://schemas.microsoft.com/office/drawing/2014/main" id="{53806E37-5E10-46F4-A97E-8D7614D1350A}"/>
                    </a:ext>
                  </a:extLst>
                </p:cNvPr>
                <p:cNvGrpSpPr/>
                <p:nvPr/>
              </p:nvGrpSpPr>
              <p:grpSpPr>
                <a:xfrm>
                  <a:off x="3632" y="3696"/>
                  <a:ext cx="870" cy="252"/>
                  <a:chOff x="2096" y="3792"/>
                  <a:chExt cx="870" cy="252"/>
                </a:xfrm>
              </p:grpSpPr>
              <p:sp>
                <p:nvSpPr>
                  <p:cNvPr id="14" name="Google Shape;633;p32">
                    <a:extLst>
                      <a:ext uri="{FF2B5EF4-FFF2-40B4-BE49-F238E27FC236}">
                        <a16:creationId xmlns:a16="http://schemas.microsoft.com/office/drawing/2014/main" id="{58B13A1F-BB48-4762-AB5A-223EB97CAD0A}"/>
                      </a:ext>
                    </a:extLst>
                  </p:cNvPr>
                  <p:cNvSpPr/>
                  <p:nvPr/>
                </p:nvSpPr>
                <p:spPr>
                  <a:xfrm>
                    <a:off x="2112" y="3840"/>
                    <a:ext cx="816" cy="192"/>
                  </a:xfrm>
                  <a:prstGeom prst="rect">
                    <a:avLst/>
                  </a:prstGeom>
                  <a:noFill/>
                  <a:ln w="12700" cap="flat" cmpd="sng">
                    <a:solidFill>
                      <a:schemeClr val="dk1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1800"/>
                      <a:buFont typeface="Arial"/>
                      <a:buNone/>
                    </a:pPr>
                    <a:endParaRPr sz="18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" name="Google Shape;634;p32">
                    <a:extLst>
                      <a:ext uri="{FF2B5EF4-FFF2-40B4-BE49-F238E27FC236}">
                        <a16:creationId xmlns:a16="http://schemas.microsoft.com/office/drawing/2014/main" id="{6A026497-8666-49A2-9C8D-12D5074DBD2E}"/>
                      </a:ext>
                    </a:extLst>
                  </p:cNvPr>
                  <p:cNvSpPr txBox="1"/>
                  <p:nvPr/>
                </p:nvSpPr>
                <p:spPr>
                  <a:xfrm>
                    <a:off x="2096" y="3792"/>
                    <a:ext cx="870" cy="252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1425" tIns="45700" rIns="91425" bIns="45700" anchor="t" anchorCtr="0">
                    <a:noAutofit/>
                  </a:bodyPr>
                  <a:lstStyle/>
                  <a:p>
                    <a:pPr marL="0" marR="0" lvl="0" indent="0" algn="l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rgbClr val="000000"/>
                      </a:buClr>
                      <a:buSzPts val="2000"/>
                      <a:buFont typeface="Arial"/>
                      <a:buNone/>
                    </a:pPr>
                    <a:r>
                      <a:rPr lang="en-US" sz="2000" b="0" i="0" u="none" strike="noStrike" cap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control reg.</a:t>
                    </a:r>
                    <a:endParaRPr sz="1400" b="0" i="0" u="none" strike="noStrike" cap="none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" name="Google Shape;635;p32">
                  <a:extLst>
                    <a:ext uri="{FF2B5EF4-FFF2-40B4-BE49-F238E27FC236}">
                      <a16:creationId xmlns:a16="http://schemas.microsoft.com/office/drawing/2014/main" id="{76976C12-3F70-4711-8416-2BD7450EADD9}"/>
                    </a:ext>
                  </a:extLst>
                </p:cNvPr>
                <p:cNvSpPr/>
                <p:nvPr/>
              </p:nvSpPr>
              <p:spPr>
                <a:xfrm>
                  <a:off x="3648" y="3936"/>
                  <a:ext cx="816" cy="192"/>
                </a:xfrm>
                <a:prstGeom prst="rect">
                  <a:avLst/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" name="Google Shape;636;p32">
                  <a:extLst>
                    <a:ext uri="{FF2B5EF4-FFF2-40B4-BE49-F238E27FC236}">
                      <a16:creationId xmlns:a16="http://schemas.microsoft.com/office/drawing/2014/main" id="{24446AD0-B19B-4912-9A74-BD6B89DF642B}"/>
                    </a:ext>
                  </a:extLst>
                </p:cNvPr>
                <p:cNvSpPr txBox="1"/>
                <p:nvPr/>
              </p:nvSpPr>
              <p:spPr>
                <a:xfrm>
                  <a:off x="3696" y="3888"/>
                  <a:ext cx="748" cy="2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2000"/>
                    <a:buFont typeface="Arial"/>
                    <a:buNone/>
                  </a:pPr>
                  <a:r>
                    <a:rPr lang="en-US" sz="2000" b="0" i="0" u="none" strike="noStrike" cap="none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rPr>
                    <a:t>data reg.</a:t>
                  </a: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cxnSp>
          <p:nvCxnSpPr>
            <p:cNvPr id="7" name="Google Shape;637;p32">
              <a:extLst>
                <a:ext uri="{FF2B5EF4-FFF2-40B4-BE49-F238E27FC236}">
                  <a16:creationId xmlns:a16="http://schemas.microsoft.com/office/drawing/2014/main" id="{94477F4C-D243-4614-990F-B232C5287564}"/>
                </a:ext>
              </a:extLst>
            </p:cNvPr>
            <p:cNvCxnSpPr/>
            <p:nvPr/>
          </p:nvCxnSpPr>
          <p:spPr>
            <a:xfrm rot="10800000" flipH="1">
              <a:off x="2160" y="3312"/>
              <a:ext cx="624" cy="9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638;p32">
              <a:extLst>
                <a:ext uri="{FF2B5EF4-FFF2-40B4-BE49-F238E27FC236}">
                  <a16:creationId xmlns:a16="http://schemas.microsoft.com/office/drawing/2014/main" id="{C4CC9CCF-D82F-4C60-86A2-ACF7E12C24F4}"/>
                </a:ext>
              </a:extLst>
            </p:cNvPr>
            <p:cNvCxnSpPr/>
            <p:nvPr/>
          </p:nvCxnSpPr>
          <p:spPr>
            <a:xfrm rot="10800000">
              <a:off x="2208" y="3552"/>
              <a:ext cx="624" cy="144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dash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639;p32">
            <a:extLst>
              <a:ext uri="{FF2B5EF4-FFF2-40B4-BE49-F238E27FC236}">
                <a16:creationId xmlns:a16="http://schemas.microsoft.com/office/drawing/2014/main" id="{97C33B3E-1819-471B-8A97-9AF8F54F1C88}"/>
              </a:ext>
            </a:extLst>
          </p:cNvPr>
          <p:cNvGrpSpPr/>
          <p:nvPr/>
        </p:nvGrpSpPr>
        <p:grpSpPr>
          <a:xfrm>
            <a:off x="5534650" y="2803534"/>
            <a:ext cx="2836874" cy="3221725"/>
            <a:chOff x="592127" y="3032134"/>
            <a:chExt cx="2836874" cy="3221725"/>
          </a:xfrm>
        </p:grpSpPr>
        <p:sp>
          <p:nvSpPr>
            <p:cNvPr id="17" name="Google Shape;640;p32">
              <a:extLst>
                <a:ext uri="{FF2B5EF4-FFF2-40B4-BE49-F238E27FC236}">
                  <a16:creationId xmlns:a16="http://schemas.microsoft.com/office/drawing/2014/main" id="{F8500312-2187-4C51-B816-611DBD32030B}"/>
                </a:ext>
              </a:extLst>
            </p:cNvPr>
            <p:cNvSpPr/>
            <p:nvPr/>
          </p:nvSpPr>
          <p:spPr>
            <a:xfrm>
              <a:off x="2286000" y="3505200"/>
              <a:ext cx="1143000" cy="26670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641;p32">
              <a:extLst>
                <a:ext uri="{FF2B5EF4-FFF2-40B4-BE49-F238E27FC236}">
                  <a16:creationId xmlns:a16="http://schemas.microsoft.com/office/drawing/2014/main" id="{F098814E-A004-4B27-8FCE-36E5F7E6C510}"/>
                </a:ext>
              </a:extLst>
            </p:cNvPr>
            <p:cNvSpPr txBox="1"/>
            <p:nvPr/>
          </p:nvSpPr>
          <p:spPr>
            <a:xfrm>
              <a:off x="592127" y="5856959"/>
              <a:ext cx="1581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0x00000000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642;p32">
              <a:extLst>
                <a:ext uri="{FF2B5EF4-FFF2-40B4-BE49-F238E27FC236}">
                  <a16:creationId xmlns:a16="http://schemas.microsoft.com/office/drawing/2014/main" id="{2F683BF7-9CA6-4F26-B0B1-3823DE339A03}"/>
                </a:ext>
              </a:extLst>
            </p:cNvPr>
            <p:cNvSpPr txBox="1"/>
            <p:nvPr/>
          </p:nvSpPr>
          <p:spPr>
            <a:xfrm>
              <a:off x="592137" y="3336925"/>
              <a:ext cx="1693863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0xFFFFFFFF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643;p32">
              <a:extLst>
                <a:ext uri="{FF2B5EF4-FFF2-40B4-BE49-F238E27FC236}">
                  <a16:creationId xmlns:a16="http://schemas.microsoft.com/office/drawing/2014/main" id="{AF7AB4B8-1248-4818-BA58-7BF53662C539}"/>
                </a:ext>
              </a:extLst>
            </p:cNvPr>
            <p:cNvSpPr/>
            <p:nvPr/>
          </p:nvSpPr>
          <p:spPr>
            <a:xfrm>
              <a:off x="2286000" y="4114800"/>
              <a:ext cx="1143000" cy="228600"/>
            </a:xfrm>
            <a:prstGeom prst="rect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644;p32">
              <a:extLst>
                <a:ext uri="{FF2B5EF4-FFF2-40B4-BE49-F238E27FC236}">
                  <a16:creationId xmlns:a16="http://schemas.microsoft.com/office/drawing/2014/main" id="{E1725D59-744B-4EE9-AA45-694607DE86B7}"/>
                </a:ext>
              </a:extLst>
            </p:cNvPr>
            <p:cNvSpPr txBox="1"/>
            <p:nvPr/>
          </p:nvSpPr>
          <p:spPr>
            <a:xfrm>
              <a:off x="609600" y="3962400"/>
              <a:ext cx="1638300" cy="3968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0xFFFF0000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645;p32">
              <a:extLst>
                <a:ext uri="{FF2B5EF4-FFF2-40B4-BE49-F238E27FC236}">
                  <a16:creationId xmlns:a16="http://schemas.microsoft.com/office/drawing/2014/main" id="{2C0A95FB-B918-445F-BF83-97FA92C819F4}"/>
                </a:ext>
              </a:extLst>
            </p:cNvPr>
            <p:cNvSpPr txBox="1"/>
            <p:nvPr/>
          </p:nvSpPr>
          <p:spPr>
            <a:xfrm>
              <a:off x="755502" y="3032134"/>
              <a:ext cx="13812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r>
                <a:rPr lang="en-US" sz="20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ddress</a:t>
              </a:r>
              <a:endParaRPr sz="1400" b="1" i="0" u="none" strike="noStrike" cap="none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04788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F9D39-EE77-44F2-ABA0-E648792A2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map on nRF52833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4E713-256C-45F7-9F2E-7951D8BDA8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932905" cy="5029200"/>
          </a:xfrm>
        </p:spPr>
        <p:txBody>
          <a:bodyPr>
            <a:normAutofit/>
          </a:bodyPr>
          <a:lstStyle/>
          <a:p>
            <a:r>
              <a:rPr lang="en-US" dirty="0"/>
              <a:t>Flash 0x00000000</a:t>
            </a:r>
          </a:p>
          <a:p>
            <a:r>
              <a:rPr lang="en-US" dirty="0"/>
              <a:t>SRAM 0x20000000</a:t>
            </a:r>
          </a:p>
          <a:p>
            <a:endParaRPr lang="en-US" dirty="0"/>
          </a:p>
          <a:p>
            <a:r>
              <a:rPr lang="en-US" dirty="0"/>
              <a:t>APB peripherals 0x40000000</a:t>
            </a:r>
          </a:p>
          <a:p>
            <a:pPr lvl="1"/>
            <a:r>
              <a:rPr lang="en-US" dirty="0"/>
              <a:t>Everything but GPIO</a:t>
            </a:r>
          </a:p>
          <a:p>
            <a:r>
              <a:rPr lang="en-US" dirty="0"/>
              <a:t>AHB peripherals 0x50000000</a:t>
            </a:r>
          </a:p>
          <a:p>
            <a:pPr lvl="1"/>
            <a:r>
              <a:rPr lang="en-US" dirty="0"/>
              <a:t>Just GPIO</a:t>
            </a:r>
          </a:p>
          <a:p>
            <a:pPr lvl="1"/>
            <a:endParaRPr lang="en-US" dirty="0"/>
          </a:p>
          <a:p>
            <a:r>
              <a:rPr lang="en-US" dirty="0"/>
              <a:t>UICR – User Information Config</a:t>
            </a:r>
          </a:p>
          <a:p>
            <a:r>
              <a:rPr lang="en-US" dirty="0"/>
              <a:t>FICR – Factory Information Config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C3E45C-11B0-481F-90C5-3B52D61D8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7E6854-8E3B-409C-943F-D9106A204F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093" y="228500"/>
            <a:ext cx="4918495" cy="612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60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D7755-D9C1-45C9-82F7-BD04148C90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nRF52 peripheral placement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7FC60F-A94A-437E-8DAA-CDB9904CF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0x1000 is plenty of space for each peripheral</a:t>
            </a:r>
          </a:p>
          <a:p>
            <a:pPr lvl="1"/>
            <a:r>
              <a:rPr lang="en-US" dirty="0"/>
              <a:t>1024 registers, each 32 bits</a:t>
            </a:r>
          </a:p>
          <a:p>
            <a:pPr lvl="1"/>
            <a:r>
              <a:rPr lang="en-US" dirty="0"/>
              <a:t>No reason to pack them tighter than that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87252-3D65-4FEA-A023-DA6E84533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C7F6F40-5105-47A9-B790-B880638FB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2828777"/>
            <a:ext cx="9006158" cy="334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87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 on nRF52833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Internal temperature sensor</a:t>
            </a:r>
          </a:p>
          <a:p>
            <a:pPr lvl="1"/>
            <a:r>
              <a:rPr lang="en-US" dirty="0"/>
              <a:t>0.25° C resolution</a:t>
            </a:r>
          </a:p>
          <a:p>
            <a:pPr lvl="1"/>
            <a:r>
              <a:rPr lang="en-US" dirty="0"/>
              <a:t>Range equivalent to microcontroller IC (-40° to 105° C)</a:t>
            </a:r>
          </a:p>
          <a:p>
            <a:pPr lvl="1"/>
            <a:r>
              <a:rPr lang="en-US" dirty="0"/>
              <a:t>Various configurations for the temperature conversion (ignoring)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387F4F-A20B-48BB-ADF0-B4405FA0C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116"/>
          <a:stretch/>
        </p:blipFill>
        <p:spPr>
          <a:xfrm>
            <a:off x="607595" y="3213100"/>
            <a:ext cx="848704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6339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MMIO addresses for TEMP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addresses do we need? (ignore interrupts for now)</a:t>
            </a:r>
          </a:p>
          <a:p>
            <a:pPr lvl="1"/>
            <a:r>
              <a:rPr lang="en-US" dirty="0"/>
              <a:t>0x4000C000 – TASKS_START</a:t>
            </a:r>
          </a:p>
          <a:p>
            <a:pPr lvl="1"/>
            <a:r>
              <a:rPr lang="en-US" dirty="0"/>
              <a:t>0x4000C100 – EVENTS_DATARDY</a:t>
            </a:r>
          </a:p>
          <a:p>
            <a:pPr lvl="1"/>
            <a:r>
              <a:rPr lang="en-US" dirty="0"/>
              <a:t>0x4000C508 - TEMP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46830-F4A3-4109-B5D9-EB23E47032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76"/>
          <a:stretch/>
        </p:blipFill>
        <p:spPr>
          <a:xfrm>
            <a:off x="607595" y="3162300"/>
            <a:ext cx="8487040" cy="31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99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09108-D028-4401-8822-239623AB6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Accessing addresses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59D4CB-7A78-40BE-B742-6FE288E504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does this C code do?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	 *(uint32_t*)(0x4000C000) = 1;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0x4000C000 is cast to a uint32_t*</a:t>
            </a:r>
          </a:p>
          <a:p>
            <a:pPr lvl="1"/>
            <a:r>
              <a:rPr lang="en-US" dirty="0"/>
              <a:t>Then dereferenced</a:t>
            </a:r>
          </a:p>
          <a:p>
            <a:pPr lvl="1"/>
            <a:r>
              <a:rPr lang="en-US" dirty="0"/>
              <a:t>And we write 1 to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“There are 32-bits of memory at 0x4000C000. Write a 1 there.”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135D3-ED3E-4E3D-9313-12D1973C0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313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the terminal!</a:t>
            </a:r>
          </a:p>
          <a:p>
            <a:endParaRPr lang="en-US" dirty="0"/>
          </a:p>
          <a:p>
            <a:r>
              <a:rPr lang="en-US" dirty="0"/>
              <a:t>Let’s write it from scratch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31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1250F-B887-4D0C-AC98-8DEB5987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BE06F-B457-4B51-BA16-ED66EF94B6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Lab on Friday!</a:t>
            </a:r>
          </a:p>
          <a:p>
            <a:pPr lvl="1"/>
            <a:r>
              <a:rPr lang="en-US" dirty="0"/>
              <a:t>Ford room 3210</a:t>
            </a:r>
          </a:p>
          <a:p>
            <a:pPr lvl="1"/>
            <a:r>
              <a:rPr lang="en-US" dirty="0"/>
              <a:t>See you all there!!</a:t>
            </a:r>
          </a:p>
          <a:p>
            <a:pPr lvl="1"/>
            <a:r>
              <a:rPr lang="en-US" dirty="0"/>
              <a:t>Show up on-time. We are going to get started right away</a:t>
            </a:r>
          </a:p>
          <a:p>
            <a:pPr lvl="2"/>
            <a:r>
              <a:rPr lang="en-US" dirty="0"/>
              <a:t>None of this 5-10 minutes late nonsense</a:t>
            </a:r>
          </a:p>
          <a:p>
            <a:pPr lvl="1"/>
            <a:endParaRPr lang="en-US" dirty="0"/>
          </a:p>
          <a:p>
            <a:r>
              <a:rPr lang="en-US" dirty="0"/>
              <a:t>Remember that you need to attend the section you registered for in CAESAR</a:t>
            </a:r>
          </a:p>
          <a:p>
            <a:pPr lvl="1"/>
            <a:r>
              <a:rPr lang="en-US" dirty="0"/>
              <a:t>If you need to switch for a day, ask Branden for permission in advance on Piazza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52AF4-B49F-4166-AB72-5E615C6D8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360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C79D6-1875-46DA-8CEE-F4170B76A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code 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temp_mmio</a:t>
            </a:r>
            <a:r>
              <a:rPr lang="en-US" dirty="0">
                <a:latin typeface="+mn-lt"/>
                <a:cs typeface="Courier New" panose="02070309020205020404" pitchFamily="49" charset="0"/>
              </a:rPr>
              <a:t> </a:t>
            </a:r>
            <a:r>
              <a:rPr lang="en-US" dirty="0"/>
              <a:t>app)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AA34B-2B37-44CB-BE3F-3738929CF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7BE2C7-993C-4F79-8B2B-15C3BC371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0706A0-C859-4377-899E-94BB2C390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5" y="1143000"/>
            <a:ext cx="7642945" cy="5393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1809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8CC4A-EE22-4046-87E9-4CBBD5556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structs to manage MMIO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9A691B-4C4D-477B-98C3-482CA9C6EE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Writing simple C code and access peripherals is great!</a:t>
            </a:r>
          </a:p>
          <a:p>
            <a:pPr lvl="1"/>
            <a:endParaRPr lang="en-US" dirty="0"/>
          </a:p>
          <a:p>
            <a:r>
              <a:rPr lang="en-US" dirty="0"/>
              <a:t>Problems:</a:t>
            </a:r>
          </a:p>
          <a:p>
            <a:pPr lvl="1"/>
            <a:r>
              <a:rPr lang="en-US" dirty="0"/>
              <a:t>Need to remember all these long addresses</a:t>
            </a:r>
          </a:p>
          <a:p>
            <a:pPr lvl="1"/>
            <a:r>
              <a:rPr lang="en-US" dirty="0"/>
              <a:t>Need to make sure compiler doesn’t stop us!</a:t>
            </a:r>
          </a:p>
          <a:p>
            <a:pPr lvl="1"/>
            <a:endParaRPr lang="en-US" dirty="0"/>
          </a:p>
          <a:p>
            <a:r>
              <a:rPr lang="en-US" dirty="0"/>
              <a:t>Solution:</a:t>
            </a:r>
          </a:p>
          <a:p>
            <a:pPr lvl="1"/>
            <a:r>
              <a:rPr lang="en-US" dirty="0"/>
              <a:t>Wrap entire access in a struct!</a:t>
            </a:r>
          </a:p>
          <a:p>
            <a:pPr lvl="1"/>
            <a:r>
              <a:rPr lang="en-US" dirty="0"/>
              <a:t>Compilers turn it into the same thing in the end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A3B9C3-B87D-499D-A7E8-DDE4B8589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821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8D8A1-8C53-4FAC-B921-27832104C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 structs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AC3BF-0A68-4BC5-847D-F56725073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Collection of variables placed together in memory</a:t>
            </a:r>
          </a:p>
          <a:p>
            <a:endParaRPr lang="en-US" dirty="0"/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variable_one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variable_two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array[2];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example_struct_t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400" dirty="0"/>
              <a:t>Placement rules - </a:t>
            </a:r>
            <a:r>
              <a:rPr lang="en-US" sz="2000" dirty="0">
                <a:cs typeface="Courier New" panose="02070309020205020404" pitchFamily="49" charset="0"/>
              </a:rPr>
              <a:t>Variables are placed adjacent to each other in memory except: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Variables are always placed at a multiple of their size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Padding added to the end to make the total size a multiple of the biggest member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endParaRPr lang="en-US" sz="2000" dirty="0">
              <a:cs typeface="Courier New" panose="02070309020205020404" pitchFamily="49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sz="2000" dirty="0">
                <a:cs typeface="Courier New" panose="02070309020205020404" pitchFamily="49" charset="0"/>
              </a:rPr>
              <a:t>Microcontrollers can usually ignore these: all registers are the same size!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209D3-4C77-4601-9F20-05721B5BB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428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99D539-DA59-47FF-AB45-90B6B27C74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827850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9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TASKS_START;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TASKS_STOP;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[62];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EVENTS_DATARDY;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[0x204/4 - 1];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INTENSET;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INTENCLR;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[(0x508 – 0x308)/4 –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TEMP;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TEMP_REGS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*)(0x4000C000);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FA051-5673-44ED-AF09-03DB4BE6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827850" y="914400"/>
            <a:ext cx="6189033" cy="2133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D3E713-0939-706A-D8D2-D8A4FE2DE4AA}"/>
              </a:ext>
            </a:extLst>
          </p:cNvPr>
          <p:cNvSpPr txBox="1"/>
          <p:nvPr/>
        </p:nvSpPr>
        <p:spPr>
          <a:xfrm>
            <a:off x="7122017" y="3305577"/>
            <a:ext cx="4726546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With increasingly verbose ways to write the size of the “unused” space (any of these will do, but don’t forget the -1)</a:t>
            </a:r>
          </a:p>
        </p:txBody>
      </p:sp>
    </p:spTree>
    <p:extLst>
      <p:ext uri="{BB962C8B-B14F-4D97-AF65-F5344CB8AC3E}">
        <p14:creationId xmlns:p14="http://schemas.microsoft.com/office/powerpoint/2010/main" val="36289563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73FA3-AFA2-454D-BBEB-F72301B7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Temperature peripheral MMIO 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B771B-5081-45A6-A21B-3A139797F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typedef struct {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TASKS_START;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TASKS_STOP;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unused_A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[62];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EVENTS_DATARDY;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unused_B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[0x204/4 - 1];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INTENSET;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INTENCLR;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_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unused_C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[(0x508 – 0x308)/4 – 1];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uint32_t TEMP;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}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volatile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TEMP_REGS = (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temp_regs_t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*)(0x4000C000);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// code to access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TEMP_REGS-&gt;TASKS_START =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(TEMP_REGS-&gt;EVENTS_DATARDY == 0);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float temperature = ((float)TEMP_REGS-&gt;TEMP)/4.0;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E4DE8E-7334-47F2-9144-EA3EAD5F4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56FA051-5673-44ED-AF09-03DB4BE68E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609" r="37277" b="-1"/>
          <a:stretch/>
        </p:blipFill>
        <p:spPr>
          <a:xfrm>
            <a:off x="5827850" y="914400"/>
            <a:ext cx="618903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721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8C4BF-9259-4BA6-8389-8AC73CE85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relevant </a:t>
            </a:r>
            <a:r>
              <a:rPr lang="en-US" dirty="0" err="1"/>
              <a:t>xkcd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403E6-3CF9-44CB-A969-F20D4BCE1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pic>
        <p:nvPicPr>
          <p:cNvPr id="1026" name="Picture 2" descr="Pointers">
            <a:extLst>
              <a:ext uri="{FF2B5EF4-FFF2-40B4-BE49-F238E27FC236}">
                <a16:creationId xmlns:a16="http://schemas.microsoft.com/office/drawing/2014/main" id="{153645DC-5B83-4F5E-BC3E-B928E7591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3151" y="1143000"/>
            <a:ext cx="6055223" cy="5029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0B8C841-3106-4F38-8EFD-FCE03B3A7770}"/>
              </a:ext>
            </a:extLst>
          </p:cNvPr>
          <p:cNvSpPr txBox="1"/>
          <p:nvPr/>
        </p:nvSpPr>
        <p:spPr>
          <a:xfrm>
            <a:off x="607595" y="6260068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https://xkcd.com/138/</a:t>
            </a:r>
          </a:p>
        </p:txBody>
      </p:sp>
    </p:spTree>
    <p:extLst>
      <p:ext uri="{BB962C8B-B14F-4D97-AF65-F5344CB8AC3E}">
        <p14:creationId xmlns:p14="http://schemas.microsoft.com/office/powerpoint/2010/main" val="41629169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b="1" dirty="0"/>
              <a:t>Controlling digital signals</a:t>
            </a:r>
          </a:p>
          <a:p>
            <a:pPr lvl="1"/>
            <a:r>
              <a:rPr lang="en-US" b="1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071482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98D74-D2DE-4DF5-9EA9-F03B9084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3694C-39F9-433D-9269-61406E2B1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56916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Simplest form of I/O</a:t>
            </a:r>
            <a:br>
              <a:rPr lang="en-US" dirty="0"/>
            </a:br>
            <a:endParaRPr lang="en-US" dirty="0"/>
          </a:p>
          <a:p>
            <a:r>
              <a:rPr lang="en-US" dirty="0"/>
              <a:t>Exist in two states:</a:t>
            </a:r>
          </a:p>
          <a:p>
            <a:pPr lvl="1"/>
            <a:r>
              <a:rPr lang="en-US" dirty="0"/>
              <a:t>High (a.k.a. Set, a.k.a. 1)</a:t>
            </a:r>
          </a:p>
          <a:p>
            <a:pPr lvl="1"/>
            <a:r>
              <a:rPr lang="en-US" dirty="0"/>
              <a:t>Low (a.k.a. Clear, a.k.a. 0)</a:t>
            </a:r>
          </a:p>
          <a:p>
            <a:pPr lvl="1"/>
            <a:endParaRPr lang="en-US" dirty="0"/>
          </a:p>
          <a:p>
            <a:r>
              <a:rPr lang="en-US" dirty="0"/>
              <a:t>Simpler to interact with</a:t>
            </a:r>
          </a:p>
          <a:p>
            <a:pPr lvl="1"/>
            <a:r>
              <a:rPr lang="en-US" dirty="0"/>
              <a:t>Constrained to two voltages</a:t>
            </a:r>
          </a:p>
          <a:p>
            <a:pPr lvl="1"/>
            <a:r>
              <a:rPr lang="en-US" dirty="0"/>
              <a:t>With quick transitions between the two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No math for voltage level</a:t>
            </a:r>
          </a:p>
          <a:p>
            <a:pPr lvl="2"/>
            <a:r>
              <a:rPr lang="en-US" dirty="0"/>
              <a:t>Either high or low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31A900-E942-42FA-9193-B475F107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28</a:t>
            </a:fld>
            <a:endParaRPr lang="en-US"/>
          </a:p>
        </p:txBody>
      </p:sp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1DDD2EFA-AF85-4108-8DF8-505D0084E3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9101" y="234486"/>
            <a:ext cx="4811294" cy="2886777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E6DC6F6-E67D-4549-B6A4-4A4F33DD6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3121263"/>
            <a:ext cx="4811293" cy="30251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94758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signals map to voltage ranges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2669005" cy="5029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Upper range is high signal</a:t>
            </a:r>
          </a:p>
          <a:p>
            <a:pPr lvl="1"/>
            <a:r>
              <a:rPr lang="en-US" dirty="0"/>
              <a:t>~0.7*VDD</a:t>
            </a:r>
          </a:p>
          <a:p>
            <a:r>
              <a:rPr lang="en-US" dirty="0"/>
              <a:t>Bottom range is low signal</a:t>
            </a:r>
          </a:p>
          <a:p>
            <a:pPr lvl="1"/>
            <a:r>
              <a:rPr lang="en-US" dirty="0"/>
              <a:t>~0.3*VDD</a:t>
            </a:r>
          </a:p>
          <a:p>
            <a:endParaRPr lang="en-US" dirty="0"/>
          </a:p>
          <a:p>
            <a:r>
              <a:rPr lang="en-US" dirty="0"/>
              <a:t>Middle is undefined</a:t>
            </a:r>
          </a:p>
          <a:p>
            <a:pPr lvl="1"/>
            <a:r>
              <a:rPr lang="en-US" dirty="0"/>
              <a:t>Only exists during transitions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29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21BFC7-2508-472A-A5FA-947C0E0C4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632" y="1143000"/>
            <a:ext cx="8454762" cy="502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86B1DE-654E-4805-98DC-ECE9C877B80C}"/>
              </a:ext>
            </a:extLst>
          </p:cNvPr>
          <p:cNvSpPr txBox="1"/>
          <p:nvPr/>
        </p:nvSpPr>
        <p:spPr>
          <a:xfrm>
            <a:off x="4454883" y="6214057"/>
            <a:ext cx="43335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3"/>
              </a:rPr>
              <a:t>http://www.sharetechnote.com/html/Electronics_CMOS.html</a:t>
            </a:r>
            <a:endParaRPr lang="en-US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63AC447-A1CB-4C93-B744-E9F051A09142}"/>
              </a:ext>
            </a:extLst>
          </p:cNvPr>
          <p:cNvSpPr/>
          <p:nvPr/>
        </p:nvSpPr>
        <p:spPr>
          <a:xfrm>
            <a:off x="7962900" y="1143000"/>
            <a:ext cx="736600" cy="502540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76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8CF68-B69D-C821-163A-3F79681B4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Quiz 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728F77-BC49-4A63-CA10-4C2D9343D6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quiz is next week Tuesday! (10/03)</a:t>
            </a:r>
          </a:p>
          <a:p>
            <a:pPr lvl="1"/>
            <a:r>
              <a:rPr lang="en-US" dirty="0"/>
              <a:t>15-minute quiz, taken in-class on paper</a:t>
            </a:r>
          </a:p>
          <a:p>
            <a:pPr lvl="1"/>
            <a:r>
              <a:rPr lang="en-US" dirty="0"/>
              <a:t>Last fifteen minutes of class</a:t>
            </a:r>
          </a:p>
          <a:p>
            <a:pPr lvl="1"/>
            <a:r>
              <a:rPr lang="en-US" dirty="0"/>
              <a:t>Bring a pencil</a:t>
            </a:r>
          </a:p>
          <a:p>
            <a:pPr lvl="1"/>
            <a:r>
              <a:rPr lang="en-US" dirty="0"/>
              <a:t>No notes, no calculator</a:t>
            </a:r>
          </a:p>
          <a:p>
            <a:pPr lvl="1"/>
            <a:endParaRPr lang="en-US" dirty="0"/>
          </a:p>
          <a:p>
            <a:r>
              <a:rPr lang="en-US" dirty="0"/>
              <a:t>Covers material from the last two weeks, including today</a:t>
            </a:r>
          </a:p>
          <a:p>
            <a:pPr lvl="1"/>
            <a:endParaRPr lang="en-US" dirty="0"/>
          </a:p>
          <a:p>
            <a:r>
              <a:rPr lang="en-US" dirty="0"/>
              <a:t>Goals:</a:t>
            </a:r>
          </a:p>
          <a:p>
            <a:pPr lvl="1"/>
            <a:r>
              <a:rPr lang="en-US" dirty="0"/>
              <a:t>Don’t be worried about the quiz. It won’t be that tough</a:t>
            </a:r>
          </a:p>
          <a:p>
            <a:pPr lvl="1"/>
            <a:r>
              <a:rPr lang="en-US" dirty="0"/>
              <a:t>Do review class material and make sure you actually understand 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283486-E9E6-B470-75D5-4F40F4018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4131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Input/Output (GPIO)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Read/write from/to external pins on the microcontroller</a:t>
            </a:r>
          </a:p>
          <a:p>
            <a:pPr lvl="1"/>
            <a:r>
              <a:rPr lang="en-US" dirty="0"/>
              <a:t>Two possible values: high (1) or low (0)</a:t>
            </a:r>
          </a:p>
          <a:p>
            <a:endParaRPr lang="en-US" dirty="0"/>
          </a:p>
          <a:p>
            <a:r>
              <a:rPr lang="en-US" dirty="0"/>
              <a:t>Basic unit of operation for microcontrollers</a:t>
            </a:r>
          </a:p>
          <a:p>
            <a:pPr lvl="1"/>
            <a:r>
              <a:rPr lang="en-US" dirty="0"/>
              <a:t>Allows them to interact with buttons and LEDs</a:t>
            </a:r>
          </a:p>
          <a:p>
            <a:pPr lvl="1"/>
            <a:r>
              <a:rPr lang="en-US" dirty="0"/>
              <a:t>Every microcontroller has GPIO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928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21919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32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540000" y="1701800"/>
            <a:ext cx="4546600" cy="40767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1037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Abstract model of the pin.</a:t>
            </a:r>
          </a:p>
          <a:p>
            <a:r>
              <a:rPr lang="en-US" dirty="0"/>
              <a:t>This isn’t really how the hardware is implemented. But it’s a reasonable model for users.</a:t>
            </a:r>
          </a:p>
        </p:txBody>
      </p:sp>
    </p:spTree>
    <p:extLst>
      <p:ext uri="{BB962C8B-B14F-4D97-AF65-F5344CB8AC3E}">
        <p14:creationId xmlns:p14="http://schemas.microsoft.com/office/powerpoint/2010/main" val="30624401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406400" y="1765300"/>
            <a:ext cx="2057400" cy="4013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1059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Inputs and outputs to/from the peripheral.</a:t>
            </a:r>
          </a:p>
          <a:p>
            <a:r>
              <a:rPr lang="en-US" dirty="0"/>
              <a:t>GPIO could be controlled by other peripherals. Controlling a pin in use by other peripherals is bad.</a:t>
            </a:r>
          </a:p>
        </p:txBody>
      </p:sp>
    </p:spTree>
    <p:extLst>
      <p:ext uri="{BB962C8B-B14F-4D97-AF65-F5344CB8AC3E}">
        <p14:creationId xmlns:p14="http://schemas.microsoft.com/office/powerpoint/2010/main" val="19412249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2654300" y="2884269"/>
            <a:ext cx="1320800" cy="4558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5600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Registers within the GPIO peripheral.</a:t>
            </a:r>
            <a:br>
              <a:rPr lang="en-US" dirty="0"/>
            </a:br>
            <a:r>
              <a:rPr lang="en-US" dirty="0"/>
              <a:t>Configure various things about setup.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FBA4DDD-C3DF-46A6-9A4D-C4F39A7B09AC}"/>
              </a:ext>
            </a:extLst>
          </p:cNvPr>
          <p:cNvSpPr/>
          <p:nvPr/>
        </p:nvSpPr>
        <p:spPr>
          <a:xfrm>
            <a:off x="2540000" y="4116169"/>
            <a:ext cx="1320800" cy="45583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1834D8-5CE3-42B2-883E-6D5B1FB31C69}"/>
              </a:ext>
            </a:extLst>
          </p:cNvPr>
          <p:cNvSpPr/>
          <p:nvPr/>
        </p:nvSpPr>
        <p:spPr>
          <a:xfrm>
            <a:off x="2540000" y="3767148"/>
            <a:ext cx="1320800" cy="271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3E293D-CD80-4DB5-B687-75B19E763D79}"/>
              </a:ext>
            </a:extLst>
          </p:cNvPr>
          <p:cNvSpPr/>
          <p:nvPr/>
        </p:nvSpPr>
        <p:spPr>
          <a:xfrm>
            <a:off x="3898900" y="2412999"/>
            <a:ext cx="1320800" cy="254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3B4F3A2-DB3B-4EC2-8F49-52EF307D9142}"/>
              </a:ext>
            </a:extLst>
          </p:cNvPr>
          <p:cNvSpPr/>
          <p:nvPr/>
        </p:nvSpPr>
        <p:spPr>
          <a:xfrm>
            <a:off x="4773194" y="3106631"/>
            <a:ext cx="1320800" cy="254001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C64BBA-D596-4AD7-9C21-E316611FA145}"/>
              </a:ext>
            </a:extLst>
          </p:cNvPr>
          <p:cNvSpPr/>
          <p:nvPr/>
        </p:nvSpPr>
        <p:spPr>
          <a:xfrm>
            <a:off x="4773194" y="3980386"/>
            <a:ext cx="1320800" cy="271566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E1D35CC-3B93-4217-BF53-D49B128D44DD}"/>
              </a:ext>
            </a:extLst>
          </p:cNvPr>
          <p:cNvSpPr/>
          <p:nvPr/>
        </p:nvSpPr>
        <p:spPr>
          <a:xfrm>
            <a:off x="3975100" y="3670718"/>
            <a:ext cx="1320800" cy="29963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6633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>
            <a:off x="8864600" y="1879600"/>
            <a:ext cx="2819400" cy="40132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650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Peripheral contents are duplicated for each output pin.</a:t>
            </a:r>
          </a:p>
          <a:p>
            <a:r>
              <a:rPr lang="en-US" dirty="0"/>
              <a:t>Each pin has its own registers (or portions thereof).</a:t>
            </a:r>
          </a:p>
        </p:txBody>
      </p:sp>
    </p:spTree>
    <p:extLst>
      <p:ext uri="{BB962C8B-B14F-4D97-AF65-F5344CB8AC3E}">
        <p14:creationId xmlns:p14="http://schemas.microsoft.com/office/powerpoint/2010/main" val="23822800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CA8B-698A-45EA-B08A-866359BE58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ports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B428C-5E7B-4466-AAD0-C4B9C0D66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nRF52833 has up to 42 I/O pins</a:t>
            </a:r>
          </a:p>
          <a:p>
            <a:pPr lvl="1"/>
            <a:r>
              <a:rPr lang="en-US" dirty="0"/>
              <a:t>But only 32 can fit in a single 32-bit word</a:t>
            </a:r>
          </a:p>
          <a:p>
            <a:pPr lvl="1"/>
            <a:r>
              <a:rPr lang="en-US" dirty="0"/>
              <a:t>Splits them into two “ports”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Pins are named based on port</a:t>
            </a:r>
          </a:p>
          <a:p>
            <a:pPr lvl="1"/>
            <a:r>
              <a:rPr lang="en-US" dirty="0"/>
              <a:t>P0.14 – Button A,  P0.23 – Button B</a:t>
            </a:r>
          </a:p>
          <a:p>
            <a:pPr lvl="1"/>
            <a:r>
              <a:rPr lang="en-US" dirty="0"/>
              <a:t>P1.04 – LED column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3813FB-8685-48C2-B30D-C878A5796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29D0B7-6452-4F08-BCEC-9FCBD14A71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294" y="2575676"/>
            <a:ext cx="9738111" cy="174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215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7239000" y="3302000"/>
            <a:ext cx="749300" cy="685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650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External pin on the microcontroller</a:t>
            </a:r>
          </a:p>
        </p:txBody>
      </p:sp>
    </p:spTree>
    <p:extLst>
      <p:ext uri="{BB962C8B-B14F-4D97-AF65-F5344CB8AC3E}">
        <p14:creationId xmlns:p14="http://schemas.microsoft.com/office/powerpoint/2010/main" val="6000642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616200" y="2222500"/>
            <a:ext cx="3604794" cy="11938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911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Output chain. Signal comes from OUT register, through output buffer, to external pin.</a:t>
            </a:r>
          </a:p>
        </p:txBody>
      </p:sp>
    </p:spTree>
    <p:extLst>
      <p:ext uri="{BB962C8B-B14F-4D97-AF65-F5344CB8AC3E}">
        <p14:creationId xmlns:p14="http://schemas.microsoft.com/office/powerpoint/2010/main" val="8243930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50627-5D47-4274-9FF2-DFAA9FEB0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Output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C3BC1-175F-4CF2-BD65-5B22C1EE56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Outputs a high or low signal</a:t>
            </a:r>
          </a:p>
          <a:p>
            <a:pPr lvl="1"/>
            <a:endParaRPr lang="en-US" dirty="0"/>
          </a:p>
          <a:p>
            <a:r>
              <a:rPr lang="en-US" dirty="0"/>
              <a:t>Output configurations</a:t>
            </a:r>
          </a:p>
          <a:p>
            <a:pPr lvl="1"/>
            <a:r>
              <a:rPr lang="en-US" dirty="0"/>
              <a:t>High drive output (either for high, low, or both)</a:t>
            </a:r>
          </a:p>
          <a:p>
            <a:pPr lvl="2"/>
            <a:r>
              <a:rPr lang="en-US" dirty="0"/>
              <a:t>Sources or sinks additional current</a:t>
            </a:r>
          </a:p>
          <a:p>
            <a:pPr lvl="3"/>
            <a:r>
              <a:rPr lang="en-US" dirty="0"/>
              <a:t>For powering external devices</a:t>
            </a:r>
          </a:p>
          <a:p>
            <a:pPr lvl="2"/>
            <a:r>
              <a:rPr lang="en-US" dirty="0"/>
              <a:t>Normal drive: ~2 mA</a:t>
            </a:r>
          </a:p>
          <a:p>
            <a:pPr lvl="2"/>
            <a:r>
              <a:rPr lang="en-US" dirty="0"/>
              <a:t>High drive: ~10 mA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Disconnect (a.k.a. High Impedance or High-Z)</a:t>
            </a:r>
          </a:p>
          <a:p>
            <a:pPr lvl="2"/>
            <a:r>
              <a:rPr lang="en-US" dirty="0"/>
              <a:t>Wired-OR or Wired-AND scenarios (we’ll talk about these later in class)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796704-186F-4880-9B49-6E81029E3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302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a microcontroller interact with peripherals to perform input and output operations?</a:t>
            </a:r>
          </a:p>
          <a:p>
            <a:pPr lvl="1"/>
            <a:endParaRPr lang="en-US" dirty="0"/>
          </a:p>
          <a:p>
            <a:r>
              <a:rPr lang="en-US" dirty="0"/>
              <a:t>Explore reliable use of Memory-Mapped I/O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Learn about our first peripherals: Temperature and GPIO</a:t>
            </a:r>
          </a:p>
          <a:p>
            <a:r>
              <a:rPr lang="en-US" dirty="0"/>
              <a:t>Explore General Purpose I/O (GPIO) peripheral use</a:t>
            </a:r>
          </a:p>
          <a:p>
            <a:pPr lvl="1"/>
            <a:r>
              <a:rPr lang="en-US" dirty="0"/>
              <a:t>Understand how it works</a:t>
            </a:r>
          </a:p>
          <a:p>
            <a:pPr lvl="1"/>
            <a:r>
              <a:rPr lang="en-US" dirty="0"/>
              <a:t>Understand what kinds of configurations it might have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72871-9EB1-4A14-8335-A27F4EB85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on nRF52833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FB8483-EE5A-472C-B99F-889D96072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954DBAF-6E83-488A-BB70-EB3892B47059}"/>
              </a:ext>
            </a:extLst>
          </p:cNvPr>
          <p:cNvGrpSpPr/>
          <p:nvPr/>
        </p:nvGrpSpPr>
        <p:grpSpPr>
          <a:xfrm>
            <a:off x="406400" y="1263420"/>
            <a:ext cx="11173994" cy="4743909"/>
            <a:chOff x="406400" y="1263420"/>
            <a:chExt cx="11173994" cy="474390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DC8F5ED-1C81-4F2B-9FF2-EAABE3D115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94" y="1263420"/>
              <a:ext cx="10972800" cy="4743909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4B5A3E9B-4C54-4872-899F-2615D8E80A5F}"/>
                </a:ext>
              </a:extLst>
            </p:cNvPr>
            <p:cNvSpPr/>
            <p:nvPr/>
          </p:nvSpPr>
          <p:spPr>
            <a:xfrm>
              <a:off x="406400" y="3708400"/>
              <a:ext cx="1739900" cy="685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0FB9C88F-6AC2-449D-BDBC-6B3B5EFF4996}"/>
              </a:ext>
            </a:extLst>
          </p:cNvPr>
          <p:cNvSpPr/>
          <p:nvPr/>
        </p:nvSpPr>
        <p:spPr>
          <a:xfrm flipH="1">
            <a:off x="2489200" y="3708400"/>
            <a:ext cx="3604794" cy="10541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B46EF3-0046-4684-9CE3-9DA1858496EE}"/>
              </a:ext>
            </a:extLst>
          </p:cNvPr>
          <p:cNvSpPr txBox="1"/>
          <p:nvPr/>
        </p:nvSpPr>
        <p:spPr>
          <a:xfrm>
            <a:off x="736600" y="927099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Input chain. Signal goes from pin, through input buffer, to IN register.</a:t>
            </a:r>
          </a:p>
        </p:txBody>
      </p:sp>
    </p:spTree>
    <p:extLst>
      <p:ext uri="{BB962C8B-B14F-4D97-AF65-F5344CB8AC3E}">
        <p14:creationId xmlns:p14="http://schemas.microsoft.com/office/powerpoint/2010/main" val="6239860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BCAC5-5CA7-431A-A632-4AEC29FF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GPIO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5E38E-3776-461B-87BD-639BB3176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Reads in a signal as either high or low</a:t>
            </a:r>
          </a:p>
          <a:p>
            <a:endParaRPr lang="en-US" dirty="0"/>
          </a:p>
          <a:p>
            <a:r>
              <a:rPr lang="en-US" dirty="0"/>
              <a:t>Input Configurations</a:t>
            </a:r>
          </a:p>
          <a:p>
            <a:pPr lvl="1"/>
            <a:r>
              <a:rPr lang="en-US" dirty="0"/>
              <a:t>Input buffer connect/disconnect</a:t>
            </a:r>
          </a:p>
          <a:p>
            <a:pPr lvl="2"/>
            <a:r>
              <a:rPr lang="en-US" dirty="0"/>
              <a:t>Allows the pin to be disabled if not being read from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Pull</a:t>
            </a:r>
          </a:p>
          <a:p>
            <a:pPr lvl="2"/>
            <a:r>
              <a:rPr lang="en-US" dirty="0"/>
              <a:t>Disabled, Pulldown, Pullup (we’ll discuss in a future lecture)</a:t>
            </a:r>
          </a:p>
          <a:p>
            <a:pPr lvl="2"/>
            <a:r>
              <a:rPr lang="en-US" dirty="0"/>
              <a:t>Connects an internal pull up/down resistor (~13 </a:t>
            </a:r>
            <a:r>
              <a:rPr lang="en-US" dirty="0" err="1"/>
              <a:t>kΩ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Sets default value of input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31E26-6668-46AF-8E58-195E7EA5B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3113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F088C7-2A15-4FDB-BE73-6239E290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14EC8-D16E-49D7-9EE7-6111B6A7F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 voltage range: 0.7*VDD to VDD (~2.3 volts)</a:t>
            </a:r>
          </a:p>
          <a:p>
            <a:r>
              <a:rPr lang="en-US" dirty="0"/>
              <a:t>Low voltage range: Ground to 0.3*VDD (~1 volt)</a:t>
            </a:r>
          </a:p>
          <a:p>
            <a:endParaRPr lang="en-US" dirty="0"/>
          </a:p>
          <a:p>
            <a:r>
              <a:rPr lang="en-US" dirty="0"/>
              <a:t>GPIO are extremely fast</a:t>
            </a:r>
          </a:p>
          <a:p>
            <a:pPr lvl="1"/>
            <a:r>
              <a:rPr lang="en-US" dirty="0"/>
              <a:t>Transition time is &lt;25 ns</a:t>
            </a:r>
          </a:p>
          <a:p>
            <a:pPr lvl="1"/>
            <a:r>
              <a:rPr lang="en-US" dirty="0"/>
              <a:t>Connected directly to memory bus for faster interactions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This allows complicated signal patterns to be replicated in software</a:t>
            </a:r>
          </a:p>
          <a:p>
            <a:pPr lvl="2"/>
            <a:r>
              <a:rPr lang="en-US" dirty="0"/>
              <a:t>If they aren’t implemented as a hardware peripheral</a:t>
            </a:r>
          </a:p>
          <a:p>
            <a:pPr lvl="2"/>
            <a:r>
              <a:rPr lang="en-US" dirty="0"/>
              <a:t>Known as “bit-banging”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286A11-A41C-4BC1-920C-AAB4D6C33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094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CEF7A-CDE7-EF33-8440-7F096A2A9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Pin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D20B6-B938-99D5-1BB3-3CC06E513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887274"/>
            <a:ext cx="10972800" cy="1284925"/>
          </a:xfrm>
        </p:spPr>
        <p:txBody>
          <a:bodyPr/>
          <a:lstStyle/>
          <a:p>
            <a:r>
              <a:rPr lang="en-US" dirty="0"/>
              <a:t>DIR register controls direction (input or output) for each pin</a:t>
            </a:r>
          </a:p>
          <a:p>
            <a:pPr lvl="1"/>
            <a:r>
              <a:rPr lang="en-US" dirty="0"/>
              <a:t>Each bit 0-31 corresponds to pin 0-31</a:t>
            </a:r>
          </a:p>
          <a:p>
            <a:pPr lvl="1"/>
            <a:r>
              <a:rPr lang="en-US" dirty="0"/>
              <a:t>Reset value: 0x00000000 -&gt; all pins are inputs by default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D6B687-BC4D-5648-B69F-4AD5C949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1C4A1C-D119-3A4F-5443-8A09A9648D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70" y="1143000"/>
            <a:ext cx="9968248" cy="374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2084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643D-A63E-F1C4-725C-7C136779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Controlling output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0333-EE64-65EA-A404-E9299DA2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4959414"/>
            <a:ext cx="10972800" cy="121278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OUT register controls whether each pin is high or low</a:t>
            </a:r>
          </a:p>
          <a:p>
            <a:pPr lvl="1"/>
            <a:r>
              <a:rPr lang="en-US" dirty="0"/>
              <a:t>Only meaningful if the pin is configured as an Output</a:t>
            </a:r>
          </a:p>
          <a:p>
            <a:pPr lvl="1"/>
            <a:r>
              <a:rPr lang="en-US" dirty="0"/>
              <a:t>Again, each bit is a single pin and reset is 0x00000000 (all pins low)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5693-29FE-DF1A-5C76-9AB05ADF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F65CD1-7849-E5F1-1021-5354DB6F3C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870" y="1142999"/>
            <a:ext cx="9968248" cy="381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72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A3429-E2B0-4EC9-B2C0-8CFE1968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Set/Clear registers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9087C-630A-474D-8C81-C3D603AE6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3568700"/>
            <a:ext cx="10972800" cy="2603500"/>
          </a:xfrm>
        </p:spPr>
        <p:txBody>
          <a:bodyPr/>
          <a:lstStyle/>
          <a:p>
            <a:r>
              <a:rPr lang="en-US" dirty="0"/>
              <a:t>OUT works traditionally: write a 1 for high, 0 for low</a:t>
            </a:r>
          </a:p>
          <a:p>
            <a:r>
              <a:rPr lang="en-US" dirty="0"/>
              <a:t>OUTSET write a 1 to set that pin (high) zero has no effect</a:t>
            </a:r>
          </a:p>
          <a:p>
            <a:r>
              <a:rPr lang="en-US" dirty="0"/>
              <a:t>OUTCLR write a 1 to clear that pin (low) zero has no effect</a:t>
            </a:r>
          </a:p>
          <a:p>
            <a:pPr lvl="1"/>
            <a:r>
              <a:rPr lang="en-US" dirty="0"/>
              <a:t>Lets you modify a pin without modifying the others (or reading first)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06F705-713B-4023-9546-5F0C8D7FB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45B6D1-04C9-43EB-B38B-209A0ABC8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143000"/>
            <a:ext cx="963679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047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A9F44420-1D17-7625-7A1E-72D99F47AFE5}"/>
              </a:ext>
            </a:extLst>
          </p:cNvPr>
          <p:cNvGrpSpPr/>
          <p:nvPr/>
        </p:nvGrpSpPr>
        <p:grpSpPr>
          <a:xfrm>
            <a:off x="5027871" y="343822"/>
            <a:ext cx="6907694" cy="6377653"/>
            <a:chOff x="607595" y="2515210"/>
            <a:chExt cx="8141081" cy="742728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28500A91-5C66-23E1-DF96-76D0D5B9B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7595" y="2515210"/>
              <a:ext cx="8136435" cy="249937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3322E44-98C7-FA7A-8C83-B279CEA14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7595" y="5014587"/>
              <a:ext cx="8141081" cy="492790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FB643D-A63E-F1C4-725C-7C1367795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Complex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C0333-EE64-65EA-A404-E9299DA2B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4273498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If you want to change other pin configurations, you do so per pin with the PIN_CNF[n] registers</a:t>
            </a:r>
          </a:p>
          <a:p>
            <a:pPr lvl="1"/>
            <a:r>
              <a:rPr lang="en-US" dirty="0"/>
              <a:t>There are 32 of them, one per pin</a:t>
            </a:r>
          </a:p>
          <a:p>
            <a:pPr lvl="1"/>
            <a:endParaRPr lang="en-US" dirty="0"/>
          </a:p>
          <a:p>
            <a:r>
              <a:rPr lang="en-US" dirty="0"/>
              <a:t>Various fields correspond to different groups of bits</a:t>
            </a:r>
          </a:p>
          <a:p>
            <a:pPr lvl="1"/>
            <a:r>
              <a:rPr lang="en-US" dirty="0"/>
              <a:t>Direction, Input buffer, Pullup/down, Drive strength, Sensing mechanism</a:t>
            </a:r>
          </a:p>
          <a:p>
            <a:endParaRPr lang="en-US" dirty="0"/>
          </a:p>
          <a:p>
            <a:r>
              <a:rPr lang="en-US" dirty="0"/>
              <a:t>Bits not part of a field should be ignored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F75693-29FE-DF1A-5C76-9AB05ADF6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05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56DEF-5A62-87E6-0042-ADEF77A71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Writing to arbitrary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3C38D3-14EF-8231-EF9E-4A5B4611EA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that you can’t just write to arbitrary bits</a:t>
            </a:r>
          </a:p>
          <a:p>
            <a:pPr lvl="1"/>
            <a:r>
              <a:rPr lang="en-US" dirty="0"/>
              <a:t>You’ll have to use bit-operations to do so</a:t>
            </a:r>
          </a:p>
          <a:p>
            <a:pPr lvl="1"/>
            <a:r>
              <a:rPr lang="en-US" dirty="0"/>
              <a:t>In C: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&lt;&lt;</a:t>
            </a:r>
            <a:r>
              <a:rPr lang="en-US" dirty="0">
                <a:cs typeface="Courier New" panose="02070309020205020404" pitchFamily="49" charset="0"/>
              </a:rPr>
              <a:t>,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&gt;&gt;</a:t>
            </a:r>
          </a:p>
          <a:p>
            <a:pPr lvl="1"/>
            <a:endParaRPr lang="en-US" dirty="0"/>
          </a:p>
          <a:p>
            <a:r>
              <a:rPr lang="en-US" dirty="0"/>
              <a:t>For a review of “bit masking” operations, see bonus slides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96F5B9-BDDF-C6E7-9E93-0CA32485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959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b="1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41677452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Handling interrupts from GPIO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Separate peripheral, GPIOTE (GPIO Task/Event)</a:t>
            </a:r>
          </a:p>
          <a:p>
            <a:pPr lvl="1"/>
            <a:r>
              <a:rPr lang="en-US" dirty="0"/>
              <a:t>Manages up to 8 individual pins</a:t>
            </a:r>
          </a:p>
          <a:p>
            <a:pPr lvl="2"/>
            <a:r>
              <a:rPr lang="en-US" dirty="0"/>
              <a:t>Can read inputs and trigger interrupts</a:t>
            </a:r>
          </a:p>
          <a:p>
            <a:pPr lvl="2"/>
            <a:r>
              <a:rPr lang="en-US" dirty="0"/>
              <a:t>Can also connect outputs from events on other peripherals (PPI)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Can trigger interrupts for a “Port event” as well</a:t>
            </a:r>
          </a:p>
          <a:p>
            <a:pPr lvl="2"/>
            <a:r>
              <a:rPr lang="en-US" dirty="0"/>
              <a:t>Any pin in the Port can trigger the interrupt</a:t>
            </a:r>
          </a:p>
          <a:p>
            <a:pPr lvl="2"/>
            <a:r>
              <a:rPr lang="en-US" dirty="0"/>
              <a:t>Software checks which pin(s) caused the event to occur</a:t>
            </a:r>
          </a:p>
          <a:p>
            <a:pPr lvl="2"/>
            <a:r>
              <a:rPr lang="en-US" dirty="0"/>
              <a:t>Very low power operation (works with system clocks off)</a:t>
            </a:r>
          </a:p>
          <a:p>
            <a:pPr lvl="2"/>
            <a:endParaRPr lang="en-US" dirty="0"/>
          </a:p>
          <a:p>
            <a:r>
              <a:rPr lang="en-US" dirty="0"/>
              <a:t>Unclear why this is a separate peripheral</a:t>
            </a:r>
          </a:p>
          <a:p>
            <a:pPr lvl="1"/>
            <a:r>
              <a:rPr lang="en-US" dirty="0"/>
              <a:t>Presumably too complicated/expensive to have 42 of them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3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1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764979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70268-F020-4595-B5E8-770DCA880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individual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4DE9-BA05-46D8-9C85-13C65EDA6B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Pick an available GPIOTE channel (0-7)</a:t>
            </a:r>
          </a:p>
          <a:p>
            <a:pPr lvl="1"/>
            <a:endParaRPr lang="en-US" dirty="0"/>
          </a:p>
          <a:p>
            <a:r>
              <a:rPr lang="en-US" dirty="0"/>
              <a:t>Configure it</a:t>
            </a:r>
          </a:p>
          <a:p>
            <a:pPr lvl="1"/>
            <a:r>
              <a:rPr lang="en-US" dirty="0"/>
              <a:t>Port and Pin number</a:t>
            </a:r>
          </a:p>
          <a:p>
            <a:pPr lvl="1"/>
            <a:r>
              <a:rPr lang="en-US" dirty="0"/>
              <a:t>Task (output), Event (input), or Disabled</a:t>
            </a:r>
          </a:p>
          <a:p>
            <a:pPr lvl="1"/>
            <a:r>
              <a:rPr lang="en-US" dirty="0"/>
              <a:t>Polarity for input events</a:t>
            </a:r>
          </a:p>
          <a:p>
            <a:pPr lvl="2"/>
            <a:r>
              <a:rPr lang="en-US" dirty="0"/>
              <a:t>Low-to-high</a:t>
            </a:r>
          </a:p>
          <a:p>
            <a:pPr lvl="2"/>
            <a:r>
              <a:rPr lang="en-US" dirty="0"/>
              <a:t>High-to-low</a:t>
            </a:r>
          </a:p>
          <a:p>
            <a:pPr lvl="2"/>
            <a:r>
              <a:rPr lang="en-US" dirty="0"/>
              <a:t>Toggle (both directions)</a:t>
            </a:r>
          </a:p>
          <a:p>
            <a:pPr lvl="2"/>
            <a:endParaRPr lang="en-US" dirty="0"/>
          </a:p>
          <a:p>
            <a:r>
              <a:rPr lang="en-US" dirty="0"/>
              <a:t>Enable interrupts for channel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</a:t>
            </a:r>
          </a:p>
          <a:p>
            <a:pPr lvl="1"/>
            <a:r>
              <a:rPr lang="en-US" dirty="0"/>
              <a:t>Doesn’t happen automatically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7F8195-5ECF-4152-9835-36589E417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042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076B95-DC76-47FA-90FE-05B9FE4FE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Sensing port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86A15-89A4-4628-97FA-C1EE0E7CAB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Uses the “Detect” signal. Generated from pin Sense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0CF7A4-9699-4223-B614-9CE51268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BC0D24-5643-4802-B20D-981644EE8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594" y="1723978"/>
            <a:ext cx="10972799" cy="444822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EA105BE-4166-49CE-A8EF-CDF4E531DE19}"/>
              </a:ext>
            </a:extLst>
          </p:cNvPr>
          <p:cNvSpPr/>
          <p:nvPr/>
        </p:nvSpPr>
        <p:spPr>
          <a:xfrm flipH="1">
            <a:off x="6654800" y="3594100"/>
            <a:ext cx="1028700" cy="6985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A11693F-4235-4DC0-822F-CBE98D302FFE}"/>
              </a:ext>
            </a:extLst>
          </p:cNvPr>
          <p:cNvSpPr/>
          <p:nvPr/>
        </p:nvSpPr>
        <p:spPr>
          <a:xfrm>
            <a:off x="4826000" y="4673601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59C3460-4A03-4A17-8172-15C877406558}"/>
              </a:ext>
            </a:extLst>
          </p:cNvPr>
          <p:cNvSpPr/>
          <p:nvPr/>
        </p:nvSpPr>
        <p:spPr>
          <a:xfrm>
            <a:off x="4826000" y="2184399"/>
            <a:ext cx="1612900" cy="120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36A958-3083-4192-BADF-450E65A30374}"/>
              </a:ext>
            </a:extLst>
          </p:cNvPr>
          <p:cNvSpPr/>
          <p:nvPr/>
        </p:nvSpPr>
        <p:spPr>
          <a:xfrm flipH="1">
            <a:off x="607592" y="1663700"/>
            <a:ext cx="5323308" cy="3276600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12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7BDD8-CE50-4F99-BC16-B42AEB774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Configuring port input interrupts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38F87-6BB0-4E05-9F6F-24D3437FB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Configure the Sense for each pin</a:t>
            </a:r>
          </a:p>
          <a:p>
            <a:pPr lvl="1"/>
            <a:r>
              <a:rPr lang="en-US" dirty="0"/>
              <a:t>High or Low</a:t>
            </a:r>
          </a:p>
          <a:p>
            <a:pPr lvl="1"/>
            <a:r>
              <a:rPr lang="en-US" dirty="0"/>
              <a:t>Allows different pins to have different “active” states</a:t>
            </a:r>
          </a:p>
          <a:p>
            <a:pPr lvl="1"/>
            <a:endParaRPr lang="en-US" dirty="0"/>
          </a:p>
          <a:p>
            <a:r>
              <a:rPr lang="en-US" dirty="0"/>
              <a:t>Select detect mode</a:t>
            </a:r>
          </a:p>
          <a:p>
            <a:pPr lvl="1"/>
            <a:r>
              <a:rPr lang="en-US" dirty="0"/>
              <a:t>Direct connection to pins</a:t>
            </a:r>
          </a:p>
          <a:p>
            <a:pPr lvl="1"/>
            <a:r>
              <a:rPr lang="en-US" dirty="0"/>
              <a:t>Latched version (saved even if pin later changes back)</a:t>
            </a:r>
          </a:p>
          <a:p>
            <a:pPr lvl="1"/>
            <a:endParaRPr lang="en-US" dirty="0"/>
          </a:p>
          <a:p>
            <a:r>
              <a:rPr lang="en-US" dirty="0"/>
              <a:t>Enable interrupts for port in GPIOTE (and in NVIC!)</a:t>
            </a:r>
          </a:p>
          <a:p>
            <a:pPr lvl="1"/>
            <a:endParaRPr lang="en-US" dirty="0"/>
          </a:p>
          <a:p>
            <a:r>
              <a:rPr lang="en-US" dirty="0"/>
              <a:t>Clear event in interrupt handler and value in Latch register</a:t>
            </a:r>
          </a:p>
          <a:p>
            <a:pPr lvl="1"/>
            <a:r>
              <a:rPr lang="en-US" dirty="0"/>
              <a:t>Doesn’t happen automatically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4C3426-8672-4CBE-8CEE-01236B643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6447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Motivation</a:t>
            </a:r>
          </a:p>
          <a:p>
            <a:pPr lvl="1"/>
            <a:endParaRPr lang="en-US" dirty="0"/>
          </a:p>
          <a:p>
            <a:r>
              <a:rPr lang="en-US" dirty="0"/>
              <a:t>Memory-Mapped I/O</a:t>
            </a:r>
          </a:p>
          <a:p>
            <a:pPr lvl="1"/>
            <a:endParaRPr lang="en-US" dirty="0"/>
          </a:p>
          <a:p>
            <a:r>
              <a:rPr lang="en-US" dirty="0"/>
              <a:t>Controlling digital signals</a:t>
            </a:r>
          </a:p>
          <a:p>
            <a:pPr lvl="1"/>
            <a:r>
              <a:rPr lang="en-US" dirty="0"/>
              <a:t>GPIO</a:t>
            </a:r>
          </a:p>
          <a:p>
            <a:pPr lvl="1"/>
            <a:r>
              <a:rPr lang="en-US" dirty="0"/>
              <a:t>GPIOTE</a:t>
            </a:r>
          </a:p>
          <a:p>
            <a:pPr lvl="1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261261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2106A9-32A7-6DDC-6DAE-72C77F9D5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EFB76-4121-ABC4-D5F4-80A1668EBA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Bonus: Bit Masking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D049BA8-49E7-0A08-1B25-B2231A2C0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184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Bit Masking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idx="1"/>
          </p:nvPr>
        </p:nvSpPr>
        <p:spPr/>
        <p:txBody>
          <a:bodyPr vert="horz" lIns="90487" tIns="44450" rIns="90487" bIns="44450" rtlCol="0">
            <a:normAutofit/>
          </a:bodyPr>
          <a:lstStyle/>
          <a:p>
            <a:pPr eaLnBrk="1" hangingPunct="1">
              <a:defRPr/>
            </a:pPr>
            <a:r>
              <a:rPr lang="en-US" dirty="0"/>
              <a:t>How do you manipulate certain bits within a number?</a:t>
            </a:r>
          </a:p>
          <a:p>
            <a:pPr lvl="1">
              <a:defRPr/>
            </a:pPr>
            <a:endParaRPr lang="en-US" dirty="0"/>
          </a:p>
          <a:p>
            <a:pPr eaLnBrk="1" hangingPunct="1">
              <a:defRPr/>
            </a:pPr>
            <a:r>
              <a:rPr lang="en-US" dirty="0"/>
              <a:t>Combines some of the ideas we’ve already learned</a:t>
            </a:r>
          </a:p>
          <a:p>
            <a:pPr lvl="1">
              <a:defRPr/>
            </a:pPr>
            <a:r>
              <a:rPr lang="en-US" dirty="0"/>
              <a:t>~, &amp;, |, &lt;&lt;, &gt;&gt;</a:t>
            </a:r>
          </a:p>
          <a:p>
            <a:pPr lvl="1"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Steps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Create a “bit mask” which is a pattern to choose certain bits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Use &amp; or | to combine it with your number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dirty="0"/>
              <a:t>Optional: Use &gt;&gt; to move the bits to the least significant position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275C34-6825-4826-BCFE-FA00B647F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97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7BF83-B95D-4596-89F3-89937B11D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Bit mask 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B80B-88A7-454B-B09E-EB429A9E82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Selecting bits, use the AND operation</a:t>
            </a:r>
          </a:p>
          <a:p>
            <a:pPr lvl="1"/>
            <a:r>
              <a:rPr lang="en-US" dirty="0"/>
              <a:t>1 means to select that bit</a:t>
            </a:r>
          </a:p>
          <a:p>
            <a:pPr lvl="1"/>
            <a:r>
              <a:rPr lang="en-US" dirty="0"/>
              <a:t>0 means to not select that bit</a:t>
            </a:r>
          </a:p>
          <a:p>
            <a:pPr lvl="1"/>
            <a:endParaRPr lang="en-US" dirty="0"/>
          </a:p>
          <a:p>
            <a:r>
              <a:rPr lang="en-US" dirty="0"/>
              <a:t>Writing bits</a:t>
            </a:r>
          </a:p>
          <a:p>
            <a:pPr lvl="1"/>
            <a:r>
              <a:rPr lang="en-US" dirty="0"/>
              <a:t>Writing a one, use the OR operation</a:t>
            </a:r>
          </a:p>
          <a:p>
            <a:pPr lvl="2"/>
            <a:r>
              <a:rPr lang="en-US" dirty="0"/>
              <a:t>1 means to write a one to that position</a:t>
            </a:r>
          </a:p>
          <a:p>
            <a:pPr lvl="2"/>
            <a:r>
              <a:rPr lang="en-US" dirty="0"/>
              <a:t>0 is unchanged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Writing a zero, use the AND operation</a:t>
            </a:r>
          </a:p>
          <a:p>
            <a:pPr lvl="2"/>
            <a:r>
              <a:rPr lang="en-US" dirty="0"/>
              <a:t>0 means to write a zero to that position</a:t>
            </a:r>
          </a:p>
          <a:p>
            <a:pPr lvl="2"/>
            <a:r>
              <a:rPr lang="en-US" dirty="0"/>
              <a:t>1 is unchanged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B84D59-4348-4F8A-B445-903975B6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F75A5C0-ABBA-4312-A04F-3F26289D9CDA}"/>
              </a:ext>
            </a:extLst>
          </p:cNvPr>
          <p:cNvSpPr txBox="1"/>
          <p:nvPr/>
        </p:nvSpPr>
        <p:spPr>
          <a:xfrm>
            <a:off x="7498079" y="1547446"/>
            <a:ext cx="41499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Select bottom four bits:</a:t>
            </a:r>
          </a:p>
          <a:p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0x0F</a:t>
            </a:r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524468-F061-4ADE-B5C3-C70D50BADD54}"/>
              </a:ext>
            </a:extLst>
          </p:cNvPr>
          <p:cNvSpPr txBox="1"/>
          <p:nvPr/>
        </p:nvSpPr>
        <p:spPr>
          <a:xfrm>
            <a:off x="7430424" y="3582566"/>
            <a:ext cx="41499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6</a:t>
            </a:r>
            <a:r>
              <a:rPr lang="en-US" baseline="30000" dirty="0"/>
              <a:t>th</a:t>
            </a:r>
            <a:r>
              <a:rPr lang="en-US" dirty="0"/>
              <a:t> bit to one: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(1 &lt;&lt; 6)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| (0b01000000)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F0E67F-D9EE-495A-813F-50773EBCCDCE}"/>
              </a:ext>
            </a:extLst>
          </p:cNvPr>
          <p:cNvSpPr txBox="1"/>
          <p:nvPr/>
        </p:nvSpPr>
        <p:spPr>
          <a:xfrm>
            <a:off x="7498079" y="5248354"/>
            <a:ext cx="41499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Clear 6</a:t>
            </a:r>
            <a:r>
              <a:rPr lang="en-US" baseline="30000" dirty="0"/>
              <a:t>th</a:t>
            </a:r>
            <a:r>
              <a:rPr lang="en-US" dirty="0"/>
              <a:t> bit to zero:</a:t>
            </a:r>
            <a:br>
              <a:rPr lang="en-US" dirty="0"/>
            </a:br>
            <a:r>
              <a:rPr lang="en-US" dirty="0"/>
              <a:t>	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num &amp; (~(1 &lt;&lt; 6))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(~(0b01000000))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num &amp; (0b10111111)</a:t>
            </a:r>
          </a:p>
        </p:txBody>
      </p:sp>
    </p:spTree>
    <p:extLst>
      <p:ext uri="{BB962C8B-B14F-4D97-AF65-F5344CB8AC3E}">
        <p14:creationId xmlns:p14="http://schemas.microsoft.com/office/powerpoint/2010/main" val="2771390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18708-3C6E-7BED-232D-E2837773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swap nibbles in byte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25E1E-D1D8-AE59-8026-99519FA473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Nibble - 4 bits (one </a:t>
            </a:r>
            <a:r>
              <a:rPr lang="en-US" dirty="0" err="1"/>
              <a:t>hexit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Input: 0x4F -&gt; Output 0xF4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Method:</a:t>
            </a:r>
          </a:p>
          <a:p>
            <a:pPr lvl="2"/>
            <a:r>
              <a:rPr lang="en-US" dirty="0"/>
              <a:t>1. Shift and select upper four bits</a:t>
            </a:r>
          </a:p>
          <a:p>
            <a:pPr lvl="2"/>
            <a:r>
              <a:rPr lang="en-US" dirty="0"/>
              <a:t>2. Shift and select lower four bits</a:t>
            </a:r>
          </a:p>
          <a:p>
            <a:pPr lvl="2"/>
            <a:r>
              <a:rPr lang="en-US" dirty="0"/>
              <a:t>3. Combine the two nibbles</a:t>
            </a:r>
          </a:p>
          <a:p>
            <a:pPr lvl="2"/>
            <a:endParaRPr lang="en-US" dirty="0"/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lower = input &gt;&gt;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upper = input &lt;&lt; 4;</a:t>
            </a:r>
          </a:p>
          <a:p>
            <a:pPr marL="914400" lvl="2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uint8_t output = upper | lower; // combines two halves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4CD4E-35F6-CE25-DF3D-876654591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F40BEE-D49E-F640-AECE-0FCD0586264A}"/>
              </a:ext>
            </a:extLst>
          </p:cNvPr>
          <p:cNvSpPr txBox="1"/>
          <p:nvPr/>
        </p:nvSpPr>
        <p:spPr>
          <a:xfrm>
            <a:off x="7452987" y="2680570"/>
            <a:ext cx="4127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are the values of the new upper bits?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0B19D-E21B-9C81-9929-9AB8D4713AAB}"/>
              </a:ext>
            </a:extLst>
          </p:cNvPr>
          <p:cNvSpPr txBox="1"/>
          <p:nvPr/>
        </p:nvSpPr>
        <p:spPr>
          <a:xfrm>
            <a:off x="7452987" y="3657600"/>
            <a:ext cx="38173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Unsigned -&gt; Will be zero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92156-96A7-0C50-3EFC-44016A424CC7}"/>
              </a:ext>
            </a:extLst>
          </p:cNvPr>
          <p:cNvSpPr txBox="1"/>
          <p:nvPr/>
        </p:nvSpPr>
        <p:spPr>
          <a:xfrm>
            <a:off x="2484120" y="5745480"/>
            <a:ext cx="7940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Shifting implicitly </a:t>
            </a:r>
            <a:r>
              <a:rPr lang="en-US" sz="2400" dirty="0" err="1"/>
              <a:t>zero’d</a:t>
            </a:r>
            <a:r>
              <a:rPr lang="en-US" sz="2400" dirty="0"/>
              <a:t> out irrelevant bits.</a:t>
            </a:r>
            <a:br>
              <a:rPr lang="en-US" sz="2400" dirty="0"/>
            </a:br>
            <a:r>
              <a:rPr lang="en-US" sz="2400" dirty="0"/>
              <a:t>Otherwise we would have needed an &amp; operation too.</a:t>
            </a:r>
          </a:p>
        </p:txBody>
      </p:sp>
    </p:spTree>
    <p:extLst>
      <p:ext uri="{BB962C8B-B14F-4D97-AF65-F5344CB8AC3E}">
        <p14:creationId xmlns:p14="http://schemas.microsoft.com/office/powerpoint/2010/main" val="373096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98C42-F938-455C-91CB-434A5EECC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selecting bits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BE108F-A147-4758-BA32-DB8C312768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bits 2 and 3 from a number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81826F-BABF-491D-B51C-8143C3417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E992D2-B046-4A79-AFD4-C8208700DA53}"/>
              </a:ext>
            </a:extLst>
          </p:cNvPr>
          <p:cNvSpPr txBox="1"/>
          <p:nvPr/>
        </p:nvSpPr>
        <p:spPr>
          <a:xfrm>
            <a:off x="6973818" y="109855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Input: 0b01100100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AC6342-56D7-4409-B728-8E0D1DBC5D29}"/>
              </a:ext>
            </a:extLst>
          </p:cNvPr>
          <p:cNvSpPr txBox="1"/>
          <p:nvPr/>
        </p:nvSpPr>
        <p:spPr>
          <a:xfrm>
            <a:off x="8686320" y="1098550"/>
            <a:ext cx="3471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04B804-2AAE-4F90-B1DD-A95A158F07AE}"/>
              </a:ext>
            </a:extLst>
          </p:cNvPr>
          <p:cNvSpPr txBox="1"/>
          <p:nvPr/>
        </p:nvSpPr>
        <p:spPr>
          <a:xfrm>
            <a:off x="7217517" y="1703461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Mask: 0b00001100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DD070-1FED-4FB6-9222-BE92375F2E47}"/>
              </a:ext>
            </a:extLst>
          </p:cNvPr>
          <p:cNvSpPr txBox="1"/>
          <p:nvPr/>
        </p:nvSpPr>
        <p:spPr>
          <a:xfrm>
            <a:off x="252900" y="2351782"/>
            <a:ext cx="54007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0b0110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&amp; 0b00001100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331AE71-2118-496A-985B-2451105DF12E}"/>
              </a:ext>
            </a:extLst>
          </p:cNvPr>
          <p:cNvCxnSpPr>
            <a:cxnSpLocks/>
          </p:cNvCxnSpPr>
          <p:nvPr/>
        </p:nvCxnSpPr>
        <p:spPr>
          <a:xfrm>
            <a:off x="1753990" y="3403226"/>
            <a:ext cx="244074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C54CC5CA-343A-4016-975E-0F33F5CDEB4C}"/>
              </a:ext>
            </a:extLst>
          </p:cNvPr>
          <p:cNvSpPr txBox="1"/>
          <p:nvPr/>
        </p:nvSpPr>
        <p:spPr>
          <a:xfrm>
            <a:off x="249752" y="3388195"/>
            <a:ext cx="5400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	  0b0000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E9E0B7C-8A15-42FB-BAC0-A1D8C9629E58}"/>
              </a:ext>
            </a:extLst>
          </p:cNvPr>
          <p:cNvSpPr txBox="1"/>
          <p:nvPr/>
        </p:nvSpPr>
        <p:spPr>
          <a:xfrm>
            <a:off x="795227" y="4465413"/>
            <a:ext cx="45584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Finally, shift right by two to get the values in the least significant position:</a:t>
            </a:r>
          </a:p>
          <a:p>
            <a:endParaRPr lang="en-US" dirty="0"/>
          </a:p>
          <a:p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	0b000000</a:t>
            </a:r>
            <a:r>
              <a:rPr lang="en-US" sz="3200" b="1" u="sng" dirty="0">
                <a:latin typeface="Courier New" panose="02070309020205020404" pitchFamily="49" charset="0"/>
                <a:cs typeface="Courier New" panose="02070309020205020404" pitchFamily="49" charset="0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63B8617-46AF-5EE7-7553-0B30A3C8D08B}"/>
              </a:ext>
            </a:extLst>
          </p:cNvPr>
          <p:cNvSpPr txBox="1"/>
          <p:nvPr/>
        </p:nvSpPr>
        <p:spPr>
          <a:xfrm>
            <a:off x="6282872" y="3906794"/>
            <a:ext cx="5560875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In C:</a:t>
            </a:r>
            <a:br>
              <a:rPr lang="en-US" sz="2400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result = (input &amp; 0x0C) &gt;&gt; 2;</a:t>
            </a:r>
          </a:p>
        </p:txBody>
      </p:sp>
    </p:spTree>
    <p:extLst>
      <p:ext uri="{BB962C8B-B14F-4D97-AF65-F5344CB8AC3E}">
        <p14:creationId xmlns:p14="http://schemas.microsoft.com/office/powerpoint/2010/main" val="3674656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  <p:bldP spid="13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the point of computers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6910805" cy="5029200"/>
          </a:xfrm>
        </p:spPr>
        <p:txBody>
          <a:bodyPr>
            <a:normAutofit/>
          </a:bodyPr>
          <a:lstStyle/>
          <a:p>
            <a:r>
              <a:rPr lang="en-US" dirty="0"/>
              <a:t>Traditional systems need to </a:t>
            </a:r>
            <a:br>
              <a:rPr lang="en-US" dirty="0"/>
            </a:br>
            <a:r>
              <a:rPr lang="en-US" dirty="0"/>
              <a:t>receive input from users and</a:t>
            </a:r>
            <a:br>
              <a:rPr lang="en-US" dirty="0"/>
            </a:br>
            <a:r>
              <a:rPr lang="en-US" dirty="0"/>
              <a:t>output responses</a:t>
            </a:r>
          </a:p>
          <a:p>
            <a:pPr lvl="1"/>
            <a:r>
              <a:rPr lang="en-US" dirty="0"/>
              <a:t>Keyboard/mouse</a:t>
            </a:r>
          </a:p>
          <a:p>
            <a:pPr lvl="1"/>
            <a:r>
              <a:rPr lang="en-US" dirty="0"/>
              <a:t>Disk</a:t>
            </a:r>
          </a:p>
          <a:p>
            <a:pPr lvl="1"/>
            <a:r>
              <a:rPr lang="en-US" dirty="0"/>
              <a:t>Network</a:t>
            </a:r>
          </a:p>
          <a:p>
            <a:pPr lvl="1"/>
            <a:r>
              <a:rPr lang="en-US" dirty="0"/>
              <a:t>Graphics</a:t>
            </a:r>
          </a:p>
          <a:p>
            <a:pPr lvl="1"/>
            <a:r>
              <a:rPr lang="en-US" dirty="0"/>
              <a:t>Audio</a:t>
            </a:r>
          </a:p>
          <a:p>
            <a:pPr lvl="1"/>
            <a:r>
              <a:rPr lang="en-US" dirty="0"/>
              <a:t>Various USB devices</a:t>
            </a:r>
          </a:p>
          <a:p>
            <a:pPr lvl="1"/>
            <a:endParaRPr lang="en-US" dirty="0"/>
          </a:p>
          <a:p>
            <a:r>
              <a:rPr lang="en-US" dirty="0"/>
              <a:t>Embedded systems have the same requirement, just more types of IO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  <p:sp>
        <p:nvSpPr>
          <p:cNvPr id="6" name="Google Shape;221;p27">
            <a:extLst>
              <a:ext uri="{FF2B5EF4-FFF2-40B4-BE49-F238E27FC236}">
                <a16:creationId xmlns:a16="http://schemas.microsoft.com/office/drawing/2014/main" id="{6C4F15E7-488F-482C-979F-F05997D78206}"/>
              </a:ext>
            </a:extLst>
          </p:cNvPr>
          <p:cNvSpPr/>
          <p:nvPr/>
        </p:nvSpPr>
        <p:spPr>
          <a:xfrm>
            <a:off x="6400800" y="1315720"/>
            <a:ext cx="5029200" cy="301752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222;p27">
            <a:extLst>
              <a:ext uri="{FF2B5EF4-FFF2-40B4-BE49-F238E27FC236}">
                <a16:creationId xmlns:a16="http://schemas.microsoft.com/office/drawing/2014/main" id="{1CC8E68B-434D-4360-BFB1-9B481C1BE32A}"/>
              </a:ext>
            </a:extLst>
          </p:cNvPr>
          <p:cNvSpPr/>
          <p:nvPr/>
        </p:nvSpPr>
        <p:spPr>
          <a:xfrm>
            <a:off x="66294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223;p27">
            <a:extLst>
              <a:ext uri="{FF2B5EF4-FFF2-40B4-BE49-F238E27FC236}">
                <a16:creationId xmlns:a16="http://schemas.microsoft.com/office/drawing/2014/main" id="{B7895E19-8B3D-4024-9B2E-1CAA3D65046E}"/>
              </a:ext>
            </a:extLst>
          </p:cNvPr>
          <p:cNvSpPr/>
          <p:nvPr/>
        </p:nvSpPr>
        <p:spPr>
          <a:xfrm>
            <a:off x="6629400" y="2010664"/>
            <a:ext cx="1371600" cy="528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Processor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4;p27">
            <a:extLst>
              <a:ext uri="{FF2B5EF4-FFF2-40B4-BE49-F238E27FC236}">
                <a16:creationId xmlns:a16="http://schemas.microsoft.com/office/drawing/2014/main" id="{4EE03F1D-F12F-403C-9490-F2C93A194933}"/>
              </a:ext>
            </a:extLst>
          </p:cNvPr>
          <p:cNvSpPr/>
          <p:nvPr/>
        </p:nvSpPr>
        <p:spPr>
          <a:xfrm>
            <a:off x="8229600" y="1864360"/>
            <a:ext cx="1371600" cy="224028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4" name="Google Shape;225;p27">
            <a:extLst>
              <a:ext uri="{FF2B5EF4-FFF2-40B4-BE49-F238E27FC236}">
                <a16:creationId xmlns:a16="http://schemas.microsoft.com/office/drawing/2014/main" id="{A217F9B8-487B-4065-A12A-462A0199D04B}"/>
              </a:ext>
            </a:extLst>
          </p:cNvPr>
          <p:cNvSpPr/>
          <p:nvPr/>
        </p:nvSpPr>
        <p:spPr>
          <a:xfrm>
            <a:off x="9829800" y="1864360"/>
            <a:ext cx="1371600" cy="224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>
            <a:solidFill>
              <a:schemeClr val="dk1"/>
            </a:solidFill>
            <a:prstDash val="solid"/>
            <a:miter lim="8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6" name="Google Shape;226;p27">
            <a:extLst>
              <a:ext uri="{FF2B5EF4-FFF2-40B4-BE49-F238E27FC236}">
                <a16:creationId xmlns:a16="http://schemas.microsoft.com/office/drawing/2014/main" id="{51ACF5FB-B661-48A0-9670-4B4A5A2EB116}"/>
              </a:ext>
            </a:extLst>
          </p:cNvPr>
          <p:cNvSpPr/>
          <p:nvPr/>
        </p:nvSpPr>
        <p:spPr>
          <a:xfrm>
            <a:off x="6400800" y="1397000"/>
            <a:ext cx="5029200" cy="469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27;p27">
            <a:extLst>
              <a:ext uri="{FF2B5EF4-FFF2-40B4-BE49-F238E27FC236}">
                <a16:creationId xmlns:a16="http://schemas.microsoft.com/office/drawing/2014/main" id="{0E329A80-9525-4302-99CC-DDF5371A8455}"/>
              </a:ext>
            </a:extLst>
          </p:cNvPr>
          <p:cNvSpPr/>
          <p:nvPr/>
        </p:nvSpPr>
        <p:spPr>
          <a:xfrm>
            <a:off x="6775704" y="24130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228;p27">
            <a:extLst>
              <a:ext uri="{FF2B5EF4-FFF2-40B4-BE49-F238E27FC236}">
                <a16:creationId xmlns:a16="http://schemas.microsoft.com/office/drawing/2014/main" id="{4F5369E2-3908-4556-9A71-6DD7F1CE1167}"/>
              </a:ext>
            </a:extLst>
          </p:cNvPr>
          <p:cNvSpPr/>
          <p:nvPr/>
        </p:nvSpPr>
        <p:spPr>
          <a:xfrm>
            <a:off x="6775704" y="3327400"/>
            <a:ext cx="1079500" cy="596900"/>
          </a:xfrm>
          <a:prstGeom prst="roundRect">
            <a:avLst>
              <a:gd name="adj" fmla="val 12495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lt2">
                <a:alpha val="74509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9;p27">
            <a:extLst>
              <a:ext uri="{FF2B5EF4-FFF2-40B4-BE49-F238E27FC236}">
                <a16:creationId xmlns:a16="http://schemas.microsoft.com/office/drawing/2014/main" id="{6F17FD13-A705-4A55-BD7C-B56F37228D21}"/>
              </a:ext>
            </a:extLst>
          </p:cNvPr>
          <p:cNvSpPr/>
          <p:nvPr/>
        </p:nvSpPr>
        <p:spPr>
          <a:xfrm>
            <a:off x="6629400" y="2458720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Control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30;p27">
            <a:extLst>
              <a:ext uri="{FF2B5EF4-FFF2-40B4-BE49-F238E27FC236}">
                <a16:creationId xmlns:a16="http://schemas.microsoft.com/office/drawing/2014/main" id="{3D8525EE-3A36-4220-AE6F-8454927A467B}"/>
              </a:ext>
            </a:extLst>
          </p:cNvPr>
          <p:cNvSpPr/>
          <p:nvPr/>
        </p:nvSpPr>
        <p:spPr>
          <a:xfrm>
            <a:off x="6640286" y="3400552"/>
            <a:ext cx="1371600" cy="286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Datapath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31;p27">
            <a:extLst>
              <a:ext uri="{FF2B5EF4-FFF2-40B4-BE49-F238E27FC236}">
                <a16:creationId xmlns:a16="http://schemas.microsoft.com/office/drawing/2014/main" id="{42682A88-2CB6-47E4-A644-24B5BE4AE36C}"/>
              </a:ext>
            </a:extLst>
          </p:cNvPr>
          <p:cNvSpPr/>
          <p:nvPr/>
        </p:nvSpPr>
        <p:spPr>
          <a:xfrm>
            <a:off x="8229600" y="2010664"/>
            <a:ext cx="1371600" cy="522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Memory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2;p27">
            <a:extLst>
              <a:ext uri="{FF2B5EF4-FFF2-40B4-BE49-F238E27FC236}">
                <a16:creationId xmlns:a16="http://schemas.microsoft.com/office/drawing/2014/main" id="{1958172F-DB8B-4271-842F-D0B0D3CA33B8}"/>
              </a:ext>
            </a:extLst>
          </p:cNvPr>
          <p:cNvSpPr/>
          <p:nvPr/>
        </p:nvSpPr>
        <p:spPr>
          <a:xfrm>
            <a:off x="9829800" y="2010664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Devices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27">
            <a:extLst>
              <a:ext uri="{FF2B5EF4-FFF2-40B4-BE49-F238E27FC236}">
                <a16:creationId xmlns:a16="http://schemas.microsoft.com/office/drawing/2014/main" id="{E3CB1465-20B4-4A5E-B6B7-CE724C0F82EB}"/>
              </a:ext>
            </a:extLst>
          </p:cNvPr>
          <p:cNvSpPr/>
          <p:nvPr/>
        </p:nvSpPr>
        <p:spPr>
          <a:xfrm>
            <a:off x="9976104" y="24130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" name="Google Shape;234;p27">
            <a:extLst>
              <a:ext uri="{FF2B5EF4-FFF2-40B4-BE49-F238E27FC236}">
                <a16:creationId xmlns:a16="http://schemas.microsoft.com/office/drawing/2014/main" id="{9BD796F8-DE87-4D42-AA19-779EE42F00E5}"/>
              </a:ext>
            </a:extLst>
          </p:cNvPr>
          <p:cNvSpPr/>
          <p:nvPr/>
        </p:nvSpPr>
        <p:spPr>
          <a:xfrm>
            <a:off x="9976104" y="3327400"/>
            <a:ext cx="1079500" cy="596900"/>
          </a:xfrm>
          <a:prstGeom prst="roundRect">
            <a:avLst>
              <a:gd name="adj" fmla="val 12495"/>
            </a:avLst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35;p27">
            <a:extLst>
              <a:ext uri="{FF2B5EF4-FFF2-40B4-BE49-F238E27FC236}">
                <a16:creationId xmlns:a16="http://schemas.microsoft.com/office/drawing/2014/main" id="{8F7BAC5C-6B25-4918-AAEC-B5D7F82EBECB}"/>
              </a:ext>
            </a:extLst>
          </p:cNvPr>
          <p:cNvSpPr/>
          <p:nvPr/>
        </p:nvSpPr>
        <p:spPr>
          <a:xfrm>
            <a:off x="9829800" y="2458720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Input</a:t>
            </a:r>
            <a:endParaRPr sz="1400" b="0" i="0" u="none" strike="noStrike" cap="none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6;p27">
            <a:extLst>
              <a:ext uri="{FF2B5EF4-FFF2-40B4-BE49-F238E27FC236}">
                <a16:creationId xmlns:a16="http://schemas.microsoft.com/office/drawing/2014/main" id="{D39B69D1-CC5B-4512-B2F2-763FFEFABB1E}"/>
              </a:ext>
            </a:extLst>
          </p:cNvPr>
          <p:cNvSpPr/>
          <p:nvPr/>
        </p:nvSpPr>
        <p:spPr>
          <a:xfrm>
            <a:off x="9829800" y="3400552"/>
            <a:ext cx="1371600" cy="293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3500" tIns="25400" rIns="63500" bIns="25400" anchor="t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accent5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Output</a:t>
            </a:r>
            <a:endParaRPr sz="1400" b="0" i="0" u="none" strike="noStrike" cap="none" dirty="0">
              <a:solidFill>
                <a:schemeClr val="accent5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9343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core to useful general-purpose computing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23E8D82-2EFA-4EEE-BB0E-D000F7109742}"/>
              </a:ext>
            </a:extLst>
          </p:cNvPr>
          <p:cNvGrpSpPr/>
          <p:nvPr/>
        </p:nvGrpSpPr>
        <p:grpSpPr>
          <a:xfrm>
            <a:off x="2431194" y="1254736"/>
            <a:ext cx="7325600" cy="4348528"/>
            <a:chOff x="2363525" y="1387929"/>
            <a:chExt cx="7325600" cy="4348528"/>
          </a:xfrm>
        </p:grpSpPr>
        <p:sp>
          <p:nvSpPr>
            <p:cNvPr id="6" name="Google Shape;270;g5e7b2e43bd_0_39">
              <a:extLst>
                <a:ext uri="{FF2B5EF4-FFF2-40B4-BE49-F238E27FC236}">
                  <a16:creationId xmlns:a16="http://schemas.microsoft.com/office/drawing/2014/main" id="{5EF66E19-2D62-4371-A30B-A250B3624AB0}"/>
                </a:ext>
              </a:extLst>
            </p:cNvPr>
            <p:cNvSpPr/>
            <p:nvPr/>
          </p:nvSpPr>
          <p:spPr>
            <a:xfrm>
              <a:off x="5114400" y="2733753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71;g5e7b2e43bd_0_39">
              <a:extLst>
                <a:ext uri="{FF2B5EF4-FFF2-40B4-BE49-F238E27FC236}">
                  <a16:creationId xmlns:a16="http://schemas.microsoft.com/office/drawing/2014/main" id="{4DC05A90-1118-4C3C-8E4A-E10037AA4A5F}"/>
                </a:ext>
              </a:extLst>
            </p:cNvPr>
            <p:cNvSpPr/>
            <p:nvPr/>
          </p:nvSpPr>
          <p:spPr>
            <a:xfrm>
              <a:off x="2363525" y="2236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Mouse</a:t>
              </a:r>
              <a:endParaRPr sz="1600" b="1"/>
            </a:p>
          </p:txBody>
        </p:sp>
        <p:sp>
          <p:nvSpPr>
            <p:cNvPr id="8" name="Google Shape;272;g5e7b2e43bd_0_39">
              <a:extLst>
                <a:ext uri="{FF2B5EF4-FFF2-40B4-BE49-F238E27FC236}">
                  <a16:creationId xmlns:a16="http://schemas.microsoft.com/office/drawing/2014/main" id="{953B81DC-E8AE-4172-98BA-FAC7F43CD92E}"/>
                </a:ext>
              </a:extLst>
            </p:cNvPr>
            <p:cNvSpPr/>
            <p:nvPr/>
          </p:nvSpPr>
          <p:spPr>
            <a:xfrm>
              <a:off x="2363525" y="319714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Keyboard</a:t>
              </a:r>
              <a:endParaRPr sz="1600" b="1"/>
            </a:p>
          </p:txBody>
        </p:sp>
        <p:sp>
          <p:nvSpPr>
            <p:cNvPr id="9" name="Google Shape;273;g5e7b2e43bd_0_39">
              <a:extLst>
                <a:ext uri="{FF2B5EF4-FFF2-40B4-BE49-F238E27FC236}">
                  <a16:creationId xmlns:a16="http://schemas.microsoft.com/office/drawing/2014/main" id="{80A1498B-5C8C-4576-8566-EED622AAD460}"/>
                </a:ext>
              </a:extLst>
            </p:cNvPr>
            <p:cNvSpPr/>
            <p:nvPr/>
          </p:nvSpPr>
          <p:spPr>
            <a:xfrm>
              <a:off x="2363525" y="415747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0" name="Google Shape;274;g5e7b2e43bd_0_39">
              <a:extLst>
                <a:ext uri="{FF2B5EF4-FFF2-40B4-BE49-F238E27FC236}">
                  <a16:creationId xmlns:a16="http://schemas.microsoft.com/office/drawing/2014/main" id="{3EEA0827-DDC7-4B3A-8F69-4A8ADCBD042C}"/>
                </a:ext>
              </a:extLst>
            </p:cNvPr>
            <p:cNvSpPr/>
            <p:nvPr/>
          </p:nvSpPr>
          <p:spPr>
            <a:xfrm>
              <a:off x="2363525" y="511780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sp>
          <p:nvSpPr>
            <p:cNvPr id="11" name="Google Shape;275;g5e7b2e43bd_0_39">
              <a:extLst>
                <a:ext uri="{FF2B5EF4-FFF2-40B4-BE49-F238E27FC236}">
                  <a16:creationId xmlns:a16="http://schemas.microsoft.com/office/drawing/2014/main" id="{6EBBABA8-3E96-4A8D-8E1C-79A8AEF56CE0}"/>
                </a:ext>
              </a:extLst>
            </p:cNvPr>
            <p:cNvSpPr/>
            <p:nvPr/>
          </p:nvSpPr>
          <p:spPr>
            <a:xfrm>
              <a:off x="7454125" y="2275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Monitor</a:t>
              </a:r>
              <a:endParaRPr sz="1600" b="1"/>
            </a:p>
          </p:txBody>
        </p:sp>
        <p:sp>
          <p:nvSpPr>
            <p:cNvPr id="12" name="Google Shape;276;g5e7b2e43bd_0_39">
              <a:extLst>
                <a:ext uri="{FF2B5EF4-FFF2-40B4-BE49-F238E27FC236}">
                  <a16:creationId xmlns:a16="http://schemas.microsoft.com/office/drawing/2014/main" id="{F16422CA-3047-48B2-8BCE-0B11957EBE6E}"/>
                </a:ext>
              </a:extLst>
            </p:cNvPr>
            <p:cNvSpPr/>
            <p:nvPr/>
          </p:nvSpPr>
          <p:spPr>
            <a:xfrm>
              <a:off x="7454125" y="323589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Headphones</a:t>
              </a:r>
              <a:endParaRPr sz="1600" b="1"/>
            </a:p>
          </p:txBody>
        </p:sp>
        <p:sp>
          <p:nvSpPr>
            <p:cNvPr id="13" name="Google Shape;277;g5e7b2e43bd_0_39">
              <a:extLst>
                <a:ext uri="{FF2B5EF4-FFF2-40B4-BE49-F238E27FC236}">
                  <a16:creationId xmlns:a16="http://schemas.microsoft.com/office/drawing/2014/main" id="{F59ED384-A2D2-435B-88F3-E828AB5FFA3A}"/>
                </a:ext>
              </a:extLst>
            </p:cNvPr>
            <p:cNvSpPr/>
            <p:nvPr/>
          </p:nvSpPr>
          <p:spPr>
            <a:xfrm>
              <a:off x="7454125" y="4196224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Ethernet</a:t>
              </a:r>
              <a:endParaRPr sz="1600" b="1"/>
            </a:p>
          </p:txBody>
        </p:sp>
        <p:sp>
          <p:nvSpPr>
            <p:cNvPr id="14" name="Google Shape;278;g5e7b2e43bd_0_39">
              <a:extLst>
                <a:ext uri="{FF2B5EF4-FFF2-40B4-BE49-F238E27FC236}">
                  <a16:creationId xmlns:a16="http://schemas.microsoft.com/office/drawing/2014/main" id="{247ECFD5-8DCB-4B6B-9E13-D4B38D861062}"/>
                </a:ext>
              </a:extLst>
            </p:cNvPr>
            <p:cNvSpPr/>
            <p:nvPr/>
          </p:nvSpPr>
          <p:spPr>
            <a:xfrm>
              <a:off x="7454125" y="515655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Bluetooth</a:t>
              </a:r>
              <a:endParaRPr sz="1600" b="1"/>
            </a:p>
          </p:txBody>
        </p:sp>
        <p:cxnSp>
          <p:nvCxnSpPr>
            <p:cNvPr id="15" name="Google Shape;279;g5e7b2e43bd_0_39">
              <a:extLst>
                <a:ext uri="{FF2B5EF4-FFF2-40B4-BE49-F238E27FC236}">
                  <a16:creationId xmlns:a16="http://schemas.microsoft.com/office/drawing/2014/main" id="{D9F2B38A-D21F-4687-A901-56A8CAFCB870}"/>
                </a:ext>
              </a:extLst>
            </p:cNvPr>
            <p:cNvCxnSpPr/>
            <p:nvPr/>
          </p:nvCxnSpPr>
          <p:spPr>
            <a:xfrm>
              <a:off x="38723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80;g5e7b2e43bd_0_39">
              <a:extLst>
                <a:ext uri="{FF2B5EF4-FFF2-40B4-BE49-F238E27FC236}">
                  <a16:creationId xmlns:a16="http://schemas.microsoft.com/office/drawing/2014/main" id="{473ACE09-E4B9-49C3-90C9-D045CFB90EE8}"/>
                </a:ext>
              </a:extLst>
            </p:cNvPr>
            <p:cNvCxnSpPr/>
            <p:nvPr/>
          </p:nvCxnSpPr>
          <p:spPr>
            <a:xfrm>
              <a:off x="7294900" y="3968253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96F39A7-7408-44AF-84E8-30E4A37A620C}"/>
                </a:ext>
              </a:extLst>
            </p:cNvPr>
            <p:cNvSpPr txBox="1"/>
            <p:nvPr/>
          </p:nvSpPr>
          <p:spPr>
            <a:xfrm>
              <a:off x="23635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8C6E64A-AF04-4FB1-845C-C670B41D1C18}"/>
                </a:ext>
              </a:extLst>
            </p:cNvPr>
            <p:cNvSpPr txBox="1"/>
            <p:nvPr/>
          </p:nvSpPr>
          <p:spPr>
            <a:xfrm>
              <a:off x="7454125" y="1387929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0758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8830221-9290-477C-82B5-19C09DFEE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Devices are essential to cyber-physical systems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3AB39C6-6A3B-48DF-AC9B-15222619E2F2}"/>
              </a:ext>
            </a:extLst>
          </p:cNvPr>
          <p:cNvGrpSpPr/>
          <p:nvPr/>
        </p:nvGrpSpPr>
        <p:grpSpPr>
          <a:xfrm>
            <a:off x="2431193" y="1249468"/>
            <a:ext cx="7325601" cy="4244764"/>
            <a:chOff x="2363525" y="1140436"/>
            <a:chExt cx="7325601" cy="4244764"/>
          </a:xfrm>
        </p:grpSpPr>
        <p:sp>
          <p:nvSpPr>
            <p:cNvPr id="6" name="Google Shape;289;g5e7b2e43bd_0_71">
              <a:extLst>
                <a:ext uri="{FF2B5EF4-FFF2-40B4-BE49-F238E27FC236}">
                  <a16:creationId xmlns:a16="http://schemas.microsoft.com/office/drawing/2014/main" id="{02AB62B6-E10F-43A2-9CC3-6D79F47D0587}"/>
                </a:ext>
              </a:extLst>
            </p:cNvPr>
            <p:cNvSpPr/>
            <p:nvPr/>
          </p:nvSpPr>
          <p:spPr>
            <a:xfrm>
              <a:off x="5114400" y="2382496"/>
              <a:ext cx="1963200" cy="2469000"/>
            </a:xfrm>
            <a:prstGeom prst="roundRect">
              <a:avLst>
                <a:gd name="adj" fmla="val 16667"/>
              </a:avLst>
            </a:prstGeom>
            <a:solidFill>
              <a:srgbClr val="E6B8AF"/>
            </a:solidFill>
            <a:ln w="28575" cap="flat" cmpd="sng">
              <a:solidFill>
                <a:srgbClr val="5B0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Computer</a:t>
              </a:r>
              <a:endParaRPr sz="1600" b="1"/>
            </a:p>
          </p:txBody>
        </p:sp>
        <p:sp>
          <p:nvSpPr>
            <p:cNvPr id="7" name="Google Shape;290;g5e7b2e43bd_0_71">
              <a:extLst>
                <a:ext uri="{FF2B5EF4-FFF2-40B4-BE49-F238E27FC236}">
                  <a16:creationId xmlns:a16="http://schemas.microsoft.com/office/drawing/2014/main" id="{8F34FC4E-A3E7-43EE-9F5E-05F299C8AC07}"/>
                </a:ext>
              </a:extLst>
            </p:cNvPr>
            <p:cNvSpPr/>
            <p:nvPr/>
          </p:nvSpPr>
          <p:spPr>
            <a:xfrm>
              <a:off x="2363525" y="1885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Lidar</a:t>
              </a:r>
              <a:endParaRPr sz="1600" b="1"/>
            </a:p>
          </p:txBody>
        </p:sp>
        <p:sp>
          <p:nvSpPr>
            <p:cNvPr id="8" name="Google Shape;291;g5e7b2e43bd_0_71">
              <a:extLst>
                <a:ext uri="{FF2B5EF4-FFF2-40B4-BE49-F238E27FC236}">
                  <a16:creationId xmlns:a16="http://schemas.microsoft.com/office/drawing/2014/main" id="{0E4101EB-B4F7-4CFC-B981-69D211A9D5CB}"/>
                </a:ext>
              </a:extLst>
            </p:cNvPr>
            <p:cNvSpPr/>
            <p:nvPr/>
          </p:nvSpPr>
          <p:spPr>
            <a:xfrm>
              <a:off x="2363525" y="284588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Inertial Measurement Unit</a:t>
              </a:r>
              <a:endParaRPr sz="1600" b="1"/>
            </a:p>
          </p:txBody>
        </p:sp>
        <p:sp>
          <p:nvSpPr>
            <p:cNvPr id="9" name="Google Shape;292;g5e7b2e43bd_0_71">
              <a:extLst>
                <a:ext uri="{FF2B5EF4-FFF2-40B4-BE49-F238E27FC236}">
                  <a16:creationId xmlns:a16="http://schemas.microsoft.com/office/drawing/2014/main" id="{D9229D8D-7785-4602-9D4B-670B049C8C57}"/>
                </a:ext>
              </a:extLst>
            </p:cNvPr>
            <p:cNvSpPr/>
            <p:nvPr/>
          </p:nvSpPr>
          <p:spPr>
            <a:xfrm>
              <a:off x="2363525" y="380621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Camera</a:t>
              </a:r>
              <a:endParaRPr sz="1600" b="1"/>
            </a:p>
          </p:txBody>
        </p:sp>
        <p:sp>
          <p:nvSpPr>
            <p:cNvPr id="10" name="Google Shape;293;g5e7b2e43bd_0_71">
              <a:extLst>
                <a:ext uri="{FF2B5EF4-FFF2-40B4-BE49-F238E27FC236}">
                  <a16:creationId xmlns:a16="http://schemas.microsoft.com/office/drawing/2014/main" id="{15CE8257-AC2C-48FF-BAB8-5DF3B9EF8DF7}"/>
                </a:ext>
              </a:extLst>
            </p:cNvPr>
            <p:cNvSpPr/>
            <p:nvPr/>
          </p:nvSpPr>
          <p:spPr>
            <a:xfrm>
              <a:off x="2363525" y="476655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D9EAD3"/>
            </a:solidFill>
            <a:ln w="28575" cap="flat" cmpd="sng">
              <a:solidFill>
                <a:srgbClr val="274E1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sp>
          <p:nvSpPr>
            <p:cNvPr id="11" name="Google Shape;294;g5e7b2e43bd_0_71">
              <a:extLst>
                <a:ext uri="{FF2B5EF4-FFF2-40B4-BE49-F238E27FC236}">
                  <a16:creationId xmlns:a16="http://schemas.microsoft.com/office/drawing/2014/main" id="{8E29A772-C3EB-4C6D-8653-FFA52BA27109}"/>
                </a:ext>
              </a:extLst>
            </p:cNvPr>
            <p:cNvSpPr/>
            <p:nvPr/>
          </p:nvSpPr>
          <p:spPr>
            <a:xfrm>
              <a:off x="7454125" y="1924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Throttle Control</a:t>
              </a:r>
              <a:endParaRPr sz="1600" b="1"/>
            </a:p>
          </p:txBody>
        </p:sp>
        <p:sp>
          <p:nvSpPr>
            <p:cNvPr id="12" name="Google Shape;295;g5e7b2e43bd_0_71">
              <a:extLst>
                <a:ext uri="{FF2B5EF4-FFF2-40B4-BE49-F238E27FC236}">
                  <a16:creationId xmlns:a16="http://schemas.microsoft.com/office/drawing/2014/main" id="{08669037-AECF-444D-AC6E-6C17A8DB9E6A}"/>
                </a:ext>
              </a:extLst>
            </p:cNvPr>
            <p:cNvSpPr/>
            <p:nvPr/>
          </p:nvSpPr>
          <p:spPr>
            <a:xfrm>
              <a:off x="7454125" y="2884633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Brake Control</a:t>
              </a:r>
              <a:endParaRPr sz="1600" b="1"/>
            </a:p>
          </p:txBody>
        </p:sp>
        <p:sp>
          <p:nvSpPr>
            <p:cNvPr id="13" name="Google Shape;296;g5e7b2e43bd_0_71">
              <a:extLst>
                <a:ext uri="{FF2B5EF4-FFF2-40B4-BE49-F238E27FC236}">
                  <a16:creationId xmlns:a16="http://schemas.microsoft.com/office/drawing/2014/main" id="{5CDD8D1F-150D-4E91-ADD5-C103D8E2EFEA}"/>
                </a:ext>
              </a:extLst>
            </p:cNvPr>
            <p:cNvSpPr/>
            <p:nvPr/>
          </p:nvSpPr>
          <p:spPr>
            <a:xfrm>
              <a:off x="7454125" y="3844967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Wheel Rotation</a:t>
              </a:r>
              <a:endParaRPr sz="1600" b="1"/>
            </a:p>
          </p:txBody>
        </p:sp>
        <p:sp>
          <p:nvSpPr>
            <p:cNvPr id="14" name="Google Shape;297;g5e7b2e43bd_0_71">
              <a:extLst>
                <a:ext uri="{FF2B5EF4-FFF2-40B4-BE49-F238E27FC236}">
                  <a16:creationId xmlns:a16="http://schemas.microsoft.com/office/drawing/2014/main" id="{9689CAA4-5EDB-41C4-9AED-7006D29F579C}"/>
                </a:ext>
              </a:extLst>
            </p:cNvPr>
            <p:cNvSpPr/>
            <p:nvPr/>
          </p:nvSpPr>
          <p:spPr>
            <a:xfrm>
              <a:off x="7454125" y="4805300"/>
              <a:ext cx="2235000" cy="579900"/>
            </a:xfrm>
            <a:prstGeom prst="roundRect">
              <a:avLst>
                <a:gd name="adj" fmla="val 16667"/>
              </a:avLst>
            </a:prstGeom>
            <a:solidFill>
              <a:srgbClr val="CFE2F3"/>
            </a:solidFill>
            <a:ln w="28575" cap="flat" cmpd="sng">
              <a:solidFill>
                <a:srgbClr val="1C458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/>
                <a:t>CAN</a:t>
              </a:r>
              <a:endParaRPr sz="1600" b="1"/>
            </a:p>
          </p:txBody>
        </p:sp>
        <p:cxnSp>
          <p:nvCxnSpPr>
            <p:cNvPr id="15" name="Google Shape;298;g5e7b2e43bd_0_71">
              <a:extLst>
                <a:ext uri="{FF2B5EF4-FFF2-40B4-BE49-F238E27FC236}">
                  <a16:creationId xmlns:a16="http://schemas.microsoft.com/office/drawing/2014/main" id="{C728E261-CB5B-46BA-854C-8C8F92418F16}"/>
                </a:ext>
              </a:extLst>
            </p:cNvPr>
            <p:cNvCxnSpPr/>
            <p:nvPr/>
          </p:nvCxnSpPr>
          <p:spPr>
            <a:xfrm>
              <a:off x="38723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6" name="Google Shape;299;g5e7b2e43bd_0_71">
              <a:extLst>
                <a:ext uri="{FF2B5EF4-FFF2-40B4-BE49-F238E27FC236}">
                  <a16:creationId xmlns:a16="http://schemas.microsoft.com/office/drawing/2014/main" id="{DD32DB82-388E-4B2E-8430-EA63E8E32DF6}"/>
                </a:ext>
              </a:extLst>
            </p:cNvPr>
            <p:cNvCxnSpPr/>
            <p:nvPr/>
          </p:nvCxnSpPr>
          <p:spPr>
            <a:xfrm>
              <a:off x="7294900" y="3616996"/>
              <a:ext cx="1087500" cy="0"/>
            </a:xfrm>
            <a:prstGeom prst="straightConnector1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477F7D6-AE36-4344-B0A3-52061C48F817}"/>
                </a:ext>
              </a:extLst>
            </p:cNvPr>
            <p:cNvSpPr txBox="1"/>
            <p:nvPr/>
          </p:nvSpPr>
          <p:spPr>
            <a:xfrm>
              <a:off x="23635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Input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C875787-2E16-4498-9067-EA627CA92D61}"/>
                </a:ext>
              </a:extLst>
            </p:cNvPr>
            <p:cNvSpPr txBox="1"/>
            <p:nvPr/>
          </p:nvSpPr>
          <p:spPr>
            <a:xfrm>
              <a:off x="7454126" y="1140436"/>
              <a:ext cx="2235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Output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3225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CC8AE-C498-4811-8E91-6876E4E1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Device access rates vary by many orders of magnitude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748590-1808-4AA5-B592-C13E71EF3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3051073" cy="5029200"/>
          </a:xfrm>
        </p:spPr>
        <p:txBody>
          <a:bodyPr>
            <a:normAutofit/>
          </a:bodyPr>
          <a:lstStyle/>
          <a:p>
            <a:r>
              <a:rPr lang="en-US" dirty="0"/>
              <a:t>Rates in bit/sec</a:t>
            </a:r>
          </a:p>
          <a:p>
            <a:endParaRPr lang="en-US" dirty="0"/>
          </a:p>
          <a:p>
            <a:r>
              <a:rPr lang="en-US" dirty="0"/>
              <a:t>System must be able to handle each of these</a:t>
            </a:r>
          </a:p>
          <a:p>
            <a:pPr lvl="1"/>
            <a:r>
              <a:rPr lang="en-US" dirty="0"/>
              <a:t>Sometimes needs low overhead</a:t>
            </a:r>
          </a:p>
          <a:p>
            <a:pPr lvl="1"/>
            <a:r>
              <a:rPr lang="en-US" dirty="0"/>
              <a:t>Sometimes needs to not wait around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09BE0B-CB7E-4DEE-8347-C97B54375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8" name="Google Shape;313;p29">
            <a:extLst>
              <a:ext uri="{FF2B5EF4-FFF2-40B4-BE49-F238E27FC236}">
                <a16:creationId xmlns:a16="http://schemas.microsoft.com/office/drawing/2014/main" id="{B34F8118-751B-43B9-95F0-D11FB5C0A349}"/>
              </a:ext>
            </a:extLst>
          </p:cNvPr>
          <p:cNvGraphicFramePr/>
          <p:nvPr/>
        </p:nvGraphicFramePr>
        <p:xfrm>
          <a:off x="3658668" y="1270000"/>
          <a:ext cx="7921726" cy="39625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3464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Device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Behavior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Partner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/>
                        <a:t>Data Rate (</a:t>
                      </a:r>
                      <a:r>
                        <a:rPr lang="en-US" sz="2000" u="none" strike="noStrike" cap="none" dirty="0" err="1"/>
                        <a:t>K</a:t>
                      </a:r>
                      <a:r>
                        <a:rPr lang="en-US" sz="2000" dirty="0" err="1"/>
                        <a:t>b</a:t>
                      </a:r>
                      <a:r>
                        <a:rPr lang="en-US" sz="2000" u="none" strike="noStrike" cap="none" dirty="0"/>
                        <a:t>/s)</a:t>
                      </a:r>
                      <a:endParaRPr sz="20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Keyboard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Input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0.</a:t>
                      </a:r>
                      <a:r>
                        <a:rPr lang="en-US" sz="2000" b="0" dirty="0">
                          <a:solidFill>
                            <a:srgbClr val="B45F06"/>
                          </a:solidFill>
                        </a:rPr>
                        <a:t>2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Mouse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0.4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Microphone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Human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700.0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Bluetooth</a:t>
                      </a:r>
                      <a:endParaRPr sz="2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20,000.0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Hard </a:t>
                      </a:r>
                      <a:r>
                        <a:rPr lang="en-US" sz="2000" u="none" strike="noStrike" cap="none"/>
                        <a:t>disk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100,000.0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Wireless network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Input or Output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3</a:t>
                      </a:r>
                      <a:r>
                        <a:rPr lang="en-US" sz="2000" u="none" strike="noStrike" cap="none"/>
                        <a:t>00,000.0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Solid state drive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Storage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Machine</a:t>
                      </a:r>
                      <a:endParaRPr sz="20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500,000.0</a:t>
                      </a:r>
                      <a:endParaRPr sz="20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Wired LAN network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Input or Output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rgbClr val="000000"/>
                          </a:solidFill>
                        </a:rPr>
                        <a:t>Machine</a:t>
                      </a:r>
                      <a:endParaRPr sz="2000" u="none" strike="noStrike" cap="none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1,</a:t>
                      </a:r>
                      <a:r>
                        <a:rPr lang="en-US" sz="2000" dirty="0">
                          <a:solidFill>
                            <a:srgbClr val="000000"/>
                          </a:solidFill>
                        </a:rPr>
                        <a:t>000</a:t>
                      </a:r>
                      <a:r>
                        <a:rPr lang="en-US" sz="2000" u="none" strike="noStrike" cap="none" dirty="0">
                          <a:solidFill>
                            <a:srgbClr val="000000"/>
                          </a:solidFill>
                        </a:rPr>
                        <a:t>,000.0</a:t>
                      </a:r>
                      <a:endParaRPr sz="2000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Graphics display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>
                          <a:solidFill>
                            <a:srgbClr val="B45F06"/>
                          </a:solidFill>
                        </a:rPr>
                        <a:t>Output</a:t>
                      </a:r>
                      <a:endParaRPr sz="2000" b="0" u="none" strike="noStrike" cap="none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Human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b="0" u="none" strike="noStrike" cap="none" dirty="0">
                          <a:solidFill>
                            <a:srgbClr val="B45F06"/>
                          </a:solidFill>
                        </a:rPr>
                        <a:t>3,000,000.0</a:t>
                      </a:r>
                      <a:endParaRPr sz="2000" b="0" u="none" strike="noStrike" cap="none" dirty="0">
                        <a:solidFill>
                          <a:srgbClr val="B45F06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906089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13499C5-2493-46D7-A578-A55B4E92D20D}" vid="{B37469B3-D6DE-4740-A3F3-917322C394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ce346_template</Template>
  <TotalTime>2780</TotalTime>
  <Words>2751</Words>
  <Application>Microsoft Office PowerPoint</Application>
  <PresentationFormat>Widescreen</PresentationFormat>
  <Paragraphs>585</Paragraphs>
  <Slides>58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Helvetica Neue</vt:lpstr>
      <vt:lpstr>Courier New</vt:lpstr>
      <vt:lpstr>Arial</vt:lpstr>
      <vt:lpstr>Calibri</vt:lpstr>
      <vt:lpstr>Tahoma</vt:lpstr>
      <vt:lpstr>Class Slides</vt:lpstr>
      <vt:lpstr>Lecture 04 Input and Output</vt:lpstr>
      <vt:lpstr>Administrivia</vt:lpstr>
      <vt:lpstr>Quiz coming soon</vt:lpstr>
      <vt:lpstr>Today’s Goals</vt:lpstr>
      <vt:lpstr>Outline</vt:lpstr>
      <vt:lpstr>Devices are the point of computers</vt:lpstr>
      <vt:lpstr>Devices are core to useful general-purpose computing</vt:lpstr>
      <vt:lpstr>Devices are essential to cyber-physical systems too</vt:lpstr>
      <vt:lpstr>Device access rates vary by many orders of magnitude</vt:lpstr>
      <vt:lpstr>Outline</vt:lpstr>
      <vt:lpstr>How does a computer talk with peripherals?</vt:lpstr>
      <vt:lpstr>Memory-mapped I/O (MMIO): treat devices like normal memory</vt:lpstr>
      <vt:lpstr>Memory map on nRF52833</vt:lpstr>
      <vt:lpstr>Example nRF52 peripheral placement</vt:lpstr>
      <vt:lpstr>TEMP on nRF52833 example</vt:lpstr>
      <vt:lpstr>MMIO addresses for TEMP</vt:lpstr>
      <vt:lpstr>Accessing addresses in C</vt:lpstr>
      <vt:lpstr>Accessing addresses in C</vt:lpstr>
      <vt:lpstr>Example code</vt:lpstr>
      <vt:lpstr>Example code (temp_mmio app)</vt:lpstr>
      <vt:lpstr>Using structs to manage MMIO access</vt:lpstr>
      <vt:lpstr>C structs</vt:lpstr>
      <vt:lpstr>Temperature peripheral MMIO struct</vt:lpstr>
      <vt:lpstr>Temperature peripheral MMIO struct</vt:lpstr>
      <vt:lpstr>Temperature peripheral MMIO struct</vt:lpstr>
      <vt:lpstr>Break + relevant xkcd</vt:lpstr>
      <vt:lpstr>Outline</vt:lpstr>
      <vt:lpstr>Digital signals</vt:lpstr>
      <vt:lpstr>Digital signals map to voltage ranges</vt:lpstr>
      <vt:lpstr>General Purpose Input/Output (GPIO)</vt:lpstr>
      <vt:lpstr>GPIO on nRF52833</vt:lpstr>
      <vt:lpstr>GPIO on nRF52833</vt:lpstr>
      <vt:lpstr>GPIO on nRF52833</vt:lpstr>
      <vt:lpstr>GPIO on nRF52833</vt:lpstr>
      <vt:lpstr>GPIO on nRF52833</vt:lpstr>
      <vt:lpstr>Multiple ports</vt:lpstr>
      <vt:lpstr>GPIO on nRF52833</vt:lpstr>
      <vt:lpstr>GPIO on nRF52833</vt:lpstr>
      <vt:lpstr>GPIO Output</vt:lpstr>
      <vt:lpstr>GPIO on nRF52833</vt:lpstr>
      <vt:lpstr>GPIO Input</vt:lpstr>
      <vt:lpstr>Electrical specifications</vt:lpstr>
      <vt:lpstr>Pin configuration</vt:lpstr>
      <vt:lpstr>Controlling output level</vt:lpstr>
      <vt:lpstr>Set/Clear registers</vt:lpstr>
      <vt:lpstr>Complex configuration</vt:lpstr>
      <vt:lpstr>Writing to arbitrary bits</vt:lpstr>
      <vt:lpstr>Outline</vt:lpstr>
      <vt:lpstr>Handling interrupts from GPIO</vt:lpstr>
      <vt:lpstr>Configuring individual input interrupts</vt:lpstr>
      <vt:lpstr>Sensing port events</vt:lpstr>
      <vt:lpstr>Configuring port input interrupts</vt:lpstr>
      <vt:lpstr>Outline</vt:lpstr>
      <vt:lpstr>PowerPoint Presentation</vt:lpstr>
      <vt:lpstr>Bit Masking</vt:lpstr>
      <vt:lpstr>Bit mask values</vt:lpstr>
      <vt:lpstr>Example: swap nibbles in byte</vt:lpstr>
      <vt:lpstr>Example: selecting bits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04 Input and Output</dc:title>
  <dc:creator>Branden Ghena</dc:creator>
  <cp:lastModifiedBy>Branden Ghena</cp:lastModifiedBy>
  <cp:revision>70</cp:revision>
  <dcterms:created xsi:type="dcterms:W3CDTF">2021-04-04T02:10:23Z</dcterms:created>
  <dcterms:modified xsi:type="dcterms:W3CDTF">2023-09-27T04:35:25Z</dcterms:modified>
</cp:coreProperties>
</file>