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1" r:id="rId2"/>
    <p:sldMasterId id="2147483713" r:id="rId3"/>
  </p:sldMasterIdLst>
  <p:notesMasterIdLst>
    <p:notesMasterId r:id="rId82"/>
  </p:notesMasterIdLst>
  <p:sldIdLst>
    <p:sldId id="256" r:id="rId4"/>
    <p:sldId id="426" r:id="rId5"/>
    <p:sldId id="264" r:id="rId6"/>
    <p:sldId id="428" r:id="rId7"/>
    <p:sldId id="427" r:id="rId8"/>
    <p:sldId id="429" r:id="rId9"/>
    <p:sldId id="430" r:id="rId10"/>
    <p:sldId id="433" r:id="rId11"/>
    <p:sldId id="431" r:id="rId12"/>
    <p:sldId id="432" r:id="rId13"/>
    <p:sldId id="2105" r:id="rId14"/>
    <p:sldId id="436" r:id="rId15"/>
    <p:sldId id="437" r:id="rId16"/>
    <p:sldId id="438" r:id="rId17"/>
    <p:sldId id="439" r:id="rId18"/>
    <p:sldId id="440" r:id="rId19"/>
    <p:sldId id="441" r:id="rId20"/>
    <p:sldId id="443" r:id="rId21"/>
    <p:sldId id="445" r:id="rId22"/>
    <p:sldId id="444" r:id="rId23"/>
    <p:sldId id="446" r:id="rId24"/>
    <p:sldId id="447" r:id="rId25"/>
    <p:sldId id="448" r:id="rId26"/>
    <p:sldId id="2110" r:id="rId27"/>
    <p:sldId id="2106" r:id="rId28"/>
    <p:sldId id="413" r:id="rId29"/>
    <p:sldId id="385" r:id="rId30"/>
    <p:sldId id="421" r:id="rId31"/>
    <p:sldId id="414" r:id="rId32"/>
    <p:sldId id="451" r:id="rId33"/>
    <p:sldId id="417" r:id="rId34"/>
    <p:sldId id="420" r:id="rId35"/>
    <p:sldId id="422" r:id="rId36"/>
    <p:sldId id="418" r:id="rId37"/>
    <p:sldId id="434" r:id="rId38"/>
    <p:sldId id="419" r:id="rId39"/>
    <p:sldId id="452" r:id="rId40"/>
    <p:sldId id="2107" r:id="rId41"/>
    <p:sldId id="2109" r:id="rId42"/>
    <p:sldId id="258" r:id="rId43"/>
    <p:sldId id="259" r:id="rId44"/>
    <p:sldId id="260" r:id="rId45"/>
    <p:sldId id="261" r:id="rId46"/>
    <p:sldId id="262" r:id="rId47"/>
    <p:sldId id="2100" r:id="rId48"/>
    <p:sldId id="263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101" r:id="rId59"/>
    <p:sldId id="275" r:id="rId60"/>
    <p:sldId id="277" r:id="rId61"/>
    <p:sldId id="281" r:id="rId62"/>
    <p:sldId id="2102" r:id="rId63"/>
    <p:sldId id="290" r:id="rId64"/>
    <p:sldId id="291" r:id="rId65"/>
    <p:sldId id="285" r:id="rId66"/>
    <p:sldId id="2103" r:id="rId67"/>
    <p:sldId id="293" r:id="rId68"/>
    <p:sldId id="297" r:id="rId69"/>
    <p:sldId id="298" r:id="rId70"/>
    <p:sldId id="296" r:id="rId71"/>
    <p:sldId id="282" r:id="rId72"/>
    <p:sldId id="283" r:id="rId73"/>
    <p:sldId id="2104" r:id="rId74"/>
    <p:sldId id="300" r:id="rId75"/>
    <p:sldId id="301" r:id="rId76"/>
    <p:sldId id="302" r:id="rId77"/>
    <p:sldId id="303" r:id="rId78"/>
    <p:sldId id="304" r:id="rId79"/>
    <p:sldId id="305" r:id="rId80"/>
    <p:sldId id="210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426"/>
            <p14:sldId id="264"/>
          </p14:sldIdLst>
        </p14:section>
        <p14:section name="Research" id="{E87521C8-D514-42A3-835B-0556CAA7A24E}">
          <p14:sldIdLst>
            <p14:sldId id="428"/>
            <p14:sldId id="427"/>
            <p14:sldId id="429"/>
            <p14:sldId id="430"/>
            <p14:sldId id="433"/>
            <p14:sldId id="431"/>
            <p14:sldId id="432"/>
          </p14:sldIdLst>
        </p14:section>
        <p14:section name="Powerblade" id="{F3680433-9144-4160-9957-734A6FE8E6A0}">
          <p14:sldIdLst>
            <p14:sldId id="2105"/>
            <p14:sldId id="436"/>
            <p14:sldId id="437"/>
            <p14:sldId id="438"/>
            <p14:sldId id="439"/>
            <p14:sldId id="440"/>
            <p14:sldId id="441"/>
            <p14:sldId id="443"/>
            <p14:sldId id="445"/>
            <p14:sldId id="444"/>
            <p14:sldId id="446"/>
            <p14:sldId id="447"/>
            <p14:sldId id="448"/>
            <p14:sldId id="2110"/>
          </p14:sldIdLst>
        </p14:section>
        <p14:section name="Sensing Research" id="{E8BB1E3F-0C86-4771-AB75-306FA3AB5F20}">
          <p14:sldIdLst>
            <p14:sldId id="2106"/>
            <p14:sldId id="413"/>
            <p14:sldId id="385"/>
            <p14:sldId id="421"/>
            <p14:sldId id="414"/>
            <p14:sldId id="451"/>
            <p14:sldId id="417"/>
            <p14:sldId id="420"/>
            <p14:sldId id="422"/>
            <p14:sldId id="418"/>
            <p14:sldId id="434"/>
            <p14:sldId id="419"/>
            <p14:sldId id="452"/>
          </p14:sldIdLst>
        </p14:section>
        <p14:section name="Signpost" id="{6FAACB90-C179-4ADD-8BEC-961378E7FB0A}">
          <p14:sldIdLst>
            <p14:sldId id="2107"/>
            <p14:sldId id="2109"/>
            <p14:sldId id="258"/>
            <p14:sldId id="259"/>
            <p14:sldId id="260"/>
            <p14:sldId id="261"/>
            <p14:sldId id="262"/>
            <p14:sldId id="2100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101"/>
            <p14:sldId id="275"/>
            <p14:sldId id="277"/>
            <p14:sldId id="281"/>
            <p14:sldId id="2102"/>
            <p14:sldId id="290"/>
            <p14:sldId id="291"/>
            <p14:sldId id="285"/>
            <p14:sldId id="2103"/>
            <p14:sldId id="293"/>
            <p14:sldId id="297"/>
            <p14:sldId id="298"/>
            <p14:sldId id="296"/>
            <p14:sldId id="282"/>
            <p14:sldId id="283"/>
            <p14:sldId id="2104"/>
            <p14:sldId id="300"/>
            <p14:sldId id="301"/>
            <p14:sldId id="302"/>
            <p14:sldId id="303"/>
            <p14:sldId id="304"/>
            <p14:sldId id="305"/>
          </p14:sldIdLst>
        </p14:section>
        <p14:section name="Wrapup" id="{29A7F866-9DA9-446B-8359-CE426CB89C7A}">
          <p14:sldIdLst>
            <p14:sldId id="21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e4bdaad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e4bdaad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e7bbeba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e7bbeba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e7bbeba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e7bbeba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e7bbebad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e7bbebad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e4acafd5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6e4acafd5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e4acafd5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e4acafd5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e4acafd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e4acafd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e7bbeba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e7bbeba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e7bbeba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6e7bbeba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e4acafd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e4acafd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6e365f4e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6e365f4e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want to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6e365f4e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6e365f4e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6e4bdaad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6e4bdaad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6e365f4e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6e365f4e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e365f4e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e365f4e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6e7bbeb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6e7bbeba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e7bbeba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6e7bbeba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e7bbebad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6e7bbebad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14bf24e3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14bf24e3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6e7bbeba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6e7bbeba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text ,fix font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takeaways on the slide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6e7bbebad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6e7bbebad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e365f4e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e365f4e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e7bbebad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e7bbebad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6e365f4e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6e365f4e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6e365f4e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6e365f4e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6e365f4e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6e365f4e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font, callout on diurnal power patter/concert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365f4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e365f4e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e365f4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e365f4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e365f4e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e365f4e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e4acafd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e4acafd5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e7bbeba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e7bbeba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e7bbeba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e7bbebad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330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57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494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464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374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251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800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7287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8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6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2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1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10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3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89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6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3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05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93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582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974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3671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psn.acm.org/" TargetMode="External"/><Relationship Id="rId2" Type="http://schemas.openxmlformats.org/officeDocument/2006/relationships/hyperlink" Target="https://sensys.acm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bicomp.org/" TargetMode="External"/><Relationship Id="rId4" Type="http://schemas.openxmlformats.org/officeDocument/2006/relationships/hyperlink" Target="https://www.sigmobile.org/mobi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b11.eecs.berkeley.edu/content/pubs/jackson19capacity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lab11.eecs.berkeley.edu/content/pubs/levy17multiprogramming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ab11.eecs.berkeley.edu/content/pubs/huang14opo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ab11.eecs.berkeley.edu/content/pubs/klugman19scale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randenghena.com/projects/signpost/adkins18signpost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62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tiff"/><Relationship Id="rId4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17</a:t>
            </a:r>
            <a:br>
              <a:rPr lang="en-US" dirty="0"/>
            </a:br>
            <a:r>
              <a:rPr lang="en-US" sz="5300" dirty="0"/>
              <a:t>Embedded Systems Research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Fall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A0DB-3A46-D662-72AB-4938DDF2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B426E-821B-F9D0-FC12-DAAD1BFB0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Papers (Journal, Conference, Workshops, etc.)</a:t>
            </a:r>
          </a:p>
          <a:p>
            <a:pPr lvl="1"/>
            <a:r>
              <a:rPr lang="en-US" dirty="0"/>
              <a:t>Provide a mechanism for others to find your work</a:t>
            </a:r>
          </a:p>
          <a:p>
            <a:pPr lvl="1"/>
            <a:r>
              <a:rPr lang="en-US" dirty="0"/>
              <a:t>Peer-reviewed papers are reviewed by other professors in the field to ensure that the seem valid</a:t>
            </a:r>
          </a:p>
          <a:p>
            <a:endParaRPr lang="en-US" dirty="0"/>
          </a:p>
          <a:p>
            <a:r>
              <a:rPr lang="en-US" dirty="0"/>
              <a:t>Good papers do the following</a:t>
            </a:r>
          </a:p>
          <a:p>
            <a:pPr lvl="1"/>
            <a:r>
              <a:rPr lang="en-US" dirty="0"/>
              <a:t>Explain what the problem is</a:t>
            </a:r>
          </a:p>
          <a:p>
            <a:pPr lvl="1"/>
            <a:r>
              <a:rPr lang="en-US" dirty="0"/>
              <a:t>Explain why the problem is important</a:t>
            </a:r>
          </a:p>
          <a:p>
            <a:pPr lvl="1"/>
            <a:r>
              <a:rPr lang="en-US" dirty="0"/>
              <a:t>Explain how other research relates to this</a:t>
            </a:r>
          </a:p>
          <a:p>
            <a:pPr lvl="1"/>
            <a:r>
              <a:rPr lang="en-US" dirty="0"/>
              <a:t>Explain an answer to the problem</a:t>
            </a:r>
          </a:p>
          <a:p>
            <a:pPr lvl="1"/>
            <a:r>
              <a:rPr lang="en-US" dirty="0"/>
              <a:t>Prove that the answer to the problem is real</a:t>
            </a:r>
          </a:p>
          <a:p>
            <a:pPr lvl="1"/>
            <a:r>
              <a:rPr lang="en-US" dirty="0"/>
              <a:t>Explain the limitations of the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DF4CE-C1A9-2A89-8EAC-39105E0A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6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b="1" dirty="0"/>
              <a:t>Example: </a:t>
            </a:r>
            <a:r>
              <a:rPr lang="en-US" b="1" dirty="0" err="1"/>
              <a:t>Powerblade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2844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3CF3-52D6-413B-7191-0247DC3C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</a:t>
            </a:r>
            <a:r>
              <a:rPr lang="en-US" sz="3200" dirty="0"/>
              <a:t>(</a:t>
            </a:r>
            <a:r>
              <a:rPr lang="en-US" sz="3200" dirty="0" err="1"/>
              <a:t>DeBruin</a:t>
            </a:r>
            <a:r>
              <a:rPr lang="en-US" sz="3200" dirty="0"/>
              <a:t>, Ghena, </a:t>
            </a:r>
            <a:r>
              <a:rPr lang="en-US" sz="3200" dirty="0" err="1"/>
              <a:t>Kuo</a:t>
            </a:r>
            <a:r>
              <a:rPr lang="en-US" sz="32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6738-F3E2-74E1-FA63-9D1B540E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1” x 1” x 1/16” plug load</a:t>
            </a:r>
            <a:br>
              <a:rPr lang="en-US" dirty="0"/>
            </a:br>
            <a:r>
              <a:rPr lang="en-US" dirty="0"/>
              <a:t>power meter</a:t>
            </a:r>
          </a:p>
          <a:p>
            <a:endParaRPr lang="en-US" dirty="0"/>
          </a:p>
          <a:p>
            <a:r>
              <a:rPr lang="en-US" dirty="0"/>
              <a:t>Measures AC voltage and</a:t>
            </a:r>
            <a:br>
              <a:rPr lang="en-US" dirty="0"/>
            </a:br>
            <a:r>
              <a:rPr lang="en-US" dirty="0"/>
              <a:t>current and reports real-time</a:t>
            </a:r>
            <a:br>
              <a:rPr lang="en-US" dirty="0"/>
            </a:br>
            <a:r>
              <a:rPr lang="en-US" dirty="0"/>
              <a:t>power draw over Bluetooth</a:t>
            </a:r>
            <a:br>
              <a:rPr lang="en-US" dirty="0"/>
            </a:br>
            <a:r>
              <a:rPr lang="en-US" dirty="0"/>
              <a:t>Low Energy</a:t>
            </a:r>
          </a:p>
          <a:p>
            <a:endParaRPr lang="en-US" dirty="0"/>
          </a:p>
          <a:p>
            <a:r>
              <a:rPr lang="en-US" dirty="0"/>
              <a:t>Question: can a plug-load power meter be created in a 2D form factor to enable easy </a:t>
            </a:r>
            <a:r>
              <a:rPr lang="en-US" dirty="0" err="1"/>
              <a:t>deployability</a:t>
            </a:r>
            <a:r>
              <a:rPr lang="en-US" dirty="0"/>
              <a:t> while still being accurate?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A46D4-91CB-6C00-C8CA-48D9F77E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16C83-904A-DD54-5BDB-953011763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40" y="1143000"/>
            <a:ext cx="553335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1364-96AF-F1B4-C8A0-35E5A2BB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EF761-9050-6FAE-0544-5A431BCB9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Miscellaneous electrical loads (MELs) occupy an increasingly large percentage of overall energy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A7C07-8E40-A785-7F09-C9B05369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6807B-48FC-B1A4-ED4F-557B087F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4" y="2117234"/>
            <a:ext cx="9533023" cy="45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3312-2E7E-8555-2BB9-1927D9C4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FD31-CE58-1191-19BC-0BF0416F2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14908" cy="5029200"/>
          </a:xfrm>
        </p:spPr>
        <p:txBody>
          <a:bodyPr/>
          <a:lstStyle/>
          <a:p>
            <a:r>
              <a:rPr lang="en-US" dirty="0"/>
              <a:t>Existing power meters are too cumbersome for ubiquitous deployment</a:t>
            </a:r>
          </a:p>
          <a:p>
            <a:endParaRPr lang="en-US" dirty="0"/>
          </a:p>
          <a:p>
            <a:r>
              <a:rPr lang="en-US" dirty="0"/>
              <a:t>Goal: </a:t>
            </a:r>
            <a:r>
              <a:rPr lang="en-US" b="1" dirty="0"/>
              <a:t>unobtrusively</a:t>
            </a:r>
            <a:r>
              <a:rPr lang="en-US" dirty="0"/>
              <a:t> measure all plug-loads in a home over a long period of time with </a:t>
            </a:r>
            <a:r>
              <a:rPr lang="en-US" b="1" dirty="0"/>
              <a:t>high fidelity</a:t>
            </a:r>
            <a:r>
              <a:rPr lang="en-US" dirty="0"/>
              <a:t> and </a:t>
            </a:r>
            <a:r>
              <a:rPr lang="en-US" b="1" dirty="0"/>
              <a:t>low cost</a:t>
            </a:r>
          </a:p>
          <a:p>
            <a:pPr lvl="1"/>
            <a:r>
              <a:rPr lang="en-US" dirty="0"/>
              <a:t>Needs to be real-world sustainable</a:t>
            </a:r>
          </a:p>
          <a:p>
            <a:pPr lvl="1"/>
            <a:r>
              <a:rPr lang="en-US" dirty="0"/>
              <a:t>Needs to not impede daily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4DC2-0FAA-63B6-1D2B-D7796CB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8" descr="http://www.upsforless.com/ProductImages/wattsup/WattsUpPro.jpg">
            <a:extLst>
              <a:ext uri="{FF2B5EF4-FFF2-40B4-BE49-F238E27FC236}">
                <a16:creationId xmlns:a16="http://schemas.microsoft.com/office/drawing/2014/main" id="{419AD204-4495-AD1C-4992-66CC3B6C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17" y="1231067"/>
            <a:ext cx="2308809" cy="212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belkin.com/images/productmt/709051/372.jpg">
            <a:extLst>
              <a:ext uri="{FF2B5EF4-FFF2-40B4-BE49-F238E27FC236}">
                <a16:creationId xmlns:a16="http://schemas.microsoft.com/office/drawing/2014/main" id="{9492E0BB-488A-9352-3353-BB928CB8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3" y="1098550"/>
            <a:ext cx="2053982" cy="2053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3international.com/products/images/main_p4400.jpg">
            <a:extLst>
              <a:ext uri="{FF2B5EF4-FFF2-40B4-BE49-F238E27FC236}">
                <a16:creationId xmlns:a16="http://schemas.microsoft.com/office/drawing/2014/main" id="{439E69B3-F77E-2F12-6264-51A388E3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25" y="3478491"/>
            <a:ext cx="2125060" cy="2635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1BA3E-9250-A1CC-8612-ACB9A958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353" y="3945866"/>
            <a:ext cx="2957041" cy="1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ED4A-56DF-9D57-5BBA-4B08610A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other work relate to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EE6D-F3EF-0D55-76A6-6D86EE9D2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other devices are as small as </a:t>
            </a:r>
            <a:r>
              <a:rPr lang="en-US" dirty="0" err="1"/>
              <a:t>Powerblade</a:t>
            </a:r>
            <a:endParaRPr lang="en-US" dirty="0"/>
          </a:p>
          <a:p>
            <a:r>
              <a:rPr lang="en-US" dirty="0"/>
              <a:t>Many use more power themselves</a:t>
            </a:r>
          </a:p>
          <a:p>
            <a:r>
              <a:rPr lang="en-US" dirty="0"/>
              <a:t>Some do not have wireless communication or measure real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1F06E-4543-378D-A827-446D00EA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A889EE-E8BB-A4AA-05E2-180397C000DF}"/>
              </a:ext>
            </a:extLst>
          </p:cNvPr>
          <p:cNvGrpSpPr/>
          <p:nvPr/>
        </p:nvGrpSpPr>
        <p:grpSpPr>
          <a:xfrm>
            <a:off x="607595" y="3084538"/>
            <a:ext cx="10986063" cy="3087662"/>
            <a:chOff x="607595" y="3084538"/>
            <a:chExt cx="10986063" cy="3087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3A027F-921D-9AA7-AF1F-B6B4C5CB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595" y="3084538"/>
              <a:ext cx="10986063" cy="30876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99C02D-5CD2-8D71-FB7E-1A6FA3FAF6F3}"/>
                </a:ext>
              </a:extLst>
            </p:cNvPr>
            <p:cNvSpPr txBox="1"/>
            <p:nvPr/>
          </p:nvSpPr>
          <p:spPr>
            <a:xfrm>
              <a:off x="6903076" y="3311803"/>
              <a:ext cx="11333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Power?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41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E125-4E89-2370-91CD-113B2F45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answer to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75B7-BB0F-13A7-1BE3-63E9940DE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re-think design of power meters from basics</a:t>
            </a:r>
          </a:p>
          <a:p>
            <a:endParaRPr lang="en-US" dirty="0"/>
          </a:p>
          <a:p>
            <a:r>
              <a:rPr lang="en-US" dirty="0"/>
              <a:t>Five core steps that a power meter must handle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Convert AC mains voltage to usable DC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current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Calculate power and energy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Communicate measurements</a:t>
            </a:r>
          </a:p>
          <a:p>
            <a:endParaRPr lang="en-US" dirty="0"/>
          </a:p>
          <a:p>
            <a:r>
              <a:rPr lang="en-US" dirty="0"/>
              <a:t>Revisit each and show that it can be 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28E80-BC7A-3361-5818-9128307C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4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07A26D-7C33-E4D5-3636-D6CADE8096CC}"/>
              </a:ext>
            </a:extLst>
          </p:cNvPr>
          <p:cNvGrpSpPr/>
          <p:nvPr/>
        </p:nvGrpSpPr>
        <p:grpSpPr>
          <a:xfrm>
            <a:off x="1517525" y="2964091"/>
            <a:ext cx="5600270" cy="3580328"/>
            <a:chOff x="1839780" y="1607520"/>
            <a:chExt cx="5196022" cy="32634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719D92-2EFC-4B04-0239-9C92C428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780" y="1911100"/>
              <a:ext cx="5196022" cy="295990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37BBCE-F654-5DC0-3018-5799E6B6E206}"/>
                </a:ext>
              </a:extLst>
            </p:cNvPr>
            <p:cNvSpPr/>
            <p:nvPr/>
          </p:nvSpPr>
          <p:spPr bwMode="auto">
            <a:xfrm>
              <a:off x="2446940" y="1607520"/>
              <a:ext cx="607160" cy="9107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3F04E5-6F7B-7294-0AB2-08801B838AF1}"/>
                </a:ext>
              </a:extLst>
            </p:cNvPr>
            <p:cNvSpPr/>
            <p:nvPr/>
          </p:nvSpPr>
          <p:spPr bwMode="auto">
            <a:xfrm>
              <a:off x="2902310" y="1835205"/>
              <a:ext cx="910740" cy="4553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AB31E3-E8C6-90A6-3B08-6EF5A54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creating a usable DC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22DE3-8D70-8282-14E9-FC3E2081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951360" cy="5029200"/>
          </a:xfrm>
        </p:spPr>
        <p:txBody>
          <a:bodyPr/>
          <a:lstStyle/>
          <a:p>
            <a:r>
              <a:rPr lang="en-US" dirty="0"/>
              <a:t>Basic circuit below applies</a:t>
            </a:r>
          </a:p>
          <a:p>
            <a:pPr lvl="1"/>
            <a:r>
              <a:rPr lang="en-US" dirty="0"/>
              <a:t>But usually Z</a:t>
            </a:r>
            <a:r>
              <a:rPr lang="en-US" baseline="-25000" dirty="0"/>
              <a:t>in</a:t>
            </a:r>
            <a:r>
              <a:rPr lang="en-US" dirty="0"/>
              <a:t> is a large capacitor to provide enough power for the device to run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 can instead use a small resistor if our average current is very low (&lt; 800 </a:t>
            </a:r>
            <a:r>
              <a:rPr lang="en-US" dirty="0" err="1"/>
              <a:t>μA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C1F-E2AD-2D0C-98FB-9AC6DFF3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 descr="belkin_inside.jpg">
            <a:extLst>
              <a:ext uri="{FF2B5EF4-FFF2-40B4-BE49-F238E27FC236}">
                <a16:creationId xmlns:a16="http://schemas.microsoft.com/office/drawing/2014/main" id="{1B86F8AA-AC89-26CE-03F4-584D69CB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43" y="3524971"/>
            <a:ext cx="2808115" cy="2244567"/>
          </a:xfrm>
          <a:prstGeom prst="rect">
            <a:avLst/>
          </a:prstGeom>
        </p:spPr>
      </p:pic>
      <p:pic>
        <p:nvPicPr>
          <p:cNvPr id="10" name="Picture 9" descr="killawatt_inside.jpg">
            <a:extLst>
              <a:ext uri="{FF2B5EF4-FFF2-40B4-BE49-F238E27FC236}">
                <a16:creationId xmlns:a16="http://schemas.microsoft.com/office/drawing/2014/main" id="{DD1804B4-E326-BBD9-CCCE-A74E76845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47" y="597621"/>
            <a:ext cx="2536759" cy="2244567"/>
          </a:xfrm>
          <a:prstGeom prst="rect">
            <a:avLst/>
          </a:prstGeom>
        </p:spPr>
      </p:pic>
      <p:sp>
        <p:nvSpPr>
          <p:cNvPr id="12" name="Donut 10">
            <a:extLst>
              <a:ext uri="{FF2B5EF4-FFF2-40B4-BE49-F238E27FC236}">
                <a16:creationId xmlns:a16="http://schemas.microsoft.com/office/drawing/2014/main" id="{9EF9F626-3F27-8E09-6411-E2C49BA7EC52}"/>
              </a:ext>
            </a:extLst>
          </p:cNvPr>
          <p:cNvSpPr/>
          <p:nvPr/>
        </p:nvSpPr>
        <p:spPr bwMode="auto">
          <a:xfrm>
            <a:off x="8709243" y="4117867"/>
            <a:ext cx="683055" cy="1166414"/>
          </a:xfrm>
          <a:prstGeom prst="donut">
            <a:avLst>
              <a:gd name="adj" fmla="val 7006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Donut 12">
            <a:extLst>
              <a:ext uri="{FF2B5EF4-FFF2-40B4-BE49-F238E27FC236}">
                <a16:creationId xmlns:a16="http://schemas.microsoft.com/office/drawing/2014/main" id="{695E4E3F-47F2-F760-67C5-D2E7EC7A1291}"/>
              </a:ext>
            </a:extLst>
          </p:cNvPr>
          <p:cNvSpPr/>
          <p:nvPr/>
        </p:nvSpPr>
        <p:spPr bwMode="auto">
          <a:xfrm>
            <a:off x="10487142" y="990821"/>
            <a:ext cx="986635" cy="1973270"/>
          </a:xfrm>
          <a:prstGeom prst="donut">
            <a:avLst>
              <a:gd name="adj" fmla="val 2781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FC9E2-3874-61C2-3603-1DB267F4AAB0}"/>
              </a:ext>
            </a:extLst>
          </p:cNvPr>
          <p:cNvSpPr txBox="1"/>
          <p:nvPr/>
        </p:nvSpPr>
        <p:spPr>
          <a:xfrm>
            <a:off x="9164613" y="576953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Belkin</a:t>
            </a:r>
            <a:r>
              <a:rPr lang="en-US" sz="2400" dirty="0">
                <a:latin typeface="Arial"/>
                <a:cs typeface="Arial"/>
              </a:rPr>
              <a:t> Insight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19BAFA-F622-0289-EECE-3B12A2D75E09}"/>
              </a:ext>
            </a:extLst>
          </p:cNvPr>
          <p:cNvSpPr txBox="1"/>
          <p:nvPr/>
        </p:nvSpPr>
        <p:spPr>
          <a:xfrm>
            <a:off x="9348717" y="2845577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Kill-A-Watt</a:t>
            </a:r>
          </a:p>
        </p:txBody>
      </p:sp>
    </p:spTree>
    <p:extLst>
      <p:ext uri="{BB962C8B-B14F-4D97-AF65-F5344CB8AC3E}">
        <p14:creationId xmlns:p14="http://schemas.microsoft.com/office/powerpoint/2010/main" val="251943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5C6A-F184-19CD-00DD-479B43FF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measuring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3AA8-6B58-4C15-17C5-8A6F01758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591695" cy="747138"/>
          </a:xfrm>
        </p:spPr>
        <p:txBody>
          <a:bodyPr/>
          <a:lstStyle/>
          <a:p>
            <a:r>
              <a:rPr lang="en-US" dirty="0"/>
              <a:t>Sockets take up a lot of physical room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DF716-5433-28E8-8BFF-51650A12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wattsup_inside.jpg">
            <a:extLst>
              <a:ext uri="{FF2B5EF4-FFF2-40B4-BE49-F238E27FC236}">
                <a16:creationId xmlns:a16="http://schemas.microsoft.com/office/drawing/2014/main" id="{1FE3F344-4072-8BAA-C97F-4D18E60F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" y="4509932"/>
            <a:ext cx="2796080" cy="2098324"/>
          </a:xfrm>
          <a:prstGeom prst="rect">
            <a:avLst/>
          </a:prstGeom>
        </p:spPr>
      </p:pic>
      <p:sp>
        <p:nvSpPr>
          <p:cNvPr id="6" name="Donut 10">
            <a:extLst>
              <a:ext uri="{FF2B5EF4-FFF2-40B4-BE49-F238E27FC236}">
                <a16:creationId xmlns:a16="http://schemas.microsoft.com/office/drawing/2014/main" id="{9234E3F1-86D8-F1A5-BAFA-AD889447529F}"/>
              </a:ext>
            </a:extLst>
          </p:cNvPr>
          <p:cNvSpPr/>
          <p:nvPr/>
        </p:nvSpPr>
        <p:spPr bwMode="auto">
          <a:xfrm>
            <a:off x="2278434" y="4371075"/>
            <a:ext cx="1184066" cy="1168700"/>
          </a:xfrm>
          <a:prstGeom prst="donut">
            <a:avLst>
              <a:gd name="adj" fmla="val 3500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8" descr="http://www.upsforless.com/ProductImages/wattsup/WattsUpPro.jpg">
            <a:extLst>
              <a:ext uri="{FF2B5EF4-FFF2-40B4-BE49-F238E27FC236}">
                <a16:creationId xmlns:a16="http://schemas.microsoft.com/office/drawing/2014/main" id="{165F139D-6C7C-7A1C-D772-916317D8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91" y="1869875"/>
            <a:ext cx="2308809" cy="212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nut 13">
            <a:extLst>
              <a:ext uri="{FF2B5EF4-FFF2-40B4-BE49-F238E27FC236}">
                <a16:creationId xmlns:a16="http://schemas.microsoft.com/office/drawing/2014/main" id="{5EAEDC07-BAE2-9124-266B-8BF5679533B4}"/>
              </a:ext>
            </a:extLst>
          </p:cNvPr>
          <p:cNvSpPr/>
          <p:nvPr/>
        </p:nvSpPr>
        <p:spPr bwMode="auto">
          <a:xfrm>
            <a:off x="2443906" y="2214708"/>
            <a:ext cx="728696" cy="637435"/>
          </a:xfrm>
          <a:prstGeom prst="donut">
            <a:avLst>
              <a:gd name="adj" fmla="val 3500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837F6-F5B5-82E8-7747-66BBCF6D8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82" y="228600"/>
            <a:ext cx="2504535" cy="2524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D001B-884A-5A27-0509-9DFDE3001276}"/>
              </a:ext>
            </a:extLst>
          </p:cNvPr>
          <p:cNvSpPr txBox="1"/>
          <p:nvPr/>
        </p:nvSpPr>
        <p:spPr>
          <a:xfrm>
            <a:off x="9628866" y="2761241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Flexible tabs</a:t>
            </a:r>
          </a:p>
        </p:txBody>
      </p:sp>
      <p:sp>
        <p:nvSpPr>
          <p:cNvPr id="11" name="Donut 2">
            <a:extLst>
              <a:ext uri="{FF2B5EF4-FFF2-40B4-BE49-F238E27FC236}">
                <a16:creationId xmlns:a16="http://schemas.microsoft.com/office/drawing/2014/main" id="{393E6397-D5D6-CD18-D1A8-0B1342261A45}"/>
              </a:ext>
            </a:extLst>
          </p:cNvPr>
          <p:cNvSpPr/>
          <p:nvPr/>
        </p:nvSpPr>
        <p:spPr bwMode="auto">
          <a:xfrm>
            <a:off x="9568957" y="532180"/>
            <a:ext cx="379475" cy="986635"/>
          </a:xfrm>
          <a:prstGeom prst="donut">
            <a:avLst>
              <a:gd name="adj" fmla="val 1161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Donut 7">
            <a:extLst>
              <a:ext uri="{FF2B5EF4-FFF2-40B4-BE49-F238E27FC236}">
                <a16:creationId xmlns:a16="http://schemas.microsoft.com/office/drawing/2014/main" id="{711C5BAA-575E-17C1-4E58-DD9D8208BF07}"/>
              </a:ext>
            </a:extLst>
          </p:cNvPr>
          <p:cNvSpPr/>
          <p:nvPr/>
        </p:nvSpPr>
        <p:spPr bwMode="auto">
          <a:xfrm>
            <a:off x="10915797" y="456286"/>
            <a:ext cx="379475" cy="1138424"/>
          </a:xfrm>
          <a:prstGeom prst="donut">
            <a:avLst>
              <a:gd name="adj" fmla="val 1161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C7687-157B-374A-9B45-45B60CE17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7" y="4315445"/>
            <a:ext cx="4266852" cy="240603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0933E-1CE0-108C-E09C-E2EF6882123A}"/>
              </a:ext>
            </a:extLst>
          </p:cNvPr>
          <p:cNvSpPr txBox="1">
            <a:spLocks/>
          </p:cNvSpPr>
          <p:nvPr/>
        </p:nvSpPr>
        <p:spPr>
          <a:xfrm>
            <a:off x="4307485" y="3218686"/>
            <a:ext cx="7515321" cy="109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 use flexible PCB tabs</a:t>
            </a:r>
          </a:p>
          <a:p>
            <a:r>
              <a:rPr lang="en-US" sz="2600" dirty="0"/>
              <a:t>(This was finicky and non-reusable in practice)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A9B1-2DBF-6792-740A-E5972D9A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measure 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2EB2-1FB8-4A6A-E762-00FC8A65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4873" cy="5029200"/>
          </a:xfrm>
        </p:spPr>
        <p:txBody>
          <a:bodyPr/>
          <a:lstStyle/>
          <a:p>
            <a:r>
              <a:rPr lang="en-US" dirty="0"/>
              <a:t>Horizontally wound coil translates magnetic field into a voltage</a:t>
            </a:r>
          </a:p>
          <a:p>
            <a:endParaRPr lang="en-US" dirty="0"/>
          </a:p>
          <a:p>
            <a:r>
              <a:rPr lang="en-US" dirty="0"/>
              <a:t>Creates a signal that is the derivative of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1FC62-8000-ACEF-201A-1F2B9401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47FCC-C9FA-CB91-F982-8416A32A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44" y="782391"/>
            <a:ext cx="4551923" cy="4639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3BFD7-7338-8CAB-717C-C87531A74895}"/>
              </a:ext>
            </a:extLst>
          </p:cNvPr>
          <p:cNvSpPr/>
          <p:nvPr/>
        </p:nvSpPr>
        <p:spPr>
          <a:xfrm rot="279821">
            <a:off x="10050766" y="1701522"/>
            <a:ext cx="450071" cy="77081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76037-DA12-9E15-01BD-3245B8E8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" y="3287958"/>
            <a:ext cx="6246254" cy="31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1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B1AF-E046-4FB9-87CB-16E7657E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1709-B1FF-4153-B5EF-E3F6B7AEC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last lecture!! 😭</a:t>
            </a:r>
          </a:p>
          <a:p>
            <a:pPr lvl="1"/>
            <a:r>
              <a:rPr lang="en-US" dirty="0"/>
              <a:t>No class after Thanksgiving</a:t>
            </a:r>
          </a:p>
          <a:p>
            <a:pPr lvl="1"/>
            <a:r>
              <a:rPr lang="en-US" dirty="0"/>
              <a:t>I’ll hold office hours, but in my office</a:t>
            </a:r>
          </a:p>
          <a:p>
            <a:pPr lvl="1"/>
            <a:r>
              <a:rPr lang="en-US" dirty="0"/>
              <a:t>WARNING: CG50 is busy 3:30-5:00 pm Tuesday/Thursday (CE355)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Project Demos – Tuesday of Exam Week</a:t>
            </a:r>
          </a:p>
          <a:p>
            <a:pPr lvl="1"/>
            <a:r>
              <a:rPr lang="en-US" dirty="0"/>
              <a:t>Tuesday 12/6, Mudd 3514, 1:00-7:00 pm</a:t>
            </a:r>
          </a:p>
          <a:p>
            <a:pPr lvl="1"/>
            <a:r>
              <a:rPr lang="en-US" dirty="0"/>
              <a:t>I’ll release a schedule next week (everyone can be accommodated)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ADAAB-E5E0-4FBE-8BAE-66FB0B2B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01A3-4CF2-5A9D-6956-5BC4A01F5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calculate power and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EBF6F-C686-5EB7-0125-B30F884FC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computation in a modern microcontroller</a:t>
            </a:r>
          </a:p>
          <a:p>
            <a:pPr lvl="1"/>
            <a:r>
              <a:rPr lang="en-US" dirty="0"/>
              <a:t>Keeps up with calculations that an IC usually does</a:t>
            </a:r>
          </a:p>
          <a:p>
            <a:pPr lvl="1"/>
            <a:r>
              <a:rPr lang="en-US" dirty="0"/>
              <a:t>MSP430FRxx - MSP430 with FRAM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Can perform work at a very low average power</a:t>
            </a:r>
          </a:p>
          <a:p>
            <a:pPr lvl="1"/>
            <a:r>
              <a:rPr lang="en-US" dirty="0"/>
              <a:t>Sampling, integration, computation, and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D31E4-6EBF-47F4-6637-922C4BE1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5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FBCD-5CF0-C151-41E9-B16FAD11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communicate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D2F2B-C8FC-DAD8-C01D-279A2B7E4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Transmitting average power over BLE presents results while keeping within energy budget</a:t>
            </a:r>
          </a:p>
          <a:p>
            <a:pPr lvl="1"/>
            <a:r>
              <a:rPr lang="en-US" dirty="0"/>
              <a:t>Update average measurements once per second</a:t>
            </a:r>
          </a:p>
          <a:p>
            <a:pPr lvl="1"/>
            <a:r>
              <a:rPr lang="en-US" dirty="0"/>
              <a:t>Send 5 packets per second for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1C9A6-8BDF-6406-57EE-920F0FA1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938F-5D7D-F4A0-77DA-459B9089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4" y="3273492"/>
            <a:ext cx="10612619" cy="32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F390-9CF5-1270-BB31-D155CC14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 that the answer to the problem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FEC7C-9260-6D5F-0650-633FEABD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200777" cy="5029200"/>
          </a:xfrm>
        </p:spPr>
        <p:txBody>
          <a:bodyPr/>
          <a:lstStyle/>
          <a:p>
            <a:r>
              <a:rPr lang="en-US" dirty="0"/>
              <a:t>From 2 W to 1200 W, average error is 1.13%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D62CE-6A39-75EC-E9CF-9796DD75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AA45-8E5F-D429-8A44-A5AF2C7CC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0" y="2495050"/>
            <a:ext cx="5260432" cy="32199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3B458C-C231-B578-DCE8-DEF48613A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794792"/>
              </p:ext>
            </p:extLst>
          </p:nvPr>
        </p:nvGraphicFramePr>
        <p:xfrm>
          <a:off x="6096000" y="958850"/>
          <a:ext cx="561130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717">
                <a:tc>
                  <a:txBody>
                    <a:bodyPr/>
                    <a:lstStyle/>
                    <a:p>
                      <a:r>
                        <a:rPr lang="en-US" sz="1400" dirty="0"/>
                        <a:t>Device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 Factor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PowerBlade Error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 W Bulb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162.17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-0.99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0.61%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Fridge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108.22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-5.30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4.90%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Drill (Max)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253.21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2.96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1.26%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7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Toaster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827.87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-22.11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2.67%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Vacuum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1246.96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15.24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Microwave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1729.73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16.01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0.93%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Hot Air Gun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305.54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-1.93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0.63%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TV</a:t>
                      </a:r>
                      <a:r>
                        <a:rPr lang="en-US" sz="1400" baseline="0" dirty="0"/>
                        <a:t> (Normal)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196.23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-9.03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4.60%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TV (Static Image)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129.51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-4.00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3.09%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 W CFL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48.57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-9.51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19.58%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Xbox One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50.44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-0.83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1.65%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MacBook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52.68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-4.49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8.52%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Blender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106.63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36.97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34.67%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Router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0.46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9.11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-0.62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6.81%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Drill (Low)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51.10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20.40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39.92%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02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D3F3-0D3E-FF38-ABFD-67FB134D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the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27AA9-7953-E55C-AE0A-7C896313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32769"/>
            <a:ext cx="10972800" cy="5029200"/>
          </a:xfrm>
        </p:spPr>
        <p:txBody>
          <a:bodyPr/>
          <a:lstStyle/>
          <a:p>
            <a:r>
              <a:rPr lang="en-US" dirty="0"/>
              <a:t>Power factor measurements are very power at low wattages</a:t>
            </a:r>
          </a:p>
          <a:p>
            <a:pPr lvl="1"/>
            <a:r>
              <a:rPr lang="en-US" dirty="0"/>
              <a:t>Although the wattage itself remains accurate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B8E7F-B45E-2453-D331-E2D32F15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28483-5C14-8644-C522-6DBB785D7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" y="2462904"/>
            <a:ext cx="5925771" cy="3709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46E9C-9D69-0381-98B8-E5983C6F3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7529" l="2760" r="96591">
                        <a14:foregroundMark x1="93182" y1="58979" x2="93669" y2="67957"/>
                        <a14:foregroundMark x1="93019" y1="10132" x2="93831" y2="39786"/>
                        <a14:foregroundMark x1="5438" y1="8402" x2="5438" y2="28007"/>
                        <a14:foregroundMark x1="46753" y1="85420" x2="57143" y2="85585"/>
                        <a14:backgroundMark x1="71185" y1="22241" x2="71510" y2="45305"/>
                        <a14:backgroundMark x1="27597" y1="25041" x2="27597" y2="42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04" y="3647369"/>
            <a:ext cx="2563714" cy="2524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3EBC9-1471-6FEF-3E93-2F38C2221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7529" l="2760" r="96591">
                        <a14:foregroundMark x1="93182" y1="58979" x2="93669" y2="67957"/>
                        <a14:foregroundMark x1="93019" y1="10132" x2="93831" y2="39786"/>
                        <a14:foregroundMark x1="5438" y1="8402" x2="5438" y2="28007"/>
                        <a14:foregroundMark x1="46753" y1="85420" x2="57143" y2="85585"/>
                        <a14:backgroundMark x1="71185" y1="22241" x2="71510" y2="45305"/>
                        <a14:backgroundMark x1="27597" y1="25041" x2="27597" y2="42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30" r="10809" b="65896"/>
          <a:stretch/>
        </p:blipFill>
        <p:spPr>
          <a:xfrm>
            <a:off x="9903994" y="4225477"/>
            <a:ext cx="1676400" cy="1259840"/>
          </a:xfrm>
          <a:prstGeom prst="rect">
            <a:avLst/>
          </a:prstGeom>
        </p:spPr>
      </p:pic>
      <p:sp>
        <p:nvSpPr>
          <p:cNvPr id="9" name="Donut 2">
            <a:extLst>
              <a:ext uri="{FF2B5EF4-FFF2-40B4-BE49-F238E27FC236}">
                <a16:creationId xmlns:a16="http://schemas.microsoft.com/office/drawing/2014/main" id="{7F30CC46-4B84-5D47-C9E0-632B9282F960}"/>
              </a:ext>
            </a:extLst>
          </p:cNvPr>
          <p:cNvSpPr/>
          <p:nvPr/>
        </p:nvSpPr>
        <p:spPr bwMode="auto">
          <a:xfrm>
            <a:off x="9323864" y="4092579"/>
            <a:ext cx="455370" cy="455370"/>
          </a:xfrm>
          <a:prstGeom prst="donut">
            <a:avLst>
              <a:gd name="adj" fmla="val 4865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B39F54-DC77-4276-4F0E-203463400117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>
            <a:off x="9551549" y="4092579"/>
            <a:ext cx="887314" cy="1328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2949B2-4D56-4929-2FB5-3B1E9285E948}"/>
              </a:ext>
            </a:extLst>
          </p:cNvPr>
          <p:cNvCxnSpPr>
            <a:cxnSpLocks/>
            <a:stCxn id="9" idx="4"/>
          </p:cNvCxnSpPr>
          <p:nvPr/>
        </p:nvCxnSpPr>
        <p:spPr bwMode="auto">
          <a:xfrm>
            <a:off x="9551549" y="4547949"/>
            <a:ext cx="875884" cy="9373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ABB3A9-616D-060A-A62C-EB76CD49EE5E}"/>
              </a:ext>
            </a:extLst>
          </p:cNvPr>
          <p:cNvSpPr txBox="1"/>
          <p:nvPr/>
        </p:nvSpPr>
        <p:spPr>
          <a:xfrm>
            <a:off x="7250806" y="2684848"/>
            <a:ext cx="4481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change to pogo pins for better, repeatable contact</a:t>
            </a:r>
          </a:p>
        </p:txBody>
      </p:sp>
    </p:spTree>
    <p:extLst>
      <p:ext uri="{BB962C8B-B14F-4D97-AF65-F5344CB8AC3E}">
        <p14:creationId xmlns:p14="http://schemas.microsoft.com/office/powerpoint/2010/main" val="408965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E0FA4-6D24-58D5-5AC5-CEDA56BD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2D78-58ED-FFBE-24EA-1EB9025D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30" name="Picture 6" descr="Others include &quot;We've incrementally improved the estimate of this coefficient,&quot; &quot;Maybe all these categories are wrong,&quot; and &quot;We found a way to make student volunteers worse at tasks.&quot;">
            <a:extLst>
              <a:ext uri="{FF2B5EF4-FFF2-40B4-BE49-F238E27FC236}">
                <a16:creationId xmlns:a16="http://schemas.microsoft.com/office/drawing/2014/main" id="{2B05B08B-C372-3AE4-31E7-D00AACA6E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6"/>
          <a:stretch/>
        </p:blipFill>
        <p:spPr bwMode="auto">
          <a:xfrm>
            <a:off x="139381" y="914400"/>
            <a:ext cx="590510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Others include &quot;We've incrementally improved the estimate of this coefficient,&quot; &quot;Maybe all these categories are wrong,&quot; and &quot;We found a way to make student volunteers worse at tasks.&quot;">
            <a:extLst>
              <a:ext uri="{FF2B5EF4-FFF2-40B4-BE49-F238E27FC236}">
                <a16:creationId xmlns:a16="http://schemas.microsoft.com/office/drawing/2014/main" id="{A4868B1E-115E-7520-59AA-5C957993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4"/>
          <a:stretch/>
        </p:blipFill>
        <p:spPr bwMode="auto">
          <a:xfrm>
            <a:off x="6044485" y="1339000"/>
            <a:ext cx="5905104" cy="48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2DC0E-B4E5-DA98-F8B2-86B292710C47}"/>
              </a:ext>
            </a:extLst>
          </p:cNvPr>
          <p:cNvSpPr txBox="1"/>
          <p:nvPr/>
        </p:nvSpPr>
        <p:spPr>
          <a:xfrm>
            <a:off x="607595" y="62600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https://xkcd.com/2456/</a:t>
            </a:r>
          </a:p>
        </p:txBody>
      </p:sp>
    </p:spTree>
    <p:extLst>
      <p:ext uri="{BB962C8B-B14F-4D97-AF65-F5344CB8AC3E}">
        <p14:creationId xmlns:p14="http://schemas.microsoft.com/office/powerpoint/2010/main" val="149504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Sensing Systems Research</a:t>
            </a:r>
          </a:p>
          <a:p>
            <a:pPr lvl="1"/>
            <a:r>
              <a:rPr lang="en-US" b="1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6948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6B0E-95DF-4E0D-8026-BA735830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 for 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72D49-1049-4EE1-A43E-46A0CB0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SenSys</a:t>
            </a:r>
            <a:endParaRPr lang="en-US" dirty="0"/>
          </a:p>
          <a:p>
            <a:pPr lvl="1"/>
            <a:r>
              <a:rPr lang="en-US" dirty="0"/>
              <a:t>Conference on Embedded Networked Sensor Systems</a:t>
            </a:r>
          </a:p>
          <a:p>
            <a:r>
              <a:rPr lang="en-US" dirty="0">
                <a:hlinkClick r:id="rId3"/>
              </a:rPr>
              <a:t>IPSN</a:t>
            </a:r>
            <a:endParaRPr lang="en-US" dirty="0"/>
          </a:p>
          <a:p>
            <a:pPr lvl="1"/>
            <a:r>
              <a:rPr lang="en-US" dirty="0"/>
              <a:t>Conference on Information Processing in Sensor Networks</a:t>
            </a:r>
          </a:p>
          <a:p>
            <a:r>
              <a:rPr lang="en-US" dirty="0">
                <a:hlinkClick r:id="rId4"/>
              </a:rPr>
              <a:t>MobiCom</a:t>
            </a:r>
            <a:endParaRPr lang="en-US" dirty="0"/>
          </a:p>
          <a:p>
            <a:pPr lvl="1"/>
            <a:r>
              <a:rPr lang="en-US" dirty="0"/>
              <a:t>Conference on Mobile Computing and Networking</a:t>
            </a:r>
          </a:p>
          <a:p>
            <a:r>
              <a:rPr lang="en-US" dirty="0">
                <a:hlinkClick r:id="rId5"/>
              </a:rPr>
              <a:t>UbiComp</a:t>
            </a:r>
            <a:endParaRPr lang="en-US" dirty="0"/>
          </a:p>
          <a:p>
            <a:pPr lvl="1"/>
            <a:r>
              <a:rPr lang="en-US" dirty="0"/>
              <a:t>Conference on Pervasive and Ubiquitous Computing</a:t>
            </a:r>
          </a:p>
          <a:p>
            <a:pPr lvl="1"/>
            <a:endParaRPr lang="en-US" dirty="0"/>
          </a:p>
          <a:p>
            <a:r>
              <a:rPr lang="en-US" dirty="0"/>
              <a:t>Various other systems or HCI venues</a:t>
            </a:r>
          </a:p>
          <a:p>
            <a:pPr lvl="1"/>
            <a:r>
              <a:rPr lang="en-US" dirty="0"/>
              <a:t>Occasionally Electrical or Civil Engineering venues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9D50-FACC-4174-AEC0-9EDDEFF4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Combination of engineering and exploration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Generally divides into two different focuses</a:t>
            </a:r>
          </a:p>
          <a:p>
            <a:pPr lvl="1"/>
            <a:r>
              <a:rPr lang="en-US" dirty="0"/>
              <a:t>Often projects will mix some of each domain</a:t>
            </a:r>
          </a:p>
          <a:p>
            <a:pPr lvl="1"/>
            <a:endParaRPr lang="en-US" dirty="0"/>
          </a:p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7682-7706-40E3-9D9D-B68C9114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</a:t>
            </a:r>
            <a:r>
              <a:rPr lang="en-US" sz="2800" dirty="0"/>
              <a:t>(Jackson, Adkins,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9995-6D39-4588-BC80-5BBABF692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462906" cy="5029200"/>
          </a:xfrm>
        </p:spPr>
        <p:txBody>
          <a:bodyPr/>
          <a:lstStyle/>
          <a:p>
            <a:r>
              <a:rPr lang="en-US" dirty="0"/>
              <a:t>Goal: create a 10-year wireless sensor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Modern sensors and microcontroller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Energy harvesting combined</a:t>
            </a:r>
            <a:br>
              <a:rPr lang="en-US" dirty="0"/>
            </a:br>
            <a:r>
              <a:rPr lang="en-US" dirty="0"/>
              <a:t>with rechargeable battery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Non-rechargeable battery as</a:t>
            </a:r>
            <a:br>
              <a:rPr lang="en-US" dirty="0"/>
            </a:br>
            <a:r>
              <a:rPr lang="en-US" dirty="0"/>
              <a:t>backup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BA368-4F51-4315-8E5F-9FCE7929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6146" name="Picture 2" descr="Permamote">
            <a:extLst>
              <a:ext uri="{FF2B5EF4-FFF2-40B4-BE49-F238E27FC236}">
                <a16:creationId xmlns:a16="http://schemas.microsoft.com/office/drawing/2014/main" id="{CEB6A896-E298-48CC-869B-50B84171C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52" y="228600"/>
            <a:ext cx="4175042" cy="33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4D5AA-1C74-448D-B155-D2CA5B9C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08" y="3634170"/>
            <a:ext cx="5790886" cy="253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E950F-7764-4544-AFA4-BE27A670D69A}"/>
              </a:ext>
            </a:extLst>
          </p:cNvPr>
          <p:cNvSpPr txBox="1"/>
          <p:nvPr/>
        </p:nvSpPr>
        <p:spPr>
          <a:xfrm flipH="1">
            <a:off x="425003" y="6079609"/>
            <a:ext cx="741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https://lab11.eecs.berkeley.edu/content/pubs/jackson19capacity.pdf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0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sensing systems research</a:t>
            </a:r>
          </a:p>
          <a:p>
            <a:pPr lvl="1"/>
            <a:r>
              <a:rPr lang="en-US" dirty="0"/>
              <a:t>What does it mean to do “research”</a:t>
            </a:r>
          </a:p>
          <a:p>
            <a:pPr lvl="1"/>
            <a:r>
              <a:rPr lang="en-US" dirty="0"/>
              <a:t>Explore a research project in that context (</a:t>
            </a:r>
            <a:r>
              <a:rPr lang="en-US" dirty="0" err="1"/>
              <a:t>Powerblade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Discuss some example Sensing Research projects</a:t>
            </a:r>
          </a:p>
          <a:p>
            <a:pPr lvl="2"/>
            <a:r>
              <a:rPr lang="en-US" dirty="0"/>
              <a:t>Most shallowly</a:t>
            </a:r>
          </a:p>
          <a:p>
            <a:pPr lvl="2"/>
            <a:r>
              <a:rPr lang="en-US" dirty="0"/>
              <a:t>Signpost project deeply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2E5A-BC26-5E38-FADB-B58B3264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low energy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C7509-9CFA-EC52-4ACE-ECC940E4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73498" cy="5029200"/>
          </a:xfrm>
        </p:spPr>
        <p:txBody>
          <a:bodyPr/>
          <a:lstStyle/>
          <a:p>
            <a:r>
              <a:rPr lang="en-US" dirty="0"/>
              <a:t>Uses components with extremely low idle power to limit energy needs</a:t>
            </a:r>
          </a:p>
          <a:p>
            <a:endParaRPr lang="en-US" dirty="0"/>
          </a:p>
          <a:p>
            <a:r>
              <a:rPr lang="en-US" dirty="0"/>
              <a:t>Combination of harvesting plus battery enables continuous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F8878-D2A0-9669-1161-DEEF639D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31A05-136B-C6CA-04D8-967172102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90" y="4571777"/>
            <a:ext cx="6529204" cy="1468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A77D-01C6-39D3-FB00-0C65EAF4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49" y="1180753"/>
            <a:ext cx="6308436" cy="27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1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11D1-35C0-4DCF-BAD9-483D82DF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</a:t>
            </a:r>
            <a:r>
              <a:rPr lang="en-US" sz="2800" dirty="0"/>
              <a:t>(Levy, Campbell, Ghena, </a:t>
            </a:r>
            <a:r>
              <a:rPr lang="en-US" sz="2800" dirty="0" err="1"/>
              <a:t>Giffin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Dutta, </a:t>
            </a:r>
            <a:r>
              <a:rPr lang="en-US" sz="2800" dirty="0" err="1"/>
              <a:t>Levis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AA52-72CF-4A8F-BCAB-23143EF85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safe and reliable embedded OS</a:t>
            </a:r>
          </a:p>
          <a:p>
            <a:pPr lvl="1"/>
            <a:r>
              <a:rPr lang="en-US" dirty="0"/>
              <a:t>Demonstrate this is possible on small embedded platforms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Dedicated OS kernel with separate applications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Protect applications with hardware features</a:t>
            </a:r>
          </a:p>
          <a:p>
            <a:pPr lvl="2"/>
            <a:r>
              <a:rPr lang="en-US" dirty="0"/>
              <a:t>Memory Protection Unit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Protect kernel with language features</a:t>
            </a:r>
          </a:p>
          <a:p>
            <a:pPr lvl="2"/>
            <a:r>
              <a:rPr lang="en-US" dirty="0"/>
              <a:t>Rust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4289D-A8E6-4C9E-BA7E-AF291BC7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C076D-A659-420B-B777-3C18221AD6B1}"/>
              </a:ext>
            </a:extLst>
          </p:cNvPr>
          <p:cNvSpPr txBox="1"/>
          <p:nvPr/>
        </p:nvSpPr>
        <p:spPr>
          <a:xfrm>
            <a:off x="607595" y="6031468"/>
            <a:ext cx="8072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https://lab11.eecs.berkeley.edu/content/pubs/levy17multiprogramming.pdf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11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48D8B-0D80-48AF-85A4-64B65C8C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software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718F2-1136-48F9-88D9-C59E195B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040016C-8C39-4BB4-AB73-59B06D690B82}"/>
              </a:ext>
            </a:extLst>
          </p:cNvPr>
          <p:cNvSpPr/>
          <p:nvPr/>
        </p:nvSpPr>
        <p:spPr>
          <a:xfrm>
            <a:off x="1852539" y="5420215"/>
            <a:ext cx="7172834" cy="853080"/>
          </a:xfrm>
          <a:prstGeom prst="roundRect">
            <a:avLst>
              <a:gd name="adj" fmla="val 14466"/>
            </a:avLst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BA9D3-A3A3-4465-A146-6B67433A413C}"/>
              </a:ext>
            </a:extLst>
          </p:cNvPr>
          <p:cNvSpPr txBox="1"/>
          <p:nvPr/>
        </p:nvSpPr>
        <p:spPr>
          <a:xfrm>
            <a:off x="559895" y="5420215"/>
            <a:ext cx="1268331" cy="85307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Hardware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28CB2A5-3813-4AA9-B80A-FD385B1A985B}"/>
              </a:ext>
            </a:extLst>
          </p:cNvPr>
          <p:cNvSpPr/>
          <p:nvPr/>
        </p:nvSpPr>
        <p:spPr>
          <a:xfrm>
            <a:off x="1978548" y="5542480"/>
            <a:ext cx="2001585" cy="61440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CPU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604A060-FE20-4794-A6FE-BE435A924C1D}"/>
              </a:ext>
            </a:extLst>
          </p:cNvPr>
          <p:cNvSpPr/>
          <p:nvPr/>
        </p:nvSpPr>
        <p:spPr>
          <a:xfrm>
            <a:off x="4106141" y="5895520"/>
            <a:ext cx="852976" cy="26136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I2C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18E2935-059A-42A5-9793-7508D14FCA4A}"/>
              </a:ext>
            </a:extLst>
          </p:cNvPr>
          <p:cNvSpPr/>
          <p:nvPr/>
        </p:nvSpPr>
        <p:spPr>
          <a:xfrm>
            <a:off x="4106141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SPI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7793F6E6-1FD3-4C84-91D4-4C2A4F2281B9}"/>
              </a:ext>
            </a:extLst>
          </p:cNvPr>
          <p:cNvSpPr/>
          <p:nvPr/>
        </p:nvSpPr>
        <p:spPr>
          <a:xfrm>
            <a:off x="5085125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RNG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C4E9973-B888-4485-9611-AD0BECDF1178}"/>
              </a:ext>
            </a:extLst>
          </p:cNvPr>
          <p:cNvSpPr/>
          <p:nvPr/>
        </p:nvSpPr>
        <p:spPr>
          <a:xfrm>
            <a:off x="5085106" y="5888572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UART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B776AAA-B385-42CB-A9E5-7855B86D1275}"/>
              </a:ext>
            </a:extLst>
          </p:cNvPr>
          <p:cNvSpPr/>
          <p:nvPr/>
        </p:nvSpPr>
        <p:spPr>
          <a:xfrm>
            <a:off x="6064109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Timer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2AAB4A-8932-482B-BF23-66460971EFCC}"/>
              </a:ext>
            </a:extLst>
          </p:cNvPr>
          <p:cNvSpPr/>
          <p:nvPr/>
        </p:nvSpPr>
        <p:spPr>
          <a:xfrm>
            <a:off x="6064108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AES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0E5E715C-2C07-4843-8A95-981ADE2739E9}"/>
              </a:ext>
            </a:extLst>
          </p:cNvPr>
          <p:cNvSpPr/>
          <p:nvPr/>
        </p:nvSpPr>
        <p:spPr>
          <a:xfrm>
            <a:off x="7043093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ADC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F9285DF4-724B-4716-9694-CFD52627D476}"/>
              </a:ext>
            </a:extLst>
          </p:cNvPr>
          <p:cNvSpPr/>
          <p:nvPr/>
        </p:nvSpPr>
        <p:spPr>
          <a:xfrm>
            <a:off x="7043092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DAC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BCBFDFA9-72AE-496D-9544-EA4FF55D3F2C}"/>
              </a:ext>
            </a:extLst>
          </p:cNvPr>
          <p:cNvSpPr/>
          <p:nvPr/>
        </p:nvSpPr>
        <p:spPr>
          <a:xfrm>
            <a:off x="8022077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GPIO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7AAA3D0-3C77-4519-BECF-7A712C847E92}"/>
              </a:ext>
            </a:extLst>
          </p:cNvPr>
          <p:cNvSpPr/>
          <p:nvPr/>
        </p:nvSpPr>
        <p:spPr>
          <a:xfrm>
            <a:off x="8022076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USB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64416386-DBA1-42EC-8597-45E2272646DC}"/>
              </a:ext>
            </a:extLst>
          </p:cNvPr>
          <p:cNvSpPr/>
          <p:nvPr/>
        </p:nvSpPr>
        <p:spPr>
          <a:xfrm>
            <a:off x="1978548" y="3806548"/>
            <a:ext cx="2001585" cy="1456326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Core Kernel</a:t>
            </a:r>
          </a:p>
          <a:p>
            <a:pPr algn="ctr">
              <a:spcAft>
                <a:spcPts val="496"/>
              </a:spcAft>
            </a:pP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Scheduler, Process management, etc.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FDF06B7E-D775-4347-A7AF-F21F2B951B71}"/>
              </a:ext>
            </a:extLst>
          </p:cNvPr>
          <p:cNvSpPr/>
          <p:nvPr/>
        </p:nvSpPr>
        <p:spPr>
          <a:xfrm>
            <a:off x="4106141" y="3806549"/>
            <a:ext cx="4768912" cy="348796"/>
          </a:xfrm>
          <a:prstGeom prst="roundRect">
            <a:avLst>
              <a:gd name="adj" fmla="val 38560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Standardized Hardware Interface Layer (HIL)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70DBFBEE-D705-44F4-B50B-2277455E80D7}"/>
              </a:ext>
            </a:extLst>
          </p:cNvPr>
          <p:cNvSpPr/>
          <p:nvPr/>
        </p:nvSpPr>
        <p:spPr>
          <a:xfrm>
            <a:off x="4106141" y="4271760"/>
            <a:ext cx="4768912" cy="991115"/>
          </a:xfrm>
          <a:prstGeom prst="roundRect">
            <a:avLst/>
          </a:prstGeom>
          <a:noFill/>
          <a:ln w="571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Microcontroller-specific Peripheral Drivers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9C967832-9090-4887-B8EB-EE0DFD41C774}"/>
              </a:ext>
            </a:extLst>
          </p:cNvPr>
          <p:cNvSpPr/>
          <p:nvPr/>
        </p:nvSpPr>
        <p:spPr>
          <a:xfrm>
            <a:off x="4465747" y="462769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SPI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C02FBF2-E143-4558-BBF9-8A35723CFA6A}"/>
              </a:ext>
            </a:extLst>
          </p:cNvPr>
          <p:cNvSpPr/>
          <p:nvPr/>
        </p:nvSpPr>
        <p:spPr>
          <a:xfrm>
            <a:off x="4465746" y="492636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I2C</a:t>
            </a: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E314901C-2966-4353-87E1-0CE17BC91321}"/>
              </a:ext>
            </a:extLst>
          </p:cNvPr>
          <p:cNvSpPr/>
          <p:nvPr/>
        </p:nvSpPr>
        <p:spPr>
          <a:xfrm>
            <a:off x="5318723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RNG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9B1B9A82-537B-42BB-8009-273F54028631}"/>
              </a:ext>
            </a:extLst>
          </p:cNvPr>
          <p:cNvSpPr/>
          <p:nvPr/>
        </p:nvSpPr>
        <p:spPr>
          <a:xfrm>
            <a:off x="6171699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Timer</a:t>
            </a: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1B5E40F1-BFF9-4623-8B1C-0A089712B624}"/>
              </a:ext>
            </a:extLst>
          </p:cNvPr>
          <p:cNvSpPr/>
          <p:nvPr/>
        </p:nvSpPr>
        <p:spPr>
          <a:xfrm>
            <a:off x="7024676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ADC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97AB242E-D230-4538-85CA-4F882126879C}"/>
              </a:ext>
            </a:extLst>
          </p:cNvPr>
          <p:cNvSpPr/>
          <p:nvPr/>
        </p:nvSpPr>
        <p:spPr>
          <a:xfrm>
            <a:off x="7877652" y="4625398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GPIO</a:t>
            </a: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CC80B716-31EF-4101-9E7E-FEB7627E0DEF}"/>
              </a:ext>
            </a:extLst>
          </p:cNvPr>
          <p:cNvSpPr/>
          <p:nvPr/>
        </p:nvSpPr>
        <p:spPr>
          <a:xfrm>
            <a:off x="5318723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UART</a:t>
            </a: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33FCB128-9A0E-4CC4-96C1-5BB30F6EAAFA}"/>
              </a:ext>
            </a:extLst>
          </p:cNvPr>
          <p:cNvSpPr/>
          <p:nvPr/>
        </p:nvSpPr>
        <p:spPr>
          <a:xfrm>
            <a:off x="6171699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AES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A0FA6942-5BE2-41D7-AFFE-D71ABC5C81CA}"/>
              </a:ext>
            </a:extLst>
          </p:cNvPr>
          <p:cNvSpPr/>
          <p:nvPr/>
        </p:nvSpPr>
        <p:spPr>
          <a:xfrm>
            <a:off x="7024676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DAC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AFFB09B3-8D3C-4221-A500-43C8839507DE}"/>
              </a:ext>
            </a:extLst>
          </p:cNvPr>
          <p:cNvSpPr/>
          <p:nvPr/>
        </p:nvSpPr>
        <p:spPr>
          <a:xfrm>
            <a:off x="7877652" y="492600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USB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B03CEA-CEA7-4BCF-8731-EA59A273B57F}"/>
              </a:ext>
            </a:extLst>
          </p:cNvPr>
          <p:cNvSpPr txBox="1"/>
          <p:nvPr/>
        </p:nvSpPr>
        <p:spPr>
          <a:xfrm>
            <a:off x="559894" y="2378019"/>
            <a:ext cx="1268331" cy="289199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Kernel</a:t>
            </a:r>
            <a:br>
              <a:rPr lang="en-US" sz="1984" dirty="0"/>
            </a:br>
            <a:r>
              <a:rPr lang="en-US" sz="14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(Rust)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394447B4-7317-4B4F-8A96-7AD564B8BBA7}"/>
              </a:ext>
            </a:extLst>
          </p:cNvPr>
          <p:cNvSpPr/>
          <p:nvPr/>
        </p:nvSpPr>
        <p:spPr>
          <a:xfrm>
            <a:off x="3098144" y="2675527"/>
            <a:ext cx="5776908" cy="974287"/>
          </a:xfrm>
          <a:prstGeom prst="roundRect">
            <a:avLst/>
          </a:prstGeom>
          <a:noFill/>
          <a:ln w="57150">
            <a:solidFill>
              <a:srgbClr val="02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498DC1-DB69-48A9-9DC0-046EFD4EA7BD}"/>
              </a:ext>
            </a:extLst>
          </p:cNvPr>
          <p:cNvGrpSpPr/>
          <p:nvPr/>
        </p:nvGrpSpPr>
        <p:grpSpPr>
          <a:xfrm>
            <a:off x="3550458" y="2760952"/>
            <a:ext cx="1222568" cy="361078"/>
            <a:chOff x="2700175" y="1956815"/>
            <a:chExt cx="1478633" cy="436705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C6760E6-5E5C-428D-9981-D5A707CBBA7D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02419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Thread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D2EBAB-B424-4D15-964A-4D41746C7005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6E04B7-4E24-4BC2-AF4C-B78EA9C5D442}"/>
              </a:ext>
            </a:extLst>
          </p:cNvPr>
          <p:cNvGrpSpPr/>
          <p:nvPr/>
        </p:nvGrpSpPr>
        <p:grpSpPr>
          <a:xfrm>
            <a:off x="4854986" y="2760951"/>
            <a:ext cx="1303191" cy="361078"/>
            <a:chOff x="2700175" y="1956815"/>
            <a:chExt cx="1576143" cy="43670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F68BCDD-72E7-4694-811D-AE2FFBA9CD2D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Virt. Timer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0CFD0A7-ABBE-4221-98E2-A9E3A19F324C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AECAAD-6F8E-4920-A3D9-78FC7EBFEFC9}"/>
              </a:ext>
            </a:extLst>
          </p:cNvPr>
          <p:cNvGrpSpPr/>
          <p:nvPr/>
        </p:nvGrpSpPr>
        <p:grpSpPr>
          <a:xfrm>
            <a:off x="6226221" y="2760950"/>
            <a:ext cx="817265" cy="361078"/>
            <a:chOff x="2700176" y="1956815"/>
            <a:chExt cx="988440" cy="43670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895CE95-0BAE-46CD-956E-E5B9510CE3DA}"/>
                </a:ext>
              </a:extLst>
            </p:cNvPr>
            <p:cNvSpPr/>
            <p:nvPr/>
          </p:nvSpPr>
          <p:spPr>
            <a:xfrm>
              <a:off x="2700176" y="1956815"/>
              <a:ext cx="988440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BLE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37955F-7305-4736-A97A-1FCDC712257F}"/>
                </a:ext>
              </a:extLst>
            </p:cNvPr>
            <p:cNvSpPr/>
            <p:nvPr/>
          </p:nvSpPr>
          <p:spPr>
            <a:xfrm>
              <a:off x="3386149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8849D3-8FDD-4B4E-8787-CE236FB127D9}"/>
              </a:ext>
            </a:extLst>
          </p:cNvPr>
          <p:cNvGrpSpPr/>
          <p:nvPr/>
        </p:nvGrpSpPr>
        <p:grpSpPr>
          <a:xfrm>
            <a:off x="7128271" y="2760949"/>
            <a:ext cx="1533972" cy="361078"/>
            <a:chOff x="2700175" y="1956815"/>
            <a:chExt cx="1855261" cy="43670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CC78995-A13E-471C-BF11-733252C4550B}"/>
                </a:ext>
              </a:extLst>
            </p:cNvPr>
            <p:cNvSpPr/>
            <p:nvPr/>
          </p:nvSpPr>
          <p:spPr>
            <a:xfrm>
              <a:off x="2700175" y="1956815"/>
              <a:ext cx="1855261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Temp. Sensor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A0C0F9D-BE4A-4A84-833C-15CDD0C88399}"/>
                </a:ext>
              </a:extLst>
            </p:cNvPr>
            <p:cNvSpPr/>
            <p:nvPr/>
          </p:nvSpPr>
          <p:spPr>
            <a:xfrm>
              <a:off x="4261103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sp>
        <p:nvSpPr>
          <p:cNvPr id="46" name="Rounded Rectangle 46">
            <a:extLst>
              <a:ext uri="{FF2B5EF4-FFF2-40B4-BE49-F238E27FC236}">
                <a16:creationId xmlns:a16="http://schemas.microsoft.com/office/drawing/2014/main" id="{75C14E8F-DD30-4734-8FB8-AE07BB5D6B91}"/>
              </a:ext>
            </a:extLst>
          </p:cNvPr>
          <p:cNvSpPr/>
          <p:nvPr/>
        </p:nvSpPr>
        <p:spPr>
          <a:xfrm>
            <a:off x="1978548" y="2675526"/>
            <a:ext cx="961666" cy="974288"/>
          </a:xfrm>
          <a:prstGeom prst="roundRect">
            <a:avLst>
              <a:gd name="adj" fmla="val 19692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System Calls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8ADAC7-A917-4FD5-8D69-FEACB9A2199F}"/>
              </a:ext>
            </a:extLst>
          </p:cNvPr>
          <p:cNvGrpSpPr/>
          <p:nvPr/>
        </p:nvGrpSpPr>
        <p:grpSpPr>
          <a:xfrm>
            <a:off x="3693088" y="3226100"/>
            <a:ext cx="1222568" cy="361078"/>
            <a:chOff x="2700175" y="1956815"/>
            <a:chExt cx="1478633" cy="436705"/>
          </a:xfrm>
        </p:grpSpPr>
        <p:sp>
          <p:nvSpPr>
            <p:cNvPr id="48" name="Rounded Rectangle 48">
              <a:extLst>
                <a:ext uri="{FF2B5EF4-FFF2-40B4-BE49-F238E27FC236}">
                  <a16:creationId xmlns:a16="http://schemas.microsoft.com/office/drawing/2014/main" id="{EC704139-212D-40D0-A8CD-EB684BDAFF3B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6LoWPAN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2D1FC9-8DE9-469F-9B71-7CBEC8CDD213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B4FA4D-ED41-4E38-88C2-B98C9FB7B1C9}"/>
              </a:ext>
            </a:extLst>
          </p:cNvPr>
          <p:cNvGrpSpPr/>
          <p:nvPr/>
        </p:nvGrpSpPr>
        <p:grpSpPr>
          <a:xfrm>
            <a:off x="7475860" y="3226100"/>
            <a:ext cx="1008471" cy="361078"/>
            <a:chOff x="2700176" y="1956815"/>
            <a:chExt cx="1219694" cy="436705"/>
          </a:xfrm>
        </p:grpSpPr>
        <p:sp>
          <p:nvSpPr>
            <p:cNvPr id="51" name="Rounded Rectangle 51">
              <a:extLst>
                <a:ext uri="{FF2B5EF4-FFF2-40B4-BE49-F238E27FC236}">
                  <a16:creationId xmlns:a16="http://schemas.microsoft.com/office/drawing/2014/main" id="{B948F831-A4CD-4B07-8259-B2A4320F65A6}"/>
                </a:ext>
              </a:extLst>
            </p:cNvPr>
            <p:cNvSpPr/>
            <p:nvPr/>
          </p:nvSpPr>
          <p:spPr>
            <a:xfrm>
              <a:off x="2700176" y="1956815"/>
              <a:ext cx="1219694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SI7021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23BBCC-9B4B-499C-9DC5-D35B7F58FCB4}"/>
                </a:ext>
              </a:extLst>
            </p:cNvPr>
            <p:cNvSpPr/>
            <p:nvPr/>
          </p:nvSpPr>
          <p:spPr>
            <a:xfrm>
              <a:off x="3641171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106DAA-58B3-46C8-820B-D46D38C0360A}"/>
              </a:ext>
            </a:extLst>
          </p:cNvPr>
          <p:cNvGrpSpPr/>
          <p:nvPr/>
        </p:nvGrpSpPr>
        <p:grpSpPr>
          <a:xfrm>
            <a:off x="4997508" y="3226100"/>
            <a:ext cx="1303191" cy="361078"/>
            <a:chOff x="2700175" y="1956815"/>
            <a:chExt cx="1576143" cy="436705"/>
          </a:xfrm>
        </p:grpSpPr>
        <p:sp>
          <p:nvSpPr>
            <p:cNvPr id="54" name="Rounded Rectangle 54">
              <a:extLst>
                <a:ext uri="{FF2B5EF4-FFF2-40B4-BE49-F238E27FC236}">
                  <a16:creationId xmlns:a16="http://schemas.microsoft.com/office/drawing/2014/main" id="{EC1AF4B4-F2C5-4AA3-AE0C-CB8A03495F6E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SD Card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C1D35CA-9238-49DD-871A-D6104CDBAADA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47225D-C5AE-4FA1-A88E-F10183BE3DD8}"/>
              </a:ext>
            </a:extLst>
          </p:cNvPr>
          <p:cNvGrpSpPr/>
          <p:nvPr/>
        </p:nvGrpSpPr>
        <p:grpSpPr>
          <a:xfrm>
            <a:off x="6355722" y="3226100"/>
            <a:ext cx="1051946" cy="361078"/>
            <a:chOff x="2700175" y="1956815"/>
            <a:chExt cx="1272275" cy="436705"/>
          </a:xfrm>
        </p:grpSpPr>
        <p:sp>
          <p:nvSpPr>
            <p:cNvPr id="57" name="Rounded Rectangle 57">
              <a:extLst>
                <a:ext uri="{FF2B5EF4-FFF2-40B4-BE49-F238E27FC236}">
                  <a16:creationId xmlns:a16="http://schemas.microsoft.com/office/drawing/2014/main" id="{8F3C0028-95A2-472C-9D49-45AB612DE266}"/>
                </a:ext>
              </a:extLst>
            </p:cNvPr>
            <p:cNvSpPr/>
            <p:nvPr/>
          </p:nvSpPr>
          <p:spPr>
            <a:xfrm>
              <a:off x="2700175" y="1956815"/>
              <a:ext cx="1272275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Console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261D3CC-4CFB-43C3-8D45-906498C9B84C}"/>
                </a:ext>
              </a:extLst>
            </p:cNvPr>
            <p:cNvSpPr/>
            <p:nvPr/>
          </p:nvSpPr>
          <p:spPr>
            <a:xfrm>
              <a:off x="3680618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53AD2C-6CCC-4C1B-AB35-E7A9A2E28000}"/>
              </a:ext>
            </a:extLst>
          </p:cNvPr>
          <p:cNvCxnSpPr/>
          <p:nvPr/>
        </p:nvCxnSpPr>
        <p:spPr>
          <a:xfrm>
            <a:off x="1852538" y="2534680"/>
            <a:ext cx="717488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ACD6A9F-A0F7-4B97-B89C-66A50639B087}"/>
              </a:ext>
            </a:extLst>
          </p:cNvPr>
          <p:cNvSpPr txBox="1"/>
          <p:nvPr/>
        </p:nvSpPr>
        <p:spPr>
          <a:xfrm>
            <a:off x="9251785" y="2675526"/>
            <a:ext cx="1076461" cy="10388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forbidden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82BE6C-A3A8-422C-B99C-B8360ECBA9E0}"/>
              </a:ext>
            </a:extLst>
          </p:cNvPr>
          <p:cNvSpPr txBox="1"/>
          <p:nvPr/>
        </p:nvSpPr>
        <p:spPr>
          <a:xfrm>
            <a:off x="9251785" y="3745041"/>
            <a:ext cx="1436804" cy="1575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allowed for MMIO,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PIC, etc.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DC9236BC-128B-49FE-9094-83F23D5C1B3D}"/>
              </a:ext>
            </a:extLst>
          </p:cNvPr>
          <p:cNvSpPr/>
          <p:nvPr/>
        </p:nvSpPr>
        <p:spPr>
          <a:xfrm>
            <a:off x="8950879" y="3806548"/>
            <a:ext cx="123717" cy="1456326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9A0FEF35-2288-421D-A62C-7A14434C8E83}"/>
              </a:ext>
            </a:extLst>
          </p:cNvPr>
          <p:cNvSpPr/>
          <p:nvPr/>
        </p:nvSpPr>
        <p:spPr>
          <a:xfrm>
            <a:off x="8950856" y="2675526"/>
            <a:ext cx="123739" cy="970602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DB1D34-96E3-4E28-BDE7-B891A8109F35}"/>
              </a:ext>
            </a:extLst>
          </p:cNvPr>
          <p:cNvSpPr/>
          <p:nvPr/>
        </p:nvSpPr>
        <p:spPr>
          <a:xfrm>
            <a:off x="1978546" y="3474928"/>
            <a:ext cx="961668" cy="6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2EFFF7-BE71-4369-8E91-B8F64D1AA0BD}"/>
              </a:ext>
            </a:extLst>
          </p:cNvPr>
          <p:cNvCxnSpPr>
            <a:stCxn id="46" idx="1"/>
            <a:endCxn id="19" idx="1"/>
          </p:cNvCxnSpPr>
          <p:nvPr/>
        </p:nvCxnSpPr>
        <p:spPr>
          <a:xfrm flipH="1">
            <a:off x="1978547" y="3162670"/>
            <a:ext cx="1" cy="137204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F11D019-5B2F-444E-BB0F-BCF61F27BD91}"/>
              </a:ext>
            </a:extLst>
          </p:cNvPr>
          <p:cNvCxnSpPr/>
          <p:nvPr/>
        </p:nvCxnSpPr>
        <p:spPr>
          <a:xfrm>
            <a:off x="2940214" y="2926362"/>
            <a:ext cx="0" cy="88018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86">
            <a:extLst>
              <a:ext uri="{FF2B5EF4-FFF2-40B4-BE49-F238E27FC236}">
                <a16:creationId xmlns:a16="http://schemas.microsoft.com/office/drawing/2014/main" id="{1E99E47D-4B28-4F13-99DF-55806F3F0677}"/>
              </a:ext>
            </a:extLst>
          </p:cNvPr>
          <p:cNvSpPr/>
          <p:nvPr/>
        </p:nvSpPr>
        <p:spPr>
          <a:xfrm>
            <a:off x="2814205" y="3587178"/>
            <a:ext cx="336878" cy="348432"/>
          </a:xfrm>
          <a:custGeom>
            <a:avLst/>
            <a:gdLst>
              <a:gd name="connsiteX0" fmla="*/ 381000 w 387350"/>
              <a:gd name="connsiteY0" fmla="*/ 368300 h 368300"/>
              <a:gd name="connsiteX1" fmla="*/ 387350 w 387350"/>
              <a:gd name="connsiteY1" fmla="*/ 212725 h 368300"/>
              <a:gd name="connsiteX2" fmla="*/ 250825 w 387350"/>
              <a:gd name="connsiteY2" fmla="*/ 174625 h 368300"/>
              <a:gd name="connsiteX3" fmla="*/ 203200 w 387350"/>
              <a:gd name="connsiteY3" fmla="*/ 98425 h 368300"/>
              <a:gd name="connsiteX4" fmla="*/ 142875 w 387350"/>
              <a:gd name="connsiteY4" fmla="*/ 0 h 368300"/>
              <a:gd name="connsiteX5" fmla="*/ 0 w 387350"/>
              <a:gd name="connsiteY5" fmla="*/ 0 h 368300"/>
              <a:gd name="connsiteX6" fmla="*/ 9525 w 387350"/>
              <a:gd name="connsiteY6" fmla="*/ 358775 h 368300"/>
              <a:gd name="connsiteX7" fmla="*/ 196850 w 387350"/>
              <a:gd name="connsiteY7" fmla="*/ 339725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368300">
                <a:moveTo>
                  <a:pt x="381000" y="368300"/>
                </a:moveTo>
                <a:lnTo>
                  <a:pt x="387350" y="212725"/>
                </a:lnTo>
                <a:lnTo>
                  <a:pt x="250825" y="174625"/>
                </a:lnTo>
                <a:lnTo>
                  <a:pt x="203200" y="98425"/>
                </a:lnTo>
                <a:lnTo>
                  <a:pt x="142875" y="0"/>
                </a:lnTo>
                <a:lnTo>
                  <a:pt x="0" y="0"/>
                </a:lnTo>
                <a:lnTo>
                  <a:pt x="9525" y="358775"/>
                </a:lnTo>
                <a:lnTo>
                  <a:pt x="196850" y="33972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799BD14B-54FE-42D9-BE39-CE5AB0D31323}"/>
              </a:ext>
            </a:extLst>
          </p:cNvPr>
          <p:cNvSpPr/>
          <p:nvPr/>
        </p:nvSpPr>
        <p:spPr>
          <a:xfrm rot="10800000">
            <a:off x="2940213" y="3341684"/>
            <a:ext cx="485153" cy="46521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8C80371-6160-43C9-86F2-744B7645DB68}"/>
              </a:ext>
            </a:extLst>
          </p:cNvPr>
          <p:cNvSpPr txBox="1"/>
          <p:nvPr/>
        </p:nvSpPr>
        <p:spPr>
          <a:xfrm>
            <a:off x="9251785" y="1378780"/>
            <a:ext cx="1279128" cy="10224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(isolated by the MPU and preemptively scheduled)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7BEC101-9BDE-41BD-8482-C84C3DF2C718}"/>
              </a:ext>
            </a:extLst>
          </p:cNvPr>
          <p:cNvSpPr/>
          <p:nvPr/>
        </p:nvSpPr>
        <p:spPr>
          <a:xfrm>
            <a:off x="8958463" y="1378780"/>
            <a:ext cx="116133" cy="1022477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813A81-3156-419D-9375-6FB66AAECAA0}"/>
              </a:ext>
            </a:extLst>
          </p:cNvPr>
          <p:cNvGrpSpPr/>
          <p:nvPr/>
        </p:nvGrpSpPr>
        <p:grpSpPr>
          <a:xfrm>
            <a:off x="3598086" y="1378780"/>
            <a:ext cx="1548376" cy="858529"/>
            <a:chOff x="2315679" y="664694"/>
            <a:chExt cx="1872682" cy="1038347"/>
          </a:xfrm>
        </p:grpSpPr>
        <p:sp>
          <p:nvSpPr>
            <p:cNvPr id="72" name="Rounded Rectangle 65">
              <a:extLst>
                <a:ext uri="{FF2B5EF4-FFF2-40B4-BE49-F238E27FC236}">
                  <a16:creationId xmlns:a16="http://schemas.microsoft.com/office/drawing/2014/main" id="{804EF3A2-8503-4CF5-9E35-51384DD627F9}"/>
                </a:ext>
              </a:extLst>
            </p:cNvPr>
            <p:cNvSpPr/>
            <p:nvPr/>
          </p:nvSpPr>
          <p:spPr>
            <a:xfrm>
              <a:off x="2315679" y="664694"/>
              <a:ext cx="1872682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App written in Rust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D548E18-03D1-4A91-8224-149B7B9D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278" y="904086"/>
              <a:ext cx="552217" cy="55221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F86A54-CFB9-4D54-A4BF-EAF2C7D24B25}"/>
              </a:ext>
            </a:extLst>
          </p:cNvPr>
          <p:cNvGrpSpPr/>
          <p:nvPr/>
        </p:nvGrpSpPr>
        <p:grpSpPr>
          <a:xfrm>
            <a:off x="1978547" y="1389826"/>
            <a:ext cx="1473460" cy="858529"/>
            <a:chOff x="4365036" y="664694"/>
            <a:chExt cx="1782075" cy="1038347"/>
          </a:xfrm>
        </p:grpSpPr>
        <p:sp>
          <p:nvSpPr>
            <p:cNvPr id="75" name="Rounded Rectangle 66">
              <a:extLst>
                <a:ext uri="{FF2B5EF4-FFF2-40B4-BE49-F238E27FC236}">
                  <a16:creationId xmlns:a16="http://schemas.microsoft.com/office/drawing/2014/main" id="{73A8FCBB-78D9-4720-AC34-2FE682D680B6}"/>
                </a:ext>
              </a:extLst>
            </p:cNvPr>
            <p:cNvSpPr/>
            <p:nvPr/>
          </p:nvSpPr>
          <p:spPr>
            <a:xfrm>
              <a:off x="4365036" y="664694"/>
              <a:ext cx="1782075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C App Ported to Tock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41AD113-3C48-476F-9A5C-A2A5FBC0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011" y="916056"/>
              <a:ext cx="552217" cy="552217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38A0AF6-2435-4C28-9411-10849523749D}"/>
              </a:ext>
            </a:extLst>
          </p:cNvPr>
          <p:cNvGrpSpPr/>
          <p:nvPr/>
        </p:nvGrpSpPr>
        <p:grpSpPr>
          <a:xfrm>
            <a:off x="5292543" y="1378780"/>
            <a:ext cx="1894136" cy="858529"/>
            <a:chOff x="6323786" y="661022"/>
            <a:chExt cx="2290861" cy="1038347"/>
          </a:xfrm>
        </p:grpSpPr>
        <p:sp>
          <p:nvSpPr>
            <p:cNvPr id="78" name="Rounded Rectangle 67">
              <a:extLst>
                <a:ext uri="{FF2B5EF4-FFF2-40B4-BE49-F238E27FC236}">
                  <a16:creationId xmlns:a16="http://schemas.microsoft.com/office/drawing/2014/main" id="{A7FDD6CA-0C5D-4A3D-B1F0-94A9A2570DFA}"/>
                </a:ext>
              </a:extLst>
            </p:cNvPr>
            <p:cNvSpPr/>
            <p:nvPr/>
          </p:nvSpPr>
          <p:spPr>
            <a:xfrm>
              <a:off x="6323786" y="661022"/>
              <a:ext cx="2290861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[Service] BLE Environmental Sensing Profile 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F784EAD-F2A9-400A-B2B8-2260B129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163" y="922016"/>
              <a:ext cx="552217" cy="55221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CB796B8-2FD6-44E9-89CC-EFF64A0AE30A}"/>
              </a:ext>
            </a:extLst>
          </p:cNvPr>
          <p:cNvGrpSpPr/>
          <p:nvPr/>
        </p:nvGrpSpPr>
        <p:grpSpPr>
          <a:xfrm>
            <a:off x="7332759" y="1381815"/>
            <a:ext cx="1542293" cy="1019442"/>
            <a:chOff x="8791322" y="664693"/>
            <a:chExt cx="1865325" cy="1232963"/>
          </a:xfrm>
        </p:grpSpPr>
        <p:sp>
          <p:nvSpPr>
            <p:cNvPr id="81" name="Rounded Rectangle 68">
              <a:extLst>
                <a:ext uri="{FF2B5EF4-FFF2-40B4-BE49-F238E27FC236}">
                  <a16:creationId xmlns:a16="http://schemas.microsoft.com/office/drawing/2014/main" id="{EB60A144-5DD3-426A-BC8C-4B61A97D7386}"/>
                </a:ext>
              </a:extLst>
            </p:cNvPr>
            <p:cNvSpPr/>
            <p:nvPr/>
          </p:nvSpPr>
          <p:spPr>
            <a:xfrm>
              <a:off x="8791322" y="664693"/>
              <a:ext cx="1865325" cy="1232963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tIns="75605" bIns="0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b="1" dirty="0">
                  <a:solidFill>
                    <a:schemeClr val="bg1"/>
                  </a:solidFill>
                  <a:latin typeface="Courier New" charset="0"/>
                  <a:ea typeface="Courier New" charset="0"/>
                  <a:cs typeface="Courier New" charset="0"/>
                </a:rPr>
                <a:t>while(1)</a:t>
              </a:r>
            </a:p>
            <a:p>
              <a:pPr algn="ctr">
                <a:spcAft>
                  <a:spcPts val="496"/>
                </a:spcAft>
              </a:pPr>
              <a:r>
                <a:rPr lang="en-US" sz="2315" b="1" dirty="0">
                  <a:solidFill>
                    <a:schemeClr val="bg1"/>
                  </a:solidFill>
                  <a:ea typeface="Courier New" charset="0"/>
                  <a:cs typeface="Courier New" charset="0"/>
                </a:rPr>
                <a:t>😈</a:t>
              </a:r>
              <a:endParaRPr lang="en-US" sz="1323" b="1" dirty="0">
                <a:solidFill>
                  <a:schemeClr val="bg1"/>
                </a:solidFill>
                <a:ea typeface="Courier New" charset="0"/>
                <a:cs typeface="Courier New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74D0C7A-F549-48B8-931E-CE85732BE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418" y="1028660"/>
              <a:ext cx="552217" cy="552217"/>
            </a:xfrm>
            <a:prstGeom prst="rect">
              <a:avLst/>
            </a:prstGeom>
          </p:spPr>
        </p:pic>
      </p:grpSp>
      <p:sp>
        <p:nvSpPr>
          <p:cNvPr id="83" name="Freeform 101">
            <a:extLst>
              <a:ext uri="{FF2B5EF4-FFF2-40B4-BE49-F238E27FC236}">
                <a16:creationId xmlns:a16="http://schemas.microsoft.com/office/drawing/2014/main" id="{39F09680-18FF-4872-9887-8390D62BC5BA}"/>
              </a:ext>
            </a:extLst>
          </p:cNvPr>
          <p:cNvSpPr/>
          <p:nvPr/>
        </p:nvSpPr>
        <p:spPr>
          <a:xfrm>
            <a:off x="3616063" y="3807801"/>
            <a:ext cx="834150" cy="696688"/>
          </a:xfrm>
          <a:custGeom>
            <a:avLst/>
            <a:gdLst>
              <a:gd name="connsiteX0" fmla="*/ 0 w 1008862"/>
              <a:gd name="connsiteY0" fmla="*/ 0 h 842608"/>
              <a:gd name="connsiteX1" fmla="*/ 997527 w 1008862"/>
              <a:gd name="connsiteY1" fmla="*/ 0 h 842608"/>
              <a:gd name="connsiteX2" fmla="*/ 1008862 w 1008862"/>
              <a:gd name="connsiteY2" fmla="*/ 419415 h 842608"/>
              <a:gd name="connsiteX3" fmla="*/ 676353 w 1008862"/>
              <a:gd name="connsiteY3" fmla="*/ 423193 h 842608"/>
              <a:gd name="connsiteX4" fmla="*/ 570555 w 1008862"/>
              <a:gd name="connsiteY4" fmla="*/ 457200 h 842608"/>
              <a:gd name="connsiteX5" fmla="*/ 479871 w 1008862"/>
              <a:gd name="connsiteY5" fmla="*/ 540327 h 842608"/>
              <a:gd name="connsiteX6" fmla="*/ 445864 w 1008862"/>
              <a:gd name="connsiteY6" fmla="*/ 612119 h 842608"/>
              <a:gd name="connsiteX7" fmla="*/ 438307 w 1008862"/>
              <a:gd name="connsiteY7" fmla="*/ 842608 h 842608"/>
              <a:gd name="connsiteX8" fmla="*/ 79348 w 1008862"/>
              <a:gd name="connsiteY8" fmla="*/ 597005 h 842608"/>
              <a:gd name="connsiteX9" fmla="*/ 0 w 1008862"/>
              <a:gd name="connsiteY9" fmla="*/ 0 h 84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862" h="842608">
                <a:moveTo>
                  <a:pt x="0" y="0"/>
                </a:moveTo>
                <a:lnTo>
                  <a:pt x="997527" y="0"/>
                </a:lnTo>
                <a:lnTo>
                  <a:pt x="1008862" y="419415"/>
                </a:lnTo>
                <a:lnTo>
                  <a:pt x="676353" y="423193"/>
                </a:lnTo>
                <a:lnTo>
                  <a:pt x="570555" y="457200"/>
                </a:lnTo>
                <a:lnTo>
                  <a:pt x="479871" y="540327"/>
                </a:lnTo>
                <a:lnTo>
                  <a:pt x="445864" y="612119"/>
                </a:lnTo>
                <a:lnTo>
                  <a:pt x="438307" y="842608"/>
                </a:lnTo>
                <a:lnTo>
                  <a:pt x="79348" y="5970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23611651-A18C-4E03-915A-57A2002BC3B1}"/>
              </a:ext>
            </a:extLst>
          </p:cNvPr>
          <p:cNvSpPr/>
          <p:nvPr/>
        </p:nvSpPr>
        <p:spPr>
          <a:xfrm rot="16200000">
            <a:off x="3985456" y="4150022"/>
            <a:ext cx="470054" cy="480696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5930E2-0B15-47C5-B6DA-3121CDDA95D1}"/>
              </a:ext>
            </a:extLst>
          </p:cNvPr>
          <p:cNvCxnSpPr/>
          <p:nvPr/>
        </p:nvCxnSpPr>
        <p:spPr>
          <a:xfrm flipH="1">
            <a:off x="3425367" y="3806548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0EE766C-1B87-4BF5-910D-CC42ADA381A5}"/>
              </a:ext>
            </a:extLst>
          </p:cNvPr>
          <p:cNvCxnSpPr/>
          <p:nvPr/>
        </p:nvCxnSpPr>
        <p:spPr>
          <a:xfrm flipH="1">
            <a:off x="4226905" y="4155629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2E8428A-1804-46C9-8BF6-40028901A455}"/>
              </a:ext>
            </a:extLst>
          </p:cNvPr>
          <p:cNvCxnSpPr/>
          <p:nvPr/>
        </p:nvCxnSpPr>
        <p:spPr>
          <a:xfrm>
            <a:off x="3980132" y="4409403"/>
            <a:ext cx="0" cy="44812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570065EB-56C2-45BB-BB4B-EE279DDF44C8}"/>
              </a:ext>
            </a:extLst>
          </p:cNvPr>
          <p:cNvSpPr txBox="1"/>
          <p:nvPr/>
        </p:nvSpPr>
        <p:spPr>
          <a:xfrm rot="16200000">
            <a:off x="2791565" y="3000174"/>
            <a:ext cx="97060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>
                <a:solidFill>
                  <a:srgbClr val="0276BE"/>
                </a:solidFill>
              </a:rPr>
              <a:t>Capsules</a:t>
            </a:r>
          </a:p>
        </p:txBody>
      </p:sp>
      <p:sp>
        <p:nvSpPr>
          <p:cNvPr id="89" name="Rounded Rectangle 30">
            <a:extLst>
              <a:ext uri="{FF2B5EF4-FFF2-40B4-BE49-F238E27FC236}">
                <a16:creationId xmlns:a16="http://schemas.microsoft.com/office/drawing/2014/main" id="{C6A25EFE-CCE0-4947-9113-348139855870}"/>
              </a:ext>
            </a:extLst>
          </p:cNvPr>
          <p:cNvSpPr/>
          <p:nvPr/>
        </p:nvSpPr>
        <p:spPr>
          <a:xfrm>
            <a:off x="1978546" y="2279654"/>
            <a:ext cx="1473460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0" name="Rounded Rectangle 95">
            <a:extLst>
              <a:ext uri="{FF2B5EF4-FFF2-40B4-BE49-F238E27FC236}">
                <a16:creationId xmlns:a16="http://schemas.microsoft.com/office/drawing/2014/main" id="{88A85893-FCCF-4342-A8CC-F66C9355A5FE}"/>
              </a:ext>
            </a:extLst>
          </p:cNvPr>
          <p:cNvSpPr/>
          <p:nvPr/>
        </p:nvSpPr>
        <p:spPr>
          <a:xfrm>
            <a:off x="3598087" y="2278662"/>
            <a:ext cx="1548376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libtock-rs</a:t>
            </a:r>
          </a:p>
        </p:txBody>
      </p:sp>
      <p:sp>
        <p:nvSpPr>
          <p:cNvPr id="91" name="Rounded Rectangle 96">
            <a:extLst>
              <a:ext uri="{FF2B5EF4-FFF2-40B4-BE49-F238E27FC236}">
                <a16:creationId xmlns:a16="http://schemas.microsoft.com/office/drawing/2014/main" id="{475313A1-B9F0-4206-9F50-B84F1C7EF3F9}"/>
              </a:ext>
            </a:extLst>
          </p:cNvPr>
          <p:cNvSpPr/>
          <p:nvPr/>
        </p:nvSpPr>
        <p:spPr>
          <a:xfrm>
            <a:off x="5292543" y="2275823"/>
            <a:ext cx="96232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2" name="Rounded Rectangle 97">
            <a:extLst>
              <a:ext uri="{FF2B5EF4-FFF2-40B4-BE49-F238E27FC236}">
                <a16:creationId xmlns:a16="http://schemas.microsoft.com/office/drawing/2014/main" id="{5ABD435F-70FC-4EC9-B594-505B6FEA092F}"/>
              </a:ext>
            </a:extLst>
          </p:cNvPr>
          <p:cNvSpPr/>
          <p:nvPr/>
        </p:nvSpPr>
        <p:spPr>
          <a:xfrm>
            <a:off x="6294776" y="2275823"/>
            <a:ext cx="89190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libnrf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4CE7CE-C095-41EE-88CD-A50B9F364E32}"/>
              </a:ext>
            </a:extLst>
          </p:cNvPr>
          <p:cNvSpPr txBox="1"/>
          <p:nvPr/>
        </p:nvSpPr>
        <p:spPr>
          <a:xfrm>
            <a:off x="63891" y="2319554"/>
            <a:ext cx="1763281" cy="3824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dirty="0"/>
              <a:t>Syscall Interface</a:t>
            </a:r>
          </a:p>
        </p:txBody>
      </p:sp>
    </p:spTree>
    <p:extLst>
      <p:ext uri="{BB962C8B-B14F-4D97-AF65-F5344CB8AC3E}">
        <p14:creationId xmlns:p14="http://schemas.microsoft.com/office/powerpoint/2010/main" val="1382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46" grpId="0" animBg="1"/>
      <p:bldP spid="60" grpId="0"/>
      <p:bldP spid="61" grpId="0"/>
      <p:bldP spid="62" grpId="0" animBg="1"/>
      <p:bldP spid="63" grpId="0" animBg="1"/>
      <p:bldP spid="64" grpId="0" animBg="1"/>
      <p:bldP spid="67" grpId="0" animBg="1"/>
      <p:bldP spid="68" grpId="0" animBg="1"/>
      <p:bldP spid="69" grpId="0"/>
      <p:bldP spid="70" grpId="0" animBg="1"/>
      <p:bldP spid="83" grpId="0" animBg="1"/>
      <p:bldP spid="84" grpId="0" animBg="1"/>
      <p:bldP spid="88" grpId="0"/>
      <p:bldP spid="89" grpId="0" animBg="1"/>
      <p:bldP spid="90" grpId="0" animBg="1"/>
      <p:bldP spid="91" grpId="0" animBg="1"/>
      <p:bldP spid="92" grpId="0" animBg="1"/>
      <p:bldP spid="9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b="1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DC6E5-7797-4AC7-A66C-407F4378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</a:t>
            </a:r>
            <a:r>
              <a:rPr lang="en-US" sz="2800" dirty="0"/>
              <a:t>(Huang, </a:t>
            </a:r>
            <a:r>
              <a:rPr lang="en-US" sz="2800" dirty="0" err="1"/>
              <a:t>Kuo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D502-E75B-4C28-A4F4-5A34BCF8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604574" cy="5029200"/>
          </a:xfrm>
        </p:spPr>
        <p:txBody>
          <a:bodyPr/>
          <a:lstStyle/>
          <a:p>
            <a:r>
              <a:rPr lang="en-US" dirty="0"/>
              <a:t>Goal: sense distance of human interactions</a:t>
            </a:r>
          </a:p>
          <a:p>
            <a:pPr lvl="1"/>
            <a:r>
              <a:rPr lang="en-US" dirty="0"/>
              <a:t>Real-time, high accuracy, deployable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Ultrasonic allows for low-power detection of nearby devices</a:t>
            </a:r>
          </a:p>
          <a:p>
            <a:pPr lvl="1"/>
            <a:r>
              <a:rPr lang="en-US" dirty="0"/>
              <a:t>Also provides directionality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Measure difference in arrival time of RF and Ultrasonic to determine distance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FDD1-42AD-4AC7-939E-BB0FE994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34D98-145C-40B4-A7A6-D251C7CE2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192" y="835657"/>
            <a:ext cx="3258005" cy="221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D274B-87C5-435C-B2FB-C4A593B98C9F}"/>
              </a:ext>
            </a:extLst>
          </p:cNvPr>
          <p:cNvSpPr txBox="1"/>
          <p:nvPr/>
        </p:nvSpPr>
        <p:spPr>
          <a:xfrm>
            <a:off x="607595" y="6260068"/>
            <a:ext cx="699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https://lab11.eecs.berkeley.edu/content/pubs/huang14opo.pdf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41671-429E-4EF0-99A6-49713F677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272" y="3437627"/>
            <a:ext cx="4101122" cy="17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F1F763-F3F5-0C1B-A3CF-7931E7C2C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74" y="2137893"/>
            <a:ext cx="9834239" cy="4126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BE569-0659-3455-52E5-D5B79B0D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low-energy ranging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C026-0AF8-B9D1-3DF2-B98297C88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RX of ultrasonic pulse wakes the device</a:t>
            </a:r>
          </a:p>
          <a:p>
            <a:r>
              <a:rPr lang="en-US" dirty="0"/>
              <a:t>Listens for RF and ultrasonic to measure time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053F7-BB1C-A609-BE00-FEEF883F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5046-2B68-40F9-B63B-BC8BFDE6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</a:t>
            </a:r>
            <a:r>
              <a:rPr lang="en-US" sz="2800" dirty="0"/>
              <a:t>(Klugman, Adkins, et al.)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D56D-F59D-49FA-A56D-C2352EE06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measure electric grid reliability in developing regions</a:t>
            </a:r>
          </a:p>
          <a:p>
            <a:r>
              <a:rPr lang="en-US" dirty="0"/>
              <a:t>“Access alone is insufficient. Reliability matters too.”</a:t>
            </a:r>
          </a:p>
          <a:p>
            <a:pPr lvl="1"/>
            <a:endParaRPr lang="en-US" dirty="0"/>
          </a:p>
          <a:p>
            <a:r>
              <a:rPr lang="en-US" dirty="0"/>
              <a:t>Solutions:</a:t>
            </a:r>
          </a:p>
          <a:p>
            <a:pPr lvl="1"/>
            <a:r>
              <a:rPr lang="en-US" dirty="0"/>
              <a:t>Wall-powered sensor with battery-backup to detect outages and report over cellular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Infrastructure to collect measurements and</a:t>
            </a:r>
            <a:br>
              <a:rPr lang="en-US" dirty="0"/>
            </a:br>
            <a:r>
              <a:rPr lang="en-US" dirty="0"/>
              <a:t>cross-correlate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Create a team to manage the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1518-2BBF-4C43-BB92-8C223882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163B5-92EE-4486-933D-DF67953CC1CD}"/>
              </a:ext>
            </a:extLst>
          </p:cNvPr>
          <p:cNvSpPr txBox="1"/>
          <p:nvPr/>
        </p:nvSpPr>
        <p:spPr>
          <a:xfrm>
            <a:off x="607595" y="6352143"/>
            <a:ext cx="7125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https://lab11.eecs.berkeley.edu/content/pubs/klugman19scale.pdf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28189-AD15-4065-BA7F-9BE56B66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836" y="4493306"/>
            <a:ext cx="3474558" cy="17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9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3AB8-F603-196A-AF49-6AAB7787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deployments require continuous upkeep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108D-FF30-79F0-A3C3-F441E22F2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someone a sensor does not guarantee long deployment</a:t>
            </a:r>
          </a:p>
          <a:p>
            <a:endParaRPr lang="en-US" dirty="0"/>
          </a:p>
          <a:p>
            <a:r>
              <a:rPr lang="en-US" dirty="0"/>
              <a:t>Initially 1000 devices fell to 600, then 300 over three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7625B-794E-CD33-AC3E-0112A45F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E288B-CD15-5713-9376-7593F45B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78" y="3429000"/>
            <a:ext cx="7211431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7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b="1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8190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57E25-AC0A-AE70-9DD1-932B6195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Signpost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221D0-CAA6-D7AE-0904-26E48A82E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583368" cy="5029200"/>
          </a:xfrm>
        </p:spPr>
        <p:txBody>
          <a:bodyPr/>
          <a:lstStyle/>
          <a:p>
            <a:r>
              <a:rPr lang="en-US" dirty="0"/>
              <a:t>An example of “Platforms” research</a:t>
            </a:r>
          </a:p>
          <a:p>
            <a:endParaRPr lang="en-US" dirty="0"/>
          </a:p>
          <a:p>
            <a:r>
              <a:rPr lang="en-US" dirty="0"/>
              <a:t>Goal: platform that enables low-effort city-scale sensing deployments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61A4B-8D26-C7FD-A01D-E5BE21CB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pic>
        <p:nvPicPr>
          <p:cNvPr id="6" name="Google Shape;351;p30">
            <a:extLst>
              <a:ext uri="{FF2B5EF4-FFF2-40B4-BE49-F238E27FC236}">
                <a16:creationId xmlns:a16="http://schemas.microsoft.com/office/drawing/2014/main" id="{1E8B3417-A9F6-A950-E466-A1D4BFA6C1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287" t="6770" r="20021" b="35011"/>
          <a:stretch/>
        </p:blipFill>
        <p:spPr>
          <a:xfrm>
            <a:off x="8558678" y="1197735"/>
            <a:ext cx="3021716" cy="49197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What does research look like:</a:t>
            </a:r>
          </a:p>
          <a:p>
            <a:pPr lvl="1"/>
            <a:r>
              <a:rPr lang="en-US" b="1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93343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What things might we want to sense at the scale of a city?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buSzPts val="1100"/>
              </a:pPr>
              <a:t>40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633" y="3405367"/>
            <a:ext cx="4096000" cy="30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Air quality monitoring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33" y="3559633"/>
            <a:ext cx="2817600" cy="280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100" y="1808500"/>
            <a:ext cx="3537987" cy="229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l="1616" t="4009" r="1616" b="3594"/>
          <a:stretch/>
        </p:blipFill>
        <p:spPr>
          <a:xfrm>
            <a:off x="332234" y="1719634"/>
            <a:ext cx="4259533" cy="24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6736" y="288567"/>
            <a:ext cx="2697901" cy="25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Cheng et al. AirCloud: a cloud-based air-quality monitoring system for everyone. 2014. 	[2] Purple Air. 2018.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7600" y="39191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3069500" y="60820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5150633" y="18085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8429900" y="2885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567" y="4125800"/>
            <a:ext cx="5613867" cy="24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Audio detection, classification, and localization</a:t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566" y="1521133"/>
            <a:ext cx="4031833" cy="247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34" y="1799768"/>
            <a:ext cx="2905433" cy="3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9634" y="4199400"/>
            <a:ext cx="3032404" cy="229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-25233" y="6431834"/>
            <a:ext cx="11961600" cy="37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Girod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 The Design and Implementation of a Self-Calibrating Distributed Acoustic Sensing Platform. 2006. 	[2]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Lédeczi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 Multiple Simultaneous Acoustic Source Localization in Urban Terrain. 2005.   [3] Sounds of New York City. 2016.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47600" y="4924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3039100" y="61527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454400" y="3821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5301" y="1560167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466433" y="37391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900" y="2792501"/>
            <a:ext cx="4312333" cy="158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4049"/>
          <a:stretch/>
        </p:blipFill>
        <p:spPr>
          <a:xfrm>
            <a:off x="2854001" y="4401934"/>
            <a:ext cx="5547567" cy="206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Traffic queue sensing and congestion control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565" y="1532849"/>
            <a:ext cx="4048000" cy="269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l="2764" t="5631" r="4471" b="5114"/>
          <a:stretch/>
        </p:blipFill>
        <p:spPr>
          <a:xfrm>
            <a:off x="260833" y="1850932"/>
            <a:ext cx="3382667" cy="23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Sen et al. Kyun Queue: A Sensor Network System To Monitor Road Traffic Queues, 2012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0" y="39152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596033" y="39983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2637033" y="61816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165" y="3078565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501" y="5561823"/>
            <a:ext cx="4127500" cy="9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8109" y="304230"/>
            <a:ext cx="4489425" cy="9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285" y="3250218"/>
            <a:ext cx="4127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82734"/>
            <a:ext cx="4762501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57935" y="4586233"/>
            <a:ext cx="1785900" cy="231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4565" y="3250232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3607" y="2765234"/>
            <a:ext cx="2190227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7529" y="-75087"/>
            <a:ext cx="3419433" cy="34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7295" y="107389"/>
            <a:ext cx="2857500" cy="11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24554" y="1761301"/>
            <a:ext cx="3144279" cy="82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30484" y="1953136"/>
            <a:ext cx="1850933" cy="43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5">
            <a:alphaModFix/>
          </a:blip>
          <a:srcRect t="24615" b="24314"/>
          <a:stretch/>
        </p:blipFill>
        <p:spPr>
          <a:xfrm>
            <a:off x="171768" y="1667237"/>
            <a:ext cx="2311833" cy="118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45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381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57" y="2594433"/>
            <a:ext cx="3093977" cy="23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l="21718" t="4009" r="1617" b="3594"/>
          <a:stretch/>
        </p:blipFill>
        <p:spPr>
          <a:xfrm>
            <a:off x="772001" y="2614333"/>
            <a:ext cx="3093967" cy="227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0133" y="2594436"/>
            <a:ext cx="3339168" cy="23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771984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Air Quality Monitoring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436033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Urban Noise Classification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8222717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Traffic Queue Sensing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-25233" y="6525767"/>
            <a:ext cx="10656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Cheng et al. AirCloud: a cloud-based air-quality monitoring system for everyone. 2014.   [2] Sounds of New Your City. 2016.   [3] Sen et al. Kyun Queue: A Sensor Network System To Monitor Road Traffic Queues, 2012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404000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154867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7788733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865867" y="5205233"/>
            <a:ext cx="9395200" cy="10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Lots of interesting applications and interested parties.</a:t>
            </a:r>
            <a:b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But let’s look at the process of actually creating and deploying an application.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73;p21">
            <a:extLst>
              <a:ext uri="{FF2B5EF4-FFF2-40B4-BE49-F238E27FC236}">
                <a16:creationId xmlns:a16="http://schemas.microsoft.com/office/drawing/2014/main" id="{EA3096D7-FE0A-9C44-A7B6-63E089422DD1}"/>
              </a:ext>
            </a:extLst>
          </p:cNvPr>
          <p:cNvSpPr/>
          <p:nvPr/>
        </p:nvSpPr>
        <p:spPr>
          <a:xfrm>
            <a:off x="7676700" y="925467"/>
            <a:ext cx="4164800" cy="4247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C2D31A0E-B146-3942-ABBD-76C766A027C5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D2CDF2D3-7243-ED4F-9C16-18F72954F4E9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CF07-E5F6-2C40-897F-34995DB0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research anyways?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A8141-26B5-629F-B715-236D13259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think of research as just “figuring stuff out”</a:t>
            </a:r>
          </a:p>
          <a:p>
            <a:endParaRPr lang="en-US" dirty="0"/>
          </a:p>
          <a:p>
            <a:r>
              <a:rPr lang="en-US" dirty="0"/>
              <a:t>This is part of why research feels so vague: there are many ways to figure things out, depending on the question</a:t>
            </a:r>
          </a:p>
          <a:p>
            <a:pPr lvl="1"/>
            <a:r>
              <a:rPr lang="en-US" dirty="0"/>
              <a:t>Read papers</a:t>
            </a:r>
          </a:p>
          <a:p>
            <a:pPr lvl="1"/>
            <a:r>
              <a:rPr lang="en-US" dirty="0"/>
              <a:t>Run experiments</a:t>
            </a:r>
          </a:p>
          <a:p>
            <a:pPr lvl="1"/>
            <a:r>
              <a:rPr lang="en-US" dirty="0"/>
              <a:t>Send out surveys</a:t>
            </a:r>
          </a:p>
          <a:p>
            <a:pPr lvl="1"/>
            <a:r>
              <a:rPr lang="en-US" dirty="0"/>
              <a:t>Build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7BECB-E211-D349-F81F-F61FEE1C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9" name="Google Shape;182;p22">
            <a:extLst>
              <a:ext uri="{FF2B5EF4-FFF2-40B4-BE49-F238E27FC236}">
                <a16:creationId xmlns:a16="http://schemas.microsoft.com/office/drawing/2014/main" id="{7AF9A7C3-D1FD-9D43-9BA7-69E17589A6A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1" name="Google Shape;2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1" name="Google Shape;182;p22">
            <a:extLst>
              <a:ext uri="{FF2B5EF4-FFF2-40B4-BE49-F238E27FC236}">
                <a16:creationId xmlns:a16="http://schemas.microsoft.com/office/drawing/2014/main" id="{2C9DDFDD-EDA0-604A-A4A0-D02CD85E5A67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2276" y="3743798"/>
            <a:ext cx="1291993" cy="11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9314567" y="463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6" name="Google Shape;2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9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Google Shape;28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4" name="Google Shape;182;p22">
            <a:extLst>
              <a:ext uri="{FF2B5EF4-FFF2-40B4-BE49-F238E27FC236}">
                <a16:creationId xmlns:a16="http://schemas.microsoft.com/office/drawing/2014/main" id="{DB9E5E46-2668-0540-96F5-62EB653BD85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289" name="Google Shape;289;p28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Sounds of New York City.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9414033" y="46847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Google Shape;3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6" name="Google Shape;3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0367" y="1436018"/>
            <a:ext cx="1994100" cy="14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/>
          <p:cNvPicPr preferRelativeResize="0"/>
          <p:nvPr/>
        </p:nvPicPr>
        <p:blipFill rotWithShape="1">
          <a:blip r:embed="rId10">
            <a:alphaModFix/>
          </a:blip>
          <a:srcRect l="28160" t="4783" r="34782" b="55086"/>
          <a:stretch/>
        </p:blipFill>
        <p:spPr>
          <a:xfrm>
            <a:off x="9953167" y="3365501"/>
            <a:ext cx="1440733" cy="104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10">
            <a:alphaModFix/>
          </a:blip>
          <a:srcRect l="28467" t="62763" r="34474" b="-2893"/>
          <a:stretch/>
        </p:blipFill>
        <p:spPr>
          <a:xfrm>
            <a:off x="9653467" y="4015751"/>
            <a:ext cx="1440733" cy="10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 txBox="1"/>
          <p:nvPr/>
        </p:nvSpPr>
        <p:spPr>
          <a:xfrm>
            <a:off x="2237200" y="26448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17" name="Google Shape;317;p29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8" name="Google Shape;3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1" name="Google Shape;33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4" name="Google Shape;33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Signpost Enables City-Scale Sensing</a:t>
            </a:r>
            <a:endParaRPr/>
          </a:p>
        </p:txBody>
      </p:sp>
      <p:sp>
        <p:nvSpPr>
          <p:cNvPr id="344" name="Google Shape;344;p30"/>
          <p:cNvSpPr txBox="1"/>
          <p:nvPr/>
        </p:nvSpPr>
        <p:spPr>
          <a:xfrm>
            <a:off x="737417" y="4109884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9411367" y="41099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30"/>
          <p:cNvSpPr txBox="1"/>
          <p:nvPr/>
        </p:nvSpPr>
        <p:spPr>
          <a:xfrm>
            <a:off x="8984433" y="390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30"/>
          <p:cNvSpPr txBox="1"/>
          <p:nvPr/>
        </p:nvSpPr>
        <p:spPr>
          <a:xfrm>
            <a:off x="854167" y="379801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9" name="Google Shape;3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236" y="2653584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4464" y="26714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 rotWithShape="1">
          <a:blip r:embed="rId5">
            <a:alphaModFix/>
          </a:blip>
          <a:srcRect l="26287" t="6770" r="20021" b="35011"/>
          <a:stretch/>
        </p:blipFill>
        <p:spPr>
          <a:xfrm>
            <a:off x="5381533" y="1824000"/>
            <a:ext cx="2096400" cy="34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52" name="Google Shape;352;p30"/>
          <p:cNvSpPr txBox="1"/>
          <p:nvPr/>
        </p:nvSpPr>
        <p:spPr>
          <a:xfrm>
            <a:off x="4559451" y="5309751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Integrate with Signpost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1DC76-03E1-3947-B619-71429CA8CD73}"/>
              </a:ext>
            </a:extLst>
          </p:cNvPr>
          <p:cNvSpPr/>
          <p:nvPr/>
        </p:nvSpPr>
        <p:spPr>
          <a:xfrm>
            <a:off x="333732" y="5929777"/>
            <a:ext cx="1065194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4"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Joshua Adkins, 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Branden Ghena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 Neal Jackson, Pat Pannuto, Samuel Rohrer, Bradford Campbell, and Prabal Dutta</a:t>
            </a:r>
            <a:b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”The Signpost Platform for City-Scale Sensing."</a:t>
            </a:r>
            <a:r>
              <a:rPr lang="en-US" sz="14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IPSN’18 - 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6"/>
              </a:rPr>
              <a:t>https://brandenghena.com/projects/signpost/adkins18signpost.pdf</a:t>
            </a:r>
            <a:endParaRPr lang="en-US"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56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526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65" name="Google Shape;365;p3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6" name="Google Shape;3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2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8183867" y="2813267"/>
            <a:ext cx="244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2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0" name="Google Shape;38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3" name="Google Shape;38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" name="Google Shape;416;p34"/>
          <p:cNvGraphicFramePr/>
          <p:nvPr/>
        </p:nvGraphicFramePr>
        <p:xfrm>
          <a:off x="146267" y="903993"/>
          <a:ext cx="11364064" cy="58653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8167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Deployment</a:t>
                      </a:r>
                      <a:endParaRPr sz="1600"/>
                    </a:p>
                  </a:txBody>
                  <a:tcPr marL="121900" marR="121900" marT="121900" marB="121900" anchor="ctr"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Services Needed</a:t>
                      </a:r>
                      <a:endParaRPr sz="1600"/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Networking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Processing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Storage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Synch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Location</a:t>
                      </a: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Caraoke </a:t>
                      </a:r>
                      <a:r>
                        <a:rPr lang="en" sz="1100"/>
                        <a:t>[3]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Bouillet et al. </a:t>
                      </a:r>
                      <a:r>
                        <a:rPr lang="en" sz="1100"/>
                        <a:t>[4]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Aircloud </a:t>
                      </a:r>
                      <a:r>
                        <a:rPr lang="en" sz="1100"/>
                        <a:t>[5]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Girod et al. </a:t>
                      </a:r>
                      <a:r>
                        <a:rPr lang="en" sz="1100"/>
                        <a:t>[6]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Ledeczi et al. </a:t>
                      </a:r>
                      <a:r>
                        <a:rPr lang="en" sz="1100"/>
                        <a:t>[7]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SenseFlow </a:t>
                      </a:r>
                      <a:r>
                        <a:rPr lang="en" sz="1100"/>
                        <a:t>[8]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Argos </a:t>
                      </a:r>
                      <a:r>
                        <a:rPr lang="en" sz="1100"/>
                        <a:t>[9]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SONYC </a:t>
                      </a:r>
                      <a:r>
                        <a:rPr lang="en" sz="1100"/>
                        <a:t>[1]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Kyun Queue </a:t>
                      </a:r>
                      <a:r>
                        <a:rPr lang="en" sz="1100"/>
                        <a:t>[10]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Micronet </a:t>
                      </a:r>
                      <a:r>
                        <a:rPr lang="en" sz="1100"/>
                        <a:t>[11]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7" name="Google Shape;417;p34"/>
          <p:cNvSpPr txBox="1"/>
          <p:nvPr/>
        </p:nvSpPr>
        <p:spPr>
          <a:xfrm>
            <a:off x="2548033" y="47467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Higher power/linux class processing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18" name="Google Shape;418;p34"/>
          <p:cNvCxnSpPr/>
          <p:nvPr/>
        </p:nvCxnSpPr>
        <p:spPr>
          <a:xfrm>
            <a:off x="4766767" y="771233"/>
            <a:ext cx="628800" cy="71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9" name="Google Shape;419;p34"/>
          <p:cNvSpPr txBox="1"/>
          <p:nvPr/>
        </p:nvSpPr>
        <p:spPr>
          <a:xfrm>
            <a:off x="8175033" y="35600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 be provided with a GPS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20" name="Google Shape;420;p34"/>
          <p:cNvCxnSpPr/>
          <p:nvPr/>
        </p:nvCxnSpPr>
        <p:spPr>
          <a:xfrm flipH="1">
            <a:off x="8478167" y="732033"/>
            <a:ext cx="357600" cy="68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34"/>
          <p:cNvCxnSpPr/>
          <p:nvPr/>
        </p:nvCxnSpPr>
        <p:spPr>
          <a:xfrm>
            <a:off x="9381567" y="759367"/>
            <a:ext cx="6400" cy="62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34"/>
          <p:cNvCxnSpPr/>
          <p:nvPr/>
        </p:nvCxnSpPr>
        <p:spPr>
          <a:xfrm>
            <a:off x="10069733" y="711900"/>
            <a:ext cx="616800" cy="652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3" name="Google Shape;42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Software abstraction through a single interface</a:t>
            </a:r>
            <a:endParaRPr/>
          </a:p>
        </p:txBody>
      </p:sp>
      <p:sp>
        <p:nvSpPr>
          <p:cNvPr id="519" name="Google Shape;519;p38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1" name="Google Shape;5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8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3" name="Google Shape;5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8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8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7" name="Google Shape;52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38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9" name="Google Shape;529;p38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38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Platform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1" name="Google Shape;53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8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GPS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3" name="Google Shape;533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High Performance Processing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5" name="Google Shape;535;p38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698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p38"/>
          <p:cNvCxnSpPr/>
          <p:nvPr/>
        </p:nvCxnSpPr>
        <p:spPr>
          <a:xfrm>
            <a:off x="3586933" y="40893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37" name="Google Shape;537;p38"/>
          <p:cNvSpPr txBox="1"/>
          <p:nvPr/>
        </p:nvSpPr>
        <p:spPr>
          <a:xfrm>
            <a:off x="3896967" y="37192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Platform Interface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8" name="Google Shape;53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4440" y="3467734"/>
            <a:ext cx="942133" cy="80979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8"/>
          <p:cNvSpPr txBox="1"/>
          <p:nvPr/>
        </p:nvSpPr>
        <p:spPr>
          <a:xfrm>
            <a:off x="5246884" y="416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Platform Controller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0" name="Google Shape;540;p38"/>
          <p:cNvCxnSpPr/>
          <p:nvPr/>
        </p:nvCxnSpPr>
        <p:spPr>
          <a:xfrm rot="10800000" flipH="1">
            <a:off x="6596967" y="3464567"/>
            <a:ext cx="557600" cy="1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1" name="Google Shape;541;p38"/>
          <p:cNvCxnSpPr/>
          <p:nvPr/>
        </p:nvCxnSpPr>
        <p:spPr>
          <a:xfrm rot="10800000" flipH="1">
            <a:off x="6800167" y="3559367"/>
            <a:ext cx="2288400" cy="28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2" name="Google Shape;542;p38"/>
          <p:cNvCxnSpPr/>
          <p:nvPr/>
        </p:nvCxnSpPr>
        <p:spPr>
          <a:xfrm>
            <a:off x="6798667" y="4034133"/>
            <a:ext cx="3417200" cy="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3" name="Google Shape;543;p38"/>
          <p:cNvCxnSpPr/>
          <p:nvPr/>
        </p:nvCxnSpPr>
        <p:spPr>
          <a:xfrm>
            <a:off x="6774933" y="4259567"/>
            <a:ext cx="2574800" cy="60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44" name="Google Shape;544;p38"/>
          <p:cNvSpPr txBox="1"/>
          <p:nvPr/>
        </p:nvSpPr>
        <p:spPr>
          <a:xfrm>
            <a:off x="1326467" y="5408500"/>
            <a:ext cx="3063600" cy="1139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Ubiquitous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Easy to adapt/implement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Physically pluggable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5" name="Google Shape;545;p38"/>
          <p:cNvCxnSpPr/>
          <p:nvPr/>
        </p:nvCxnSpPr>
        <p:spPr>
          <a:xfrm flipH="1">
            <a:off x="3951000" y="4342600"/>
            <a:ext cx="356000" cy="10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6" name="Google Shape;546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FC22-9B31-717D-829C-BC2E42B7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E2193-53B9-4EE7-322E-EEF561EB1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all do research all the time in our daily lives</a:t>
            </a:r>
          </a:p>
          <a:p>
            <a:endParaRPr lang="en-US" dirty="0"/>
          </a:p>
          <a:p>
            <a:r>
              <a:rPr lang="en-US" dirty="0"/>
              <a:t>Academic research is mostly about the question you’re figuring out</a:t>
            </a:r>
          </a:p>
          <a:p>
            <a:pPr lvl="1"/>
            <a:r>
              <a:rPr lang="en-US" dirty="0"/>
              <a:t>Is the question important in some way?</a:t>
            </a:r>
          </a:p>
          <a:p>
            <a:pPr lvl="1"/>
            <a:r>
              <a:rPr lang="en-US" dirty="0"/>
              <a:t>Is the question something that’s not trivial to answer?</a:t>
            </a:r>
          </a:p>
          <a:p>
            <a:pPr lvl="1"/>
            <a:r>
              <a:rPr lang="en-US" dirty="0"/>
              <a:t>Does the answer provide value?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Finding the “right” questions is </a:t>
            </a:r>
            <a:r>
              <a:rPr lang="en-US" b="1" dirty="0"/>
              <a:t>hard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5C811-B542-9DFF-F2F3-A4EB3B2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693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60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33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Some applications require granularity</a:t>
            </a:r>
            <a:endParaRPr/>
          </a:p>
        </p:txBody>
      </p:sp>
      <p:sp>
        <p:nvSpPr>
          <p:cNvPr id="610" name="Google Shape;610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Data can change greatly in low distances</a:t>
            </a:r>
            <a:endParaRPr/>
          </a:p>
        </p:txBody>
      </p:sp>
      <p:pic>
        <p:nvPicPr>
          <p:cNvPr id="611" name="Google Shape;6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767" y="2835976"/>
            <a:ext cx="2548899" cy="243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l="28467" t="62763" r="34474" b="-2893"/>
          <a:stretch/>
        </p:blipFill>
        <p:spPr>
          <a:xfrm>
            <a:off x="5685067" y="3132563"/>
            <a:ext cx="2548900" cy="184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4049"/>
          <a:stretch/>
        </p:blipFill>
        <p:spPr>
          <a:xfrm>
            <a:off x="542267" y="3159301"/>
            <a:ext cx="4814435" cy="179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47"/>
          <p:cNvCxnSpPr/>
          <p:nvPr/>
        </p:nvCxnSpPr>
        <p:spPr>
          <a:xfrm flipH="1">
            <a:off x="9555000" y="2452967"/>
            <a:ext cx="12800" cy="6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5" name="Google Shape;615;p47"/>
          <p:cNvSpPr txBox="1"/>
          <p:nvPr/>
        </p:nvSpPr>
        <p:spPr>
          <a:xfrm>
            <a:off x="9041267" y="2003467"/>
            <a:ext cx="10660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Outlier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Deployment overhead drives cost</a:t>
            </a: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Expensive to work with the city</a:t>
            </a:r>
            <a:endParaRPr/>
          </a:p>
          <a:p>
            <a:r>
              <a:rPr lang="en"/>
              <a:t>Time consuming</a:t>
            </a:r>
            <a:endParaRPr/>
          </a:p>
          <a:p>
            <a:r>
              <a:rPr lang="en"/>
              <a:t>Not conducive to experimentation!</a:t>
            </a:r>
            <a:endParaRPr/>
          </a:p>
        </p:txBody>
      </p:sp>
      <p:pic>
        <p:nvPicPr>
          <p:cNvPr id="623" name="Google Shape;6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8000" y="1536633"/>
            <a:ext cx="4308400" cy="430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24" name="Google Shape;624;p48"/>
          <p:cNvSpPr txBox="1"/>
          <p:nvPr/>
        </p:nvSpPr>
        <p:spPr>
          <a:xfrm>
            <a:off x="415600" y="3326233"/>
            <a:ext cx="65884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not rely on wired infrastructure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48"/>
          <p:cNvSpPr txBox="1">
            <a:spLocks noGrp="1"/>
          </p:cNvSpPr>
          <p:nvPr>
            <p:ph type="body" idx="1"/>
          </p:nvPr>
        </p:nvSpPr>
        <p:spPr>
          <a:xfrm>
            <a:off x="415600" y="4148133"/>
            <a:ext cx="11360800" cy="161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No wired power</a:t>
            </a:r>
            <a:endParaRPr/>
          </a:p>
          <a:p>
            <a:pPr lvl="1" indent="-457189">
              <a:spcBef>
                <a:spcPts val="0"/>
              </a:spcBef>
              <a:buSzPts val="1800"/>
            </a:pPr>
            <a:r>
              <a:rPr lang="en" sz="2400"/>
              <a:t>Solar provides more power density</a:t>
            </a:r>
            <a:br>
              <a:rPr lang="en" sz="2400"/>
            </a:br>
            <a:r>
              <a:rPr lang="en" sz="2400"/>
              <a:t>than batteries</a:t>
            </a:r>
            <a:endParaRPr sz="2400"/>
          </a:p>
          <a:p>
            <a:r>
              <a:rPr lang="en"/>
              <a:t>No wired networking</a:t>
            </a:r>
            <a:endParaRPr/>
          </a:p>
          <a:p>
            <a:r>
              <a:rPr lang="en"/>
              <a:t>Should not modify existing infrastructure</a:t>
            </a:r>
            <a:endParaRPr/>
          </a:p>
        </p:txBody>
      </p:sp>
      <p:sp>
        <p:nvSpPr>
          <p:cNvPr id="626" name="Google Shape;626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Multi-tenancy is beneficial to testbeds</a:t>
            </a:r>
            <a:endParaRPr/>
          </a:p>
        </p:txBody>
      </p:sp>
      <p:sp>
        <p:nvSpPr>
          <p:cNvPr id="574" name="Google Shape;574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/>
              <a:t>One deployment can enable many stakeholders simultaneously</a:t>
            </a:r>
            <a:endParaRPr/>
          </a:p>
          <a:p>
            <a:pPr>
              <a:spcBef>
                <a:spcPts val="2133"/>
              </a:spcBef>
            </a:pPr>
            <a:r>
              <a:rPr lang="en"/>
              <a:t>Need to ensure that they do not conflict</a:t>
            </a:r>
            <a:endParaRPr/>
          </a:p>
        </p:txBody>
      </p:sp>
      <p:sp>
        <p:nvSpPr>
          <p:cNvPr id="575" name="Google Shape;575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7DDE3-1D94-204E-97DF-1DEE632B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77" y="3407903"/>
            <a:ext cx="8382947" cy="306679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64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258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/>
              <a:t>The Signpost Platform</a:t>
            </a:r>
            <a:endParaRPr/>
          </a:p>
        </p:txBody>
      </p:sp>
      <p:pic>
        <p:nvPicPr>
          <p:cNvPr id="638" name="Google Shape;638;p50"/>
          <p:cNvPicPr preferRelativeResize="0"/>
          <p:nvPr/>
        </p:nvPicPr>
        <p:blipFill rotWithShape="1">
          <a:blip r:embed="rId3">
            <a:alphaModFix/>
          </a:blip>
          <a:srcRect l="8300" t="6772" r="20020" b="19617"/>
          <a:stretch/>
        </p:blipFill>
        <p:spPr>
          <a:xfrm>
            <a:off x="4827857" y="1479267"/>
            <a:ext cx="3186400" cy="4913200"/>
          </a:xfrm>
          <a:prstGeom prst="roundRect">
            <a:avLst>
              <a:gd name="adj" fmla="val 14598"/>
            </a:avLst>
          </a:prstGeom>
          <a:noFill/>
          <a:ln>
            <a:noFill/>
          </a:ln>
        </p:spPr>
      </p:pic>
      <p:pic>
        <p:nvPicPr>
          <p:cNvPr id="639" name="Google Shape;639;p50"/>
          <p:cNvPicPr preferRelativeResize="0"/>
          <p:nvPr/>
        </p:nvPicPr>
        <p:blipFill rotWithShape="1">
          <a:blip r:embed="rId4">
            <a:alphaModFix/>
          </a:blip>
          <a:srcRect l="11937" t="9207" r="9833" b="10373"/>
          <a:stretch/>
        </p:blipFill>
        <p:spPr>
          <a:xfrm>
            <a:off x="8366457" y="1479267"/>
            <a:ext cx="3186400" cy="49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40" name="Google Shape;640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479CC-553A-E944-807F-65697FEBB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7" t="21180" r="15753" b="19664"/>
          <a:stretch/>
        </p:blipFill>
        <p:spPr>
          <a:xfrm>
            <a:off x="498244" y="1479267"/>
            <a:ext cx="3750589" cy="482009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Core modules provide shared resources</a:t>
            </a:r>
            <a:endParaRPr/>
          </a:p>
        </p:txBody>
      </p:sp>
      <p:pic>
        <p:nvPicPr>
          <p:cNvPr id="674" name="Google Shape;674;p54"/>
          <p:cNvPicPr preferRelativeResize="0"/>
          <p:nvPr/>
        </p:nvPicPr>
        <p:blipFill rotWithShape="1">
          <a:blip r:embed="rId3">
            <a:alphaModFix/>
          </a:blip>
          <a:srcRect b="17019"/>
          <a:stretch/>
        </p:blipFill>
        <p:spPr>
          <a:xfrm>
            <a:off x="1282600" y="2116501"/>
            <a:ext cx="2920661" cy="280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4"/>
          <p:cNvPicPr preferRelativeResize="0"/>
          <p:nvPr/>
        </p:nvPicPr>
        <p:blipFill rotWithShape="1">
          <a:blip r:embed="rId4">
            <a:alphaModFix/>
          </a:blip>
          <a:srcRect b="17163"/>
          <a:stretch/>
        </p:blipFill>
        <p:spPr>
          <a:xfrm>
            <a:off x="4438666" y="2116501"/>
            <a:ext cx="2958733" cy="280223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4"/>
          <p:cNvSpPr/>
          <p:nvPr/>
        </p:nvSpPr>
        <p:spPr>
          <a:xfrm>
            <a:off x="1990633" y="2568533"/>
            <a:ext cx="757600" cy="5524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54"/>
          <p:cNvSpPr/>
          <p:nvPr/>
        </p:nvSpPr>
        <p:spPr>
          <a:xfrm>
            <a:off x="4955000" y="3290700"/>
            <a:ext cx="1466400" cy="11400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Processing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54"/>
          <p:cNvSpPr/>
          <p:nvPr/>
        </p:nvSpPr>
        <p:spPr>
          <a:xfrm>
            <a:off x="6472800" y="2863900"/>
            <a:ext cx="1142800" cy="6808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54"/>
          <p:cNvSpPr txBox="1"/>
          <p:nvPr/>
        </p:nvSpPr>
        <p:spPr>
          <a:xfrm>
            <a:off x="1019000" y="5368267"/>
            <a:ext cx="101540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Making the platform modular supports upgradeability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0" name="Google Shape;68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3131" y="2088531"/>
            <a:ext cx="2958735" cy="285818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4"/>
          <p:cNvSpPr/>
          <p:nvPr/>
        </p:nvSpPr>
        <p:spPr>
          <a:xfrm>
            <a:off x="8593533" y="2987233"/>
            <a:ext cx="1466400" cy="7636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682;p54"/>
          <p:cNvSpPr/>
          <p:nvPr/>
        </p:nvSpPr>
        <p:spPr>
          <a:xfrm>
            <a:off x="10076733" y="3092833"/>
            <a:ext cx="757600" cy="552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54"/>
          <p:cNvSpPr/>
          <p:nvPr/>
        </p:nvSpPr>
        <p:spPr>
          <a:xfrm>
            <a:off x="8861467" y="3953233"/>
            <a:ext cx="924800" cy="9012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LoRa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54"/>
          <p:cNvSpPr/>
          <p:nvPr/>
        </p:nvSpPr>
        <p:spPr>
          <a:xfrm>
            <a:off x="7900333" y="2911600"/>
            <a:ext cx="676400" cy="10348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54"/>
          <p:cNvSpPr txBox="1"/>
          <p:nvPr/>
        </p:nvSpPr>
        <p:spPr>
          <a:xfrm>
            <a:off x="2876767" y="1460533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Control Module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54"/>
          <p:cNvSpPr txBox="1"/>
          <p:nvPr/>
        </p:nvSpPr>
        <p:spPr>
          <a:xfrm>
            <a:off x="7849900" y="1446551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Radio Module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54"/>
          <p:cNvSpPr/>
          <p:nvPr/>
        </p:nvSpPr>
        <p:spPr>
          <a:xfrm rot="-5397356" flipH="1">
            <a:off x="4084073" y="1971100"/>
            <a:ext cx="520000" cy="970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Measurement and isolation support multi-tenancy</a:t>
            </a:r>
            <a:endParaRPr/>
          </a:p>
        </p:txBody>
      </p:sp>
      <p:pic>
        <p:nvPicPr>
          <p:cNvPr id="694" name="Google Shape;6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34" y="2060568"/>
            <a:ext cx="3817965" cy="382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5"/>
          <p:cNvPicPr preferRelativeResize="0"/>
          <p:nvPr/>
        </p:nvPicPr>
        <p:blipFill rotWithShape="1">
          <a:blip r:embed="rId4">
            <a:alphaModFix/>
          </a:blip>
          <a:srcRect b="18407"/>
          <a:stretch/>
        </p:blipFill>
        <p:spPr>
          <a:xfrm>
            <a:off x="6121167" y="2173034"/>
            <a:ext cx="3817967" cy="3601967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5"/>
          <p:cNvSpPr/>
          <p:nvPr/>
        </p:nvSpPr>
        <p:spPr>
          <a:xfrm>
            <a:off x="2352000" y="4284333"/>
            <a:ext cx="26696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Power Metering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8077567" y="3087667"/>
            <a:ext cx="14132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Isolation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&amp; Monitoring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Standard interface for accessing shared resources</a:t>
            </a:r>
            <a:endParaRPr dirty="0"/>
          </a:p>
        </p:txBody>
      </p:sp>
      <p:pic>
        <p:nvPicPr>
          <p:cNvPr id="667" name="Google Shape;66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485" y="1531274"/>
            <a:ext cx="10011031" cy="3003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F9BF8-0AE7-EC4E-BBF5-D37BE368D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239" y="4534575"/>
            <a:ext cx="3081276" cy="218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019D2-F932-1641-9E93-57F2804AB657}"/>
              </a:ext>
            </a:extLst>
          </p:cNvPr>
          <p:cNvSpPr txBox="1"/>
          <p:nvPr/>
        </p:nvSpPr>
        <p:spPr>
          <a:xfrm>
            <a:off x="1294810" y="5422347"/>
            <a:ext cx="55667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Any software framework can be used for modules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Array of Things is one platform approach</a:t>
            </a:r>
            <a:endParaRPr/>
          </a:p>
        </p:txBody>
      </p:sp>
      <p:pic>
        <p:nvPicPr>
          <p:cNvPr id="552" name="Google Shape;552;p39"/>
          <p:cNvPicPr preferRelativeResize="0"/>
          <p:nvPr/>
        </p:nvPicPr>
        <p:blipFill rotWithShape="1">
          <a:blip r:embed="rId3">
            <a:alphaModFix/>
          </a:blip>
          <a:srcRect b="16212"/>
          <a:stretch/>
        </p:blipFill>
        <p:spPr>
          <a:xfrm>
            <a:off x="666485" y="3184300"/>
            <a:ext cx="7335767" cy="34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2800" y="1723667"/>
            <a:ext cx="3519200" cy="352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4" name="Google Shape;554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39"/>
          <p:cNvSpPr txBox="1"/>
          <p:nvPr/>
        </p:nvSpPr>
        <p:spPr>
          <a:xfrm>
            <a:off x="597167" y="1278167"/>
            <a:ext cx="7474400" cy="1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Include sensors as platform resources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Applications are software that act on sensor data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High-power hardware and expensive to deploy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1137-7917-1E0B-402F-B56FD285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 in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29501-2BE2-380E-EDB4-36AB1840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intertwines the act of “figuring out” with engineering</a:t>
            </a:r>
          </a:p>
          <a:p>
            <a:pPr lvl="1"/>
            <a:r>
              <a:rPr lang="en-US" dirty="0"/>
              <a:t>Need to build something to try out and that can answer the question</a:t>
            </a:r>
          </a:p>
          <a:p>
            <a:pPr lvl="1"/>
            <a:endParaRPr lang="en-US" dirty="0"/>
          </a:p>
          <a:p>
            <a:r>
              <a:rPr lang="en-US" dirty="0"/>
              <a:t>Hard part is remembering that the question is more important than the engineering</a:t>
            </a:r>
          </a:p>
          <a:p>
            <a:pPr lvl="1"/>
            <a:r>
              <a:rPr lang="en-US" dirty="0"/>
              <a:t>Building something that only partially works is fine if it answers the question</a:t>
            </a:r>
          </a:p>
          <a:p>
            <a:pPr lvl="1"/>
            <a:r>
              <a:rPr lang="en-US" dirty="0"/>
              <a:t>We call this a research prototype</a:t>
            </a:r>
          </a:p>
          <a:p>
            <a:pPr lvl="1"/>
            <a:endParaRPr lang="en-US" dirty="0"/>
          </a:p>
          <a:p>
            <a:r>
              <a:rPr lang="en-US" dirty="0"/>
              <a:t>Unfortunately, something working in a research paper is </a:t>
            </a:r>
            <a:r>
              <a:rPr lang="en-US" i="1" dirty="0"/>
              <a:t>definitely</a:t>
            </a:r>
            <a:r>
              <a:rPr lang="en-US" dirty="0"/>
              <a:t> not the same as a working 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2699B-4915-721B-533B-E53E875B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Signpost explores the other end of the spectrum</a:t>
            </a:r>
            <a:endParaRPr/>
          </a:p>
        </p:txBody>
      </p:sp>
      <p:sp>
        <p:nvSpPr>
          <p:cNvPr id="561" name="Google Shape;561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What can we do with less?</a:t>
            </a:r>
            <a:endParaRPr dirty="0"/>
          </a:p>
          <a:p>
            <a:r>
              <a:rPr lang="en" dirty="0"/>
              <a:t>Low-power, low-capability, extremely deployable</a:t>
            </a:r>
            <a:endParaRPr dirty="0"/>
          </a:p>
          <a:p>
            <a:r>
              <a:rPr lang="en" dirty="0"/>
              <a:t>Limited provided resources, but lots of extensibility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Focus on modularity</a:t>
            </a:r>
            <a:endParaRPr dirty="0"/>
          </a:p>
          <a:p>
            <a:r>
              <a:rPr lang="en" dirty="0"/>
              <a:t>Too difficult to start from scratch for every upgrade/change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Components are more expensive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Deployments is more difficult</a:t>
            </a:r>
            <a:endParaRPr dirty="0"/>
          </a:p>
          <a:p>
            <a:r>
              <a:rPr lang="en" dirty="0"/>
              <a:t>The platform should be viewed as shared infrastructure!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Amortize cost with multiple sensors and applications</a:t>
            </a:r>
            <a:endParaRPr dirty="0"/>
          </a:p>
        </p:txBody>
      </p:sp>
      <p:sp>
        <p:nvSpPr>
          <p:cNvPr id="562" name="Google Shape;562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71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058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does a Signpost harvest?</a:t>
            </a:r>
            <a:endParaRPr/>
          </a:p>
        </p:txBody>
      </p:sp>
      <p:sp>
        <p:nvSpPr>
          <p:cNvPr id="710" name="Google Shape;710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1" name="Google Shape;7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01" y="1920800"/>
            <a:ext cx="8183100" cy="327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000" y="1920800"/>
            <a:ext cx="3273267" cy="32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037B3-161B-8040-86BE-5F12E0DE5199}"/>
              </a:ext>
            </a:extLst>
          </p:cNvPr>
          <p:cNvSpPr txBox="1"/>
          <p:nvPr/>
        </p:nvSpPr>
        <p:spPr>
          <a:xfrm>
            <a:off x="6096000" y="5886067"/>
            <a:ext cx="573251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Higher daily variations than directional variations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4A57C1-6F59-E142-A07B-5F5B06D0513A}"/>
              </a:ext>
            </a:extLst>
          </p:cNvPr>
          <p:cNvCxnSpPr/>
          <p:nvPr/>
        </p:nvCxnSpPr>
        <p:spPr>
          <a:xfrm flipV="1">
            <a:off x="8754009" y="5124236"/>
            <a:ext cx="742121" cy="7670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18" name="Google Shape;718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9" name="Google Shape;719;p58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25" name="Google Shape;725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26" name="Google Shape;726;p59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59"/>
          <p:cNvCxnSpPr>
            <a:stCxn id="728" idx="2"/>
          </p:cNvCxnSpPr>
          <p:nvPr/>
        </p:nvCxnSpPr>
        <p:spPr>
          <a:xfrm>
            <a:off x="2335067" y="2239600"/>
            <a:ext cx="25600" cy="77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8" name="Google Shape;728;p59"/>
          <p:cNvSpPr txBox="1"/>
          <p:nvPr/>
        </p:nvSpPr>
        <p:spPr>
          <a:xfrm>
            <a:off x="524267" y="1805200"/>
            <a:ext cx="3621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Seattle 95th Percentile = 3 mW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59"/>
          <p:cNvSpPr txBox="1"/>
          <p:nvPr/>
        </p:nvSpPr>
        <p:spPr>
          <a:xfrm>
            <a:off x="5761833" y="1772000"/>
            <a:ext cx="4317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San Diego 95th Percentile = 162 mW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30" name="Google Shape;730;p59"/>
          <p:cNvCxnSpPr>
            <a:stCxn id="729" idx="2"/>
          </p:cNvCxnSpPr>
          <p:nvPr/>
        </p:nvCxnSpPr>
        <p:spPr>
          <a:xfrm>
            <a:off x="7920633" y="2206400"/>
            <a:ext cx="128400" cy="636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pic>
        <p:nvPicPr>
          <p:cNvPr id="736" name="Google Shape;7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510534"/>
            <a:ext cx="11785599" cy="267854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Resources are charged to modules which use them</a:t>
            </a:r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4" name="Google Shape;7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801" y="1653332"/>
            <a:ext cx="9410400" cy="411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Applications running on Signpost</a:t>
            </a:r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Environmental monitoring (posting to Weather Underground)</a:t>
            </a:r>
            <a:endParaRPr dirty="0"/>
          </a:p>
          <a:p>
            <a:r>
              <a:rPr lang="en" dirty="0"/>
              <a:t>Vehicle counting (and bell tower)</a:t>
            </a:r>
            <a:endParaRPr dirty="0"/>
          </a:p>
          <a:p>
            <a:r>
              <a:rPr lang="en" dirty="0"/>
              <a:t>TV whitespace sensing</a:t>
            </a:r>
            <a:endParaRPr dirty="0"/>
          </a:p>
        </p:txBody>
      </p:sp>
      <p:sp>
        <p:nvSpPr>
          <p:cNvPr id="751" name="Google Shape;751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2" name="Google Shape;752;p62"/>
          <p:cNvPicPr preferRelativeResize="0"/>
          <p:nvPr/>
        </p:nvPicPr>
        <p:blipFill rotWithShape="1">
          <a:blip r:embed="rId3">
            <a:alphaModFix/>
          </a:blip>
          <a:srcRect r="10594"/>
          <a:stretch/>
        </p:blipFill>
        <p:spPr>
          <a:xfrm>
            <a:off x="5890534" y="3136535"/>
            <a:ext cx="5890533" cy="28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63400"/>
            <a:ext cx="5890533" cy="294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0586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413B-200A-76AE-AD80-664EC679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 PhD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1B350-8EDC-A17C-EB10-2D8358F68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students “do research”</a:t>
            </a:r>
          </a:p>
          <a:p>
            <a:pPr lvl="1"/>
            <a:endParaRPr lang="en-US" dirty="0"/>
          </a:p>
          <a:p>
            <a:r>
              <a:rPr lang="en-US" dirty="0"/>
              <a:t>Getting a PhD requires a thesis (a good question) and a dissertation (describing and proving the answer)</a:t>
            </a:r>
          </a:p>
          <a:p>
            <a:pPr lvl="1"/>
            <a:endParaRPr lang="en-US" dirty="0"/>
          </a:p>
          <a:p>
            <a:r>
              <a:rPr lang="en-US" dirty="0"/>
              <a:t>PhDs in engineering in US</a:t>
            </a:r>
          </a:p>
          <a:p>
            <a:pPr lvl="1"/>
            <a:r>
              <a:rPr lang="en-US" dirty="0"/>
              <a:t>5-6 years average</a:t>
            </a:r>
          </a:p>
          <a:p>
            <a:pPr lvl="1"/>
            <a:r>
              <a:rPr lang="en-US" dirty="0"/>
              <a:t>Are paid for! (tuition plus $30k-40k)</a:t>
            </a:r>
          </a:p>
          <a:p>
            <a:pPr lvl="1"/>
            <a:r>
              <a:rPr lang="en-US" dirty="0"/>
              <a:t>Are not a good monetary decision in CS</a:t>
            </a:r>
          </a:p>
          <a:p>
            <a:pPr lvl="2"/>
            <a:r>
              <a:rPr lang="en-US" dirty="0"/>
              <a:t>There are other reasons for them, just not for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82025-B0C0-7F5E-A711-9DAE39D7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F368-923D-251E-DD37-254918B1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involved in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7B4C-E2B1-84CA-7F4D-5A92D922F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Research with faculty</a:t>
            </a:r>
          </a:p>
          <a:p>
            <a:pPr lvl="1"/>
            <a:r>
              <a:rPr lang="en-US" dirty="0"/>
              <a:t>Often take a 300-level course with a faculty and do well</a:t>
            </a:r>
          </a:p>
          <a:p>
            <a:pPr lvl="1"/>
            <a:r>
              <a:rPr lang="en-US" dirty="0"/>
              <a:t>Then talk to them about joining their lab</a:t>
            </a:r>
          </a:p>
          <a:p>
            <a:pPr lvl="1"/>
            <a:endParaRPr lang="en-US" dirty="0"/>
          </a:p>
          <a:p>
            <a:r>
              <a:rPr lang="en-US" dirty="0"/>
              <a:t>NSF Research Experience for Undergrads</a:t>
            </a:r>
          </a:p>
          <a:p>
            <a:pPr lvl="1"/>
            <a:r>
              <a:rPr lang="en-US" dirty="0"/>
              <a:t>Summer programs held at universities throughout the US</a:t>
            </a:r>
          </a:p>
          <a:p>
            <a:pPr lvl="1"/>
            <a:r>
              <a:rPr lang="en-US" dirty="0"/>
              <a:t>You apply for these, like internships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Any research counts! Even if it’s not in exactly your field</a:t>
            </a:r>
          </a:p>
          <a:p>
            <a:pPr lvl="1"/>
            <a:r>
              <a:rPr lang="en-US" dirty="0"/>
              <a:t>You’ll find more similarities than differences</a:t>
            </a:r>
          </a:p>
          <a:p>
            <a:pPr lvl="1"/>
            <a:r>
              <a:rPr lang="en-US" dirty="0"/>
              <a:t>It all looks similarly good on applications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9E3BC-0932-7EDF-4857-72CE824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828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1277</TotalTime>
  <Words>3153</Words>
  <Application>Microsoft Office PowerPoint</Application>
  <PresentationFormat>Widescreen</PresentationFormat>
  <Paragraphs>757</Paragraphs>
  <Slides>78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Courier New</vt:lpstr>
      <vt:lpstr>Rockwell</vt:lpstr>
      <vt:lpstr>Tahoma</vt:lpstr>
      <vt:lpstr>Times New Roman</vt:lpstr>
      <vt:lpstr>Class Slides</vt:lpstr>
      <vt:lpstr>Simple Light</vt:lpstr>
      <vt:lpstr>1_Office Theme</vt:lpstr>
      <vt:lpstr>Lecture 17 Embedded Systems Research</vt:lpstr>
      <vt:lpstr>Administrivia</vt:lpstr>
      <vt:lpstr>Today’s Goals</vt:lpstr>
      <vt:lpstr>Outline</vt:lpstr>
      <vt:lpstr>What is research anyways?</vt:lpstr>
      <vt:lpstr>Academic research</vt:lpstr>
      <vt:lpstr>Academic research in engineering</vt:lpstr>
      <vt:lpstr>Getting a PhD</vt:lpstr>
      <vt:lpstr>Getting involved in research</vt:lpstr>
      <vt:lpstr>Research outputs</vt:lpstr>
      <vt:lpstr>Outline</vt:lpstr>
      <vt:lpstr>Powerblade (DeBruin, Ghena, Kuo, Dutta)</vt:lpstr>
      <vt:lpstr>What is the problem and why is it important?</vt:lpstr>
      <vt:lpstr>What is the problem and why is it important?</vt:lpstr>
      <vt:lpstr>How does other work relate to this?</vt:lpstr>
      <vt:lpstr>What is an answer to the problem?</vt:lpstr>
      <vt:lpstr>Answer - creating a usable DC voltage</vt:lpstr>
      <vt:lpstr>Answer - measuring voltage</vt:lpstr>
      <vt:lpstr>Answer - measure current</vt:lpstr>
      <vt:lpstr>Answer - calculate power and energy</vt:lpstr>
      <vt:lpstr>Answer - communicate measurements </vt:lpstr>
      <vt:lpstr>Prove that the answer to the problem is real</vt:lpstr>
      <vt:lpstr>Explain the limitations</vt:lpstr>
      <vt:lpstr>Break + xkcd</vt:lpstr>
      <vt:lpstr>Outline</vt:lpstr>
      <vt:lpstr>Conferences for sensing systems research</vt:lpstr>
      <vt:lpstr>Sensing systems research</vt:lpstr>
      <vt:lpstr>Sensing systems research</vt:lpstr>
      <vt:lpstr>Permamote (Jackson, Adkins, Dutta)</vt:lpstr>
      <vt:lpstr>Permamote low energy design</vt:lpstr>
      <vt:lpstr>Tock (Levy, Campbell, Ghena, Giffin, Pannuto, Dutta, Levis)</vt:lpstr>
      <vt:lpstr>Tock software organization</vt:lpstr>
      <vt:lpstr>Sensing systems research</vt:lpstr>
      <vt:lpstr>Opo (Huang, Kuo, Pannuto, Dutta)</vt:lpstr>
      <vt:lpstr>Opo low-energy ranging</vt:lpstr>
      <vt:lpstr>Powerwatch (Klugman, Adkins, et al.)</vt:lpstr>
      <vt:lpstr>Powerwatch deployments require continuous upkeep</vt:lpstr>
      <vt:lpstr>Outline</vt:lpstr>
      <vt:lpstr>The Signpost Project</vt:lpstr>
      <vt:lpstr>What things might we want to sense at the scale of a city?</vt:lpstr>
      <vt:lpstr>Air quality monitoring</vt:lpstr>
      <vt:lpstr>Audio detection, classification, and localization</vt:lpstr>
      <vt:lpstr>Traffic queue sensing and congestion control</vt:lpstr>
      <vt:lpstr>PowerPoint Presentation</vt:lpstr>
      <vt:lpstr>PowerPoint Presentation</vt:lpstr>
      <vt:lpstr>PowerPoint Presentation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Key functions are repeated </vt:lpstr>
      <vt:lpstr>Key functions are repeated </vt:lpstr>
      <vt:lpstr>Signpost Enables City-Scale Sensing</vt:lpstr>
      <vt:lpstr>PowerPoint Presentation</vt:lpstr>
      <vt:lpstr>Key functions are repeated </vt:lpstr>
      <vt:lpstr>PowerPoint Presentation</vt:lpstr>
      <vt:lpstr>Software abstraction through a single interface</vt:lpstr>
      <vt:lpstr>PowerPoint Presentation</vt:lpstr>
      <vt:lpstr>Some applications require granularity</vt:lpstr>
      <vt:lpstr>Deployment overhead drives cost</vt:lpstr>
      <vt:lpstr>Multi-tenancy is beneficial to testbeds</vt:lpstr>
      <vt:lpstr>PowerPoint Presentation</vt:lpstr>
      <vt:lpstr>The Signpost Platform</vt:lpstr>
      <vt:lpstr>Core modules provide shared resources</vt:lpstr>
      <vt:lpstr>Measurement and isolation support multi-tenancy</vt:lpstr>
      <vt:lpstr>Standard interface for accessing shared resources</vt:lpstr>
      <vt:lpstr>Array of Things is one platform approach</vt:lpstr>
      <vt:lpstr>Signpost explores the other end of the spectrum</vt:lpstr>
      <vt:lpstr>PowerPoint Presentation</vt:lpstr>
      <vt:lpstr>How much power does a Signpost harvest?</vt:lpstr>
      <vt:lpstr>How much power can each module draw?</vt:lpstr>
      <vt:lpstr>How much power can each module draw?</vt:lpstr>
      <vt:lpstr>How much power can each module draw?</vt:lpstr>
      <vt:lpstr>Resources are charged to modules which use them</vt:lpstr>
      <vt:lpstr>Applications running on Signpost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N Wrapup</dc:title>
  <dc:creator>Branden Ghena</dc:creator>
  <cp:lastModifiedBy>Branden Ghena</cp:lastModifiedBy>
  <cp:revision>45</cp:revision>
  <dcterms:created xsi:type="dcterms:W3CDTF">2021-05-26T02:50:55Z</dcterms:created>
  <dcterms:modified xsi:type="dcterms:W3CDTF">2022-11-22T20:40:11Z</dcterms:modified>
</cp:coreProperties>
</file>