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67"/>
  </p:notesMasterIdLst>
  <p:sldIdLst>
    <p:sldId id="256" r:id="rId3"/>
    <p:sldId id="2084" r:id="rId4"/>
    <p:sldId id="264" r:id="rId5"/>
    <p:sldId id="348" r:id="rId6"/>
    <p:sldId id="2101" r:id="rId7"/>
    <p:sldId id="488" r:id="rId8"/>
    <p:sldId id="489" r:id="rId9"/>
    <p:sldId id="490" r:id="rId10"/>
    <p:sldId id="491" r:id="rId11"/>
    <p:sldId id="499" r:id="rId12"/>
    <p:sldId id="2125" r:id="rId13"/>
    <p:sldId id="2133" r:id="rId14"/>
    <p:sldId id="2102" r:id="rId15"/>
    <p:sldId id="2134" r:id="rId16"/>
    <p:sldId id="2126" r:id="rId17"/>
    <p:sldId id="492" r:id="rId18"/>
    <p:sldId id="498" r:id="rId19"/>
    <p:sldId id="504" r:id="rId20"/>
    <p:sldId id="505" r:id="rId21"/>
    <p:sldId id="2127" r:id="rId22"/>
    <p:sldId id="2130" r:id="rId23"/>
    <p:sldId id="2128" r:id="rId24"/>
    <p:sldId id="2135" r:id="rId25"/>
    <p:sldId id="2138" r:id="rId26"/>
    <p:sldId id="2078" r:id="rId27"/>
    <p:sldId id="383" r:id="rId28"/>
    <p:sldId id="512" r:id="rId29"/>
    <p:sldId id="516" r:id="rId30"/>
    <p:sldId id="515" r:id="rId31"/>
    <p:sldId id="519" r:id="rId32"/>
    <p:sldId id="520" r:id="rId33"/>
    <p:sldId id="528" r:id="rId34"/>
    <p:sldId id="524" r:id="rId35"/>
    <p:sldId id="2086" r:id="rId36"/>
    <p:sldId id="2087" r:id="rId37"/>
    <p:sldId id="2076" r:id="rId38"/>
    <p:sldId id="2036" r:id="rId39"/>
    <p:sldId id="2080" r:id="rId40"/>
    <p:sldId id="2081" r:id="rId41"/>
    <p:sldId id="2088" r:id="rId42"/>
    <p:sldId id="2082" r:id="rId43"/>
    <p:sldId id="2089" r:id="rId44"/>
    <p:sldId id="472" r:id="rId45"/>
    <p:sldId id="547" r:id="rId46"/>
    <p:sldId id="555" r:id="rId47"/>
    <p:sldId id="2090" r:id="rId48"/>
    <p:sldId id="473" r:id="rId49"/>
    <p:sldId id="2037" r:id="rId50"/>
    <p:sldId id="2136" r:id="rId51"/>
    <p:sldId id="2091" r:id="rId52"/>
    <p:sldId id="474" r:id="rId53"/>
    <p:sldId id="390" r:id="rId54"/>
    <p:sldId id="2079" r:id="rId55"/>
    <p:sldId id="2137" r:id="rId56"/>
    <p:sldId id="438" r:id="rId57"/>
    <p:sldId id="2092" r:id="rId58"/>
    <p:sldId id="2074" r:id="rId59"/>
    <p:sldId id="2075" r:id="rId60"/>
    <p:sldId id="2094" r:id="rId61"/>
    <p:sldId id="477" r:id="rId62"/>
    <p:sldId id="387" r:id="rId63"/>
    <p:sldId id="2100" r:id="rId64"/>
    <p:sldId id="384" r:id="rId65"/>
    <p:sldId id="207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4"/>
            <p14:sldId id="264"/>
          </p14:sldIdLst>
        </p14:section>
        <p14:section name="Wireless Communication Overview" id="{B55B8E8C-5EAB-4A1E-A4E9-AE5E896E46FA}">
          <p14:sldIdLst>
            <p14:sldId id="348"/>
            <p14:sldId id="2101"/>
            <p14:sldId id="488"/>
            <p14:sldId id="489"/>
            <p14:sldId id="490"/>
            <p14:sldId id="491"/>
            <p14:sldId id="499"/>
            <p14:sldId id="2125"/>
            <p14:sldId id="2133"/>
            <p14:sldId id="2102"/>
            <p14:sldId id="2134"/>
            <p14:sldId id="2126"/>
            <p14:sldId id="492"/>
            <p14:sldId id="498"/>
            <p14:sldId id="504"/>
            <p14:sldId id="505"/>
            <p14:sldId id="2127"/>
            <p14:sldId id="2130"/>
            <p14:sldId id="2128"/>
            <p14:sldId id="2135"/>
            <p14:sldId id="2138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  <p14:sldId id="2086"/>
            <p14:sldId id="2087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8"/>
            <p14:sldId id="2082"/>
            <p14:sldId id="2089"/>
            <p14:sldId id="472"/>
            <p14:sldId id="547"/>
            <p14:sldId id="555"/>
            <p14:sldId id="2090"/>
            <p14:sldId id="473"/>
            <p14:sldId id="2037"/>
            <p14:sldId id="2136"/>
            <p14:sldId id="2091"/>
            <p14:sldId id="474"/>
            <p14:sldId id="390"/>
            <p14:sldId id="2079"/>
            <p14:sldId id="2137"/>
            <p14:sldId id="438"/>
            <p14:sldId id="2092"/>
            <p14:sldId id="2074"/>
            <p14:sldId id="2075"/>
            <p14:sldId id="2094"/>
            <p14:sldId id="477"/>
            <p14:sldId id="387"/>
            <p14:sldId id="2100"/>
          </p14:sldIdLst>
        </p14:section>
        <p14:section name="Wrapup" id="{29A7F866-9DA9-446B-8359-CE426CB89C7A}">
          <p14:sldIdLst>
            <p14:sldId id="384"/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475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F6ED-C609-B40D-C665-C585C71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signals are incredibly 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BBB-9A55-D90B-E151-D8F13234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BLE transmit power for the nRF52840:</a:t>
            </a:r>
          </a:p>
          <a:p>
            <a:pPr lvl="1"/>
            <a:r>
              <a:rPr lang="en-US" dirty="0"/>
              <a:t>8 dBm -&gt; 6.31 </a:t>
            </a:r>
            <a:r>
              <a:rPr lang="en-US" dirty="0" err="1"/>
              <a:t>mW</a:t>
            </a:r>
            <a:r>
              <a:rPr lang="en-US" dirty="0"/>
              <a:t> (10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Minimum BLE receive power for the nRF52840:</a:t>
            </a:r>
          </a:p>
          <a:p>
            <a:pPr lvl="1"/>
            <a:r>
              <a:rPr lang="en-US" dirty="0"/>
              <a:t>-95 dBm -&gt; 316.2 </a:t>
            </a:r>
            <a:r>
              <a:rPr lang="en-US" dirty="0" err="1"/>
              <a:t>fW</a:t>
            </a:r>
            <a:r>
              <a:rPr lang="en-US" dirty="0"/>
              <a:t> (10</a:t>
            </a:r>
            <a:r>
              <a:rPr lang="en-US" baseline="30000" dirty="0"/>
              <a:t>-15</a:t>
            </a:r>
            <a:r>
              <a:rPr lang="en-US" dirty="0"/>
              <a:t>)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Signal strength decreases in energy spherically</a:t>
            </a:r>
          </a:p>
          <a:p>
            <a:pPr lvl="1"/>
            <a:r>
              <a:rPr lang="en-US" dirty="0"/>
              <a:t>Eventually the signal is too quiet to receive reliably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474A-75CD-412E-5D08-B56BED19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milliwatt)</a:t>
            </a:r>
          </a:p>
          <a:p>
            <a:pPr lvl="1"/>
            <a:r>
              <a:rPr lang="en-US" dirty="0"/>
              <a:t>nRF52840 receive sensitivity:	  -95 dBm (316.2 femtowatt)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milliwatt)</a:t>
            </a:r>
          </a:p>
          <a:p>
            <a:pPr lvl="1"/>
            <a:r>
              <a:rPr lang="en-US" dirty="0"/>
              <a:t>SX127X LoRa receive sensitivity:	-148 dBm (1.6 attowatt)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D72F-EC76-40FB-8DFD-FC6F8DD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5AF0-FAA8-44AC-8923-BA24499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 dirty="0" err="1"/>
              <a:t>postlab</a:t>
            </a:r>
            <a:r>
              <a:rPr lang="en-US" dirty="0"/>
              <a:t> questions! Be sure the answer them</a:t>
            </a:r>
          </a:p>
          <a:p>
            <a:pPr lvl="1"/>
            <a:endParaRPr lang="en-US" dirty="0"/>
          </a:p>
          <a:p>
            <a:r>
              <a:rPr lang="en-US" dirty="0"/>
              <a:t>I’m still ordering more hardware if people need things</a:t>
            </a:r>
          </a:p>
          <a:p>
            <a:pPr lvl="1"/>
            <a:r>
              <a:rPr lang="en-US" dirty="0"/>
              <a:t>Going to be ordering less often now</a:t>
            </a:r>
          </a:p>
          <a:p>
            <a:pPr lvl="1"/>
            <a:r>
              <a:rPr lang="en-US" dirty="0"/>
              <a:t>I’ll email you to come pick stuff up from my office</a:t>
            </a:r>
          </a:p>
          <a:p>
            <a:pPr lvl="1"/>
            <a:endParaRPr lang="en-US" dirty="0"/>
          </a:p>
          <a:p>
            <a:r>
              <a:rPr lang="en-US" dirty="0"/>
              <a:t>How to get project help</a:t>
            </a:r>
          </a:p>
          <a:p>
            <a:pPr lvl="1"/>
            <a:r>
              <a:rPr lang="en-US" dirty="0"/>
              <a:t>Office hours</a:t>
            </a:r>
          </a:p>
          <a:p>
            <a:pPr lvl="1"/>
            <a:r>
              <a:rPr lang="en-US" dirty="0" err="1"/>
              <a:t>Campuswire</a:t>
            </a:r>
            <a:r>
              <a:rPr lang="en-US" dirty="0"/>
              <a:t> post</a:t>
            </a:r>
          </a:p>
          <a:p>
            <a:pPr lvl="1"/>
            <a:r>
              <a:rPr lang="en-US" dirty="0"/>
              <a:t>Find guides on the Internet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0665E-0B98-40F1-B8F1-5428E800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  <a:p>
            <a:pPr lvl="1"/>
            <a:endParaRPr lang="en-US" dirty="0"/>
          </a:p>
          <a:p>
            <a:r>
              <a:rPr lang="en-US" dirty="0"/>
              <a:t>Multiple different parameters affect this</a:t>
            </a:r>
          </a:p>
          <a:p>
            <a:pPr lvl="1"/>
            <a:r>
              <a:rPr lang="en-US" dirty="0"/>
              <a:t>More transmit power</a:t>
            </a:r>
          </a:p>
          <a:p>
            <a:pPr lvl="1"/>
            <a:r>
              <a:rPr lang="en-US" dirty="0"/>
              <a:t>More receive sensitivity (receive at a lower power)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Modulation that makes it easier to recover bits without errors</a:t>
            </a:r>
          </a:p>
          <a:p>
            <a:pPr lvl="1"/>
            <a:r>
              <a:rPr lang="en-US" dirty="0"/>
              <a:t>Bandwidth can also affect error rates, which in turn affects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8" y="3696237"/>
            <a:ext cx="383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 supports these!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our </a:t>
            </a:r>
            <a:r>
              <a:rPr lang="en-US" dirty="0" err="1"/>
              <a:t>Microbit</a:t>
            </a:r>
            <a:r>
              <a:rPr lang="en-US" dirty="0"/>
              <a:t> library doesn’t 😢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2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r>
              <a:rPr lang="en-US" dirty="0"/>
              <a:t>CSMA/CA – senses the carrier to detect collisions</a:t>
            </a:r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  <a:p>
            <a:pPr lvl="1"/>
            <a:r>
              <a:rPr lang="en-US" dirty="0"/>
              <a:t>TDMA – Host decides when each device can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4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F86B-1B4B-4659-9004-98F4580DB373}"/>
              </a:ext>
            </a:extLst>
          </p:cNvPr>
          <p:cNvSpPr txBox="1"/>
          <p:nvPr/>
        </p:nvSpPr>
        <p:spPr>
          <a:xfrm>
            <a:off x="8791105" y="1884076"/>
            <a:ext cx="293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don’t we always max out range and throughput?</a:t>
            </a:r>
          </a:p>
        </p:txBody>
      </p:sp>
    </p:spTree>
    <p:extLst>
      <p:ext uri="{BB962C8B-B14F-4D97-AF65-F5344CB8AC3E}">
        <p14:creationId xmlns:p14="http://schemas.microsoft.com/office/powerpoint/2010/main" val="421092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4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b="1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physical layer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ABEC-514D-4B0E-29A0-2818C02F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B85A-5F27-F995-1759-18DF25DF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532"/>
            <a:ext cx="10972800" cy="1331667"/>
          </a:xfrm>
        </p:spPr>
        <p:txBody>
          <a:bodyPr/>
          <a:lstStyle/>
          <a:p>
            <a:r>
              <a:rPr lang="en-US" dirty="0"/>
              <a:t>Standard for interoperable smart home devices (October 2022)</a:t>
            </a:r>
          </a:p>
          <a:p>
            <a:pPr lvl="1"/>
            <a:r>
              <a:rPr lang="en-US" dirty="0"/>
              <a:t>Uses IPv6 over 802.15.4/Thread to send packets</a:t>
            </a:r>
          </a:p>
          <a:p>
            <a:pPr lvl="1"/>
            <a:r>
              <a:rPr lang="en-US" dirty="0"/>
              <a:t>Uses standardized device classes with descriptors for application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8684-28B6-BC5E-E8E6-6D62EF8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AEE7B2-EE36-49CC-E604-651D656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22860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ter Architecture Overview">
            <a:extLst>
              <a:ext uri="{FF2B5EF4-FFF2-40B4-BE49-F238E27FC236}">
                <a16:creationId xmlns:a16="http://schemas.microsoft.com/office/drawing/2014/main" id="{B5279D61-FFD9-33D0-EF25-D845C1A2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" y="976871"/>
            <a:ext cx="7885443" cy="3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98D14-3C03-0DBA-BF95-A537B57B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18" y="2227661"/>
            <a:ext cx="3471976" cy="1114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E6713-B157-D434-1325-A3D0B79B9321}"/>
              </a:ext>
            </a:extLst>
          </p:cNvPr>
          <p:cNvSpPr txBox="1"/>
          <p:nvPr/>
        </p:nvSpPr>
        <p:spPr>
          <a:xfrm>
            <a:off x="8299367" y="186288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member companies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CA137-35E0-813D-882D-C9DCE89B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8" y="3344221"/>
            <a:ext cx="3471976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9F7E-5C32-4F98-E2B2-6377CAC5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Wireless: high-level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3EF3-270D-DF57-3EAF-6F7C9CA6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we want to keep all electric signals contained in a wire</a:t>
            </a:r>
          </a:p>
          <a:p>
            <a:pPr lvl="1"/>
            <a:r>
              <a:rPr lang="en-US" dirty="0"/>
              <a:t>Don’t want to receive interference from other signals or cause interference</a:t>
            </a:r>
          </a:p>
          <a:p>
            <a:pPr lvl="1"/>
            <a:endParaRPr lang="en-US" dirty="0"/>
          </a:p>
          <a:p>
            <a:r>
              <a:rPr lang="en-US" dirty="0"/>
              <a:t>Antennas are good at the opposite:</a:t>
            </a:r>
          </a:p>
          <a:p>
            <a:pPr lvl="1"/>
            <a:r>
              <a:rPr lang="en-US" dirty="0"/>
              <a:t>They spill electrical signals out into the world</a:t>
            </a:r>
          </a:p>
          <a:p>
            <a:pPr lvl="1"/>
            <a:r>
              <a:rPr lang="en-US" dirty="0"/>
              <a:t>They receive electrical signals from the world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means we can send information</a:t>
            </a:r>
            <a:br>
              <a:rPr lang="en-US" dirty="0"/>
            </a:br>
            <a:r>
              <a:rPr lang="en-US" dirty="0"/>
              <a:t>from one device to another without wires!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0B42-6A59-13FE-D1F0-121D959E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DF951-6976-DE5C-7F9E-A88512CF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52" y="2961932"/>
            <a:ext cx="3541959" cy="27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9AF3A-8DD5-297A-1AFE-CA6F96A5B71E}"/>
              </a:ext>
            </a:extLst>
          </p:cNvPr>
          <p:cNvSpPr/>
          <p:nvPr/>
        </p:nvSpPr>
        <p:spPr>
          <a:xfrm>
            <a:off x="607595" y="2550017"/>
            <a:ext cx="10972800" cy="21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6E: WAY more bandwidth means better data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0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another network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pPr marL="152394" indent="0">
              <a:buNone/>
            </a:pPr>
            <a:r>
              <a:rPr lang="en-US" sz="2400" dirty="0"/>
              <a:t>Requirements:</a:t>
            </a:r>
          </a:p>
          <a:p>
            <a:pPr marL="152394" indent="0">
              <a:buNone/>
            </a:pPr>
            <a:endParaRPr lang="en-US" sz="2400" dirty="0"/>
          </a:p>
          <a:p>
            <a:r>
              <a:rPr lang="en-US" sz="2400" dirty="0"/>
              <a:t>Wide area of coverage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Deploy fewer gateways</a:t>
            </a:r>
          </a:p>
          <a:p>
            <a:endParaRPr lang="en-US" sz="2400" dirty="0"/>
          </a:p>
          <a:p>
            <a:r>
              <a:rPr lang="en-US" sz="2400" dirty="0"/>
              <a:t>Low power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So we can deploy on batteries</a:t>
            </a:r>
          </a:p>
          <a:p>
            <a:pPr lvl="1">
              <a:spcBef>
                <a:spcPts val="1067"/>
              </a:spcBef>
            </a:pPr>
            <a:endParaRPr lang="en-US" sz="2133" dirty="0"/>
          </a:p>
          <a:p>
            <a:pPr>
              <a:spcBef>
                <a:spcPts val="1067"/>
              </a:spcBef>
            </a:pPr>
            <a:r>
              <a:rPr lang="en-US" sz="2400" dirty="0"/>
              <a:t>Doesn’t need high throughput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Sensor data is relatively small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since 2015: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since 2019: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communication standard built with proprietary </a:t>
            </a:r>
            <a:r>
              <a:rPr lang="en-US" dirty="0" err="1"/>
              <a:t>LoRa</a:t>
            </a:r>
            <a:r>
              <a:rPr lang="en-US" dirty="0"/>
              <a:t> PHY</a:t>
            </a:r>
          </a:p>
          <a:p>
            <a:endParaRPr lang="en-US" dirty="0"/>
          </a:p>
          <a:p>
            <a:r>
              <a:rPr lang="en-US" dirty="0"/>
              <a:t>Low rate (1-20 kbps) and long range (~5 km)</a:t>
            </a:r>
          </a:p>
          <a:p>
            <a:pPr lvl="1"/>
            <a:r>
              <a:rPr lang="en-US" dirty="0"/>
              <a:t>Shorter range than Sigfox but much higher bit rate</a:t>
            </a:r>
          </a:p>
          <a:p>
            <a:pPr lvl="1"/>
            <a:endParaRPr lang="en-US" dirty="0"/>
          </a:p>
          <a:p>
            <a:r>
              <a:rPr lang="en-US" dirty="0"/>
              <a:t>Most popular LPWAN protocol</a:t>
            </a:r>
          </a:p>
          <a:p>
            <a:pPr lvl="1"/>
            <a:r>
              <a:rPr lang="en-US" dirty="0"/>
              <a:t>Target of academic research</a:t>
            </a:r>
          </a:p>
          <a:p>
            <a:pPr lvl="1"/>
            <a:r>
              <a:rPr lang="en-US" dirty="0"/>
              <a:t>Industry involvement in hardware and deployments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D56D4-82C1-4518-B85D-BE74355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 network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6B5B-99A8-4E7D-B9C2-DB048780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672F-3700-46D2-9ABD-1AF4325B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34" y="1665158"/>
            <a:ext cx="10777060" cy="4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1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CS397/497 Wireless Protocols for the Internet of Things</a:t>
            </a:r>
          </a:p>
          <a:p>
            <a:pPr lvl="1"/>
            <a:r>
              <a:rPr lang="en-US" dirty="0"/>
              <a:t>Winter quarter 2023 (should be every winter quarter)</a:t>
            </a:r>
          </a:p>
          <a:p>
            <a:pPr lvl="1"/>
            <a:r>
              <a:rPr lang="en-US" dirty="0"/>
              <a:t>Project and Lab course, similar to this one but more on-your-own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1137</TotalTime>
  <Words>2549</Words>
  <Application>Microsoft Office PowerPoint</Application>
  <PresentationFormat>Widescreen</PresentationFormat>
  <Paragraphs>655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Rockwell</vt:lpstr>
      <vt:lpstr>Tahoma</vt:lpstr>
      <vt:lpstr>Class Slides</vt:lpstr>
      <vt:lpstr>Office Theme</vt:lpstr>
      <vt:lpstr>Lecture 14 Wireless Communication</vt:lpstr>
      <vt:lpstr>Administriva</vt:lpstr>
      <vt:lpstr>Today’s Goals</vt:lpstr>
      <vt:lpstr>Outline</vt:lpstr>
      <vt:lpstr>Wireless: high-level idea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Wireless signals are incredibly low power</vt:lpstr>
      <vt:lpstr>Signal strength varies significantly across technologies</vt:lpstr>
      <vt:lpstr>Signal qualities</vt:lpstr>
      <vt:lpstr>RF communication</vt:lpstr>
      <vt:lpstr>Wireless spectrum is allocated to specific uses</vt:lpstr>
      <vt:lpstr>Unlicensed bands are where IoT thrives</vt:lpstr>
      <vt:lpstr>Unlicensed bands are where IoT thrives</vt:lpstr>
      <vt:lpstr>Signal qualities</vt:lpstr>
      <vt:lpstr>Modulation</vt:lpstr>
      <vt:lpstr>Common modulation types</vt:lpstr>
      <vt:lpstr>Break + Open Question</vt:lpstr>
      <vt:lpstr>Break + Open Question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Break + Question</vt:lpstr>
      <vt:lpstr>Break + Question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Comparison of wireless protocols</vt:lpstr>
      <vt:lpstr>Protocols</vt:lpstr>
      <vt:lpstr>Bluetooth Low Energy</vt:lpstr>
      <vt:lpstr>BLE mechanisms</vt:lpstr>
      <vt:lpstr>BLE network topology</vt:lpstr>
      <vt:lpstr>Protocols</vt:lpstr>
      <vt:lpstr>802.15.4 &amp; Thread &amp; Zigbee</vt:lpstr>
      <vt:lpstr>802.15.4 topology</vt:lpstr>
      <vt:lpstr>Matter standard</vt:lpstr>
      <vt:lpstr>Protocols</vt:lpstr>
      <vt:lpstr>WiFi (802.11)</vt:lpstr>
      <vt:lpstr>802.11 major amendments</vt:lpstr>
      <vt:lpstr>WiFi bandwidth</vt:lpstr>
      <vt:lpstr>WiFi bandwidth</vt:lpstr>
      <vt:lpstr>WiFi 6E: WAY more bandwidth means better data rates</vt:lpstr>
      <vt:lpstr>Protocols</vt:lpstr>
      <vt:lpstr>LPWANS: How do we collect data from a sensor?</vt:lpstr>
      <vt:lpstr>LPWANS: How do we collect data from MANY sensors?</vt:lpstr>
      <vt:lpstr>We need another network option</vt:lpstr>
      <vt:lpstr>LPWANs (Low-Power Wide-Area Networks)</vt:lpstr>
      <vt:lpstr>LoRaWAN</vt:lpstr>
      <vt:lpstr>LoRaWAN network details</vt:lpstr>
      <vt:lpstr>If you find this interesting…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46</cp:revision>
  <dcterms:created xsi:type="dcterms:W3CDTF">2021-05-17T00:52:18Z</dcterms:created>
  <dcterms:modified xsi:type="dcterms:W3CDTF">2022-11-10T20:40:44Z</dcterms:modified>
</cp:coreProperties>
</file>