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38"/>
  </p:notesMasterIdLst>
  <p:sldIdLst>
    <p:sldId id="256" r:id="rId2"/>
    <p:sldId id="454" r:id="rId3"/>
    <p:sldId id="453" r:id="rId4"/>
    <p:sldId id="264" r:id="rId5"/>
    <p:sldId id="450" r:id="rId6"/>
    <p:sldId id="435" r:id="rId7"/>
    <p:sldId id="387" r:id="rId8"/>
    <p:sldId id="434" r:id="rId9"/>
    <p:sldId id="425" r:id="rId10"/>
    <p:sldId id="426" r:id="rId11"/>
    <p:sldId id="433" r:id="rId12"/>
    <p:sldId id="428" r:id="rId13"/>
    <p:sldId id="429" r:id="rId14"/>
    <p:sldId id="458" r:id="rId15"/>
    <p:sldId id="459" r:id="rId16"/>
    <p:sldId id="460" r:id="rId17"/>
    <p:sldId id="431" r:id="rId18"/>
    <p:sldId id="432" r:id="rId19"/>
    <p:sldId id="436" r:id="rId20"/>
    <p:sldId id="437" r:id="rId21"/>
    <p:sldId id="427" r:id="rId22"/>
    <p:sldId id="455" r:id="rId23"/>
    <p:sldId id="438" r:id="rId24"/>
    <p:sldId id="444" r:id="rId25"/>
    <p:sldId id="439" r:id="rId26"/>
    <p:sldId id="443" r:id="rId27"/>
    <p:sldId id="456" r:id="rId28"/>
    <p:sldId id="451" r:id="rId29"/>
    <p:sldId id="440" r:id="rId30"/>
    <p:sldId id="445" r:id="rId31"/>
    <p:sldId id="446" r:id="rId32"/>
    <p:sldId id="449" r:id="rId33"/>
    <p:sldId id="389" r:id="rId34"/>
    <p:sldId id="447" r:id="rId35"/>
    <p:sldId id="448" r:id="rId36"/>
    <p:sldId id="452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54"/>
            <p14:sldId id="453"/>
            <p14:sldId id="264"/>
          </p14:sldIdLst>
        </p14:section>
        <p14:section name="USB" id="{E66B70E8-F410-4E52-B559-2F7E3DCD305A}">
          <p14:sldIdLst>
            <p14:sldId id="450"/>
            <p14:sldId id="435"/>
            <p14:sldId id="387"/>
            <p14:sldId id="434"/>
            <p14:sldId id="425"/>
            <p14:sldId id="426"/>
            <p14:sldId id="433"/>
            <p14:sldId id="428"/>
            <p14:sldId id="429"/>
            <p14:sldId id="458"/>
            <p14:sldId id="459"/>
            <p14:sldId id="460"/>
            <p14:sldId id="431"/>
            <p14:sldId id="432"/>
            <p14:sldId id="436"/>
            <p14:sldId id="437"/>
            <p14:sldId id="427"/>
            <p14:sldId id="455"/>
            <p14:sldId id="438"/>
            <p14:sldId id="444"/>
            <p14:sldId id="439"/>
            <p14:sldId id="443"/>
            <p14:sldId id="456"/>
          </p14:sldIdLst>
        </p14:section>
        <p14:section name="CAN" id="{80F1A136-524D-40E0-8E42-7116216CB1AD}">
          <p14:sldIdLst>
            <p14:sldId id="451"/>
            <p14:sldId id="440"/>
            <p14:sldId id="445"/>
            <p14:sldId id="446"/>
            <p14:sldId id="449"/>
            <p14:sldId id="389"/>
            <p14:sldId id="447"/>
            <p14:sldId id="448"/>
          </p14:sldIdLst>
        </p14:section>
        <p14:section name="Wrapup" id="{29A7F866-9DA9-446B-8359-CE426CB89C7A}">
          <p14:sldIdLst>
            <p14:sldId id="45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bmadesimple.co.uk/" TargetMode="External"/><Relationship Id="rId2" Type="http://schemas.openxmlformats.org/officeDocument/2006/relationships/hyperlink" Target="https://www.beyondlogic.org/usbnutshe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USB" TargetMode="External"/><Relationship Id="rId4" Type="http://schemas.openxmlformats.org/officeDocument/2006/relationships/hyperlink" Target="http://kofa.mmto.arizona.edu/stm32all/blue_pill/usb/an57294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14</a:t>
            </a:r>
            <a:br>
              <a:rPr lang="en-US" dirty="0"/>
            </a:br>
            <a:r>
              <a:rPr lang="en-US" dirty="0"/>
              <a:t>USB &amp; CAN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Microprocessor System Design</a:t>
            </a:r>
          </a:p>
          <a:p>
            <a:r>
              <a:rPr lang="en-US" dirty="0"/>
              <a:t>Branden Ghena – Fall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A2F22-1585-4E36-A475-F617FD55A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USB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22A60-6D4A-409E-9B0D-D6B6540D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signals</a:t>
            </a:r>
          </a:p>
          <a:p>
            <a:pPr lvl="1"/>
            <a:r>
              <a:rPr lang="en-US" dirty="0" err="1"/>
              <a:t>Vbus</a:t>
            </a:r>
            <a:r>
              <a:rPr lang="en-US" dirty="0"/>
              <a:t> (5 volts, can power devices)</a:t>
            </a:r>
          </a:p>
          <a:p>
            <a:pPr lvl="1"/>
            <a:r>
              <a:rPr lang="en-US" dirty="0"/>
              <a:t>D+</a:t>
            </a:r>
          </a:p>
          <a:p>
            <a:pPr lvl="1"/>
            <a:r>
              <a:rPr lang="en-US" dirty="0"/>
              <a:t>D-</a:t>
            </a:r>
          </a:p>
          <a:p>
            <a:pPr lvl="1"/>
            <a:r>
              <a:rPr lang="en-US" dirty="0"/>
              <a:t>Ground</a:t>
            </a:r>
          </a:p>
          <a:p>
            <a:pPr lvl="1"/>
            <a:endParaRPr lang="en-US" dirty="0"/>
          </a:p>
          <a:p>
            <a:r>
              <a:rPr lang="en-US" dirty="0"/>
              <a:t>D+/D- are a </a:t>
            </a:r>
            <a:r>
              <a:rPr lang="en-US" i="1" dirty="0"/>
              <a:t>differential pair</a:t>
            </a:r>
            <a:endParaRPr lang="en-US" dirty="0"/>
          </a:p>
          <a:p>
            <a:pPr lvl="1"/>
            <a:r>
              <a:rPr lang="en-US" dirty="0"/>
              <a:t>Signals are inverses of each other</a:t>
            </a:r>
          </a:p>
          <a:p>
            <a:pPr lvl="2"/>
            <a:r>
              <a:rPr lang="en-US" dirty="0"/>
              <a:t>Usually, occasionally act separately to signal special conditions</a:t>
            </a:r>
          </a:p>
          <a:p>
            <a:pPr lvl="2"/>
            <a:r>
              <a:rPr lang="en-US" dirty="0"/>
              <a:t>Increases voltage difference between states (5 - -5 = 10 volts)</a:t>
            </a:r>
          </a:p>
          <a:p>
            <a:pPr lvl="1"/>
            <a:r>
              <a:rPr lang="en-US" dirty="0"/>
              <a:t>Wires are twisted to avoid interference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93D6C-6D71-45A6-833B-0A1BE447C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0AB15BB-8597-4B77-9567-DE12D57F2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010" y="1401465"/>
            <a:ext cx="5102321" cy="241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533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79682-F2F4-49F8-9BC2-09933F95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4B7B2-E127-4DC0-93C5-829F6AB8C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382636" cy="319718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 clock signal!! How is USB so fast?</a:t>
            </a:r>
          </a:p>
          <a:p>
            <a:pPr lvl="1"/>
            <a:r>
              <a:rPr lang="en-US" dirty="0"/>
              <a:t>Partially EE magics: better receivers, matched wire impedance</a:t>
            </a:r>
          </a:p>
          <a:p>
            <a:pPr lvl="1"/>
            <a:r>
              <a:rPr lang="en-US" dirty="0"/>
              <a:t>Partially easier to distinguish signal states</a:t>
            </a:r>
          </a:p>
          <a:p>
            <a:pPr lvl="1"/>
            <a:r>
              <a:rPr lang="en-US" dirty="0"/>
              <a:t>Also guaranteed transitions, which allow resynchronization</a:t>
            </a:r>
          </a:p>
          <a:p>
            <a:pPr lvl="1"/>
            <a:endParaRPr lang="en-US" dirty="0"/>
          </a:p>
          <a:p>
            <a:r>
              <a:rPr lang="en-US" dirty="0"/>
              <a:t>Transitions are used to denote data (non-return-to-zero inverted)</a:t>
            </a:r>
          </a:p>
          <a:p>
            <a:pPr lvl="1"/>
            <a:r>
              <a:rPr lang="en-US" dirty="0"/>
              <a:t>With guaranteed transition in within every 8 bits (bit stuffing)</a:t>
            </a:r>
          </a:p>
          <a:p>
            <a:pPr lvl="1"/>
            <a:r>
              <a:rPr lang="en-US" dirty="0"/>
              <a:t>Allows clocks on the two devices to synchronize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F978B-6652-48AE-96AD-4F4C92B4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46232E-C958-4E9D-827B-F848014FA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865" y="4430332"/>
            <a:ext cx="7704072" cy="1926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182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F6BAC-DC55-4F16-AF9D-0194FAD69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USB speeds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1A9B3-1760-4D01-9546-9903D7547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USB 1.0</a:t>
            </a:r>
          </a:p>
          <a:p>
            <a:pPr lvl="1"/>
            <a:r>
              <a:rPr lang="en-US" dirty="0"/>
              <a:t>Low Speed: 1.5 Mbps</a:t>
            </a:r>
          </a:p>
          <a:p>
            <a:pPr lvl="2"/>
            <a:r>
              <a:rPr lang="en-US" dirty="0"/>
              <a:t>Not clear if this is used anymore</a:t>
            </a:r>
          </a:p>
          <a:p>
            <a:pPr lvl="1"/>
            <a:r>
              <a:rPr lang="en-US" dirty="0"/>
              <a:t>Full Speed: 12 Mbps</a:t>
            </a:r>
          </a:p>
          <a:p>
            <a:pPr lvl="2"/>
            <a:r>
              <a:rPr lang="en-US" dirty="0"/>
              <a:t>Microcontrollers tend to support Full Speed</a:t>
            </a:r>
          </a:p>
          <a:p>
            <a:pPr lvl="2"/>
            <a:r>
              <a:rPr lang="en-US" dirty="0"/>
              <a:t>We’re focusing on details from it</a:t>
            </a:r>
            <a:br>
              <a:rPr lang="en-US" dirty="0"/>
            </a:br>
            <a:endParaRPr lang="en-US" dirty="0"/>
          </a:p>
          <a:p>
            <a:r>
              <a:rPr lang="en-US" dirty="0"/>
              <a:t>USB 2.0</a:t>
            </a:r>
          </a:p>
          <a:p>
            <a:pPr lvl="1"/>
            <a:r>
              <a:rPr lang="en-US" dirty="0"/>
              <a:t>High Speed: 480 Mbps</a:t>
            </a:r>
            <a:br>
              <a:rPr lang="en-US" dirty="0"/>
            </a:br>
            <a:endParaRPr lang="en-US" dirty="0"/>
          </a:p>
          <a:p>
            <a:r>
              <a:rPr lang="en-US" dirty="0"/>
              <a:t>USB 3.0+</a:t>
            </a:r>
          </a:p>
          <a:p>
            <a:pPr lvl="1"/>
            <a:r>
              <a:rPr lang="en-US" dirty="0"/>
              <a:t>Super Speed: 5-20 Gbps</a:t>
            </a:r>
          </a:p>
          <a:p>
            <a:pPr lvl="1"/>
            <a:r>
              <a:rPr lang="en-US" dirty="0"/>
              <a:t>Adds multiple parallel data connections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C2CE1-C8A2-4453-8577-A133F70AC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52EBC2C-CA77-4E93-A2A6-38756450D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474" y="685800"/>
            <a:ext cx="3508920" cy="308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8862D9-03D2-40B7-98CE-8AF2C5F7E0A6}"/>
              </a:ext>
            </a:extLst>
          </p:cNvPr>
          <p:cNvSpPr txBox="1"/>
          <p:nvPr/>
        </p:nvSpPr>
        <p:spPr>
          <a:xfrm>
            <a:off x="7598535" y="4005330"/>
            <a:ext cx="39818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Pull-up resistors allow for detection of a plugged device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Also identify speed</a:t>
            </a:r>
          </a:p>
        </p:txBody>
      </p:sp>
    </p:spTree>
    <p:extLst>
      <p:ext uri="{BB962C8B-B14F-4D97-AF65-F5344CB8AC3E}">
        <p14:creationId xmlns:p14="http://schemas.microsoft.com/office/powerpoint/2010/main" val="2581841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91CE9-B1F8-40BB-9C70-5A404357C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USB interactions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72E33-33D5-47C0-A6FC-87A18641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6192450" cy="52133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General transaction format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Host sends a Token packet: identifies transfer direction and device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Host or Device send data depending on direction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Other side acknowledges receipt of data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Like a maxed-out version of the I2C transaction pattern</a:t>
            </a:r>
          </a:p>
          <a:p>
            <a:pPr lvl="1"/>
            <a:r>
              <a:rPr lang="en-US" dirty="0"/>
              <a:t>Host </a:t>
            </a:r>
            <a:r>
              <a:rPr lang="en-US" i="1" dirty="0"/>
              <a:t>always</a:t>
            </a:r>
            <a:r>
              <a:rPr lang="en-US" dirty="0"/>
              <a:t> initiates communication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352B3-ED70-4D32-A5EC-815DD06C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BA4467-EE21-395F-056E-603345462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2165" y="914400"/>
            <a:ext cx="4632153" cy="20634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3A61591-7D13-AEF7-4AAC-BF696332D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2165" y="4085830"/>
            <a:ext cx="4632152" cy="20758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0B3439B-95A1-4DE7-D4DD-D6CB8244E774}"/>
              </a:ext>
            </a:extLst>
          </p:cNvPr>
          <p:cNvSpPr txBox="1"/>
          <p:nvPr/>
        </p:nvSpPr>
        <p:spPr>
          <a:xfrm>
            <a:off x="7242165" y="496296"/>
            <a:ext cx="32100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Reading data from Device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93DA0F-21F7-68CE-183C-D40C0DE4BE39}"/>
              </a:ext>
            </a:extLst>
          </p:cNvPr>
          <p:cNvSpPr txBox="1"/>
          <p:nvPr/>
        </p:nvSpPr>
        <p:spPr>
          <a:xfrm>
            <a:off x="7218678" y="3691074"/>
            <a:ext cx="32100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Writing data to Device</a:t>
            </a:r>
          </a:p>
        </p:txBody>
      </p:sp>
    </p:spTree>
    <p:extLst>
      <p:ext uri="{BB962C8B-B14F-4D97-AF65-F5344CB8AC3E}">
        <p14:creationId xmlns:p14="http://schemas.microsoft.com/office/powerpoint/2010/main" val="2477530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91CE9-B1F8-40BB-9C70-5A404357C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USB token packets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72E33-33D5-47C0-A6FC-87A18641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5213351"/>
          </a:xfrm>
        </p:spPr>
        <p:txBody>
          <a:bodyPr>
            <a:normAutofit/>
          </a:bodyPr>
          <a:lstStyle/>
          <a:p>
            <a:r>
              <a:rPr lang="en-US" dirty="0"/>
              <a:t>Packet fields</a:t>
            </a:r>
          </a:p>
          <a:p>
            <a:pPr lvl="1"/>
            <a:r>
              <a:rPr lang="en-US" dirty="0"/>
              <a:t>Sync field, allows transmitter and receiver clocks to synchronize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Packet ID, determines what type of packet is being sent</a:t>
            </a:r>
          </a:p>
          <a:p>
            <a:pPr lvl="2"/>
            <a:r>
              <a:rPr lang="en-US" dirty="0"/>
              <a:t>Token type: Setup device, Read from device, or Write to device</a:t>
            </a:r>
          </a:p>
          <a:p>
            <a:pPr lvl="2"/>
            <a:endParaRPr lang="en-US" dirty="0"/>
          </a:p>
          <a:p>
            <a:pPr lvl="1"/>
            <a:r>
              <a:rPr lang="en-US" dirty="0" err="1"/>
              <a:t>Address+Endpoint</a:t>
            </a:r>
            <a:r>
              <a:rPr lang="en-US" dirty="0"/>
              <a:t> to identify Device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CRC, (Cyclical Redundancy Check) to detect bit errors</a:t>
            </a:r>
          </a:p>
          <a:p>
            <a:pPr lvl="2"/>
            <a:r>
              <a:rPr lang="en-US" dirty="0"/>
              <a:t>5-bit CRC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352B3-ED70-4D32-A5EC-815DD06C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18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91CE9-B1F8-40BB-9C70-5A404357C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USB data packets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72E33-33D5-47C0-A6FC-87A18641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5213351"/>
          </a:xfrm>
        </p:spPr>
        <p:txBody>
          <a:bodyPr>
            <a:normAutofit/>
          </a:bodyPr>
          <a:lstStyle/>
          <a:p>
            <a:r>
              <a:rPr lang="en-US" dirty="0"/>
              <a:t>Packet fields</a:t>
            </a:r>
          </a:p>
          <a:p>
            <a:pPr lvl="1"/>
            <a:r>
              <a:rPr lang="en-US" dirty="0"/>
              <a:t>Sync field, allows transmitter and receiver clocks to synchronize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Packet ID, determines what type of packet is being sent</a:t>
            </a:r>
          </a:p>
          <a:p>
            <a:pPr lvl="2"/>
            <a:r>
              <a:rPr lang="en-US" dirty="0"/>
              <a:t>Data: application data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Data, up to 1023 bytes (full speed, often capped at 64 for microcontrollers)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CRC, (Cyclical Redundancy Check) to detect bit errors</a:t>
            </a:r>
          </a:p>
          <a:p>
            <a:pPr lvl="2"/>
            <a:r>
              <a:rPr lang="en-US" dirty="0"/>
              <a:t>32-bit CRC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352B3-ED70-4D32-A5EC-815DD06C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58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5FC3-8C60-6539-10CD-1DC9F5444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Cyclic Redundancy Check (CRC)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6BA6B-3EE4-38A3-DFD6-AFC060CF8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137937" cy="5213350"/>
          </a:xfrm>
        </p:spPr>
        <p:txBody>
          <a:bodyPr>
            <a:normAutofit/>
          </a:bodyPr>
          <a:lstStyle/>
          <a:p>
            <a:r>
              <a:rPr lang="en-US" dirty="0"/>
              <a:t>Determines if the data received matches the data sent</a:t>
            </a:r>
          </a:p>
          <a:p>
            <a:pPr lvl="1"/>
            <a:r>
              <a:rPr lang="en-US" dirty="0"/>
              <a:t>CRC value is calculated on original data and appended to message</a:t>
            </a:r>
          </a:p>
          <a:p>
            <a:pPr lvl="1"/>
            <a:r>
              <a:rPr lang="en-US" dirty="0"/>
              <a:t>CRC value is recalculated on the received data</a:t>
            </a:r>
          </a:p>
          <a:p>
            <a:pPr lvl="1"/>
            <a:r>
              <a:rPr lang="en-US" dirty="0"/>
              <a:t>Value appended to message and value recalculated MUST match</a:t>
            </a:r>
          </a:p>
          <a:p>
            <a:pPr lvl="1"/>
            <a:endParaRPr lang="en-US" dirty="0"/>
          </a:p>
          <a:p>
            <a:r>
              <a:rPr lang="en-US" dirty="0"/>
              <a:t>Essentially some kind of hash operation</a:t>
            </a:r>
          </a:p>
          <a:p>
            <a:pPr lvl="1"/>
            <a:r>
              <a:rPr lang="en-US" dirty="0"/>
              <a:t>Turns many bits into some smaller number of bits that are unique-</a:t>
            </a:r>
            <a:r>
              <a:rPr lang="en-US" dirty="0" err="1"/>
              <a:t>ish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CRC algorithms are:</a:t>
            </a:r>
          </a:p>
          <a:p>
            <a:pPr lvl="1"/>
            <a:r>
              <a:rPr lang="en-US" dirty="0"/>
              <a:t>Particularly good at single bit errors AND contiguous bit errors</a:t>
            </a:r>
          </a:p>
          <a:p>
            <a:pPr lvl="1"/>
            <a:r>
              <a:rPr lang="en-US" dirty="0"/>
              <a:t>Relatively simple to calculate</a:t>
            </a:r>
          </a:p>
          <a:p>
            <a:pPr lvl="1"/>
            <a:r>
              <a:rPr lang="en-US" dirty="0"/>
              <a:t>Very widely used in communication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FA5B6-BC1A-BF64-E153-AD4EF5FCF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50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5E1CE40A-B9D9-4D7A-9B0E-88B2E01BE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667" y="1143000"/>
            <a:ext cx="8170728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F38D11-F16A-4D39-9E6D-66F1A3E79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Interacting with USB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BE847-ED1F-45AA-82EC-BA4537125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2550016"/>
            <a:ext cx="5290930" cy="3622183"/>
          </a:xfrm>
        </p:spPr>
        <p:txBody>
          <a:bodyPr/>
          <a:lstStyle/>
          <a:p>
            <a:r>
              <a:rPr lang="en-US" dirty="0"/>
              <a:t>Each Device is given a separate address on the bus</a:t>
            </a:r>
          </a:p>
          <a:p>
            <a:endParaRPr lang="en-US" dirty="0"/>
          </a:p>
          <a:p>
            <a:r>
              <a:rPr lang="en-US" dirty="0"/>
              <a:t>Each Device also has a number of Endpoints</a:t>
            </a:r>
          </a:p>
          <a:p>
            <a:pPr lvl="1"/>
            <a:r>
              <a:rPr lang="en-US" dirty="0"/>
              <a:t>Logical communication channels</a:t>
            </a:r>
          </a:p>
          <a:p>
            <a:pPr lvl="1"/>
            <a:r>
              <a:rPr lang="en-US" dirty="0"/>
              <a:t>Direct data and guide communication patterns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8F8E65-4F3D-47BF-ABB2-F85F9C08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11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57F09-49B3-4FC2-85F8-F8C27D216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USB endpoint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42632-AA19-4289-956D-DB7F34913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Interrupt transfers</a:t>
            </a:r>
          </a:p>
          <a:p>
            <a:pPr lvl="1"/>
            <a:r>
              <a:rPr lang="en-US" dirty="0"/>
              <a:t>Guaranteed latency, small amounts of data</a:t>
            </a:r>
          </a:p>
          <a:p>
            <a:pPr lvl="1"/>
            <a:r>
              <a:rPr lang="en-US" dirty="0"/>
              <a:t>Important sensor data (mice and keyboards)</a:t>
            </a:r>
          </a:p>
          <a:p>
            <a:pPr lvl="1"/>
            <a:r>
              <a:rPr lang="en-US" dirty="0"/>
              <a:t>Polled frequently by Host</a:t>
            </a:r>
          </a:p>
          <a:p>
            <a:pPr lvl="1"/>
            <a:endParaRPr lang="en-US" dirty="0"/>
          </a:p>
          <a:p>
            <a:r>
              <a:rPr lang="en-US" dirty="0"/>
              <a:t>Bulk transfers</a:t>
            </a:r>
          </a:p>
          <a:p>
            <a:pPr lvl="1"/>
            <a:r>
              <a:rPr lang="en-US" dirty="0"/>
              <a:t>Sporadic large transfers, reliable communication</a:t>
            </a:r>
          </a:p>
          <a:p>
            <a:pPr lvl="1"/>
            <a:r>
              <a:rPr lang="en-US" dirty="0"/>
              <a:t>General reading/writing of data (flash drives and USB serial)</a:t>
            </a:r>
          </a:p>
          <a:p>
            <a:pPr lvl="1"/>
            <a:r>
              <a:rPr lang="en-US" dirty="0"/>
              <a:t>Polled by Host whenever there is available bandwidth</a:t>
            </a:r>
          </a:p>
          <a:p>
            <a:pPr lvl="1"/>
            <a:endParaRPr lang="en-US" dirty="0"/>
          </a:p>
          <a:p>
            <a:r>
              <a:rPr lang="en-US" dirty="0"/>
              <a:t>Isochronous transfers</a:t>
            </a:r>
          </a:p>
          <a:p>
            <a:pPr lvl="1"/>
            <a:r>
              <a:rPr lang="en-US" dirty="0"/>
              <a:t>Guaranteed data rate, unreliable communication</a:t>
            </a:r>
          </a:p>
          <a:p>
            <a:pPr lvl="1"/>
            <a:r>
              <a:rPr lang="en-US" dirty="0"/>
              <a:t>Continuous data streaming (audio and webcams)</a:t>
            </a:r>
          </a:p>
          <a:p>
            <a:pPr lvl="1"/>
            <a:r>
              <a:rPr lang="en-US" dirty="0"/>
              <a:t>Polled frequently by host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2766A-9446-46CE-BA8A-2587254F2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70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2F7CD-FE4A-4690-AADD-701719D79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USB control endpoint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022E1-BB94-4CF1-9E6E-107B4A5A4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 USB Device has a special Control endpoint as well</a:t>
            </a:r>
          </a:p>
          <a:p>
            <a:endParaRPr lang="en-US" dirty="0"/>
          </a:p>
          <a:p>
            <a:r>
              <a:rPr lang="en-US" dirty="0"/>
              <a:t>Used for setting up the USB Device</a:t>
            </a:r>
            <a:br>
              <a:rPr lang="en-US" dirty="0"/>
            </a:br>
            <a:r>
              <a:rPr lang="en-US" dirty="0"/>
              <a:t>driver on the Host</a:t>
            </a:r>
          </a:p>
          <a:p>
            <a:endParaRPr lang="en-US" dirty="0"/>
          </a:p>
          <a:p>
            <a:r>
              <a:rPr lang="en-US" dirty="0"/>
              <a:t>Initializing a Device</a:t>
            </a:r>
          </a:p>
          <a:p>
            <a:pPr lvl="1"/>
            <a:r>
              <a:rPr lang="en-US" dirty="0"/>
              <a:t>Host sends SETUP transaction requesting</a:t>
            </a:r>
            <a:br>
              <a:rPr lang="en-US" dirty="0"/>
            </a:br>
            <a:r>
              <a:rPr lang="en-US" dirty="0"/>
              <a:t>device descriptor</a:t>
            </a:r>
          </a:p>
          <a:p>
            <a:pPr lvl="1"/>
            <a:r>
              <a:rPr lang="en-US" dirty="0"/>
              <a:t>Host performs IN transaction to read</a:t>
            </a:r>
            <a:br>
              <a:rPr lang="en-US" dirty="0"/>
            </a:br>
            <a:r>
              <a:rPr lang="en-US" dirty="0"/>
              <a:t>device descriptor</a:t>
            </a:r>
          </a:p>
          <a:p>
            <a:pPr lvl="1"/>
            <a:r>
              <a:rPr lang="en-US" dirty="0"/>
              <a:t>Host performs OUT transaction to write</a:t>
            </a:r>
            <a:br>
              <a:rPr lang="en-US" dirty="0"/>
            </a:br>
            <a:r>
              <a:rPr lang="en-US" dirty="0"/>
              <a:t>device status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EC1CE-B7E1-4BAA-A68B-02B780D15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4F54B2-D257-4D53-B955-D461CCDED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8535" y="1827652"/>
            <a:ext cx="3273521" cy="416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177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7EF12-27E6-49EC-A0D6-400FB4994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10DC6-BA74-4420-8803-92B5FDBFC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Hardware handout again at the end of class today</a:t>
            </a:r>
          </a:p>
          <a:p>
            <a:pPr lvl="1"/>
            <a:r>
              <a:rPr lang="en-US" dirty="0"/>
              <a:t>I’ve got a </a:t>
            </a:r>
            <a:r>
              <a:rPr lang="en-US" i="1" dirty="0"/>
              <a:t>bunch</a:t>
            </a:r>
            <a:r>
              <a:rPr lang="en-US" dirty="0"/>
              <a:t> of hardware!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We’ll hand out </a:t>
            </a:r>
            <a:r>
              <a:rPr lang="en-US" dirty="0" err="1"/>
              <a:t>Microbits</a:t>
            </a:r>
            <a:r>
              <a:rPr lang="en-US" dirty="0"/>
              <a:t> next week Tuesday at the end of class</a:t>
            </a:r>
          </a:p>
          <a:p>
            <a:pPr lvl="1"/>
            <a:r>
              <a:rPr lang="en-US" dirty="0"/>
              <a:t>Also the date of our last quiz!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 lab this Friday! Everybody enjoy your extra time!</a:t>
            </a:r>
          </a:p>
          <a:p>
            <a:pPr lvl="1"/>
            <a:r>
              <a:rPr lang="en-US" dirty="0"/>
              <a:t>And use it to work on projects!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8A9EC-1E18-46D7-AFF2-14E13E91E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35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979C1-E12C-46D9-9D81-BE9D7585F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USB device descriptors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1DAE6-E58F-49A5-905B-A02C7B916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Packed version of tree structure describing the device</a:t>
            </a:r>
          </a:p>
          <a:p>
            <a:pPr lvl="1"/>
            <a:r>
              <a:rPr lang="en-US" dirty="0"/>
              <a:t>Interfaces it provides</a:t>
            </a:r>
          </a:p>
          <a:p>
            <a:pPr lvl="1"/>
            <a:r>
              <a:rPr lang="en-US" dirty="0"/>
              <a:t>Endpoints associated with each interface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25D32-AA25-4EBF-B10E-61F6894E3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C3169D-B393-444D-B997-225E8A3B0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1764" y="2856800"/>
            <a:ext cx="7688630" cy="331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072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EABB4-37F8-40F4-A27F-3AD44BA12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Microbit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02195-8C9F-47F5-B264-64D99EA4F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Interface: Communications, Abstract (modem), CDC</a:t>
            </a:r>
          </a:p>
          <a:p>
            <a:pPr lvl="1"/>
            <a:r>
              <a:rPr lang="en-US" dirty="0"/>
              <a:t>Endpoint: 3, IN, Interrupt</a:t>
            </a:r>
          </a:p>
          <a:p>
            <a:pPr lvl="1"/>
            <a:endParaRPr lang="en-US" dirty="0"/>
          </a:p>
          <a:p>
            <a:r>
              <a:rPr lang="en-US" dirty="0"/>
              <a:t>Interface: CDC Data, CDC DATA interface</a:t>
            </a:r>
          </a:p>
          <a:p>
            <a:pPr lvl="1"/>
            <a:r>
              <a:rPr lang="en-US" dirty="0"/>
              <a:t>Endpoint: 1, IN, Bulk</a:t>
            </a:r>
          </a:p>
          <a:p>
            <a:pPr lvl="1"/>
            <a:r>
              <a:rPr lang="en-US" dirty="0"/>
              <a:t>Endpoint: 2, OUT, Bulk</a:t>
            </a:r>
          </a:p>
          <a:p>
            <a:pPr lvl="1"/>
            <a:endParaRPr lang="en-US" dirty="0"/>
          </a:p>
          <a:p>
            <a:r>
              <a:rPr lang="en-US" dirty="0"/>
              <a:t>Interface: Vendor Specific Class, Subclass, Protocol</a:t>
            </a:r>
          </a:p>
          <a:p>
            <a:pPr lvl="1"/>
            <a:r>
              <a:rPr lang="en-US" dirty="0"/>
              <a:t>Endpoint: 5, IN, Bulk</a:t>
            </a:r>
          </a:p>
          <a:p>
            <a:pPr lvl="1"/>
            <a:r>
              <a:rPr lang="en-US" dirty="0"/>
              <a:t>Endpoint: 4, OUT, Bulk</a:t>
            </a:r>
          </a:p>
          <a:p>
            <a:pPr lvl="1"/>
            <a:endParaRPr lang="en-US" dirty="0"/>
          </a:p>
          <a:p>
            <a:r>
              <a:rPr lang="en-US" dirty="0"/>
              <a:t>Interface: Mass Storage, SCSI, MSD interface</a:t>
            </a:r>
          </a:p>
          <a:p>
            <a:pPr lvl="1"/>
            <a:r>
              <a:rPr lang="en-US" dirty="0"/>
              <a:t>Endpoint: 7, IN, Bulk</a:t>
            </a:r>
          </a:p>
          <a:p>
            <a:pPr lvl="1"/>
            <a:r>
              <a:rPr lang="en-US" dirty="0"/>
              <a:t>Endpoint: 6, OUT, Bulk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63CF59-4816-4392-A1F0-9A3EC3F47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3F28C2-C4D4-4E6F-92B7-DF98F000D0F0}"/>
              </a:ext>
            </a:extLst>
          </p:cNvPr>
          <p:cNvSpPr txBox="1"/>
          <p:nvPr/>
        </p:nvSpPr>
        <p:spPr>
          <a:xfrm>
            <a:off x="9698937" y="3567448"/>
            <a:ext cx="20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SEGGER JTAG interface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9BF00DB8-DD83-456D-8DCB-D41550ED4198}"/>
              </a:ext>
            </a:extLst>
          </p:cNvPr>
          <p:cNvSpPr/>
          <p:nvPr/>
        </p:nvSpPr>
        <p:spPr>
          <a:xfrm>
            <a:off x="9016357" y="3429000"/>
            <a:ext cx="463640" cy="975575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0C3D29-2B5A-47DA-9E53-EADCD927CE0E}"/>
              </a:ext>
            </a:extLst>
          </p:cNvPr>
          <p:cNvSpPr txBox="1"/>
          <p:nvPr/>
        </p:nvSpPr>
        <p:spPr>
          <a:xfrm>
            <a:off x="9698937" y="1800205"/>
            <a:ext cx="20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Virtual serial device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73D079CD-5374-453A-8325-D99E8094A276}"/>
              </a:ext>
            </a:extLst>
          </p:cNvPr>
          <p:cNvSpPr/>
          <p:nvPr/>
        </p:nvSpPr>
        <p:spPr>
          <a:xfrm>
            <a:off x="9016357" y="1143000"/>
            <a:ext cx="463640" cy="202229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52D95F-201B-492C-9C5C-499721714E1F}"/>
              </a:ext>
            </a:extLst>
          </p:cNvPr>
          <p:cNvSpPr txBox="1"/>
          <p:nvPr/>
        </p:nvSpPr>
        <p:spPr>
          <a:xfrm>
            <a:off x="9698937" y="5003668"/>
            <a:ext cx="20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USB external filesystem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EC597C0E-67D2-44AC-9A86-BFCF1DC3EFF8}"/>
              </a:ext>
            </a:extLst>
          </p:cNvPr>
          <p:cNvSpPr/>
          <p:nvPr/>
        </p:nvSpPr>
        <p:spPr>
          <a:xfrm>
            <a:off x="9016357" y="4865220"/>
            <a:ext cx="463640" cy="975575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45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D495D-DA39-5111-E877-DA56F180E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lsusb</a:t>
            </a:r>
            <a:r>
              <a:rPr lang="en-US" dirty="0"/>
              <a:t>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644A0-C4FE-F6AF-8465-E6D964537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lsusb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List USB devices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Combine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–s</a:t>
            </a:r>
            <a:r>
              <a:rPr lang="en-US" dirty="0"/>
              <a:t> flag to select a single device</a:t>
            </a:r>
          </a:p>
          <a:p>
            <a:r>
              <a:rPr lang="en-US" dirty="0"/>
              <a:t>Combine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-v</a:t>
            </a:r>
            <a:r>
              <a:rPr lang="en-US" dirty="0"/>
              <a:t> flag for verbose mode with more information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C6E31-2CC7-2EA7-4BD6-BC93CFDBD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76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CF247-C7A3-43B2-B17F-55D0100AD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Minimal virtual serial USB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A0A21-30A6-4743-A772-32E67D4C5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Virtual Serial Device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Endpoint 0: Control, IN/OUT</a:t>
            </a:r>
          </a:p>
          <a:p>
            <a:pPr lvl="2"/>
            <a:r>
              <a:rPr lang="en-US" dirty="0"/>
              <a:t>Respond to IN requests by setting up OUT with a buffer of descriptor data of the correct size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Endpoint 1: Interrupt, IN</a:t>
            </a:r>
          </a:p>
          <a:p>
            <a:pPr lvl="2"/>
            <a:r>
              <a:rPr lang="en-US" dirty="0"/>
              <a:t>Needed for serial modem controls, just ignore it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Endpoint 2: Bulk, OUT</a:t>
            </a:r>
          </a:p>
          <a:p>
            <a:pPr lvl="2"/>
            <a:r>
              <a:rPr lang="en-US" dirty="0"/>
              <a:t>Connect to buffer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_write()</a:t>
            </a:r>
            <a:r>
              <a:rPr lang="en-US" dirty="0">
                <a:cs typeface="Courier New" panose="02070309020205020404" pitchFamily="49" charset="0"/>
              </a:rPr>
              <a:t> (just takes raw characters)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Endpoint 3: Bulk, IN</a:t>
            </a:r>
          </a:p>
          <a:p>
            <a:pPr lvl="2"/>
            <a:r>
              <a:rPr lang="en-US" dirty="0"/>
              <a:t>Connect buffer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_read()</a:t>
            </a:r>
            <a:r>
              <a:rPr lang="en-US" dirty="0">
                <a:cs typeface="Courier New" panose="02070309020205020404" pitchFamily="49" charset="0"/>
              </a:rPr>
              <a:t> (just provides raw characters)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281A2-C684-474C-808D-30B67ED64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51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5D4E8-F447-47AC-8A87-C3F7C2B4E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 USB Device (Human Interface Device)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6C2CF-7673-4B23-A7FF-3C5518618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for human interaction devices, like keyboard/mouse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“Report” structure is provided over Interrupt IN endpoint</a:t>
            </a:r>
          </a:p>
          <a:p>
            <a:pPr lvl="1"/>
            <a:r>
              <a:rPr lang="en-US" dirty="0"/>
              <a:t>Or on demand via Control IN endpoint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9DC0E-01F4-4643-AF3F-44098CD4C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023698-9B70-4FE7-835B-F326D3D29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612" y="1788669"/>
            <a:ext cx="6718912" cy="15255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C7B15F8-55B6-4A34-9399-E5ADD2AB2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722" y="4526717"/>
            <a:ext cx="7260508" cy="173755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2421796-1EFA-4E87-9DA8-0B40D38DD3BB}"/>
              </a:ext>
            </a:extLst>
          </p:cNvPr>
          <p:cNvSpPr txBox="1"/>
          <p:nvPr/>
        </p:nvSpPr>
        <p:spPr>
          <a:xfrm>
            <a:off x="8023538" y="4919730"/>
            <a:ext cx="3116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 mouse with </a:t>
            </a:r>
            <a:r>
              <a:rPr lang="en-US" sz="2400" dirty="0" err="1"/>
              <a:t>x,y</a:t>
            </a:r>
            <a:r>
              <a:rPr lang="en-US" sz="2400" dirty="0"/>
              <a:t> and three buttons</a:t>
            </a:r>
          </a:p>
        </p:txBody>
      </p:sp>
    </p:spTree>
    <p:extLst>
      <p:ext uri="{BB962C8B-B14F-4D97-AF65-F5344CB8AC3E}">
        <p14:creationId xmlns:p14="http://schemas.microsoft.com/office/powerpoint/2010/main" val="4095404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24A30-367C-4DF5-9505-C9DCC1A0E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USB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3FF58-D620-4561-B431-51C7429B0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Specification for fast data communication</a:t>
            </a:r>
          </a:p>
          <a:p>
            <a:r>
              <a:rPr lang="en-US" dirty="0"/>
              <a:t>Specification for interacting with abstract device types</a:t>
            </a:r>
          </a:p>
          <a:p>
            <a:pPr lvl="1"/>
            <a:r>
              <a:rPr lang="en-US" dirty="0"/>
              <a:t>Connects correct driver to interpret and send data</a:t>
            </a:r>
          </a:p>
          <a:p>
            <a:pPr lvl="1"/>
            <a:endParaRPr lang="en-US" dirty="0"/>
          </a:p>
          <a:p>
            <a:r>
              <a:rPr lang="en-US" dirty="0"/>
              <a:t>Pros</a:t>
            </a:r>
          </a:p>
          <a:p>
            <a:pPr lvl="1"/>
            <a:r>
              <a:rPr lang="en-US" dirty="0"/>
              <a:t>Very fast</a:t>
            </a:r>
          </a:p>
          <a:p>
            <a:pPr lvl="1"/>
            <a:r>
              <a:rPr lang="en-US" dirty="0"/>
              <a:t>Very interoperable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Hardware and software are way more complex than simple protocols like UART, SPI, and I2C</a:t>
            </a:r>
          </a:p>
          <a:p>
            <a:pPr lvl="1"/>
            <a:r>
              <a:rPr lang="en-US" dirty="0"/>
              <a:t>Not very energy efficient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CFF3D2-CB6E-4251-9496-30DF49C4C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131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555C0A-D9FC-46CF-8AFA-813B94968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7720" y="2134032"/>
            <a:ext cx="7562674" cy="39161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BAFCBE-6518-4904-B380-FBF68A92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 USBD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1984D-7EF8-425F-BA8F-DEAB9096E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Implements USB Device (</a:t>
            </a:r>
            <a:r>
              <a:rPr lang="en-US" b="1" dirty="0"/>
              <a:t>not</a:t>
            </a:r>
            <a:r>
              <a:rPr lang="en-US" dirty="0"/>
              <a:t> </a:t>
            </a:r>
            <a:r>
              <a:rPr lang="en-US" b="1" dirty="0"/>
              <a:t>Host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Control endpoint</a:t>
            </a:r>
          </a:p>
          <a:p>
            <a:pPr lvl="1"/>
            <a:r>
              <a:rPr lang="en-US" dirty="0"/>
              <a:t>14 bulk/interrupt (7 IN, 7 OUT)</a:t>
            </a:r>
          </a:p>
          <a:p>
            <a:pPr lvl="2"/>
            <a:r>
              <a:rPr lang="en-US" dirty="0"/>
              <a:t>64-byte transfers</a:t>
            </a:r>
          </a:p>
          <a:p>
            <a:pPr lvl="1"/>
            <a:r>
              <a:rPr lang="en-US" dirty="0"/>
              <a:t>2 isochronous (1 IN, 1 OUT)</a:t>
            </a:r>
          </a:p>
          <a:p>
            <a:pPr lvl="2"/>
            <a:r>
              <a:rPr lang="en-US" dirty="0"/>
              <a:t>1023-byte transfers</a:t>
            </a:r>
          </a:p>
          <a:p>
            <a:pPr lvl="2"/>
            <a:endParaRPr lang="en-US" dirty="0"/>
          </a:p>
          <a:p>
            <a:r>
              <a:rPr lang="en-US" dirty="0"/>
              <a:t>Full-speed USB</a:t>
            </a:r>
          </a:p>
          <a:p>
            <a:pPr lvl="1"/>
            <a:r>
              <a:rPr lang="en-US" dirty="0"/>
              <a:t>With 5 volt signals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29043-C73E-4116-85A7-83861AB5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917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A0668-22B0-EEE0-8E47-E35675E3D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E45A1-B6FF-2F13-A46A-511E74058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ramifications of many USB devices sharing a bus?</a:t>
            </a:r>
          </a:p>
          <a:p>
            <a:pPr lvl="1"/>
            <a:r>
              <a:rPr lang="en-US" dirty="0"/>
              <a:t>Consider: throughput and latency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What if I really had 127 USB mice on a single USB hub?</a:t>
            </a:r>
          </a:p>
          <a:p>
            <a:pPr lvl="1"/>
            <a:r>
              <a:rPr lang="en-US" dirty="0"/>
              <a:t>What if it was microphones instead?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DA889-AF5F-E0BB-D104-CE6436734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45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USB</a:t>
            </a:r>
          </a:p>
          <a:p>
            <a:endParaRPr lang="en-US" dirty="0"/>
          </a:p>
          <a:p>
            <a:r>
              <a:rPr lang="en-US" b="1" dirty="0"/>
              <a:t>CAN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5944443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24A30-367C-4DF5-9505-C9DCC1A0E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Controller Area Network (CAN bus)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3FF58-D620-4561-B431-51C7429B0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Designed for highly reliable interactions within a vehicle</a:t>
            </a:r>
          </a:p>
          <a:p>
            <a:pPr lvl="1"/>
            <a:endParaRPr lang="en-US" dirty="0"/>
          </a:p>
          <a:p>
            <a:r>
              <a:rPr lang="en-US" dirty="0"/>
              <a:t>Multi-master with arbitration</a:t>
            </a:r>
          </a:p>
          <a:p>
            <a:pPr lvl="1"/>
            <a:r>
              <a:rPr lang="en-US" dirty="0"/>
              <a:t>Similar to I2C</a:t>
            </a:r>
          </a:p>
          <a:p>
            <a:pPr lvl="1"/>
            <a:endParaRPr lang="en-US" dirty="0"/>
          </a:p>
          <a:p>
            <a:r>
              <a:rPr lang="en-US" dirty="0"/>
              <a:t>Mechanism for sending messages with “identifiers”</a:t>
            </a:r>
          </a:p>
          <a:p>
            <a:pPr lvl="1"/>
            <a:r>
              <a:rPr lang="en-US" dirty="0"/>
              <a:t>Identifies the data in the message, not the device its for</a:t>
            </a:r>
          </a:p>
          <a:p>
            <a:pPr lvl="1"/>
            <a:r>
              <a:rPr lang="en-US" dirty="0"/>
              <a:t>Lower value identifiers have high priority</a:t>
            </a:r>
          </a:p>
          <a:p>
            <a:pPr lvl="1"/>
            <a:r>
              <a:rPr lang="en-US" dirty="0"/>
              <a:t>All messages are received by all CAN nodes</a:t>
            </a:r>
          </a:p>
          <a:p>
            <a:pPr lvl="2"/>
            <a:r>
              <a:rPr lang="en-US" dirty="0"/>
              <a:t>Which can decide at higher levels which identifiers they care about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CFF3D2-CB6E-4251-9496-30DF49C4C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2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9DBA4-7C07-44D6-AA95-9A27168BF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10BD5-621B-4AA6-8391-234EB8961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Lecture schedule for the rest of the quarter</a:t>
            </a:r>
          </a:p>
          <a:p>
            <a:pPr lvl="1"/>
            <a:r>
              <a:rPr lang="en-US" dirty="0"/>
              <a:t>Thursday (11/10) – Wireless Communication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Tuesday (11/15) – Nonvolatile Memory &amp; Energy Management</a:t>
            </a:r>
          </a:p>
          <a:p>
            <a:pPr lvl="2"/>
            <a:r>
              <a:rPr lang="en-US" dirty="0"/>
              <a:t>Also the final quiz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Thursday (11/17) – Microprocessors + </a:t>
            </a:r>
            <a:r>
              <a:rPr lang="en-US" dirty="0" err="1"/>
              <a:t>Wrapup</a:t>
            </a:r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Tuesday (11/22) – Embedded Systems Research</a:t>
            </a:r>
          </a:p>
          <a:p>
            <a:pPr lvl="2"/>
            <a:r>
              <a:rPr lang="en-US" dirty="0"/>
              <a:t>Tuesday before Thanksgiving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Tuesday (11/28) &amp; Thursday (12/01) – Project Office Hours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B17057-CAEE-4778-B36C-0C6893D2A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0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67DBD-AF8E-4D1F-A03F-8C9E58F8E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physical 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86E1E-AEE7-4CFB-8826-9B3D81A10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differential, wired-AND signal lines</a:t>
            </a:r>
          </a:p>
          <a:p>
            <a:pPr lvl="1"/>
            <a:r>
              <a:rPr lang="en-US" dirty="0"/>
              <a:t>Transitions are used to transmit bits (non-return-to-zero) with bit-stuffing</a:t>
            </a:r>
          </a:p>
          <a:p>
            <a:pPr lvl="1"/>
            <a:r>
              <a:rPr lang="en-US" dirty="0"/>
              <a:t>Combines aspects of USB and I2C</a:t>
            </a:r>
          </a:p>
          <a:p>
            <a:pPr lvl="1"/>
            <a:r>
              <a:rPr lang="en-US" dirty="0"/>
              <a:t>125 kHz – 5 Mbps speeds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9B70E-2524-4D98-BF04-B2D77966B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pic>
        <p:nvPicPr>
          <p:cNvPr id="5122" name="Picture 2" descr="Practical tips: CAN-Bus – KMP Drivetrain Solutions">
            <a:extLst>
              <a:ext uri="{FF2B5EF4-FFF2-40B4-BE49-F238E27FC236}">
                <a16:creationId xmlns:a16="http://schemas.microsoft.com/office/drawing/2014/main" id="{ACDA2A13-2674-4590-AAB0-F654845F3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796" y="2787977"/>
            <a:ext cx="8838395" cy="384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122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45053-826E-493F-9485-51A7519E5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packet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3D760-F6EB-4773-8568-31D9DCE17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504656"/>
            <a:ext cx="10972800" cy="3667543"/>
          </a:xfrm>
        </p:spPr>
        <p:txBody>
          <a:bodyPr/>
          <a:lstStyle/>
          <a:p>
            <a:r>
              <a:rPr lang="en-US" dirty="0"/>
              <a:t>11-bit identifier</a:t>
            </a:r>
          </a:p>
          <a:p>
            <a:pPr lvl="1"/>
            <a:r>
              <a:rPr lang="en-US" dirty="0"/>
              <a:t>Check bits as they are sent to see if you win arbitration</a:t>
            </a:r>
          </a:p>
          <a:p>
            <a:r>
              <a:rPr lang="en-US" dirty="0"/>
              <a:t>Up to 8 bytes (64 bits) of data</a:t>
            </a:r>
          </a:p>
          <a:p>
            <a:r>
              <a:rPr lang="en-US" dirty="0"/>
              <a:t>CRC for checking</a:t>
            </a:r>
          </a:p>
          <a:p>
            <a:r>
              <a:rPr lang="en-US" dirty="0"/>
              <a:t>Acknowledgement</a:t>
            </a:r>
          </a:p>
          <a:p>
            <a:pPr lvl="1"/>
            <a:r>
              <a:rPr lang="en-US" dirty="0"/>
              <a:t>Like I2C, let the line float and see if another device responds</a:t>
            </a:r>
          </a:p>
          <a:p>
            <a:pPr lvl="1"/>
            <a:r>
              <a:rPr lang="en-US" dirty="0"/>
              <a:t>If not, explicitly retransmit!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3C2E3-D5DD-4433-B791-D24A22DA3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EF01E-F7CE-4E11-82CF-E9C4CB093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3422" y="1143000"/>
            <a:ext cx="8461144" cy="113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6085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84325-394B-4245-B6C3-E968F8F4F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message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8B2E8-99C8-4641-8F45-BAE575079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frame</a:t>
            </a:r>
          </a:p>
          <a:p>
            <a:pPr lvl="1"/>
            <a:r>
              <a:rPr lang="en-US" dirty="0"/>
              <a:t>Transmission of data for a certain identifier</a:t>
            </a:r>
          </a:p>
          <a:p>
            <a:pPr lvl="1"/>
            <a:endParaRPr lang="en-US" dirty="0"/>
          </a:p>
          <a:p>
            <a:r>
              <a:rPr lang="en-US" dirty="0"/>
              <a:t>Remote frame</a:t>
            </a:r>
          </a:p>
          <a:p>
            <a:pPr lvl="1"/>
            <a:r>
              <a:rPr lang="en-US" dirty="0"/>
              <a:t>Requests data transmission of a certain identifier</a:t>
            </a:r>
          </a:p>
          <a:p>
            <a:pPr lvl="1"/>
            <a:endParaRPr lang="en-US" dirty="0"/>
          </a:p>
          <a:p>
            <a:r>
              <a:rPr lang="en-US" dirty="0"/>
              <a:t>Error frame</a:t>
            </a:r>
          </a:p>
          <a:p>
            <a:pPr lvl="1"/>
            <a:r>
              <a:rPr lang="en-US" dirty="0"/>
              <a:t>Transmitted when an error is detected with the previous message</a:t>
            </a:r>
          </a:p>
          <a:p>
            <a:pPr lvl="1"/>
            <a:endParaRPr lang="en-US" dirty="0"/>
          </a:p>
          <a:p>
            <a:r>
              <a:rPr lang="en-US" dirty="0"/>
              <a:t>Overload frame</a:t>
            </a:r>
          </a:p>
          <a:p>
            <a:pPr lvl="1"/>
            <a:r>
              <a:rPr lang="en-US" dirty="0"/>
              <a:t>Transmitted by a node that is too busy to respond right now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F6152-6C88-42D6-98E6-350088372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092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reliability design – detecting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21335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Check for errors everywhere and appropriately handle</a:t>
            </a:r>
          </a:p>
          <a:p>
            <a:pPr lvl="1"/>
            <a:r>
              <a:rPr lang="en-US" dirty="0"/>
              <a:t>Bit error</a:t>
            </a:r>
          </a:p>
          <a:p>
            <a:pPr lvl="2"/>
            <a:r>
              <a:rPr lang="en-US" dirty="0"/>
              <a:t>If the value found on the bus differs from the one sent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Stuff error</a:t>
            </a:r>
          </a:p>
          <a:p>
            <a:pPr lvl="2"/>
            <a:r>
              <a:rPr lang="en-US" dirty="0"/>
              <a:t>If 6 consecutive bits of the same type are found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CRC error</a:t>
            </a:r>
          </a:p>
          <a:p>
            <a:pPr lvl="2"/>
            <a:r>
              <a:rPr lang="en-US" dirty="0"/>
              <a:t>If CRC does not match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Form error</a:t>
            </a:r>
          </a:p>
          <a:p>
            <a:pPr lvl="2"/>
            <a:r>
              <a:rPr lang="en-US" dirty="0"/>
              <a:t>Format field has unexpected values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Acknowledgement error</a:t>
            </a:r>
          </a:p>
          <a:p>
            <a:pPr lvl="2"/>
            <a:r>
              <a:rPr lang="en-US" dirty="0"/>
              <a:t>No ACK received</a:t>
            </a:r>
          </a:p>
          <a:p>
            <a:pPr lvl="1"/>
            <a:endParaRPr lang="en-US" dirty="0"/>
          </a:p>
          <a:p>
            <a:r>
              <a:rPr lang="en-US" dirty="0"/>
              <a:t>Devices detecting an error broadcast a message signifying it!</a:t>
            </a:r>
          </a:p>
          <a:p>
            <a:pPr lvl="1"/>
            <a:r>
              <a:rPr lang="en-US" dirty="0"/>
              <a:t>Multiple devices sending the same message works without arbitration loss</a:t>
            </a:r>
          </a:p>
          <a:p>
            <a:pPr lvl="1"/>
            <a:r>
              <a:rPr lang="en-US" dirty="0"/>
              <a:t>Previous message is then retransmitted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26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B29A6-A321-4629-9D19-437AD24E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reliability design – handling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304DE-94E8-423E-9B0F-2DE6C2946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node accepts the possibility that maybe it is the faulty one</a:t>
            </a:r>
          </a:p>
          <a:p>
            <a:pPr lvl="1"/>
            <a:endParaRPr lang="en-US" dirty="0"/>
          </a:p>
          <a:p>
            <a:r>
              <a:rPr lang="en-US" dirty="0"/>
              <a:t>Track errors and successes and change device state</a:t>
            </a:r>
          </a:p>
          <a:p>
            <a:pPr lvl="1"/>
            <a:r>
              <a:rPr lang="en-US" dirty="0"/>
              <a:t>Passive: limited error signaling and transmissions</a:t>
            </a:r>
          </a:p>
          <a:p>
            <a:pPr lvl="1"/>
            <a:r>
              <a:rPr lang="en-US" dirty="0"/>
              <a:t>Bus off: does not transmit in any way</a:t>
            </a:r>
          </a:p>
          <a:p>
            <a:pPr lvl="1"/>
            <a:endParaRPr lang="en-US" dirty="0"/>
          </a:p>
          <a:p>
            <a:r>
              <a:rPr lang="en-US" dirty="0"/>
              <a:t>Idea is that the CAN</a:t>
            </a:r>
            <a:br>
              <a:rPr lang="en-US" dirty="0"/>
            </a:br>
            <a:r>
              <a:rPr lang="en-US" dirty="0"/>
              <a:t>controller hardware can</a:t>
            </a:r>
            <a:br>
              <a:rPr lang="en-US" dirty="0"/>
            </a:br>
            <a:r>
              <a:rPr lang="en-US" dirty="0"/>
              <a:t>be faulty but still detect</a:t>
            </a:r>
            <a:br>
              <a:rPr lang="en-US" dirty="0"/>
            </a:br>
            <a:r>
              <a:rPr lang="en-US" dirty="0"/>
              <a:t>it in some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C44704-6B8F-485D-B3FF-EBEEE4D3B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6548DE-15B1-43BE-80AE-0B8FC0E2E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400" y="3581141"/>
            <a:ext cx="6426558" cy="2717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738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61259-C50B-4099-9613-BA005032D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14627-D062-4452-839B-71AF706C3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Designed for reliable vehicular communication</a:t>
            </a:r>
          </a:p>
          <a:p>
            <a:r>
              <a:rPr lang="en-US" dirty="0"/>
              <a:t>Multi-master bus with serial communication</a:t>
            </a:r>
          </a:p>
          <a:p>
            <a:endParaRPr lang="en-US" dirty="0"/>
          </a:p>
          <a:p>
            <a:r>
              <a:rPr lang="en-US" dirty="0"/>
              <a:t>Pros</a:t>
            </a:r>
          </a:p>
          <a:p>
            <a:pPr lvl="1"/>
            <a:r>
              <a:rPr lang="en-US" dirty="0"/>
              <a:t>Highly reliable</a:t>
            </a:r>
          </a:p>
          <a:p>
            <a:pPr lvl="1"/>
            <a:r>
              <a:rPr lang="en-US" dirty="0"/>
              <a:t>Extensible to many devices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Special-purpose design. Whole system has to agree on identifiers</a:t>
            </a:r>
          </a:p>
          <a:p>
            <a:pPr lvl="1"/>
            <a:r>
              <a:rPr lang="en-US" dirty="0"/>
              <a:t>Relatively slower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0B125-5A11-4B37-96AD-9A0E7E1BC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889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USB</a:t>
            </a:r>
          </a:p>
          <a:p>
            <a:endParaRPr lang="en-US" dirty="0"/>
          </a:p>
          <a:p>
            <a:r>
              <a:rPr lang="en-US" dirty="0"/>
              <a:t>CAN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3072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more advanced wired communication protocols</a:t>
            </a:r>
          </a:p>
          <a:p>
            <a:pPr lvl="1"/>
            <a:r>
              <a:rPr lang="en-US" dirty="0"/>
              <a:t>With a little less detail</a:t>
            </a:r>
          </a:p>
          <a:p>
            <a:pPr lvl="1"/>
            <a:r>
              <a:rPr lang="en-US" dirty="0"/>
              <a:t>Just give a taste of what they are like</a:t>
            </a:r>
          </a:p>
          <a:p>
            <a:pPr lvl="1"/>
            <a:endParaRPr lang="en-US" dirty="0"/>
          </a:p>
          <a:p>
            <a:r>
              <a:rPr lang="en-US" dirty="0"/>
              <a:t>Think about higher-layer concerns like data routing, interpretation, and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USB</a:t>
            </a:r>
          </a:p>
          <a:p>
            <a:endParaRPr lang="en-US" dirty="0"/>
          </a:p>
          <a:p>
            <a:r>
              <a:rPr lang="en-US" dirty="0"/>
              <a:t>CAN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4373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1CD03-D7AE-4272-B687-FBBC22E47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USB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61302-3E61-4FFF-97EC-096D6CD6C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USB in a </a:t>
            </a:r>
            <a:r>
              <a:rPr lang="en-US" dirty="0" err="1"/>
              <a:t>NutShell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https://www.beyondlogic.org/usbnutshell</a:t>
            </a:r>
            <a:endParaRPr lang="en-US" dirty="0"/>
          </a:p>
          <a:p>
            <a:endParaRPr lang="en-US" dirty="0"/>
          </a:p>
          <a:p>
            <a:r>
              <a:rPr lang="en-US" dirty="0"/>
              <a:t>Other stuff I found useful</a:t>
            </a:r>
          </a:p>
          <a:p>
            <a:pPr lvl="1"/>
            <a:r>
              <a:rPr lang="en-US" dirty="0">
                <a:hlinkClick r:id="rId3"/>
              </a:rPr>
              <a:t>https://www.usbmadesimple.co.uk/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http://kofa.mmto.arizona.edu/stm32all/blue_pill/usb/an57294.pdf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https://en.wikipedia.org/wiki/USB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89288-6AB0-4C5A-AA0C-B99F1650F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7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Serial Bus (USB)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Pervasive wired communication protocol</a:t>
            </a:r>
          </a:p>
          <a:p>
            <a:pPr lvl="1"/>
            <a:r>
              <a:rPr lang="en-US" dirty="0"/>
              <a:t>Universal accurately applies!</a:t>
            </a:r>
          </a:p>
          <a:p>
            <a:pPr lvl="1"/>
            <a:r>
              <a:rPr lang="en-US" dirty="0"/>
              <a:t>Targets predominantly external devices over a plug/cable</a:t>
            </a:r>
          </a:p>
          <a:p>
            <a:pPr lvl="1"/>
            <a:endParaRPr lang="en-US" dirty="0"/>
          </a:p>
          <a:p>
            <a:r>
              <a:rPr lang="en-US" dirty="0"/>
              <a:t>Good combination of simple and capable</a:t>
            </a:r>
          </a:p>
          <a:p>
            <a:pPr lvl="1"/>
            <a:r>
              <a:rPr lang="en-US" dirty="0"/>
              <a:t>Base version for simple devices does not require too much</a:t>
            </a:r>
            <a:br>
              <a:rPr lang="en-US" dirty="0"/>
            </a:br>
            <a:r>
              <a:rPr lang="en-US" dirty="0"/>
              <a:t>in terms of pins or resources</a:t>
            </a:r>
          </a:p>
          <a:p>
            <a:pPr lvl="1"/>
            <a:r>
              <a:rPr lang="en-US" dirty="0"/>
              <a:t>More complex versions can transfer a significant amount of data</a:t>
            </a:r>
          </a:p>
          <a:p>
            <a:pPr lvl="2"/>
            <a:r>
              <a:rPr lang="en-US" dirty="0"/>
              <a:t>These grew organically over time though</a:t>
            </a:r>
          </a:p>
          <a:p>
            <a:pPr lvl="1"/>
            <a:endParaRPr lang="en-US" dirty="0"/>
          </a:p>
          <a:p>
            <a:r>
              <a:rPr lang="en-US" dirty="0"/>
              <a:t>Great support for interoperability</a:t>
            </a:r>
          </a:p>
          <a:p>
            <a:pPr lvl="1"/>
            <a:r>
              <a:rPr lang="en-US" dirty="0"/>
              <a:t>Generic device profiles that allowed for plug-and-play</a:t>
            </a:r>
          </a:p>
          <a:p>
            <a:pPr lvl="1"/>
            <a:r>
              <a:rPr lang="en-US" dirty="0"/>
              <a:t>Supported by OS initiatives to include driver software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22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572F8-0315-4C4B-85D9-B97C16DA1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USB is a layered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8EEC6-81B2-437D-A266-E20ACBC29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USB protocol describes how to:</a:t>
            </a:r>
          </a:p>
          <a:p>
            <a:pPr lvl="1"/>
            <a:r>
              <a:rPr lang="en-US" dirty="0"/>
              <a:t>Electrically send bits</a:t>
            </a:r>
          </a:p>
          <a:p>
            <a:pPr lvl="1"/>
            <a:r>
              <a:rPr lang="en-US" dirty="0"/>
              <a:t>Send frames of multiple bytes</a:t>
            </a:r>
          </a:p>
          <a:p>
            <a:pPr lvl="1"/>
            <a:r>
              <a:rPr lang="en-US" dirty="0"/>
              <a:t>Communicate data between two devices</a:t>
            </a:r>
          </a:p>
          <a:p>
            <a:pPr lvl="1"/>
            <a:r>
              <a:rPr lang="en-US" dirty="0"/>
              <a:t>Communicate specific application data (through device classes)</a:t>
            </a:r>
          </a:p>
          <a:p>
            <a:pPr lvl="1"/>
            <a:endParaRPr lang="en-US" dirty="0"/>
          </a:p>
          <a:p>
            <a:r>
              <a:rPr lang="en-US" dirty="0"/>
              <a:t>Much more complicated, compared to others</a:t>
            </a:r>
          </a:p>
          <a:p>
            <a:pPr lvl="1"/>
            <a:r>
              <a:rPr lang="en-US" dirty="0"/>
              <a:t>SPI: only how to electrically send bits</a:t>
            </a:r>
          </a:p>
          <a:p>
            <a:pPr lvl="1"/>
            <a:r>
              <a:rPr lang="en-US" dirty="0"/>
              <a:t>UART and I2C: how to send frames of bytes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B40846-6F57-4A5F-A735-E6479B616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883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BC0CF50-9C54-4861-8B94-743D06152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395" y="558800"/>
            <a:ext cx="3690299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95E475-89F3-4620-A036-E0BF7E77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and topology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0915F-7297-4D7A-B05D-BFBD20DFD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Hosts and Devices</a:t>
            </a:r>
          </a:p>
          <a:p>
            <a:pPr lvl="1"/>
            <a:r>
              <a:rPr lang="en-US" dirty="0"/>
              <a:t>USB On-The-Go allows host negotiation</a:t>
            </a:r>
          </a:p>
          <a:p>
            <a:pPr lvl="2"/>
            <a:r>
              <a:rPr lang="en-US" dirty="0"/>
              <a:t>Added later. Support devices like smartphones</a:t>
            </a:r>
          </a:p>
          <a:p>
            <a:pPr lvl="1"/>
            <a:endParaRPr lang="en-US" dirty="0"/>
          </a:p>
          <a:p>
            <a:r>
              <a:rPr lang="en-US" dirty="0"/>
              <a:t>Host is in charge of communication (“Upstream”)</a:t>
            </a:r>
          </a:p>
          <a:p>
            <a:endParaRPr lang="en-US" dirty="0"/>
          </a:p>
          <a:p>
            <a:r>
              <a:rPr lang="en-US" dirty="0"/>
              <a:t>Devices provide various capabilities Host can</a:t>
            </a:r>
            <a:br>
              <a:rPr lang="en-US" dirty="0"/>
            </a:br>
            <a:r>
              <a:rPr lang="en-US" dirty="0"/>
              <a:t>interact with (“Downstream”)</a:t>
            </a:r>
          </a:p>
          <a:p>
            <a:pPr lvl="1"/>
            <a:endParaRPr lang="en-US" dirty="0"/>
          </a:p>
          <a:p>
            <a:r>
              <a:rPr lang="en-US" dirty="0"/>
              <a:t>Tiered star topology</a:t>
            </a:r>
          </a:p>
          <a:p>
            <a:pPr lvl="1"/>
            <a:r>
              <a:rPr lang="en-US" dirty="0"/>
              <a:t>Host connects to hubs, which connect to devices</a:t>
            </a:r>
          </a:p>
          <a:p>
            <a:pPr lvl="1"/>
            <a:r>
              <a:rPr lang="en-US" dirty="0"/>
              <a:t>Up to 127 devices per hub. Up to 5 layers of hubs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80B42-B629-43A0-99B4-B46B2D911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1684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972</TotalTime>
  <Words>1880</Words>
  <Application>Microsoft Office PowerPoint</Application>
  <PresentationFormat>Widescreen</PresentationFormat>
  <Paragraphs>384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Courier New</vt:lpstr>
      <vt:lpstr>Tahoma</vt:lpstr>
      <vt:lpstr>Class Slides</vt:lpstr>
      <vt:lpstr>Lecture 14 USB &amp; CAN</vt:lpstr>
      <vt:lpstr>Administrivia</vt:lpstr>
      <vt:lpstr>Administrivia</vt:lpstr>
      <vt:lpstr>Today’s Goals</vt:lpstr>
      <vt:lpstr>Outline</vt:lpstr>
      <vt:lpstr>USB references</vt:lpstr>
      <vt:lpstr>Universal Serial Bus (USB)</vt:lpstr>
      <vt:lpstr>USB is a layered protocol</vt:lpstr>
      <vt:lpstr>Roles and topology</vt:lpstr>
      <vt:lpstr>USB signals</vt:lpstr>
      <vt:lpstr>Synchronizing data</vt:lpstr>
      <vt:lpstr>USB speeds</vt:lpstr>
      <vt:lpstr>USB interactions</vt:lpstr>
      <vt:lpstr>USB token packets</vt:lpstr>
      <vt:lpstr>USB data packets</vt:lpstr>
      <vt:lpstr>Cyclic Redundancy Check (CRC)</vt:lpstr>
      <vt:lpstr>Interacting with USB devices</vt:lpstr>
      <vt:lpstr>USB endpoint types</vt:lpstr>
      <vt:lpstr>USB control endpoint</vt:lpstr>
      <vt:lpstr>USB device descriptors</vt:lpstr>
      <vt:lpstr>Example Microbit</vt:lpstr>
      <vt:lpstr>lsusb output</vt:lpstr>
      <vt:lpstr>Minimal virtual serial USB Device</vt:lpstr>
      <vt:lpstr>HID USB Device (Human Interface Device)</vt:lpstr>
      <vt:lpstr>USB summary</vt:lpstr>
      <vt:lpstr>nRF52 USBD</vt:lpstr>
      <vt:lpstr>Break + Question</vt:lpstr>
      <vt:lpstr>Outline</vt:lpstr>
      <vt:lpstr>Controller Area Network (CAN bus)</vt:lpstr>
      <vt:lpstr>CAN physical connections</vt:lpstr>
      <vt:lpstr>CAN packet format</vt:lpstr>
      <vt:lpstr>CAN message types</vt:lpstr>
      <vt:lpstr>CAN reliability design – detecting errors</vt:lpstr>
      <vt:lpstr>CAN reliability design – handling errors</vt:lpstr>
      <vt:lpstr>CAN summary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 USB</dc:title>
  <dc:creator>Branden Ghena</dc:creator>
  <cp:lastModifiedBy>Branden Ghena</cp:lastModifiedBy>
  <cp:revision>61</cp:revision>
  <dcterms:created xsi:type="dcterms:W3CDTF">2021-05-12T02:20:38Z</dcterms:created>
  <dcterms:modified xsi:type="dcterms:W3CDTF">2022-11-08T21:03:02Z</dcterms:modified>
</cp:coreProperties>
</file>