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7"/>
  </p:notesMasterIdLst>
  <p:sldIdLst>
    <p:sldId id="256" r:id="rId2"/>
    <p:sldId id="484" r:id="rId3"/>
    <p:sldId id="485" r:id="rId4"/>
    <p:sldId id="264" r:id="rId5"/>
    <p:sldId id="509" r:id="rId6"/>
    <p:sldId id="483" r:id="rId7"/>
    <p:sldId id="454" r:id="rId8"/>
    <p:sldId id="481" r:id="rId9"/>
    <p:sldId id="482" r:id="rId10"/>
    <p:sldId id="442" r:id="rId11"/>
    <p:sldId id="438" r:id="rId12"/>
    <p:sldId id="498" r:id="rId13"/>
    <p:sldId id="503" r:id="rId14"/>
    <p:sldId id="508" r:id="rId15"/>
    <p:sldId id="383" r:id="rId16"/>
    <p:sldId id="388" r:id="rId17"/>
    <p:sldId id="491" r:id="rId18"/>
    <p:sldId id="492" r:id="rId19"/>
    <p:sldId id="385" r:id="rId20"/>
    <p:sldId id="393" r:id="rId21"/>
    <p:sldId id="493" r:id="rId22"/>
    <p:sldId id="394" r:id="rId23"/>
    <p:sldId id="390" r:id="rId24"/>
    <p:sldId id="395" r:id="rId25"/>
    <p:sldId id="507" r:id="rId26"/>
    <p:sldId id="406" r:id="rId27"/>
    <p:sldId id="387" r:id="rId28"/>
    <p:sldId id="407" r:id="rId29"/>
    <p:sldId id="408" r:id="rId30"/>
    <p:sldId id="389" r:id="rId31"/>
    <p:sldId id="409" r:id="rId32"/>
    <p:sldId id="412" r:id="rId33"/>
    <p:sldId id="423" r:id="rId34"/>
    <p:sldId id="411" r:id="rId35"/>
    <p:sldId id="410" r:id="rId36"/>
    <p:sldId id="413" r:id="rId37"/>
    <p:sldId id="417" r:id="rId38"/>
    <p:sldId id="414" r:id="rId39"/>
    <p:sldId id="415" r:id="rId40"/>
    <p:sldId id="426" r:id="rId41"/>
    <p:sldId id="479" r:id="rId42"/>
    <p:sldId id="490" r:id="rId43"/>
    <p:sldId id="506" r:id="rId44"/>
    <p:sldId id="496" r:id="rId45"/>
    <p:sldId id="404" r:id="rId46"/>
    <p:sldId id="391" r:id="rId47"/>
    <p:sldId id="398" r:id="rId48"/>
    <p:sldId id="396" r:id="rId49"/>
    <p:sldId id="399" r:id="rId50"/>
    <p:sldId id="400" r:id="rId51"/>
    <p:sldId id="497" r:id="rId52"/>
    <p:sldId id="397" r:id="rId53"/>
    <p:sldId id="401" r:id="rId54"/>
    <p:sldId id="402" r:id="rId55"/>
    <p:sldId id="50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84"/>
            <p14:sldId id="485"/>
            <p14:sldId id="264"/>
          </p14:sldIdLst>
        </p14:section>
        <p14:section name="DMA" id="{EB7836BC-99BC-4AFE-B7A5-DC735145672F}">
          <p14:sldIdLst>
            <p14:sldId id="509"/>
            <p14:sldId id="483"/>
            <p14:sldId id="454"/>
            <p14:sldId id="481"/>
            <p14:sldId id="482"/>
            <p14:sldId id="442"/>
            <p14:sldId id="438"/>
            <p14:sldId id="498"/>
            <p14:sldId id="503"/>
          </p14:sldIdLst>
        </p14:section>
        <p14:section name="Prototyping" id="{639D571A-AD2C-4C59-96DA-68918B1E8B2E}">
          <p14:sldIdLst>
            <p14:sldId id="508"/>
            <p14:sldId id="383"/>
            <p14:sldId id="388"/>
            <p14:sldId id="491"/>
            <p14:sldId id="492"/>
            <p14:sldId id="385"/>
            <p14:sldId id="393"/>
            <p14:sldId id="493"/>
            <p14:sldId id="394"/>
            <p14:sldId id="390"/>
            <p14:sldId id="395"/>
          </p14:sldIdLst>
        </p14:section>
        <p14:section name="Digital Circuits" id="{EE1DC2E9-93D0-436D-9339-8C3B1043052A}">
          <p14:sldIdLst>
            <p14:sldId id="507"/>
            <p14:sldId id="406"/>
            <p14:sldId id="387"/>
            <p14:sldId id="407"/>
            <p14:sldId id="408"/>
            <p14:sldId id="389"/>
            <p14:sldId id="409"/>
            <p14:sldId id="412"/>
            <p14:sldId id="423"/>
            <p14:sldId id="411"/>
            <p14:sldId id="410"/>
            <p14:sldId id="413"/>
            <p14:sldId id="417"/>
            <p14:sldId id="414"/>
            <p14:sldId id="415"/>
            <p14:sldId id="426"/>
            <p14:sldId id="479"/>
            <p14:sldId id="490"/>
          </p14:sldIdLst>
        </p14:section>
        <p14:section name="Components" id="{4467721B-8C4E-492A-8F92-15B42A343270}">
          <p14:sldIdLst>
            <p14:sldId id="506"/>
            <p14:sldId id="496"/>
            <p14:sldId id="404"/>
            <p14:sldId id="391"/>
            <p14:sldId id="398"/>
            <p14:sldId id="396"/>
            <p14:sldId id="399"/>
            <p14:sldId id="400"/>
            <p14:sldId id="497"/>
            <p14:sldId id="397"/>
            <p14:sldId id="401"/>
            <p14:sldId id="402"/>
          </p14:sldIdLst>
        </p14:section>
        <p14:section name="Wrapup" id="{29A7F866-9DA9-446B-8359-CE426CB89C7A}">
          <p14:sldIdLst>
            <p14:sldId id="5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  <a:srgbClr val="D9D9D9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" TargetMode="External"/><Relationship Id="rId2" Type="http://schemas.openxmlformats.org/officeDocument/2006/relationships/hyperlink" Target="https://www.sparkfu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mouser.com/" TargetMode="External"/><Relationship Id="rId4" Type="http://schemas.openxmlformats.org/officeDocument/2006/relationships/hyperlink" Target="https://www.digikey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shpark.com/" TargetMode="External"/><Relationship Id="rId2" Type="http://schemas.openxmlformats.org/officeDocument/2006/relationships/hyperlink" Target="https://fritz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technote.com/html/Electronics_CMOS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sparkfun.com/tutorials/button-and-switch-basic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sparkfun.com/tutorials/light-emitting-diodes-leds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product/2975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products/13989" TargetMode="External"/><Relationship Id="rId2" Type="http://schemas.openxmlformats.org/officeDocument/2006/relationships/hyperlink" Target="https://tech.microbit.org/hardware/schemat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learn.sparkfun.com/tutorials/microbit-breakout-board-hookup-guide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shop.adafruit.com/datasheets/FLR-100WAS-RGB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sz="5300" dirty="0"/>
              <a:t>Prototyping &amp; Digital Circuits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peripheral interaction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Configure the peripheral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peripheral interrupts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peripheral DMA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peripheral</a:t>
            </a:r>
          </a:p>
          <a:p>
            <a:pPr marL="0" indent="0">
              <a:buNone/>
            </a:pPr>
            <a:r>
              <a:rPr lang="en-US" dirty="0"/>
              <a:t>Continue on to other code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Interrupt occurs, signaling DMA transfer complete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Set up next DMA transfer</a:t>
            </a:r>
          </a:p>
          <a:p>
            <a:pPr marL="0" indent="0">
              <a:buNone/>
            </a:pPr>
            <a:r>
              <a:rPr lang="en-US" dirty="0"/>
              <a:t>Continue on to other code, and 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331752-667D-4171-B6C2-C38BDA80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62" y="2723940"/>
            <a:ext cx="8578464" cy="334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Special-purpose 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 uses “</a:t>
            </a:r>
            <a:r>
              <a:rPr lang="en-US" dirty="0" err="1"/>
              <a:t>EasyDMA</a:t>
            </a:r>
            <a:r>
              <a:rPr lang="en-US" dirty="0"/>
              <a:t>”, which is built into individual peripherals</a:t>
            </a:r>
          </a:p>
          <a:p>
            <a:pPr lvl="1"/>
            <a:r>
              <a:rPr lang="en-US" dirty="0"/>
              <a:t>Only capable of transferring data in/out of that peripheral</a:t>
            </a:r>
          </a:p>
          <a:p>
            <a:pPr lvl="1"/>
            <a:r>
              <a:rPr lang="en-US" dirty="0"/>
              <a:t>Easier to set up and use in practice</a:t>
            </a:r>
          </a:p>
          <a:p>
            <a:pPr lvl="1"/>
            <a:r>
              <a:rPr lang="en-US" dirty="0"/>
              <a:t>Only available on some peripherals though (no DMA for TEMP)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315FB-71AE-4C12-AFDE-1A72A7AA4147}"/>
              </a:ext>
            </a:extLst>
          </p:cNvPr>
          <p:cNvSpPr txBox="1"/>
          <p:nvPr/>
        </p:nvSpPr>
        <p:spPr>
          <a:xfrm>
            <a:off x="977183" y="6038334"/>
            <a:ext cx="600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Warning</a:t>
            </a:r>
            <a:r>
              <a:rPr lang="en-US" dirty="0"/>
              <a:t>: addresses for DMA buffer MUST be in RAM!</a:t>
            </a:r>
          </a:p>
        </p:txBody>
      </p:sp>
    </p:spTree>
    <p:extLst>
      <p:ext uri="{BB962C8B-B14F-4D97-AF65-F5344CB8AC3E}">
        <p14:creationId xmlns:p14="http://schemas.microsoft.com/office/powerpoint/2010/main" val="236574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CBBB-C70D-2B2C-ADCA-30336272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2A-12BB-B1AE-1741-658B56A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peripherals/devices should you use the DMA for?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FDDE-3962-16CC-3FD3-8098F9E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CBBB-C70D-2B2C-ADCA-30336272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2A-12BB-B1AE-1741-658B56A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peripherals/devices should you use the DMA for?</a:t>
            </a:r>
          </a:p>
          <a:p>
            <a:endParaRPr lang="en-US" dirty="0"/>
          </a:p>
          <a:p>
            <a:pPr lvl="1"/>
            <a:r>
              <a:rPr lang="en-US" dirty="0"/>
              <a:t>Anything where there is a lot of data coming in over a period of time</a:t>
            </a:r>
          </a:p>
          <a:p>
            <a:pPr lvl="2"/>
            <a:r>
              <a:rPr lang="en-US" dirty="0"/>
              <a:t>Either a big buffer of lots of data, like a radio message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Or a bunch of individual samples, coming in quickly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Devices</a:t>
            </a:r>
          </a:p>
          <a:p>
            <a:pPr lvl="2"/>
            <a:r>
              <a:rPr lang="en-US" dirty="0"/>
              <a:t>Messages to/from other devices (radios, wired busses)</a:t>
            </a:r>
          </a:p>
          <a:p>
            <a:pPr lvl="2"/>
            <a:r>
              <a:rPr lang="en-US" dirty="0"/>
              <a:t>Sensor readings (if read quickly)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Canonical example from general computing: disks (HDD/SSD)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FDDE-3962-16CC-3FD3-8098F9E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b="1" dirty="0"/>
              <a:t>Prototyping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2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thing work at all?</a:t>
            </a:r>
          </a:p>
          <a:p>
            <a:pPr lvl="1"/>
            <a:r>
              <a:rPr lang="en-US" dirty="0"/>
              <a:t>Particular IC</a:t>
            </a:r>
          </a:p>
          <a:p>
            <a:pPr lvl="1"/>
            <a:r>
              <a:rPr lang="en-US" dirty="0"/>
              <a:t>Circuit layout</a:t>
            </a:r>
          </a:p>
          <a:p>
            <a:pPr lvl="1"/>
            <a:r>
              <a:rPr lang="en-US" dirty="0"/>
              <a:t>Software design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Sometimes before doing something more serious with it</a:t>
            </a:r>
          </a:p>
          <a:p>
            <a:pPr lvl="1"/>
            <a:r>
              <a:rPr lang="en-US" dirty="0"/>
              <a:t>Design a PCB, Make a product,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uncommon that the prototype is as far as you’ll 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BB73-6792-4C85-B067-45D792CC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Isolating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ED9A3-0F01-42F9-BDE1-174E7D6D8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when prototyping is to isolate the question at hand</a:t>
            </a:r>
          </a:p>
          <a:p>
            <a:endParaRPr lang="en-US" dirty="0"/>
          </a:p>
          <a:p>
            <a:r>
              <a:rPr lang="en-US" dirty="0"/>
              <a:t>Do consider</a:t>
            </a:r>
          </a:p>
          <a:p>
            <a:pPr lvl="1"/>
            <a:r>
              <a:rPr lang="en-US" dirty="0"/>
              <a:t>New sensor/IC/component/whatever</a:t>
            </a:r>
          </a:p>
          <a:p>
            <a:endParaRPr lang="en-US" dirty="0"/>
          </a:p>
          <a:p>
            <a:r>
              <a:rPr lang="en-US" dirty="0"/>
              <a:t>Do not consider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Interference</a:t>
            </a:r>
          </a:p>
          <a:p>
            <a:pPr lvl="1"/>
            <a:r>
              <a:rPr lang="en-US" dirty="0"/>
              <a:t>Enclosure</a:t>
            </a:r>
          </a:p>
          <a:p>
            <a:pPr lvl="1"/>
            <a:r>
              <a:rPr lang="en-US" dirty="0"/>
              <a:t>Stable microcontroller</a:t>
            </a:r>
          </a:p>
          <a:p>
            <a:pPr lvl="1"/>
            <a:r>
              <a:rPr lang="en-US" dirty="0"/>
              <a:t>Soldering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3F497-767E-4A7C-843D-0C1AFFB1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3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A1F0-ACA7-419D-85E3-BE0E9749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2919-5F75-489B-9D3F-4847D4D6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576558" cy="5029200"/>
          </a:xfrm>
        </p:spPr>
        <p:txBody>
          <a:bodyPr/>
          <a:lstStyle/>
          <a:p>
            <a:r>
              <a:rPr lang="en-US" dirty="0"/>
              <a:t>Prototyping vendors</a:t>
            </a:r>
          </a:p>
          <a:p>
            <a:pPr lvl="1"/>
            <a:r>
              <a:rPr lang="en-US" dirty="0"/>
              <a:t>Where you look for cool stuff to buy</a:t>
            </a:r>
          </a:p>
          <a:p>
            <a:pPr lvl="1"/>
            <a:r>
              <a:rPr lang="en-US" dirty="0">
                <a:hlinkClick r:id="rId2"/>
              </a:rPr>
              <a:t>Sparkfun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Adafruit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Electronics vendors</a:t>
            </a:r>
          </a:p>
          <a:p>
            <a:pPr lvl="1"/>
            <a:r>
              <a:rPr lang="en-US" dirty="0"/>
              <a:t>Where you buy parts when you know what you need</a:t>
            </a:r>
          </a:p>
          <a:p>
            <a:pPr lvl="1"/>
            <a:r>
              <a:rPr lang="en-US" dirty="0">
                <a:hlinkClick r:id="rId4"/>
              </a:rPr>
              <a:t>Digikey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Mouser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5CF9D-D817-4417-999B-8292DDB2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E090A-3BDE-45E7-8B41-CC5A882BF7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53" y="228600"/>
            <a:ext cx="63962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77B3-B2FC-4B3C-A530-B35BF97D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3577-BC2C-46D2-B1FC-5E65A5FE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Breadboarding</a:t>
            </a:r>
          </a:p>
          <a:p>
            <a:pPr lvl="1"/>
            <a:r>
              <a:rPr lang="en-US" dirty="0"/>
              <a:t>Plug and connect components as needed</a:t>
            </a:r>
          </a:p>
          <a:p>
            <a:pPr lvl="1"/>
            <a:r>
              <a:rPr lang="en-US" dirty="0"/>
              <a:t>Build up arbitrarily complex designs from nothing</a:t>
            </a:r>
          </a:p>
          <a:p>
            <a:pPr lvl="1"/>
            <a:endParaRPr lang="en-US" dirty="0"/>
          </a:p>
          <a:p>
            <a:r>
              <a:rPr lang="en-US" dirty="0"/>
              <a:t>Development kits</a:t>
            </a:r>
          </a:p>
          <a:p>
            <a:pPr lvl="1"/>
            <a:r>
              <a:rPr lang="en-US" dirty="0"/>
              <a:t>Pre-fabricated systems design for testing components</a:t>
            </a:r>
          </a:p>
          <a:p>
            <a:pPr lvl="1"/>
            <a:endParaRPr lang="en-US" dirty="0"/>
          </a:p>
          <a:p>
            <a:r>
              <a:rPr lang="en-US" dirty="0"/>
              <a:t>Small-scale test PCBs</a:t>
            </a:r>
          </a:p>
          <a:p>
            <a:pPr lvl="1"/>
            <a:r>
              <a:rPr lang="en-US" dirty="0"/>
              <a:t>Design a PCB that demonstrates the thing you’re interested in</a:t>
            </a:r>
          </a:p>
          <a:p>
            <a:pPr lvl="2"/>
            <a:r>
              <a:rPr lang="en-US" dirty="0"/>
              <a:t>Making a PCB is less hard than some might think (Eagle, </a:t>
            </a:r>
            <a:r>
              <a:rPr lang="en-US" dirty="0">
                <a:hlinkClick r:id="rId2"/>
              </a:rPr>
              <a:t>Fritzing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$20-30 for small, low-speed PCBs from batch services like </a:t>
            </a:r>
            <a:r>
              <a:rPr lang="en-US" dirty="0">
                <a:hlinkClick r:id="rId3"/>
              </a:rPr>
              <a:t>OSHPark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89CE9-2F08-47F8-B993-29C71A78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additional product photo">
            <a:extLst>
              <a:ext uri="{FF2B5EF4-FFF2-40B4-BE49-F238E27FC236}">
                <a16:creationId xmlns:a16="http://schemas.microsoft.com/office/drawing/2014/main" id="{C39CCAF5-3C2B-40EA-8311-C0D3D527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449" y="251930"/>
            <a:ext cx="2080130" cy="15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RF52840 DK">
            <a:extLst>
              <a:ext uri="{FF2B5EF4-FFF2-40B4-BE49-F238E27FC236}">
                <a16:creationId xmlns:a16="http://schemas.microsoft.com/office/drawing/2014/main" id="{86B2D013-FCBD-4B94-9B5A-F1D2C512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88" y="582663"/>
            <a:ext cx="1824318" cy="38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3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Breadboards for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20775"/>
            <a:ext cx="10972800" cy="5029200"/>
          </a:xfrm>
        </p:spPr>
        <p:txBody>
          <a:bodyPr/>
          <a:lstStyle/>
          <a:p>
            <a:r>
              <a:rPr lang="en-US" dirty="0"/>
              <a:t>Reusable platform for temporary circuits</a:t>
            </a:r>
          </a:p>
          <a:p>
            <a:pPr lvl="1"/>
            <a:endParaRPr lang="en-US" dirty="0"/>
          </a:p>
          <a:p>
            <a:r>
              <a:rPr lang="en-US" dirty="0"/>
              <a:t>Plug in jumper wires and through-hold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2" descr="breadboard5">
            <a:extLst>
              <a:ext uri="{FF2B5EF4-FFF2-40B4-BE49-F238E27FC236}">
                <a16:creationId xmlns:a16="http://schemas.microsoft.com/office/drawing/2014/main" id="{8DD5F21E-5599-4E4B-9F88-C8E3F3673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238" y="2834639"/>
            <a:ext cx="6863820" cy="359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Newbiehack-Resistors-4!7K-Ohm-Quarterwatt-Through-Hole">
            <a:extLst>
              <a:ext uri="{FF2B5EF4-FFF2-40B4-BE49-F238E27FC236}">
                <a16:creationId xmlns:a16="http://schemas.microsoft.com/office/drawing/2014/main" id="{C78CC2FC-8255-4E6B-9E2B-269F9FB6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103" y="357521"/>
            <a:ext cx="2358996" cy="24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1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1B76-247F-49F1-A197-59E20CF0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EC10-8602-43D1-8CE4-511B198D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  <a:p>
            <a:pPr lvl="1"/>
            <a:r>
              <a:rPr lang="en-US" dirty="0"/>
              <a:t>Debrief: How did that go?</a:t>
            </a:r>
          </a:p>
          <a:p>
            <a:pPr lvl="2"/>
            <a:r>
              <a:rPr lang="en-US" dirty="0"/>
              <a:t>Can use personal computers if preferred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See schedule of Lab hours available on Canvas for checkoffs</a:t>
            </a:r>
          </a:p>
          <a:p>
            <a:pPr lvl="2"/>
            <a:r>
              <a:rPr lang="en-US" dirty="0"/>
              <a:t>Due by end-of-day Thursday</a:t>
            </a:r>
          </a:p>
          <a:p>
            <a:pPr lvl="2"/>
            <a:r>
              <a:rPr lang="en-US" dirty="0"/>
              <a:t>Also due are </a:t>
            </a:r>
            <a:r>
              <a:rPr lang="en-US" dirty="0" err="1"/>
              <a:t>postlab</a:t>
            </a:r>
            <a:r>
              <a:rPr lang="en-US" dirty="0"/>
              <a:t> questions (on Canvas)</a:t>
            </a:r>
          </a:p>
          <a:p>
            <a:pPr lvl="1"/>
            <a:endParaRPr lang="en-US" dirty="0"/>
          </a:p>
          <a:p>
            <a:r>
              <a:rPr lang="en-US" dirty="0"/>
              <a:t>Quiz</a:t>
            </a:r>
          </a:p>
          <a:p>
            <a:pPr lvl="1"/>
            <a:r>
              <a:rPr lang="en-US" dirty="0"/>
              <a:t>Today at end of class!</a:t>
            </a:r>
          </a:p>
          <a:p>
            <a:pPr lvl="1"/>
            <a:r>
              <a:rPr lang="en-US" dirty="0"/>
              <a:t>Someone remind me at ~4:30 if I don’t stop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D2708-CCD5-4557-B6B1-FF3228F9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breadboard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3667" cy="2902920"/>
          </a:xfrm>
        </p:spPr>
        <p:txBody>
          <a:bodyPr>
            <a:normAutofit/>
          </a:bodyPr>
          <a:lstStyle/>
          <a:p>
            <a:r>
              <a:rPr lang="en-US" dirty="0"/>
              <a:t>Component leads and wires are inserted into holes in the breadboard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Half-rows of five holes are connected</a:t>
            </a:r>
          </a:p>
          <a:p>
            <a:r>
              <a:rPr lang="en-US" dirty="0"/>
              <a:t>Vertical columns are connected for power/ground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0ED5-74F6-4D7C-B29F-03A1B8E8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breadboard1">
            <a:extLst>
              <a:ext uri="{FF2B5EF4-FFF2-40B4-BE49-F238E27FC236}">
                <a16:creationId xmlns:a16="http://schemas.microsoft.com/office/drawing/2014/main" id="{CD37B5EA-461E-44A1-BE03-B4E2574D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03" y="4017873"/>
            <a:ext cx="2170457" cy="25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178319F-B443-4B8E-AF94-16DFD91C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0689" y="4212871"/>
            <a:ext cx="1593234" cy="13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FBD3BB-F903-41A0-8EF3-CE3086A1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79334" y="825009"/>
            <a:ext cx="3636990" cy="54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63513-A556-4F77-AF37-A8F9065C1051}"/>
              </a:ext>
            </a:extLst>
          </p:cNvPr>
          <p:cNvSpPr txBox="1"/>
          <p:nvPr/>
        </p:nvSpPr>
        <p:spPr>
          <a:xfrm>
            <a:off x="4675913" y="5707915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Holes to</a:t>
            </a:r>
          </a:p>
          <a:p>
            <a:r>
              <a:rPr lang="en-US" sz="2400" dirty="0"/>
              <a:t>insert wires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7879BF-23B4-4EF7-B7D3-52A5CDE8BF8D}"/>
              </a:ext>
            </a:extLst>
          </p:cNvPr>
          <p:cNvSpPr/>
          <p:nvPr/>
        </p:nvSpPr>
        <p:spPr>
          <a:xfrm>
            <a:off x="5760898" y="451116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89B62E-1CA4-427B-ADA7-F566CDB5709B}"/>
              </a:ext>
            </a:extLst>
          </p:cNvPr>
          <p:cNvSpPr/>
          <p:nvPr/>
        </p:nvSpPr>
        <p:spPr>
          <a:xfrm>
            <a:off x="7871961" y="1071116"/>
            <a:ext cx="204716" cy="499508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82D98-8BBE-42EC-B321-6FABA5D97E9E}"/>
              </a:ext>
            </a:extLst>
          </p:cNvPr>
          <p:cNvSpPr/>
          <p:nvPr/>
        </p:nvSpPr>
        <p:spPr>
          <a:xfrm>
            <a:off x="8415563" y="1014248"/>
            <a:ext cx="1141322" cy="154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18876-A0AD-4907-A1FF-F589B8E137D7}"/>
              </a:ext>
            </a:extLst>
          </p:cNvPr>
          <p:cNvSpPr/>
          <p:nvPr/>
        </p:nvSpPr>
        <p:spPr>
          <a:xfrm>
            <a:off x="9681989" y="1018799"/>
            <a:ext cx="1141322" cy="150126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82879-F917-4E6C-BC47-E6ACD32520DF}"/>
              </a:ext>
            </a:extLst>
          </p:cNvPr>
          <p:cNvSpPr/>
          <p:nvPr/>
        </p:nvSpPr>
        <p:spPr>
          <a:xfrm>
            <a:off x="8115314" y="1069026"/>
            <a:ext cx="204716" cy="4995081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B9B3-905F-453B-B928-CDC9AFB8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 LED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B7CE2-55B6-42EC-9779-40D2EBE5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button to control 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AE956-620E-4CCE-927F-DBC5DDF4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10242" name="Picture 2" descr="How to Use a Breadboard">
            <a:extLst>
              <a:ext uri="{FF2B5EF4-FFF2-40B4-BE49-F238E27FC236}">
                <a16:creationId xmlns:a16="http://schemas.microsoft.com/office/drawing/2014/main" id="{4E12B7D4-2113-473E-8E54-4367F204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89429"/>
            <a:ext cx="6093994" cy="66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19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wires in large bird nests makes debugging very difficult</a:t>
            </a:r>
          </a:p>
          <a:p>
            <a:pPr lvl="1"/>
            <a:r>
              <a:rPr lang="en-US" dirty="0"/>
              <a:t>Shorter, constrained wires are easier to understand</a:t>
            </a:r>
          </a:p>
          <a:p>
            <a:pPr lvl="1"/>
            <a:r>
              <a:rPr lang="en-US" dirty="0"/>
              <a:t>In this class, we’ll only have large jumper wires though…</a:t>
            </a:r>
          </a:p>
          <a:p>
            <a:pPr lvl="1"/>
            <a:endParaRPr lang="en-US" dirty="0"/>
          </a:p>
          <a:p>
            <a:r>
              <a:rPr lang="en-US" dirty="0"/>
              <a:t>Use the minimum jumpers necessary,</a:t>
            </a:r>
            <a:br>
              <a:rPr lang="en-US" dirty="0"/>
            </a:br>
            <a:r>
              <a:rPr lang="en-US" dirty="0"/>
              <a:t>mostly use breadboard for connections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F1CD0-25FF-4C38-B54C-08655E832A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709" y="3768128"/>
            <a:ext cx="2603662" cy="23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97C90-C188-4A2D-8683-C9090DC48E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438" y="3768128"/>
            <a:ext cx="2604428" cy="2309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6A589-247E-4299-960A-93B21B080FDA}"/>
              </a:ext>
            </a:extLst>
          </p:cNvPr>
          <p:cNvSpPr txBox="1"/>
          <p:nvPr/>
        </p:nvSpPr>
        <p:spPr>
          <a:xfrm>
            <a:off x="8026469" y="5585235"/>
            <a:ext cx="100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29648-FFC5-4F1D-A885-20DBC308CBFE}"/>
              </a:ext>
            </a:extLst>
          </p:cNvPr>
          <p:cNvSpPr txBox="1"/>
          <p:nvPr/>
        </p:nvSpPr>
        <p:spPr>
          <a:xfrm>
            <a:off x="3989973" y="5616163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Bad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D5491FC-BA41-4743-AD83-F562CAF1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5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toBoard - Square 2&quot;">
            <a:extLst>
              <a:ext uri="{FF2B5EF4-FFF2-40B4-BE49-F238E27FC236}">
                <a16:creationId xmlns:a16="http://schemas.microsoft.com/office/drawing/2014/main" id="{18D35644-0D57-449D-BD20-C0E36573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927" y="1486366"/>
            <a:ext cx="4342467" cy="43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EA41A9-C0F5-4D8F-8F3C-0594DD5E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permanent breadboards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FC40-75CD-4E5E-9391-D88B3593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Breadboards are also known as “Solderless Breadboards”</a:t>
            </a:r>
          </a:p>
          <a:p>
            <a:endParaRPr lang="en-US" dirty="0"/>
          </a:p>
          <a:p>
            <a:r>
              <a:rPr lang="en-US" dirty="0"/>
              <a:t>Protoboard allows configurable circuits</a:t>
            </a:r>
          </a:p>
          <a:p>
            <a:pPr lvl="1"/>
            <a:r>
              <a:rPr lang="en-US" dirty="0"/>
              <a:t>Solder jumper wires between locations</a:t>
            </a:r>
          </a:p>
          <a:p>
            <a:pPr lvl="1"/>
            <a:r>
              <a:rPr lang="en-US" dirty="0"/>
              <a:t>Solder adjacent pads to form connection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Usually not worth it (just make a PCB)</a:t>
            </a:r>
          </a:p>
          <a:p>
            <a:pPr lvl="1"/>
            <a:r>
              <a:rPr lang="en-US" dirty="0"/>
              <a:t>Does solve core problem of breadboards:</a:t>
            </a:r>
            <a:br>
              <a:rPr lang="en-US" dirty="0"/>
            </a:br>
            <a:r>
              <a:rPr lang="en-US" dirty="0"/>
              <a:t>things getting unintentionally unplugged</a:t>
            </a:r>
          </a:p>
          <a:p>
            <a:pPr lvl="1"/>
            <a:r>
              <a:rPr lang="en-US" dirty="0"/>
              <a:t>Might be useful for some projects!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E42A0-2EAD-456F-A344-C3D2ECC5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12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not use breadboards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Breadboards work great for digital circuits and simple analog!</a:t>
            </a:r>
          </a:p>
          <a:p>
            <a:pPr lvl="1"/>
            <a:endParaRPr lang="en-US" dirty="0"/>
          </a:p>
          <a:p>
            <a:r>
              <a:rPr lang="en-US" dirty="0"/>
              <a:t>High voltage/current are bad for breadboards</a:t>
            </a:r>
          </a:p>
          <a:p>
            <a:pPr lvl="1"/>
            <a:r>
              <a:rPr lang="en-US" dirty="0"/>
              <a:t>Honestly, anything above 12 volts DC shouldn’t be in a breadboard</a:t>
            </a:r>
          </a:p>
          <a:p>
            <a:pPr lvl="1"/>
            <a:r>
              <a:rPr lang="en-US" dirty="0"/>
              <a:t>Also avoid high-power applications above a few Watts</a:t>
            </a:r>
          </a:p>
          <a:p>
            <a:pPr lvl="1"/>
            <a:r>
              <a:rPr lang="en-US" dirty="0"/>
              <a:t>Never put AC in a breadboard!</a:t>
            </a:r>
          </a:p>
          <a:p>
            <a:pPr lvl="1"/>
            <a:endParaRPr lang="en-US" dirty="0"/>
          </a:p>
          <a:p>
            <a:r>
              <a:rPr lang="en-US" dirty="0"/>
              <a:t>Sensitive analog circuits</a:t>
            </a:r>
          </a:p>
          <a:p>
            <a:pPr lvl="1"/>
            <a:r>
              <a:rPr lang="en-US" dirty="0"/>
              <a:t>Particularly anything sensitive to capacitance may not work right</a:t>
            </a:r>
          </a:p>
          <a:p>
            <a:pPr lvl="1"/>
            <a:r>
              <a:rPr lang="en-US" dirty="0"/>
              <a:t>Sets of metal holes with strips connecting them function as capacitors</a:t>
            </a:r>
          </a:p>
          <a:p>
            <a:pPr lvl="1"/>
            <a:endParaRPr lang="en-US" dirty="0"/>
          </a:p>
          <a:p>
            <a:r>
              <a:rPr lang="en-US" dirty="0"/>
              <a:t>Anything in long term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0ED5-74F6-4D7C-B29F-03A1B8E8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02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endParaRPr lang="en-US" dirty="0"/>
          </a:p>
          <a:p>
            <a:r>
              <a:rPr lang="en-US" b="1" dirty="0"/>
              <a:t>Digital Circuits</a:t>
            </a:r>
          </a:p>
          <a:p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69184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8D74-D2DE-4DF5-9EA9-F03B908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694C-39F9-433D-9269-61406E2B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91605" cy="5029200"/>
          </a:xfrm>
        </p:spPr>
        <p:txBody>
          <a:bodyPr>
            <a:normAutofit/>
          </a:bodyPr>
          <a:lstStyle/>
          <a:p>
            <a:r>
              <a:rPr lang="en-US" dirty="0"/>
              <a:t>Exist in two states:</a:t>
            </a:r>
          </a:p>
          <a:p>
            <a:pPr lvl="1"/>
            <a:r>
              <a:rPr lang="en-US" dirty="0"/>
              <a:t>High (a.k.a. Set, a.k.a. 1)</a:t>
            </a:r>
          </a:p>
          <a:p>
            <a:pPr lvl="1"/>
            <a:r>
              <a:rPr lang="en-US" dirty="0"/>
              <a:t>Low (a.k.a. Clear, a.k.a. 0)</a:t>
            </a:r>
          </a:p>
          <a:p>
            <a:pPr lvl="1"/>
            <a:endParaRPr lang="en-US" dirty="0"/>
          </a:p>
          <a:p>
            <a:r>
              <a:rPr lang="en-US" dirty="0"/>
              <a:t>Simpler to interact with</a:t>
            </a:r>
          </a:p>
          <a:p>
            <a:pPr lvl="1"/>
            <a:r>
              <a:rPr lang="en-US" dirty="0"/>
              <a:t>Constrained to two voltages</a:t>
            </a:r>
          </a:p>
          <a:p>
            <a:pPr lvl="1"/>
            <a:r>
              <a:rPr lang="en-US" dirty="0"/>
              <a:t>With quick transitions between the two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math for voltage level</a:t>
            </a:r>
          </a:p>
          <a:p>
            <a:pPr lvl="2"/>
            <a:r>
              <a:rPr lang="en-US" dirty="0"/>
              <a:t>Either high or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A900-E942-42FA-9193-B475F107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DDD2EFA-AF85-4108-8DF8-505D0084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DC6F6-E67D-4549-B6A4-4A4F33DD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4758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 map to voltage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6690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Upper range is high signal</a:t>
            </a:r>
          </a:p>
          <a:p>
            <a:pPr lvl="1"/>
            <a:r>
              <a:rPr lang="en-US" dirty="0"/>
              <a:t>~0.7*VDD</a:t>
            </a:r>
          </a:p>
          <a:p>
            <a:r>
              <a:rPr lang="en-US" dirty="0"/>
              <a:t>Bottom range is low signal</a:t>
            </a:r>
          </a:p>
          <a:p>
            <a:pPr lvl="1"/>
            <a:r>
              <a:rPr lang="en-US" dirty="0"/>
              <a:t>~0.3*VDD</a:t>
            </a:r>
          </a:p>
          <a:p>
            <a:endParaRPr lang="en-US" dirty="0"/>
          </a:p>
          <a:p>
            <a:r>
              <a:rPr lang="en-US" dirty="0"/>
              <a:t>Middle is undefined</a:t>
            </a:r>
          </a:p>
          <a:p>
            <a:pPr lvl="1"/>
            <a:r>
              <a:rPr lang="en-US" dirty="0"/>
              <a:t>Only exists during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1BFC7-2508-472A-A5FA-947C0E0C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32" y="1143000"/>
            <a:ext cx="8454762" cy="50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6B1DE-654E-4805-98DC-ECE9C877B80C}"/>
              </a:ext>
            </a:extLst>
          </p:cNvPr>
          <p:cNvSpPr txBox="1"/>
          <p:nvPr/>
        </p:nvSpPr>
        <p:spPr>
          <a:xfrm>
            <a:off x="4454883" y="6214057"/>
            <a:ext cx="433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http://www.sharetechnote.com/html/Electronics_CMOS.html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C447-A1CB-4C93-B744-E9F051A09142}"/>
              </a:ext>
            </a:extLst>
          </p:cNvPr>
          <p:cNvSpPr/>
          <p:nvPr/>
        </p:nvSpPr>
        <p:spPr>
          <a:xfrm>
            <a:off x="7962900" y="1143000"/>
            <a:ext cx="736600" cy="50254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7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9629-87FC-4DAA-A481-F4DB71BE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F824C-B1DC-4732-90BF-E32DFBC6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components together with digital signals</a:t>
            </a:r>
          </a:p>
          <a:p>
            <a:pPr lvl="1"/>
            <a:r>
              <a:rPr lang="en-US" dirty="0"/>
              <a:t>Mostly ICs</a:t>
            </a:r>
          </a:p>
          <a:p>
            <a:pPr lvl="1"/>
            <a:r>
              <a:rPr lang="en-US" dirty="0"/>
              <a:t>Also buttons/switches and LEDs</a:t>
            </a:r>
          </a:p>
          <a:p>
            <a:pPr lvl="1"/>
            <a:endParaRPr lang="en-US" dirty="0"/>
          </a:p>
          <a:p>
            <a:r>
              <a:rPr lang="en-US" dirty="0"/>
              <a:t>Way simpler than analog circuits</a:t>
            </a:r>
          </a:p>
          <a:p>
            <a:pPr lvl="1"/>
            <a:r>
              <a:rPr lang="en-US" dirty="0"/>
              <a:t>Mostly connecting boxes with wires</a:t>
            </a:r>
          </a:p>
          <a:p>
            <a:pPr lvl="1"/>
            <a:r>
              <a:rPr lang="en-US" dirty="0"/>
              <a:t>Plus a few resistors here and there</a:t>
            </a:r>
          </a:p>
          <a:p>
            <a:pPr lvl="1"/>
            <a:endParaRPr lang="en-US" dirty="0"/>
          </a:p>
          <a:p>
            <a:r>
              <a:rPr lang="en-US" dirty="0"/>
              <a:t>An abstraction</a:t>
            </a:r>
          </a:p>
          <a:p>
            <a:pPr lvl="1"/>
            <a:r>
              <a:rPr lang="en-US" dirty="0"/>
              <a:t>Not sufficient for fully understanding electronics behavior, but close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CDE8-B6FD-4439-8C50-26B8C785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0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4001FD-1D20-4D49-A343-7E082566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348" y="2064710"/>
            <a:ext cx="3576046" cy="3200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A3B06-7C58-4D38-A58C-6160996E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FDAC-DDAE-472F-BB6A-59D5E5AE0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Pole, Double Throw switch</a:t>
            </a:r>
          </a:p>
          <a:p>
            <a:pPr lvl="1"/>
            <a:r>
              <a:rPr lang="en-US" dirty="0"/>
              <a:t>Middle pin (Pole) connects to one of two outer pins (Throws)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 controlling microcontrollers</a:t>
            </a:r>
          </a:p>
          <a:p>
            <a:pPr lvl="1"/>
            <a:r>
              <a:rPr lang="en-US" dirty="0"/>
              <a:t>Often connect outer pins to VCC and Ground respectively</a:t>
            </a:r>
          </a:p>
          <a:p>
            <a:pPr lvl="1"/>
            <a:r>
              <a:rPr lang="en-US" dirty="0"/>
              <a:t>Input then goes High or Low depending on switch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0003B-EE7C-4C45-B82D-4F7DAF35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 descr="Button and Switch Basics - learn.sparkfun.com">
            <a:extLst>
              <a:ext uri="{FF2B5EF4-FFF2-40B4-BE49-F238E27FC236}">
                <a16:creationId xmlns:a16="http://schemas.microsoft.com/office/drawing/2014/main" id="{B46B2C5E-450D-4DCF-BBD7-F66374C4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064710"/>
            <a:ext cx="6267450" cy="24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68780-5512-4EBB-AA76-66ADF893E2A6}"/>
              </a:ext>
            </a:extLst>
          </p:cNvPr>
          <p:cNvSpPr txBox="1"/>
          <p:nvPr/>
        </p:nvSpPr>
        <p:spPr>
          <a:xfrm>
            <a:off x="731859" y="6216134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https://learn.sparkfun.com/tutorials/button-and-switch-basics/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9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C0CB-95E5-4231-B9FB-BD77A2F2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F1E3-51FE-4D14-B2C4-EC088EC4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time to start forming teams and working on Proposals</a:t>
            </a:r>
          </a:p>
          <a:p>
            <a:pPr lvl="1"/>
            <a:r>
              <a:rPr lang="en-US" dirty="0"/>
              <a:t>Due next week Thursday! (10/13)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Project details are posted to </a:t>
            </a:r>
            <a:r>
              <a:rPr lang="en-US" dirty="0" err="1"/>
              <a:t>Campuswire</a:t>
            </a:r>
            <a:endParaRPr lang="en-US" dirty="0"/>
          </a:p>
          <a:p>
            <a:pPr lvl="1"/>
            <a:r>
              <a:rPr lang="en-US" dirty="0"/>
              <a:t>Specific proposal details are on the Canvas assignment</a:t>
            </a:r>
          </a:p>
          <a:p>
            <a:pPr lvl="2"/>
            <a:r>
              <a:rPr lang="en-US" dirty="0"/>
              <a:t>1-2 pages, with some specific items you MUST include</a:t>
            </a:r>
          </a:p>
          <a:p>
            <a:pPr lvl="1"/>
            <a:endParaRPr lang="en-US" dirty="0"/>
          </a:p>
          <a:p>
            <a:r>
              <a:rPr lang="en-US" dirty="0"/>
              <a:t>Project teams are 2-3 students (4 under rare occasions)</a:t>
            </a:r>
          </a:p>
          <a:p>
            <a:pPr lvl="1"/>
            <a:r>
              <a:rPr lang="en-US" dirty="0"/>
              <a:t>You may NOT work alone</a:t>
            </a:r>
          </a:p>
          <a:p>
            <a:pPr lvl="1"/>
            <a:r>
              <a:rPr lang="en-US" dirty="0"/>
              <a:t>There is a partnership survey if you want us to match you with someone</a:t>
            </a:r>
          </a:p>
          <a:p>
            <a:pPr lvl="2"/>
            <a:r>
              <a:rPr lang="en-US" dirty="0"/>
              <a:t>Due by end-of-day Sunday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1505A-DB44-44BB-A246-7F729702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1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98A4-09F7-48DF-8A83-F80DB09E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E13A-E8FC-47B6-B3EC-5FD839027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Pole, Single Throw switch</a:t>
            </a:r>
          </a:p>
          <a:p>
            <a:pPr lvl="1"/>
            <a:r>
              <a:rPr lang="en-US" dirty="0"/>
              <a:t>Pole pin either connects to Throw pin or is disconnected</a:t>
            </a:r>
          </a:p>
          <a:p>
            <a:pPr lvl="1"/>
            <a:r>
              <a:rPr lang="en-US" dirty="0"/>
              <a:t>Come in normally-closed (connected) and normally-open (disconnected)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23AD7-2B3A-47B8-8035-E3459ECA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3074" name="Picture 2" descr="SPST circuit example and real-life example">
            <a:extLst>
              <a:ext uri="{FF2B5EF4-FFF2-40B4-BE49-F238E27FC236}">
                <a16:creationId xmlns:a16="http://schemas.microsoft.com/office/drawing/2014/main" id="{EAFFA5BB-89BD-4FFF-9005-FD0478C4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4" y="2562225"/>
            <a:ext cx="5715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ni Pushbutton Switch - COM-00097 - SparkFun Electronics">
            <a:extLst>
              <a:ext uri="{FF2B5EF4-FFF2-40B4-BE49-F238E27FC236}">
                <a16:creationId xmlns:a16="http://schemas.microsoft.com/office/drawing/2014/main" id="{57DD8D62-96F1-496F-9D18-ED8E5140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57" y="2645228"/>
            <a:ext cx="2558143" cy="2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28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D2A2-78D3-4C80-8F60-93C67D34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4C52-7ABD-495E-B821-7BEED69C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36964"/>
            <a:ext cx="10972800" cy="2535236"/>
          </a:xfrm>
        </p:spPr>
        <p:txBody>
          <a:bodyPr/>
          <a:lstStyle/>
          <a:p>
            <a:r>
              <a:rPr lang="en-US" sz="2400" dirty="0"/>
              <a:t>When button is pushed, input signal is low</a:t>
            </a:r>
          </a:p>
          <a:p>
            <a:r>
              <a:rPr lang="en-US" sz="2400" b="1" dirty="0"/>
              <a:t>What is the value of the input when the button is unpressed?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6307-D689-4FA8-981E-7D84F95A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B7CA2-B60E-4019-8C43-E3DE7CBF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94" y="1477962"/>
            <a:ext cx="5334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27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D2A2-78D3-4C80-8F60-93C67D34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4C52-7ABD-495E-B821-7BEED69C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36964"/>
            <a:ext cx="10972800" cy="2535236"/>
          </a:xfrm>
        </p:spPr>
        <p:txBody>
          <a:bodyPr/>
          <a:lstStyle/>
          <a:p>
            <a:r>
              <a:rPr lang="en-US" sz="2400" dirty="0"/>
              <a:t>When button is pushed, input signal is low</a:t>
            </a:r>
          </a:p>
          <a:p>
            <a:r>
              <a:rPr lang="en-US" sz="2400" b="1" dirty="0"/>
              <a:t>What is the value of the input when the button is unpressed?</a:t>
            </a:r>
          </a:p>
          <a:p>
            <a:pPr lvl="1"/>
            <a:r>
              <a:rPr lang="en-US" dirty="0"/>
              <a:t>Floating! Could be any voltage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Solution: need to connect weakly to either high or low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6307-D689-4FA8-981E-7D84F95A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B7CA2-B60E-4019-8C43-E3DE7CBF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94" y="1477962"/>
            <a:ext cx="5334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ADC-DEFF-4934-B4CF-AA0F9F8B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flows through the “path of least resistance”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C792-8B19-4197-8C9B-F725520E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  <a:p>
            <a:pPr lvl="1"/>
            <a:r>
              <a:rPr lang="en-US" dirty="0"/>
              <a:t>Works well for the types of circuits we use</a:t>
            </a:r>
          </a:p>
          <a:p>
            <a:pPr lvl="1"/>
            <a:endParaRPr lang="en-US" dirty="0"/>
          </a:p>
          <a:p>
            <a:r>
              <a:rPr lang="en-US" dirty="0"/>
              <a:t>Pull-up resistor</a:t>
            </a:r>
          </a:p>
          <a:p>
            <a:pPr lvl="1"/>
            <a:r>
              <a:rPr lang="en-US" dirty="0"/>
              <a:t>When button is open (disconnected),</a:t>
            </a:r>
            <a:br>
              <a:rPr lang="en-US" dirty="0"/>
            </a:br>
            <a:r>
              <a:rPr lang="en-US" dirty="0"/>
              <a:t>the only path is through the resistor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button is closed (connected)</a:t>
            </a:r>
            <a:br>
              <a:rPr lang="en-US" dirty="0"/>
            </a:br>
            <a:r>
              <a:rPr lang="en-US" dirty="0"/>
              <a:t>the least resistance path is through</a:t>
            </a:r>
            <a:br>
              <a:rPr lang="en-US" dirty="0"/>
            </a:br>
            <a:r>
              <a:rPr lang="en-US" dirty="0"/>
              <a:t>the button to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C9CAF-E97C-4D9F-B5D0-C1CA5E1F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2" descr="schematic pull-up">
            <a:extLst>
              <a:ext uri="{FF2B5EF4-FFF2-40B4-BE49-F238E27FC236}">
                <a16:creationId xmlns:a16="http://schemas.microsoft.com/office/drawing/2014/main" id="{1B89CC1F-246C-4F15-BCB0-4077FFFE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94" y="2262187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92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F487-7725-4597-A35A-CDBFF12D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Pull-up resistors and pull-down resistors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3924-A441-4AE4-8412-29707682D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Resistor sets the “default” value of a wire</a:t>
            </a:r>
          </a:p>
          <a:p>
            <a:pPr lvl="1"/>
            <a:r>
              <a:rPr lang="en-US" dirty="0"/>
              <a:t>Pull-up connects to VCC</a:t>
            </a:r>
          </a:p>
          <a:p>
            <a:pPr lvl="1"/>
            <a:r>
              <a:rPr lang="en-US" dirty="0"/>
              <a:t>Pull-down connects to Ground</a:t>
            </a:r>
          </a:p>
          <a:p>
            <a:pPr lvl="1"/>
            <a:r>
              <a:rPr lang="en-US" dirty="0"/>
              <a:t>Usually 10-100 </a:t>
            </a:r>
            <a:r>
              <a:rPr lang="en-US" dirty="0" err="1"/>
              <a:t>kΩ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When button is open (disconnected)</a:t>
            </a:r>
          </a:p>
          <a:p>
            <a:pPr lvl="1"/>
            <a:r>
              <a:rPr lang="en-US" dirty="0"/>
              <a:t>Connection through the resistor sets signal</a:t>
            </a:r>
          </a:p>
          <a:p>
            <a:pPr lvl="1"/>
            <a:endParaRPr lang="en-US" dirty="0"/>
          </a:p>
          <a:p>
            <a:r>
              <a:rPr lang="en-US" dirty="0"/>
              <a:t>When button is closed (connected)</a:t>
            </a:r>
          </a:p>
          <a:p>
            <a:pPr lvl="1"/>
            <a:r>
              <a:rPr lang="en-US" dirty="0"/>
              <a:t>Signal is directly connected to a voltage source</a:t>
            </a:r>
          </a:p>
          <a:p>
            <a:pPr lvl="1"/>
            <a:r>
              <a:rPr lang="en-US" dirty="0"/>
              <a:t>Much lower resistance means that signal dominates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8A9E-E9F2-404D-9D0C-BF766E5D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4098" name="Picture 2" descr="schematic pull-up">
            <a:extLst>
              <a:ext uri="{FF2B5EF4-FFF2-40B4-BE49-F238E27FC236}">
                <a16:creationId xmlns:a16="http://schemas.microsoft.com/office/drawing/2014/main" id="{FB346F55-0B47-4EAD-B989-14021A16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94" y="1143000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77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7C26-6EA5-440B-957A-454F2D0A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CD03A-2555-4CA8-8831-F42EC615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743109" cy="5029200"/>
          </a:xfrm>
        </p:spPr>
        <p:txBody>
          <a:bodyPr/>
          <a:lstStyle/>
          <a:p>
            <a:r>
              <a:rPr lang="en-US" dirty="0"/>
              <a:t>Normally open buttons</a:t>
            </a:r>
          </a:p>
          <a:p>
            <a:pPr lvl="1"/>
            <a:r>
              <a:rPr lang="en-US" dirty="0"/>
              <a:t>Disconnected by default</a:t>
            </a:r>
          </a:p>
          <a:p>
            <a:pPr lvl="1"/>
            <a:endParaRPr lang="en-US" dirty="0"/>
          </a:p>
          <a:p>
            <a:r>
              <a:rPr lang="en-US" dirty="0"/>
              <a:t>Active low signal</a:t>
            </a:r>
          </a:p>
          <a:p>
            <a:pPr lvl="1"/>
            <a:r>
              <a:rPr lang="en-US" dirty="0"/>
              <a:t>Activating (pushing) button creates a low signal</a:t>
            </a:r>
          </a:p>
          <a:p>
            <a:pPr lvl="1"/>
            <a:endParaRPr lang="en-US" dirty="0"/>
          </a:p>
          <a:p>
            <a:r>
              <a:rPr lang="en-US" dirty="0"/>
              <a:t>Pull-up resistors</a:t>
            </a:r>
          </a:p>
          <a:p>
            <a:pPr lvl="1"/>
            <a:r>
              <a:rPr lang="en-US" dirty="0"/>
              <a:t>Set button signal high by default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5161F-7FF9-4426-B940-EE1BE9CF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A1B9D-C1FA-43F5-9CBE-CB502A89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704" y="1143000"/>
            <a:ext cx="4229690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1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11E4-D52A-4897-A032-F5E4CFFC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A4D3-8996-4B1D-BF3C-21E647C6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 Emitting Diodes</a:t>
            </a:r>
          </a:p>
          <a:p>
            <a:pPr lvl="1"/>
            <a:r>
              <a:rPr lang="en-US" dirty="0"/>
              <a:t>Generate light as current passes through them</a:t>
            </a:r>
          </a:p>
          <a:p>
            <a:pPr lvl="1"/>
            <a:r>
              <a:rPr lang="en-US" dirty="0"/>
              <a:t>Various colors available</a:t>
            </a:r>
          </a:p>
          <a:p>
            <a:pPr lvl="1"/>
            <a:endParaRPr lang="en-US" dirty="0"/>
          </a:p>
          <a:p>
            <a:r>
              <a:rPr lang="en-US" dirty="0"/>
              <a:t>Diodes</a:t>
            </a:r>
          </a:p>
          <a:p>
            <a:pPr lvl="1"/>
            <a:r>
              <a:rPr lang="en-US" dirty="0"/>
              <a:t>Only allow current to go through one way</a:t>
            </a:r>
          </a:p>
          <a:p>
            <a:pPr lvl="1"/>
            <a:r>
              <a:rPr lang="en-US" dirty="0"/>
              <a:t>Not particularly relevant for LEDs</a:t>
            </a:r>
          </a:p>
          <a:p>
            <a:pPr lvl="2"/>
            <a:r>
              <a:rPr lang="en-US" dirty="0"/>
              <a:t>Treat as a digital component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Connect anode to high voltage and cathode to ground</a:t>
            </a:r>
          </a:p>
          <a:p>
            <a:pPr lvl="1"/>
            <a:r>
              <a:rPr lang="en-US" dirty="0"/>
              <a:t>Plus a resistor to limit the total amount of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634B4-A0A9-4D63-A197-60EDD7B3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75AE00-3DE1-4948-96D6-14C041CC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70" y="1320800"/>
            <a:ext cx="3565424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DF1BE-58E3-4241-9A11-6E152757D0F2}"/>
              </a:ext>
            </a:extLst>
          </p:cNvPr>
          <p:cNvSpPr txBox="1"/>
          <p:nvPr/>
        </p:nvSpPr>
        <p:spPr>
          <a:xfrm>
            <a:off x="774700" y="6051550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https://learn.sparkfun.com/tutorials/light-emitting-diodes-leds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63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27A4-21CE-476E-8188-16AD3598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state for 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10ED-342B-446D-A898-3D0C38BEC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LEDs can be active high or active low depending on configuration</a:t>
            </a:r>
          </a:p>
          <a:p>
            <a:pPr lvl="1"/>
            <a:r>
              <a:rPr lang="en-US" dirty="0"/>
              <a:t>Active high is how people assume they work</a:t>
            </a:r>
          </a:p>
          <a:p>
            <a:pPr lvl="1"/>
            <a:r>
              <a:rPr lang="en-US" dirty="0"/>
              <a:t>Active low is often used instead</a:t>
            </a:r>
          </a:p>
          <a:p>
            <a:pPr lvl="2"/>
            <a:r>
              <a:rPr lang="en-US" dirty="0"/>
              <a:t>GPIO pins can usually sink more current than they can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2CDA5-69B0-4C81-8F6B-6D2506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FD0B1-D995-46ED-9093-3571E735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749" y="3052566"/>
            <a:ext cx="4486901" cy="281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F8B48B-64CC-4F84-A5E1-BBB99AD6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80" y="2919197"/>
            <a:ext cx="4191585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3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2D3B-3A64-4BAF-9AAF-453117E7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78F0-60DB-48EA-886E-7EA495E7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Microphone LED</a:t>
            </a:r>
          </a:p>
          <a:p>
            <a:pPr lvl="1"/>
            <a:r>
              <a:rPr lang="en-US" dirty="0"/>
              <a:t>Active high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Simple to use,</a:t>
            </a:r>
            <a:br>
              <a:rPr lang="en-US" dirty="0"/>
            </a:br>
            <a:r>
              <a:rPr lang="en-US" dirty="0"/>
              <a:t>just set the GPIO</a:t>
            </a:r>
            <a:br>
              <a:rPr lang="en-US" dirty="0"/>
            </a:br>
            <a:r>
              <a:rPr lang="en-US" dirty="0"/>
              <a:t>high to enable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2CD4C-BB5D-4F80-81E8-3CB4555B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7F538A-82A5-47AB-9DAC-56316A0D1A1D}"/>
              </a:ext>
            </a:extLst>
          </p:cNvPr>
          <p:cNvGrpSpPr/>
          <p:nvPr/>
        </p:nvGrpSpPr>
        <p:grpSpPr>
          <a:xfrm>
            <a:off x="3673394" y="1760157"/>
            <a:ext cx="6804643" cy="4412043"/>
            <a:chOff x="4422157" y="1760157"/>
            <a:chExt cx="6804643" cy="44120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DFAAD0-A43E-4DB1-A114-029493B4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2157" y="1760157"/>
              <a:ext cx="6804643" cy="441204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B90B8F-C08F-4197-9745-A9BB1758FA01}"/>
                </a:ext>
              </a:extLst>
            </p:cNvPr>
            <p:cNvSpPr/>
            <p:nvPr/>
          </p:nvSpPr>
          <p:spPr>
            <a:xfrm>
              <a:off x="6604000" y="2768600"/>
              <a:ext cx="4521200" cy="3403600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D3C905-74F9-41C6-B65C-DB46923BAFC0}"/>
                </a:ext>
              </a:extLst>
            </p:cNvPr>
            <p:cNvSpPr/>
            <p:nvPr/>
          </p:nvSpPr>
          <p:spPr>
            <a:xfrm>
              <a:off x="5802898" y="2768600"/>
              <a:ext cx="801102" cy="660400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03D651-4481-442C-8FC8-3831B0DB6EEA}"/>
              </a:ext>
            </a:extLst>
          </p:cNvPr>
          <p:cNvSpPr txBox="1"/>
          <p:nvPr/>
        </p:nvSpPr>
        <p:spPr>
          <a:xfrm>
            <a:off x="10541000" y="3098800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 this other part for now</a:t>
            </a:r>
          </a:p>
        </p:txBody>
      </p:sp>
    </p:spTree>
    <p:extLst>
      <p:ext uri="{BB962C8B-B14F-4D97-AF65-F5344CB8AC3E}">
        <p14:creationId xmlns:p14="http://schemas.microsoft.com/office/powerpoint/2010/main" val="3239531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8CB8-4B35-4293-A9C4-BAD373E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F6A2-E2B0-4492-BED2-AE9A6C00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5673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Use two GPIO pins to control each LED</a:t>
            </a:r>
          </a:p>
          <a:p>
            <a:pPr lvl="1"/>
            <a:r>
              <a:rPr lang="en-US" sz="2000" dirty="0"/>
              <a:t>Row high as VDD</a:t>
            </a:r>
          </a:p>
          <a:p>
            <a:pPr lvl="1"/>
            <a:r>
              <a:rPr lang="en-US" sz="2000" dirty="0"/>
              <a:t>Column low as Ground</a:t>
            </a:r>
          </a:p>
          <a:p>
            <a:pPr lvl="1"/>
            <a:endParaRPr lang="en-US" sz="2000" dirty="0"/>
          </a:p>
          <a:p>
            <a:r>
              <a:rPr lang="en-US" sz="2400" dirty="0"/>
              <a:t>Remember, connections only exist where there are dots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D27B2-B0B4-434F-8B3D-89743AF2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C1757-7EB2-48B3-9B44-9CAF655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73" y="342900"/>
            <a:ext cx="4389527" cy="6172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C083B6-DC62-4A7D-890B-188E8738F577}"/>
              </a:ext>
            </a:extLst>
          </p:cNvPr>
          <p:cNvGrpSpPr/>
          <p:nvPr/>
        </p:nvGrpSpPr>
        <p:grpSpPr>
          <a:xfrm>
            <a:off x="1627134" y="3982339"/>
            <a:ext cx="2908396" cy="2443861"/>
            <a:chOff x="1320704" y="3271139"/>
            <a:chExt cx="2908396" cy="24438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0FBB5F-34DD-4679-A309-DF71964CE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0704" y="3271139"/>
              <a:ext cx="2908396" cy="244386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5E678F-B0EF-44FC-93D0-BDA748F1DEFC}"/>
                </a:ext>
              </a:extLst>
            </p:cNvPr>
            <p:cNvSpPr/>
            <p:nvPr/>
          </p:nvSpPr>
          <p:spPr>
            <a:xfrm>
              <a:off x="3721100" y="4749800"/>
              <a:ext cx="508000" cy="965200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99006B-9288-480D-8987-99C267F09709}"/>
                </a:ext>
              </a:extLst>
            </p:cNvPr>
            <p:cNvSpPr/>
            <p:nvPr/>
          </p:nvSpPr>
          <p:spPr>
            <a:xfrm>
              <a:off x="3670299" y="4809331"/>
              <a:ext cx="106363" cy="160338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6F9B7B-4DA8-4A2C-B89B-4623EA77FC1F}"/>
                </a:ext>
              </a:extLst>
            </p:cNvPr>
            <p:cNvSpPr/>
            <p:nvPr/>
          </p:nvSpPr>
          <p:spPr>
            <a:xfrm>
              <a:off x="3111500" y="4809330"/>
              <a:ext cx="507999" cy="119857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6D8D6A-5018-478E-949E-B38BB3978086}"/>
                </a:ext>
              </a:extLst>
            </p:cNvPr>
            <p:cNvSpPr/>
            <p:nvPr/>
          </p:nvSpPr>
          <p:spPr>
            <a:xfrm>
              <a:off x="3492502" y="5518943"/>
              <a:ext cx="507999" cy="196057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331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another peripheral interaction pattern: DMA</a:t>
            </a:r>
          </a:p>
          <a:p>
            <a:endParaRPr lang="en-US" dirty="0"/>
          </a:p>
          <a:p>
            <a:r>
              <a:rPr lang="en-US" dirty="0"/>
              <a:t>Discuss prototyping methods and basic circuits components</a:t>
            </a:r>
          </a:p>
          <a:p>
            <a:endParaRPr lang="en-US" dirty="0"/>
          </a:p>
          <a:p>
            <a:r>
              <a:rPr lang="en-US" dirty="0"/>
              <a:t>Understand the basics of digital circuitry</a:t>
            </a:r>
          </a:p>
          <a:p>
            <a:pPr lvl="1"/>
            <a:r>
              <a:rPr lang="en-US" dirty="0"/>
              <a:t>Enough to be able to interact with the </a:t>
            </a:r>
            <a:r>
              <a:rPr lang="en-US" dirty="0" err="1"/>
              <a:t>Microbit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8CB8-4B35-4293-A9C4-BAD373E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LED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F6A2-E2B0-4492-BED2-AE9A6C00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56733" cy="5029200"/>
          </a:xfrm>
        </p:spPr>
        <p:txBody>
          <a:bodyPr>
            <a:normAutofit/>
          </a:bodyPr>
          <a:lstStyle/>
          <a:p>
            <a:r>
              <a:rPr lang="en-US" dirty="0"/>
              <a:t>Cannot individually control all LEDs simultaneously</a:t>
            </a:r>
          </a:p>
          <a:p>
            <a:pPr lvl="1"/>
            <a:r>
              <a:rPr lang="en-US" dirty="0"/>
              <a:t>Need to light one row at a time</a:t>
            </a:r>
          </a:p>
          <a:p>
            <a:pPr lvl="1"/>
            <a:r>
              <a:rPr lang="en-US" dirty="0"/>
              <a:t>Iterate rows quickly to make them appear on all the time</a:t>
            </a:r>
          </a:p>
          <a:p>
            <a:pPr lvl="1"/>
            <a:endParaRPr lang="en-US" dirty="0"/>
          </a:p>
          <a:p>
            <a:r>
              <a:rPr lang="en-US" dirty="0"/>
              <a:t>We’ll have a lab on these later</a:t>
            </a:r>
          </a:p>
          <a:p>
            <a:pPr lvl="1"/>
            <a:r>
              <a:rPr lang="en-US" dirty="0"/>
              <a:t>Combines GPIO and 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D27B2-B0B4-434F-8B3D-89743AF2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C1757-7EB2-48B3-9B44-9CAF655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73" y="342900"/>
            <a:ext cx="438952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9C69-AF8E-40B5-97A4-605C5B76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42AE4-710D-4021-8B03-691C03DE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33DFD6-134D-4B47-9253-16B82F29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the spot in green have?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Pull-up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Pull-down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Either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Neither</a:t>
            </a:r>
          </a:p>
        </p:txBody>
      </p:sp>
      <p:pic>
        <p:nvPicPr>
          <p:cNvPr id="12" name="Content Placeholder 8" descr="Chart, diagram, schematic&#10;&#10;Description automatically generated">
            <a:extLst>
              <a:ext uri="{FF2B5EF4-FFF2-40B4-BE49-F238E27FC236}">
                <a16:creationId xmlns:a16="http://schemas.microsoft.com/office/drawing/2014/main" id="{93A5DD36-873F-4A10-8354-CFDE9F97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9" y="2667929"/>
            <a:ext cx="7396741" cy="35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62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9C69-AF8E-40B5-97A4-605C5B76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42AE4-710D-4021-8B03-691C03DE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33DFD6-134D-4B47-9253-16B82F29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the spot in green have?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Pull-up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dirty="0"/>
              <a:t>Pull-down Resistor </a:t>
            </a:r>
            <a:r>
              <a:rPr lang="en-US" dirty="0"/>
              <a:t>(needs to pull input low by default)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Either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Neither</a:t>
            </a:r>
          </a:p>
        </p:txBody>
      </p:sp>
      <p:pic>
        <p:nvPicPr>
          <p:cNvPr id="12" name="Content Placeholder 8" descr="Chart, diagram, schematic&#10;&#10;Description automatically generated">
            <a:extLst>
              <a:ext uri="{FF2B5EF4-FFF2-40B4-BE49-F238E27FC236}">
                <a16:creationId xmlns:a16="http://schemas.microsoft.com/office/drawing/2014/main" id="{93A5DD36-873F-4A10-8354-CFDE9F97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9" y="2667929"/>
            <a:ext cx="7396741" cy="35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b="1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74571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with a breadboard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things might you use with a breadboard?</a:t>
            </a:r>
          </a:p>
          <a:p>
            <a:r>
              <a:rPr lang="en-US" dirty="0"/>
              <a:t>Jumper wire</a:t>
            </a:r>
          </a:p>
          <a:p>
            <a:r>
              <a:rPr lang="en-US" dirty="0" err="1"/>
              <a:t>Microbit</a:t>
            </a:r>
            <a:r>
              <a:rPr lang="en-US" dirty="0"/>
              <a:t>!</a:t>
            </a:r>
          </a:p>
          <a:p>
            <a:r>
              <a:rPr lang="en-US" dirty="0"/>
              <a:t>Resistors/Capacitors</a:t>
            </a:r>
          </a:p>
          <a:p>
            <a:r>
              <a:rPr lang="en-US" dirty="0"/>
              <a:t>LEDs</a:t>
            </a:r>
          </a:p>
          <a:p>
            <a:r>
              <a:rPr lang="en-US" dirty="0"/>
              <a:t>Buttons/Switches</a:t>
            </a:r>
          </a:p>
          <a:p>
            <a:r>
              <a:rPr lang="en-US" dirty="0"/>
              <a:t>Analog Sensors</a:t>
            </a:r>
          </a:p>
          <a:p>
            <a:r>
              <a:rPr lang="en-US" dirty="0"/>
              <a:t>Various other through-hole components</a:t>
            </a:r>
          </a:p>
          <a:p>
            <a:pPr lvl="1"/>
            <a:r>
              <a:rPr lang="en-US" dirty="0"/>
              <a:t>Transistors, Op-Amps, other 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146" name="Picture 2" descr="Adafruit Parts Pal">
            <a:extLst>
              <a:ext uri="{FF2B5EF4-FFF2-40B4-BE49-F238E27FC236}">
                <a16:creationId xmlns:a16="http://schemas.microsoft.com/office/drawing/2014/main" id="{EF6429EE-B511-48C9-9D4D-3BBF144DC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922" y="2067819"/>
            <a:ext cx="4236472" cy="31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EF68A-1A79-4CF1-8B55-1DF2ED91D61C}"/>
              </a:ext>
            </a:extLst>
          </p:cNvPr>
          <p:cNvSpPr txBox="1"/>
          <p:nvPr/>
        </p:nvSpPr>
        <p:spPr>
          <a:xfrm>
            <a:off x="7343921" y="5247381"/>
            <a:ext cx="42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https://www.adafruit.com/product/2975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482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4716-C58A-432D-9311-355C4828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Jumper wires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CA28-9A7B-44B3-9B02-BD19C6EE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36382" cy="5029200"/>
          </a:xfrm>
        </p:spPr>
        <p:txBody>
          <a:bodyPr/>
          <a:lstStyle/>
          <a:p>
            <a:r>
              <a:rPr lang="en-US" dirty="0"/>
              <a:t>Connect two rows in the breadboard together</a:t>
            </a:r>
          </a:p>
          <a:p>
            <a:endParaRPr lang="en-US" dirty="0"/>
          </a:p>
          <a:p>
            <a:r>
              <a:rPr lang="en-US" dirty="0"/>
              <a:t>Recommendation:</a:t>
            </a:r>
          </a:p>
          <a:p>
            <a:pPr lvl="1"/>
            <a:r>
              <a:rPr lang="en-US" dirty="0"/>
              <a:t>Peel off sets of 2-4 wires and keep them stuck together</a:t>
            </a:r>
          </a:p>
          <a:p>
            <a:pPr lvl="1"/>
            <a:r>
              <a:rPr lang="en-US" dirty="0"/>
              <a:t>Often want to run multiple at once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6A32F-6F91-4083-B143-5FD0BEE8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7170" name="Picture 2" descr="Premium Male/Male Jumper Wires - 20 x 3&quot; (75mm)">
            <a:extLst>
              <a:ext uri="{FF2B5EF4-FFF2-40B4-BE49-F238E27FC236}">
                <a16:creationId xmlns:a16="http://schemas.microsoft.com/office/drawing/2014/main" id="{923B03F7-9D92-492C-8060-01799D73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929" y="1143000"/>
            <a:ext cx="5437465" cy="40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77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01DC-AD37-4461-91E3-DDBAA252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28780-1B1F-4BE1-A20B-A9CCAFCF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connect LED matrix side up</a:t>
            </a:r>
          </a:p>
          <a:p>
            <a:pPr lvl="1"/>
            <a:endParaRPr lang="en-US" dirty="0"/>
          </a:p>
          <a:p>
            <a:r>
              <a:rPr lang="en-US" dirty="0"/>
              <a:t>Breaks out various pins from board</a:t>
            </a:r>
          </a:p>
          <a:p>
            <a:pPr lvl="1"/>
            <a:r>
              <a:rPr lang="en-US" dirty="0"/>
              <a:t>Need to consult table to know which pins</a:t>
            </a:r>
          </a:p>
          <a:p>
            <a:pPr lvl="1"/>
            <a:r>
              <a:rPr lang="en-US" dirty="0">
                <a:hlinkClick r:id="rId2"/>
              </a:rPr>
              <a:t>https://tech.microbit.org/hardware/schematic/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https://www.sparkfun.com/products/13989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https://learn.sparkfun.com/tutorials/microbit-breakout-board-hookup-guide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A88BE-C7BE-452B-B7F1-5E3144C4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58E82027-66BC-4D3D-9DA7-78528D277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594" y="4649400"/>
            <a:ext cx="10972799" cy="15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icro:bit breakout board hookup Fritzing">
            <a:extLst>
              <a:ext uri="{FF2B5EF4-FFF2-40B4-BE49-F238E27FC236}">
                <a16:creationId xmlns:a16="http://schemas.microsoft.com/office/drawing/2014/main" id="{1027637D-B721-4993-96AC-FB671DB2A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333" y="228600"/>
            <a:ext cx="3283060" cy="43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10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7EFDE67C-8ADC-4AC7-AA69-A5BD31CF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D8090281-1975-4105-8434-E55D5D29B7CA}"/>
              </a:ext>
            </a:extLst>
          </p:cNvPr>
          <p:cNvGrpSpPr>
            <a:grpSpLocks/>
          </p:cNvGrpSpPr>
          <p:nvPr/>
        </p:nvGrpSpPr>
        <p:grpSpPr bwMode="auto">
          <a:xfrm>
            <a:off x="4185679" y="1872339"/>
            <a:ext cx="3252787" cy="2311400"/>
            <a:chOff x="4634552" y="4038600"/>
            <a:chExt cx="3252719" cy="2311906"/>
          </a:xfrm>
        </p:grpSpPr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096EE181-8D6A-4D3F-86BB-E2B4A8134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742" y="4038600"/>
              <a:ext cx="2686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Surface Mount Resistors</a:t>
              </a:r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B5E4643-F8D7-4759-951C-3758923CC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263" y="4381498"/>
              <a:ext cx="2731008" cy="196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408917C-2423-4B38-9E92-5A9B31CA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552" y="4584952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3">
            <a:extLst>
              <a:ext uri="{FF2B5EF4-FFF2-40B4-BE49-F238E27FC236}">
                <a16:creationId xmlns:a16="http://schemas.microsoft.com/office/drawing/2014/main" id="{FCAF23B8-3978-4F92-A232-8317DE629093}"/>
              </a:ext>
            </a:extLst>
          </p:cNvPr>
          <p:cNvGrpSpPr>
            <a:grpSpLocks/>
          </p:cNvGrpSpPr>
          <p:nvPr/>
        </p:nvGrpSpPr>
        <p:grpSpPr bwMode="auto">
          <a:xfrm>
            <a:off x="7635457" y="1837414"/>
            <a:ext cx="3944937" cy="2346325"/>
            <a:chOff x="3948752" y="1524000"/>
            <a:chExt cx="3944615" cy="234695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A8850CA-4DFC-4F6C-9613-877AE1CB9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752" y="2111692"/>
              <a:ext cx="11334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5105EC3-47CA-43A4-92EF-31E2F5B1105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167" y="1904999"/>
              <a:ext cx="2743200" cy="19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6">
              <a:extLst>
                <a:ext uri="{FF2B5EF4-FFF2-40B4-BE49-F238E27FC236}">
                  <a16:creationId xmlns:a16="http://schemas.microsoft.com/office/drawing/2014/main" id="{20161C7E-9B4C-440D-888A-D6D7BD9BF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592" y="1524000"/>
              <a:ext cx="2039687" cy="6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Variable Resistors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1400"/>
                <a:t>(potentiometer)</a:t>
              </a: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BDD282C7-FA42-409E-BB15-9E477E7CF578}"/>
              </a:ext>
            </a:extLst>
          </p:cNvPr>
          <p:cNvGrpSpPr>
            <a:grpSpLocks/>
          </p:cNvGrpSpPr>
          <p:nvPr/>
        </p:nvGrpSpPr>
        <p:grpSpPr bwMode="auto">
          <a:xfrm>
            <a:off x="607595" y="1840589"/>
            <a:ext cx="3324225" cy="2343150"/>
            <a:chOff x="485775" y="1524000"/>
            <a:chExt cx="3324225" cy="2342387"/>
          </a:xfrm>
        </p:grpSpPr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id="{66500E4A-C623-471D-A23C-36AA74568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15240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Carbon Film Resistors</a:t>
              </a:r>
            </a:p>
          </p:txBody>
        </p:sp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2D77BBC6-5928-49D1-AA40-5955C150C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2106929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40">
              <a:extLst>
                <a:ext uri="{FF2B5EF4-FFF2-40B4-BE49-F238E27FC236}">
                  <a16:creationId xmlns:a16="http://schemas.microsoft.com/office/drawing/2014/main" id="{97FB83E1-1F20-463F-8A1E-585DA6F1C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23" y="1909571"/>
              <a:ext cx="2756355" cy="1956816"/>
              <a:chOff x="990600" y="1909571"/>
              <a:chExt cx="2756355" cy="1956816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D3387988-396A-4A6F-83F6-05595D5B2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909571"/>
                <a:ext cx="2731008" cy="195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38">
                <a:extLst>
                  <a:ext uri="{FF2B5EF4-FFF2-40B4-BE49-F238E27FC236}">
                    <a16:creationId xmlns:a16="http://schemas.microsoft.com/office/drawing/2014/main" id="{14B40351-665F-44C6-93E0-0CFB17AA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904" y="2754868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 Bands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473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E78E-F76F-4D6C-AE65-B4BE8092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color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D000-8A31-4445-8800-D63DBE36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50325" cy="5029200"/>
          </a:xfrm>
        </p:spPr>
        <p:txBody>
          <a:bodyPr/>
          <a:lstStyle/>
          <a:p>
            <a:r>
              <a:rPr lang="en-US" dirty="0"/>
              <a:t>Colored bands on resistors label the resistance value of the part</a:t>
            </a:r>
          </a:p>
          <a:p>
            <a:endParaRPr lang="en-US" dirty="0"/>
          </a:p>
          <a:p>
            <a:r>
              <a:rPr lang="en-US" dirty="0"/>
              <a:t>First and second bands are the digits</a:t>
            </a:r>
          </a:p>
          <a:p>
            <a:r>
              <a:rPr lang="en-US" dirty="0"/>
              <a:t>Third band is multiplier</a:t>
            </a:r>
          </a:p>
          <a:p>
            <a:r>
              <a:rPr lang="en-US" dirty="0"/>
              <a:t>Fourth band is tolerance</a:t>
            </a:r>
          </a:p>
          <a:p>
            <a:pPr lvl="1"/>
            <a:r>
              <a:rPr lang="en-US" dirty="0"/>
              <a:t>Usually gold: +/- 5%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A88B-DE5A-4E89-B636-5A6F7ACF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3C9360-FCC1-46E1-817A-57EE644B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871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2">
            <a:extLst>
              <a:ext uri="{FF2B5EF4-FFF2-40B4-BE49-F238E27FC236}">
                <a16:creationId xmlns:a16="http://schemas.microsoft.com/office/drawing/2014/main" id="{F3E0F72C-4951-4F98-BE92-CFF0D26D4453}"/>
              </a:ext>
            </a:extLst>
          </p:cNvPr>
          <p:cNvGrpSpPr>
            <a:grpSpLocks/>
          </p:cNvGrpSpPr>
          <p:nvPr/>
        </p:nvGrpSpPr>
        <p:grpSpPr bwMode="auto">
          <a:xfrm>
            <a:off x="7380221" y="685800"/>
            <a:ext cx="3886200" cy="1254125"/>
            <a:chOff x="3765475" y="15240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C6AB4F-FF51-4ACC-B869-AD5323902DBB}"/>
                </a:ext>
              </a:extLst>
            </p:cNvPr>
            <p:cNvSpPr/>
            <p:nvPr/>
          </p:nvSpPr>
          <p:spPr bwMode="auto">
            <a:xfrm>
              <a:off x="3765475" y="17527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F08808C-B114-4E9D-9C94-C44FA26D7567}"/>
                </a:ext>
              </a:extLst>
            </p:cNvPr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9D8474B-15C9-4AFC-918E-95D5BA6CC66F}"/>
                </a:ext>
              </a:extLst>
            </p:cNvPr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CB6B66-3EE6-4EFB-91D9-3BD9DDD28C01}"/>
                </a:ext>
              </a:extLst>
            </p:cNvPr>
            <p:cNvSpPr/>
            <p:nvPr/>
          </p:nvSpPr>
          <p:spPr>
            <a:xfrm>
              <a:off x="4038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D5C175-A1EE-40B9-9D81-4938F0AE5FD7}"/>
                </a:ext>
              </a:extLst>
            </p:cNvPr>
            <p:cNvSpPr/>
            <p:nvPr/>
          </p:nvSpPr>
          <p:spPr>
            <a:xfrm>
              <a:off x="4900538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6AB57B-DACF-4F18-A01D-A68B4D973C65}"/>
                </a:ext>
              </a:extLst>
            </p:cNvPr>
            <p:cNvSpPr/>
            <p:nvPr/>
          </p:nvSpPr>
          <p:spPr>
            <a:xfrm>
              <a:off x="57911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AB841E-264E-4542-AC42-EC052806B3D2}"/>
                </a:ext>
              </a:extLst>
            </p:cNvPr>
            <p:cNvSpPr/>
            <p:nvPr/>
          </p:nvSpPr>
          <p:spPr>
            <a:xfrm>
              <a:off x="6705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1F2CB07E-EFA0-4C1B-B46D-353FF0B02868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4493625" y="19835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A4351F9E-49AA-4372-BA14-3A683B1C9CE8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5073063" y="22653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65761B59-8313-4F3E-883C-26E9F4A543B4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5668376" y="19701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0FA25433-5DBE-4FC5-BEE3-F7DB0410029B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6537532" y="19248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DA0010-22AE-41BA-8F76-9C006227CBB4}"/>
              </a:ext>
            </a:extLst>
          </p:cNvPr>
          <p:cNvSpPr/>
          <p:nvPr/>
        </p:nvSpPr>
        <p:spPr>
          <a:xfrm>
            <a:off x="9928159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23039E-54D1-4073-A999-18A2753B7127}"/>
              </a:ext>
            </a:extLst>
          </p:cNvPr>
          <p:cNvSpPr/>
          <p:nvPr/>
        </p:nvSpPr>
        <p:spPr>
          <a:xfrm>
            <a:off x="8507346" y="6858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5300E-81C5-43D6-805E-D92EA6AB7AD5}"/>
              </a:ext>
            </a:extLst>
          </p:cNvPr>
          <p:cNvSpPr/>
          <p:nvPr/>
        </p:nvSpPr>
        <p:spPr>
          <a:xfrm>
            <a:off x="8804209" y="685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37D274-FDEB-4C70-BF9B-C5CE5EA901D5}"/>
              </a:ext>
            </a:extLst>
          </p:cNvPr>
          <p:cNvSpPr/>
          <p:nvPr/>
        </p:nvSpPr>
        <p:spPr>
          <a:xfrm>
            <a:off x="9104246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1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7821-988E-43B1-9086-E15D3C8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determine the 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1DEF-BF41-4FC1-93C9-2653D0C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A9B1C7-80AE-4564-8BC1-77409070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50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4">
            <a:extLst>
              <a:ext uri="{FF2B5EF4-FFF2-40B4-BE49-F238E27FC236}">
                <a16:creationId xmlns:a16="http://schemas.microsoft.com/office/drawing/2014/main" id="{C26AB2FD-3E30-41DC-AA24-2EAEACA4CFB9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685800"/>
            <a:ext cx="3886200" cy="1254125"/>
            <a:chOff x="4908475" y="14478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A1E0D3-A172-42C8-B1CC-26D5C897ED29}"/>
                </a:ext>
              </a:extLst>
            </p:cNvPr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757C6111-0CFB-43D2-B393-BEE7FFECEFA9}"/>
                </a:ext>
              </a:extLst>
            </p:cNvPr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25">
              <a:extLst>
                <a:ext uri="{FF2B5EF4-FFF2-40B4-BE49-F238E27FC236}">
                  <a16:creationId xmlns:a16="http://schemas.microsoft.com/office/drawing/2014/main" id="{27EC43D0-13E1-49D5-B85A-D24A666E5287}"/>
                </a:ext>
              </a:extLst>
            </p:cNvPr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C0258A-8431-40A4-A60C-F9B6A7382269}"/>
                </a:ext>
              </a:extLst>
            </p:cNvPr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5AAE58-01AF-4D14-8DF5-58C4C00361FB}"/>
                </a:ext>
              </a:extLst>
            </p:cNvPr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3C9EE-DC99-427E-B81D-1D34976544BF}"/>
                </a:ext>
              </a:extLst>
            </p:cNvPr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9D6DF0-EE0F-4329-B0E7-D1D638BC9D78}"/>
                </a:ext>
              </a:extLst>
            </p:cNvPr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30">
              <a:extLst>
                <a:ext uri="{FF2B5EF4-FFF2-40B4-BE49-F238E27FC236}">
                  <a16:creationId xmlns:a16="http://schemas.microsoft.com/office/drawing/2014/main" id="{3EFBE78A-6348-40F8-B300-F87D6D9D65A2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5636625" y="19073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31">
              <a:extLst>
                <a:ext uri="{FF2B5EF4-FFF2-40B4-BE49-F238E27FC236}">
                  <a16:creationId xmlns:a16="http://schemas.microsoft.com/office/drawing/2014/main" id="{C9894DF0-54E5-43A4-86E0-94C240D2CAF0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6216063" y="21891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32">
              <a:extLst>
                <a:ext uri="{FF2B5EF4-FFF2-40B4-BE49-F238E27FC236}">
                  <a16:creationId xmlns:a16="http://schemas.microsoft.com/office/drawing/2014/main" id="{CE6955FF-E44F-45AE-B1EC-AB8ACDEB48F5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6811376" y="18939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3">
              <a:extLst>
                <a:ext uri="{FF2B5EF4-FFF2-40B4-BE49-F238E27FC236}">
                  <a16:creationId xmlns:a16="http://schemas.microsoft.com/office/drawing/2014/main" id="{8BC0773C-C25E-41A8-AA9E-B45548B8136D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7680532" y="18486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7DE5C40-9939-4A76-8E5B-0D7B1FDB018E}"/>
              </a:ext>
            </a:extLst>
          </p:cNvPr>
          <p:cNvSpPr/>
          <p:nvPr/>
        </p:nvSpPr>
        <p:spPr>
          <a:xfrm>
            <a:off x="9329738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D701-4ED8-43C9-888A-91D6765BBAAE}"/>
              </a:ext>
            </a:extLst>
          </p:cNvPr>
          <p:cNvSpPr/>
          <p:nvPr/>
        </p:nvSpPr>
        <p:spPr>
          <a:xfrm>
            <a:off x="7908925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AE7D1-842E-41F3-AC3A-D559298F61BC}"/>
              </a:ext>
            </a:extLst>
          </p:cNvPr>
          <p:cNvSpPr/>
          <p:nvPr/>
        </p:nvSpPr>
        <p:spPr>
          <a:xfrm>
            <a:off x="8205788" y="685800"/>
            <a:ext cx="182562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7043B-9BB2-41F8-B9B0-20F97ACA74ED}"/>
              </a:ext>
            </a:extLst>
          </p:cNvPr>
          <p:cNvSpPr/>
          <p:nvPr/>
        </p:nvSpPr>
        <p:spPr>
          <a:xfrm>
            <a:off x="8505825" y="685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DMA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67562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7821-988E-43B1-9086-E15D3C8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determine the resistor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42DA-A159-4DE9-93AC-CDE509BE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56 x 10 Ω = 560 Ω (</a:t>
            </a:r>
            <a:r>
              <a:rPr lang="en-US" sz="2800" dirty="0">
                <a:sym typeface="Symbol" pitchFamily="18" charset="2"/>
              </a:rPr>
              <a:t>5%)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1DEF-BF41-4FC1-93C9-2653D0C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A9B1C7-80AE-4564-8BC1-77409070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50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4">
            <a:extLst>
              <a:ext uri="{FF2B5EF4-FFF2-40B4-BE49-F238E27FC236}">
                <a16:creationId xmlns:a16="http://schemas.microsoft.com/office/drawing/2014/main" id="{C26AB2FD-3E30-41DC-AA24-2EAEACA4CFB9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685800"/>
            <a:ext cx="3886200" cy="1254125"/>
            <a:chOff x="4908475" y="14478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A1E0D3-A172-42C8-B1CC-26D5C897ED29}"/>
                </a:ext>
              </a:extLst>
            </p:cNvPr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757C6111-0CFB-43D2-B393-BEE7FFECEFA9}"/>
                </a:ext>
              </a:extLst>
            </p:cNvPr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25">
              <a:extLst>
                <a:ext uri="{FF2B5EF4-FFF2-40B4-BE49-F238E27FC236}">
                  <a16:creationId xmlns:a16="http://schemas.microsoft.com/office/drawing/2014/main" id="{27EC43D0-13E1-49D5-B85A-D24A666E5287}"/>
                </a:ext>
              </a:extLst>
            </p:cNvPr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C0258A-8431-40A4-A60C-F9B6A7382269}"/>
                </a:ext>
              </a:extLst>
            </p:cNvPr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5AAE58-01AF-4D14-8DF5-58C4C00361FB}"/>
                </a:ext>
              </a:extLst>
            </p:cNvPr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3C9EE-DC99-427E-B81D-1D34976544BF}"/>
                </a:ext>
              </a:extLst>
            </p:cNvPr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9D6DF0-EE0F-4329-B0E7-D1D638BC9D78}"/>
                </a:ext>
              </a:extLst>
            </p:cNvPr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30">
              <a:extLst>
                <a:ext uri="{FF2B5EF4-FFF2-40B4-BE49-F238E27FC236}">
                  <a16:creationId xmlns:a16="http://schemas.microsoft.com/office/drawing/2014/main" id="{3EFBE78A-6348-40F8-B300-F87D6D9D65A2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5636625" y="19073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31">
              <a:extLst>
                <a:ext uri="{FF2B5EF4-FFF2-40B4-BE49-F238E27FC236}">
                  <a16:creationId xmlns:a16="http://schemas.microsoft.com/office/drawing/2014/main" id="{C9894DF0-54E5-43A4-86E0-94C240D2CAF0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6216063" y="21891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32">
              <a:extLst>
                <a:ext uri="{FF2B5EF4-FFF2-40B4-BE49-F238E27FC236}">
                  <a16:creationId xmlns:a16="http://schemas.microsoft.com/office/drawing/2014/main" id="{CE6955FF-E44F-45AE-B1EC-AB8ACDEB48F5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6811376" y="18939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3">
              <a:extLst>
                <a:ext uri="{FF2B5EF4-FFF2-40B4-BE49-F238E27FC236}">
                  <a16:creationId xmlns:a16="http://schemas.microsoft.com/office/drawing/2014/main" id="{8BC0773C-C25E-41A8-AA9E-B45548B8136D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7680532" y="18486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7DE5C40-9939-4A76-8E5B-0D7B1FDB018E}"/>
              </a:ext>
            </a:extLst>
          </p:cNvPr>
          <p:cNvSpPr/>
          <p:nvPr/>
        </p:nvSpPr>
        <p:spPr>
          <a:xfrm>
            <a:off x="9329738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D701-4ED8-43C9-888A-91D6765BBAAE}"/>
              </a:ext>
            </a:extLst>
          </p:cNvPr>
          <p:cNvSpPr/>
          <p:nvPr/>
        </p:nvSpPr>
        <p:spPr>
          <a:xfrm>
            <a:off x="7908925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AE7D1-842E-41F3-AC3A-D559298F61BC}"/>
              </a:ext>
            </a:extLst>
          </p:cNvPr>
          <p:cNvSpPr/>
          <p:nvPr/>
        </p:nvSpPr>
        <p:spPr>
          <a:xfrm>
            <a:off x="8205788" y="685800"/>
            <a:ext cx="182562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7043B-9BB2-41F8-B9B0-20F97ACA74ED}"/>
              </a:ext>
            </a:extLst>
          </p:cNvPr>
          <p:cNvSpPr/>
          <p:nvPr/>
        </p:nvSpPr>
        <p:spPr>
          <a:xfrm>
            <a:off x="8505825" y="685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ed Rectangle 42">
            <a:extLst>
              <a:ext uri="{FF2B5EF4-FFF2-40B4-BE49-F238E27FC236}">
                <a16:creationId xmlns:a16="http://schemas.microsoft.com/office/drawing/2014/main" id="{81D6021E-9887-42AA-8C79-8521D914C0EF}"/>
              </a:ext>
            </a:extLst>
          </p:cNvPr>
          <p:cNvSpPr/>
          <p:nvPr/>
        </p:nvSpPr>
        <p:spPr>
          <a:xfrm>
            <a:off x="9693812" y="2502459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42">
            <a:extLst>
              <a:ext uri="{FF2B5EF4-FFF2-40B4-BE49-F238E27FC236}">
                <a16:creationId xmlns:a16="http://schemas.microsoft.com/office/drawing/2014/main" id="{3D2CA0CE-95FD-4814-A3BA-462BA70C56E8}"/>
              </a:ext>
            </a:extLst>
          </p:cNvPr>
          <p:cNvSpPr/>
          <p:nvPr/>
        </p:nvSpPr>
        <p:spPr>
          <a:xfrm>
            <a:off x="7002127" y="4369896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42">
            <a:extLst>
              <a:ext uri="{FF2B5EF4-FFF2-40B4-BE49-F238E27FC236}">
                <a16:creationId xmlns:a16="http://schemas.microsoft.com/office/drawing/2014/main" id="{00C10C42-0C75-49D3-9FEF-DDC61F3485CD}"/>
              </a:ext>
            </a:extLst>
          </p:cNvPr>
          <p:cNvSpPr/>
          <p:nvPr/>
        </p:nvSpPr>
        <p:spPr>
          <a:xfrm>
            <a:off x="7890770" y="4678989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42">
            <a:extLst>
              <a:ext uri="{FF2B5EF4-FFF2-40B4-BE49-F238E27FC236}">
                <a16:creationId xmlns:a16="http://schemas.microsoft.com/office/drawing/2014/main" id="{6263FB42-FDB8-450B-A247-B52E9D9FCE99}"/>
              </a:ext>
            </a:extLst>
          </p:cNvPr>
          <p:cNvSpPr/>
          <p:nvPr/>
        </p:nvSpPr>
        <p:spPr>
          <a:xfrm>
            <a:off x="8792290" y="3133524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7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3823-E3B2-4427-9282-DC748C94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Potentiometers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097E-531D-48AB-9EB6-518C342D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084867" cy="5029200"/>
          </a:xfrm>
        </p:spPr>
        <p:txBody>
          <a:bodyPr>
            <a:normAutofit/>
          </a:bodyPr>
          <a:lstStyle/>
          <a:p>
            <a:r>
              <a:rPr lang="en-US" dirty="0"/>
              <a:t>Vary resistance between zero and some maximum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kΩ</a:t>
            </a:r>
            <a:r>
              <a:rPr lang="en-US" dirty="0"/>
              <a:t>, 10 </a:t>
            </a:r>
            <a:r>
              <a:rPr lang="en-US" dirty="0" err="1"/>
              <a:t>kΩ</a:t>
            </a:r>
            <a:r>
              <a:rPr lang="en-US" dirty="0"/>
              <a:t>, 100 </a:t>
            </a:r>
            <a:r>
              <a:rPr lang="en-US" dirty="0" err="1"/>
              <a:t>kΩ</a:t>
            </a:r>
            <a:r>
              <a:rPr lang="en-US" dirty="0"/>
              <a:t> common</a:t>
            </a:r>
          </a:p>
          <a:p>
            <a:pPr lvl="1"/>
            <a:endParaRPr lang="en-US" dirty="0"/>
          </a:p>
          <a:p>
            <a:r>
              <a:rPr lang="en-US" dirty="0"/>
              <a:t>Connect middle and an edge for just a changeable resistor</a:t>
            </a:r>
          </a:p>
          <a:p>
            <a:pPr lvl="1"/>
            <a:endParaRPr lang="en-US" dirty="0"/>
          </a:p>
          <a:p>
            <a:r>
              <a:rPr lang="en-US" dirty="0"/>
              <a:t>Middle terminal is a movable resistor divider</a:t>
            </a:r>
          </a:p>
          <a:p>
            <a:pPr lvl="1"/>
            <a:r>
              <a:rPr lang="en-US" dirty="0"/>
              <a:t>Knob changes middle output if outer pins are VCC and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727CD-FCBA-43AE-9C6D-73D29ED7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11266" name="Picture 2" descr="Potentiometer Circuit | Circuit diagram, Electronics basics, Circuit">
            <a:extLst>
              <a:ext uri="{FF2B5EF4-FFF2-40B4-BE49-F238E27FC236}">
                <a16:creationId xmlns:a16="http://schemas.microsoft.com/office/drawing/2014/main" id="{064060E5-5A2A-478D-98A3-B1539925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461" y="2508250"/>
            <a:ext cx="6096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1C964-50D9-44EA-8ED7-4B1A3973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338" y="228600"/>
            <a:ext cx="2553056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22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d schematic symbol - Clip Art Library">
            <a:extLst>
              <a:ext uri="{FF2B5EF4-FFF2-40B4-BE49-F238E27FC236}">
                <a16:creationId xmlns:a16="http://schemas.microsoft.com/office/drawing/2014/main" id="{5B6F2AA6-9308-424D-9368-76E34418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2906001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8CB2E5-F994-4CA1-A827-93CB9DA5F248}"/>
              </a:ext>
            </a:extLst>
          </p:cNvPr>
          <p:cNvSpPr txBox="1"/>
          <p:nvPr/>
        </p:nvSpPr>
        <p:spPr>
          <a:xfrm>
            <a:off x="3693933" y="4142711"/>
            <a:ext cx="228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Negative ( - ) lead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CC5AE-CD69-469B-AB97-AE5B08225A3C}"/>
              </a:ext>
            </a:extLst>
          </p:cNvPr>
          <p:cNvSpPr txBox="1"/>
          <p:nvPr/>
        </p:nvSpPr>
        <p:spPr>
          <a:xfrm>
            <a:off x="951426" y="4342766"/>
            <a:ext cx="244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Schematic Symbol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127DC-D20D-45C1-98F0-4190765FFAD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040352" y="3958561"/>
            <a:ext cx="653581" cy="38420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535636-09FA-4FE4-A4AF-D6770466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27F7-F088-4A6F-879A-0B90795A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Directional component: only allows current to flow one way</a:t>
            </a:r>
          </a:p>
          <a:p>
            <a:endParaRPr lang="en-US" dirty="0"/>
          </a:p>
          <a:p>
            <a:r>
              <a:rPr lang="en-US" dirty="0"/>
              <a:t>Shorter side is the negative one</a:t>
            </a:r>
          </a:p>
          <a:p>
            <a:pPr lvl="1"/>
            <a:r>
              <a:rPr lang="en-US" dirty="0"/>
              <a:t>i.e. where current flows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86BB-61E9-4A82-86E6-87489946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2" descr="Z:\2010_0416_My Pics from PLTW laptop\2011_0204_POE_Electrical Circuits_Physical\IMG_2641.JPG">
            <a:extLst>
              <a:ext uri="{FF2B5EF4-FFF2-40B4-BE49-F238E27FC236}">
                <a16:creationId xmlns:a16="http://schemas.microsoft.com/office/drawing/2014/main" id="{FD5F174B-57FB-44C3-A361-81A958E1E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9360" y="2331918"/>
            <a:ext cx="1111170" cy="37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A98B21-357E-497A-A8B8-E41921F41455}"/>
              </a:ext>
            </a:extLst>
          </p:cNvPr>
          <p:cNvCxnSpPr/>
          <p:nvPr/>
        </p:nvCxnSpPr>
        <p:spPr>
          <a:xfrm flipH="1" flipV="1">
            <a:off x="8989306" y="2906001"/>
            <a:ext cx="1563338" cy="17507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0847C3-C043-496A-B8E8-B56F698C3ED2}"/>
              </a:ext>
            </a:extLst>
          </p:cNvPr>
          <p:cNvSpPr txBox="1"/>
          <p:nvPr/>
        </p:nvSpPr>
        <p:spPr>
          <a:xfrm>
            <a:off x="7171183" y="2440535"/>
            <a:ext cx="2400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Larger metal component</a:t>
            </a:r>
          </a:p>
          <a:p>
            <a:r>
              <a:rPr lang="en-US" sz="2000" dirty="0"/>
              <a:t>inside of case or case flat spot is cathode or </a:t>
            </a:r>
          </a:p>
          <a:p>
            <a:r>
              <a:rPr lang="en-US" sz="2000" dirty="0"/>
              <a:t>negative (-) lead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68D59-7166-4F37-B795-B3A451885CB4}"/>
              </a:ext>
            </a:extLst>
          </p:cNvPr>
          <p:cNvSpPr txBox="1"/>
          <p:nvPr/>
        </p:nvSpPr>
        <p:spPr>
          <a:xfrm>
            <a:off x="7171184" y="4800932"/>
            <a:ext cx="2268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Shorter wire is cathode or </a:t>
            </a:r>
          </a:p>
          <a:p>
            <a:r>
              <a:rPr lang="en-US" sz="2000"/>
              <a:t>negative (-) lead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9A8104-31FB-48EA-BC50-A0461054101E}"/>
              </a:ext>
            </a:extLst>
          </p:cNvPr>
          <p:cNvCxnSpPr/>
          <p:nvPr/>
        </p:nvCxnSpPr>
        <p:spPr>
          <a:xfrm flipH="1">
            <a:off x="8956441" y="5054408"/>
            <a:ext cx="1596203" cy="17474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D4DFDA-625A-B5A8-16F9-9000544ED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t="29032" r="24707" b="28447"/>
          <a:stretch/>
        </p:blipFill>
        <p:spPr bwMode="auto">
          <a:xfrm>
            <a:off x="4214747" y="5509887"/>
            <a:ext cx="1300760" cy="11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0CB867-E612-B70C-DBE0-5C883DFD147C}"/>
              </a:ext>
            </a:extLst>
          </p:cNvPr>
          <p:cNvSpPr txBox="1"/>
          <p:nvPr/>
        </p:nvSpPr>
        <p:spPr>
          <a:xfrm>
            <a:off x="3871025" y="5189387"/>
            <a:ext cx="2400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Surface-mount LED</a:t>
            </a:r>
          </a:p>
        </p:txBody>
      </p:sp>
    </p:spTree>
    <p:extLst>
      <p:ext uri="{BB962C8B-B14F-4D97-AF65-F5344CB8AC3E}">
        <p14:creationId xmlns:p14="http://schemas.microsoft.com/office/powerpoint/2010/main" val="3925370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A55B-E9D3-46C1-A1B2-5214273D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 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A9B6-7C60-4AA7-B5BA-F4AB84F3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7158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different colors of LED in a single large diffuser</a:t>
            </a:r>
          </a:p>
          <a:p>
            <a:pPr lvl="1"/>
            <a:endParaRPr lang="en-US" dirty="0"/>
          </a:p>
          <a:p>
            <a:r>
              <a:rPr lang="en-US" dirty="0"/>
              <a:t>Short leads are negative ends</a:t>
            </a:r>
          </a:p>
          <a:p>
            <a:pPr lvl="1"/>
            <a:r>
              <a:rPr lang="en-US" dirty="0"/>
              <a:t>One for each color</a:t>
            </a:r>
          </a:p>
          <a:p>
            <a:pPr lvl="1"/>
            <a:endParaRPr lang="en-US" dirty="0"/>
          </a:p>
          <a:p>
            <a:r>
              <a:rPr lang="en-US" dirty="0"/>
              <a:t>Long lead is common power</a:t>
            </a:r>
          </a:p>
          <a:p>
            <a:pPr lvl="1"/>
            <a:r>
              <a:rPr lang="en-US" dirty="0"/>
              <a:t>Common anode</a:t>
            </a:r>
          </a:p>
          <a:p>
            <a:pPr lvl="1"/>
            <a:endParaRPr lang="en-US" dirty="0"/>
          </a:p>
          <a:p>
            <a:r>
              <a:rPr lang="en-US" dirty="0"/>
              <a:t>Combinations of LEDs give other colors</a:t>
            </a:r>
          </a:p>
          <a:p>
            <a:pPr lvl="1"/>
            <a:r>
              <a:rPr lang="en-US" dirty="0"/>
              <a:t>Cyan, Yellow, Violet,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8A98-7655-4E65-B938-809DD9FC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594AB-E052-4EF3-AC5E-030CFE199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77" y="875561"/>
            <a:ext cx="4601217" cy="5296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15A79-D24B-4BE2-9EF7-7AEFF548402D}"/>
              </a:ext>
            </a:extLst>
          </p:cNvPr>
          <p:cNvSpPr txBox="1"/>
          <p:nvPr/>
        </p:nvSpPr>
        <p:spPr>
          <a:xfrm>
            <a:off x="607595" y="6172200"/>
            <a:ext cx="722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https://cdn-shop.adafruit.com/datasheets/FLR-100WAS-RGB.pdf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13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2DA0-2023-40C8-A638-8EAE4317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96F39-2C27-42D1-BFD2-53818213B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Thermistor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Photoresistor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3B886-64E3-4DB5-9869-C0B5B82A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9218" name="Picture 2" descr="Thermistor 5K SEN14 | Faranux Electronics">
            <a:extLst>
              <a:ext uri="{FF2B5EF4-FFF2-40B4-BE49-F238E27FC236}">
                <a16:creationId xmlns:a16="http://schemas.microsoft.com/office/drawing/2014/main" id="{1452A2AA-9011-4BC9-B7E1-E5C7222EB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640" y="233966"/>
            <a:ext cx="2966434" cy="29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CIGICM 30 Pcs Photoresistor Photo Light Sensitive Resistor, Light  Dependent Resistor 5 mm GM5539 5539: Amazon.com: Industrial &amp; Scientific">
            <a:extLst>
              <a:ext uri="{FF2B5EF4-FFF2-40B4-BE49-F238E27FC236}">
                <a16:creationId xmlns:a16="http://schemas.microsoft.com/office/drawing/2014/main" id="{2766A643-9B9B-4FD8-AE3C-126C9B2E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101" y="3200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202BE-748E-5BD1-1136-F069ECDA8B20}"/>
              </a:ext>
            </a:extLst>
          </p:cNvPr>
          <p:cNvSpPr txBox="1"/>
          <p:nvPr/>
        </p:nvSpPr>
        <p:spPr>
          <a:xfrm>
            <a:off x="7841088" y="5154305"/>
            <a:ext cx="357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We’ll come back to these in a future lecture</a:t>
            </a:r>
          </a:p>
        </p:txBody>
      </p:sp>
    </p:spTree>
    <p:extLst>
      <p:ext uri="{BB962C8B-B14F-4D97-AF65-F5344CB8AC3E}">
        <p14:creationId xmlns:p14="http://schemas.microsoft.com/office/powerpoint/2010/main" val="1163702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4775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Polling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is ready for a command)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value(s) to DATA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command(s) to COMMAND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has completed the request)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9"/>
          <a:stretch/>
        </p:blipFill>
        <p:spPr>
          <a:xfrm>
            <a:off x="3350794" y="1143000"/>
            <a:ext cx="58674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64A3D-67CF-4B73-9235-DD80D163EF54}"/>
              </a:ext>
            </a:extLst>
          </p:cNvPr>
          <p:cNvSpPr txBox="1"/>
          <p:nvPr/>
        </p:nvSpPr>
        <p:spPr>
          <a:xfrm>
            <a:off x="8648700" y="2489200"/>
            <a:ext cx="318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“polling” model of I/O.</a:t>
            </a:r>
          </a:p>
          <a:p>
            <a:br>
              <a:rPr lang="en-US" sz="2400" dirty="0"/>
            </a:br>
            <a:r>
              <a:rPr lang="en-US" sz="2400" dirty="0"/>
              <a:t>“Poll” the peripheral in software repeatedly to see if it’s ready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7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4895846"/>
            <a:ext cx="3035300" cy="146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6ABF2-4F26-436C-8409-D9707CD66863}"/>
              </a:ext>
            </a:extLst>
          </p:cNvPr>
          <p:cNvCxnSpPr>
            <a:cxnSpLocks/>
          </p:cNvCxnSpPr>
          <p:nvPr/>
        </p:nvCxnSpPr>
        <p:spPr>
          <a:xfrm>
            <a:off x="3346450" y="5721350"/>
            <a:ext cx="0" cy="488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1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interrupts, providing data to the peripheral is time consuming</a:t>
            </a:r>
          </a:p>
          <a:p>
            <a:pPr lvl="1"/>
            <a:r>
              <a:rPr lang="en-US" dirty="0"/>
              <a:t>Need to be interrupted every byte, to copy the next byte over</a:t>
            </a:r>
          </a:p>
          <a:p>
            <a:endParaRPr lang="en-US" dirty="0"/>
          </a:p>
          <a:p>
            <a:r>
              <a:rPr lang="en-US" dirty="0"/>
              <a:t>DMA is an alternative method that uses hardware to do the memory transfers for the processor</a:t>
            </a:r>
          </a:p>
          <a:p>
            <a:pPr lvl="1"/>
            <a:r>
              <a:rPr lang="en-US" dirty="0"/>
              <a:t>Software writes address of the data and the size to the peripheral</a:t>
            </a:r>
          </a:p>
          <a:p>
            <a:pPr lvl="1"/>
            <a:r>
              <a:rPr lang="en-US" dirty="0"/>
              <a:t>Peripheral reads data directly from memory</a:t>
            </a:r>
          </a:p>
          <a:p>
            <a:pPr lvl="1"/>
            <a:r>
              <a:rPr lang="en-US" dirty="0"/>
              <a:t>Processor can go do other things while read/write is occurring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D66-E52F-430F-AEC1-A024F2B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DMA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4FF55-283F-4023-B2B3-999E8157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Google Shape;865;p56">
            <a:extLst>
              <a:ext uri="{FF2B5EF4-FFF2-40B4-BE49-F238E27FC236}">
                <a16:creationId xmlns:a16="http://schemas.microsoft.com/office/drawing/2014/main" id="{D359E7D8-F65D-4986-ACA0-2905947760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0859"/>
          <a:stretch/>
        </p:blipFill>
        <p:spPr>
          <a:xfrm>
            <a:off x="899828" y="1143000"/>
            <a:ext cx="1038833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3113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1102</TotalTime>
  <Words>2156</Words>
  <Application>Microsoft Office PowerPoint</Application>
  <PresentationFormat>Widescreen</PresentationFormat>
  <Paragraphs>501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Tahoma</vt:lpstr>
      <vt:lpstr>Class Slides</vt:lpstr>
      <vt:lpstr>Lecture 05 Prototyping &amp; Digital Circuits</vt:lpstr>
      <vt:lpstr>Administrivia</vt:lpstr>
      <vt:lpstr>Project Proposals</vt:lpstr>
      <vt:lpstr>Today’s Goals</vt:lpstr>
      <vt:lpstr>Outline</vt:lpstr>
      <vt:lpstr>Reminder: Polling I/O</vt:lpstr>
      <vt:lpstr>Reminder: Interrupts, visually</vt:lpstr>
      <vt:lpstr>Direct Memory Access (DMA)</vt:lpstr>
      <vt:lpstr>General-purpose DMA</vt:lpstr>
      <vt:lpstr>Full peripheral interaction pattern</vt:lpstr>
      <vt:lpstr>Special-purpose DMA</vt:lpstr>
      <vt:lpstr>Break + Open Question</vt:lpstr>
      <vt:lpstr>Break + Open Question</vt:lpstr>
      <vt:lpstr>Outline</vt:lpstr>
      <vt:lpstr>Prototyping goals</vt:lpstr>
      <vt:lpstr>Isolating tests</vt:lpstr>
      <vt:lpstr>Buying Parts</vt:lpstr>
      <vt:lpstr>Prototyping methods</vt:lpstr>
      <vt:lpstr>Breadboards for prototyping</vt:lpstr>
      <vt:lpstr>How a breadboard works</vt:lpstr>
      <vt:lpstr>Breadboard LED example</vt:lpstr>
      <vt:lpstr>Breadboard guidelines</vt:lpstr>
      <vt:lpstr>More permanent breadboards</vt:lpstr>
      <vt:lpstr>When to not use breadboards</vt:lpstr>
      <vt:lpstr>Outline</vt:lpstr>
      <vt:lpstr>Digital signals</vt:lpstr>
      <vt:lpstr>Digital signals map to voltage ranges</vt:lpstr>
      <vt:lpstr>Digital circuits</vt:lpstr>
      <vt:lpstr>Switches</vt:lpstr>
      <vt:lpstr>Buttons</vt:lpstr>
      <vt:lpstr>Disconnected circuits</vt:lpstr>
      <vt:lpstr>Disconnected circuits</vt:lpstr>
      <vt:lpstr>Current flows through the “path of least resistance”</vt:lpstr>
      <vt:lpstr>Pull-up resistors and pull-down resistors</vt:lpstr>
      <vt:lpstr>Buttons on the Microbit</vt:lpstr>
      <vt:lpstr>LEDs</vt:lpstr>
      <vt:lpstr>Active state for LEDs</vt:lpstr>
      <vt:lpstr>LEDs on the Microbit</vt:lpstr>
      <vt:lpstr>LEDs on the Microbit</vt:lpstr>
      <vt:lpstr>Controlling the LED matrix</vt:lpstr>
      <vt:lpstr>Break + Question</vt:lpstr>
      <vt:lpstr>Break + Question</vt:lpstr>
      <vt:lpstr>Outline</vt:lpstr>
      <vt:lpstr>Prototyping with a breadboard</vt:lpstr>
      <vt:lpstr>Jumper wires</vt:lpstr>
      <vt:lpstr>Microbit</vt:lpstr>
      <vt:lpstr>Resistors</vt:lpstr>
      <vt:lpstr>Resistor color codes</vt:lpstr>
      <vt:lpstr>Example: determine the resistor</vt:lpstr>
      <vt:lpstr>Example: determine the resistor</vt:lpstr>
      <vt:lpstr>Potentiometers</vt:lpstr>
      <vt:lpstr>LEDs</vt:lpstr>
      <vt:lpstr>RGB LED</vt:lpstr>
      <vt:lpstr>Sensors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Digital Circuits</dc:title>
  <dc:creator>Branden Ghena</dc:creator>
  <cp:lastModifiedBy>Branden Ghena</cp:lastModifiedBy>
  <cp:revision>58</cp:revision>
  <dcterms:created xsi:type="dcterms:W3CDTF">2021-04-06T21:49:56Z</dcterms:created>
  <dcterms:modified xsi:type="dcterms:W3CDTF">2022-10-04T19:48:58Z</dcterms:modified>
</cp:coreProperties>
</file>