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43"/>
  </p:notesMasterIdLst>
  <p:sldIdLst>
    <p:sldId id="256" r:id="rId2"/>
    <p:sldId id="465" r:id="rId3"/>
    <p:sldId id="264" r:id="rId4"/>
    <p:sldId id="457" r:id="rId5"/>
    <p:sldId id="383" r:id="rId6"/>
    <p:sldId id="425" r:id="rId7"/>
    <p:sldId id="462" r:id="rId8"/>
    <p:sldId id="433" r:id="rId9"/>
    <p:sldId id="428" r:id="rId10"/>
    <p:sldId id="426" r:id="rId11"/>
    <p:sldId id="429" r:id="rId12"/>
    <p:sldId id="431" r:id="rId13"/>
    <p:sldId id="430" r:id="rId14"/>
    <p:sldId id="432" r:id="rId15"/>
    <p:sldId id="2263" r:id="rId16"/>
    <p:sldId id="2264" r:id="rId17"/>
    <p:sldId id="458" r:id="rId18"/>
    <p:sldId id="434" r:id="rId19"/>
    <p:sldId id="448" r:id="rId20"/>
    <p:sldId id="450" r:id="rId21"/>
    <p:sldId id="441" r:id="rId22"/>
    <p:sldId id="442" r:id="rId23"/>
    <p:sldId id="446" r:id="rId24"/>
    <p:sldId id="447" r:id="rId25"/>
    <p:sldId id="444" r:id="rId26"/>
    <p:sldId id="451" r:id="rId27"/>
    <p:sldId id="2265" r:id="rId28"/>
    <p:sldId id="449" r:id="rId29"/>
    <p:sldId id="459" r:id="rId30"/>
    <p:sldId id="437" r:id="rId31"/>
    <p:sldId id="393" r:id="rId32"/>
    <p:sldId id="395" r:id="rId33"/>
    <p:sldId id="463" r:id="rId34"/>
    <p:sldId id="460" r:id="rId35"/>
    <p:sldId id="443" r:id="rId36"/>
    <p:sldId id="452" r:id="rId37"/>
    <p:sldId id="453" r:id="rId38"/>
    <p:sldId id="454" r:id="rId39"/>
    <p:sldId id="455" r:id="rId40"/>
    <p:sldId id="456" r:id="rId41"/>
    <p:sldId id="461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65"/>
            <p14:sldId id="264"/>
          </p14:sldIdLst>
        </p14:section>
        <p14:section name="Embedded Software" id="{B55B8E8C-5EAB-4A1E-A4E9-AE5E896E46FA}">
          <p14:sldIdLst>
            <p14:sldId id="457"/>
            <p14:sldId id="383"/>
            <p14:sldId id="425"/>
            <p14:sldId id="462"/>
            <p14:sldId id="433"/>
            <p14:sldId id="428"/>
            <p14:sldId id="426"/>
            <p14:sldId id="429"/>
            <p14:sldId id="431"/>
            <p14:sldId id="430"/>
            <p14:sldId id="432"/>
            <p14:sldId id="2263"/>
            <p14:sldId id="2264"/>
          </p14:sldIdLst>
        </p14:section>
        <p14:section name="Embedded Toolchain" id="{BD240753-C91E-4187-B39C-2B02B0C05ADD}">
          <p14:sldIdLst>
            <p14:sldId id="458"/>
            <p14:sldId id="434"/>
            <p14:sldId id="448"/>
            <p14:sldId id="450"/>
            <p14:sldId id="441"/>
            <p14:sldId id="442"/>
            <p14:sldId id="446"/>
            <p14:sldId id="447"/>
            <p14:sldId id="444"/>
            <p14:sldId id="451"/>
            <p14:sldId id="2265"/>
            <p14:sldId id="449"/>
          </p14:sldIdLst>
        </p14:section>
        <p14:section name="Lab software environment" id="{1779BE0C-F061-4DA4-B496-4628F214566B}">
          <p14:sldIdLst>
            <p14:sldId id="459"/>
            <p14:sldId id="437"/>
            <p14:sldId id="393"/>
            <p14:sldId id="395"/>
            <p14:sldId id="463"/>
          </p14:sldIdLst>
        </p14:section>
        <p14:section name="Boot process" id="{1AAD377E-B997-4EBC-9474-51AECCA75D62}">
          <p14:sldIdLst>
            <p14:sldId id="460"/>
            <p14:sldId id="443"/>
            <p14:sldId id="452"/>
            <p14:sldId id="453"/>
            <p14:sldId id="454"/>
            <p14:sldId id="455"/>
            <p14:sldId id="456"/>
          </p14:sldIdLst>
        </p14:section>
        <p14:section name="Wrapup" id="{29A7F866-9DA9-446B-8359-CE426CB89C7A}">
          <p14:sldIdLst>
            <p14:sldId id="4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6" d="100"/>
          <a:sy n="76" d="100"/>
        </p:scale>
        <p:origin x="126" y="213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nu-ce346/nu-microbit-base/tree/main/software/apps/blink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center.nordicsemi.com/topic/sdk_nrf5_v16.0.0/annotated.html" TargetMode="External"/><Relationship Id="rId2" Type="http://schemas.openxmlformats.org/officeDocument/2006/relationships/hyperlink" Target="https://infocenter.nordicsemi.com/topic/sdk_nrf5_v16.0.0/index.htm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ithub.com/lab11/nrf52x-base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lab11/nrf52x-base/blob/master/sdk/nrf5_sdk_16.0.0/modules/nrfx/mdk/system_nrf52.c" TargetMode="External"/><Relationship Id="rId2" Type="http://schemas.openxmlformats.org/officeDocument/2006/relationships/hyperlink" Target="https://github.com/lab11/nrf52x-base/blob/master/sdk/nrf5_sdk_16.0.0/modules/nrfx/mdk/gcc_startup_nrf52833.S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sourceware.org/git/gitweb.cgi?p=newlib-cygwin.git;a=blob_plain;f=libgloss/arm/crt0.S;hb=HEA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mbeddedartistry.com/blog/2019/04/17/exploring-startup-implementations-newlib-arm/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03</a:t>
            </a:r>
            <a:br>
              <a:rPr lang="en-US" dirty="0"/>
            </a:br>
            <a:r>
              <a:rPr lang="en-US" dirty="0"/>
              <a:t>Embedded Software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CE346 – Microprocessor System Design</a:t>
            </a:r>
          </a:p>
          <a:p>
            <a:r>
              <a:rPr lang="en-US" dirty="0"/>
              <a:t>Branden Ghena – Fall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8A2C-4591-46CA-A8BD-BE89EF149629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slides borrowed from:</a:t>
            </a:r>
            <a:br>
              <a:rPr lang="en-US" sz="1600" dirty="0"/>
            </a:br>
            <a:r>
              <a:rPr lang="en-US" sz="1600" dirty="0"/>
              <a:t>Josiah Hester (Northwestern), Prabal Dutta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E2554-FB5E-4E84-BB54-AF5AB88C5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programming languages for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2D8DF-75BD-47F7-92E1-C99FD08060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</a:t>
            </a:r>
          </a:p>
          <a:p>
            <a:pPr lvl="1"/>
            <a:r>
              <a:rPr lang="en-US" dirty="0"/>
              <a:t>For all the reasons that you assume</a:t>
            </a:r>
          </a:p>
          <a:p>
            <a:pPr lvl="1"/>
            <a:r>
              <a:rPr lang="en-US" dirty="0"/>
              <a:t>Easy to map variables to memory usage and code to instructions</a:t>
            </a:r>
          </a:p>
          <a:p>
            <a:pPr lvl="1"/>
            <a:endParaRPr lang="en-US" dirty="0"/>
          </a:p>
          <a:p>
            <a:r>
              <a:rPr lang="en-US" dirty="0"/>
              <a:t>Assembly</a:t>
            </a:r>
          </a:p>
          <a:p>
            <a:pPr lvl="1"/>
            <a:r>
              <a:rPr lang="en-US" dirty="0"/>
              <a:t>Not entirely uncommon, but rarer than you might guess</a:t>
            </a:r>
          </a:p>
          <a:p>
            <a:pPr lvl="1"/>
            <a:r>
              <a:rPr lang="en-US" dirty="0"/>
              <a:t>C code optimized by a modern compiler is likely faster</a:t>
            </a:r>
          </a:p>
          <a:p>
            <a:pPr lvl="1"/>
            <a:r>
              <a:rPr lang="en-US" dirty="0"/>
              <a:t>Notable uses:</a:t>
            </a:r>
          </a:p>
          <a:p>
            <a:pPr lvl="2"/>
            <a:r>
              <a:rPr lang="en-US" dirty="0"/>
              <a:t>Cryptography to create deterministic algorithms</a:t>
            </a:r>
          </a:p>
          <a:p>
            <a:pPr lvl="2"/>
            <a:r>
              <a:rPr lang="en-US" dirty="0"/>
              <a:t>Operating Systems to handle process swaps</a:t>
            </a:r>
          </a:p>
          <a:p>
            <a:pPr lvl="2"/>
            <a:endParaRPr lang="en-US" dirty="0"/>
          </a:p>
          <a:p>
            <a:r>
              <a:rPr lang="en-US" dirty="0"/>
              <a:t>C++</a:t>
            </a:r>
          </a:p>
          <a:p>
            <a:pPr lvl="1"/>
            <a:r>
              <a:rPr lang="en-US" dirty="0"/>
              <a:t>Similar to C but with better library support</a:t>
            </a:r>
          </a:p>
          <a:p>
            <a:pPr lvl="1"/>
            <a:r>
              <a:rPr lang="en-US" dirty="0"/>
              <a:t>Libraries take up a lot of code space though ~100 KB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9CA9C-D8D8-44E3-BB3A-65646784C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05DF3-AB58-4E80-BACB-5E9B6FEFD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Rarer programming languages for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D1566-A330-468B-AB4E-F0AE5E3DC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Rust</a:t>
            </a:r>
          </a:p>
          <a:p>
            <a:pPr lvl="1"/>
            <a:r>
              <a:rPr lang="en-US" dirty="0"/>
              <a:t>Modern language with safety and reliability guarantees</a:t>
            </a:r>
          </a:p>
          <a:p>
            <a:pPr lvl="1"/>
            <a:r>
              <a:rPr lang="en-US" dirty="0"/>
              <a:t>Relatively new to the embedded space</a:t>
            </a:r>
          </a:p>
          <a:p>
            <a:pPr lvl="2"/>
            <a:r>
              <a:rPr lang="en-US" dirty="0"/>
              <a:t>And a high learning curve</a:t>
            </a:r>
          </a:p>
          <a:p>
            <a:pPr lvl="2"/>
            <a:endParaRPr lang="en-US" dirty="0"/>
          </a:p>
          <a:p>
            <a:r>
              <a:rPr lang="en-US" dirty="0"/>
              <a:t>Python, </a:t>
            </a:r>
            <a:r>
              <a:rPr lang="en-US" dirty="0" err="1"/>
              <a:t>Javascript</a:t>
            </a:r>
            <a:r>
              <a:rPr lang="en-US" dirty="0"/>
              <a:t>, etc.</a:t>
            </a:r>
          </a:p>
          <a:p>
            <a:pPr lvl="1"/>
            <a:r>
              <a:rPr lang="en-US" dirty="0"/>
              <a:t>Mostly toy languages</a:t>
            </a:r>
          </a:p>
          <a:p>
            <a:pPr lvl="1"/>
            <a:r>
              <a:rPr lang="en-US" dirty="0"/>
              <a:t>Fine for simple things but incapable of complex operations</a:t>
            </a:r>
          </a:p>
          <a:p>
            <a:pPr lvl="2"/>
            <a:r>
              <a:rPr lang="en-US" dirty="0"/>
              <a:t>Especially low-level things like managing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F86859-619F-4DDD-A786-4CECCF191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67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F604-C49C-4431-A574-AAA20950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missing from programming languages?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27667-6D9F-42B6-88E2-671FC4911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embedded domain has several requirements that other domains do not</a:t>
            </a:r>
          </a:p>
          <a:p>
            <a:endParaRPr lang="en-US" dirty="0"/>
          </a:p>
          <a:p>
            <a:r>
              <a:rPr lang="en-US" dirty="0"/>
              <a:t>What is missing from programming languages that it wants?</a:t>
            </a:r>
          </a:p>
          <a:p>
            <a:pPr lvl="1"/>
            <a:r>
              <a:rPr lang="en-US" dirty="0"/>
              <a:t>Sense of 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Sense of energy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5722E-9A58-4F3E-AE9D-59249ED7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25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70054-31CF-47CE-B2AB-C4ACA2C4F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languages have no sense of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6AEC4-C0D8-451F-BBCE-77FB8B353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a system that needs to send messages to a motor every 10 milliseconds</a:t>
            </a:r>
          </a:p>
          <a:p>
            <a:pPr lvl="1"/>
            <a:r>
              <a:rPr lang="en-US" dirty="0"/>
              <a:t>Write a function that definitely completes within 10 milliseconds</a:t>
            </a:r>
          </a:p>
          <a:p>
            <a:pPr lvl="1"/>
            <a:endParaRPr lang="en-US" dirty="0"/>
          </a:p>
          <a:p>
            <a:r>
              <a:rPr lang="en-US" dirty="0"/>
              <a:t>Accounting for timing when programming is very challenging</a:t>
            </a:r>
          </a:p>
          <a:p>
            <a:pPr lvl="1"/>
            <a:r>
              <a:rPr lang="en-US" dirty="0"/>
              <a:t>We can profile code and determine timing at runtime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If we know many details of hardware, instructions can give timing</a:t>
            </a:r>
          </a:p>
          <a:p>
            <a:pPr lvl="2"/>
            <a:r>
              <a:rPr lang="en-US" dirty="0"/>
              <a:t>Unless the code interacts with external devices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68DCDC-FCE7-4050-BBB4-56FDF316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369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F604-C49C-4431-A574-AAA20950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energy use is rather complicated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27667-6D9F-42B6-88E2-671FC4911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might</a:t>
            </a:r>
          </a:p>
          <a:p>
            <a:pPr lvl="1"/>
            <a:r>
              <a:rPr lang="en-US" dirty="0"/>
              <a:t>Start executing a loop</a:t>
            </a:r>
          </a:p>
          <a:p>
            <a:pPr lvl="1"/>
            <a:r>
              <a:rPr lang="en-US" dirty="0"/>
              <a:t>Turn on/off an LED</a:t>
            </a:r>
          </a:p>
          <a:p>
            <a:pPr lvl="1"/>
            <a:r>
              <a:rPr lang="en-US" dirty="0"/>
              <a:t>Send messages over a wired bus to another device</a:t>
            </a:r>
          </a:p>
          <a:p>
            <a:pPr lvl="1"/>
            <a:endParaRPr lang="en-US" dirty="0"/>
          </a:p>
          <a:p>
            <a:r>
              <a:rPr lang="en-US" dirty="0"/>
              <a:t>Determining energy these operations take is really difficult</a:t>
            </a:r>
          </a:p>
          <a:p>
            <a:pPr lvl="1"/>
            <a:r>
              <a:rPr lang="en-US" dirty="0"/>
              <a:t>Even with many details of the hardware</a:t>
            </a:r>
          </a:p>
          <a:p>
            <a:pPr lvl="1"/>
            <a:r>
              <a:rPr lang="en-US" dirty="0"/>
              <a:t>Different choices of processor clocks can have a large impact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Often profiled at runtime after writing the code</a:t>
            </a:r>
          </a:p>
          <a:p>
            <a:pPr lvl="2"/>
            <a:r>
              <a:rPr lang="en-US" dirty="0"/>
              <a:t>Iterative write-test-modify cycle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5722E-9A58-4F3E-AE9D-59249ED7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44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endParaRPr lang="en-US" dirty="0"/>
          </a:p>
          <a:p>
            <a:pPr lvl="2"/>
            <a:r>
              <a:rPr lang="en-US" dirty="0"/>
              <a:t>Favorite Emoji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94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	-Branden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	-Electrical and Computer Engineering, and Computer Science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	- Twix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r>
              <a:rPr lang="en-US" dirty="0"/>
              <a:t>	- </a:t>
            </a:r>
            <a:r>
              <a:rPr lang="en-US" dirty="0" err="1"/>
              <a:t>Eevee</a:t>
            </a:r>
            <a:endParaRPr lang="en-US" dirty="0"/>
          </a:p>
          <a:p>
            <a:pPr lvl="2"/>
            <a:r>
              <a:rPr lang="en-US" dirty="0"/>
              <a:t>Favorite Emoji	- 🍢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7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endParaRPr lang="en-US" dirty="0"/>
          </a:p>
          <a:p>
            <a:r>
              <a:rPr lang="en-US" b="1" dirty="0"/>
              <a:t>Embedded Toolchain</a:t>
            </a:r>
          </a:p>
          <a:p>
            <a:endParaRPr lang="en-US" dirty="0"/>
          </a:p>
          <a:p>
            <a:r>
              <a:rPr lang="en-US" dirty="0"/>
              <a:t>Lab Software Environment</a:t>
            </a:r>
          </a:p>
          <a:p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71218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5F8D-6F94-4E9D-BB2F-BC129F60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compilation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03341-2607-460B-8DAC-B10B7356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first steps as any system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Compiler</a:t>
            </a:r>
          </a:p>
          <a:p>
            <a:pPr lvl="1"/>
            <a:r>
              <a:rPr lang="en-US" dirty="0"/>
              <a:t>Turn C code into assembly</a:t>
            </a:r>
          </a:p>
          <a:p>
            <a:pPr lvl="1"/>
            <a:r>
              <a:rPr lang="en-US" dirty="0"/>
              <a:t>Optimize code (often for size instead of speed)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4FC10-EB83-4792-ACE5-A1900D17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00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7D569-C3AF-4ADC-B524-91AAB59C5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compilers compile for different architectures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CFB4F-1870-48E0-BCCB-43FF94189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compiler we’ll be using is a cross compiler</a:t>
            </a:r>
          </a:p>
          <a:p>
            <a:pPr lvl="1"/>
            <a:r>
              <a:rPr lang="en-US" dirty="0"/>
              <a:t>Run on one architecture but compile code for another</a:t>
            </a:r>
          </a:p>
          <a:p>
            <a:pPr lvl="2"/>
            <a:r>
              <a:rPr lang="en-US" dirty="0"/>
              <a:t>Example: runs on x86-64 but compiles armv7e-m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GCC is named: ARCH-VENDOR-(OS-)-ABI-</a:t>
            </a:r>
            <a:r>
              <a:rPr lang="en-US" dirty="0" err="1"/>
              <a:t>gcc</a:t>
            </a:r>
            <a:endParaRPr lang="en-US" dirty="0"/>
          </a:p>
          <a:p>
            <a:pPr lvl="1"/>
            <a:r>
              <a:rPr lang="en-US" dirty="0"/>
              <a:t>arm-none-</a:t>
            </a:r>
            <a:r>
              <a:rPr lang="en-US" dirty="0" err="1"/>
              <a:t>eabi</a:t>
            </a:r>
            <a:r>
              <a:rPr lang="en-US" dirty="0"/>
              <a:t>-</a:t>
            </a:r>
            <a:r>
              <a:rPr lang="en-US" dirty="0" err="1"/>
              <a:t>gcc</a:t>
            </a:r>
            <a:endParaRPr lang="en-US" dirty="0"/>
          </a:p>
          <a:p>
            <a:pPr lvl="2"/>
            <a:r>
              <a:rPr lang="en-US" dirty="0"/>
              <a:t>ARM architecture</a:t>
            </a:r>
          </a:p>
          <a:p>
            <a:pPr lvl="2"/>
            <a:r>
              <a:rPr lang="en-US" dirty="0"/>
              <a:t>No vendor</a:t>
            </a:r>
          </a:p>
          <a:p>
            <a:pPr lvl="2"/>
            <a:r>
              <a:rPr lang="en-US" dirty="0"/>
              <a:t>No OS</a:t>
            </a:r>
          </a:p>
          <a:p>
            <a:pPr lvl="2"/>
            <a:r>
              <a:rPr lang="en-US" dirty="0"/>
              <a:t>Embedded Application Binary Interface</a:t>
            </a:r>
          </a:p>
          <a:p>
            <a:pPr lvl="1"/>
            <a:r>
              <a:rPr lang="en-US" dirty="0"/>
              <a:t>Others: arm-none-</a:t>
            </a:r>
            <a:r>
              <a:rPr lang="en-US" dirty="0" err="1"/>
              <a:t>linux</a:t>
            </a:r>
            <a:r>
              <a:rPr lang="en-US" dirty="0"/>
              <a:t>-</a:t>
            </a:r>
            <a:r>
              <a:rPr lang="en-US" dirty="0" err="1"/>
              <a:t>gnueabi</a:t>
            </a:r>
            <a:r>
              <a:rPr lang="en-US" dirty="0"/>
              <a:t>, i686-unknown-linux-gnu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2C8B8-C5D5-4062-BE2A-6E3553DF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23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81418-D646-C363-35D6-B2063A59C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B45BE-2499-5A46-C174-94CEB2F64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Office hours still by request for this week</a:t>
            </a:r>
          </a:p>
          <a:p>
            <a:pPr lvl="1"/>
            <a:r>
              <a:rPr lang="en-US" dirty="0"/>
              <a:t>Schedule starts next week. I’ll post it soon to </a:t>
            </a:r>
            <a:r>
              <a:rPr lang="en-US" dirty="0" err="1"/>
              <a:t>Campuswire</a:t>
            </a:r>
            <a:endParaRPr lang="en-US" dirty="0"/>
          </a:p>
          <a:p>
            <a:pPr lvl="1"/>
            <a:r>
              <a:rPr lang="en-US" dirty="0"/>
              <a:t>Seriously, send me a message if you want to chat, I’m happy to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Labs will start this Friday!!!</a:t>
            </a:r>
          </a:p>
          <a:p>
            <a:pPr lvl="1"/>
            <a:r>
              <a:rPr lang="en-US" dirty="0"/>
              <a:t>You MUST come to your scheduled lab session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06CE8B-B3DD-EFE4-2DAA-BA4A593D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386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5F8D-6F94-4E9D-BB2F-BC129F60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compilation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03341-2607-460B-8DAC-B10B7356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Same first steps as any system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Compiler</a:t>
            </a:r>
          </a:p>
          <a:p>
            <a:pPr lvl="1"/>
            <a:r>
              <a:rPr lang="en-US" dirty="0"/>
              <a:t>Turn C code into assembly</a:t>
            </a:r>
          </a:p>
          <a:p>
            <a:pPr lvl="1"/>
            <a:r>
              <a:rPr lang="en-US" dirty="0"/>
              <a:t>Optimize code (often for size instead of speed)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Linker</a:t>
            </a:r>
          </a:p>
          <a:p>
            <a:pPr lvl="1"/>
            <a:r>
              <a:rPr lang="en-US" dirty="0"/>
              <a:t>Combine multiple C files together</a:t>
            </a:r>
          </a:p>
          <a:p>
            <a:pPr lvl="1"/>
            <a:r>
              <a:rPr lang="en-US" dirty="0"/>
              <a:t>Resolve dependencies</a:t>
            </a:r>
          </a:p>
          <a:p>
            <a:pPr lvl="2"/>
            <a:r>
              <a:rPr lang="en-US" dirty="0"/>
              <a:t>Point function calls at correct place</a:t>
            </a:r>
          </a:p>
          <a:p>
            <a:pPr lvl="2"/>
            <a:r>
              <a:rPr lang="en-US" dirty="0"/>
              <a:t>Connect creation and uses of global variables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4FC10-EB83-4792-ACE5-A1900D17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2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1B7CB-EA80-42DD-A2C1-B12A76F2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Informing linker of system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E7964-1D99-495A-B87A-EB051A30C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Linker actually places code and variables in memory</a:t>
            </a:r>
          </a:p>
          <a:p>
            <a:pPr lvl="1"/>
            <a:r>
              <a:rPr lang="en-US" dirty="0"/>
              <a:t>It needs to know where to place things</a:t>
            </a:r>
          </a:p>
          <a:p>
            <a:pPr lvl="1"/>
            <a:endParaRPr lang="en-US" dirty="0"/>
          </a:p>
          <a:p>
            <a:r>
              <a:rPr lang="en-US" b="1" dirty="0"/>
              <a:t>How do traditional computers handle this?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D2CEA-33D9-4556-A570-52FA615C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94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1B7CB-EA80-42DD-A2C1-B12A76F25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Informing linker of system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E7964-1D99-495A-B87A-EB051A30C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Linker actually places code and variables in memory</a:t>
            </a:r>
          </a:p>
          <a:p>
            <a:pPr lvl="1"/>
            <a:r>
              <a:rPr lang="en-US" dirty="0"/>
              <a:t>It needs to know where to place things</a:t>
            </a:r>
          </a:p>
          <a:p>
            <a:pPr lvl="1"/>
            <a:endParaRPr lang="en-US" dirty="0"/>
          </a:p>
          <a:p>
            <a:r>
              <a:rPr lang="en-US" b="1" dirty="0"/>
              <a:t>How do traditional computers handle this?</a:t>
            </a:r>
          </a:p>
          <a:p>
            <a:pPr lvl="1"/>
            <a:r>
              <a:rPr lang="en-US" dirty="0"/>
              <a:t>Virtual memory allows all applications to use the same memory addresses</a:t>
            </a:r>
          </a:p>
          <a:p>
            <a:pPr lvl="1"/>
            <a:endParaRPr lang="en-US" dirty="0"/>
          </a:p>
          <a:p>
            <a:r>
              <a:rPr lang="en-US" dirty="0"/>
              <a:t>Embedded solution</a:t>
            </a:r>
          </a:p>
          <a:p>
            <a:pPr lvl="1"/>
            <a:r>
              <a:rPr lang="en-US" dirty="0"/>
              <a:t>Only run a single application</a:t>
            </a:r>
          </a:p>
          <a:p>
            <a:pPr lvl="1"/>
            <a:r>
              <a:rPr lang="en-US" dirty="0"/>
              <a:t>Provide an LD file</a:t>
            </a:r>
          </a:p>
          <a:p>
            <a:pPr lvl="2"/>
            <a:r>
              <a:rPr lang="en-US" dirty="0"/>
              <a:t>Specifies memory layout for a certain system</a:t>
            </a:r>
          </a:p>
          <a:p>
            <a:pPr lvl="2"/>
            <a:r>
              <a:rPr lang="en-US" dirty="0"/>
              <a:t>Places sections of code in different places in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D2CEA-33D9-4556-A570-52FA615C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55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LD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nRF52833: 512 KB Flash, 128 KB SRAM</a:t>
            </a:r>
          </a:p>
          <a:p>
            <a:r>
              <a:rPr lang="en-US" dirty="0">
                <a:cs typeface="Courier New" panose="02070309020205020404" pitchFamily="49" charset="0"/>
              </a:rPr>
              <a:t>First, LD file defines memory regions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MEMORY {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FLASH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: ORIGIN = 0x00000000, LENGTH = 0x80000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RAM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:  ORIGIN = 0x20000000, LENGTH = 0x20000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neat thing about microcontrollers: pointers have meaning</a:t>
            </a:r>
          </a:p>
          <a:p>
            <a:pPr lvl="1"/>
            <a:r>
              <a:rPr lang="en-US" dirty="0"/>
              <a:t>Just printing the value of a pointer can tell you if it’s in Flash or RAM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880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an LD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It then places sections of code into those memory regions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.text : {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KEEP(*(.Vectors))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*(.text*)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rodata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. = ALIGN(4);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 &gt; FLASH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.;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82FD45-3448-4078-87C6-682CF638018B}"/>
              </a:ext>
            </a:extLst>
          </p:cNvPr>
          <p:cNvSpPr txBox="1"/>
          <p:nvPr/>
        </p:nvSpPr>
        <p:spPr>
          <a:xfrm>
            <a:off x="5511800" y="1968500"/>
            <a:ext cx="6248400" cy="4365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.data : AT (__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data_start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 = .;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*(.data*)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__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data_end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__ = .;</a:t>
            </a:r>
          </a:p>
          <a:p>
            <a:pPr marL="457200" lvl="1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} &gt; RAM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20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.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:    {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. = ALIGN(4);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__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bss_start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 = .;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*(.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*)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. = ALIGN(4);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__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bss_end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__ = .;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} &gt; 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590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Sections of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do these sections come from?</a:t>
            </a:r>
          </a:p>
          <a:p>
            <a:r>
              <a:rPr lang="en-US" dirty="0"/>
              <a:t>Most are generated by the compiler</a:t>
            </a:r>
          </a:p>
          <a:p>
            <a:pPr lvl="1"/>
            <a:r>
              <a:rPr lang="en-US" dirty="0"/>
              <a:t>.text, .</a:t>
            </a:r>
            <a:r>
              <a:rPr lang="en-US" dirty="0" err="1"/>
              <a:t>rodata</a:t>
            </a:r>
            <a:r>
              <a:rPr lang="en-US" dirty="0"/>
              <a:t>, .data, .</a:t>
            </a:r>
            <a:r>
              <a:rPr lang="en-US" dirty="0" err="1"/>
              <a:t>bss</a:t>
            </a:r>
            <a:endParaRPr lang="en-US" dirty="0"/>
          </a:p>
          <a:p>
            <a:pPr lvl="1"/>
            <a:r>
              <a:rPr lang="en-US" dirty="0"/>
              <a:t>You need to be deep in the docs to figure out how the esoteric ones work</a:t>
            </a:r>
          </a:p>
          <a:p>
            <a:pPr lvl="1"/>
            <a:endParaRPr lang="en-US" dirty="0"/>
          </a:p>
          <a:p>
            <a:r>
              <a:rPr lang="en-US" dirty="0"/>
              <a:t>Some are generated by the programmer</a:t>
            </a:r>
          </a:p>
          <a:p>
            <a:pPr lvl="1"/>
            <a:r>
              <a:rPr lang="en-US" dirty="0"/>
              <a:t>Allows you to place certain data items in a specific way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__attribute__((section(".foo")))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test[10] = {0,0,0,0,0,0,0,0,0,0};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7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5F8D-6F94-4E9D-BB2F-BC129F60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compilation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03341-2607-460B-8DAC-B10B73567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Same first steps as any system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Compiler</a:t>
            </a:r>
          </a:p>
          <a:p>
            <a:pPr lvl="1"/>
            <a:r>
              <a:rPr lang="en-US" dirty="0"/>
              <a:t>Turn C code into assembly</a:t>
            </a:r>
          </a:p>
          <a:p>
            <a:pPr lvl="1"/>
            <a:r>
              <a:rPr lang="en-US" dirty="0"/>
              <a:t>Optimize code (often for size instead of speed)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Linker</a:t>
            </a:r>
          </a:p>
          <a:p>
            <a:pPr lvl="1"/>
            <a:r>
              <a:rPr lang="en-US" dirty="0"/>
              <a:t>Combine multiple C files together</a:t>
            </a:r>
          </a:p>
          <a:p>
            <a:pPr lvl="1"/>
            <a:r>
              <a:rPr lang="en-US" dirty="0"/>
              <a:t>Resolve dependencies</a:t>
            </a:r>
          </a:p>
          <a:p>
            <a:pPr lvl="2"/>
            <a:r>
              <a:rPr lang="en-US" dirty="0"/>
              <a:t>Point function calls at correct place</a:t>
            </a:r>
          </a:p>
          <a:p>
            <a:pPr lvl="2"/>
            <a:r>
              <a:rPr lang="en-US" dirty="0"/>
              <a:t>Connect creation and uses of global variables</a:t>
            </a:r>
          </a:p>
          <a:p>
            <a:pPr lvl="2"/>
            <a:endParaRPr lang="en-US" dirty="0"/>
          </a:p>
          <a:p>
            <a:r>
              <a:rPr lang="en-US" dirty="0"/>
              <a:t>Output: a binary (or hex)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4FC10-EB83-4792-ACE5-A1900D173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777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7DCED-35E2-645C-46A2-69B23A3E7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 the hex file onto a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216E7-D9A3-05CD-0B4D-F86215B8B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use case for JTAG</a:t>
            </a:r>
          </a:p>
          <a:p>
            <a:pPr lvl="1"/>
            <a:r>
              <a:rPr lang="en-US" dirty="0"/>
              <a:t>You provide it a hex file which specifies addresses and values</a:t>
            </a:r>
          </a:p>
          <a:p>
            <a:pPr lvl="1"/>
            <a:r>
              <a:rPr lang="en-US" dirty="0"/>
              <a:t>It writes those into Flash on the microcontroller</a:t>
            </a:r>
          </a:p>
          <a:p>
            <a:pPr lvl="1"/>
            <a:endParaRPr lang="en-US" dirty="0"/>
          </a:p>
          <a:p>
            <a:r>
              <a:rPr lang="en-US" dirty="0"/>
              <a:t>The LD file already specified addresses</a:t>
            </a:r>
          </a:p>
          <a:p>
            <a:pPr lvl="1"/>
            <a:r>
              <a:rPr lang="en-US" dirty="0"/>
              <a:t>So passing around hex files is enough to load an application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But a hex file for one microcontroller won’t work on another with a different memory layout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FF1629-EE7F-FA0F-4CE0-E547073BC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710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DC496-00B5-43D9-9B06-D47C2C99D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8267-7EE3-4349-9C8A-83ED25F3C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Demonstrated in the blink application in lab repo</a:t>
            </a:r>
          </a:p>
          <a:p>
            <a:pPr lvl="1"/>
            <a:r>
              <a:rPr lang="en-US" dirty="0">
                <a:hlinkClick r:id="rId2"/>
              </a:rPr>
              <a:t>https://github.com/nu-ce346/nu-microbit-base/tree/main/software/apps/blink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CEB8F-E7F9-4F7E-9781-BA3A19547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20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endParaRPr lang="en-US" dirty="0"/>
          </a:p>
          <a:p>
            <a:r>
              <a:rPr lang="en-US" dirty="0"/>
              <a:t>Embedded Toolchain</a:t>
            </a:r>
          </a:p>
          <a:p>
            <a:endParaRPr lang="en-US" dirty="0"/>
          </a:p>
          <a:p>
            <a:r>
              <a:rPr lang="en-US" b="1" dirty="0"/>
              <a:t>Lab Software Environment</a:t>
            </a:r>
          </a:p>
          <a:p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536387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Discuss challenges of embedded software</a:t>
            </a:r>
          </a:p>
          <a:p>
            <a:endParaRPr lang="en-US" dirty="0"/>
          </a:p>
          <a:p>
            <a:r>
              <a:rPr lang="en-US" dirty="0"/>
              <a:t>Describe compilation and linking of embedded code</a:t>
            </a:r>
          </a:p>
          <a:p>
            <a:pPr lvl="1"/>
            <a:r>
              <a:rPr lang="en-US" dirty="0"/>
              <a:t>Actually applies to all code, but you probably never learned much about linking before</a:t>
            </a:r>
          </a:p>
          <a:p>
            <a:endParaRPr lang="en-US" dirty="0"/>
          </a:p>
          <a:p>
            <a:r>
              <a:rPr lang="en-US" dirty="0"/>
              <a:t>Explore the microcontroller boot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multitude of embedded software systems</a:t>
            </a:r>
          </a:p>
          <a:p>
            <a:pPr lvl="1"/>
            <a:r>
              <a:rPr lang="en-US" dirty="0"/>
              <a:t>Every microcontroller vendor has their own</a:t>
            </a:r>
          </a:p>
          <a:p>
            <a:pPr lvl="1"/>
            <a:r>
              <a:rPr lang="en-US" dirty="0"/>
              <a:t>Popular platforms like Arduino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We’re using the Nordic software development libraries plus some extensions made by my research group</a:t>
            </a:r>
          </a:p>
          <a:p>
            <a:pPr lvl="1"/>
            <a:r>
              <a:rPr lang="en-US" dirty="0"/>
              <a:t>It’ll be a week until that matters for the most part</a:t>
            </a:r>
          </a:p>
          <a:p>
            <a:pPr lvl="1"/>
            <a:r>
              <a:rPr lang="en-US" dirty="0"/>
              <a:t>We’ll start off by writing low-level drivers ourselves without libraries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745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Development Kit (SDK)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Libraries provided by Nordic for using their microcontrollers</a:t>
            </a:r>
          </a:p>
          <a:p>
            <a:pPr lvl="1"/>
            <a:r>
              <a:rPr lang="en-US" dirty="0"/>
              <a:t>Actually incredibly well documented! (relatively)</a:t>
            </a:r>
          </a:p>
          <a:p>
            <a:pPr lvl="1"/>
            <a:r>
              <a:rPr lang="en-US" dirty="0"/>
              <a:t>Various peripherals and library tools</a:t>
            </a:r>
          </a:p>
          <a:p>
            <a:pPr lvl="1"/>
            <a:endParaRPr lang="en-US" dirty="0"/>
          </a:p>
          <a:p>
            <a:r>
              <a:rPr lang="en-US" dirty="0"/>
              <a:t>SDK documentation</a:t>
            </a:r>
          </a:p>
          <a:p>
            <a:pPr lvl="1"/>
            <a:r>
              <a:rPr lang="en-US" sz="2000" dirty="0">
                <a:hlinkClick r:id="rId2"/>
              </a:rPr>
              <a:t>https://infocenter.nordicsemi.com/topic/sdk_nrf5_v16.0.0/index.html</a:t>
            </a:r>
            <a:endParaRPr lang="en-US" sz="2000" dirty="0"/>
          </a:p>
          <a:p>
            <a:pPr lvl="1"/>
            <a:r>
              <a:rPr lang="en-US" dirty="0"/>
              <a:t>Warning: search doesn’t really work</a:t>
            </a:r>
          </a:p>
          <a:p>
            <a:pPr lvl="1"/>
            <a:endParaRPr lang="en-US" dirty="0"/>
          </a:p>
          <a:p>
            <a:r>
              <a:rPr lang="en-US" dirty="0"/>
              <a:t>Most useful link is probably to the list of data structures</a:t>
            </a:r>
          </a:p>
          <a:p>
            <a:pPr lvl="1"/>
            <a:r>
              <a:rPr lang="en-US" sz="2000" dirty="0">
                <a:hlinkClick r:id="rId3"/>
              </a:rPr>
              <a:t>https://infocenter.nordicsemi.com/topic/sdk_nrf5_v16.0.0/annotated.html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822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A4979-9C24-478E-BDC1-503BBDCDF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nRF52x-base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199CE-3F13-47B8-ACF5-52679D686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Wrapper built around the SDK by Lab11</a:t>
            </a:r>
          </a:p>
          <a:p>
            <a:pPr lvl="1"/>
            <a:r>
              <a:rPr lang="en-US" dirty="0"/>
              <a:t>Branden Ghena, Brad Campbell (UVA), Neal Jackson, a few others</a:t>
            </a:r>
          </a:p>
          <a:p>
            <a:pPr lvl="1"/>
            <a:r>
              <a:rPr lang="en-US" dirty="0"/>
              <a:t>Allows everything to be used with </a:t>
            </a:r>
            <a:r>
              <a:rPr lang="en-US" dirty="0" err="1"/>
              <a:t>Makefiles</a:t>
            </a:r>
            <a:r>
              <a:rPr lang="en-US" dirty="0"/>
              <a:t> and command line</a:t>
            </a:r>
          </a:p>
          <a:p>
            <a:pPr lvl="1"/>
            <a:r>
              <a:rPr lang="en-US" dirty="0">
                <a:hlinkClick r:id="rId2"/>
              </a:rPr>
              <a:t>https://github.com/lab11/nrf52x-base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include it as a submodule</a:t>
            </a:r>
          </a:p>
          <a:p>
            <a:pPr lvl="1"/>
            <a:r>
              <a:rPr lang="en-US" dirty="0"/>
              <a:t>It has a copy of the SDK code and </a:t>
            </a:r>
            <a:r>
              <a:rPr lang="en-US" dirty="0" err="1"/>
              <a:t>softdevice</a:t>
            </a:r>
            <a:r>
              <a:rPr lang="en-US" dirty="0"/>
              <a:t> binaries</a:t>
            </a:r>
          </a:p>
          <a:p>
            <a:pPr lvl="1"/>
            <a:r>
              <a:rPr lang="en-US" dirty="0"/>
              <a:t>It has a whole </a:t>
            </a:r>
            <a:r>
              <a:rPr lang="en-US" dirty="0" err="1"/>
              <a:t>Makefile</a:t>
            </a:r>
            <a:r>
              <a:rPr lang="en-US" dirty="0"/>
              <a:t> system to include to proper C and H files</a:t>
            </a:r>
          </a:p>
          <a:p>
            <a:pPr lvl="1"/>
            <a:r>
              <a:rPr lang="en-US" dirty="0"/>
              <a:t>We include a Board file that specifies our specific board’s needs and capabilities</a:t>
            </a:r>
          </a:p>
          <a:p>
            <a:pPr lvl="1"/>
            <a:endParaRPr lang="en-US" dirty="0"/>
          </a:p>
          <a:p>
            <a:r>
              <a:rPr lang="en-US" dirty="0"/>
              <a:t>Go to repo to explain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4D61F-F2A3-4B68-8D19-97B9D6B9C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pic>
        <p:nvPicPr>
          <p:cNvPr id="1026" name="Picture 2" descr="Home | Lab11">
            <a:extLst>
              <a:ext uri="{FF2B5EF4-FFF2-40B4-BE49-F238E27FC236}">
                <a16:creationId xmlns:a16="http://schemas.microsoft.com/office/drawing/2014/main" id="{ECBEB5FE-DE19-418B-94B3-633BADE62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4097" y="3429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206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AD50-B74C-41F6-AD46-C946FADA9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703CC-F7FB-4BFE-A2E8-ECDEFCFAF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EA873-9422-4D5C-9083-3502B527F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8780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endParaRPr lang="en-US" dirty="0"/>
          </a:p>
          <a:p>
            <a:r>
              <a:rPr lang="en-US" dirty="0"/>
              <a:t>Embedded Toolchain</a:t>
            </a:r>
          </a:p>
          <a:p>
            <a:endParaRPr lang="en-US" dirty="0"/>
          </a:p>
          <a:p>
            <a:r>
              <a:rPr lang="en-US" dirty="0"/>
              <a:t>Lab Software Environment</a:t>
            </a:r>
          </a:p>
          <a:p>
            <a:endParaRPr lang="en-US" dirty="0"/>
          </a:p>
          <a:p>
            <a:r>
              <a:rPr lang="en-US" b="1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651208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7AB59-879B-4C60-8A44-C6F5AA68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microcontroller </a:t>
            </a:r>
            <a:r>
              <a:rPr lang="en-US" i="1" dirty="0"/>
              <a:t>start</a:t>
            </a:r>
            <a:r>
              <a:rPr lang="en-US" dirty="0"/>
              <a:t> running code?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1C2B5-B8D6-4AE9-8737-1B393542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Power comes on</a:t>
            </a:r>
          </a:p>
          <a:p>
            <a:r>
              <a:rPr lang="en-US" dirty="0"/>
              <a:t>Microcontroller needs to start executing assembly code</a:t>
            </a:r>
          </a:p>
          <a:p>
            <a:endParaRPr lang="en-US" dirty="0"/>
          </a:p>
          <a:p>
            <a:r>
              <a:rPr lang="en-US" dirty="0"/>
              <a:t>You expect your main() function to run</a:t>
            </a:r>
          </a:p>
          <a:p>
            <a:pPr lvl="1"/>
            <a:r>
              <a:rPr lang="en-US" dirty="0"/>
              <a:t>But a few things need to happen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D9CB51-C207-40A7-982C-D29209EE5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559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59B78-9336-4F88-8912-DAC18D8DA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0: set a stack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01DD9-79F8-4735-97B6-32F47249D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Assembly code might need to write data to the stack</a:t>
            </a:r>
          </a:p>
          <a:p>
            <a:pPr lvl="1"/>
            <a:r>
              <a:rPr lang="en-US" dirty="0"/>
              <a:t>Might call functions that need to stack registers</a:t>
            </a:r>
          </a:p>
          <a:p>
            <a:pPr lvl="1"/>
            <a:endParaRPr lang="en-US" dirty="0"/>
          </a:p>
          <a:p>
            <a:r>
              <a:rPr lang="en-US" dirty="0"/>
              <a:t>ARM: Valid address for the stack pointer is at address 0 in Flash</a:t>
            </a:r>
          </a:p>
          <a:p>
            <a:pPr lvl="1"/>
            <a:r>
              <a:rPr lang="en-US" dirty="0"/>
              <a:t>Needs to point to somewhere in RAM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Hardware loads it into the Stack Pointer when it powers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14C411-0E8D-402B-954E-30229BE75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851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07899-C097-4C9A-9530-63FD2A93C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set the program counter (PC)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BE047-1963-4DC7-8D96-074D7E0D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a.k.a. the Instruction Pointer (IP) in x86 land</a:t>
            </a:r>
          </a:p>
          <a:p>
            <a:endParaRPr lang="en-US" dirty="0"/>
          </a:p>
          <a:p>
            <a:r>
              <a:rPr lang="en-US" dirty="0"/>
              <a:t>32-bit ARM: valid instruction pointer is at address 4 in Flash</a:t>
            </a:r>
          </a:p>
          <a:p>
            <a:pPr lvl="1"/>
            <a:r>
              <a:rPr lang="en-US" dirty="0"/>
              <a:t>Could point to RAM, usually to Flash though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Automatically loaded into the PC after the SP is loaded</a:t>
            </a:r>
          </a:p>
          <a:p>
            <a:pPr lvl="2"/>
            <a:r>
              <a:rPr lang="en-US" dirty="0"/>
              <a:t>Again, hardware does this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5ED7D-F364-4D2D-87D2-5E19E5B3F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6243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CE373-F32A-4AEC-B7BD-0BE449D82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“reset handler” prepares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7CB8A-DFB0-4420-A944-D50B3F554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Code that handles system resets</a:t>
            </a:r>
          </a:p>
          <a:p>
            <a:pPr lvl="1"/>
            <a:r>
              <a:rPr lang="en-US" dirty="0"/>
              <a:t>Either reset button or power-on reset</a:t>
            </a:r>
          </a:p>
          <a:p>
            <a:pPr lvl="1"/>
            <a:r>
              <a:rPr lang="en-US" dirty="0"/>
              <a:t>Address was loaded into PC in Step 1</a:t>
            </a:r>
          </a:p>
          <a:p>
            <a:pPr lvl="1"/>
            <a:endParaRPr lang="en-US" dirty="0"/>
          </a:p>
          <a:p>
            <a:r>
              <a:rPr lang="en-US" dirty="0"/>
              <a:t>Reset handler code:</a:t>
            </a:r>
          </a:p>
          <a:p>
            <a:pPr lvl="1"/>
            <a:r>
              <a:rPr lang="en-US" dirty="0"/>
              <a:t>Loads initial values of .data section from Flash into RAM</a:t>
            </a:r>
          </a:p>
          <a:p>
            <a:pPr lvl="1"/>
            <a:r>
              <a:rPr lang="en-US" dirty="0"/>
              <a:t>Loads zeros as values of .</a:t>
            </a:r>
            <a:r>
              <a:rPr lang="en-US" dirty="0" err="1"/>
              <a:t>bss</a:t>
            </a:r>
            <a:r>
              <a:rPr lang="en-US" dirty="0"/>
              <a:t> section in RAM</a:t>
            </a:r>
          </a:p>
          <a:p>
            <a:pPr lvl="1"/>
            <a:r>
              <a:rPr lang="en-US" dirty="0"/>
              <a:t>Calls </a:t>
            </a:r>
            <a:r>
              <a:rPr lang="en-US" dirty="0" err="1"/>
              <a:t>SystemInit</a:t>
            </a:r>
            <a:endParaRPr lang="en-US" dirty="0"/>
          </a:p>
          <a:p>
            <a:pPr lvl="2"/>
            <a:r>
              <a:rPr lang="en-US" dirty="0"/>
              <a:t>Starts correct clocks for the system</a:t>
            </a:r>
          </a:p>
          <a:p>
            <a:pPr lvl="2"/>
            <a:r>
              <a:rPr lang="en-US" dirty="0"/>
              <a:t>Handles various hardware configurations/errata</a:t>
            </a:r>
          </a:p>
          <a:p>
            <a:pPr lvl="1"/>
            <a:r>
              <a:rPr lang="en-US" dirty="0"/>
              <a:t>Calls _start</a:t>
            </a:r>
          </a:p>
          <a:p>
            <a:pPr lvl="2"/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900" dirty="0">
                <a:hlinkClick r:id="rId2"/>
              </a:rPr>
              <a:t>nu-</a:t>
            </a:r>
            <a:r>
              <a:rPr lang="en-US" sz="1900" dirty="0" err="1">
                <a:hlinkClick r:id="rId2"/>
              </a:rPr>
              <a:t>microbit</a:t>
            </a:r>
            <a:r>
              <a:rPr lang="en-US" sz="1900" dirty="0">
                <a:hlinkClick r:id="rId2"/>
              </a:rPr>
              <a:t>-base/software/nrf52x-base/</a:t>
            </a:r>
            <a:r>
              <a:rPr lang="en-US" sz="1900" dirty="0" err="1">
                <a:hlinkClick r:id="rId2"/>
              </a:rPr>
              <a:t>sdk</a:t>
            </a:r>
            <a:r>
              <a:rPr lang="en-US" sz="1900" dirty="0">
                <a:hlinkClick r:id="rId2"/>
              </a:rPr>
              <a:t>/nrf5_sdk_16.0.0/modules/</a:t>
            </a:r>
            <a:r>
              <a:rPr lang="en-US" sz="1900" dirty="0" err="1">
                <a:hlinkClick r:id="rId2"/>
              </a:rPr>
              <a:t>nrfx</a:t>
            </a:r>
            <a:r>
              <a:rPr lang="en-US" sz="1900" dirty="0">
                <a:hlinkClick r:id="rId2"/>
              </a:rPr>
              <a:t>/</a:t>
            </a:r>
            <a:r>
              <a:rPr lang="en-US" sz="1900" dirty="0" err="1">
                <a:hlinkClick r:id="rId2"/>
              </a:rPr>
              <a:t>mdk</a:t>
            </a:r>
            <a:r>
              <a:rPr lang="en-US" sz="1900" dirty="0">
                <a:hlinkClick r:id="rId2"/>
              </a:rPr>
              <a:t>/gcc_startup_nrf52833.S</a:t>
            </a:r>
            <a:br>
              <a:rPr lang="en-US" sz="1900" dirty="0"/>
            </a:br>
            <a:br>
              <a:rPr lang="en-US" sz="1900" dirty="0"/>
            </a:br>
            <a:r>
              <a:rPr lang="en-US" sz="1900" dirty="0">
                <a:hlinkClick r:id="rId3"/>
              </a:rPr>
              <a:t>nu-</a:t>
            </a:r>
            <a:r>
              <a:rPr lang="en-US" sz="1900" dirty="0" err="1">
                <a:hlinkClick r:id="rId3"/>
              </a:rPr>
              <a:t>microbit</a:t>
            </a:r>
            <a:r>
              <a:rPr lang="en-US" sz="1900" dirty="0">
                <a:hlinkClick r:id="rId3"/>
              </a:rPr>
              <a:t>-base/software/nrf52x-base/</a:t>
            </a:r>
            <a:r>
              <a:rPr lang="en-US" sz="1900" dirty="0" err="1">
                <a:hlinkClick r:id="rId3"/>
              </a:rPr>
              <a:t>sdk</a:t>
            </a:r>
            <a:r>
              <a:rPr lang="en-US" sz="1900" dirty="0">
                <a:hlinkClick r:id="rId3"/>
              </a:rPr>
              <a:t>/nrf5_sdk_16.0.0/modules/</a:t>
            </a:r>
            <a:r>
              <a:rPr lang="en-US" sz="1900" dirty="0" err="1">
                <a:hlinkClick r:id="rId3"/>
              </a:rPr>
              <a:t>nrfx</a:t>
            </a:r>
            <a:r>
              <a:rPr lang="en-US" sz="1900" dirty="0">
                <a:hlinkClick r:id="rId3"/>
              </a:rPr>
              <a:t>/</a:t>
            </a:r>
            <a:r>
              <a:rPr lang="en-US" sz="1900" dirty="0" err="1">
                <a:hlinkClick r:id="rId3"/>
              </a:rPr>
              <a:t>mdk</a:t>
            </a:r>
            <a:r>
              <a:rPr lang="en-US" sz="1900" dirty="0">
                <a:hlinkClick r:id="rId3"/>
              </a:rPr>
              <a:t>/system_nrf52.c</a:t>
            </a:r>
            <a:br>
              <a:rPr lang="en-US" sz="1700" dirty="0"/>
            </a:b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C89313-B3E7-4EE7-AB1A-38A1B4FEE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081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2789F-476E-4D72-A08C-E937E25CF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set up C runtime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5E1D3-7C1B-4B15-929E-6F17EC561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_start is provided by </a:t>
            </a:r>
            <a:r>
              <a:rPr lang="en-US" dirty="0" err="1"/>
              <a:t>newlib</a:t>
            </a:r>
            <a:endParaRPr lang="en-US" dirty="0"/>
          </a:p>
          <a:p>
            <a:pPr lvl="1"/>
            <a:r>
              <a:rPr lang="en-US" dirty="0"/>
              <a:t>An implementation of </a:t>
            </a:r>
            <a:r>
              <a:rPr lang="en-US" dirty="0" err="1"/>
              <a:t>libc</a:t>
            </a:r>
            <a:r>
              <a:rPr lang="en-US" dirty="0"/>
              <a:t> – the C standard library</a:t>
            </a:r>
          </a:p>
          <a:p>
            <a:pPr lvl="1"/>
            <a:r>
              <a:rPr lang="en-US" dirty="0"/>
              <a:t>Startup is a file usually named crt0</a:t>
            </a:r>
          </a:p>
          <a:p>
            <a:pPr lvl="1"/>
            <a:endParaRPr lang="en-US" dirty="0"/>
          </a:p>
          <a:p>
            <a:r>
              <a:rPr lang="en-US" dirty="0"/>
              <a:t>Does more setup, almost none of which is relevant for our system</a:t>
            </a:r>
          </a:p>
          <a:p>
            <a:pPr lvl="1"/>
            <a:r>
              <a:rPr lang="en-US" dirty="0"/>
              <a:t>Probably is this code that actually zeros out .</a:t>
            </a:r>
            <a:r>
              <a:rPr lang="en-US" dirty="0" err="1"/>
              <a:t>bss</a:t>
            </a:r>
            <a:endParaRPr lang="en-US" dirty="0"/>
          </a:p>
          <a:p>
            <a:pPr lvl="1"/>
            <a:r>
              <a:rPr lang="en-US" dirty="0"/>
              <a:t>Sets </a:t>
            </a:r>
            <a:r>
              <a:rPr lang="en-US" dirty="0" err="1"/>
              <a:t>argc</a:t>
            </a:r>
            <a:r>
              <a:rPr lang="en-US" dirty="0"/>
              <a:t> and </a:t>
            </a:r>
            <a:r>
              <a:rPr lang="en-US" dirty="0" err="1"/>
              <a:t>argv</a:t>
            </a:r>
            <a:r>
              <a:rPr lang="en-US" dirty="0"/>
              <a:t> to 0</a:t>
            </a:r>
          </a:p>
          <a:p>
            <a:pPr lvl="1"/>
            <a:r>
              <a:rPr lang="en-US" dirty="0"/>
              <a:t>Calls main()  !!!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https://sourceware.org/git/gitweb.cgi?p=newlib-cygwin.git;a=blob_plain;f=libgloss/arm/crt0.S;hb=HEAD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52579-85BD-4078-B531-03F4D729F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83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Embedded Software</a:t>
            </a:r>
          </a:p>
          <a:p>
            <a:endParaRPr lang="en-US" dirty="0"/>
          </a:p>
          <a:p>
            <a:r>
              <a:rPr lang="en-US" dirty="0"/>
              <a:t>Embedded Toolchain</a:t>
            </a:r>
          </a:p>
          <a:p>
            <a:endParaRPr lang="en-US" dirty="0"/>
          </a:p>
          <a:p>
            <a:r>
              <a:rPr lang="en-US" dirty="0"/>
              <a:t>Lab Software Environment</a:t>
            </a:r>
          </a:p>
          <a:p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9778968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15333-AF8C-4C71-9E15-C206320C2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writeup with way more details and a diagram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F9DC2-37A8-42CA-8FB6-4B4B1FE09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3649308" cy="5029200"/>
          </a:xfrm>
        </p:spPr>
        <p:txBody>
          <a:bodyPr/>
          <a:lstStyle/>
          <a:p>
            <a:r>
              <a:rPr lang="en-US" dirty="0"/>
              <a:t>Relevant guide!!</a:t>
            </a:r>
          </a:p>
          <a:p>
            <a:pPr lvl="1"/>
            <a:r>
              <a:rPr lang="en-US" dirty="0">
                <a:hlinkClick r:id="rId2"/>
              </a:rPr>
              <a:t>https://embeddedartistry.com/blog/2019/04/17/exploring-startup-implementations-newlib-arm/</a:t>
            </a:r>
            <a:endParaRPr lang="en-US" dirty="0"/>
          </a:p>
          <a:p>
            <a:pPr lvl="1"/>
            <a:r>
              <a:rPr lang="en-US" dirty="0"/>
              <a:t>Covers the nRF52!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7FDBD1-CA31-46C2-A3A9-8B51D214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23B5ABE-F955-4C23-99E0-53EE676D4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537" y="1143000"/>
            <a:ext cx="6386512" cy="531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1597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Embedded Software</a:t>
            </a:r>
          </a:p>
          <a:p>
            <a:endParaRPr lang="en-US" dirty="0"/>
          </a:p>
          <a:p>
            <a:r>
              <a:rPr lang="en-US" dirty="0"/>
              <a:t>Embedded Toolchain</a:t>
            </a:r>
          </a:p>
          <a:p>
            <a:endParaRPr lang="en-US" dirty="0"/>
          </a:p>
          <a:p>
            <a:r>
              <a:rPr lang="en-US" dirty="0"/>
              <a:t>Lab Software Environment</a:t>
            </a:r>
          </a:p>
          <a:p>
            <a:endParaRPr lang="en-US" dirty="0"/>
          </a:p>
          <a:p>
            <a:r>
              <a:rPr lang="en-US" dirty="0"/>
              <a:t>Boot Process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23999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of embedded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 limitations</a:t>
            </a:r>
          </a:p>
          <a:p>
            <a:pPr lvl="1"/>
            <a:r>
              <a:rPr lang="en-US" dirty="0"/>
              <a:t>Very little memory</a:t>
            </a:r>
          </a:p>
          <a:p>
            <a:pPr lvl="1"/>
            <a:r>
              <a:rPr lang="en-US" dirty="0"/>
              <a:t>Very little computational power</a:t>
            </a:r>
          </a:p>
          <a:p>
            <a:pPr lvl="1"/>
            <a:r>
              <a:rPr lang="en-US" dirty="0"/>
              <a:t>Very little energy</a:t>
            </a:r>
          </a:p>
          <a:p>
            <a:pPr lvl="1"/>
            <a:endParaRPr lang="en-US" dirty="0"/>
          </a:p>
          <a:p>
            <a:r>
              <a:rPr lang="en-US" dirty="0"/>
              <a:t>Don’t expect a lot of support</a:t>
            </a:r>
          </a:p>
          <a:p>
            <a:pPr lvl="1"/>
            <a:r>
              <a:rPr lang="en-US" dirty="0"/>
              <a:t>Likely no operating system</a:t>
            </a:r>
          </a:p>
          <a:p>
            <a:pPr lvl="1"/>
            <a:r>
              <a:rPr lang="en-US" dirty="0"/>
              <a:t>Might not even have error reporting capabilities</a:t>
            </a:r>
          </a:p>
          <a:p>
            <a:pPr lvl="1"/>
            <a:endParaRPr lang="en-US" dirty="0"/>
          </a:p>
          <a:p>
            <a:r>
              <a:rPr lang="en-US" dirty="0"/>
              <a:t>Moral: think differently about your programs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18CA-3690-412A-ADA5-525ECEDC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Ramifications of limited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8C92C-2CC9-4857-BF08-09008A1C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 and Data sections are limited</a:t>
            </a:r>
          </a:p>
          <a:p>
            <a:pPr lvl="1"/>
            <a:r>
              <a:rPr lang="en-US" dirty="0"/>
              <a:t>Be careful about too much recursion</a:t>
            </a:r>
          </a:p>
          <a:p>
            <a:pPr lvl="1"/>
            <a:r>
              <a:rPr lang="en-US" dirty="0"/>
              <a:t>Be careful about large local variables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Large data structures defined globally are preferred</a:t>
            </a:r>
          </a:p>
          <a:p>
            <a:pPr lvl="2"/>
            <a:r>
              <a:rPr lang="en-US" dirty="0"/>
              <a:t>Fail at compile time</a:t>
            </a:r>
          </a:p>
          <a:p>
            <a:pPr lvl="2"/>
            <a:endParaRPr lang="en-US" dirty="0"/>
          </a:p>
          <a:p>
            <a:r>
              <a:rPr lang="en-US" dirty="0"/>
              <a:t>Heap section is likely non-existent</a:t>
            </a:r>
          </a:p>
          <a:p>
            <a:pPr lvl="1"/>
            <a:r>
              <a:rPr lang="en-US" b="1" dirty="0"/>
              <a:t>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3EC81-E77F-4F0A-BD05-DD635426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18CA-3690-412A-ADA5-525ECEDC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Ramifications of limited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8C92C-2CC9-4857-BF08-09008A1C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 and Data sections are limited</a:t>
            </a:r>
          </a:p>
          <a:p>
            <a:pPr lvl="1"/>
            <a:r>
              <a:rPr lang="en-US" dirty="0"/>
              <a:t>Be careful about too much recursion</a:t>
            </a:r>
          </a:p>
          <a:p>
            <a:pPr lvl="1"/>
            <a:r>
              <a:rPr lang="en-US" dirty="0"/>
              <a:t>Be careful about large local variables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Large data structures defined globally are preferred</a:t>
            </a:r>
          </a:p>
          <a:p>
            <a:pPr lvl="2"/>
            <a:r>
              <a:rPr lang="en-US" dirty="0"/>
              <a:t>Fail at compile time</a:t>
            </a:r>
          </a:p>
          <a:p>
            <a:pPr lvl="2"/>
            <a:endParaRPr lang="en-US" dirty="0"/>
          </a:p>
          <a:p>
            <a:r>
              <a:rPr lang="en-US" dirty="0"/>
              <a:t>Heap section is likely non-existent</a:t>
            </a:r>
          </a:p>
          <a:p>
            <a:pPr lvl="1"/>
            <a:r>
              <a:rPr lang="en-US" b="1" dirty="0"/>
              <a:t>Why?</a:t>
            </a:r>
          </a:p>
          <a:p>
            <a:pPr lvl="2"/>
            <a:r>
              <a:rPr lang="en-US" dirty="0"/>
              <a:t>Malloc could run out of memory at runtime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3EC81-E77F-4F0A-BD05-DD635426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2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0471-8DAE-4B23-AB34-ABE3DF161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dynamic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A144B-5312-4917-BA88-9DA8F4440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Malloc is </a:t>
            </a:r>
            <a:r>
              <a:rPr lang="en-US" b="1" i="1" dirty="0"/>
              <a:t>scary</a:t>
            </a:r>
            <a:r>
              <a:rPr lang="en-US" dirty="0"/>
              <a:t> in an embedded context</a:t>
            </a:r>
          </a:p>
          <a:p>
            <a:r>
              <a:rPr lang="en-US" dirty="0"/>
              <a:t>What if there’s no more memory available?</a:t>
            </a:r>
          </a:p>
          <a:p>
            <a:pPr lvl="1"/>
            <a:r>
              <a:rPr lang="en-US" dirty="0"/>
              <a:t>Traditional computer</a:t>
            </a:r>
          </a:p>
          <a:p>
            <a:pPr lvl="2"/>
            <a:r>
              <a:rPr lang="en-US" dirty="0"/>
              <a:t>Swap memory to disk</a:t>
            </a:r>
          </a:p>
          <a:p>
            <a:pPr lvl="2"/>
            <a:r>
              <a:rPr lang="en-US" dirty="0"/>
              <a:t>Worst case: wait for a process to end (or kill one)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Embedded computer</a:t>
            </a:r>
          </a:p>
          <a:p>
            <a:pPr lvl="2"/>
            <a:r>
              <a:rPr lang="en-US" dirty="0"/>
              <a:t>There’s likely only a single application</a:t>
            </a:r>
          </a:p>
          <a:p>
            <a:pPr lvl="2"/>
            <a:r>
              <a:rPr lang="en-US" dirty="0"/>
              <a:t>And it’s the one asking for more memory</a:t>
            </a:r>
          </a:p>
          <a:p>
            <a:pPr lvl="2"/>
            <a:r>
              <a:rPr lang="en-US" dirty="0"/>
              <a:t>So it’s not giving anything back anytime soon</a:t>
            </a:r>
          </a:p>
          <a:p>
            <a:pPr lvl="2"/>
            <a:endParaRPr lang="en-US" dirty="0"/>
          </a:p>
          <a:p>
            <a:r>
              <a:rPr lang="en-US" dirty="0"/>
              <a:t>This is unlikely to happen at boot</a:t>
            </a:r>
          </a:p>
          <a:p>
            <a:pPr lvl="1"/>
            <a:r>
              <a:rPr lang="en-US" dirty="0"/>
              <a:t>Instead it’ll happen hours or days into running as memory is slowly exhausted…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643DC9-DBAE-490C-809C-23AF573C8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69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18CA-3690-412A-ADA5-525ECEDC6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on processing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8C92C-2CC9-4857-BF08-09008A1C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 not all that important</a:t>
            </a:r>
          </a:p>
          <a:p>
            <a:pPr lvl="1"/>
            <a:r>
              <a:rPr lang="en-US" dirty="0"/>
              <a:t>Code still runs pretty fast</a:t>
            </a:r>
          </a:p>
          <a:p>
            <a:pPr lvl="2"/>
            <a:r>
              <a:rPr lang="en-US" dirty="0"/>
              <a:t>10 MHz -&gt; 100 ns per cycle (i.e. ~100 ns per instruction)</a:t>
            </a:r>
          </a:p>
          <a:p>
            <a:pPr lvl="1"/>
            <a:r>
              <a:rPr lang="en-US" dirty="0"/>
              <a:t>Controlling hardware usually doesn’t have a lot of code complexity</a:t>
            </a:r>
          </a:p>
          <a:p>
            <a:pPr lvl="2"/>
            <a:r>
              <a:rPr lang="en-US" dirty="0"/>
              <a:t>Quickly gets to the “waiting on hardware” part (apps are I/O bound)</a:t>
            </a:r>
          </a:p>
          <a:p>
            <a:pPr lvl="1"/>
            <a:endParaRPr lang="en-US" dirty="0"/>
          </a:p>
          <a:p>
            <a:r>
              <a:rPr lang="en-US" dirty="0"/>
              <a:t>Problems</a:t>
            </a:r>
          </a:p>
          <a:p>
            <a:pPr lvl="1"/>
            <a:r>
              <a:rPr lang="en-US" dirty="0"/>
              <a:t>Machine learning</a:t>
            </a:r>
          </a:p>
          <a:p>
            <a:pPr lvl="2"/>
            <a:r>
              <a:rPr lang="en-US" dirty="0"/>
              <a:t>Learning on the device is neigh impossible</a:t>
            </a:r>
          </a:p>
          <a:p>
            <a:pPr lvl="2"/>
            <a:r>
              <a:rPr lang="en-US" dirty="0"/>
              <a:t>Memory limitations make it hard to fit weights anyways</a:t>
            </a:r>
          </a:p>
          <a:p>
            <a:pPr lvl="1"/>
            <a:r>
              <a:rPr lang="en-US" dirty="0"/>
              <a:t>Cryptography</a:t>
            </a:r>
          </a:p>
          <a:p>
            <a:pPr lvl="2"/>
            <a:r>
              <a:rPr lang="en-US" dirty="0"/>
              <a:t>Public key encryption takes seconds to minutes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3EC81-E77F-4F0A-BD05-DD635426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49491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13499C5-2493-46D7-A578-A55B4E92D20D}" vid="{B37469B3-D6DE-4740-A3F3-917322C39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ce346_template</Template>
  <TotalTime>434</TotalTime>
  <Words>2144</Words>
  <Application>Microsoft Office PowerPoint</Application>
  <PresentationFormat>Widescreen</PresentationFormat>
  <Paragraphs>435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Calibri</vt:lpstr>
      <vt:lpstr>Courier New</vt:lpstr>
      <vt:lpstr>Tahoma</vt:lpstr>
      <vt:lpstr>Class Slides</vt:lpstr>
      <vt:lpstr>Lecture 03 Embedded Software</vt:lpstr>
      <vt:lpstr>Administrivia</vt:lpstr>
      <vt:lpstr>Today’s Goals</vt:lpstr>
      <vt:lpstr>Outline</vt:lpstr>
      <vt:lpstr>Assumptions of embedded programs</vt:lpstr>
      <vt:lpstr>Ramifications of limited memory</vt:lpstr>
      <vt:lpstr>Ramifications of limited memory</vt:lpstr>
      <vt:lpstr>Avoiding dynamic memory</vt:lpstr>
      <vt:lpstr>Limitations on processing power</vt:lpstr>
      <vt:lpstr>Common programming languages for embedded</vt:lpstr>
      <vt:lpstr>Rarer programming languages for embedded</vt:lpstr>
      <vt:lpstr>What’s missing from programming languages?</vt:lpstr>
      <vt:lpstr>Programming languages have no sense of time</vt:lpstr>
      <vt:lpstr>Determining energy use is rather complicated</vt:lpstr>
      <vt:lpstr>Break + Say hi to your neighbors</vt:lpstr>
      <vt:lpstr>Break + Say hi to your neighbors</vt:lpstr>
      <vt:lpstr>Outline</vt:lpstr>
      <vt:lpstr>Embedded compilation steps</vt:lpstr>
      <vt:lpstr>Cross compilers compile for different architectures</vt:lpstr>
      <vt:lpstr>Embedded compilation steps</vt:lpstr>
      <vt:lpstr>Informing linker of system memory</vt:lpstr>
      <vt:lpstr>Informing linker of system memory</vt:lpstr>
      <vt:lpstr>Anatomy of an LD file</vt:lpstr>
      <vt:lpstr>Anatomy of an LD file</vt:lpstr>
      <vt:lpstr>Sections of code</vt:lpstr>
      <vt:lpstr>Embedded compilation steps</vt:lpstr>
      <vt:lpstr>Loading the hex file onto a board</vt:lpstr>
      <vt:lpstr>Example</vt:lpstr>
      <vt:lpstr>Outline</vt:lpstr>
      <vt:lpstr>Embedded environments</vt:lpstr>
      <vt:lpstr>Software Development Kit (SDK)</vt:lpstr>
      <vt:lpstr>nRF52x-base</vt:lpstr>
      <vt:lpstr>Break</vt:lpstr>
      <vt:lpstr>Outline</vt:lpstr>
      <vt:lpstr>How does a microcontroller start running code?</vt:lpstr>
      <vt:lpstr>Step 0: set a stack pointer</vt:lpstr>
      <vt:lpstr>Step 1: set the program counter (PC)</vt:lpstr>
      <vt:lpstr>Step 2: “reset handler” prepares memory</vt:lpstr>
      <vt:lpstr>Step 3: set up C runtime</vt:lpstr>
      <vt:lpstr>Online writeup with way more details and a diagram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03 Embedded Software</dc:title>
  <dc:creator>Branden Ghena</dc:creator>
  <cp:lastModifiedBy>Branden Ghena</cp:lastModifiedBy>
  <cp:revision>39</cp:revision>
  <dcterms:created xsi:type="dcterms:W3CDTF">2021-04-02T00:40:56Z</dcterms:created>
  <dcterms:modified xsi:type="dcterms:W3CDTF">2022-09-27T20:03:11Z</dcterms:modified>
</cp:coreProperties>
</file>