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7"/>
  </p:notesMasterIdLst>
  <p:sldIdLst>
    <p:sldId id="256" r:id="rId2"/>
    <p:sldId id="385" r:id="rId3"/>
    <p:sldId id="264" r:id="rId4"/>
    <p:sldId id="348" r:id="rId5"/>
    <p:sldId id="434" r:id="rId6"/>
    <p:sldId id="435" r:id="rId7"/>
    <p:sldId id="436" r:id="rId8"/>
    <p:sldId id="437" r:id="rId9"/>
    <p:sldId id="438" r:id="rId10"/>
    <p:sldId id="270" r:id="rId11"/>
    <p:sldId id="427" r:id="rId12"/>
    <p:sldId id="426" r:id="rId13"/>
    <p:sldId id="439" r:id="rId14"/>
    <p:sldId id="429" r:id="rId15"/>
    <p:sldId id="386" r:id="rId16"/>
    <p:sldId id="433" r:id="rId17"/>
    <p:sldId id="440" r:id="rId18"/>
    <p:sldId id="420" r:id="rId19"/>
    <p:sldId id="404" r:id="rId20"/>
    <p:sldId id="387" r:id="rId21"/>
    <p:sldId id="390" r:id="rId22"/>
    <p:sldId id="402" r:id="rId23"/>
    <p:sldId id="401" r:id="rId24"/>
    <p:sldId id="405" r:id="rId25"/>
    <p:sldId id="407" r:id="rId26"/>
    <p:sldId id="409" r:id="rId27"/>
    <p:sldId id="411" r:id="rId28"/>
    <p:sldId id="403" r:id="rId29"/>
    <p:sldId id="408" r:id="rId30"/>
    <p:sldId id="394" r:id="rId31"/>
    <p:sldId id="410" r:id="rId32"/>
    <p:sldId id="395" r:id="rId33"/>
    <p:sldId id="412" r:id="rId34"/>
    <p:sldId id="396" r:id="rId35"/>
    <p:sldId id="414" r:id="rId36"/>
    <p:sldId id="413" r:id="rId37"/>
    <p:sldId id="406" r:id="rId38"/>
    <p:sldId id="425" r:id="rId39"/>
    <p:sldId id="441" r:id="rId40"/>
    <p:sldId id="421" r:id="rId41"/>
    <p:sldId id="415" r:id="rId42"/>
    <p:sldId id="418" r:id="rId43"/>
    <p:sldId id="399" r:id="rId44"/>
    <p:sldId id="419" r:id="rId45"/>
    <p:sldId id="416" r:id="rId46"/>
    <p:sldId id="432" r:id="rId47"/>
    <p:sldId id="443" r:id="rId48"/>
    <p:sldId id="417" r:id="rId49"/>
    <p:sldId id="422" r:id="rId50"/>
    <p:sldId id="384" r:id="rId51"/>
    <p:sldId id="392" r:id="rId52"/>
    <p:sldId id="424" r:id="rId53"/>
    <p:sldId id="442" r:id="rId54"/>
    <p:sldId id="400" r:id="rId55"/>
    <p:sldId id="42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5"/>
            <p14:sldId id="264"/>
          </p14:sldIdLst>
        </p14:section>
        <p14:section name="Microcontrollers and Computers" id="{B55B8E8C-5EAB-4A1E-A4E9-AE5E896E46FA}">
          <p14:sldIdLst>
            <p14:sldId id="348"/>
            <p14:sldId id="434"/>
            <p14:sldId id="435"/>
            <p14:sldId id="436"/>
            <p14:sldId id="437"/>
            <p14:sldId id="438"/>
            <p14:sldId id="270"/>
            <p14:sldId id="427"/>
            <p14:sldId id="426"/>
            <p14:sldId id="439"/>
            <p14:sldId id="429"/>
            <p14:sldId id="386"/>
            <p14:sldId id="433"/>
            <p14:sldId id="440"/>
          </p14:sldIdLst>
        </p14:section>
        <p14:section name="Microcontroller Design" id="{A99267BF-6414-4838-9A55-B8A3FC6F856D}">
          <p14:sldIdLst>
            <p14:sldId id="420"/>
            <p14:sldId id="404"/>
            <p14:sldId id="387"/>
            <p14:sldId id="390"/>
            <p14:sldId id="402"/>
            <p14:sldId id="401"/>
            <p14:sldId id="405"/>
            <p14:sldId id="407"/>
            <p14:sldId id="409"/>
            <p14:sldId id="411"/>
            <p14:sldId id="403"/>
            <p14:sldId id="408"/>
            <p14:sldId id="394"/>
            <p14:sldId id="410"/>
            <p14:sldId id="395"/>
            <p14:sldId id="412"/>
            <p14:sldId id="396"/>
            <p14:sldId id="414"/>
            <p14:sldId id="413"/>
            <p14:sldId id="406"/>
            <p14:sldId id="425"/>
            <p14:sldId id="441"/>
          </p14:sldIdLst>
        </p14:section>
        <p14:section name="Microcontroller History" id="{695CDD05-5B83-4D82-8AE0-F83421156970}">
          <p14:sldIdLst>
            <p14:sldId id="421"/>
            <p14:sldId id="415"/>
            <p14:sldId id="418"/>
            <p14:sldId id="399"/>
            <p14:sldId id="419"/>
            <p14:sldId id="416"/>
            <p14:sldId id="432"/>
            <p14:sldId id="443"/>
            <p14:sldId id="417"/>
          </p14:sldIdLst>
        </p14:section>
        <p14:section name="Microbit microcontroller" id="{6F86D875-7193-43ED-B0E5-29A3666B94D2}">
          <p14:sldIdLst>
            <p14:sldId id="422"/>
            <p14:sldId id="384"/>
            <p14:sldId id="392"/>
            <p14:sldId id="424"/>
            <p14:sldId id="442"/>
            <p14:sldId id="400"/>
          </p14:sldIdLst>
        </p14:section>
        <p14:section name="Wrapup" id="{29A7F866-9DA9-446B-8359-CE426CB89C7A}">
          <p14:sldIdLst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11" d="100"/>
          <a:sy n="111" d="100"/>
        </p:scale>
        <p:origin x="80" y="8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  <a:endParaRPr lang="en-US" sz="2000" dirty="0"/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  <a:endParaRPr lang="en-US" sz="2000" kern="1200" dirty="0"/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  <p:extLst>
      <p:ext uri="{BB962C8B-B14F-4D97-AF65-F5344CB8AC3E}">
        <p14:creationId xmlns:p14="http://schemas.microsoft.com/office/powerpoint/2010/main" val="290916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C17D5D61-E153-4B61-B1B4-A1FBFF1EB21D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907F-BFEF-46F4-95CF-2468DDB6EBAA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4625-60CD-4CC2-9C1F-B24A439F6880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23FE-EADA-4EB5-9DCA-90357B969C3D}" type="datetime1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F67-0EC3-42D8-B2E5-E5C5CEB7722C}" type="datetime1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B92CC7-EDE7-44CD-8C16-50D9A0080C7D}" type="datetime1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7E600C-9346-4C40-B4D6-D786B0D8C3AF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ixit.com/Teardown/Fitbit+Flex+Teardown/1605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ixit.com/Teardown/MacBook+Air+13-Inch+Mid+2013+Teardown/1504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center.nordicsemi.com/pdf/nRF52833_PS_v1.5.pdf" TargetMode="External"/><Relationship Id="rId2" Type="http://schemas.openxmlformats.org/officeDocument/2006/relationships/hyperlink" Target="https://infocenter.nordicsemi.com/index.jsp?topic=%2Fps_nrf52833%2Fkeyfeatures_html5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02</a:t>
            </a:r>
            <a:br>
              <a:rPr lang="en-US" dirty="0"/>
            </a:br>
            <a:r>
              <a:rPr lang="en-US" dirty="0"/>
              <a:t>Microcontrollers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Fall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Fitbit?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86C20-3964-BD1E-525A-55AEEE39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499" y="1143000"/>
            <a:ext cx="7071895" cy="5029200"/>
          </a:xfrm>
        </p:spPr>
        <p:txBody>
          <a:bodyPr/>
          <a:lstStyle/>
          <a:p>
            <a:r>
              <a:rPr lang="en-US" dirty="0"/>
              <a:t>Fitbit flex (circa 2013)</a:t>
            </a:r>
          </a:p>
          <a:p>
            <a:endParaRPr lang="en-US" dirty="0"/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Counts your steps</a:t>
            </a:r>
          </a:p>
          <a:p>
            <a:pPr lvl="1"/>
            <a:r>
              <a:rPr lang="en-US" dirty="0"/>
              <a:t>Reports via Bluetooth Low Energy</a:t>
            </a:r>
          </a:p>
          <a:p>
            <a:pPr lvl="1"/>
            <a:r>
              <a:rPr lang="en-US" dirty="0"/>
              <a:t>Lights up some LEDs based on your goals</a:t>
            </a:r>
          </a:p>
          <a:p>
            <a:pPr lvl="1"/>
            <a:r>
              <a:rPr lang="en-US" dirty="0"/>
              <a:t>Vibrates when its battery is 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352D8-3514-4737-A37D-5D7A9D9D4176}"/>
              </a:ext>
            </a:extLst>
          </p:cNvPr>
          <p:cNvSpPr txBox="1"/>
          <p:nvPr/>
        </p:nvSpPr>
        <p:spPr>
          <a:xfrm>
            <a:off x="5728437" y="6172200"/>
            <a:ext cx="5118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https://www.ifixit.com/Teardown/Fitbit+Flex+Teardown/16050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2FF23-3EFC-BF54-A120-07BC667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97DCF67-0340-7D29-D5E6-CA78F14B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02" y="508476"/>
            <a:ext cx="8802798" cy="6602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teardown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F23FB-5740-63E6-4338-006DB8F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A46-3BF9-CC1C-6C21-5BB5E127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100" y="228600"/>
            <a:ext cx="8240294" cy="685800"/>
          </a:xfrm>
        </p:spPr>
        <p:txBody>
          <a:bodyPr/>
          <a:lstStyle/>
          <a:p>
            <a:r>
              <a:rPr lang="en-US" dirty="0"/>
              <a:t>Fitbit circuit board front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6756B-C3BD-82E5-8F02-DB758DAE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099" y="1143000"/>
            <a:ext cx="8240295" cy="5029200"/>
          </a:xfrm>
        </p:spPr>
        <p:txBody>
          <a:bodyPr/>
          <a:lstStyle/>
          <a:p>
            <a:r>
              <a:rPr lang="en-US" dirty="0"/>
              <a:t>Red (top)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32L151C6 Microcontroller</a:t>
            </a:r>
          </a:p>
          <a:p>
            <a:pPr lvl="1"/>
            <a:endParaRPr lang="en-US" dirty="0"/>
          </a:p>
          <a:p>
            <a:r>
              <a:rPr lang="en-US" dirty="0"/>
              <a:t>Blue (left)</a:t>
            </a:r>
          </a:p>
          <a:p>
            <a:pPr lvl="1"/>
            <a:r>
              <a:rPr lang="en-US" dirty="0"/>
              <a:t>TI BQ24040 Battery Charger</a:t>
            </a:r>
          </a:p>
          <a:p>
            <a:pPr lvl="1"/>
            <a:endParaRPr lang="en-US" dirty="0"/>
          </a:p>
          <a:p>
            <a:r>
              <a:rPr lang="en-US" dirty="0"/>
              <a:t>Yellow (right)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LIS2DH Accelerometer</a:t>
            </a:r>
          </a:p>
          <a:p>
            <a:pPr lvl="1"/>
            <a:endParaRPr lang="en-US" dirty="0"/>
          </a:p>
          <a:p>
            <a:r>
              <a:rPr lang="en-US" dirty="0"/>
              <a:t>Orange (bottom)</a:t>
            </a:r>
          </a:p>
          <a:p>
            <a:pPr lvl="1"/>
            <a:r>
              <a:rPr lang="en-US" dirty="0"/>
              <a:t>Nordic nRF8001 Bluetooth Low Energy 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F167D-9F2A-28D1-3666-E9F8E9EA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B2D21E-C7EF-DD88-93DE-107B9C315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696" y="419100"/>
            <a:ext cx="2667842" cy="63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7F8CAD-B982-F6FB-0496-CEC81787D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6601" y="914400"/>
            <a:ext cx="1542798" cy="3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CB121-65AD-2571-0529-92E5DCCEFB9B}"/>
              </a:ext>
            </a:extLst>
          </p:cNvPr>
          <p:cNvSpPr txBox="1"/>
          <p:nvPr/>
        </p:nvSpPr>
        <p:spPr>
          <a:xfrm>
            <a:off x="9967099" y="268069"/>
            <a:ext cx="154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back is uninteresting</a:t>
            </a:r>
          </a:p>
        </p:txBody>
      </p:sp>
    </p:spTree>
    <p:extLst>
      <p:ext uri="{BB962C8B-B14F-4D97-AF65-F5344CB8AC3E}">
        <p14:creationId xmlns:p14="http://schemas.microsoft.com/office/powerpoint/2010/main" val="188087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as a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3" y="1143000"/>
            <a:ext cx="6444559" cy="5029200"/>
          </a:xfrm>
        </p:spPr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067C66-95F1-086F-7C3D-96A918E525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46514" y="1143000"/>
            <a:ext cx="4237893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Microcontroller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Bluetooth radio</a:t>
            </a:r>
          </a:p>
          <a:p>
            <a:pPr lvl="1"/>
            <a:r>
              <a:rPr lang="en-US" dirty="0"/>
              <a:t>Vibratory motor</a:t>
            </a:r>
          </a:p>
          <a:p>
            <a:pPr lvl="1"/>
            <a:r>
              <a:rPr lang="en-US" dirty="0"/>
              <a:t>Battery and power management</a:t>
            </a:r>
          </a:p>
          <a:p>
            <a:pPr lvl="1"/>
            <a:r>
              <a:rPr lang="en-US" dirty="0"/>
              <a:t>Circuit board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6EEA80-D02B-F966-EEA5-ACFFF428ED25}"/>
              </a:ext>
            </a:extLst>
          </p:cNvPr>
          <p:cNvSpPr/>
          <p:nvPr/>
        </p:nvSpPr>
        <p:spPr>
          <a:xfrm>
            <a:off x="4240061" y="1622122"/>
            <a:ext cx="732772" cy="1177446"/>
          </a:xfrm>
          <a:prstGeom prst="rightBrace">
            <a:avLst>
              <a:gd name="adj1" fmla="val 3014"/>
              <a:gd name="adj2" fmla="val 4734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D22ED0-596C-84F5-2BF1-41ACD6ABEF11}"/>
              </a:ext>
            </a:extLst>
          </p:cNvPr>
          <p:cNvSpPr/>
          <p:nvPr/>
        </p:nvSpPr>
        <p:spPr>
          <a:xfrm>
            <a:off x="6964471" y="3123678"/>
            <a:ext cx="895612" cy="2035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5D95B1-EEDD-42F8-36FF-953A905FF926}"/>
              </a:ext>
            </a:extLst>
          </p:cNvPr>
          <p:cNvSpPr/>
          <p:nvPr/>
        </p:nvSpPr>
        <p:spPr>
          <a:xfrm>
            <a:off x="5874707" y="3708226"/>
            <a:ext cx="1985376" cy="2035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65BF264-E25E-5AEF-730E-76EB66B11A03}"/>
              </a:ext>
            </a:extLst>
          </p:cNvPr>
          <p:cNvSpPr/>
          <p:nvPr/>
        </p:nvSpPr>
        <p:spPr>
          <a:xfrm>
            <a:off x="6964471" y="4384110"/>
            <a:ext cx="895612" cy="2035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01AE97-DB75-FFEA-2AFB-ABC65E970EA9}"/>
              </a:ext>
            </a:extLst>
          </p:cNvPr>
          <p:cNvSpPr/>
          <p:nvPr/>
        </p:nvSpPr>
        <p:spPr>
          <a:xfrm>
            <a:off x="5104355" y="2075406"/>
            <a:ext cx="2633597" cy="20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95FA-C828-383C-8784-870B6A13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you could make a Fitbit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AAE2-F9BF-1CBB-E4AF-1CED5E8E7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those parts are commercially available, so you could make your own Fitbit if you wanted to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circuit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those parts and solder them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some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plastic 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You’ve got a Fitbit!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C03F0-220B-A421-96F3-F89ECA29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4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91D4-F0DF-4815-921D-5510C3F9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computer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219D-D66F-4532-B1F0-30E1AA41E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Microprocessor (MPU or Processor)</a:t>
            </a:r>
          </a:p>
          <a:p>
            <a:pPr lvl="1"/>
            <a:r>
              <a:rPr lang="en-US" dirty="0"/>
              <a:t>CPU + Bus/Pins</a:t>
            </a:r>
          </a:p>
          <a:p>
            <a:pPr lvl="1"/>
            <a:r>
              <a:rPr lang="en-US" dirty="0"/>
              <a:t>No memory or peripherals</a:t>
            </a:r>
          </a:p>
          <a:p>
            <a:pPr lvl="1"/>
            <a:endParaRPr lang="en-US" dirty="0"/>
          </a:p>
          <a:p>
            <a:r>
              <a:rPr lang="en-US" dirty="0"/>
              <a:t>Microcontroller (MCU)</a:t>
            </a:r>
          </a:p>
          <a:p>
            <a:pPr lvl="1"/>
            <a:r>
              <a:rPr lang="en-US" dirty="0"/>
              <a:t>CPU + Pins + Memory + Peripherals</a:t>
            </a:r>
          </a:p>
          <a:p>
            <a:pPr lvl="1"/>
            <a:r>
              <a:rPr lang="en-US" dirty="0"/>
              <a:t>Peripherals: separate hardware units within chip</a:t>
            </a:r>
          </a:p>
          <a:p>
            <a:pPr lvl="2"/>
            <a:r>
              <a:rPr lang="en-US" dirty="0"/>
              <a:t>Often I/O interfaces</a:t>
            </a:r>
          </a:p>
          <a:p>
            <a:pPr lvl="2"/>
            <a:endParaRPr lang="en-US" dirty="0"/>
          </a:p>
          <a:p>
            <a:r>
              <a:rPr lang="en-US" dirty="0"/>
              <a:t>System on a Chip (SoC)</a:t>
            </a:r>
          </a:p>
          <a:p>
            <a:pPr lvl="1"/>
            <a:r>
              <a:rPr lang="en-US" dirty="0"/>
              <a:t>Microcontroller + Extensive Peripherals</a:t>
            </a:r>
          </a:p>
          <a:p>
            <a:pPr lvl="1"/>
            <a:r>
              <a:rPr lang="en-US" dirty="0"/>
              <a:t>Example: Radios or ML Accelerators</a:t>
            </a:r>
          </a:p>
          <a:p>
            <a:pPr lvl="1"/>
            <a:r>
              <a:rPr lang="en-US" dirty="0"/>
              <a:t>Essentially multiple chips combined</a:t>
            </a:r>
          </a:p>
          <a:p>
            <a:pPr lvl="1"/>
            <a:endParaRPr lang="en-US" dirty="0"/>
          </a:p>
          <a:p>
            <a:r>
              <a:rPr lang="en-US" dirty="0"/>
              <a:t>Evolution of increased complexity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8E49E-191F-4593-9903-F77CEBB4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Intel 8080 - Wikipedia">
            <a:extLst>
              <a:ext uri="{FF2B5EF4-FFF2-40B4-BE49-F238E27FC236}">
                <a16:creationId xmlns:a16="http://schemas.microsoft.com/office/drawing/2014/main" id="{0593F0BF-98E0-4BA1-8D6F-1B7E2B10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 MSP430 - Wikipedia">
            <a:extLst>
              <a:ext uri="{FF2B5EF4-FFF2-40B4-BE49-F238E27FC236}">
                <a16:creationId xmlns:a16="http://schemas.microsoft.com/office/drawing/2014/main" id="{0235D403-3662-4A75-9241-5DC3E54B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dic Semicon|Nordic Semicon NRF52832-QFAA-R|RF Transceiver ICs|LCSC">
            <a:extLst>
              <a:ext uri="{FF2B5EF4-FFF2-40B4-BE49-F238E27FC236}">
                <a16:creationId xmlns:a16="http://schemas.microsoft.com/office/drawing/2014/main" id="{2E54E05F-0E61-4C60-8CD3-3828F5DCC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283" y="4412044"/>
            <a:ext cx="2310031" cy="17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7D-E370-6F77-8567-3BAF2E35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Extend your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530E-9CEB-7EF3-DDBC-0CB55537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Microprocessor (MPU or Processor)</a:t>
            </a:r>
          </a:p>
          <a:p>
            <a:pPr lvl="1"/>
            <a:r>
              <a:rPr lang="en-US" sz="2000" dirty="0"/>
              <a:t>CPU + Bus/Pins</a:t>
            </a:r>
          </a:p>
          <a:p>
            <a:pPr lvl="1"/>
            <a:r>
              <a:rPr lang="en-US" sz="2000" dirty="0"/>
              <a:t>No memory or peripherals</a:t>
            </a:r>
          </a:p>
          <a:p>
            <a:pPr lvl="1"/>
            <a:endParaRPr lang="en-US" sz="2000" dirty="0"/>
          </a:p>
          <a:p>
            <a:r>
              <a:rPr lang="en-US" sz="2400" dirty="0"/>
              <a:t>Microcontroller (MCU)</a:t>
            </a:r>
          </a:p>
          <a:p>
            <a:pPr lvl="1"/>
            <a:r>
              <a:rPr lang="en-US" sz="2000" dirty="0"/>
              <a:t>CPU + Pins + Memory + Peripherals</a:t>
            </a:r>
          </a:p>
          <a:p>
            <a:pPr lvl="1"/>
            <a:r>
              <a:rPr lang="en-US" sz="2000" dirty="0"/>
              <a:t>Peripherals: separate hardware units within chip</a:t>
            </a:r>
          </a:p>
          <a:p>
            <a:pPr lvl="2"/>
            <a:r>
              <a:rPr lang="en-US" sz="2000" dirty="0"/>
              <a:t>Often I/O interfaces</a:t>
            </a:r>
          </a:p>
          <a:p>
            <a:pPr lvl="1"/>
            <a:endParaRPr lang="en-US" sz="1800" dirty="0"/>
          </a:p>
          <a:p>
            <a:r>
              <a:rPr lang="en-US" b="1" dirty="0"/>
              <a:t>What are some downsides to using a microcontroller?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D9A6-E106-C71F-F227-8275F91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Intel 8080 - Wikipedia">
            <a:extLst>
              <a:ext uri="{FF2B5EF4-FFF2-40B4-BE49-F238E27FC236}">
                <a16:creationId xmlns:a16="http://schemas.microsoft.com/office/drawing/2014/main" id="{FA8D36BA-245D-325D-03DF-EB9433F3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 MSP430 - Wikipedia">
            <a:extLst>
              <a:ext uri="{FF2B5EF4-FFF2-40B4-BE49-F238E27FC236}">
                <a16:creationId xmlns:a16="http://schemas.microsoft.com/office/drawing/2014/main" id="{5E3EBD0C-703A-504F-2F74-E42AC123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5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7D-E370-6F77-8567-3BAF2E35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Extend your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530E-9CEB-7EF3-DDBC-0CB55537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Microprocessor (MPU or Processor)</a:t>
            </a:r>
          </a:p>
          <a:p>
            <a:pPr lvl="1"/>
            <a:r>
              <a:rPr lang="en-US" sz="2000" dirty="0"/>
              <a:t>CPU + Bus/Pins</a:t>
            </a:r>
          </a:p>
          <a:p>
            <a:pPr lvl="1"/>
            <a:r>
              <a:rPr lang="en-US" sz="2000" dirty="0"/>
              <a:t>No memory or peripherals</a:t>
            </a:r>
          </a:p>
          <a:p>
            <a:pPr lvl="1"/>
            <a:endParaRPr lang="en-US" sz="2000" dirty="0"/>
          </a:p>
          <a:p>
            <a:r>
              <a:rPr lang="en-US" sz="2400" dirty="0"/>
              <a:t>Microcontroller (MCU)</a:t>
            </a:r>
          </a:p>
          <a:p>
            <a:pPr lvl="1"/>
            <a:r>
              <a:rPr lang="en-US" sz="2000" dirty="0"/>
              <a:t>CPU + Pins + Memory + Peripherals</a:t>
            </a:r>
          </a:p>
          <a:p>
            <a:pPr lvl="1"/>
            <a:r>
              <a:rPr lang="en-US" sz="2000" dirty="0"/>
              <a:t>Peripherals: separate hardware units within chip</a:t>
            </a:r>
          </a:p>
          <a:p>
            <a:pPr lvl="2"/>
            <a:r>
              <a:rPr lang="en-US" sz="2000" dirty="0"/>
              <a:t>Often I/O interfaces</a:t>
            </a:r>
          </a:p>
          <a:p>
            <a:pPr lvl="1"/>
            <a:endParaRPr lang="en-US" sz="1800" dirty="0"/>
          </a:p>
          <a:p>
            <a:r>
              <a:rPr lang="en-US" b="1" dirty="0"/>
              <a:t>What are some downsides to using a microcontroller?</a:t>
            </a:r>
          </a:p>
          <a:p>
            <a:pPr lvl="1"/>
            <a:r>
              <a:rPr lang="en-US" dirty="0"/>
              <a:t>No choice about memory or peripherals</a:t>
            </a:r>
          </a:p>
          <a:p>
            <a:pPr lvl="1"/>
            <a:r>
              <a:rPr lang="en-US" dirty="0"/>
              <a:t>Less complicated designs, because they all have to fit in one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D9A6-E106-C71F-F227-8275F91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2" descr="Intel 8080 - Wikipedia">
            <a:extLst>
              <a:ext uri="{FF2B5EF4-FFF2-40B4-BE49-F238E27FC236}">
                <a16:creationId xmlns:a16="http://schemas.microsoft.com/office/drawing/2014/main" id="{FA8D36BA-245D-325D-03DF-EB9433F3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 MSP430 - Wikipedia">
            <a:extLst>
              <a:ext uri="{FF2B5EF4-FFF2-40B4-BE49-F238E27FC236}">
                <a16:creationId xmlns:a16="http://schemas.microsoft.com/office/drawing/2014/main" id="{5E3EBD0C-703A-504F-2F74-E42AC123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2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b="1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560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8AF-3BDA-4CF4-9D20-28BA9971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2E9D0-4713-4A1D-813E-F7DEDEAC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Reminder: no lab this Friday</a:t>
            </a:r>
          </a:p>
          <a:p>
            <a:pPr lvl="1"/>
            <a:r>
              <a:rPr lang="en-US" dirty="0"/>
              <a:t>I won’t be there. Don’t show up.</a:t>
            </a:r>
          </a:p>
          <a:p>
            <a:pPr lvl="1"/>
            <a:endParaRPr lang="en-US" dirty="0"/>
          </a:p>
          <a:p>
            <a:r>
              <a:rPr lang="en-US" dirty="0"/>
              <a:t>My office hours are by request right now</a:t>
            </a:r>
          </a:p>
          <a:p>
            <a:pPr lvl="1"/>
            <a:r>
              <a:rPr lang="en-US" dirty="0"/>
              <a:t>Will be posting an office hours schedule as soon as possible</a:t>
            </a:r>
          </a:p>
          <a:p>
            <a:pPr lvl="1"/>
            <a:endParaRPr lang="en-US" dirty="0"/>
          </a:p>
          <a:p>
            <a:r>
              <a:rPr lang="en-US" dirty="0"/>
              <a:t>Guide on personal lab setups posted on </a:t>
            </a:r>
            <a:r>
              <a:rPr lang="en-US" dirty="0" err="1"/>
              <a:t>Campuswire</a:t>
            </a:r>
            <a:endParaRPr lang="en-US" dirty="0"/>
          </a:p>
          <a:p>
            <a:pPr lvl="1"/>
            <a:r>
              <a:rPr lang="en-US" dirty="0"/>
              <a:t>Totally optional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Also posted on the Canvas homepage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DA3D2-0DD6-402A-BF90-A9C1A8D9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 needs to execute software instructions</a:t>
            </a:r>
          </a:p>
          <a:p>
            <a:endParaRPr lang="en-US" dirty="0"/>
          </a:p>
          <a:p>
            <a:r>
              <a:rPr lang="en-US" dirty="0"/>
              <a:t>Emphasis: simple and reliable</a:t>
            </a:r>
          </a:p>
          <a:p>
            <a:pPr lvl="1"/>
            <a:r>
              <a:rPr lang="en-US" dirty="0"/>
              <a:t>i.e. </a:t>
            </a:r>
            <a:r>
              <a:rPr lang="en-US" b="1" dirty="0"/>
              <a:t>not</a:t>
            </a:r>
            <a:r>
              <a:rPr lang="en-US" dirty="0"/>
              <a:t> x86 CISC</a:t>
            </a:r>
          </a:p>
          <a:p>
            <a:pPr lvl="1"/>
            <a:endParaRPr lang="en-US" dirty="0"/>
          </a:p>
          <a:p>
            <a:r>
              <a:rPr lang="en-US" dirty="0"/>
              <a:t>Often simple, in-order, short-pipeline RISC architectures</a:t>
            </a:r>
          </a:p>
          <a:p>
            <a:pPr lvl="1"/>
            <a:r>
              <a:rPr lang="en-US" dirty="0"/>
              <a:t>Literally a three-stage pipeline you may have learned in CS361</a:t>
            </a:r>
          </a:p>
          <a:p>
            <a:pPr lvl="1"/>
            <a:endParaRPr lang="en-US" dirty="0"/>
          </a:p>
          <a:p>
            <a:r>
              <a:rPr lang="en-US" dirty="0"/>
              <a:t>Many different ISAs are possible</a:t>
            </a:r>
          </a:p>
          <a:p>
            <a:pPr lvl="1"/>
            <a:r>
              <a:rPr lang="en-US" dirty="0"/>
              <a:t>Custom ISAs and ARM (ARMv7E-M) are both 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endParaRPr lang="en-US" dirty="0"/>
          </a:p>
          <a:p>
            <a:r>
              <a:rPr lang="en-US" dirty="0"/>
              <a:t>Does the ISA for a microcontroller matter if you’re not programming in assembly? (and I promise we won’t)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1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endParaRPr lang="en-US" dirty="0"/>
          </a:p>
          <a:p>
            <a:r>
              <a:rPr lang="en-US" dirty="0"/>
              <a:t>Does the ISA for a microcontroller matter if you’re not programming in assembly? (and I promise we won’t)</a:t>
            </a:r>
          </a:p>
          <a:p>
            <a:pPr lvl="1"/>
            <a:r>
              <a:rPr lang="en-US" dirty="0"/>
              <a:t>Yes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Differences in instruction efficiency and amount are important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Differences in compiler support are VERY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3296-151B-46A3-9138-FFF4255E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design choices for embedded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D79B5-80DB-49DA-9265-E3EA5014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many bits is the architecture?</a:t>
            </a:r>
          </a:p>
          <a:p>
            <a:pPr lvl="1"/>
            <a:r>
              <a:rPr lang="en-US" dirty="0"/>
              <a:t>8-bit and 16-bit not uncommon</a:t>
            </a:r>
          </a:p>
          <a:p>
            <a:pPr lvl="1"/>
            <a:r>
              <a:rPr lang="en-US" dirty="0"/>
              <a:t>64-bit is very rare (who has that much memory?)</a:t>
            </a:r>
          </a:p>
          <a:p>
            <a:pPr lvl="2"/>
            <a:endParaRPr lang="en-US" dirty="0"/>
          </a:p>
          <a:p>
            <a:r>
              <a:rPr lang="en-US" dirty="0"/>
              <a:t>What instructions are supported?</a:t>
            </a:r>
          </a:p>
          <a:p>
            <a:pPr lvl="1"/>
            <a:r>
              <a:rPr lang="en-US" dirty="0"/>
              <a:t>Normal stuff yes</a:t>
            </a:r>
          </a:p>
          <a:p>
            <a:pPr lvl="1"/>
            <a:r>
              <a:rPr lang="en-US" dirty="0"/>
              <a:t>What about single-cycle multiply?</a:t>
            </a:r>
          </a:p>
          <a:p>
            <a:pPr lvl="1"/>
            <a:r>
              <a:rPr lang="en-US" dirty="0"/>
              <a:t>What about floating-point operations?</a:t>
            </a:r>
          </a:p>
          <a:p>
            <a:pPr lvl="1"/>
            <a:r>
              <a:rPr lang="en-US" dirty="0"/>
              <a:t>Vector instructions?</a:t>
            </a:r>
          </a:p>
          <a:p>
            <a:endParaRPr lang="en-US" dirty="0"/>
          </a:p>
          <a:p>
            <a:r>
              <a:rPr lang="en-US" dirty="0"/>
              <a:t>How fast does it run?</a:t>
            </a:r>
          </a:p>
          <a:p>
            <a:pPr lvl="1"/>
            <a:r>
              <a:rPr lang="en-US" dirty="0"/>
              <a:t>1-100 MHz is common on modern systems (faster is more energy cost)</a:t>
            </a:r>
          </a:p>
          <a:p>
            <a:pPr lvl="1"/>
            <a:r>
              <a:rPr lang="en-US" dirty="0"/>
              <a:t>Occasionally MUCH slower (think 32 kHz)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A94E-5307-4086-90F6-60EC7F9C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470582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054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  <a:p>
            <a:pPr lvl="1"/>
            <a:r>
              <a:rPr lang="en-US" b="1" dirty="0"/>
              <a:t>Cache</a:t>
            </a:r>
          </a:p>
          <a:p>
            <a:pPr lvl="1"/>
            <a:r>
              <a:rPr lang="en-US" b="1" dirty="0"/>
              <a:t>Makes timing unreliable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561623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9EBE61-3F53-4AFE-A2D1-CF30B844CE11}"/>
              </a:ext>
            </a:extLst>
          </p:cNvPr>
          <p:cNvSpPr txBox="1"/>
          <p:nvPr/>
        </p:nvSpPr>
        <p:spPr>
          <a:xfrm>
            <a:off x="6093993" y="4848761"/>
            <a:ext cx="429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modern microcontrollers often have optional instruction caches</a:t>
            </a:r>
          </a:p>
          <a:p>
            <a:endParaRPr lang="en-US" sz="2000" dirty="0"/>
          </a:p>
          <a:p>
            <a:r>
              <a:rPr lang="en-US" sz="2000" dirty="0"/>
              <a:t>Can be enabled by software</a:t>
            </a:r>
          </a:p>
        </p:txBody>
      </p:sp>
    </p:spTree>
    <p:extLst>
      <p:ext uri="{BB962C8B-B14F-4D97-AF65-F5344CB8AC3E}">
        <p14:creationId xmlns:p14="http://schemas.microsoft.com/office/powerpoint/2010/main" val="778600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Volatile memory: SRAM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registers in traditional computer systems</a:t>
            </a:r>
          </a:p>
          <a:p>
            <a:pPr lvl="1"/>
            <a:r>
              <a:rPr lang="en-US" dirty="0"/>
              <a:t>No need to refresh it -&gt; lower energy costs</a:t>
            </a:r>
          </a:p>
          <a:p>
            <a:pPr lvl="1"/>
            <a:endParaRPr lang="en-US" dirty="0"/>
          </a:p>
          <a:p>
            <a:r>
              <a:rPr lang="en-US" dirty="0"/>
              <a:t>Embedded systems use SRAM for</a:t>
            </a:r>
            <a:br>
              <a:rPr lang="en-US" dirty="0"/>
            </a:br>
            <a:r>
              <a:rPr lang="en-US" dirty="0"/>
              <a:t>all of their memory (no DRAM)</a:t>
            </a:r>
          </a:p>
          <a:p>
            <a:pPr lvl="1"/>
            <a:endParaRPr lang="en-US" dirty="0"/>
          </a:p>
          <a:p>
            <a:r>
              <a:rPr lang="en-US" dirty="0"/>
              <a:t>Tradeoffs:</a:t>
            </a:r>
          </a:p>
          <a:p>
            <a:pPr lvl="1"/>
            <a:r>
              <a:rPr lang="en-US" dirty="0"/>
              <a:t>Way less energy cost</a:t>
            </a:r>
          </a:p>
          <a:p>
            <a:pPr lvl="1"/>
            <a:r>
              <a:rPr lang="en-US" dirty="0"/>
              <a:t>Faster to access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Physically larger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2052" name="Picture 4" descr="SRAM memory cell - what kind of flip-flop - Electrical Engineering Stack  Exchange">
            <a:extLst>
              <a:ext uri="{FF2B5EF4-FFF2-40B4-BE49-F238E27FC236}">
                <a16:creationId xmlns:a16="http://schemas.microsoft.com/office/drawing/2014/main" id="{E8C15B98-EE69-4CB2-971F-E9FEABF6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255" y="2768600"/>
            <a:ext cx="4120745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52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memory: Flash (usually)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SSDs and Flash drives</a:t>
            </a:r>
          </a:p>
          <a:p>
            <a:endParaRPr lang="en-US" dirty="0"/>
          </a:p>
          <a:p>
            <a:r>
              <a:rPr lang="en-US" dirty="0"/>
              <a:t>Memory is stored with no energy costs</a:t>
            </a:r>
          </a:p>
          <a:p>
            <a:pPr lvl="1"/>
            <a:r>
              <a:rPr lang="en-US" dirty="0"/>
              <a:t>Reading is lowish energy and quick</a:t>
            </a:r>
          </a:p>
          <a:p>
            <a:pPr lvl="1"/>
            <a:r>
              <a:rPr lang="en-US" dirty="0"/>
              <a:t>Writing is high energy and very slow</a:t>
            </a:r>
          </a:p>
          <a:p>
            <a:pPr lvl="2"/>
            <a:r>
              <a:rPr lang="en-US" dirty="0"/>
              <a:t>Writing also has to occur in blocks (e.g. 512 bytes)</a:t>
            </a:r>
          </a:p>
          <a:p>
            <a:pPr lvl="2"/>
            <a:endParaRPr lang="en-US" dirty="0"/>
          </a:p>
          <a:p>
            <a:r>
              <a:rPr lang="en-US" dirty="0"/>
              <a:t>Concern: Flash has a limited lifetime ~10,000 writes</a:t>
            </a:r>
          </a:p>
          <a:p>
            <a:pPr lvl="1"/>
            <a:r>
              <a:rPr lang="en-US" dirty="0"/>
              <a:t>Only writing to Flash when you load code? Essentially forever</a:t>
            </a:r>
          </a:p>
          <a:p>
            <a:pPr lvl="1"/>
            <a:r>
              <a:rPr lang="en-US" dirty="0"/>
              <a:t>Recording data to Flash every second? 2.8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SRAM (RAM) versus Flash (ROM)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Size and time difference between non-volatile and volatile memory is </a:t>
            </a:r>
            <a:r>
              <a:rPr lang="en-US" i="1" dirty="0"/>
              <a:t>significantly</a:t>
            </a:r>
            <a:r>
              <a:rPr lang="en-US" dirty="0"/>
              <a:t> reduced from traditional computing</a:t>
            </a:r>
          </a:p>
          <a:p>
            <a:pPr lvl="1"/>
            <a:r>
              <a:rPr lang="en-US" dirty="0"/>
              <a:t>Non-volatile store 2-10x larger than volatile</a:t>
            </a:r>
          </a:p>
          <a:p>
            <a:pPr lvl="1"/>
            <a:r>
              <a:rPr lang="en-US" dirty="0"/>
              <a:t>Single-cycle RAM. Maybe two-cycles to Flash (to read)</a:t>
            </a:r>
          </a:p>
          <a:p>
            <a:pPr lvl="1"/>
            <a:endParaRPr lang="en-US" dirty="0"/>
          </a:p>
          <a:p>
            <a:r>
              <a:rPr lang="en-US" dirty="0"/>
              <a:t>Major difference: energy and writability</a:t>
            </a:r>
          </a:p>
          <a:p>
            <a:pPr lvl="1"/>
            <a:r>
              <a:rPr lang="en-US" dirty="0"/>
              <a:t>SRAM is low-energy to read and write (no refresh needed)</a:t>
            </a:r>
          </a:p>
          <a:p>
            <a:pPr lvl="1"/>
            <a:r>
              <a:rPr lang="en-US" dirty="0"/>
              <a:t>Flash is lowish-energy to read, but very high energy to write</a:t>
            </a:r>
          </a:p>
          <a:p>
            <a:pPr lvl="1"/>
            <a:endParaRPr lang="en-US" dirty="0"/>
          </a:p>
          <a:p>
            <a:r>
              <a:rPr lang="en-US" dirty="0"/>
              <a:t>Hierarchical structure is not enforced</a:t>
            </a:r>
          </a:p>
          <a:p>
            <a:pPr lvl="1"/>
            <a:r>
              <a:rPr lang="en-US" dirty="0"/>
              <a:t>Same address space for RAM and Flash (very different from traditional)</a:t>
            </a:r>
          </a:p>
          <a:p>
            <a:pPr lvl="1"/>
            <a:r>
              <a:rPr lang="en-US" dirty="0"/>
              <a:t>Run instructions right inside of Flash</a:t>
            </a:r>
          </a:p>
          <a:p>
            <a:pPr lvl="1"/>
            <a:r>
              <a:rPr lang="en-US" dirty="0"/>
              <a:t>Keep variables in RAM (or </a:t>
            </a:r>
            <a:r>
              <a:rPr lang="en-US" dirty="0">
                <a:latin typeface="Consolas" panose="020B0609020204030204" pitchFamily="49" charset="0"/>
              </a:rPr>
              <a:t>const</a:t>
            </a:r>
            <a:r>
              <a:rPr lang="en-US" dirty="0"/>
              <a:t> variables in Flash)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memory can we fit without making it too high cost or too high power?</a:t>
            </a:r>
          </a:p>
          <a:p>
            <a:pPr lvl="1"/>
            <a:r>
              <a:rPr lang="en-US" dirty="0"/>
              <a:t>The answer has slowly increased over time</a:t>
            </a:r>
          </a:p>
          <a:p>
            <a:pPr lvl="1"/>
            <a:r>
              <a:rPr lang="en-US" dirty="0"/>
              <a:t>15 years ago: 2 KB RAM – 32 KB Flash</a:t>
            </a:r>
          </a:p>
          <a:p>
            <a:pPr lvl="1"/>
            <a:r>
              <a:rPr lang="en-US" dirty="0"/>
              <a:t>Today: 256 KB RAM – 1 MB Flash</a:t>
            </a:r>
          </a:p>
          <a:p>
            <a:pPr lvl="1"/>
            <a:endParaRPr lang="en-US" dirty="0"/>
          </a:p>
          <a:p>
            <a:r>
              <a:rPr lang="en-US" dirty="0"/>
              <a:t>How to provide memory safety?</a:t>
            </a:r>
          </a:p>
          <a:p>
            <a:pPr lvl="1"/>
            <a:r>
              <a:rPr lang="en-US" dirty="0"/>
              <a:t>Usually no virtual memory (all addresses are real addresses)</a:t>
            </a:r>
          </a:p>
          <a:p>
            <a:pPr lvl="1"/>
            <a:r>
              <a:rPr lang="en-US" dirty="0"/>
              <a:t>Nothing stops arbitrary memory overwriting</a:t>
            </a:r>
          </a:p>
          <a:p>
            <a:pPr lvl="1"/>
            <a:r>
              <a:rPr lang="en-US" dirty="0"/>
              <a:t>Modern systems: Memory Protection Unit</a:t>
            </a:r>
          </a:p>
          <a:p>
            <a:pPr lvl="2"/>
            <a:r>
              <a:rPr lang="en-US" dirty="0"/>
              <a:t>Specify a small number of ranges and permissions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microcontrollers</a:t>
            </a:r>
          </a:p>
          <a:p>
            <a:pPr lvl="1"/>
            <a:r>
              <a:rPr lang="en-US" dirty="0"/>
              <a:t>How do they compare to computers?</a:t>
            </a:r>
          </a:p>
          <a:p>
            <a:pPr lvl="1"/>
            <a:r>
              <a:rPr lang="en-US" dirty="0"/>
              <a:t>Purpose, capabilities, tradeoffs</a:t>
            </a:r>
          </a:p>
          <a:p>
            <a:pPr lvl="1"/>
            <a:endParaRPr lang="en-US" dirty="0"/>
          </a:p>
          <a:p>
            <a:r>
              <a:rPr lang="en-US" dirty="0"/>
              <a:t>Describe history and state-of-the-art for microcontrollers</a:t>
            </a:r>
          </a:p>
          <a:p>
            <a:endParaRPr lang="en-US" dirty="0"/>
          </a:p>
          <a:p>
            <a:r>
              <a:rPr lang="en-US" dirty="0"/>
              <a:t>Explore the microcontroller(s) on the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8E54-60F6-449F-B79A-BFC7FEF0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modules that perform some action</a:t>
            </a:r>
          </a:p>
          <a:p>
            <a:r>
              <a:rPr lang="en-US" dirty="0"/>
              <a:t>Common examples</a:t>
            </a:r>
          </a:p>
          <a:p>
            <a:pPr lvl="1"/>
            <a:r>
              <a:rPr lang="en-US" dirty="0"/>
              <a:t>Control digital input and output pins</a:t>
            </a:r>
          </a:p>
          <a:p>
            <a:pPr lvl="1"/>
            <a:r>
              <a:rPr lang="en-US" dirty="0"/>
              <a:t>Read analog inputs</a:t>
            </a:r>
          </a:p>
          <a:p>
            <a:pPr lvl="1"/>
            <a:r>
              <a:rPr lang="en-US" dirty="0"/>
              <a:t>Send messages over various simple wire protocols (UART, SPI, I2C)</a:t>
            </a:r>
          </a:p>
          <a:p>
            <a:pPr lvl="1"/>
            <a:r>
              <a:rPr lang="en-US" dirty="0"/>
              <a:t>Set and check timers</a:t>
            </a:r>
          </a:p>
          <a:p>
            <a:r>
              <a:rPr lang="en-US" dirty="0"/>
              <a:t>Less common examples</a:t>
            </a:r>
          </a:p>
          <a:p>
            <a:pPr lvl="1"/>
            <a:r>
              <a:rPr lang="en-US" dirty="0"/>
              <a:t>Cryptography accelerators</a:t>
            </a:r>
          </a:p>
          <a:p>
            <a:pPr lvl="1"/>
            <a:r>
              <a:rPr lang="en-US" dirty="0"/>
              <a:t>Complicated wire protocols (USB, CAN)</a:t>
            </a:r>
          </a:p>
          <a:p>
            <a:pPr lvl="1"/>
            <a:r>
              <a:rPr lang="en-US" dirty="0"/>
              <a:t>Wireless radios (BLE, 802.15.4,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r>
              <a:rPr lang="en-US" dirty="0"/>
              <a:t>We’ll spend most of class learning various peripherals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882105" cy="5029200"/>
          </a:xfrm>
        </p:spPr>
        <p:txBody>
          <a:bodyPr/>
          <a:lstStyle/>
          <a:p>
            <a:r>
              <a:rPr lang="en-US" dirty="0"/>
              <a:t>More peripherals mean more use cases</a:t>
            </a:r>
          </a:p>
          <a:p>
            <a:pPr lvl="1"/>
            <a:r>
              <a:rPr lang="en-US" dirty="0"/>
              <a:t>But also means more cost for the chip</a:t>
            </a:r>
          </a:p>
          <a:p>
            <a:pPr lvl="1"/>
            <a:r>
              <a:rPr lang="en-US" dirty="0"/>
              <a:t>Peripherals occupy silicon</a:t>
            </a:r>
          </a:p>
          <a:p>
            <a:pPr lvl="1"/>
            <a:r>
              <a:rPr lang="en-US" dirty="0"/>
              <a:t>Most peripherals will go unused for a given application…</a:t>
            </a:r>
          </a:p>
          <a:p>
            <a:pPr lvl="1"/>
            <a:endParaRPr lang="en-US" dirty="0"/>
          </a:p>
          <a:p>
            <a:r>
              <a:rPr lang="en-US" dirty="0"/>
              <a:t>Flexibility tradeoffs within a given peripheral</a:t>
            </a:r>
          </a:p>
          <a:p>
            <a:pPr lvl="1"/>
            <a:r>
              <a:rPr lang="en-US" dirty="0"/>
              <a:t>One capability is easier to use</a:t>
            </a:r>
          </a:p>
          <a:p>
            <a:pPr lvl="1"/>
            <a:r>
              <a:rPr lang="en-US" dirty="0"/>
              <a:t>Many capabilities are more useful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9ADF027-C200-49D5-8568-2B83DDC3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56" y="228601"/>
            <a:ext cx="4643337" cy="54864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" name="Apple A8 SoC">
            <a:extLst>
              <a:ext uri="{FF2B5EF4-FFF2-40B4-BE49-F238E27FC236}">
                <a16:creationId xmlns:a16="http://schemas.microsoft.com/office/drawing/2014/main" id="{92AB1010-211A-4863-A58B-C482AF3A8369}"/>
              </a:ext>
            </a:extLst>
          </p:cNvPr>
          <p:cNvSpPr txBox="1"/>
          <p:nvPr/>
        </p:nvSpPr>
        <p:spPr>
          <a:xfrm>
            <a:off x="7249568" y="5634036"/>
            <a:ext cx="4330825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Apple A8 SoC</a:t>
            </a:r>
          </a:p>
        </p:txBody>
      </p:sp>
    </p:spTree>
    <p:extLst>
      <p:ext uri="{BB962C8B-B14F-4D97-AF65-F5344CB8AC3E}">
        <p14:creationId xmlns:p14="http://schemas.microsoft.com/office/powerpoint/2010/main" val="2025177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1538-6B17-4E11-8E32-B08A7C35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AF9E-FB4D-432A-9923-79D55096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electrically connect to outside world</a:t>
            </a:r>
          </a:p>
          <a:p>
            <a:pPr lvl="1"/>
            <a:r>
              <a:rPr lang="en-US" dirty="0"/>
              <a:t>Attach to pins on the exterior of the chip</a:t>
            </a:r>
          </a:p>
          <a:p>
            <a:pPr lvl="1"/>
            <a:endParaRPr lang="en-US" dirty="0"/>
          </a:p>
          <a:p>
            <a:r>
              <a:rPr lang="en-US" dirty="0"/>
              <a:t>More pins allow for more connections</a:t>
            </a:r>
          </a:p>
          <a:p>
            <a:pPr lvl="1"/>
            <a:r>
              <a:rPr lang="en-US" dirty="0"/>
              <a:t>At increased cost and size</a:t>
            </a:r>
          </a:p>
          <a:p>
            <a:pPr lvl="1"/>
            <a:endParaRPr lang="en-US" dirty="0"/>
          </a:p>
          <a:p>
            <a:r>
              <a:rPr lang="en-US" dirty="0"/>
              <a:t>Pin layouts can add more pins for cheaper</a:t>
            </a:r>
          </a:p>
          <a:p>
            <a:pPr lvl="1"/>
            <a:r>
              <a:rPr lang="en-US" dirty="0"/>
              <a:t>But make soldering and debugging difficult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215D7-2F49-430D-A1E0-ACB1DE51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22F63E-7B31-44C2-8E8D-35A12221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132" y="2159962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a BGA: SMD Ball Grid Array » Electronics Notes">
            <a:extLst>
              <a:ext uri="{FF2B5EF4-FFF2-40B4-BE49-F238E27FC236}">
                <a16:creationId xmlns:a16="http://schemas.microsoft.com/office/drawing/2014/main" id="{81F8123D-9C77-471B-BAF5-45AC70311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0779" y="5194026"/>
            <a:ext cx="1803400" cy="15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Build a PCB: QFN footprints">
            <a:extLst>
              <a:ext uri="{FF2B5EF4-FFF2-40B4-BE49-F238E27FC236}">
                <a16:creationId xmlns:a16="http://schemas.microsoft.com/office/drawing/2014/main" id="{3F7A1EBE-E85F-44D6-A698-FD351DFEB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2622" y="4026862"/>
            <a:ext cx="2747719" cy="9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21E6FC-3C12-417E-B895-92F5FCF1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82" y="525185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32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connections to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connect to external pins</a:t>
            </a:r>
          </a:p>
          <a:p>
            <a:pPr lvl="1"/>
            <a:r>
              <a:rPr lang="en-US" dirty="0"/>
              <a:t>Can any peripheral connect to any pin, or are there limited mappings?</a:t>
            </a:r>
          </a:p>
          <a:p>
            <a:pPr lvl="1"/>
            <a:r>
              <a:rPr lang="en-US" dirty="0"/>
              <a:t>Modern microcontrollers allow any-to-any connections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Older MCUs</a:t>
            </a:r>
            <a:br>
              <a:rPr lang="en-US" dirty="0"/>
            </a:br>
            <a:r>
              <a:rPr lang="en-US" dirty="0"/>
              <a:t>had mapping</a:t>
            </a:r>
            <a:br>
              <a:rPr lang="en-US" dirty="0"/>
            </a:br>
            <a:r>
              <a:rPr lang="en-US" dirty="0"/>
              <a:t>tables and</a:t>
            </a:r>
            <a:br>
              <a:rPr lang="en-US" dirty="0"/>
            </a:br>
            <a:r>
              <a:rPr lang="en-US" dirty="0"/>
              <a:t>pin selection</a:t>
            </a:r>
            <a:br>
              <a:rPr lang="en-US" dirty="0"/>
            </a:br>
            <a:r>
              <a:rPr lang="en-US" dirty="0"/>
              <a:t>was more</a:t>
            </a:r>
            <a:br>
              <a:rPr lang="en-US" dirty="0"/>
            </a:br>
            <a:r>
              <a:rPr lang="en-US" dirty="0"/>
              <a:t>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D9559-76A2-4ADE-8421-7D64F55B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31" y="2682542"/>
            <a:ext cx="8536463" cy="35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18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58431-FD72-4362-960B-07EDC308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255211" cy="5029200"/>
          </a:xfrm>
        </p:spPr>
        <p:txBody>
          <a:bodyPr/>
          <a:lstStyle/>
          <a:p>
            <a:r>
              <a:rPr lang="en-US" b="1" dirty="0"/>
              <a:t>Power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Programming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Others?</a:t>
            </a:r>
          </a:p>
          <a:p>
            <a:pPr lvl="1"/>
            <a:r>
              <a:rPr lang="en-US" dirty="0"/>
              <a:t>Clocks</a:t>
            </a:r>
          </a:p>
          <a:p>
            <a:pPr lvl="1"/>
            <a:r>
              <a:rPr lang="en-US" dirty="0"/>
              <a:t>Antennas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6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require a specific voltage</a:t>
            </a:r>
          </a:p>
          <a:p>
            <a:pPr lvl="1"/>
            <a:r>
              <a:rPr lang="en-US" dirty="0"/>
              <a:t>E.g. 5 volts, 3.3 volts, 1.8 volts</a:t>
            </a:r>
          </a:p>
          <a:p>
            <a:pPr lvl="1"/>
            <a:r>
              <a:rPr lang="en-US" dirty="0"/>
              <a:t>Must be stable and supply enough current (or MCU “browns out”)</a:t>
            </a:r>
          </a:p>
          <a:p>
            <a:pPr lvl="1"/>
            <a:r>
              <a:rPr lang="en-US" dirty="0"/>
              <a:t>Noisy power supply can be an issue</a:t>
            </a:r>
          </a:p>
          <a:p>
            <a:pPr lvl="1"/>
            <a:endParaRPr lang="en-US" dirty="0"/>
          </a:p>
          <a:p>
            <a:r>
              <a:rPr lang="en-US" dirty="0"/>
              <a:t>Some microcontrollers have wider ranges of acceptable voltages</a:t>
            </a:r>
          </a:p>
          <a:p>
            <a:pPr lvl="1"/>
            <a:r>
              <a:rPr lang="en-US" dirty="0"/>
              <a:t>Need to pay attention to acceptable range on I/O though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JTAG (Joint Test Action Group)</a:t>
            </a:r>
          </a:p>
          <a:p>
            <a:pPr lvl="1"/>
            <a:r>
              <a:rPr lang="en-US" dirty="0"/>
              <a:t>Hardware built into the microcontroller for testing purposes</a:t>
            </a:r>
          </a:p>
          <a:p>
            <a:pPr lvl="1"/>
            <a:r>
              <a:rPr lang="en-US" dirty="0"/>
              <a:t>Can arbitrarily read/write memory</a:t>
            </a:r>
          </a:p>
          <a:p>
            <a:pPr lvl="1"/>
            <a:r>
              <a:rPr lang="en-US" dirty="0"/>
              <a:t>Can single step process too, at runtime!</a:t>
            </a:r>
          </a:p>
          <a:p>
            <a:pPr lvl="2"/>
            <a:r>
              <a:rPr lang="en-US" dirty="0"/>
              <a:t>GDB can connect to it! (sort of)</a:t>
            </a:r>
          </a:p>
          <a:p>
            <a:endParaRPr lang="en-US" dirty="0"/>
          </a:p>
          <a:p>
            <a:r>
              <a:rPr lang="en-US" dirty="0"/>
              <a:t>Bootloaders</a:t>
            </a:r>
          </a:p>
          <a:p>
            <a:pPr lvl="1"/>
            <a:r>
              <a:rPr lang="en-US" dirty="0"/>
              <a:t>Software runs on the microcontroller at boot that waits a short time for someone to contact it and upload code</a:t>
            </a:r>
          </a:p>
          <a:p>
            <a:pPr lvl="2"/>
            <a:r>
              <a:rPr lang="en-US" dirty="0"/>
              <a:t>Via I/O pins</a:t>
            </a:r>
          </a:p>
          <a:p>
            <a:pPr lvl="1"/>
            <a:r>
              <a:rPr lang="en-US" dirty="0"/>
              <a:t>Convenient, but sometimes unreliable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66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14F-4A16-46D2-93E3-2E24E95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6F73-365B-47EC-A06C-383C3B48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little memory (RAM and/or ROM) can a computer have and still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6757-113E-4DC8-87C5-AD9101FA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10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14F-4A16-46D2-93E3-2E24E95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6F73-365B-47EC-A06C-383C3B48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little memory (RAM and/or ROM) can a computer have and still be useful?</a:t>
            </a:r>
          </a:p>
          <a:p>
            <a:pPr lvl="1"/>
            <a:r>
              <a:rPr lang="en-US" dirty="0"/>
              <a:t>If we want to run C code, we need a stack and a global data section</a:t>
            </a:r>
          </a:p>
          <a:p>
            <a:pPr lvl="1"/>
            <a:r>
              <a:rPr lang="en-US" dirty="0"/>
              <a:t>Function calls may require local variables to be placed in the stack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use less memory, we’d need to write applications in registers</a:t>
            </a:r>
          </a:p>
          <a:p>
            <a:pPr lvl="1"/>
            <a:r>
              <a:rPr lang="en-US" dirty="0"/>
              <a:t>Most variables could </a:t>
            </a:r>
            <a:r>
              <a:rPr lang="en-US" i="1" dirty="0"/>
              <a:t>probably</a:t>
            </a:r>
            <a:r>
              <a:rPr lang="en-US" dirty="0"/>
              <a:t> fit in registers?</a:t>
            </a:r>
          </a:p>
          <a:p>
            <a:pPr lvl="1"/>
            <a:r>
              <a:rPr lang="en-US" dirty="0"/>
              <a:t>So the limit could get </a:t>
            </a:r>
            <a:r>
              <a:rPr lang="en-US" i="1" dirty="0"/>
              <a:t>very</a:t>
            </a:r>
            <a:r>
              <a:rPr lang="en-US" dirty="0"/>
              <a:t> low</a:t>
            </a:r>
          </a:p>
          <a:p>
            <a:pPr lvl="2"/>
            <a:r>
              <a:rPr lang="en-US" dirty="0"/>
              <a:t>Enough ROM space for some useful code + a tiny bit of RAM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Real-world answer coming on the next slide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6757-113E-4DC8-87C5-AD9101FA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b="1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04483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microcontrollers (90s-00s)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cheap, small computer systems</a:t>
            </a:r>
          </a:p>
          <a:p>
            <a:endParaRPr lang="en-US" dirty="0"/>
          </a:p>
          <a:p>
            <a:r>
              <a:rPr lang="en-US" dirty="0"/>
              <a:t>PIC</a:t>
            </a:r>
          </a:p>
          <a:p>
            <a:pPr lvl="1"/>
            <a:r>
              <a:rPr lang="en-US" dirty="0"/>
              <a:t>8, 16, and 24-bit MIPs architecture</a:t>
            </a:r>
          </a:p>
          <a:p>
            <a:pPr lvl="1"/>
            <a:r>
              <a:rPr lang="en-US" dirty="0"/>
              <a:t>PICAXE available with Basic interpreter</a:t>
            </a:r>
          </a:p>
          <a:p>
            <a:pPr lvl="1"/>
            <a:endParaRPr lang="en-US" dirty="0"/>
          </a:p>
          <a:p>
            <a:r>
              <a:rPr lang="en-US" dirty="0"/>
              <a:t>AVR</a:t>
            </a:r>
          </a:p>
          <a:p>
            <a:pPr lvl="1"/>
            <a:r>
              <a:rPr lang="en-US" dirty="0"/>
              <a:t>8-bit custom architecture (AVR architecture)</a:t>
            </a:r>
          </a:p>
          <a:p>
            <a:pPr lvl="1"/>
            <a:r>
              <a:rPr lang="en-US" dirty="0"/>
              <a:t>Used in Arduinos</a:t>
            </a:r>
          </a:p>
          <a:p>
            <a:pPr lvl="1"/>
            <a:r>
              <a:rPr lang="en-US" dirty="0"/>
              <a:t>AT Tiny 4: $0.30 per unit</a:t>
            </a:r>
          </a:p>
          <a:p>
            <a:pPr lvl="2"/>
            <a:r>
              <a:rPr lang="en-US" dirty="0"/>
              <a:t>4 I/O pins, 32 Bytes RAM, 512 Bytes ROM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48A36-AFD6-4802-A5D7-4C76C9FA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267" y="228600"/>
            <a:ext cx="3658127" cy="30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capable microcontrollers (00s-10s)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diversify into extreme low power and more capable systems</a:t>
            </a:r>
          </a:p>
          <a:p>
            <a:endParaRPr lang="en-US" dirty="0"/>
          </a:p>
          <a:p>
            <a:r>
              <a:rPr lang="en-US" dirty="0"/>
              <a:t>MSP430</a:t>
            </a:r>
          </a:p>
          <a:p>
            <a:pPr lvl="1"/>
            <a:r>
              <a:rPr lang="en-US" dirty="0"/>
              <a:t>16-bit custom architecture (MSP430 architecture)</a:t>
            </a:r>
          </a:p>
          <a:p>
            <a:pPr lvl="1"/>
            <a:r>
              <a:rPr lang="en-US" dirty="0"/>
              <a:t>Capable, but also extremely low power</a:t>
            </a:r>
          </a:p>
          <a:p>
            <a:pPr lvl="2"/>
            <a:r>
              <a:rPr lang="en-US" dirty="0"/>
              <a:t>&lt;1 </a:t>
            </a:r>
            <a:r>
              <a:rPr lang="en-US" dirty="0" err="1"/>
              <a:t>μA</a:t>
            </a:r>
            <a:r>
              <a:rPr lang="en-US" dirty="0"/>
              <a:t> sleep current</a:t>
            </a:r>
          </a:p>
          <a:p>
            <a:pPr lvl="1"/>
            <a:endParaRPr lang="en-US" dirty="0"/>
          </a:p>
          <a:p>
            <a:r>
              <a:rPr lang="en-US" dirty="0"/>
              <a:t>STM32, Atmel SAM series (Cortex-M0, M3, M4, M4F)</a:t>
            </a:r>
          </a:p>
          <a:p>
            <a:pPr lvl="1"/>
            <a:r>
              <a:rPr lang="en-US" dirty="0"/>
              <a:t>32-bit ARM architecture (ARMv7)</a:t>
            </a:r>
          </a:p>
          <a:p>
            <a:pPr lvl="2"/>
            <a:r>
              <a:rPr lang="en-US" dirty="0"/>
              <a:t>Leverage success of ARM on smartphones</a:t>
            </a:r>
          </a:p>
          <a:p>
            <a:pPr lvl="1"/>
            <a:r>
              <a:rPr lang="en-US" dirty="0"/>
              <a:t>Every peripheral under the sun. Plus a variety of memory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55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CF90F0-CCCC-4F08-8383-CABE66E1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Cortex M Series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FBC04C-96FD-4A8D-B2AD-5C1B5303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18405" cy="5029200"/>
          </a:xfrm>
        </p:spPr>
        <p:txBody>
          <a:bodyPr/>
          <a:lstStyle/>
          <a:p>
            <a:r>
              <a:rPr lang="en-US" dirty="0"/>
              <a:t>A number of options for increasing capabilities</a:t>
            </a:r>
          </a:p>
          <a:p>
            <a:endParaRPr lang="en-US" dirty="0"/>
          </a:p>
          <a:p>
            <a:r>
              <a:rPr lang="en-US" dirty="0"/>
              <a:t>In practice:</a:t>
            </a:r>
          </a:p>
          <a:p>
            <a:pPr lvl="1"/>
            <a:r>
              <a:rPr lang="en-US" dirty="0"/>
              <a:t>Cortex-M0+ for low-end systems</a:t>
            </a:r>
          </a:p>
          <a:p>
            <a:pPr lvl="1"/>
            <a:r>
              <a:rPr lang="en-US" dirty="0"/>
              <a:t>Coretx-M4 for high capability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2686A-2391-47F6-B092-F3C86330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C011D-AFF8-4E0A-B261-DE027D5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121" y="228600"/>
            <a:ext cx="6611273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51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system-on-chips (10s-?)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increase memory and capability</a:t>
            </a:r>
          </a:p>
          <a:p>
            <a:pPr lvl="1"/>
            <a:r>
              <a:rPr lang="en-US" dirty="0"/>
              <a:t>Include radios in the same chip</a:t>
            </a:r>
          </a:p>
          <a:p>
            <a:endParaRPr lang="en-US" dirty="0"/>
          </a:p>
          <a:p>
            <a:r>
              <a:rPr lang="en-US" dirty="0"/>
              <a:t>nRF51 and nRF52 series</a:t>
            </a:r>
          </a:p>
          <a:p>
            <a:pPr lvl="1"/>
            <a:r>
              <a:rPr lang="en-US" dirty="0"/>
              <a:t>32-bit ARM microcontrollers (Cortex M)</a:t>
            </a:r>
          </a:p>
          <a:p>
            <a:pPr lvl="1"/>
            <a:r>
              <a:rPr lang="en-US" dirty="0"/>
              <a:t>Include 2.4 GHz radio: Bluetooth Low Energy and 802.15.4/Thread</a:t>
            </a:r>
          </a:p>
          <a:p>
            <a:pPr lvl="1"/>
            <a:endParaRPr lang="en-US" dirty="0"/>
          </a:p>
          <a:p>
            <a:r>
              <a:rPr lang="en-US" dirty="0"/>
              <a:t>Others have followed this same path</a:t>
            </a:r>
          </a:p>
          <a:p>
            <a:pPr lvl="1"/>
            <a:r>
              <a:rPr lang="en-US" dirty="0"/>
              <a:t>TI CC26XX</a:t>
            </a:r>
          </a:p>
          <a:p>
            <a:pPr lvl="1"/>
            <a:r>
              <a:rPr lang="en-US" dirty="0"/>
              <a:t>Apollo3</a:t>
            </a:r>
          </a:p>
          <a:p>
            <a:pPr lvl="1"/>
            <a:r>
              <a:rPr lang="en-US" dirty="0"/>
              <a:t>STM32WL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84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CD0-12BF-48B4-BE28-2E461ACC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790C-80CD-4496-BE25-359C615FC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Multi-core systems</a:t>
            </a:r>
          </a:p>
          <a:p>
            <a:pPr lvl="1"/>
            <a:r>
              <a:rPr lang="en-US" dirty="0"/>
              <a:t>Not for performance, but for separation of concerns</a:t>
            </a:r>
          </a:p>
          <a:p>
            <a:pPr lvl="2"/>
            <a:r>
              <a:rPr lang="en-US" dirty="0"/>
              <a:t>Run radio code on one core</a:t>
            </a:r>
          </a:p>
          <a:p>
            <a:pPr lvl="2"/>
            <a:r>
              <a:rPr lang="en-US" dirty="0"/>
              <a:t>Application code goes on the other core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Also allows </a:t>
            </a:r>
            <a:r>
              <a:rPr lang="en-US" dirty="0" err="1"/>
              <a:t>BIG.little</a:t>
            </a:r>
            <a:r>
              <a:rPr lang="en-US" dirty="0"/>
              <a:t> architecture</a:t>
            </a:r>
          </a:p>
          <a:p>
            <a:pPr lvl="2"/>
            <a:r>
              <a:rPr lang="en-US" dirty="0"/>
              <a:t>Higher performance core when interpreting data</a:t>
            </a:r>
          </a:p>
          <a:p>
            <a:pPr lvl="2"/>
            <a:r>
              <a:rPr lang="en-US" dirty="0"/>
              <a:t>Lower performance core for sampling sensors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nRF53 series is already doing this</a:t>
            </a:r>
          </a:p>
          <a:p>
            <a:pPr lvl="2"/>
            <a:r>
              <a:rPr lang="en-US" dirty="0"/>
              <a:t>But support is still fairly nascent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4BDC-4CE7-46B0-94F9-1D050B90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4E34D-9E93-486B-9A3F-8112AFAB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01" y="2308019"/>
            <a:ext cx="3289300" cy="38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6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66A-35C2-2402-8545-5E92D4A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AFF9-DB7C-572B-B5EE-82289870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lifecycles of computer systems</a:t>
            </a:r>
          </a:p>
          <a:p>
            <a:pPr lvl="1"/>
            <a:r>
              <a:rPr lang="en-US" dirty="0"/>
              <a:t>i.e., how long are people still actively using them for?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How long does a processor generation need to be supported?</a:t>
            </a:r>
          </a:p>
          <a:p>
            <a:pPr lvl="2"/>
            <a:r>
              <a:rPr lang="en-US" b="1" dirty="0"/>
              <a:t>Think Intel Core i7-7500U or Apple M1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How long does a microcontroller chip need to be supported?</a:t>
            </a:r>
          </a:p>
          <a:p>
            <a:pPr lvl="2"/>
            <a:r>
              <a:rPr lang="en-US" b="1" dirty="0"/>
              <a:t>Think nRF52833 or MSP430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8BFF-7C4C-ACDE-8D14-0BA35F6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3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66A-35C2-2402-8545-5E92D4A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AFF9-DB7C-572B-B5EE-82289870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lifecycles of computer systems</a:t>
            </a:r>
          </a:p>
          <a:p>
            <a:pPr lvl="1"/>
            <a:r>
              <a:rPr lang="en-US" dirty="0"/>
              <a:t>i.e., how long are people still actively using them for?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How long does a processor generation need to be supported?</a:t>
            </a:r>
          </a:p>
          <a:p>
            <a:pPr lvl="2"/>
            <a:r>
              <a:rPr lang="en-US" b="1" dirty="0"/>
              <a:t>Think Intel Core i7-7500U or Apple M1</a:t>
            </a:r>
          </a:p>
          <a:p>
            <a:pPr lvl="2"/>
            <a:r>
              <a:rPr lang="en-US" dirty="0"/>
              <a:t>After some number of years, new products no longer use it</a:t>
            </a:r>
          </a:p>
          <a:p>
            <a:pPr lvl="2"/>
            <a:r>
              <a:rPr lang="en-US" dirty="0"/>
              <a:t>Old products eventually wear out or are unsupported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How long does a microcontroller chip need to be supported?</a:t>
            </a:r>
          </a:p>
          <a:p>
            <a:pPr lvl="2"/>
            <a:r>
              <a:rPr lang="en-US" b="1" dirty="0"/>
              <a:t>Think nRF52833 or MSP430</a:t>
            </a:r>
          </a:p>
          <a:p>
            <a:pPr lvl="2"/>
            <a:r>
              <a:rPr lang="en-US" dirty="0"/>
              <a:t>New products might still use them years later, because redesigning embedded systems is hard and new chips aren’t that much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8BFF-7C4C-ACDE-8D14-0BA35F6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8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B05-FEE2-47C1-819F-671166DD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components rarely 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816B8-E499-41B6-8803-CEFF2038A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Majority of popular older options still exist</a:t>
            </a:r>
          </a:p>
          <a:p>
            <a:pPr lvl="1"/>
            <a:r>
              <a:rPr lang="en-US" dirty="0"/>
              <a:t>Designers can trade off cost, capability, and efficiency</a:t>
            </a:r>
            <a:br>
              <a:rPr lang="en-US" dirty="0"/>
            </a:br>
            <a:r>
              <a:rPr lang="en-US" dirty="0"/>
              <a:t>alongside “modern features”</a:t>
            </a:r>
          </a:p>
          <a:p>
            <a:pPr lvl="1"/>
            <a:endParaRPr lang="en-US" dirty="0"/>
          </a:p>
          <a:p>
            <a:r>
              <a:rPr lang="en-US" dirty="0"/>
              <a:t>Upgrading for an existing product is unlikely</a:t>
            </a:r>
          </a:p>
          <a:p>
            <a:pPr lvl="1"/>
            <a:r>
              <a:rPr lang="en-US" dirty="0"/>
              <a:t>Large cost, little benefit</a:t>
            </a:r>
          </a:p>
          <a:p>
            <a:endParaRPr lang="en-US" dirty="0"/>
          </a:p>
          <a:p>
            <a:r>
              <a:rPr lang="en-US" dirty="0"/>
              <a:t>Example: Arduino still primarily uses AVR</a:t>
            </a:r>
          </a:p>
          <a:p>
            <a:pPr lvl="1"/>
            <a:r>
              <a:rPr lang="en-US" dirty="0"/>
              <a:t>Works just fine for its needs</a:t>
            </a:r>
          </a:p>
          <a:p>
            <a:pPr lvl="1"/>
            <a:r>
              <a:rPr lang="en-US" dirty="0"/>
              <a:t>Also releases new boards with nRF52s (Arduino Nano 33 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AAF8-2DB6-425B-A4AF-FD6A95D2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4098" name="Picture 2" descr="Arduino Uno - Wikipedia">
            <a:extLst>
              <a:ext uri="{FF2B5EF4-FFF2-40B4-BE49-F238E27FC236}">
                <a16:creationId xmlns:a16="http://schemas.microsoft.com/office/drawing/2014/main" id="{CD58FE06-6021-4A8F-B3CB-DFD5CC33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194" y="228600"/>
            <a:ext cx="3100806" cy="31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.com: Arduino Nano 33 BLE [ABX00030]: Computers &amp; Accessories">
            <a:extLst>
              <a:ext uri="{FF2B5EF4-FFF2-40B4-BE49-F238E27FC236}">
                <a16:creationId xmlns:a16="http://schemas.microsoft.com/office/drawing/2014/main" id="{366E2193-70CC-48A2-8BD6-0D25CB4C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207" y="3375820"/>
            <a:ext cx="2073693" cy="15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9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b="1" dirty="0" err="1"/>
              <a:t>Microbit</a:t>
            </a:r>
            <a:r>
              <a:rPr lang="en-US" b="1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3039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DBEF-15D0-7D4E-85C6-ED67163E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computer?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FE66-48C9-EC73-D965-9C7CFEE02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726315" cy="5029200"/>
          </a:xfrm>
        </p:spPr>
        <p:txBody>
          <a:bodyPr/>
          <a:lstStyle/>
          <a:p>
            <a:r>
              <a:rPr lang="en-US" dirty="0" err="1"/>
              <a:t>Macbook</a:t>
            </a:r>
            <a:r>
              <a:rPr lang="en-US" dirty="0"/>
              <a:t> Air (circa 2013, 2</a:t>
            </a:r>
            <a:r>
              <a:rPr lang="en-US" baseline="30000" dirty="0"/>
              <a:t>nd</a:t>
            </a:r>
            <a:r>
              <a:rPr lang="en-US" dirty="0"/>
              <a:t> gen)</a:t>
            </a:r>
          </a:p>
          <a:p>
            <a:pPr lvl="1"/>
            <a:r>
              <a:rPr lang="en-US" dirty="0"/>
              <a:t>Modern computers are mostly similar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Intel Core i5 processor</a:t>
            </a:r>
          </a:p>
          <a:p>
            <a:pPr lvl="1"/>
            <a:r>
              <a:rPr lang="en-US" dirty="0"/>
              <a:t>128 GB Flash storage</a:t>
            </a:r>
          </a:p>
          <a:p>
            <a:pPr lvl="1"/>
            <a:r>
              <a:rPr lang="en-US" dirty="0"/>
              <a:t>4 GB DDR3 RAM</a:t>
            </a:r>
          </a:p>
          <a:p>
            <a:pPr lvl="1"/>
            <a:r>
              <a:rPr lang="en-US" dirty="0"/>
              <a:t>1440x900 pixel display</a:t>
            </a:r>
          </a:p>
          <a:p>
            <a:pPr lvl="1"/>
            <a:endParaRPr lang="en-US" dirty="0"/>
          </a:p>
          <a:p>
            <a:r>
              <a:rPr lang="en-US" dirty="0"/>
              <a:t>Picked because there is a teardown I like of an embedded device from the same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8DB5-5A4C-4601-3238-1748B2BE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B54E78-59A1-1EBE-87D2-3A7AAC39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303" y="571500"/>
            <a:ext cx="3945698" cy="46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F9C84-2A68-F93D-BACA-AFD65E066AA5}"/>
              </a:ext>
            </a:extLst>
          </p:cNvPr>
          <p:cNvSpPr txBox="1"/>
          <p:nvPr/>
        </p:nvSpPr>
        <p:spPr>
          <a:xfrm>
            <a:off x="530789" y="6050119"/>
            <a:ext cx="7059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https://www.ifixit.com/Teardown/MacBook+Air+13-Inch+Mid+2013+Teardown/15042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736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332705" cy="5029200"/>
          </a:xfrm>
        </p:spPr>
        <p:txBody>
          <a:bodyPr>
            <a:normAutofit/>
          </a:bodyPr>
          <a:lstStyle/>
          <a:p>
            <a:r>
              <a:rPr lang="en-US" dirty="0"/>
              <a:t>Circuit board</a:t>
            </a:r>
          </a:p>
          <a:p>
            <a:pPr lvl="1"/>
            <a:r>
              <a:rPr lang="en-US" dirty="0"/>
              <a:t>Entire thing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“Dev Board”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PCB</a:t>
            </a:r>
            <a:br>
              <a:rPr lang="en-US" dirty="0"/>
            </a:br>
            <a:r>
              <a:rPr lang="en-US" dirty="0"/>
              <a:t>(Printed Circuit Board)</a:t>
            </a:r>
          </a:p>
          <a:p>
            <a:pPr lvl="1"/>
            <a:endParaRPr lang="en-US" dirty="0"/>
          </a:p>
          <a:p>
            <a:r>
              <a:rPr lang="en-US" dirty="0"/>
              <a:t>Microcontroller</a:t>
            </a:r>
          </a:p>
          <a:p>
            <a:pPr lvl="1"/>
            <a:r>
              <a:rPr lang="en-US" dirty="0"/>
              <a:t>The computer on it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has two</a:t>
            </a:r>
          </a:p>
          <a:p>
            <a:pPr lvl="2"/>
            <a:r>
              <a:rPr lang="en-US" dirty="0"/>
              <a:t>One as a programmer</a:t>
            </a:r>
          </a:p>
          <a:p>
            <a:pPr lvl="2"/>
            <a:r>
              <a:rPr lang="en-US" dirty="0"/>
              <a:t>One for applications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9BB9C9-1412-4004-B9C0-4802440BD157}"/>
              </a:ext>
            </a:extLst>
          </p:cNvPr>
          <p:cNvGrpSpPr/>
          <p:nvPr/>
        </p:nvGrpSpPr>
        <p:grpSpPr>
          <a:xfrm>
            <a:off x="5473702" y="4265246"/>
            <a:ext cx="4066719" cy="2206848"/>
            <a:chOff x="5473702" y="4265246"/>
            <a:chExt cx="4066719" cy="22068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0F8F8B-B722-4E3D-800B-56BDA3138137}"/>
                </a:ext>
              </a:extLst>
            </p:cNvPr>
            <p:cNvSpPr/>
            <p:nvPr/>
          </p:nvSpPr>
          <p:spPr>
            <a:xfrm>
              <a:off x="7150100" y="42652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3BBEDE-CDCA-4A6B-83A3-C4EA8039B0AD}"/>
                </a:ext>
              </a:extLst>
            </p:cNvPr>
            <p:cNvSpPr/>
            <p:nvPr/>
          </p:nvSpPr>
          <p:spPr>
            <a:xfrm>
              <a:off x="8829221" y="43160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1BA9A5-D7EC-4BD2-AA05-754E320DA9C9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H="1">
              <a:off x="6311901" y="4895641"/>
              <a:ext cx="942352" cy="12765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7DA96F7-A3F5-446F-9E8B-0FD14FA540E3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6311902" y="4946441"/>
              <a:ext cx="2621472" cy="12257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DF47A4-DDFF-4865-800E-647972AB7DC0}"/>
                </a:ext>
              </a:extLst>
            </p:cNvPr>
            <p:cNvSpPr txBox="1"/>
            <p:nvPr/>
          </p:nvSpPr>
          <p:spPr>
            <a:xfrm>
              <a:off x="5473702" y="6102762"/>
              <a:ext cx="177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Microcontrollers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124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– Microcontroller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Cortex-M4F microcontroller</a:t>
            </a:r>
          </a:p>
          <a:p>
            <a:pPr lvl="1"/>
            <a:r>
              <a:rPr lang="en-US" dirty="0"/>
              <a:t>64 MHz core, 128 KB RAM, 512 KB Flash</a:t>
            </a:r>
          </a:p>
          <a:p>
            <a:pPr lvl="1"/>
            <a:r>
              <a:rPr lang="en-US" dirty="0"/>
              <a:t>Floating point support</a:t>
            </a:r>
          </a:p>
          <a:p>
            <a:pPr lvl="1"/>
            <a:r>
              <a:rPr lang="en-US" dirty="0"/>
              <a:t>2.4 GHz Radio: Bluetooth Low energy / 802.15.4</a:t>
            </a:r>
          </a:p>
          <a:p>
            <a:pPr lvl="1"/>
            <a:r>
              <a:rPr lang="en-US" dirty="0"/>
              <a:t>Various peripherals</a:t>
            </a:r>
          </a:p>
          <a:p>
            <a:pPr lvl="2"/>
            <a:r>
              <a:rPr lang="en-US" dirty="0"/>
              <a:t>ADC, PWM</a:t>
            </a:r>
          </a:p>
          <a:p>
            <a:pPr lvl="2"/>
            <a:r>
              <a:rPr lang="en-US" dirty="0"/>
              <a:t>I2C, UART, SPI, USB</a:t>
            </a:r>
          </a:p>
          <a:p>
            <a:pPr lvl="2"/>
            <a:r>
              <a:rPr lang="en-US" dirty="0"/>
              <a:t>RNG, 32-bit Timers, Watchdog, Temperature</a:t>
            </a:r>
          </a:p>
          <a:p>
            <a:pPr lvl="2"/>
            <a:r>
              <a:rPr lang="en-US" dirty="0"/>
              <a:t>Up to 42 I/O pins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5122" name="Picture 2" descr="nRF52833 - Advanced Bluetooth multiprotocol SoC - nordicsemi.com">
            <a:extLst>
              <a:ext uri="{FF2B5EF4-FFF2-40B4-BE49-F238E27FC236}">
                <a16:creationId xmlns:a16="http://schemas.microsoft.com/office/drawing/2014/main" id="{0B24C1A5-6CBC-4D7C-A896-90F51A21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2984500"/>
            <a:ext cx="2989263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27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67B239-3993-4F64-8AEA-598A52FC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43" y="2796382"/>
            <a:ext cx="6572902" cy="374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D2742-2D0C-433D-93EC-2CA86C15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KL27Z – Programmer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05E4-E210-40AC-A3A3-D86D6BA8C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Cortex-M0+ microcontroller</a:t>
            </a:r>
          </a:p>
          <a:p>
            <a:pPr lvl="1"/>
            <a:r>
              <a:rPr lang="en-US" dirty="0"/>
              <a:t>48 MHz core, 16 KB RAM, 256 KB Flash</a:t>
            </a:r>
          </a:p>
          <a:p>
            <a:r>
              <a:rPr lang="en-US" dirty="0"/>
              <a:t>Acts as a programming interface to nRF52833</a:t>
            </a:r>
          </a:p>
          <a:p>
            <a:pPr lvl="1"/>
            <a:r>
              <a:rPr lang="en-US" dirty="0"/>
              <a:t>Connects to USB and to JTAG (SWD)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79421-1A15-4E11-9924-4F8CE731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8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9AE2-0449-D651-D923-05952607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Microbit</a:t>
            </a:r>
            <a:r>
              <a:rPr lang="en-US" dirty="0"/>
              <a:t> version 2.2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6A97-3588-F909-E831-B7DEBEC3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Circa 2020-??? there has been a global chip shortage</a:t>
            </a:r>
          </a:p>
          <a:p>
            <a:pPr lvl="1"/>
            <a:r>
              <a:rPr lang="en-US" dirty="0"/>
              <a:t>Lots of demand for electronics</a:t>
            </a:r>
          </a:p>
          <a:p>
            <a:pPr lvl="1"/>
            <a:r>
              <a:rPr lang="en-US"/>
              <a:t>Reduced supply </a:t>
            </a:r>
            <a:r>
              <a:rPr lang="en-US" dirty="0"/>
              <a:t>due partly to pandemic</a:t>
            </a:r>
          </a:p>
          <a:p>
            <a:pPr lvl="1"/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had to come out with a revision</a:t>
            </a:r>
          </a:p>
          <a:p>
            <a:pPr lvl="1"/>
            <a:r>
              <a:rPr lang="en-US" dirty="0"/>
              <a:t>Replaced KL27Z (the programmer chip) with a WAY more capable nRF52820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has caused some annoyances for lab that I need to fix</a:t>
            </a:r>
          </a:p>
          <a:p>
            <a:pPr lvl="1"/>
            <a:r>
              <a:rPr lang="en-US" dirty="0"/>
              <a:t>The programming interface changed a little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216BF-8AD0-483B-FAC6-33DD305F4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4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1F63-6F6E-4515-8C51-BF0253DE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datasheet!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20635-E688-4A9D-8F29-EE913724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nRF52833 Product Specification</a:t>
            </a:r>
            <a:endParaRPr lang="en-US" dirty="0">
              <a:hlinkClick r:id="rId2"/>
            </a:endParaRPr>
          </a:p>
          <a:p>
            <a:pPr lvl="1"/>
            <a:r>
              <a:rPr lang="en-US" dirty="0"/>
              <a:t>Online: </a:t>
            </a:r>
            <a:r>
              <a:rPr lang="en-US" dirty="0">
                <a:hlinkClick r:id="rId2"/>
              </a:rPr>
              <a:t>https://infocenter.nordicsemi.com/index.jsp?topic=%2Fps_nrf52833%2Fkeyfeatures_html5.html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PDF: </a:t>
            </a:r>
            <a:r>
              <a:rPr lang="en-US" dirty="0">
                <a:hlinkClick r:id="rId3"/>
              </a:rPr>
              <a:t>https://infocenter.nordicsemi.com/pdf/nRF52833_PS_v1.5.pdf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FED6-F305-43EB-9437-AB2E3FA4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9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microcontroller(s)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3516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AEB8-CA9F-2767-801D-F053B1AA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Unscrewing the bottom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803A-ADD9-5BB0-672E-CBC51831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745200" cy="5029200"/>
          </a:xfrm>
        </p:spPr>
        <p:txBody>
          <a:bodyPr/>
          <a:lstStyle/>
          <a:p>
            <a:r>
              <a:rPr lang="en-US" dirty="0"/>
              <a:t>Top half is the motherboard</a:t>
            </a:r>
          </a:p>
          <a:p>
            <a:pPr lvl="1"/>
            <a:r>
              <a:rPr lang="en-US" dirty="0"/>
              <a:t>Holds and connects all the parts of the computer</a:t>
            </a:r>
          </a:p>
          <a:p>
            <a:endParaRPr lang="en-US" dirty="0"/>
          </a:p>
          <a:p>
            <a:r>
              <a:rPr lang="en-US" dirty="0"/>
              <a:t>Bottom half are battery packs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A55BF-CE13-B6CF-CCFC-20CCBCBA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C4DF2A-311A-9D5D-1544-AFE8C003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088" y="1016135"/>
            <a:ext cx="7286847" cy="54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9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80C3-2473-D4DD-11E3-AEF70943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long-term storage: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BF5DE-7318-9587-CC5F-AA5EB5AEE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104273" cy="5029200"/>
          </a:xfrm>
        </p:spPr>
        <p:txBody>
          <a:bodyPr/>
          <a:lstStyle/>
          <a:p>
            <a:r>
              <a:rPr lang="en-US" dirty="0"/>
              <a:t>The SSD is a module that connects through PCIe</a:t>
            </a:r>
          </a:p>
          <a:p>
            <a:endParaRPr lang="en-US" dirty="0"/>
          </a:p>
          <a:p>
            <a:r>
              <a:rPr lang="en-US" dirty="0"/>
              <a:t>In modern laptops the SSD is often soldered directly onto the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5D3A0-3249-B227-E95A-927B44A1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FADA3A-E9E1-FB6E-CEAF-A095E537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61" y="1098550"/>
            <a:ext cx="5344633" cy="40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2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A3FE-D408-1F8D-8B39-08CD7D42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the motherboard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1347B-1108-C126-E495-B7065095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655" y="1143000"/>
            <a:ext cx="5030739" cy="5029200"/>
          </a:xfrm>
        </p:spPr>
        <p:txBody>
          <a:bodyPr/>
          <a:lstStyle/>
          <a:p>
            <a:r>
              <a:rPr lang="en-US" dirty="0"/>
              <a:t>Red (front, right)</a:t>
            </a:r>
          </a:p>
          <a:p>
            <a:pPr lvl="1"/>
            <a:r>
              <a:rPr lang="en-US" dirty="0"/>
              <a:t>Intel core i5 processor</a:t>
            </a:r>
          </a:p>
          <a:p>
            <a:pPr lvl="1"/>
            <a:endParaRPr lang="en-US" dirty="0"/>
          </a:p>
          <a:p>
            <a:r>
              <a:rPr lang="en-US" dirty="0"/>
              <a:t>Red (bottom, left)</a:t>
            </a:r>
          </a:p>
          <a:p>
            <a:pPr lvl="1"/>
            <a:r>
              <a:rPr lang="en-US" dirty="0" err="1"/>
              <a:t>Elpida</a:t>
            </a:r>
            <a:r>
              <a:rPr lang="en-US" dirty="0"/>
              <a:t> LPDDR3 RAM, 4 GB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stuff are mostly radios, USB/Thunderbolt controllers, and power supply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7D043-7CA2-0B6F-0F88-0037EE35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FC9190-30E4-34F8-3EDC-ABA1141B5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1690867"/>
            <a:ext cx="5925879" cy="17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7C41842-A95E-A40D-1BC2-37F89581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4599930"/>
            <a:ext cx="5925879" cy="15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C1EC0-7103-AAED-A286-468A5DE06E52}"/>
              </a:ext>
            </a:extLst>
          </p:cNvPr>
          <p:cNvSpPr txBox="1"/>
          <p:nvPr/>
        </p:nvSpPr>
        <p:spPr>
          <a:xfrm>
            <a:off x="2169042" y="1317667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1AB09-52F6-FCF6-5DAE-D1B4F9D12227}"/>
              </a:ext>
            </a:extLst>
          </p:cNvPr>
          <p:cNvSpPr txBox="1"/>
          <p:nvPr/>
        </p:nvSpPr>
        <p:spPr>
          <a:xfrm>
            <a:off x="2169042" y="4230598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1854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computer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C87472-A9CB-2B79-2C91-38D28D52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73" y="309562"/>
            <a:ext cx="4749866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409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1788</TotalTime>
  <Words>2653</Words>
  <Application>Microsoft Office PowerPoint</Application>
  <PresentationFormat>Widescreen</PresentationFormat>
  <Paragraphs>575</Paragraphs>
  <Slides>55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Consolas</vt:lpstr>
      <vt:lpstr>Tahoma</vt:lpstr>
      <vt:lpstr>Class Slides</vt:lpstr>
      <vt:lpstr>Lecture 02 Microcontrollers</vt:lpstr>
      <vt:lpstr>Class Updates</vt:lpstr>
      <vt:lpstr>Today’s Goals</vt:lpstr>
      <vt:lpstr>Outline</vt:lpstr>
      <vt:lpstr>What’s inside a computer?</vt:lpstr>
      <vt:lpstr>Unscrewing the bottom cover</vt:lpstr>
      <vt:lpstr>Non-volatile long-term storage: SSD</vt:lpstr>
      <vt:lpstr>Investigating the motherboard</vt:lpstr>
      <vt:lpstr>Generalizing computer design</vt:lpstr>
      <vt:lpstr>What’s inside a Fitbit?</vt:lpstr>
      <vt:lpstr>Fitbit teardown</vt:lpstr>
      <vt:lpstr>Fitbit circuit board front</vt:lpstr>
      <vt:lpstr>Fitbit as a computer</vt:lpstr>
      <vt:lpstr>Sidebar: you could make a Fitbit yourself</vt:lpstr>
      <vt:lpstr>Categories of computer chips</vt:lpstr>
      <vt:lpstr>Break + Extend your thinking</vt:lpstr>
      <vt:lpstr>Break + Extend your thinking</vt:lpstr>
      <vt:lpstr>Outline</vt:lpstr>
      <vt:lpstr>Generic microcontroller block diagram</vt:lpstr>
      <vt:lpstr>Processor</vt:lpstr>
      <vt:lpstr>Background: Instruction Set Architecture</vt:lpstr>
      <vt:lpstr>Background: Instruction Set Architecture</vt:lpstr>
      <vt:lpstr>Processor design choices for embedded</vt:lpstr>
      <vt:lpstr>Memory</vt:lpstr>
      <vt:lpstr>Memory</vt:lpstr>
      <vt:lpstr>Volatile memory: SRAM</vt:lpstr>
      <vt:lpstr>Non-Volatile memory: Flash (usually)</vt:lpstr>
      <vt:lpstr>SRAM (RAM) versus Flash (ROM) memory</vt:lpstr>
      <vt:lpstr>Memory design choices</vt:lpstr>
      <vt:lpstr>Peripherals</vt:lpstr>
      <vt:lpstr>Peripheral design choices</vt:lpstr>
      <vt:lpstr>Pins</vt:lpstr>
      <vt:lpstr>Internal connections to pins</vt:lpstr>
      <vt:lpstr>What haven’t we talked about?</vt:lpstr>
      <vt:lpstr>What haven’t we talked about?</vt:lpstr>
      <vt:lpstr>Powering microcontrollers</vt:lpstr>
      <vt:lpstr>Programming microcontrollers</vt:lpstr>
      <vt:lpstr>Break + Open Question</vt:lpstr>
      <vt:lpstr>Break + Open Question</vt:lpstr>
      <vt:lpstr>Outline</vt:lpstr>
      <vt:lpstr>Older microcontrollers (90s-00s)</vt:lpstr>
      <vt:lpstr>More capable microcontrollers (00s-10s)</vt:lpstr>
      <vt:lpstr>Cortex M Series</vt:lpstr>
      <vt:lpstr>Modern system-on-chips (10s-?)</vt:lpstr>
      <vt:lpstr>Future microcontrollers</vt:lpstr>
      <vt:lpstr>Break + Open Question</vt:lpstr>
      <vt:lpstr>Break + Open Question</vt:lpstr>
      <vt:lpstr>Popular components rarely die</vt:lpstr>
      <vt:lpstr>Outline</vt:lpstr>
      <vt:lpstr>Micro:bit v2</vt:lpstr>
      <vt:lpstr>nRF52833 – Microcontroller on the Micro:bit v2</vt:lpstr>
      <vt:lpstr>KL27Z – Programmer on the Micro:bit v2</vt:lpstr>
      <vt:lpstr>Microbit version 2.2</vt:lpstr>
      <vt:lpstr>To the datasheet!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02 Microcontrollers</dc:title>
  <dc:creator>Branden Ghena</dc:creator>
  <cp:lastModifiedBy>Branden Ghena</cp:lastModifiedBy>
  <cp:revision>60</cp:revision>
  <dcterms:created xsi:type="dcterms:W3CDTF">2021-03-30T17:35:24Z</dcterms:created>
  <dcterms:modified xsi:type="dcterms:W3CDTF">2022-09-22T21:40:34Z</dcterms:modified>
</cp:coreProperties>
</file>