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49"/>
  </p:notesMasterIdLst>
  <p:sldIdLst>
    <p:sldId id="256" r:id="rId2"/>
    <p:sldId id="384" r:id="rId3"/>
    <p:sldId id="450" r:id="rId4"/>
    <p:sldId id="264" r:id="rId5"/>
    <p:sldId id="348" r:id="rId6"/>
    <p:sldId id="449" r:id="rId7"/>
    <p:sldId id="386" r:id="rId8"/>
    <p:sldId id="387" r:id="rId9"/>
    <p:sldId id="437" r:id="rId10"/>
    <p:sldId id="432" r:id="rId11"/>
    <p:sldId id="452" r:id="rId12"/>
    <p:sldId id="453" r:id="rId13"/>
    <p:sldId id="430" r:id="rId14"/>
    <p:sldId id="433" r:id="rId15"/>
    <p:sldId id="434" r:id="rId16"/>
    <p:sldId id="435" r:id="rId17"/>
    <p:sldId id="436" r:id="rId18"/>
    <p:sldId id="392" r:id="rId19"/>
    <p:sldId id="399" r:id="rId20"/>
    <p:sldId id="400" r:id="rId21"/>
    <p:sldId id="401" r:id="rId22"/>
    <p:sldId id="402" r:id="rId23"/>
    <p:sldId id="405" r:id="rId24"/>
    <p:sldId id="406" r:id="rId25"/>
    <p:sldId id="419" r:id="rId26"/>
    <p:sldId id="422" r:id="rId27"/>
    <p:sldId id="423" r:id="rId28"/>
    <p:sldId id="417" r:id="rId29"/>
    <p:sldId id="438" r:id="rId30"/>
    <p:sldId id="442" r:id="rId31"/>
    <p:sldId id="421" r:id="rId32"/>
    <p:sldId id="455" r:id="rId33"/>
    <p:sldId id="425" r:id="rId34"/>
    <p:sldId id="441" r:id="rId35"/>
    <p:sldId id="454" r:id="rId36"/>
    <p:sldId id="431" r:id="rId37"/>
    <p:sldId id="444" r:id="rId38"/>
    <p:sldId id="448" r:id="rId39"/>
    <p:sldId id="447" r:id="rId40"/>
    <p:sldId id="391" r:id="rId41"/>
    <p:sldId id="427" r:id="rId42"/>
    <p:sldId id="451" r:id="rId43"/>
    <p:sldId id="383" r:id="rId44"/>
    <p:sldId id="446" r:id="rId45"/>
    <p:sldId id="439" r:id="rId46"/>
    <p:sldId id="397" r:id="rId47"/>
    <p:sldId id="39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450"/>
            <p14:sldId id="264"/>
          </p14:sldIdLst>
        </p14:section>
        <p14:section name="Who and Why" id="{B55B8E8C-5EAB-4A1E-A4E9-AE5E896E46FA}">
          <p14:sldIdLst>
            <p14:sldId id="348"/>
            <p14:sldId id="449"/>
            <p14:sldId id="386"/>
            <p14:sldId id="387"/>
          </p14:sldIdLst>
        </p14:section>
        <p14:section name="Embedded Systems" id="{1014F7E0-65CC-462D-8134-46C98BE194DC}">
          <p14:sldIdLst>
            <p14:sldId id="437"/>
            <p14:sldId id="432"/>
            <p14:sldId id="452"/>
            <p14:sldId id="453"/>
            <p14:sldId id="430"/>
            <p14:sldId id="433"/>
            <p14:sldId id="434"/>
            <p14:sldId id="435"/>
            <p14:sldId id="436"/>
            <p14:sldId id="392"/>
            <p14:sldId id="399"/>
            <p14:sldId id="400"/>
            <p14:sldId id="401"/>
            <p14:sldId id="402"/>
            <p14:sldId id="405"/>
            <p14:sldId id="406"/>
            <p14:sldId id="419"/>
            <p14:sldId id="422"/>
            <p14:sldId id="423"/>
            <p14:sldId id="417"/>
          </p14:sldIdLst>
        </p14:section>
        <p14:section name="Course Overview" id="{9ADE3480-6D2C-4CD1-85E0-064AEE158619}">
          <p14:sldIdLst>
            <p14:sldId id="438"/>
            <p14:sldId id="442"/>
            <p14:sldId id="421"/>
            <p14:sldId id="455"/>
            <p14:sldId id="425"/>
            <p14:sldId id="441"/>
            <p14:sldId id="454"/>
            <p14:sldId id="431"/>
            <p14:sldId id="444"/>
            <p14:sldId id="448"/>
            <p14:sldId id="447"/>
            <p14:sldId id="391"/>
            <p14:sldId id="427"/>
            <p14:sldId id="451"/>
            <p14:sldId id="383"/>
            <p14:sldId id="446"/>
          </p14:sldIdLst>
        </p14:section>
        <p14:section name="Wrapup" id="{29A7F866-9DA9-446B-8359-CE426CB89C7A}">
          <p14:sldIdLst>
            <p14:sldId id="439"/>
            <p14:sldId id="397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5443" autoAdjust="0"/>
  </p:normalViewPr>
  <p:slideViewPr>
    <p:cSldViewPr snapToGrid="0">
      <p:cViewPr varScale="1">
        <p:scale>
          <a:sx n="139" d="100"/>
          <a:sy n="139" d="100"/>
        </p:scale>
        <p:origin x="76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23.jpeg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26.jpe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25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21.png"/><Relationship Id="rId40" Type="http://schemas.openxmlformats.org/officeDocument/2006/relationships/image" Target="../media/image24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20.emf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slideLayout" Target="../slideLayouts/slideLayout4.xml"/><Relationship Id="rId43" Type="http://schemas.openxmlformats.org/officeDocument/2006/relationships/image" Target="../media/image27.jpe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tags" Target="../tags/tag60.xml"/><Relationship Id="rId39" Type="http://schemas.openxmlformats.org/officeDocument/2006/relationships/image" Target="../media/image20.emf"/><Relationship Id="rId21" Type="http://schemas.openxmlformats.org/officeDocument/2006/relationships/tags" Target="../tags/tag55.xml"/><Relationship Id="rId34" Type="http://schemas.openxmlformats.org/officeDocument/2006/relationships/tags" Target="../tags/tag68.xml"/><Relationship Id="rId42" Type="http://schemas.openxmlformats.org/officeDocument/2006/relationships/image" Target="../media/image25.emf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29" Type="http://schemas.openxmlformats.org/officeDocument/2006/relationships/tags" Target="../tags/tag63.xml"/><Relationship Id="rId41" Type="http://schemas.openxmlformats.org/officeDocument/2006/relationships/image" Target="../media/image24.emf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tags" Target="../tags/tag58.xml"/><Relationship Id="rId32" Type="http://schemas.openxmlformats.org/officeDocument/2006/relationships/tags" Target="../tags/tag66.xml"/><Relationship Id="rId37" Type="http://schemas.openxmlformats.org/officeDocument/2006/relationships/image" Target="../media/image21.png"/><Relationship Id="rId40" Type="http://schemas.openxmlformats.org/officeDocument/2006/relationships/image" Target="../media/image23.jpeg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tags" Target="../tags/tag57.xml"/><Relationship Id="rId28" Type="http://schemas.openxmlformats.org/officeDocument/2006/relationships/tags" Target="../tags/tag62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31" Type="http://schemas.openxmlformats.org/officeDocument/2006/relationships/tags" Target="../tags/tag65.xml"/><Relationship Id="rId44" Type="http://schemas.openxmlformats.org/officeDocument/2006/relationships/image" Target="../media/image26.jpe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tags" Target="../tags/tag56.xml"/><Relationship Id="rId27" Type="http://schemas.openxmlformats.org/officeDocument/2006/relationships/tags" Target="../tags/tag61.xml"/><Relationship Id="rId30" Type="http://schemas.openxmlformats.org/officeDocument/2006/relationships/tags" Target="../tags/tag64.xml"/><Relationship Id="rId35" Type="http://schemas.openxmlformats.org/officeDocument/2006/relationships/tags" Target="../tags/tag69.xml"/><Relationship Id="rId43" Type="http://schemas.openxmlformats.org/officeDocument/2006/relationships/image" Target="../media/image27.jpeg"/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tags" Target="../tags/tag59.xml"/><Relationship Id="rId33" Type="http://schemas.openxmlformats.org/officeDocument/2006/relationships/tags" Target="../tags/tag67.xml"/><Relationship Id="rId38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emf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0.emf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openxmlformats.org/officeDocument/2006/relationships/image" Target="../media/image26.jpeg"/><Relationship Id="rId4" Type="http://schemas.openxmlformats.org/officeDocument/2006/relationships/image" Target="../media/image28.jpeg"/><Relationship Id="rId9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youtube.com/watch?v=oNUXhCDnHo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Fall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embedded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computer built into a device</a:t>
            </a:r>
            <a:br>
              <a:rPr lang="en-US" dirty="0"/>
            </a:br>
            <a:r>
              <a:rPr lang="en-US" dirty="0"/>
              <a:t>such that the device is interacted with, </a:t>
            </a:r>
            <a:r>
              <a:rPr lang="en-US" b="1" dirty="0"/>
              <a:t>not</a:t>
            </a:r>
            <a:r>
              <a:rPr lang="en-US" dirty="0"/>
              <a:t> the computer</a:t>
            </a:r>
          </a:p>
          <a:p>
            <a:pPr lvl="1"/>
            <a:r>
              <a:rPr lang="en-US" dirty="0"/>
              <a:t>Not a desktop, laptop, server, smartphone, smartwatch</a:t>
            </a:r>
          </a:p>
          <a:p>
            <a:pPr lvl="1"/>
            <a:r>
              <a:rPr lang="en-US" dirty="0"/>
              <a:t>(although many of those deal with overlapping hardware/software issues)</a:t>
            </a:r>
          </a:p>
          <a:p>
            <a:endParaRPr lang="en-US" dirty="0"/>
          </a:p>
          <a:p>
            <a:r>
              <a:rPr lang="en-US" dirty="0"/>
              <a:t>Many domains</a:t>
            </a:r>
          </a:p>
          <a:p>
            <a:pPr lvl="1"/>
            <a:r>
              <a:rPr lang="en-US" dirty="0"/>
              <a:t>Robotics</a:t>
            </a:r>
          </a:p>
          <a:p>
            <a:pPr lvl="1"/>
            <a:r>
              <a:rPr lang="en-US" dirty="0"/>
              <a:t>Industrial processes</a:t>
            </a:r>
          </a:p>
          <a:p>
            <a:pPr lvl="1"/>
            <a:r>
              <a:rPr lang="en-US" dirty="0"/>
              <a:t>Smart home</a:t>
            </a:r>
          </a:p>
          <a:p>
            <a:pPr lvl="1"/>
            <a:r>
              <a:rPr lang="en-US" dirty="0"/>
              <a:t>Smart city</a:t>
            </a:r>
          </a:p>
          <a:p>
            <a:pPr lvl="1"/>
            <a:r>
              <a:rPr lang="en-US" dirty="0"/>
              <a:t>Wearables and health sensing</a:t>
            </a:r>
          </a:p>
          <a:p>
            <a:pPr lvl="1"/>
            <a:r>
              <a:rPr lang="en-US" dirty="0"/>
              <a:t>Generally: Internet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identify some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devices that you might not usually consider as computers actually have embedded computers in them?</a:t>
            </a:r>
          </a:p>
          <a:p>
            <a:pPr lvl="1"/>
            <a:r>
              <a:rPr lang="en-US" dirty="0"/>
              <a:t>Talk with the others around you</a:t>
            </a:r>
          </a:p>
          <a:p>
            <a:pPr lvl="1"/>
            <a:r>
              <a:rPr lang="en-US" dirty="0"/>
              <a:t>Goal: come up some unique ideas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We’ll share ideas with the class afterwards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Trend: embedded computers instead of custom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embedded devices could be a state machine in custom hardware instead</a:t>
            </a:r>
          </a:p>
          <a:p>
            <a:endParaRPr lang="en-US" dirty="0"/>
          </a:p>
          <a:p>
            <a:r>
              <a:rPr lang="en-US" dirty="0"/>
              <a:t>However, computers are increasingly common in those cases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Embedded computers are increasingly cheap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More software developers than hardware developers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71B4-E21F-41D3-A4D1-DAAC2B2E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area: Cyber-Physical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1D39-D28F-48E2-A466-975E5E46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 that are part computational and part real-world</a:t>
            </a:r>
          </a:p>
          <a:p>
            <a:pPr lvl="1"/>
            <a:r>
              <a:rPr lang="en-US" dirty="0"/>
              <a:t>Example: autonomous vehicles</a:t>
            </a:r>
          </a:p>
          <a:p>
            <a:pPr lvl="1"/>
            <a:endParaRPr lang="en-US" dirty="0"/>
          </a:p>
          <a:p>
            <a:r>
              <a:rPr lang="en-US" dirty="0"/>
              <a:t>Combines multiple fields to handle this problem</a:t>
            </a:r>
          </a:p>
          <a:p>
            <a:pPr lvl="1"/>
            <a:r>
              <a:rPr lang="en-US" dirty="0"/>
              <a:t>Embedded Systems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Software Engineering</a:t>
            </a:r>
          </a:p>
          <a:p>
            <a:pPr lvl="1"/>
            <a:r>
              <a:rPr lang="en-US" dirty="0"/>
              <a:t>Computer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46349-550C-4C3F-976F-B4AE015F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53FB151D-4D6F-4102-94E8-9B212637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3853" y="4140200"/>
            <a:ext cx="390396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8A40B0C3-A17B-470B-812A-B8135C33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312" y="5763331"/>
            <a:ext cx="1126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341257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DC7A-EEB5-44E7-876D-B4C4C76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Bell’s Law: A new computer class every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0EDA-1790-4990-8B1D-1B0DA2A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8F30C3-DD11-40D2-8ECB-9426FDB127A6}"/>
              </a:ext>
            </a:extLst>
          </p:cNvPr>
          <p:cNvSpPr txBox="1">
            <a:spLocks noChangeArrowheads="1"/>
          </p:cNvSpPr>
          <p:nvPr/>
        </p:nvSpPr>
        <p:spPr>
          <a:xfrm>
            <a:off x="607595" y="1143000"/>
            <a:ext cx="5983705" cy="487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400" i="1" dirty="0">
                <a:ea typeface="ＭＳ Ｐゴシック" pitchFamily="1" charset="-128"/>
                <a:cs typeface="ＭＳ Ｐゴシック" pitchFamily="1" charset="-128"/>
              </a:rPr>
              <a:t>     “Roughly every decade a new, lower priced computer class forms based on a new programming platform, network, and interface resulting in new usage and the establishment of a new industry.”</a:t>
            </a:r>
          </a:p>
          <a:p>
            <a:pPr algn="ctr">
              <a:buFontTx/>
              <a:buNone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buFontTx/>
              <a:buNone/>
            </a:pP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- Gordon Bell [1972,2008]</a:t>
            </a:r>
          </a:p>
        </p:txBody>
      </p:sp>
      <p:pic>
        <p:nvPicPr>
          <p:cNvPr id="8" name="Picture 3" descr="bells-law.png">
            <a:extLst>
              <a:ext uri="{FF2B5EF4-FFF2-40B4-BE49-F238E27FC236}">
                <a16:creationId xmlns:a16="http://schemas.microsoft.com/office/drawing/2014/main" id="{C6049FC2-D955-405F-BB99-403C68E66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8500" y="1143000"/>
            <a:ext cx="4531894" cy="50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67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computers per person grows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1909762" y="906463"/>
            <a:ext cx="8305800" cy="5441950"/>
            <a:chOff x="228600" y="1096963"/>
            <a:chExt cx="8305800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E3C664-431F-4EB6-8746-91D8704C7E34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3581400" y="1325563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Enterprise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F9E4F4-9DB2-460C-8AAB-236FCE0833A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371600" y="52117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Company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2A40E0-6F99-41BF-AA68-41B363D6C80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43600" y="3687763"/>
              <a:ext cx="1524000" cy="444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Professional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775D82-F915-4FDA-BD21-A218BE01D1ED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572000" y="58975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person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95A540-D3CB-4F2D-B126-1AB3021272A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743200" y="5897562"/>
              <a:ext cx="1905000" cy="271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Family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81278-17BB-4A6B-848E-0D9E63F1C456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605338" y="2552700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Engineer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1A625D-3FCE-4E5D-8784-2CEB12F0AE4A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010400" y="5745162"/>
              <a:ext cx="1524000" cy="447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100 – 1000’s per person</a:t>
              </a:r>
            </a:p>
          </p:txBody>
        </p:sp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  <p:sp>
          <p:nvSpPr>
            <p:cNvPr id="74" name="Right Arrow 51">
              <a:extLst>
                <a:ext uri="{FF2B5EF4-FFF2-40B4-BE49-F238E27FC236}">
                  <a16:creationId xmlns:a16="http://schemas.microsoft.com/office/drawing/2014/main" id="{30E60530-08EE-407E-82D1-788ECEADC9A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auto">
            <a:xfrm rot="5400000">
              <a:off x="-914400" y="3733799"/>
              <a:ext cx="3200399" cy="914400"/>
            </a:xfrm>
            <a:prstGeom prst="rightArrow">
              <a:avLst/>
            </a:prstGeom>
            <a:solidFill>
              <a:srgbClr val="FFCC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167" tIns="40084" rIns="80167" bIns="40084" anchor="ctr">
              <a:prstTxWarp prst="textNoShape">
                <a:avLst/>
              </a:prstTxWarp>
            </a:bodyPr>
            <a:lstStyle/>
            <a:p>
              <a:pPr algn="ctr" defTabSz="801688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42E740-04EA-4926-826C-3DCA1233CF2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 rot="16200000">
              <a:off x="-847725" y="3933824"/>
              <a:ext cx="3086099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latin typeface="Helvetica Neue"/>
                  <a:ea typeface="+mn-ea"/>
                  <a:cs typeface="Helvetica Neue"/>
                </a:rPr>
                <a:t>log (people per computer)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</p:spTree>
    <p:extLst>
      <p:ext uri="{BB962C8B-B14F-4D97-AF65-F5344CB8AC3E}">
        <p14:creationId xmlns:p14="http://schemas.microsoft.com/office/powerpoint/2010/main" val="2229714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ight Arrow 29">
            <a:extLst>
              <a:ext uri="{FF2B5EF4-FFF2-40B4-BE49-F238E27FC236}">
                <a16:creationId xmlns:a16="http://schemas.microsoft.com/office/drawing/2014/main" id="{D6A075DF-7D17-4939-940C-334FE4ACADC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5400000">
            <a:off x="774282" y="3363913"/>
            <a:ext cx="32004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E211E-845E-429F-8CA7-907E83FD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volume shrinks by 100x every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AAFEA-9C56-47BE-9E33-DEFC0075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C5E330E-BF3B-472F-B05D-F367E69419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2" y="3113088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C98B335-1E64-4892-ADE4-F32A765DF86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762" y="3725863"/>
            <a:ext cx="838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>
            <a:extLst>
              <a:ext uri="{FF2B5EF4-FFF2-40B4-BE49-F238E27FC236}">
                <a16:creationId xmlns:a16="http://schemas.microsoft.com/office/drawing/2014/main" id="{B5433C6E-0EF3-4482-950D-4BB27CDCAD1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501427-1C60-4D2C-BB12-2EF5D2AAE0DB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5262562" y="2811463"/>
            <a:ext cx="533400" cy="3810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0C8D45-90D9-41F0-8C57-C449FDD9584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rot="5400000" flipH="1" flipV="1">
            <a:off x="5681662" y="3992563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9576AB-EC02-4B7C-B4D9-F74120D8230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7396162" y="5173663"/>
            <a:ext cx="2286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AB4BEE9-218C-4D86-91C8-69ED31033D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6362" y="906463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2CF2C8-6260-44AD-8DD6-DE863958776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52962" y="524986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348586-08DA-4992-A17D-DC6C8E5090E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81762" y="593566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96033A-60CE-465E-84DF-28D7B106440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86762" y="1668463"/>
            <a:ext cx="18288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Helvetica Neue"/>
                <a:ea typeface="+mn-ea"/>
                <a:cs typeface="Helvetica Neue"/>
              </a:rPr>
              <a:t>100x smaller every decade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6295A5-966E-4515-876B-FF4FB5686FCA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462962" y="1592263"/>
            <a:ext cx="1676400" cy="685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AE805E-33F4-4062-BEE4-B876254753C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86762" y="2278063"/>
            <a:ext cx="18288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rPr>
              <a:t>[Nakagawa08]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ED56F5-06C9-4405-895E-9872221A83F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V="1">
            <a:off x="8462962" y="5173663"/>
            <a:ext cx="838200" cy="6858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0BF921-45DF-437E-BF28-2827CC29A62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62562" y="1135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Enterprise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8AD457-5148-4A49-A81B-A629AC2FD90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52762" y="50212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Company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58EA50-9654-4A2B-A088-2A35EADD275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253162" y="5707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person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49021F-1EA9-4D45-B893-EF23FA9D8D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691562" y="4592638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Ubiquitous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BCE0C0-443F-4A97-B789-61EFF602072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424362" y="5707063"/>
            <a:ext cx="1905000" cy="271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Family</a:t>
            </a: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E730D15C-FBB0-4F5D-AFA7-BB4F4DA24E0B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72ABE0-F548-4041-8272-3F7EE95F83D0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 flipV="1">
            <a:off x="6853237" y="425926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31425AA9-4FA4-47AB-B16D-13BB0319F56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/>
          <a:srcRect/>
          <a:stretch>
            <a:fillRect/>
          </a:stretch>
        </p:blipFill>
        <p:spPr bwMode="auto">
          <a:xfrm>
            <a:off x="5659437" y="1814513"/>
            <a:ext cx="62706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9">
            <a:extLst>
              <a:ext uri="{FF2B5EF4-FFF2-40B4-BE49-F238E27FC236}">
                <a16:creationId xmlns:a16="http://schemas.microsoft.com/office/drawing/2014/main" id="{9825C4EE-2E01-4F56-95E2-18133693B09E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2"/>
          <a:srcRect/>
          <a:stretch>
            <a:fillRect/>
          </a:stretch>
        </p:blipFill>
        <p:spPr bwMode="auto">
          <a:xfrm>
            <a:off x="5000625" y="4402138"/>
            <a:ext cx="10636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C716E18B-2DD9-4E2F-AFCC-F20F950F8731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id="{E51A228A-2A29-4B13-BEDC-20B18C19E12E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5353050"/>
            <a:ext cx="45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B9510BB-BDD6-466A-B728-02288B8DEB8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691562" y="5554663"/>
            <a:ext cx="1524000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100 – 1000’s per person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E7D69EB-3750-4BC7-A74C-E001B69BE2A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615362" y="3989388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A8BFA4D4-5E80-40C0-A50E-5B314EC170A6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067" y="972344"/>
            <a:ext cx="14478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1F8F24-96B1-485F-A9C3-71AD0DB5034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3662362" y="1668463"/>
            <a:ext cx="4572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20D68A-2A5E-4A7A-A80C-9E86AF921D06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rot="5400000" flipH="1" flipV="1">
            <a:off x="3967162" y="2811463"/>
            <a:ext cx="7620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2878A3B-C812-4916-9A48-688792600D9B}"/>
              </a:ext>
            </a:extLst>
          </p:cNvPr>
          <p:cNvSpPr txBox="1"/>
          <p:nvPr>
            <p:custDataLst>
              <p:tags r:id="rId31"/>
            </p:custDataLst>
          </p:nvPr>
        </p:nvSpPr>
        <p:spPr bwMode="auto">
          <a:xfrm>
            <a:off x="3128962" y="4562475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7F6DE2-1FAE-44BB-AF34-D25E9BECA2B1}"/>
              </a:ext>
            </a:extLst>
          </p:cNvPr>
          <p:cNvSpPr txBox="1"/>
          <p:nvPr>
            <p:custDataLst>
              <p:tags r:id="rId32"/>
            </p:custDataLst>
          </p:nvPr>
        </p:nvSpPr>
        <p:spPr bwMode="auto">
          <a:xfrm>
            <a:off x="6257924" y="2094706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B6D12A-04EF-4A62-922E-C5531A2D9684}"/>
              </a:ext>
            </a:extLst>
          </p:cNvPr>
          <p:cNvSpPr txBox="1"/>
          <p:nvPr>
            <p:custDataLst>
              <p:tags r:id="rId33"/>
            </p:custDataLst>
          </p:nvPr>
        </p:nvSpPr>
        <p:spPr bwMode="auto">
          <a:xfrm>
            <a:off x="7624762" y="3497263"/>
            <a:ext cx="1524000" cy="4442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Professional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15D676-931A-40A3-B837-FC437B73D06A}"/>
              </a:ext>
            </a:extLst>
          </p:cNvPr>
          <p:cNvSpPr txBox="1"/>
          <p:nvPr>
            <p:custDataLst>
              <p:tags r:id="rId34"/>
            </p:custDataLst>
          </p:nvPr>
        </p:nvSpPr>
        <p:spPr bwMode="auto">
          <a:xfrm>
            <a:off x="6286500" y="2362200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Engineer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6C6D50-BC84-4F3B-AA42-5F2DC8B10CA1}"/>
              </a:ext>
            </a:extLst>
          </p:cNvPr>
          <p:cNvSpPr txBox="1"/>
          <p:nvPr>
            <p:custDataLst>
              <p:tags r:id="rId35"/>
            </p:custDataLst>
          </p:nvPr>
        </p:nvSpPr>
        <p:spPr bwMode="auto">
          <a:xfrm>
            <a:off x="7553324" y="3233739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</p:spTree>
    <p:extLst>
      <p:ext uri="{BB962C8B-B14F-4D97-AF65-F5344CB8AC3E}">
        <p14:creationId xmlns:p14="http://schemas.microsoft.com/office/powerpoint/2010/main" val="301616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E44F-1208-4190-AF43-4869A924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falls dramatically, enabling new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0F9D0-1990-49ED-BC89-D07E8970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35" name="Picture 46">
            <a:extLst>
              <a:ext uri="{FF2B5EF4-FFF2-40B4-BE49-F238E27FC236}">
                <a16:creationId xmlns:a16="http://schemas.microsoft.com/office/drawing/2014/main" id="{BFDCA27F-FA92-4A69-862F-C0B4EEEC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3452813"/>
            <a:ext cx="1484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7">
            <a:extLst>
              <a:ext uri="{FF2B5EF4-FFF2-40B4-BE49-F238E27FC236}">
                <a16:creationId xmlns:a16="http://schemas.microsoft.com/office/drawing/2014/main" id="{201DDED7-F0A2-43C9-AF08-ED965FCA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7" y="3016251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ight Arrow 48">
            <a:extLst>
              <a:ext uri="{FF2B5EF4-FFF2-40B4-BE49-F238E27FC236}">
                <a16:creationId xmlns:a16="http://schemas.microsoft.com/office/drawing/2014/main" id="{4C7C1884-897E-4698-9354-DE61DE2A788E}"/>
              </a:ext>
            </a:extLst>
          </p:cNvPr>
          <p:cNvSpPr/>
          <p:nvPr/>
        </p:nvSpPr>
        <p:spPr bwMode="auto">
          <a:xfrm rot="5400000">
            <a:off x="33337" y="3414713"/>
            <a:ext cx="46482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8" name="Picture 49">
            <a:extLst>
              <a:ext uri="{FF2B5EF4-FFF2-40B4-BE49-F238E27FC236}">
                <a16:creationId xmlns:a16="http://schemas.microsoft.com/office/drawing/2014/main" id="{1FFEC0F1-B567-4C61-8795-60AD3C34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7" y="633413"/>
            <a:ext cx="8763000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0">
            <a:extLst>
              <a:ext uri="{FF2B5EF4-FFF2-40B4-BE49-F238E27FC236}">
                <a16:creationId xmlns:a16="http://schemas.microsoft.com/office/drawing/2014/main" id="{249F4C0E-70E6-4F51-8ECE-EB2C7CD9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6775" y="4214813"/>
            <a:ext cx="171608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1">
            <a:extLst>
              <a:ext uri="{FF2B5EF4-FFF2-40B4-BE49-F238E27FC236}">
                <a16:creationId xmlns:a16="http://schemas.microsoft.com/office/drawing/2014/main" id="{8FDD4538-6445-429E-AE21-F2219C0E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8437" y="5129213"/>
            <a:ext cx="12144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0FBED4-DAB3-40A1-953D-D18AD10C3CDE}"/>
              </a:ext>
            </a:extLst>
          </p:cNvPr>
          <p:cNvCxnSpPr/>
          <p:nvPr/>
        </p:nvCxnSpPr>
        <p:spPr>
          <a:xfrm flipV="1">
            <a:off x="3652837" y="2005013"/>
            <a:ext cx="152400" cy="825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A260AC-FACF-4CEF-8CB5-5BAB1D789BFB}"/>
              </a:ext>
            </a:extLst>
          </p:cNvPr>
          <p:cNvCxnSpPr/>
          <p:nvPr/>
        </p:nvCxnSpPr>
        <p:spPr>
          <a:xfrm rot="5400000" flipH="1" flipV="1">
            <a:off x="5254625" y="322262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728CC0-C10E-4D9C-83BC-528BC906307A}"/>
              </a:ext>
            </a:extLst>
          </p:cNvPr>
          <p:cNvCxnSpPr/>
          <p:nvPr/>
        </p:nvCxnSpPr>
        <p:spPr>
          <a:xfrm rot="5400000" flipH="1" flipV="1">
            <a:off x="5864225" y="405447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E2087B-C101-4521-B643-5C5AD2C739EE}"/>
              </a:ext>
            </a:extLst>
          </p:cNvPr>
          <p:cNvCxnSpPr/>
          <p:nvPr/>
        </p:nvCxnSpPr>
        <p:spPr>
          <a:xfrm flipV="1">
            <a:off x="6843712" y="429101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D0307D-97E0-474E-BCF0-8D8EA09E6527}"/>
              </a:ext>
            </a:extLst>
          </p:cNvPr>
          <p:cNvCxnSpPr/>
          <p:nvPr/>
        </p:nvCxnSpPr>
        <p:spPr>
          <a:xfrm rot="5400000" flipH="1" flipV="1">
            <a:off x="7355681" y="5007769"/>
            <a:ext cx="304800" cy="242888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26B7A3-6751-455C-8139-7243FAE7048F}"/>
              </a:ext>
            </a:extLst>
          </p:cNvPr>
          <p:cNvSpPr txBox="1"/>
          <p:nvPr/>
        </p:nvSpPr>
        <p:spPr>
          <a:xfrm>
            <a:off x="4948237" y="839788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01D9E6-CB66-45C6-B786-C98F8BEED182}"/>
              </a:ext>
            </a:extLst>
          </p:cNvPr>
          <p:cNvSpPr txBox="1"/>
          <p:nvPr/>
        </p:nvSpPr>
        <p:spPr>
          <a:xfrm>
            <a:off x="3043237" y="4672013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98994C-86C6-4A84-AFB8-F3CC52B4FE37}"/>
              </a:ext>
            </a:extLst>
          </p:cNvPr>
          <p:cNvSpPr txBox="1"/>
          <p:nvPr/>
        </p:nvSpPr>
        <p:spPr>
          <a:xfrm>
            <a:off x="4643437" y="535781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68F043-068C-41B6-A99C-937F5DB93B0D}"/>
              </a:ext>
            </a:extLst>
          </p:cNvPr>
          <p:cNvSpPr txBox="1"/>
          <p:nvPr/>
        </p:nvSpPr>
        <p:spPr>
          <a:xfrm>
            <a:off x="5329237" y="1319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196DE5-BB4E-4194-98DC-570FEFBB1167}"/>
              </a:ext>
            </a:extLst>
          </p:cNvPr>
          <p:cNvSpPr txBox="1"/>
          <p:nvPr/>
        </p:nvSpPr>
        <p:spPr>
          <a:xfrm>
            <a:off x="6548437" y="5945188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AA89A7-DBD3-48E0-A69C-E551AEF3D38F}"/>
              </a:ext>
            </a:extLst>
          </p:cNvPr>
          <p:cNvSpPr txBox="1"/>
          <p:nvPr/>
        </p:nvSpPr>
        <p:spPr>
          <a:xfrm>
            <a:off x="6700837" y="3224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  <p:pic>
        <p:nvPicPr>
          <p:cNvPr id="52" name="Picture 63">
            <a:extLst>
              <a:ext uri="{FF2B5EF4-FFF2-40B4-BE49-F238E27FC236}">
                <a16:creationId xmlns:a16="http://schemas.microsoft.com/office/drawing/2014/main" id="{87A670CF-16DB-44D5-9488-31DC4424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0375" y="1624013"/>
            <a:ext cx="8556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E79CE-939A-4028-99B7-1FA62B409F48}"/>
              </a:ext>
            </a:extLst>
          </p:cNvPr>
          <p:cNvCxnSpPr/>
          <p:nvPr/>
        </p:nvCxnSpPr>
        <p:spPr>
          <a:xfrm flipV="1">
            <a:off x="3652837" y="1852613"/>
            <a:ext cx="381000" cy="2349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3451CF-8AA1-4301-8CA6-FA318638B968}"/>
              </a:ext>
            </a:extLst>
          </p:cNvPr>
          <p:cNvCxnSpPr/>
          <p:nvPr/>
        </p:nvCxnSpPr>
        <p:spPr>
          <a:xfrm rot="5400000" flipH="1" flipV="1">
            <a:off x="4262437" y="2995613"/>
            <a:ext cx="228600" cy="762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66">
            <a:extLst>
              <a:ext uri="{FF2B5EF4-FFF2-40B4-BE49-F238E27FC236}">
                <a16:creationId xmlns:a16="http://schemas.microsoft.com/office/drawing/2014/main" id="{6EDF37AD-4563-43FF-885E-D9C059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331" y="923925"/>
            <a:ext cx="14478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B45363F-D43C-4E85-9B2C-8955DBA179A4}"/>
              </a:ext>
            </a:extLst>
          </p:cNvPr>
          <p:cNvSpPr/>
          <p:nvPr/>
        </p:nvSpPr>
        <p:spPr bwMode="auto">
          <a:xfrm>
            <a:off x="8148637" y="1408113"/>
            <a:ext cx="1981200" cy="12827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 b="1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52A096C9-8333-4296-AF9E-E17856DC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05" y="4788535"/>
            <a:ext cx="1347576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streaming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information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to/from the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physical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world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8D06E6CD-4D6A-4C08-A4D0-23F4C76F1AC4}"/>
              </a:ext>
            </a:extLst>
          </p:cNvPr>
          <p:cNvGrpSpPr>
            <a:grpSpLocks/>
          </p:cNvGrpSpPr>
          <p:nvPr/>
        </p:nvGrpSpPr>
        <p:grpSpPr bwMode="auto">
          <a:xfrm>
            <a:off x="6967537" y="1928813"/>
            <a:ext cx="2600325" cy="1295400"/>
            <a:chOff x="3936" y="1248"/>
            <a:chExt cx="1638" cy="816"/>
          </a:xfrm>
        </p:grpSpPr>
        <p:sp>
          <p:nvSpPr>
            <p:cNvPr id="59" name="AutoShape 12">
              <a:extLst>
                <a:ext uri="{FF2B5EF4-FFF2-40B4-BE49-F238E27FC236}">
                  <a16:creationId xmlns:a16="http://schemas.microsoft.com/office/drawing/2014/main" id="{98BD1D22-353F-4E2E-A072-C5C757FF8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248"/>
              <a:ext cx="240" cy="816"/>
            </a:xfrm>
            <a:prstGeom prst="rightBrace">
              <a:avLst>
                <a:gd name="adj1" fmla="val 2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6B7C555D-14ED-408B-B527-F3A8134F2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40"/>
              <a:ext cx="1350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Number Crunching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Data Storage </a:t>
              </a: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933FAF04-7B71-4CC8-85E9-9805A7762784}"/>
              </a:ext>
            </a:extLst>
          </p:cNvPr>
          <p:cNvGrpSpPr>
            <a:grpSpLocks/>
          </p:cNvGrpSpPr>
          <p:nvPr/>
        </p:nvGrpSpPr>
        <p:grpSpPr bwMode="auto">
          <a:xfrm>
            <a:off x="8491539" y="3757613"/>
            <a:ext cx="1887538" cy="1219200"/>
            <a:chOff x="3984" y="2160"/>
            <a:chExt cx="1189" cy="768"/>
          </a:xfrm>
        </p:grpSpPr>
        <p:sp>
          <p:nvSpPr>
            <p:cNvPr id="62" name="AutoShape 15">
              <a:extLst>
                <a:ext uri="{FF2B5EF4-FFF2-40B4-BE49-F238E27FC236}">
                  <a16:creationId xmlns:a16="http://schemas.microsoft.com/office/drawing/2014/main" id="{C99627DB-061F-4CFE-8672-189D6293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160"/>
              <a:ext cx="240" cy="768"/>
            </a:xfrm>
            <a:prstGeom prst="rightBrace">
              <a:avLst>
                <a:gd name="adj1" fmla="val 2666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3" name="Text Box 16">
              <a:extLst>
                <a:ext uri="{FF2B5EF4-FFF2-40B4-BE49-F238E27FC236}">
                  <a16:creationId xmlns:a16="http://schemas.microsoft.com/office/drawing/2014/main" id="{DD97E577-98A7-4E65-A768-F5D909948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332"/>
              <a:ext cx="879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productivity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interactive</a:t>
              </a:r>
            </a:p>
          </p:txBody>
        </p:sp>
      </p:grpSp>
      <p:pic>
        <p:nvPicPr>
          <p:cNvPr id="64" name="Picture 4">
            <a:extLst>
              <a:ext uri="{FF2B5EF4-FFF2-40B4-BE49-F238E27FC236}">
                <a16:creationId xmlns:a16="http://schemas.microsoft.com/office/drawing/2014/main" id="{43A890FD-7AE7-4E7A-B184-959ADEC12D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537" y="551021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13D60A3-AB52-4DB3-9A16-FACEAFC0B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34337" y="5041901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</p:spTree>
    <p:extLst>
      <p:ext uri="{BB962C8B-B14F-4D97-AF65-F5344CB8AC3E}">
        <p14:creationId xmlns:p14="http://schemas.microsoft.com/office/powerpoint/2010/main" val="404445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AA81-8405-4F5D-BF27-1CCC2CCA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of Things (IoT)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5DE3F-8291-4A21-82CF-6D87B9A6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50C8FE6-2C49-4E7E-9C1D-5AED80931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1095" y="1143000"/>
            <a:ext cx="8107958" cy="5038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BC0B9C5-FF8D-49B9-9546-E8EF3B666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8279" y="3672463"/>
            <a:ext cx="2037272" cy="2493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5104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</a:t>
            </a:r>
            <a:r>
              <a:rPr lang="en-US" b="1" dirty="0"/>
              <a:t>qualities</a:t>
            </a:r>
            <a:r>
              <a:rPr lang="en-US" dirty="0"/>
              <a:t>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CE346!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hardware/software systems and their design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Hardware/Software co-design</a:t>
            </a:r>
          </a:p>
          <a:p>
            <a:pPr lvl="2"/>
            <a:r>
              <a:rPr lang="en-US" dirty="0"/>
              <a:t>How do you write software that interacts with hardware?</a:t>
            </a:r>
          </a:p>
          <a:p>
            <a:pPr lvl="2"/>
            <a:r>
              <a:rPr lang="en-US" dirty="0"/>
              <a:t>How do you choose hardware to support software needs?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Sensors and Sensing</a:t>
            </a:r>
          </a:p>
          <a:p>
            <a:pPr lvl="2"/>
            <a:r>
              <a:rPr lang="en-US" dirty="0"/>
              <a:t>What can sensors do and how do they work?</a:t>
            </a:r>
          </a:p>
          <a:p>
            <a:pPr lvl="2"/>
            <a:r>
              <a:rPr lang="en-US" dirty="0"/>
              <a:t>How do you write applications that sense the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r>
              <a:rPr lang="en-US" b="1" dirty="0"/>
              <a:t>Doesn’t really feel right. Built in assumption of limitations.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</a:t>
            </a:r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  <a:p>
            <a:pPr lvl="1"/>
            <a:r>
              <a:rPr lang="en-US" b="1" dirty="0"/>
              <a:t>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91" y="8957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C0093AF-29E7-4488-BE47-3CE92F313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786" y="4282894"/>
            <a:ext cx="38227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92EDF38-1FC2-49F8-BE61-AA74C2257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95" y="4729965"/>
            <a:ext cx="2707705" cy="189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B745511-FF31-4A56-8F64-364DA194C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037" y="1196428"/>
            <a:ext cx="2918822" cy="27996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083-7EF4-487C-A5B3-8AE2988B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1E32-A788-48A7-B35B-23B3254F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real world</a:t>
            </a:r>
          </a:p>
          <a:p>
            <a:pPr lvl="1"/>
            <a:r>
              <a:rPr lang="en-US" dirty="0"/>
              <a:t>You can actually see the purpose and effects of your applications</a:t>
            </a:r>
          </a:p>
          <a:p>
            <a:pPr lvl="1"/>
            <a:r>
              <a:rPr lang="en-US" dirty="0"/>
              <a:t>Easily explainable to non-engineer humans</a:t>
            </a:r>
          </a:p>
          <a:p>
            <a:endParaRPr lang="en-US" dirty="0"/>
          </a:p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80646-8D27-45A4-8E70-F452B531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0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053-EEFD-40B6-AAFC-5AFD357D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frustrating?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0DBA-C4BE-43F9-A11B-6A6AC960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Full-stack development means problems could be </a:t>
            </a:r>
            <a:r>
              <a:rPr lang="en-US" i="1" dirty="0"/>
              <a:t>anywhere</a:t>
            </a:r>
          </a:p>
          <a:p>
            <a:pPr lvl="1"/>
            <a:r>
              <a:rPr lang="en-US" dirty="0"/>
              <a:t>Hardware problems</a:t>
            </a:r>
          </a:p>
          <a:p>
            <a:pPr lvl="1"/>
            <a:r>
              <a:rPr lang="en-US" dirty="0"/>
              <a:t>Firmware problems</a:t>
            </a:r>
          </a:p>
          <a:p>
            <a:pPr lvl="1"/>
            <a:r>
              <a:rPr lang="en-US" dirty="0"/>
              <a:t>Software problems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Example: my first grad project eye-tracking glasses</a:t>
            </a:r>
          </a:p>
          <a:p>
            <a:pPr lvl="2"/>
            <a:r>
              <a:rPr lang="en-US" sz="2200" dirty="0"/>
              <a:t>Camera -&gt; ADC -&gt; FPGA -&gt; Linux driver -&gt; Linux app -&gt; Network -&gt; Visualizer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4D5B-C4D6-4029-A5DD-B3572C3E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08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Embedded Systems</a:t>
            </a:r>
          </a:p>
          <a:p>
            <a:endParaRPr lang="en-US" dirty="0"/>
          </a:p>
          <a:p>
            <a:r>
              <a:rPr lang="en-US" b="1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1833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240F-697F-316E-827A-613D07E1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questions, four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000-0B02-7449-3F20-D36E7EAC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during lecture!</a:t>
            </a:r>
          </a:p>
          <a:p>
            <a:pPr lvl="1"/>
            <a:r>
              <a:rPr lang="en-US" dirty="0"/>
              <a:t>I’ll let you know if I need to move on for now and answer you after class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We’ll take breaks during lecture</a:t>
            </a:r>
          </a:p>
          <a:p>
            <a:pPr lvl="1"/>
            <a:r>
              <a:rPr lang="en-US" dirty="0"/>
              <a:t>I’ll pause after each break to see if any questions came up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will hang out after class for questions</a:t>
            </a:r>
          </a:p>
          <a:p>
            <a:pPr lvl="1"/>
            <a:r>
              <a:rPr lang="en-US" dirty="0"/>
              <a:t>Plenty of time to answer everyone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on </a:t>
            </a:r>
            <a:r>
              <a:rPr lang="en-US" dirty="0" err="1"/>
              <a:t>Campuswire</a:t>
            </a:r>
            <a:r>
              <a:rPr lang="en-US" dirty="0"/>
              <a:t> too</a:t>
            </a:r>
          </a:p>
          <a:p>
            <a:pPr marL="457200" lvl="1" indent="0">
              <a:buNone/>
            </a:pPr>
            <a:r>
              <a:rPr lang="en-US" dirty="0"/>
              <a:t>The class message board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BC38-679E-15C5-2100-12C3BC02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26AA-21B7-4CE1-8DD0-50658E2B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and 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9032A-4EFE-43DC-8925-C7C5AD008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PMs who previously took the class</a:t>
            </a:r>
          </a:p>
          <a:p>
            <a:pPr lvl="1"/>
            <a:r>
              <a:rPr lang="en-US" dirty="0"/>
              <a:t>Kevin Zhu</a:t>
            </a:r>
          </a:p>
          <a:p>
            <a:pPr lvl="1"/>
            <a:r>
              <a:rPr lang="en-US" dirty="0"/>
              <a:t>Will Phillips</a:t>
            </a:r>
          </a:p>
          <a:p>
            <a:pPr lvl="1"/>
            <a:r>
              <a:rPr lang="en-US" dirty="0"/>
              <a:t>Tee </a:t>
            </a:r>
            <a:r>
              <a:rPr lang="en-US" dirty="0" err="1"/>
              <a:t>Amornkasemwong</a:t>
            </a:r>
            <a:endParaRPr lang="en-US" dirty="0"/>
          </a:p>
          <a:p>
            <a:pPr lvl="1"/>
            <a:r>
              <a:rPr lang="en-US" dirty="0" err="1"/>
              <a:t>Huaxuan</a:t>
            </a:r>
            <a:r>
              <a:rPr lang="en-US" dirty="0"/>
              <a:t> Chen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will help out during labs and also provide lab office hours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Office Hours: TBD</a:t>
            </a:r>
          </a:p>
          <a:p>
            <a:pPr lvl="1"/>
            <a:r>
              <a:rPr lang="en-US" dirty="0"/>
              <a:t>We’ll post a schedule soon. PM office hours will be in the labs.</a:t>
            </a:r>
          </a:p>
          <a:p>
            <a:pPr lvl="1"/>
            <a:r>
              <a:rPr lang="en-US" dirty="0"/>
              <a:t>Also by request! (especially during projects)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AD9C7-2EBF-42B6-91C9-C4D69C2A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1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r>
              <a:rPr lang="en-US" dirty="0"/>
              <a:t>Lecture: Tuesdays and Thursdays 3:30-4:50pm, 555 Clark room B03</a:t>
            </a:r>
          </a:p>
          <a:p>
            <a:pPr lvl="1"/>
            <a:r>
              <a:rPr lang="en-US" dirty="0"/>
              <a:t>I’m considering if I need to start a few minutes late</a:t>
            </a:r>
          </a:p>
          <a:p>
            <a:pPr lvl="1"/>
            <a:endParaRPr lang="en-US" dirty="0"/>
          </a:p>
          <a:p>
            <a:r>
              <a:rPr lang="en-US" dirty="0"/>
              <a:t>Provides background on everything we’ll be doing in labs</a:t>
            </a:r>
          </a:p>
          <a:p>
            <a:pPr lvl="1"/>
            <a:r>
              <a:rPr lang="en-US" dirty="0"/>
              <a:t>Lectures are automatically recorded so you can review them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textbook for this class</a:t>
            </a:r>
          </a:p>
          <a:p>
            <a:pPr lvl="1"/>
            <a:r>
              <a:rPr lang="en-US" dirty="0"/>
              <a:t>Nobody seems to write a good one</a:t>
            </a:r>
          </a:p>
          <a:p>
            <a:pPr lvl="1"/>
            <a:r>
              <a:rPr lang="en-US" dirty="0"/>
              <a:t>The datasheet for our microcontroller (nRF52833) will be important though!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0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402B-BD2D-62FA-49A7-C416C0CF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lab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9DCE0-2551-AEB7-0C9C-6E2067DB3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Lab: Fridays 10:00-11:50am OR 1:00-2:50pm, Tech CG50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Labs start next week Friday and are weekly from there</a:t>
            </a:r>
          </a:p>
          <a:p>
            <a:pPr lvl="1"/>
            <a:r>
              <a:rPr lang="en-US" dirty="0"/>
              <a:t>No lab this week!</a:t>
            </a:r>
          </a:p>
          <a:p>
            <a:pPr lvl="1"/>
            <a:r>
              <a:rPr lang="en-US" dirty="0"/>
              <a:t>Six labs total</a:t>
            </a:r>
          </a:p>
          <a:p>
            <a:pPr lvl="1"/>
            <a:r>
              <a:rPr lang="en-US" dirty="0"/>
              <a:t>When labs run out, I’ll use the time for project meetings with groups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47F13-0D08-B5EA-D53A-1719CE67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3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571E-4465-456D-93FC-D73D1209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4F5-486B-44F9-9CE5-6A49138F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42% Labs</a:t>
            </a:r>
          </a:p>
          <a:p>
            <a:pPr lvl="1"/>
            <a:r>
              <a:rPr lang="en-US" dirty="0"/>
              <a:t>6 labs at 7% each</a:t>
            </a:r>
          </a:p>
          <a:p>
            <a:pPr lvl="1"/>
            <a:r>
              <a:rPr lang="en-US" dirty="0"/>
              <a:t>Guided exploration of course concepts</a:t>
            </a:r>
          </a:p>
          <a:p>
            <a:pPr lvl="1"/>
            <a:r>
              <a:rPr lang="en-US" dirty="0"/>
              <a:t>Staff gives checkoffs as you complete parts</a:t>
            </a:r>
          </a:p>
          <a:p>
            <a:pPr lvl="1"/>
            <a:endParaRPr lang="en-US" dirty="0"/>
          </a:p>
          <a:p>
            <a:r>
              <a:rPr lang="en-US" dirty="0"/>
              <a:t>20% Quizzes</a:t>
            </a:r>
          </a:p>
          <a:p>
            <a:pPr lvl="1"/>
            <a:r>
              <a:rPr lang="en-US" dirty="0"/>
              <a:t>Four timed quizzes at 5% each</a:t>
            </a:r>
          </a:p>
          <a:p>
            <a:pPr lvl="1"/>
            <a:r>
              <a:rPr lang="en-US" dirty="0"/>
              <a:t>Covers lecture material from last two weeks</a:t>
            </a:r>
          </a:p>
          <a:p>
            <a:pPr lvl="1"/>
            <a:r>
              <a:rPr lang="en-US" dirty="0"/>
              <a:t>Probably in-class at the end of class, I’ll update you in advance</a:t>
            </a:r>
          </a:p>
          <a:p>
            <a:pPr lvl="1"/>
            <a:endParaRPr lang="en-US" dirty="0"/>
          </a:p>
          <a:p>
            <a:r>
              <a:rPr lang="en-US" dirty="0"/>
              <a:t>38% Final Project</a:t>
            </a:r>
          </a:p>
          <a:p>
            <a:pPr lvl="1"/>
            <a:r>
              <a:rPr lang="en-US" dirty="0"/>
              <a:t>Open-ended group project (will explain in a minute)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EE44-2715-4BEF-B176-4BB2B584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14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B72-EB1A-441A-8F84-9C7E5049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8C72-6478-4B44-B86B-56CAEC401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MMIO and Interrupts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Virtual Timers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LED Matrix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Breadboarding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Audio Input/Output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I2C Accelerometer/Magnetometer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Labs will be partner work</a:t>
            </a:r>
          </a:p>
          <a:p>
            <a:pPr lvl="1"/>
            <a:r>
              <a:rPr lang="en-US" dirty="0"/>
              <a:t>You choose, but different partner each week</a:t>
            </a:r>
          </a:p>
          <a:p>
            <a:pPr lvl="1"/>
            <a:endParaRPr lang="en-US" dirty="0"/>
          </a:p>
          <a:p>
            <a:r>
              <a:rPr lang="en-US" dirty="0"/>
              <a:t>Due one week from start of lab</a:t>
            </a:r>
          </a:p>
          <a:p>
            <a:pPr lvl="1"/>
            <a:r>
              <a:rPr lang="en-US" dirty="0"/>
              <a:t>Complete </a:t>
            </a:r>
            <a:r>
              <a:rPr lang="en-US" b="1" dirty="0"/>
              <a:t>Checkoffs</a:t>
            </a:r>
            <a:r>
              <a:rPr lang="en-US" dirty="0"/>
              <a:t> plus some </a:t>
            </a:r>
            <a:r>
              <a:rPr lang="en-US" b="1" dirty="0"/>
              <a:t>Post-lab Questions</a:t>
            </a:r>
            <a:r>
              <a:rPr lang="en-US" dirty="0"/>
              <a:t> due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7779-9790-4A57-9294-5586EF02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8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C502-D585-6A21-7708-811714B6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52FC-7001-46B7-08D8-CD002358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In-class, on-paper, closed notes quizzes</a:t>
            </a:r>
          </a:p>
          <a:p>
            <a:pPr lvl="1"/>
            <a:r>
              <a:rPr lang="en-US" dirty="0"/>
              <a:t>Usually about 15 minutes and held at the end of lecture</a:t>
            </a:r>
          </a:p>
          <a:p>
            <a:pPr lvl="1"/>
            <a:endParaRPr lang="en-US" dirty="0"/>
          </a:p>
          <a:p>
            <a:r>
              <a:rPr lang="en-US" dirty="0"/>
              <a:t>Cover the last two weeks worth of material</a:t>
            </a:r>
          </a:p>
          <a:p>
            <a:pPr lvl="1"/>
            <a:r>
              <a:rPr lang="en-US" dirty="0"/>
              <a:t>So make sure you’re up-to-date on what we’re talking about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First quiz is Tuesday, October 4</a:t>
            </a:r>
            <a:r>
              <a:rPr lang="en-US" baseline="30000" dirty="0"/>
              <a:t>th</a:t>
            </a:r>
            <a:r>
              <a:rPr lang="en-US" dirty="0"/>
              <a:t> (third week of classes)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27DB-0AFB-2280-2C9D-490B4E14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3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ED02-CFD3-4918-A368-4C451444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31D1-00D3-478F-9997-763DBC21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Opportunity for you to apply your interests to this course</a:t>
            </a:r>
          </a:p>
          <a:p>
            <a:pPr lvl="1"/>
            <a:r>
              <a:rPr lang="en-US" dirty="0"/>
              <a:t>In groups of 2-3 students (maybe 4 for a really big idea)</a:t>
            </a:r>
          </a:p>
          <a:p>
            <a:pPr lvl="1"/>
            <a:endParaRPr lang="en-US" dirty="0"/>
          </a:p>
          <a:p>
            <a:r>
              <a:rPr lang="en-US" dirty="0"/>
              <a:t>Demonstrate course knowledge through any application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(99% required)</a:t>
            </a:r>
          </a:p>
          <a:p>
            <a:pPr lvl="1"/>
            <a:r>
              <a:rPr lang="en-US" dirty="0"/>
              <a:t>Various hardware I’ll have on hand</a:t>
            </a:r>
          </a:p>
          <a:p>
            <a:pPr lvl="1"/>
            <a:r>
              <a:rPr lang="en-US" dirty="0"/>
              <a:t>Small budget for purchasing additional stuff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9B427-D4AF-43BD-8CC7-A038161B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6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A29C-4D10-40FE-9284-16C9C89C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9E5C-7C82-472C-B2E8-C6E3F320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ideas to get you thinking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Game with interesting control mechanism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Smart gloves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Smartwatch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Simple robotic systems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Projects can use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Multiple </a:t>
            </a:r>
            <a:r>
              <a:rPr lang="en-US" dirty="0" err="1">
                <a:latin typeface="Arial" panose="020B0604020202020204" pitchFamily="34" charset="0"/>
              </a:rPr>
              <a:t>Microbits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A personal computer for some amount of coordination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Lots of different sensors or actuators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Go explore sparkfun.com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782-2355-431D-B631-EE9EF5D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2" descr="micro:bit smart coding kit - YouTube">
            <a:extLst>
              <a:ext uri="{FF2B5EF4-FFF2-40B4-BE49-F238E27FC236}">
                <a16:creationId xmlns:a16="http://schemas.microsoft.com/office/drawing/2014/main" id="{1DE5AADF-5713-4EF2-8A93-97CAB467E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544" y="212501"/>
            <a:ext cx="2758833" cy="18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Glove That Translate Sign Language Into Text and Speech – Intro to  Physical Computing: Student Work Spring 2020">
            <a:extLst>
              <a:ext uri="{FF2B5EF4-FFF2-40B4-BE49-F238E27FC236}">
                <a16:creationId xmlns:a16="http://schemas.microsoft.com/office/drawing/2014/main" id="{B2650535-D47E-4520-BD3C-5322D8AC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3544" y="2274407"/>
            <a:ext cx="3091418" cy="412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887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034236-8A0C-FD76-A9D1-254DE284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Fall 2021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A390F-2F1F-657E-6C9C-8728DEB9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4CF7A9B-0935-CBC6-96FB-D4D7AA44D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974" y="412124"/>
            <a:ext cx="2395471" cy="5944226"/>
          </a:xfrm>
          <a:prstGeom prst="rect">
            <a:avLst/>
          </a:prstGeom>
        </p:spPr>
      </p:pic>
      <p:pic>
        <p:nvPicPr>
          <p:cNvPr id="14" name="Picture 13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6B9374B2-1F0F-BDED-45FC-26391632B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770" y="956060"/>
            <a:ext cx="4005329" cy="3528164"/>
          </a:xfrm>
          <a:prstGeom prst="rect">
            <a:avLst/>
          </a:prstGeom>
        </p:spPr>
      </p:pic>
      <p:pic>
        <p:nvPicPr>
          <p:cNvPr id="16" name="Picture 1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1E39301D-95FE-9D21-B099-556B11D3E3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657" y="3558504"/>
            <a:ext cx="3490175" cy="3162971"/>
          </a:xfrm>
          <a:prstGeom prst="rect">
            <a:avLst/>
          </a:prstGeom>
        </p:spPr>
      </p:pic>
      <p:pic>
        <p:nvPicPr>
          <p:cNvPr id="12" name="Picture 11" descr="A toy car on the ground&#10;&#10;Description automatically generated with low confidence">
            <a:extLst>
              <a:ext uri="{FF2B5EF4-FFF2-40B4-BE49-F238E27FC236}">
                <a16:creationId xmlns:a16="http://schemas.microsoft.com/office/drawing/2014/main" id="{EFEF246C-E19D-90B9-25DF-550C9CDE3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60" y="956060"/>
            <a:ext cx="4419606" cy="25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3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A38C-8FD0-41AE-B082-FEE33BF7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CB50E-313F-4B38-B719-460E9C4C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63695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Week 4: Proposals due</a:t>
            </a:r>
          </a:p>
          <a:p>
            <a:pPr lvl="1"/>
            <a:r>
              <a:rPr lang="en-US" dirty="0"/>
              <a:t>I’ll get you feedback in a week</a:t>
            </a:r>
          </a:p>
          <a:p>
            <a:pPr lvl="1"/>
            <a:endParaRPr lang="en-US" dirty="0"/>
          </a:p>
          <a:p>
            <a:r>
              <a:rPr lang="en-US" dirty="0"/>
              <a:t>Week 6: Project Design Presentations</a:t>
            </a:r>
          </a:p>
          <a:p>
            <a:pPr lvl="1"/>
            <a:r>
              <a:rPr lang="en-US" dirty="0"/>
              <a:t>Short presentations in class about your proposed project and design</a:t>
            </a:r>
          </a:p>
          <a:p>
            <a:pPr lvl="1"/>
            <a:r>
              <a:rPr lang="en-US" dirty="0"/>
              <a:t>Chance to give each other useful feedback about how to proceed</a:t>
            </a:r>
          </a:p>
          <a:p>
            <a:pPr lvl="1"/>
            <a:endParaRPr lang="en-US" dirty="0"/>
          </a:p>
          <a:p>
            <a:r>
              <a:rPr lang="en-US" dirty="0"/>
              <a:t>Week 8-9: Labs are done and Fridays are used for update meetings</a:t>
            </a:r>
          </a:p>
          <a:p>
            <a:endParaRPr lang="en-US" dirty="0"/>
          </a:p>
          <a:p>
            <a:r>
              <a:rPr lang="en-US" dirty="0"/>
              <a:t>Week 11: Live project demos!!</a:t>
            </a:r>
          </a:p>
          <a:p>
            <a:pPr lvl="1"/>
            <a:r>
              <a:rPr lang="en-US" dirty="0"/>
              <a:t>Public demo session</a:t>
            </a:r>
          </a:p>
          <a:p>
            <a:pPr lvl="1"/>
            <a:r>
              <a:rPr lang="en-US" dirty="0"/>
              <a:t>Almost certainly: Tuesday, December 6</a:t>
            </a:r>
            <a:r>
              <a:rPr lang="en-US" baseline="30000" dirty="0"/>
              <a:t>th</a:t>
            </a:r>
            <a:r>
              <a:rPr lang="en-US" dirty="0"/>
              <a:t> (Tuesday of exam week)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EF74-41E0-410E-B4D5-AA3D7FDA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goals of this course?</a:t>
            </a:r>
          </a:p>
          <a:p>
            <a:endParaRPr lang="en-US" dirty="0"/>
          </a:p>
          <a:p>
            <a:r>
              <a:rPr lang="en-US" dirty="0"/>
              <a:t>Why do I think embedded systems are so important?</a:t>
            </a:r>
          </a:p>
          <a:p>
            <a:endParaRPr lang="en-US" dirty="0"/>
          </a:p>
          <a:p>
            <a:r>
              <a:rPr lang="en-US" dirty="0"/>
              <a:t>How is the course going to operate?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Campuswire</a:t>
            </a:r>
            <a:endParaRPr lang="en-US" dirty="0"/>
          </a:p>
          <a:p>
            <a:pPr lvl="1"/>
            <a:r>
              <a:rPr lang="en-US" dirty="0"/>
              <a:t>You should all already be registered on it</a:t>
            </a:r>
          </a:p>
          <a:p>
            <a:pPr lvl="1"/>
            <a:r>
              <a:rPr lang="en-US" dirty="0"/>
              <a:t>If you aren’t, let me know! (or if you want to change emails)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All course communication goes through </a:t>
            </a:r>
            <a:r>
              <a:rPr lang="en-US" dirty="0" err="1"/>
              <a:t>Campuswire</a:t>
            </a:r>
            <a:r>
              <a:rPr lang="en-US" dirty="0"/>
              <a:t>, not email</a:t>
            </a:r>
          </a:p>
          <a:p>
            <a:pPr lvl="1"/>
            <a:r>
              <a:rPr lang="en-US" dirty="0"/>
              <a:t>Multiple people can respond to you</a:t>
            </a:r>
          </a:p>
          <a:p>
            <a:pPr lvl="1"/>
            <a:r>
              <a:rPr lang="en-US" dirty="0"/>
              <a:t>Messages are kept in one place and stay “unanswered”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can post directly to “Instructors &amp; TAs” if it is private</a:t>
            </a:r>
          </a:p>
          <a:p>
            <a:pPr lvl="2"/>
            <a:r>
              <a:rPr lang="en-US" dirty="0"/>
              <a:t>Use that feature to request office hour appointments if desired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3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8E87-4A47-436E-ABA9-FB5A33AF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8364F-3F69-4B85-839C-4E0371CBF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stuff just doesn’t work</a:t>
            </a:r>
          </a:p>
          <a:p>
            <a:pPr lvl="1"/>
            <a:r>
              <a:rPr lang="en-US" dirty="0"/>
              <a:t>Especially when we’re working with hardware</a:t>
            </a:r>
          </a:p>
          <a:p>
            <a:pPr lvl="1"/>
            <a:endParaRPr lang="en-US" dirty="0"/>
          </a:p>
          <a:p>
            <a:r>
              <a:rPr lang="en-US" dirty="0"/>
              <a:t>We can be flexible about those deadlines</a:t>
            </a:r>
          </a:p>
          <a:p>
            <a:pPr lvl="1"/>
            <a:r>
              <a:rPr lang="en-US" dirty="0"/>
              <a:t>If you’re having problems and </a:t>
            </a:r>
            <a:r>
              <a:rPr lang="en-US" b="1" dirty="0"/>
              <a:t>tell us</a:t>
            </a:r>
          </a:p>
          <a:p>
            <a:pPr lvl="1"/>
            <a:r>
              <a:rPr lang="en-US" dirty="0"/>
              <a:t>Less flexible if you don’t communicate or if you started late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Takeaway: let us know if you’re having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A1413-169A-47E6-B65E-67D38DDD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54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BC8C9-F978-23C3-BF7D-F0E1D920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lab – Tech CG50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AEA19-7B39-E250-DF7A-279A72EEF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Tech, Wing C, Ground Floor, Room 50</a:t>
            </a:r>
          </a:p>
          <a:p>
            <a:endParaRPr lang="en-US" dirty="0"/>
          </a:p>
          <a:p>
            <a:r>
              <a:rPr lang="en-US" dirty="0"/>
              <a:t>You should have swipe access to get into lab 24/7</a:t>
            </a:r>
          </a:p>
          <a:p>
            <a:pPr lvl="1"/>
            <a:r>
              <a:rPr lang="en-US" dirty="0"/>
              <a:t>Work on labs or projects</a:t>
            </a:r>
          </a:p>
          <a:p>
            <a:pPr lvl="1"/>
            <a:r>
              <a:rPr lang="en-US" dirty="0"/>
              <a:t>We’ll keep class hardware down there so you can access it</a:t>
            </a:r>
          </a:p>
          <a:p>
            <a:endParaRPr lang="en-US" dirty="0"/>
          </a:p>
          <a:p>
            <a:r>
              <a:rPr lang="en-US" dirty="0"/>
              <a:t>Important rules: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 food or drink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Clean up after yourself (tablespace, chairs,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Class hardware does not leave the room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B1FAB-FC84-74B1-B0D4-3470664E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11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095034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Legacy from 1980s “BBC Computer Literacy Project”</a:t>
            </a:r>
          </a:p>
          <a:p>
            <a:pPr lvl="1"/>
            <a:r>
              <a:rPr lang="en-US" dirty="0"/>
              <a:t>Reimagined today</a:t>
            </a:r>
          </a:p>
          <a:p>
            <a:endParaRPr lang="en-US" dirty="0"/>
          </a:p>
          <a:p>
            <a:r>
              <a:rPr lang="en-US" dirty="0"/>
              <a:t>Under $20</a:t>
            </a:r>
          </a:p>
          <a:p>
            <a:pPr lvl="1"/>
            <a:r>
              <a:rPr lang="en-US" dirty="0"/>
              <a:t>Modern microcontroller AND sensors</a:t>
            </a:r>
          </a:p>
          <a:p>
            <a:pPr lvl="1"/>
            <a:endParaRPr lang="en-US" dirty="0"/>
          </a:p>
          <a:p>
            <a:r>
              <a:rPr lang="en-US" dirty="0"/>
              <a:t>Plan for class:</a:t>
            </a:r>
          </a:p>
          <a:p>
            <a:pPr lvl="1"/>
            <a:r>
              <a:rPr lang="en-US" dirty="0"/>
              <a:t>Explore most of its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E309-AAE1-4795-B76F-0B8DBDE8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on your own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20DE-8047-40E7-A1E9-E31EA5140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Generally, CG50 should have plenty of availability outside of lab sessions</a:t>
            </a:r>
          </a:p>
          <a:p>
            <a:pPr lvl="1"/>
            <a:r>
              <a:rPr lang="en-US" dirty="0"/>
              <a:t>Plus staff will hold office hours in there to provide checkoffs</a:t>
            </a:r>
          </a:p>
          <a:p>
            <a:pPr lvl="1"/>
            <a:endParaRPr lang="en-US" dirty="0"/>
          </a:p>
          <a:p>
            <a:r>
              <a:rPr lang="en-US" dirty="0"/>
              <a:t>But it might be nice to have your own personal setup too</a:t>
            </a:r>
          </a:p>
          <a:p>
            <a:pPr lvl="1"/>
            <a:r>
              <a:rPr lang="en-US" dirty="0"/>
              <a:t>If you’ve already got a Linux install, you can just install the programs</a:t>
            </a:r>
          </a:p>
          <a:p>
            <a:pPr lvl="1"/>
            <a:r>
              <a:rPr lang="en-US" dirty="0"/>
              <a:t>Or you can set up a virtual machine</a:t>
            </a:r>
          </a:p>
          <a:p>
            <a:pPr lvl="1"/>
            <a:r>
              <a:rPr lang="en-US" dirty="0"/>
              <a:t>I’ll post instructions for this later this week</a:t>
            </a:r>
          </a:p>
          <a:p>
            <a:pPr lvl="1"/>
            <a:endParaRPr lang="en-US" dirty="0"/>
          </a:p>
          <a:p>
            <a:r>
              <a:rPr lang="en-US" dirty="0"/>
              <a:t>You can buy your own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  <a:p>
            <a:pPr lvl="1"/>
            <a:r>
              <a:rPr lang="en-US" dirty="0"/>
              <a:t>Chip shortage makes this difficult and/or expensive</a:t>
            </a:r>
          </a:p>
          <a:p>
            <a:pPr lvl="1"/>
            <a:r>
              <a:rPr lang="en-US" dirty="0"/>
              <a:t>Make sure you’re buying version 2 NOT version 1 (v2.2 should be fine)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06B97-2457-44AE-A1DE-3576DF1C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52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Embedded Systems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62918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D8A6-681F-4ACF-9012-BD5974F5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Signpost – City-Scale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65B7-9464-48B0-8DC2-9D7A7161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1143000"/>
            <a:ext cx="6436895" cy="3102429"/>
          </a:xfrm>
        </p:spPr>
        <p:txBody>
          <a:bodyPr/>
          <a:lstStyle/>
          <a:p>
            <a:r>
              <a:rPr lang="en-US" dirty="0"/>
              <a:t>How do we reduce the burden of city-scale sensing experimentation?</a:t>
            </a:r>
          </a:p>
          <a:p>
            <a:endParaRPr lang="en-US" dirty="0"/>
          </a:p>
          <a:p>
            <a:r>
              <a:rPr lang="en-US" dirty="0"/>
              <a:t>Platform provides resources</a:t>
            </a:r>
          </a:p>
          <a:p>
            <a:pPr lvl="1"/>
            <a:r>
              <a:rPr lang="en-US" dirty="0"/>
              <a:t>Modules provide sensor and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BF23-11D2-4D1A-A1DB-F976884C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F5CBB-0982-4977-B1BD-97EEA94B12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94" y="1142999"/>
            <a:ext cx="4193005" cy="2621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4ACF6-A286-4E7B-AB59-FE7C9AB7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4" y="4364797"/>
            <a:ext cx="7517222" cy="2264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68B47-63E0-4669-ABB6-075341C91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946" y="3874200"/>
            <a:ext cx="2610854" cy="26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6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0BB6-F752-4970-8398-62DFE7FB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– Smart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4AD3-6C61-4159-B4D9-52F56017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7074317" cy="5308601"/>
          </a:xfrm>
        </p:spPr>
        <p:txBody>
          <a:bodyPr>
            <a:normAutofit/>
          </a:bodyPr>
          <a:lstStyle/>
          <a:p>
            <a:r>
              <a:rPr lang="en-US" dirty="0"/>
              <a:t>Plug-load power meter</a:t>
            </a:r>
          </a:p>
          <a:p>
            <a:pPr lvl="1"/>
            <a:r>
              <a:rPr lang="en-US" dirty="0"/>
              <a:t>How do we measure </a:t>
            </a:r>
            <a:r>
              <a:rPr lang="en-US" i="1" dirty="0"/>
              <a:t>every</a:t>
            </a:r>
            <a:r>
              <a:rPr lang="en-US" dirty="0"/>
              <a:t> device in a home?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 err="1"/>
              <a:t>Deployability</a:t>
            </a:r>
            <a:endParaRPr lang="en-US" dirty="0"/>
          </a:p>
          <a:p>
            <a:pPr lvl="1"/>
            <a:r>
              <a:rPr lang="en-US" dirty="0"/>
              <a:t>Powering it</a:t>
            </a:r>
          </a:p>
          <a:p>
            <a:pPr lvl="1"/>
            <a:r>
              <a:rPr lang="en-US" dirty="0"/>
              <a:t>Sensing AC current and voltage</a:t>
            </a:r>
          </a:p>
          <a:p>
            <a:pPr lvl="1"/>
            <a:r>
              <a:rPr lang="en-US" dirty="0"/>
              <a:t>Reporting measurements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https://www.youtube.com/watch?v=oNUXhCDnHoE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F0959-915A-444B-9846-5CBDDE1F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BCEA70-2E48-4A3F-8916-1E5E470D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228600"/>
            <a:ext cx="3683000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3622CA5-1F9E-400E-8894-6B3CFB58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4494917"/>
            <a:ext cx="2132013" cy="21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3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Who and Why</a:t>
            </a:r>
          </a:p>
          <a:p>
            <a:endParaRPr lang="en-US" dirty="0"/>
          </a:p>
          <a:p>
            <a:r>
              <a:rPr lang="en-US" dirty="0"/>
              <a:t>Embedded Systems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4744660-AC86-434D-4157-527479A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8789" y="3417898"/>
            <a:ext cx="1575804" cy="9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CS397: Wireless Protocols for the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32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goal: introduce students to hardware-software interactions</a:t>
            </a:r>
          </a:p>
          <a:p>
            <a:pPr lvl="2"/>
            <a:r>
              <a:rPr lang="en-US" dirty="0"/>
              <a:t>Practical hands-on experience with microcontrollers and sensors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b="1" dirty="0"/>
              <a:t>Embedded Systems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362949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y2XBPbfGca3adafKGqs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M8JB1UAU0MrB81p3KORj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699844-62C2-4F5B-BA58-2833D7D2E072}" vid="{1A5B8C95-92F1-4E37-845D-DAA97ED93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1202</TotalTime>
  <Words>2074</Words>
  <Application>Microsoft Office PowerPoint</Application>
  <PresentationFormat>Widescreen</PresentationFormat>
  <Paragraphs>495</Paragraphs>
  <Slides>47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Helvetica Neue</vt:lpstr>
      <vt:lpstr>Tahoma</vt:lpstr>
      <vt:lpstr>Wingdings</vt:lpstr>
      <vt:lpstr>Class Slides</vt:lpstr>
      <vt:lpstr>Lecture 01 Introduction</vt:lpstr>
      <vt:lpstr>Welcome to CE346!</vt:lpstr>
      <vt:lpstr>Asking questions, four ways</vt:lpstr>
      <vt:lpstr>Today’s Goals</vt:lpstr>
      <vt:lpstr>Outline</vt:lpstr>
      <vt:lpstr>Branden Ghena (he/him)</vt:lpstr>
      <vt:lpstr>Research area: resource-constrained embedded systems</vt:lpstr>
      <vt:lpstr>Faculty: now I can choose what to teach!</vt:lpstr>
      <vt:lpstr>Outline</vt:lpstr>
      <vt:lpstr>What is an embedded system?</vt:lpstr>
      <vt:lpstr>Discussion: identify some embedded systems</vt:lpstr>
      <vt:lpstr>Trend: embedded computers instead of custom hardware</vt:lpstr>
      <vt:lpstr>Related area: Cyber-Physical Systems</vt:lpstr>
      <vt:lpstr>Bell’s Law: A new computer class every decade</vt:lpstr>
      <vt:lpstr>Number of computers per person grows over time</vt:lpstr>
      <vt:lpstr>Computer volume shrinks by 100x every decade</vt:lpstr>
      <vt:lpstr>Price falls dramatically, enabling new applications</vt:lpstr>
      <vt:lpstr>The Internet of Things (IoT)</vt:lpstr>
      <vt:lpstr>Discussion: what is the Internet of Things?</vt:lpstr>
      <vt:lpstr>Discussion: what is the Internet of Things?</vt:lpstr>
      <vt:lpstr>Thought experiment on capabilities</vt:lpstr>
      <vt:lpstr>Thought experiment on capabilities</vt:lpstr>
      <vt:lpstr>Branden’s take on the Internet of Things</vt:lpstr>
      <vt:lpstr>Warning: Internet of Crap</vt:lpstr>
      <vt:lpstr>Internet of Insecure Crap</vt:lpstr>
      <vt:lpstr>What makes resource-constrained embedded systems interesting?</vt:lpstr>
      <vt:lpstr>What makes resource-constrained embedded systems frustrating?</vt:lpstr>
      <vt:lpstr>Architecture of a lecture</vt:lpstr>
      <vt:lpstr>Outline</vt:lpstr>
      <vt:lpstr>Course Staff and Office Hours</vt:lpstr>
      <vt:lpstr>Course lectures</vt:lpstr>
      <vt:lpstr>Class lab sessions</vt:lpstr>
      <vt:lpstr>Course grade components</vt:lpstr>
      <vt:lpstr>Labs</vt:lpstr>
      <vt:lpstr>Quizzes</vt:lpstr>
      <vt:lpstr>Final projects</vt:lpstr>
      <vt:lpstr>Project Ideas</vt:lpstr>
      <vt:lpstr>Some awesome Fall 2021 projects</vt:lpstr>
      <vt:lpstr>Project Logistics</vt:lpstr>
      <vt:lpstr>Course Communication</vt:lpstr>
      <vt:lpstr>Flexibility</vt:lpstr>
      <vt:lpstr>Class lab – Tech CG50</vt:lpstr>
      <vt:lpstr>Micro:bit v2</vt:lpstr>
      <vt:lpstr>Working on your own machine</vt:lpstr>
      <vt:lpstr>Outline</vt:lpstr>
      <vt:lpstr>Signpost – City-Scale Sensing</vt:lpstr>
      <vt:lpstr>PowerBlade – Smart 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Introduction</dc:title>
  <dc:creator>Branden Ghena</dc:creator>
  <cp:lastModifiedBy>Branden Ghena</cp:lastModifiedBy>
  <cp:revision>57</cp:revision>
  <dcterms:created xsi:type="dcterms:W3CDTF">2021-03-29T03:50:04Z</dcterms:created>
  <dcterms:modified xsi:type="dcterms:W3CDTF">2022-09-20T20:00:31Z</dcterms:modified>
</cp:coreProperties>
</file>